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guide id="3" pos="288">
          <p15:clr>
            <a:srgbClr val="9AA0A6"/>
          </p15:clr>
        </p15:guide>
        <p15:guide id="4" pos="6048">
          <p15:clr>
            <a:srgbClr val="9AA0A6"/>
          </p15:clr>
        </p15:guide>
        <p15:guide id="5" orient="horz" pos="115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C14A45-8425-44F6-8375-267EBB1D1E97}">
  <a:tblStyle styleId="{3AC14A45-8425-44F6-8375-267EBB1D1E9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 pos="288"/>
        <p:guide pos="6048"/>
        <p:guide pos="115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7"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822b98b3b_0_89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822b98b3b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6822b98b3b_0_101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6822b98b3b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6822b98b3b_0_104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6822b98b3b_0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6822b98b3b_0_105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6822b98b3b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6822b98b3b_0_109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6822b98b3b_0_1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6822b98b3b_0_112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6822b98b3b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6822b98b3b_0_114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6822b98b3b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6822b98b3b_0_115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6822b98b3b_0_1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6822b98b3b_0_117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6822b98b3b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6822b98b3b_0_119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6822b98b3b_0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6822b98b3b_0_121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6822b98b3b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6822b98b3b_0_90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6822b98b3b_0_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6822b98b3b_0_124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6822b98b3b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6822b98b3b_0_126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6822b98b3b_0_1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6822b98b3b_0_129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6822b98b3b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6822b98b3b_0_132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6822b98b3b_0_1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6822b98b3b_0_133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6822b98b3b_0_1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6822b98b3b_0_135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6822b98b3b_0_1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6822b98b3b_0_138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6822b98b3b_0_1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6822b98b3b_0_139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6822b98b3b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6822b98b3b_0_14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6822b98b3b_0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6822b98b3b_0_144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6822b98b3b_0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6822b98b3b_0_90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6822b98b3b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6822b98b3b_0_146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6822b98b3b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6822b98b3b_0_148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36822b98b3b_0_1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6822b98b3b_0_149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6822b98b3b_0_1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6822b98b3b_0_153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6822b98b3b_0_1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6822b98b3b_0_154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6822b98b3b_0_1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6822b98b3b_0_155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36822b98b3b_0_1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36822b98b3b_0_157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36822b98b3b_0_1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6822b98b3b_0_159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36822b98b3b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6822b98b3b_0_16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36822b98b3b_0_1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6822b98b3b_0_92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6822b98b3b_0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6822b98b3b_0_9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6822b98b3b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6822b98b3b_0_96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6822b98b3b_0_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6822b98b3b_0_97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6822b98b3b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6822b98b3b_0_99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6822b98b3b_0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6822b98b3b_0_100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6822b98b3b_0_10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Autofit/>
          </a:bodyPr>
          <a:lstStyle>
            <a:lvl1pPr indent="-368300" lvl="0" marL="457200" algn="ctr">
              <a:spcBef>
                <a:spcPts val="0"/>
              </a:spcBef>
              <a:spcAft>
                <a:spcPts val="0"/>
              </a:spcAft>
              <a:buSzPts val="2200"/>
              <a:buChar char="●"/>
              <a:defRPr/>
            </a:lvl1pPr>
            <a:lvl2pPr indent="-336550" lvl="1" marL="914400" algn="ctr">
              <a:spcBef>
                <a:spcPts val="2000"/>
              </a:spcBef>
              <a:spcAft>
                <a:spcPts val="0"/>
              </a:spcAft>
              <a:buSzPts val="1700"/>
              <a:buChar char="○"/>
              <a:defRPr/>
            </a:lvl2pPr>
            <a:lvl3pPr indent="-336550" lvl="2" marL="1371600" algn="ctr">
              <a:spcBef>
                <a:spcPts val="2000"/>
              </a:spcBef>
              <a:spcAft>
                <a:spcPts val="0"/>
              </a:spcAft>
              <a:buSzPts val="1700"/>
              <a:buChar char="■"/>
              <a:defRPr/>
            </a:lvl3pPr>
            <a:lvl4pPr indent="-336550" lvl="3" marL="1828800" algn="ctr">
              <a:spcBef>
                <a:spcPts val="2000"/>
              </a:spcBef>
              <a:spcAft>
                <a:spcPts val="0"/>
              </a:spcAft>
              <a:buSzPts val="1700"/>
              <a:buChar char="●"/>
              <a:defRPr/>
            </a:lvl4pPr>
            <a:lvl5pPr indent="-336550" lvl="4" marL="2286000" algn="ctr">
              <a:spcBef>
                <a:spcPts val="2000"/>
              </a:spcBef>
              <a:spcAft>
                <a:spcPts val="0"/>
              </a:spcAft>
              <a:buSzPts val="1700"/>
              <a:buChar char="○"/>
              <a:defRPr/>
            </a:lvl5pPr>
            <a:lvl6pPr indent="-336550" lvl="5" marL="2743200" algn="ctr">
              <a:spcBef>
                <a:spcPts val="2000"/>
              </a:spcBef>
              <a:spcAft>
                <a:spcPts val="0"/>
              </a:spcAft>
              <a:buSzPts val="1700"/>
              <a:buChar char="■"/>
              <a:defRPr/>
            </a:lvl6pPr>
            <a:lvl7pPr indent="-336550" lvl="6" marL="3200400" algn="ctr">
              <a:spcBef>
                <a:spcPts val="2000"/>
              </a:spcBef>
              <a:spcAft>
                <a:spcPts val="0"/>
              </a:spcAft>
              <a:buSzPts val="1700"/>
              <a:buChar char="●"/>
              <a:defRPr/>
            </a:lvl7pPr>
            <a:lvl8pPr indent="-336550" lvl="7" marL="3657600" algn="ctr">
              <a:spcBef>
                <a:spcPts val="2000"/>
              </a:spcBef>
              <a:spcAft>
                <a:spcPts val="0"/>
              </a:spcAft>
              <a:buSzPts val="1700"/>
              <a:buChar char="○"/>
              <a:defRPr/>
            </a:lvl8pPr>
            <a:lvl9pPr indent="-336550" lvl="8" marL="4114800" algn="ctr">
              <a:spcBef>
                <a:spcPts val="2000"/>
              </a:spcBef>
              <a:spcAft>
                <a:spcPts val="200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4" name="Google Shape;64;p1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8" name="Google Shape;68;p17"/>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9" name="Google Shape;69;p1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6" name="Google Shape;76;p1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5" name="Google Shape;85;p2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92" name="Google Shape;92;p2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6"/>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p2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28"/>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9" name="Google Shape;109;p2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atin typeface="Poppins"/>
                <a:ea typeface="Poppins"/>
                <a:cs typeface="Poppins"/>
                <a:sym typeface="Poppins"/>
              </a:defRPr>
            </a:lvl1pPr>
            <a:lvl2pPr lvl="1">
              <a:buNone/>
              <a:defRPr>
                <a:latin typeface="Poppins"/>
                <a:ea typeface="Poppins"/>
                <a:cs typeface="Poppins"/>
                <a:sym typeface="Poppins"/>
              </a:defRPr>
            </a:lvl2pPr>
            <a:lvl3pPr lvl="2">
              <a:buNone/>
              <a:defRPr>
                <a:latin typeface="Poppins"/>
                <a:ea typeface="Poppins"/>
                <a:cs typeface="Poppins"/>
                <a:sym typeface="Poppins"/>
              </a:defRPr>
            </a:lvl3pPr>
            <a:lvl4pPr lvl="3">
              <a:buNone/>
              <a:defRPr>
                <a:latin typeface="Poppins"/>
                <a:ea typeface="Poppins"/>
                <a:cs typeface="Poppins"/>
                <a:sym typeface="Poppins"/>
              </a:defRPr>
            </a:lvl4pPr>
            <a:lvl5pPr lvl="4">
              <a:buNone/>
              <a:defRPr>
                <a:latin typeface="Poppins"/>
                <a:ea typeface="Poppins"/>
                <a:cs typeface="Poppins"/>
                <a:sym typeface="Poppins"/>
              </a:defRPr>
            </a:lvl5pPr>
            <a:lvl6pPr lvl="5">
              <a:buNone/>
              <a:defRPr>
                <a:latin typeface="Poppins"/>
                <a:ea typeface="Poppins"/>
                <a:cs typeface="Poppins"/>
                <a:sym typeface="Poppins"/>
              </a:defRPr>
            </a:lvl6pPr>
            <a:lvl7pPr lvl="6">
              <a:buNone/>
              <a:defRPr>
                <a:latin typeface="Poppins"/>
                <a:ea typeface="Poppins"/>
                <a:cs typeface="Poppins"/>
                <a:sym typeface="Poppins"/>
              </a:defRPr>
            </a:lvl7pPr>
            <a:lvl8pPr lvl="7">
              <a:buNone/>
              <a:defRPr>
                <a:latin typeface="Poppins"/>
                <a:ea typeface="Poppins"/>
                <a:cs typeface="Poppins"/>
                <a:sym typeface="Poppins"/>
              </a:defRPr>
            </a:lvl8pPr>
            <a:lvl9pPr lvl="8">
              <a:buNone/>
              <a:defRPr>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9"/>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29"/>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4" name="Google Shape;114;p2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p31"/>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21" name="Google Shape;121;p3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p3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p33"/>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30" name="Google Shape;130;p3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37" name="Google Shape;137;p3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sp>
        <p:nvSpPr>
          <p:cNvPr id="145" name="Google Shape;145;p38"/>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6" name="Google Shape;146;p38"/>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7" name="Google Shape;147;p38"/>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lvl1pPr lvl="0">
              <a:buNone/>
              <a:defRPr sz="800"/>
            </a:lvl1pPr>
            <a:lvl2pPr lvl="1">
              <a:buNone/>
              <a:defRPr sz="800"/>
            </a:lvl2pPr>
            <a:lvl3pPr lvl="2">
              <a:buNone/>
              <a:defRPr sz="800"/>
            </a:lvl3pPr>
            <a:lvl4pPr lvl="3">
              <a:buNone/>
              <a:defRPr sz="800"/>
            </a:lvl4pPr>
            <a:lvl5pPr lvl="4">
              <a:buNone/>
              <a:defRPr sz="800"/>
            </a:lvl5pPr>
            <a:lvl6pPr lvl="5">
              <a:buNone/>
              <a:defRPr sz="800"/>
            </a:lvl6pPr>
            <a:lvl7pPr lvl="6">
              <a:buNone/>
              <a:defRPr sz="800"/>
            </a:lvl7pPr>
            <a:lvl8pPr lvl="7">
              <a:buNone/>
              <a:defRPr sz="800"/>
            </a:lvl8pPr>
            <a:lvl9pPr lvl="8">
              <a:buNone/>
              <a:defRPr sz="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39"/>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0" name="Google Shape;150;p39"/>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 name="Shape 151"/>
        <p:cNvGrpSpPr/>
        <p:nvPr/>
      </p:nvGrpSpPr>
      <p:grpSpPr>
        <a:xfrm>
          <a:off x="0" y="0"/>
          <a:ext cx="0" cy="0"/>
          <a:chOff x="0" y="0"/>
          <a:chExt cx="0" cy="0"/>
        </a:xfrm>
      </p:grpSpPr>
      <p:sp>
        <p:nvSpPr>
          <p:cNvPr id="152" name="Google Shape;152;p4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40"/>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54" name="Google Shape;154;p40"/>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5" name="Shape 155"/>
        <p:cNvGrpSpPr/>
        <p:nvPr/>
      </p:nvGrpSpPr>
      <p:grpSpPr>
        <a:xfrm>
          <a:off x="0" y="0"/>
          <a:ext cx="0" cy="0"/>
          <a:chOff x="0" y="0"/>
          <a:chExt cx="0" cy="0"/>
        </a:xfrm>
      </p:grpSpPr>
      <p:sp>
        <p:nvSpPr>
          <p:cNvPr id="156" name="Google Shape;156;p41"/>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 name="Google Shape;157;p41"/>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8" name="Google Shape;158;p41"/>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9" name="Google Shape;159;p41"/>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42"/>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 name="Google Shape;162;p42"/>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3" name="Shape 163"/>
        <p:cNvGrpSpPr/>
        <p:nvPr/>
      </p:nvGrpSpPr>
      <p:grpSpPr>
        <a:xfrm>
          <a:off x="0" y="0"/>
          <a:ext cx="0" cy="0"/>
          <a:chOff x="0" y="0"/>
          <a:chExt cx="0" cy="0"/>
        </a:xfrm>
      </p:grpSpPr>
      <p:sp>
        <p:nvSpPr>
          <p:cNvPr id="164" name="Google Shape;164;p43"/>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5" name="Google Shape;165;p43"/>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6" name="Google Shape;166;p43"/>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4"/>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9" name="Google Shape;169;p44"/>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 name="Shape 170"/>
        <p:cNvGrpSpPr/>
        <p:nvPr/>
      </p:nvGrpSpPr>
      <p:grpSpPr>
        <a:xfrm>
          <a:off x="0" y="0"/>
          <a:ext cx="0" cy="0"/>
          <a:chOff x="0" y="0"/>
          <a:chExt cx="0" cy="0"/>
        </a:xfrm>
      </p:grpSpPr>
      <p:sp>
        <p:nvSpPr>
          <p:cNvPr id="171" name="Google Shape;171;p45"/>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5"/>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3" name="Google Shape;173;p45"/>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4" name="Google Shape;174;p45"/>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5" name="Google Shape;175;p45"/>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6" name="Shape 176"/>
        <p:cNvGrpSpPr/>
        <p:nvPr/>
      </p:nvGrpSpPr>
      <p:grpSpPr>
        <a:xfrm>
          <a:off x="0" y="0"/>
          <a:ext cx="0" cy="0"/>
          <a:chOff x="0" y="0"/>
          <a:chExt cx="0" cy="0"/>
        </a:xfrm>
      </p:grpSpPr>
      <p:sp>
        <p:nvSpPr>
          <p:cNvPr id="177" name="Google Shape;177;p46"/>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78" name="Google Shape;178;p46"/>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9" name="Shape 179"/>
        <p:cNvGrpSpPr/>
        <p:nvPr/>
      </p:nvGrpSpPr>
      <p:grpSpPr>
        <a:xfrm>
          <a:off x="0" y="0"/>
          <a:ext cx="0" cy="0"/>
          <a:chOff x="0" y="0"/>
          <a:chExt cx="0" cy="0"/>
        </a:xfrm>
      </p:grpSpPr>
      <p:sp>
        <p:nvSpPr>
          <p:cNvPr id="180" name="Google Shape;180;p47"/>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1" name="Google Shape;181;p47"/>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82" name="Google Shape;182;p47"/>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48"/>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5.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3.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2000"/>
              </a:spcBef>
              <a:spcAft>
                <a:spcPts val="0"/>
              </a:spcAft>
              <a:buClr>
                <a:schemeClr val="dk2"/>
              </a:buClr>
              <a:buSzPts val="1700"/>
              <a:buChar char="○"/>
              <a:defRPr sz="1700">
                <a:solidFill>
                  <a:schemeClr val="dk2"/>
                </a:solidFill>
              </a:defRPr>
            </a:lvl2pPr>
            <a:lvl3pPr indent="-336550" lvl="2" marL="1371600">
              <a:lnSpc>
                <a:spcPct val="115000"/>
              </a:lnSpc>
              <a:spcBef>
                <a:spcPts val="2000"/>
              </a:spcBef>
              <a:spcAft>
                <a:spcPts val="0"/>
              </a:spcAft>
              <a:buClr>
                <a:schemeClr val="dk2"/>
              </a:buClr>
              <a:buSzPts val="1700"/>
              <a:buChar char="■"/>
              <a:defRPr sz="1700">
                <a:solidFill>
                  <a:schemeClr val="dk2"/>
                </a:solidFill>
              </a:defRPr>
            </a:lvl3pPr>
            <a:lvl4pPr indent="-336550" lvl="3" marL="1828800">
              <a:lnSpc>
                <a:spcPct val="115000"/>
              </a:lnSpc>
              <a:spcBef>
                <a:spcPts val="2000"/>
              </a:spcBef>
              <a:spcAft>
                <a:spcPts val="0"/>
              </a:spcAft>
              <a:buClr>
                <a:schemeClr val="dk2"/>
              </a:buClr>
              <a:buSzPts val="1700"/>
              <a:buChar char="●"/>
              <a:defRPr sz="1700">
                <a:solidFill>
                  <a:schemeClr val="dk2"/>
                </a:solidFill>
              </a:defRPr>
            </a:lvl4pPr>
            <a:lvl5pPr indent="-336550" lvl="4" marL="2286000">
              <a:lnSpc>
                <a:spcPct val="115000"/>
              </a:lnSpc>
              <a:spcBef>
                <a:spcPts val="2000"/>
              </a:spcBef>
              <a:spcAft>
                <a:spcPts val="0"/>
              </a:spcAft>
              <a:buClr>
                <a:schemeClr val="dk2"/>
              </a:buClr>
              <a:buSzPts val="1700"/>
              <a:buChar char="○"/>
              <a:defRPr sz="1700">
                <a:solidFill>
                  <a:schemeClr val="dk2"/>
                </a:solidFill>
              </a:defRPr>
            </a:lvl5pPr>
            <a:lvl6pPr indent="-336550" lvl="5" marL="2743200">
              <a:lnSpc>
                <a:spcPct val="115000"/>
              </a:lnSpc>
              <a:spcBef>
                <a:spcPts val="2000"/>
              </a:spcBef>
              <a:spcAft>
                <a:spcPts val="0"/>
              </a:spcAft>
              <a:buClr>
                <a:schemeClr val="dk2"/>
              </a:buClr>
              <a:buSzPts val="1700"/>
              <a:buChar char="■"/>
              <a:defRPr sz="1700">
                <a:solidFill>
                  <a:schemeClr val="dk2"/>
                </a:solidFill>
              </a:defRPr>
            </a:lvl6pPr>
            <a:lvl7pPr indent="-336550" lvl="6" marL="3200400">
              <a:lnSpc>
                <a:spcPct val="115000"/>
              </a:lnSpc>
              <a:spcBef>
                <a:spcPts val="2000"/>
              </a:spcBef>
              <a:spcAft>
                <a:spcPts val="0"/>
              </a:spcAft>
              <a:buClr>
                <a:schemeClr val="dk2"/>
              </a:buClr>
              <a:buSzPts val="1700"/>
              <a:buChar char="●"/>
              <a:defRPr sz="1700">
                <a:solidFill>
                  <a:schemeClr val="dk2"/>
                </a:solidFill>
              </a:defRPr>
            </a:lvl7pPr>
            <a:lvl8pPr indent="-336550" lvl="7" marL="3657600">
              <a:lnSpc>
                <a:spcPct val="115000"/>
              </a:lnSpc>
              <a:spcBef>
                <a:spcPts val="2000"/>
              </a:spcBef>
              <a:spcAft>
                <a:spcPts val="0"/>
              </a:spcAft>
              <a:buClr>
                <a:schemeClr val="dk2"/>
              </a:buClr>
              <a:buSzPts val="1700"/>
              <a:buChar char="○"/>
              <a:defRPr sz="1700">
                <a:solidFill>
                  <a:schemeClr val="dk2"/>
                </a:solidFill>
              </a:defRPr>
            </a:lvl8pPr>
            <a:lvl9pPr indent="-336550" lvl="8" marL="4114800">
              <a:lnSpc>
                <a:spcPct val="115000"/>
              </a:lnSpc>
              <a:spcBef>
                <a:spcPts val="2000"/>
              </a:spcBef>
              <a:spcAft>
                <a:spcPts val="200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 name="Shape 140"/>
        <p:cNvGrpSpPr/>
        <p:nvPr/>
      </p:nvGrpSpPr>
      <p:grpSpPr>
        <a:xfrm>
          <a:off x="0" y="0"/>
          <a:ext cx="0" cy="0"/>
          <a:chOff x="0" y="0"/>
          <a:chExt cx="0" cy="0"/>
        </a:xfrm>
      </p:grpSpPr>
      <p:sp>
        <p:nvSpPr>
          <p:cNvPr id="141" name="Google Shape;141;p37"/>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142" name="Google Shape;142;p37"/>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143" name="Google Shape;143;p37"/>
          <p:cNvSpPr txBox="1"/>
          <p:nvPr>
            <p:ph idx="12" type="sldNum"/>
          </p:nvPr>
        </p:nvSpPr>
        <p:spPr>
          <a:xfrm>
            <a:off x="9319704" y="71990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oppins"/>
                <a:ea typeface="Poppins"/>
                <a:cs typeface="Poppins"/>
                <a:sym typeface="Poppins"/>
              </a:defRPr>
            </a:lvl1pPr>
            <a:lvl2pPr lvl="1" algn="r">
              <a:buNone/>
              <a:defRPr sz="1000">
                <a:solidFill>
                  <a:schemeClr val="dk2"/>
                </a:solidFill>
                <a:latin typeface="Poppins"/>
                <a:ea typeface="Poppins"/>
                <a:cs typeface="Poppins"/>
                <a:sym typeface="Poppins"/>
              </a:defRPr>
            </a:lvl2pPr>
            <a:lvl3pPr lvl="2" algn="r">
              <a:buNone/>
              <a:defRPr sz="1000">
                <a:solidFill>
                  <a:schemeClr val="dk2"/>
                </a:solidFill>
                <a:latin typeface="Poppins"/>
                <a:ea typeface="Poppins"/>
                <a:cs typeface="Poppins"/>
                <a:sym typeface="Poppins"/>
              </a:defRPr>
            </a:lvl3pPr>
            <a:lvl4pPr lvl="3" algn="r">
              <a:buNone/>
              <a:defRPr sz="1000">
                <a:solidFill>
                  <a:schemeClr val="dk2"/>
                </a:solidFill>
                <a:latin typeface="Poppins"/>
                <a:ea typeface="Poppins"/>
                <a:cs typeface="Poppins"/>
                <a:sym typeface="Poppins"/>
              </a:defRPr>
            </a:lvl4pPr>
            <a:lvl5pPr lvl="4" algn="r">
              <a:buNone/>
              <a:defRPr sz="1000">
                <a:solidFill>
                  <a:schemeClr val="dk2"/>
                </a:solidFill>
                <a:latin typeface="Poppins"/>
                <a:ea typeface="Poppins"/>
                <a:cs typeface="Poppins"/>
                <a:sym typeface="Poppins"/>
              </a:defRPr>
            </a:lvl5pPr>
            <a:lvl6pPr lvl="5" algn="r">
              <a:buNone/>
              <a:defRPr sz="1000">
                <a:solidFill>
                  <a:schemeClr val="dk2"/>
                </a:solidFill>
                <a:latin typeface="Poppins"/>
                <a:ea typeface="Poppins"/>
                <a:cs typeface="Poppins"/>
                <a:sym typeface="Poppins"/>
              </a:defRPr>
            </a:lvl6pPr>
            <a:lvl7pPr lvl="6" algn="r">
              <a:buNone/>
              <a:defRPr sz="1000">
                <a:solidFill>
                  <a:schemeClr val="dk2"/>
                </a:solidFill>
                <a:latin typeface="Poppins"/>
                <a:ea typeface="Poppins"/>
                <a:cs typeface="Poppins"/>
                <a:sym typeface="Poppins"/>
              </a:defRPr>
            </a:lvl7pPr>
            <a:lvl8pPr lvl="7" algn="r">
              <a:buNone/>
              <a:defRPr sz="1000">
                <a:solidFill>
                  <a:schemeClr val="dk2"/>
                </a:solidFill>
                <a:latin typeface="Poppins"/>
                <a:ea typeface="Poppins"/>
                <a:cs typeface="Poppins"/>
                <a:sym typeface="Poppins"/>
              </a:defRPr>
            </a:lvl8pPr>
            <a:lvl9pPr lvl="8" algn="r">
              <a:buNone/>
              <a:defRPr sz="10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mysteryscience.com/anchor" TargetMode="External"/><Relationship Id="rId4" Type="http://schemas.openxmlformats.org/officeDocument/2006/relationships/image" Target="../media/image9.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11.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s://mysteryscience.com/docs/ontario" TargetMode="External"/><Relationship Id="rId7" Type="http://schemas.openxmlformats.org/officeDocument/2006/relationships/image" Target="../media/image1.png"/><Relationship Id="rId8" Type="http://schemas.openxmlformats.org/officeDocument/2006/relationships/image" Target="../media/image7.png"/><Relationship Id="rId20" Type="http://schemas.openxmlformats.org/officeDocument/2006/relationships/hyperlink" Target="https://mysteryscience.com/animal-superpowers/mystery-2/animal-structures-survival/117" TargetMode="External"/><Relationship Id="rId22" Type="http://schemas.openxmlformats.org/officeDocument/2006/relationships/hyperlink" Target="https://mysteryscience.com/animal-superpowers/mystery-4/camouflage-animal-survival/118" TargetMode="External"/><Relationship Id="rId21" Type="http://schemas.openxmlformats.org/officeDocument/2006/relationships/hyperlink" Target="https://mysteryscience.com/animal-superpowers/mystery-2/animal-structures-survival/117" TargetMode="External"/><Relationship Id="rId11" Type="http://schemas.openxmlformats.org/officeDocument/2006/relationships/image" Target="../media/image24.png"/><Relationship Id="rId10" Type="http://schemas.openxmlformats.org/officeDocument/2006/relationships/image" Target="../media/image12.png"/><Relationship Id="rId13" Type="http://schemas.openxmlformats.org/officeDocument/2006/relationships/hyperlink" Target="https://mysteryscience.com/animal-superpowers/mystery-2/animal-structures-survival/117" TargetMode="External"/><Relationship Id="rId12" Type="http://schemas.openxmlformats.org/officeDocument/2006/relationships/image" Target="../media/image33.png"/><Relationship Id="rId15" Type="http://schemas.openxmlformats.org/officeDocument/2006/relationships/hyperlink" Target="https://mysteryscience.com/animal-superpowers/mystery-3/animal-behavior-offspring-survival/139" TargetMode="External"/><Relationship Id="rId14" Type="http://schemas.openxmlformats.org/officeDocument/2006/relationships/hyperlink" Target="https://mysteryscience.com/animal-superpowers/mystery-1/parent-offspring-traits/815" TargetMode="External"/><Relationship Id="rId17" Type="http://schemas.openxmlformats.org/officeDocument/2006/relationships/hyperlink" Target="https://mysteryscience.com/animal-superpowers/mystery-5/inheritance-variation-of-traits/145" TargetMode="External"/><Relationship Id="rId16" Type="http://schemas.openxmlformats.org/officeDocument/2006/relationships/hyperlink" Target="https://mysteryscience.com/animal-superpowers/mystery-4/camouflage-animal-survival/118" TargetMode="External"/><Relationship Id="rId19" Type="http://schemas.openxmlformats.org/officeDocument/2006/relationships/hyperlink" Target="https://mysteryscience.com/animal-superpowers/mystery-3/animal-behavior-offspring-survival/139" TargetMode="External"/><Relationship Id="rId18" Type="http://schemas.openxmlformats.org/officeDocument/2006/relationships/hyperlink" Target="https://mysteryscience.com/animal-superpowers/mystery-1/parent-offspring-traits/81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hyperlink" Target="https://mysteryscience.com/biodiversity/animal-biodiversity" TargetMode="External"/><Relationship Id="rId9" Type="http://schemas.openxmlformats.org/officeDocument/2006/relationships/hyperlink" Target="https://mysteryscience.com/biodiversity/mystery-4/biodiversity-engineering/176" TargetMode="External"/><Relationship Id="rId5" Type="http://schemas.openxmlformats.org/officeDocument/2006/relationships/hyperlink" Target="https://mysteryscience.com/biodiversity/animal-biodiversity" TargetMode="External"/><Relationship Id="rId6" Type="http://schemas.openxmlformats.org/officeDocument/2006/relationships/hyperlink" Target="https://mysteryscience.com/biodiversity/mystery-1/biodiversity-classification/174" TargetMode="External"/><Relationship Id="rId7" Type="http://schemas.openxmlformats.org/officeDocument/2006/relationships/hyperlink" Target="https://mysteryscience.com/biodiversity/mystery-2/habitat-diversity/758" TargetMode="External"/><Relationship Id="rId8" Type="http://schemas.openxmlformats.org/officeDocument/2006/relationships/hyperlink" Target="https://mysteryscience.com/biodiversity/mystery-3/biodiversity-habitats-species/175" TargetMode="External"/><Relationship Id="rId11" Type="http://schemas.openxmlformats.org/officeDocument/2006/relationships/hyperlink" Target="https://mysteryscience.com/biodiversity/mystery-1/biodiversity-classification/174" TargetMode="External"/><Relationship Id="rId10" Type="http://schemas.openxmlformats.org/officeDocument/2006/relationships/image" Target="../media/image20.png"/><Relationship Id="rId13" Type="http://schemas.openxmlformats.org/officeDocument/2006/relationships/hyperlink" Target="https://mysteryscience.com/biodiversity/mystery-3/biodiversity-habitats-species/175" TargetMode="External"/><Relationship Id="rId12" Type="http://schemas.openxmlformats.org/officeDocument/2006/relationships/hyperlink" Target="https://mysteryscience.com/biodiversity/mystery-2/habitat-diversity/758" TargetMode="External"/><Relationship Id="rId15" Type="http://schemas.openxmlformats.org/officeDocument/2006/relationships/hyperlink" Target="https://mysteryscience.com/docs/ontario" TargetMode="External"/><Relationship Id="rId14" Type="http://schemas.openxmlformats.org/officeDocument/2006/relationships/hyperlink" Target="https://mysteryscience.com/biodiversity/mystery-4/biodiversity-engineering/176"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s://mysteryscience.com/circle-of-life/life-cycles" TargetMode="External"/><Relationship Id="rId4" Type="http://schemas.openxmlformats.org/officeDocument/2006/relationships/hyperlink" Target="https://mysteryscience.com/circle-of-life/life-cycles" TargetMode="External"/><Relationship Id="rId9" Type="http://schemas.openxmlformats.org/officeDocument/2006/relationships/hyperlink" Target="https://mysteryscience.com/circle-of-life/mystery-3/pollination-plant-reproduction/91" TargetMode="External"/><Relationship Id="rId5" Type="http://schemas.openxmlformats.org/officeDocument/2006/relationships/image" Target="../media/image1.png"/><Relationship Id="rId6" Type="http://schemas.openxmlformats.org/officeDocument/2006/relationships/hyperlink" Target="https://mysteryscience.com/docs/ontario" TargetMode="External"/><Relationship Id="rId7" Type="http://schemas.openxmlformats.org/officeDocument/2006/relationships/hyperlink" Target="https://mysteryscience.com/circle-of-life/mystery-1/animal-life-cycles/822" TargetMode="External"/><Relationship Id="rId8" Type="http://schemas.openxmlformats.org/officeDocument/2006/relationships/hyperlink" Target="https://mysteryscience.com/circle-of-life/mystery-2/environmental-change-engineering/266" TargetMode="External"/><Relationship Id="rId20" Type="http://schemas.openxmlformats.org/officeDocument/2006/relationships/hyperlink" Target="https://mysteryscience.com/circle-of-life/mystery-5/plant-life-cycles/832" TargetMode="External"/><Relationship Id="rId11" Type="http://schemas.openxmlformats.org/officeDocument/2006/relationships/hyperlink" Target="https://mysteryscience.com/circle-of-life/mystery-5/plant-life-cycles/832" TargetMode="External"/><Relationship Id="rId10" Type="http://schemas.openxmlformats.org/officeDocument/2006/relationships/hyperlink" Target="https://mysteryscience.com/circle-of-life/mystery-4/fruit-seeds-plant-reproduction/89" TargetMode="External"/><Relationship Id="rId13" Type="http://schemas.openxmlformats.org/officeDocument/2006/relationships/image" Target="../media/image31.png"/><Relationship Id="rId12" Type="http://schemas.openxmlformats.org/officeDocument/2006/relationships/image" Target="../media/image44.png"/><Relationship Id="rId15" Type="http://schemas.openxmlformats.org/officeDocument/2006/relationships/image" Target="../media/image60.png"/><Relationship Id="rId14" Type="http://schemas.openxmlformats.org/officeDocument/2006/relationships/image" Target="../media/image22.png"/><Relationship Id="rId17" Type="http://schemas.openxmlformats.org/officeDocument/2006/relationships/hyperlink" Target="https://mysteryscience.com/circle-of-life/mystery-2/environmental-change-engineering/266" TargetMode="External"/><Relationship Id="rId16" Type="http://schemas.openxmlformats.org/officeDocument/2006/relationships/hyperlink" Target="https://mysteryscience.com/circle-of-life/mystery-1/animal-life-cycles/822" TargetMode="External"/><Relationship Id="rId19" Type="http://schemas.openxmlformats.org/officeDocument/2006/relationships/hyperlink" Target="https://mysteryscience.com/circle-of-life/mystery-4/fruit-seeds-plant-reproduction/89" TargetMode="External"/><Relationship Id="rId18" Type="http://schemas.openxmlformats.org/officeDocument/2006/relationships/hyperlink" Target="https://mysteryscience.com/circle-of-life/mystery-3/pollination-plant-reproduction/9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hyperlink" Target="https://mysteryscience.com/electricity/electricity-light-heat" TargetMode="External"/><Relationship Id="rId9" Type="http://schemas.openxmlformats.org/officeDocument/2006/relationships/image" Target="../media/image30.png"/><Relationship Id="rId5" Type="http://schemas.openxmlformats.org/officeDocument/2006/relationships/hyperlink" Target="https://mysteryscience.com/materials/material-properties" TargetMode="External"/><Relationship Id="rId6" Type="http://schemas.openxmlformats.org/officeDocument/2006/relationships/hyperlink" Target="https://mysteryscience.com/materials/material-properties" TargetMode="External"/><Relationship Id="rId7" Type="http://schemas.openxmlformats.org/officeDocument/2006/relationships/hyperlink" Target="https://mysteryscience.com/docs/ontario" TargetMode="External"/><Relationship Id="rId8" Type="http://schemas.openxmlformats.org/officeDocument/2006/relationships/image" Target="../media/image19.png"/><Relationship Id="rId20" Type="http://schemas.openxmlformats.org/officeDocument/2006/relationships/hyperlink" Target="https://mysteryscience.com/materials/mystery-6/soil-properties/805" TargetMode="External"/><Relationship Id="rId11" Type="http://schemas.openxmlformats.org/officeDocument/2006/relationships/image" Target="../media/image26.png"/><Relationship Id="rId10" Type="http://schemas.openxmlformats.org/officeDocument/2006/relationships/image" Target="../media/image29.png"/><Relationship Id="rId13" Type="http://schemas.openxmlformats.org/officeDocument/2006/relationships/hyperlink" Target="https://mysteryscience.com/materials/mystery-1/materials-properties-engineering/64" TargetMode="External"/><Relationship Id="rId12" Type="http://schemas.openxmlformats.org/officeDocument/2006/relationships/hyperlink" Target="https://mysteryscience.com/materials/mystery-2/classify-materials-insulators-properties/65" TargetMode="External"/><Relationship Id="rId15" Type="http://schemas.openxmlformats.org/officeDocument/2006/relationships/hyperlink" Target="https://mysteryscience.com/materials/mystery-6/soil-properties/805" TargetMode="External"/><Relationship Id="rId14" Type="http://schemas.openxmlformats.org/officeDocument/2006/relationships/hyperlink" Target="https://mysteryscience.com/materials/mystery-5/materials-properties-engineering/262" TargetMode="External"/><Relationship Id="rId17" Type="http://schemas.openxmlformats.org/officeDocument/2006/relationships/hyperlink" Target="https://mysteryscience.com/materials/mystery-2/classify-materials-insulators-properties/65" TargetMode="External"/><Relationship Id="rId16" Type="http://schemas.openxmlformats.org/officeDocument/2006/relationships/hyperlink" Target="https://mysteryscience.com/materials/mystery-1/materials-properties-engineering/64" TargetMode="External"/><Relationship Id="rId19" Type="http://schemas.openxmlformats.org/officeDocument/2006/relationships/hyperlink" Target="https://mysteryscience.com/materials/mystery-5/materials-properties-engineering/262" TargetMode="External"/><Relationship Id="rId18" Type="http://schemas.openxmlformats.org/officeDocument/2006/relationships/hyperlink" Target="https://mysteryscience.com/materials/mystery-2/classify-materials-insulators-properties/6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https://mysteryscience.com/docs/ontario" TargetMode="External"/><Relationship Id="rId9" Type="http://schemas.openxmlformats.org/officeDocument/2006/relationships/hyperlink" Target="https://mysteryscience.com/materials/mystery-3/heating-cooling-phases-of-matter/66" TargetMode="External"/><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27.png"/><Relationship Id="rId8" Type="http://schemas.openxmlformats.org/officeDocument/2006/relationships/hyperlink" Target="https://mysteryscience.com/materials/mystery-1/materials-properties-engineering/64" TargetMode="External"/><Relationship Id="rId11" Type="http://schemas.openxmlformats.org/officeDocument/2006/relationships/hyperlink" Target="https://mysteryscience.com/materials/material-properties" TargetMode="External"/><Relationship Id="rId10" Type="http://schemas.openxmlformats.org/officeDocument/2006/relationships/hyperlink" Target="https://mysteryscience.com/selection/heredity-survival-selection" TargetMode="External"/><Relationship Id="rId13" Type="http://schemas.openxmlformats.org/officeDocument/2006/relationships/hyperlink" Target="https://mysteryscience.com/materials/mystery-3/heating-cooling-phases-of-matter/66" TargetMode="External"/><Relationship Id="rId12" Type="http://schemas.openxmlformats.org/officeDocument/2006/relationships/hyperlink" Target="https://mysteryscience.com/materials/mystery-3/heating-cooling-phases-of-matter/6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mysteryscience.com/pushes/pushes-pulls" TargetMode="External"/><Relationship Id="rId4" Type="http://schemas.openxmlformats.org/officeDocument/2006/relationships/hyperlink" Target="https://mysteryscience.com/pushes/pushes-pulls" TargetMode="External"/><Relationship Id="rId9" Type="http://schemas.openxmlformats.org/officeDocument/2006/relationships/hyperlink" Target="https://mysteryscience.com/pushes/mystery-4/speed-direction-of-force/141" TargetMode="External"/><Relationship Id="rId5" Type="http://schemas.openxmlformats.org/officeDocument/2006/relationships/hyperlink" Target="https://mysteryscience.com/pushes/mystery-1/pushes-pulls/103" TargetMode="External"/><Relationship Id="rId6" Type="http://schemas.openxmlformats.org/officeDocument/2006/relationships/hyperlink" Target="https://mysteryscience.com/pushes/mystery-2/pushes-pulls-work-words/136" TargetMode="External"/><Relationship Id="rId7" Type="http://schemas.openxmlformats.org/officeDocument/2006/relationships/hyperlink" Target="https://mysteryscience.com/pushes/mystery-2/pushes-pulls-work-words/136" TargetMode="External"/><Relationship Id="rId8" Type="http://schemas.openxmlformats.org/officeDocument/2006/relationships/hyperlink" Target="https://mysteryscience.com/pushes/mystery-3/motion-speed-strength/104" TargetMode="External"/><Relationship Id="rId20" Type="http://schemas.openxmlformats.org/officeDocument/2006/relationships/hyperlink" Target="https://mysteryscience.com/pushes/mystery-6/forces-engineering/158" TargetMode="External"/><Relationship Id="rId22" Type="http://schemas.openxmlformats.org/officeDocument/2006/relationships/hyperlink" Target="https://mysteryscience.com/docs/ontario" TargetMode="External"/><Relationship Id="rId21" Type="http://schemas.openxmlformats.org/officeDocument/2006/relationships/image" Target="../media/image1.png"/><Relationship Id="rId11" Type="http://schemas.openxmlformats.org/officeDocument/2006/relationships/hyperlink" Target="https://mysteryscience.com/pushes/mystery-5/direction-of-motion-engineering/130" TargetMode="External"/><Relationship Id="rId10" Type="http://schemas.openxmlformats.org/officeDocument/2006/relationships/hyperlink" Target="https://mysteryscience.com/pushes/mystery-4/speed-direction-of-force/141" TargetMode="External"/><Relationship Id="rId13" Type="http://schemas.openxmlformats.org/officeDocument/2006/relationships/hyperlink" Target="https://mysteryscience.com/pushes/mystery-6/forces-engineering/158https://mysteryscience.com/pushes/mystery-6/forces-engineering/158" TargetMode="External"/><Relationship Id="rId12" Type="http://schemas.openxmlformats.org/officeDocument/2006/relationships/hyperlink" Target="https://mysteryscience.com/pushes/mystery-6/forces-engineering/158y-6/forces-engineering/158" TargetMode="External"/><Relationship Id="rId15" Type="http://schemas.openxmlformats.org/officeDocument/2006/relationships/hyperlink" Target="https://mysteryscience.com/pushes/mystery-1/pushes-pulls/103" TargetMode="External"/><Relationship Id="rId14" Type="http://schemas.openxmlformats.org/officeDocument/2006/relationships/image" Target="../media/image23.png"/><Relationship Id="rId17" Type="http://schemas.openxmlformats.org/officeDocument/2006/relationships/hyperlink" Target="https://mysteryscience.com/pushes/mystery-3/motion-speed-strength/104" TargetMode="External"/><Relationship Id="rId16" Type="http://schemas.openxmlformats.org/officeDocument/2006/relationships/hyperlink" Target="https://mysteryscience.com/pushes/mystery-2/pushes-pulls-work-words/136" TargetMode="External"/><Relationship Id="rId19" Type="http://schemas.openxmlformats.org/officeDocument/2006/relationships/hyperlink" Target="https://mysteryscience.com/pushes/mystery-5/direction-of-motion-engineering/130" TargetMode="External"/><Relationship Id="rId18" Type="http://schemas.openxmlformats.org/officeDocument/2006/relationships/hyperlink" Target="https://mysteryscience.com/pushes/mystery-4/speed-direction-of-force/14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hyperlink" Target="https://mysteryscience.com/weather/weather-climate" TargetMode="External"/><Relationship Id="rId4" Type="http://schemas.openxmlformats.org/officeDocument/2006/relationships/hyperlink" Target="https://mysteryscience.com/weather/weather-climate" TargetMode="External"/><Relationship Id="rId9" Type="http://schemas.openxmlformats.org/officeDocument/2006/relationships/hyperlink" Target="https://mysteryscience.com/weather/mystery-4/natural-hazards-engineering/153" TargetMode="External"/><Relationship Id="rId5" Type="http://schemas.openxmlformats.org/officeDocument/2006/relationships/hyperlink" Target="https://mysteryscience.com/weather/mystery-1/water-cycle-phases-of-matter/46" TargetMode="External"/><Relationship Id="rId6" Type="http://schemas.openxmlformats.org/officeDocument/2006/relationships/hyperlink" Target="https://mysteryscience.com/weather/mystery-2/local-weather-patterns-weather-prediction/47" TargetMode="External"/><Relationship Id="rId7" Type="http://schemas.openxmlformats.org/officeDocument/2006/relationships/hyperlink" Target="https://mysteryscience.com/weather/mystery-3/seasonal-weather-patterns/828" TargetMode="External"/><Relationship Id="rId8" Type="http://schemas.openxmlformats.org/officeDocument/2006/relationships/hyperlink" Target="https://mysteryscience.com/weather/mystery-3/climate-geography-global-weather-patterns/98" TargetMode="External"/><Relationship Id="rId11" Type="http://schemas.openxmlformats.org/officeDocument/2006/relationships/image" Target="../media/image65.png"/><Relationship Id="rId10" Type="http://schemas.openxmlformats.org/officeDocument/2006/relationships/image" Target="../media/image36.png"/><Relationship Id="rId13" Type="http://schemas.openxmlformats.org/officeDocument/2006/relationships/hyperlink" Target="https://mysteryscience.com/weather/mystery-2/local-weather-patterns-weather-prediction/47" TargetMode="External"/><Relationship Id="rId12" Type="http://schemas.openxmlformats.org/officeDocument/2006/relationships/hyperlink" Target="https://mysteryscience.com/weather/mystery-1/water-cycle-phases-of-matter/46" TargetMode="External"/><Relationship Id="rId15" Type="http://schemas.openxmlformats.org/officeDocument/2006/relationships/hyperlink" Target="https://mysteryscience.com/weather/mystery-3/climate-geography-global-weather-patterns/98" TargetMode="External"/><Relationship Id="rId14" Type="http://schemas.openxmlformats.org/officeDocument/2006/relationships/hyperlink" Target="https://mysteryscience.com/weather/mystery-3/seasonal-weather-patterns/828" TargetMode="External"/><Relationship Id="rId17" Type="http://schemas.openxmlformats.org/officeDocument/2006/relationships/image" Target="../media/image1.png"/><Relationship Id="rId16" Type="http://schemas.openxmlformats.org/officeDocument/2006/relationships/hyperlink" Target="https://mysteryscience.com/weather/mystery-4/natural-hazards-engineering/153" TargetMode="External"/><Relationship Id="rId18" Type="http://schemas.openxmlformats.org/officeDocument/2006/relationships/hyperlink" Target="https://mysteryscience.com/docs/ontario"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mysteryscience.com/powers/plant-animal-structures-and-survival" TargetMode="External"/><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61.png"/><Relationship Id="rId5" Type="http://schemas.openxmlformats.org/officeDocument/2006/relationships/hyperlink" Target="https://mysteryscience.com/plant-superpowers/mystery-1/plant-traits-offspring/834" TargetMode="External"/><Relationship Id="rId6" Type="http://schemas.openxmlformats.org/officeDocument/2006/relationships/hyperlink" Target="https://mysteryscience.com/plant-superpowers/mystery-2/plant-survival-engineering/133" TargetMode="External"/><Relationship Id="rId7" Type="http://schemas.openxmlformats.org/officeDocument/2006/relationships/hyperlink" Target="https://mysteryscience.com/plant-superpowers/mystery-3/plant-movement-survival/157" TargetMode="External"/><Relationship Id="rId8" Type="http://schemas.openxmlformats.org/officeDocument/2006/relationships/image" Target="../media/image28.png"/><Relationship Id="rId11" Type="http://schemas.openxmlformats.org/officeDocument/2006/relationships/hyperlink" Target="https://mysteryscience.com/docs/ontario" TargetMode="External"/><Relationship Id="rId10"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96.png"/><Relationship Id="rId4" Type="http://schemas.openxmlformats.org/officeDocument/2006/relationships/image" Target="../media/image32.png"/><Relationship Id="rId9" Type="http://schemas.openxmlformats.org/officeDocument/2006/relationships/hyperlink" Target="https://mysteryscience.com/plants/plant-adaptations" TargetMode="External"/><Relationship Id="rId5" Type="http://schemas.openxmlformats.org/officeDocument/2006/relationships/image" Target="../media/image93.png"/><Relationship Id="rId6" Type="http://schemas.openxmlformats.org/officeDocument/2006/relationships/image" Target="../media/image69.png"/><Relationship Id="rId7" Type="http://schemas.openxmlformats.org/officeDocument/2006/relationships/image" Target="../media/image1.png"/><Relationship Id="rId8" Type="http://schemas.openxmlformats.org/officeDocument/2006/relationships/hyperlink" Target="https://mysteryscience.com/docs/ontario" TargetMode="External"/><Relationship Id="rId11" Type="http://schemas.openxmlformats.org/officeDocument/2006/relationships/hyperlink" Target="https://mysteryscience.com/plants/mystery-1/seed-dispersal/912" TargetMode="External"/><Relationship Id="rId10" Type="http://schemas.openxmlformats.org/officeDocument/2006/relationships/hyperlink" Target="https://mysteryscience.com/plants/plant-adaptations" TargetMode="External"/><Relationship Id="rId13" Type="http://schemas.openxmlformats.org/officeDocument/2006/relationships/hyperlink" Target="https://mysteryscience.com/plants/mystery-3/water-sunlight-plant-growth/571" TargetMode="External"/><Relationship Id="rId12" Type="http://schemas.openxmlformats.org/officeDocument/2006/relationships/hyperlink" Target="https://mysteryscience.com/plants/mystery-2/animal-seed-dispersal/1003" TargetMode="External"/><Relationship Id="rId15" Type="http://schemas.openxmlformats.org/officeDocument/2006/relationships/hyperlink" Target="https://mysteryscience.com/plants/mystery-2/animal-seed-dispersal/1003" TargetMode="External"/><Relationship Id="rId14" Type="http://schemas.openxmlformats.org/officeDocument/2006/relationships/hyperlink" Target="https://mysteryscience.com/plants/mystery-4/plant-needs-habitats/1004" TargetMode="External"/><Relationship Id="rId17" Type="http://schemas.openxmlformats.org/officeDocument/2006/relationships/hyperlink" Target="https://mysteryscience.com/plants/mystery-3/water-sunlight-plant-growth/571" TargetMode="External"/><Relationship Id="rId16" Type="http://schemas.openxmlformats.org/officeDocument/2006/relationships/hyperlink" Target="https://mysteryscience.com/plants/mystery-1/seed-dispersal/912" TargetMode="External"/><Relationship Id="rId18" Type="http://schemas.openxmlformats.org/officeDocument/2006/relationships/hyperlink" Target="https://mysteryscience.com/plants/mystery-4/plant-needs-habitats/100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hyperlink" Target="https://mysteryscience.com/circle-of-life/life-cycles" TargetMode="External"/><Relationship Id="rId9" Type="http://schemas.openxmlformats.org/officeDocument/2006/relationships/hyperlink" Target="https://mysteryscience.com/flowers/mystery-4/trait-variation-inheritance-artificial-selection/92" TargetMode="External"/><Relationship Id="rId5" Type="http://schemas.openxmlformats.org/officeDocument/2006/relationships/hyperlink" Target="https://mysteryscience.com/circle-of-life/life-cycles" TargetMode="External"/><Relationship Id="rId6" Type="http://schemas.openxmlformats.org/officeDocument/2006/relationships/hyperlink" Target="https://mysteryscience.com/flowers/mystery-1/pollination-plant-reproduction/91" TargetMode="External"/><Relationship Id="rId7" Type="http://schemas.openxmlformats.org/officeDocument/2006/relationships/hyperlink" Target="https://mysteryscience.com/flowers/mystery-2/seed-dispersal-plant-life-cycle/89" TargetMode="External"/><Relationship Id="rId8" Type="http://schemas.openxmlformats.org/officeDocument/2006/relationships/hyperlink" Target="https://mysteryscience.com/flowers/mystery-3/trait-variation-inheritance-artificial-selection/90" TargetMode="External"/><Relationship Id="rId20" Type="http://schemas.openxmlformats.org/officeDocument/2006/relationships/hyperlink" Target="https://mysteryscience.com/circle-of-life/mystery-1/animal-life-cycles/822" TargetMode="External"/><Relationship Id="rId22" Type="http://schemas.openxmlformats.org/officeDocument/2006/relationships/hyperlink" Target="https://mysteryscience.com/circle-of-life/mystery-3/pollination-plant-reproduction/91" TargetMode="External"/><Relationship Id="rId21" Type="http://schemas.openxmlformats.org/officeDocument/2006/relationships/hyperlink" Target="https://mysteryscience.com/circle-of-life/mystery-2/environmental-change-engineering/266" TargetMode="External"/><Relationship Id="rId24" Type="http://schemas.openxmlformats.org/officeDocument/2006/relationships/hyperlink" Target="https://mysteryscience.com/circle-of-life/mystery-5/plant-life-cycles/832" TargetMode="External"/><Relationship Id="rId23" Type="http://schemas.openxmlformats.org/officeDocument/2006/relationships/hyperlink" Target="https://mysteryscience.com/circle-of-life/mystery-4/fruit-seeds-plant-reproduction/89" TargetMode="External"/><Relationship Id="rId11" Type="http://schemas.openxmlformats.org/officeDocument/2006/relationships/hyperlink" Target="https://mysteryscience.com/circle-of-life/mystery-1/animal-life-cycles/822" TargetMode="External"/><Relationship Id="rId10" Type="http://schemas.openxmlformats.org/officeDocument/2006/relationships/hyperlink" Target="https://mysteryscience.com/docs/ontario" TargetMode="External"/><Relationship Id="rId13" Type="http://schemas.openxmlformats.org/officeDocument/2006/relationships/hyperlink" Target="https://mysteryscience.com/circle-of-life/mystery-3/pollination-plant-reproduction/91" TargetMode="External"/><Relationship Id="rId12" Type="http://schemas.openxmlformats.org/officeDocument/2006/relationships/hyperlink" Target="https://mysteryscience.com/circle-of-life/mystery-2/environmental-change-engineering/266" TargetMode="External"/><Relationship Id="rId15" Type="http://schemas.openxmlformats.org/officeDocument/2006/relationships/hyperlink" Target="https://mysteryscience.com/circle-of-life/mystery-5/plant-life-cycles/832" TargetMode="External"/><Relationship Id="rId14" Type="http://schemas.openxmlformats.org/officeDocument/2006/relationships/hyperlink" Target="https://mysteryscience.com/circle-of-life/mystery-4/fruit-seeds-plant-reproduction/89" TargetMode="External"/><Relationship Id="rId17" Type="http://schemas.openxmlformats.org/officeDocument/2006/relationships/image" Target="../media/image31.png"/><Relationship Id="rId16" Type="http://schemas.openxmlformats.org/officeDocument/2006/relationships/image" Target="../media/image44.png"/><Relationship Id="rId19" Type="http://schemas.openxmlformats.org/officeDocument/2006/relationships/image" Target="../media/image60.png"/><Relationship Id="rId18" Type="http://schemas.openxmlformats.org/officeDocument/2006/relationships/image" Target="../media/image22.png"/></Relationships>
</file>

<file path=ppt/slides/_rels/slide2.xml.rels><?xml version="1.0" encoding="UTF-8" standalone="yes"?><Relationships xmlns="http://schemas.openxmlformats.org/package/2006/relationships"><Relationship Id="rId40" Type="http://schemas.openxmlformats.org/officeDocument/2006/relationships/slide" Target="/ppt/slides/slide20.xml"/><Relationship Id="rId42" Type="http://schemas.openxmlformats.org/officeDocument/2006/relationships/slide" Target="/ppt/slides/slide21.xml"/><Relationship Id="rId41" Type="http://schemas.openxmlformats.org/officeDocument/2006/relationships/slide" Target="/ppt/slides/slide21.xml"/><Relationship Id="rId44" Type="http://schemas.openxmlformats.org/officeDocument/2006/relationships/slide" Target="/ppt/slides/slide17.xml"/><Relationship Id="rId43" Type="http://schemas.openxmlformats.org/officeDocument/2006/relationships/slide" Target="/ppt/slides/slide22.xml"/><Relationship Id="rId46" Type="http://schemas.openxmlformats.org/officeDocument/2006/relationships/slide" Target="/ppt/slides/slide21.xml"/><Relationship Id="rId45" Type="http://schemas.openxmlformats.org/officeDocument/2006/relationships/slide" Target="/ppt/slides/slide20.xml"/><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slide" Target="/ppt/slides/slide3.xml"/><Relationship Id="rId9" Type="http://schemas.openxmlformats.org/officeDocument/2006/relationships/slide" Target="/ppt/slides/slide5.xml"/><Relationship Id="rId48" Type="http://schemas.openxmlformats.org/officeDocument/2006/relationships/slide" Target="/ppt/slides/slide24.xml"/><Relationship Id="rId47" Type="http://schemas.openxmlformats.org/officeDocument/2006/relationships/slide" Target="/ppt/slides/slide24.xml"/><Relationship Id="rId49" Type="http://schemas.openxmlformats.org/officeDocument/2006/relationships/slide" Target="/ppt/slides/slide24.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slide" Target="/ppt/slides/slide4.xml"/><Relationship Id="rId8" Type="http://schemas.openxmlformats.org/officeDocument/2006/relationships/slide" Target="/ppt/slides/slide5.xml"/><Relationship Id="rId73" Type="http://schemas.openxmlformats.org/officeDocument/2006/relationships/slide" Target="/ppt/slides/slide35.xml"/><Relationship Id="rId72" Type="http://schemas.openxmlformats.org/officeDocument/2006/relationships/slide" Target="/ppt/slides/slide33.xml"/><Relationship Id="rId31" Type="http://schemas.openxmlformats.org/officeDocument/2006/relationships/slide" Target="/ppt/slides/slide13.xml"/><Relationship Id="rId75" Type="http://schemas.openxmlformats.org/officeDocument/2006/relationships/slide" Target="/ppt/slides/slide37.xml"/><Relationship Id="rId30" Type="http://schemas.openxmlformats.org/officeDocument/2006/relationships/slide" Target="/ppt/slides/slide10.xml"/><Relationship Id="rId74" Type="http://schemas.openxmlformats.org/officeDocument/2006/relationships/slide" Target="/ppt/slides/slide37.xml"/><Relationship Id="rId33" Type="http://schemas.openxmlformats.org/officeDocument/2006/relationships/slide" Target="/ppt/slides/slide16.xml"/><Relationship Id="rId77" Type="http://schemas.openxmlformats.org/officeDocument/2006/relationships/slide" Target="/ppt/slides/slide38.xml"/><Relationship Id="rId32" Type="http://schemas.openxmlformats.org/officeDocument/2006/relationships/slide" Target="/ppt/slides/slide15.xml"/><Relationship Id="rId76" Type="http://schemas.openxmlformats.org/officeDocument/2006/relationships/slide" Target="/ppt/slides/slide37.xml"/><Relationship Id="rId35" Type="http://schemas.openxmlformats.org/officeDocument/2006/relationships/slide" Target="/ppt/slides/slide17.xml"/><Relationship Id="rId34" Type="http://schemas.openxmlformats.org/officeDocument/2006/relationships/slide" Target="/ppt/slides/slide17.xml"/><Relationship Id="rId78" Type="http://schemas.openxmlformats.org/officeDocument/2006/relationships/slide" Target="/ppt/slides/slide37.xml"/><Relationship Id="rId71" Type="http://schemas.openxmlformats.org/officeDocument/2006/relationships/slide" Target="/ppt/slides/slide32.xml"/><Relationship Id="rId70" Type="http://schemas.openxmlformats.org/officeDocument/2006/relationships/slide" Target="/ppt/slides/slide36.xml"/><Relationship Id="rId37" Type="http://schemas.openxmlformats.org/officeDocument/2006/relationships/slide" Target="/ppt/slides/slide18.xml"/><Relationship Id="rId36" Type="http://schemas.openxmlformats.org/officeDocument/2006/relationships/slide" Target="/ppt/slides/slide17.xml"/><Relationship Id="rId39" Type="http://schemas.openxmlformats.org/officeDocument/2006/relationships/slide" Target="/ppt/slides/slide20.xml"/><Relationship Id="rId38" Type="http://schemas.openxmlformats.org/officeDocument/2006/relationships/slide" Target="/ppt/slides/slide19.xml"/><Relationship Id="rId62" Type="http://schemas.openxmlformats.org/officeDocument/2006/relationships/slide" Target="/ppt/slides/slide32.xml"/><Relationship Id="rId61" Type="http://schemas.openxmlformats.org/officeDocument/2006/relationships/slide" Target="/ppt/slides/slide32.xml"/><Relationship Id="rId20" Type="http://schemas.openxmlformats.org/officeDocument/2006/relationships/slide" Target="/ppt/slides/slide10.xml"/><Relationship Id="rId64" Type="http://schemas.openxmlformats.org/officeDocument/2006/relationships/slide" Target="/ppt/slides/slide33.xml"/><Relationship Id="rId63" Type="http://schemas.openxmlformats.org/officeDocument/2006/relationships/slide" Target="/ppt/slides/slide32.xml"/><Relationship Id="rId22" Type="http://schemas.openxmlformats.org/officeDocument/2006/relationships/slide" Target="/ppt/slides/slide12.xml"/><Relationship Id="rId66" Type="http://schemas.openxmlformats.org/officeDocument/2006/relationships/slide" Target="/ppt/slides/slide33.xml"/><Relationship Id="rId21" Type="http://schemas.openxmlformats.org/officeDocument/2006/relationships/slide" Target="/ppt/slides/slide11.xml"/><Relationship Id="rId65" Type="http://schemas.openxmlformats.org/officeDocument/2006/relationships/slide" Target="/ppt/slides/slide33.xml"/><Relationship Id="rId24" Type="http://schemas.openxmlformats.org/officeDocument/2006/relationships/slide" Target="/ppt/slides/slide13.xml"/><Relationship Id="rId68" Type="http://schemas.openxmlformats.org/officeDocument/2006/relationships/slide" Target="/ppt/slides/slide34.xml"/><Relationship Id="rId23" Type="http://schemas.openxmlformats.org/officeDocument/2006/relationships/slide" Target="/ppt/slides/slide13.xml"/><Relationship Id="rId67" Type="http://schemas.openxmlformats.org/officeDocument/2006/relationships/slide" Target="/ppt/slides/slide35.xml"/><Relationship Id="rId60" Type="http://schemas.openxmlformats.org/officeDocument/2006/relationships/slide" Target="/ppt/slides/slide31.xml"/><Relationship Id="rId26" Type="http://schemas.openxmlformats.org/officeDocument/2006/relationships/slide" Target="/ppt/slides/slide15.xml"/><Relationship Id="rId25" Type="http://schemas.openxmlformats.org/officeDocument/2006/relationships/slide" Target="/ppt/slides/slide14.xml"/><Relationship Id="rId69" Type="http://schemas.openxmlformats.org/officeDocument/2006/relationships/slide" Target="/ppt/slides/slide35.xml"/><Relationship Id="rId28" Type="http://schemas.openxmlformats.org/officeDocument/2006/relationships/slide" Target="/ppt/slides/slide16.xml"/><Relationship Id="rId27" Type="http://schemas.openxmlformats.org/officeDocument/2006/relationships/slide" Target="/ppt/slides/slide15.xml"/><Relationship Id="rId29" Type="http://schemas.openxmlformats.org/officeDocument/2006/relationships/slide" Target="/ppt/slides/slide16.xml"/><Relationship Id="rId51" Type="http://schemas.openxmlformats.org/officeDocument/2006/relationships/slide" Target="/ppt/slides/slide26.xml"/><Relationship Id="rId50" Type="http://schemas.openxmlformats.org/officeDocument/2006/relationships/slide" Target="/ppt/slides/slide25.xml"/><Relationship Id="rId53" Type="http://schemas.openxmlformats.org/officeDocument/2006/relationships/slide" Target="/ppt/slides/slide29.xml"/><Relationship Id="rId52" Type="http://schemas.openxmlformats.org/officeDocument/2006/relationships/slide" Target="/ppt/slides/slide27.xml"/><Relationship Id="rId11" Type="http://schemas.openxmlformats.org/officeDocument/2006/relationships/slide" Target="/ppt/slides/slide6.xml"/><Relationship Id="rId55" Type="http://schemas.openxmlformats.org/officeDocument/2006/relationships/slide" Target="/ppt/slides/slide30.xml"/><Relationship Id="rId10" Type="http://schemas.openxmlformats.org/officeDocument/2006/relationships/slide" Target="/ppt/slides/slide6.xml"/><Relationship Id="rId54" Type="http://schemas.openxmlformats.org/officeDocument/2006/relationships/slide" Target="/ppt/slides/slide29.xml"/><Relationship Id="rId13" Type="http://schemas.openxmlformats.org/officeDocument/2006/relationships/slide" Target="/ppt/slides/slide8.xml"/><Relationship Id="rId57" Type="http://schemas.openxmlformats.org/officeDocument/2006/relationships/slide" Target="/ppt/slides/slide31.xml"/><Relationship Id="rId12" Type="http://schemas.openxmlformats.org/officeDocument/2006/relationships/slide" Target="/ppt/slides/slide7.xml"/><Relationship Id="rId56" Type="http://schemas.openxmlformats.org/officeDocument/2006/relationships/slide" Target="/ppt/slides/slide31.xml"/><Relationship Id="rId15" Type="http://schemas.openxmlformats.org/officeDocument/2006/relationships/slide" Target="/ppt/slides/slide3.xml"/><Relationship Id="rId59" Type="http://schemas.openxmlformats.org/officeDocument/2006/relationships/slide" Target="/ppt/slides/slide29.xml"/><Relationship Id="rId14" Type="http://schemas.openxmlformats.org/officeDocument/2006/relationships/slide" Target="/ppt/slides/slide9.xml"/><Relationship Id="rId58" Type="http://schemas.openxmlformats.org/officeDocument/2006/relationships/slide" Target="/ppt/slides/slide24.xml"/><Relationship Id="rId17" Type="http://schemas.openxmlformats.org/officeDocument/2006/relationships/slide" Target="/ppt/slides/slide6.xml"/><Relationship Id="rId16" Type="http://schemas.openxmlformats.org/officeDocument/2006/relationships/slide" Target="/ppt/slides/slide5.xml"/><Relationship Id="rId19" Type="http://schemas.openxmlformats.org/officeDocument/2006/relationships/slide" Target="/ppt/slides/slide10.xml"/><Relationship Id="rId18" Type="http://schemas.openxmlformats.org/officeDocument/2006/relationships/slide" Target="/ppt/slides/slide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hyperlink" Target="https://mysteryscience.com/forces/forces-motion-magnets" TargetMode="External"/><Relationship Id="rId9" Type="http://schemas.openxmlformats.org/officeDocument/2006/relationships/hyperlink" Target="https://mysteryscience.com/forces/mystery-4/magnets-forces/45" TargetMode="External"/><Relationship Id="rId5" Type="http://schemas.openxmlformats.org/officeDocument/2006/relationships/hyperlink" Target="https://mysteryscience.com/forces/forces-motion-magnets" TargetMode="External"/><Relationship Id="rId6" Type="http://schemas.openxmlformats.org/officeDocument/2006/relationships/hyperlink" Target="https://mysteryscience.com/forces/mystery-1/balanced-unbalanced-forces/111" TargetMode="External"/><Relationship Id="rId7" Type="http://schemas.openxmlformats.org/officeDocument/2006/relationships/hyperlink" Target="https://mysteryscience.com/forces/mystery-2/balanced-forces-engineering/43" TargetMode="External"/><Relationship Id="rId8" Type="http://schemas.openxmlformats.org/officeDocument/2006/relationships/hyperlink" Target="https://mysteryscience.com/forces/mystery-3/patterns-of-motion-gravity-friction/1000" TargetMode="External"/><Relationship Id="rId11" Type="http://schemas.openxmlformats.org/officeDocument/2006/relationships/image" Target="../media/image34.png"/><Relationship Id="rId10" Type="http://schemas.openxmlformats.org/officeDocument/2006/relationships/hyperlink" Target="https://mysteryscience.com/forces/mystery-5/magnets-engineering/151" TargetMode="External"/><Relationship Id="rId13" Type="http://schemas.openxmlformats.org/officeDocument/2006/relationships/image" Target="../media/image50.png"/><Relationship Id="rId12" Type="http://schemas.openxmlformats.org/officeDocument/2006/relationships/hyperlink" Target="https://mysteryscience.com/docs/ontario" TargetMode="External"/><Relationship Id="rId15" Type="http://schemas.openxmlformats.org/officeDocument/2006/relationships/hyperlink" Target="https://mysteryscience.com/forces/mystery-2/balanced-forces-engineering/43" TargetMode="External"/><Relationship Id="rId14" Type="http://schemas.openxmlformats.org/officeDocument/2006/relationships/hyperlink" Target="https://mysteryscience.com/forces/mystery-1/balanced-unbalanced-forces/111" TargetMode="External"/><Relationship Id="rId17" Type="http://schemas.openxmlformats.org/officeDocument/2006/relationships/hyperlink" Target="https://mysteryscience.com/forces/mystery-4/magnets-forces/45" TargetMode="External"/><Relationship Id="rId16" Type="http://schemas.openxmlformats.org/officeDocument/2006/relationships/hyperlink" Target="https://mysteryscience.com/forces/mystery-3/friction-pattern-of-motion/44" TargetMode="External"/><Relationship Id="rId18" Type="http://schemas.openxmlformats.org/officeDocument/2006/relationships/hyperlink" Target="https://mysteryscience.com/forces/mystery-5/magnets-engineering/15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hyperlink" Target="https://mysteryscience.com/electricity/electricity-light-heat" TargetMode="External"/><Relationship Id="rId9" Type="http://schemas.openxmlformats.org/officeDocument/2006/relationships/image" Target="../media/image30.png"/><Relationship Id="rId5" Type="http://schemas.openxmlformats.org/officeDocument/2006/relationships/hyperlink" Target="https://mysteryscience.com/materials/material-properties" TargetMode="External"/><Relationship Id="rId6" Type="http://schemas.openxmlformats.org/officeDocument/2006/relationships/hyperlink" Target="https://mysteryscience.com/materials/material-properties" TargetMode="External"/><Relationship Id="rId7" Type="http://schemas.openxmlformats.org/officeDocument/2006/relationships/hyperlink" Target="https://mysteryscience.com/docs/ontario" TargetMode="External"/><Relationship Id="rId8" Type="http://schemas.openxmlformats.org/officeDocument/2006/relationships/image" Target="../media/image19.png"/><Relationship Id="rId11" Type="http://schemas.openxmlformats.org/officeDocument/2006/relationships/image" Target="../media/image26.png"/><Relationship Id="rId10" Type="http://schemas.openxmlformats.org/officeDocument/2006/relationships/image" Target="../media/image29.png"/><Relationship Id="rId13" Type="http://schemas.openxmlformats.org/officeDocument/2006/relationships/hyperlink" Target="https://mysteryscience.com/materials/mystery-1/materials-properties-engineering/64" TargetMode="External"/><Relationship Id="rId12" Type="http://schemas.openxmlformats.org/officeDocument/2006/relationships/hyperlink" Target="https://mysteryscience.com/materials/mystery-2/classify-materials-insulators-properties/65" TargetMode="External"/><Relationship Id="rId15" Type="http://schemas.openxmlformats.org/officeDocument/2006/relationships/hyperlink" Target="https://mysteryscience.com/materials/mystery-6/soil-properties/805" TargetMode="External"/><Relationship Id="rId14" Type="http://schemas.openxmlformats.org/officeDocument/2006/relationships/hyperlink" Target="https://mysteryscience.com/materials/mystery-5/materials-properties-engineering/262" TargetMode="External"/><Relationship Id="rId17" Type="http://schemas.openxmlformats.org/officeDocument/2006/relationships/hyperlink" Target="https://mysteryscience.com/materials/mystery-2/classify-materials-insulators-properties/65" TargetMode="External"/><Relationship Id="rId16" Type="http://schemas.openxmlformats.org/officeDocument/2006/relationships/hyperlink" Target="https://mysteryscience.com/materials/mystery-1/materials-properties-engineering/64" TargetMode="External"/><Relationship Id="rId19" Type="http://schemas.openxmlformats.org/officeDocument/2006/relationships/hyperlink" Target="https://mysteryscience.com/materials/mystery-6/soil-properties/805" TargetMode="External"/><Relationship Id="rId18" Type="http://schemas.openxmlformats.org/officeDocument/2006/relationships/hyperlink" Target="https://mysteryscience.com/materials/mystery-5/materials-properties-engineering/26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hyperlink" Target="https://mysteryscience.com/water/erosion-earth-s-surface" TargetMode="External"/><Relationship Id="rId9" Type="http://schemas.openxmlformats.org/officeDocument/2006/relationships/image" Target="../media/image35.png"/><Relationship Id="rId5" Type="http://schemas.openxmlformats.org/officeDocument/2006/relationships/hyperlink" Target="https://mysteryscience.com/water/erosion-earth-s-surface" TargetMode="External"/><Relationship Id="rId6" Type="http://schemas.openxmlformats.org/officeDocument/2006/relationships/hyperlink" Target="https://mysteryscience.com/docs/ontario" TargetMode="External"/><Relationship Id="rId7" Type="http://schemas.openxmlformats.org/officeDocument/2006/relationships/image" Target="../media/image40.png"/><Relationship Id="rId8" Type="http://schemas.openxmlformats.org/officeDocument/2006/relationships/image" Target="../media/image37.png"/><Relationship Id="rId11" Type="http://schemas.openxmlformats.org/officeDocument/2006/relationships/image" Target="../media/image42.jpg"/><Relationship Id="rId10" Type="http://schemas.openxmlformats.org/officeDocument/2006/relationships/image" Target="../media/image39.png"/><Relationship Id="rId13" Type="http://schemas.openxmlformats.org/officeDocument/2006/relationships/hyperlink" Target="https://mysteryscience.com/water/mystery-1/mapping-earth-s-surface-features/112" TargetMode="External"/><Relationship Id="rId12" Type="http://schemas.openxmlformats.org/officeDocument/2006/relationships/hyperlink" Target="https://mysteryscience.com/water/mystery-2/rocks-sand-erosion/113" TargetMode="External"/><Relationship Id="rId15" Type="http://schemas.openxmlformats.org/officeDocument/2006/relationships/hyperlink" Target="https://mysteryscience.com/water/mystery-4/erosion-earth-s-surface-landforms/114" TargetMode="External"/><Relationship Id="rId14" Type="http://schemas.openxmlformats.org/officeDocument/2006/relationships/hyperlink" Target="https://mysteryscience.com/water/mystery-3/mapping-severe-weather/802" TargetMode="External"/><Relationship Id="rId17" Type="http://schemas.openxmlformats.org/officeDocument/2006/relationships/hyperlink" Target="https://mysteryscience.com/water/mystery-2/rocks-sand-erosion/113" TargetMode="External"/><Relationship Id="rId16" Type="http://schemas.openxmlformats.org/officeDocument/2006/relationships/hyperlink" Target="https://mysteryscience.com/water/mystery-1/mapping-earth-s-surface-features/112" TargetMode="External"/><Relationship Id="rId19" Type="http://schemas.openxmlformats.org/officeDocument/2006/relationships/hyperlink" Target="https://mysteryscience.com/water/mystery-4/erosion-earth-s-surface-landforms/114" TargetMode="External"/><Relationship Id="rId18" Type="http://schemas.openxmlformats.org/officeDocument/2006/relationships/hyperlink" Target="https://mysteryscience.com/water/mystery-3/mapping-severe-weather/802"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hyperlink" Target="https://mysteryscience.com/water/erosion-earth-s-surface" TargetMode="External"/><Relationship Id="rId9" Type="http://schemas.openxmlformats.org/officeDocument/2006/relationships/hyperlink" Target="https://mysteryscience.com/water/mystery-5/erosion-engineering/152" TargetMode="External"/><Relationship Id="rId5" Type="http://schemas.openxmlformats.org/officeDocument/2006/relationships/hyperlink" Target="https://mysteryscience.com/water/erosion-earth-s-surface" TargetMode="External"/><Relationship Id="rId6" Type="http://schemas.openxmlformats.org/officeDocument/2006/relationships/hyperlink" Target="https://mysteryscience.com/docs/ontario" TargetMode="External"/><Relationship Id="rId7" Type="http://schemas.openxmlformats.org/officeDocument/2006/relationships/image" Target="../media/image43.png"/><Relationship Id="rId8" Type="http://schemas.openxmlformats.org/officeDocument/2006/relationships/hyperlink" Target="https://mysteryscience.com/water/mystery-5/erosion-engineering/15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s://mysteryscience.com/animals/fossils-animal-survival-heredity" TargetMode="External"/><Relationship Id="rId4" Type="http://schemas.openxmlformats.org/officeDocument/2006/relationships/hyperlink" Target="https://mysteryscience.com/animals/fossils-animal-survival-heredity" TargetMode="External"/><Relationship Id="rId9" Type="http://schemas.openxmlformats.org/officeDocument/2006/relationships/image" Target="../media/image1.png"/><Relationship Id="rId5" Type="http://schemas.openxmlformats.org/officeDocument/2006/relationships/hyperlink" Target="https://mysteryscience.com/animals/mystery-1/habitats-fossils-environments-over-time/379" TargetMode="External"/><Relationship Id="rId6" Type="http://schemas.openxmlformats.org/officeDocument/2006/relationships/hyperlink" Target="https://mysteryscience.com/animals/mystery-2/fossil-evidence-classification/32" TargetMode="External"/><Relationship Id="rId7" Type="http://schemas.openxmlformats.org/officeDocument/2006/relationships/hyperlink" Target="https://mysteryscience.com/animals/mystery-3/fossil-evidence-trace-fossils-animal-behavior/417" TargetMode="External"/><Relationship Id="rId8" Type="http://schemas.openxmlformats.org/officeDocument/2006/relationships/hyperlink" Target="https://mysteryscience.com/animals/mystery-4/trait-variation-inheritance-artificial-selection/30" TargetMode="External"/><Relationship Id="rId20" Type="http://schemas.openxmlformats.org/officeDocument/2006/relationships/hyperlink" Target="https://mysteryscience.com/animals/mystery-1/habitats-fossils-environments-over-time/379" TargetMode="External"/><Relationship Id="rId22" Type="http://schemas.openxmlformats.org/officeDocument/2006/relationships/hyperlink" Target="https://mysteryscience.com/animals/mystery-3/fossil-evidence-trace-fossils-animal-behavior/417" TargetMode="External"/><Relationship Id="rId21" Type="http://schemas.openxmlformats.org/officeDocument/2006/relationships/hyperlink" Target="https://mysteryscience.com/animals/mystery-2/fossil-evidence-dinosaurs/967" TargetMode="External"/><Relationship Id="rId11" Type="http://schemas.openxmlformats.org/officeDocument/2006/relationships/hyperlink" Target="https://mysteryscience.com/animals/mystery-1/habitats-fossils-environments-over-time/379" TargetMode="External"/><Relationship Id="rId10" Type="http://schemas.openxmlformats.org/officeDocument/2006/relationships/hyperlink" Target="https://mysteryscience.com/docs/ontario" TargetMode="External"/><Relationship Id="rId13" Type="http://schemas.openxmlformats.org/officeDocument/2006/relationships/hyperlink" Target="https://mysteryscience.com/animals/mystery-2/fossil-evidence-dinosaurs/967" TargetMode="External"/><Relationship Id="rId12" Type="http://schemas.openxmlformats.org/officeDocument/2006/relationships/hyperlink" Target="https://mysteryscience.com/animals/mystery-1/habitats-fossils-environments-over-time/379" TargetMode="External"/><Relationship Id="rId15" Type="http://schemas.openxmlformats.org/officeDocument/2006/relationships/hyperlink" Target="https://mysteryscience.com/animals/mystery-3/fossil-evidence-trace-fossils-animal-behavior/417" TargetMode="External"/><Relationship Id="rId14" Type="http://schemas.openxmlformats.org/officeDocument/2006/relationships/hyperlink" Target="https://mysteryscience.com/animals/mystery-3/fossil-evidence-trace-fossils-animal-behavior/417" TargetMode="External"/><Relationship Id="rId17" Type="http://schemas.openxmlformats.org/officeDocument/2006/relationships/hyperlink" Target="https://mysteryscience.com/animals/mystery-3/fossil-evidence-trace-fossils-animal-behavior/417" TargetMode="External"/><Relationship Id="rId16" Type="http://schemas.openxmlformats.org/officeDocument/2006/relationships/hyperlink" Target="https://mysteryscience.com/animals/mystery-3/fossil-evidence-trace-fossils-animal-behavior/417" TargetMode="External"/><Relationship Id="rId19" Type="http://schemas.openxmlformats.org/officeDocument/2006/relationships/image" Target="../media/image94.jpg"/><Relationship Id="rId18"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hyperlink" Target="https://mysteryscience.com/selection/heredity-survival-selection" TargetMode="External"/><Relationship Id="rId9" Type="http://schemas.openxmlformats.org/officeDocument/2006/relationships/image" Target="../media/image53.png"/><Relationship Id="rId5" Type="http://schemas.openxmlformats.org/officeDocument/2006/relationships/hyperlink" Target="https://mysteryscience.com/selection/heredity-survival-selection" TargetMode="External"/><Relationship Id="rId6" Type="http://schemas.openxmlformats.org/officeDocument/2006/relationships/image" Target="../media/image46.png"/><Relationship Id="rId7" Type="http://schemas.openxmlformats.org/officeDocument/2006/relationships/image" Target="../media/image48.png"/><Relationship Id="rId8" Type="http://schemas.openxmlformats.org/officeDocument/2006/relationships/image" Target="../media/image55.png"/><Relationship Id="rId20" Type="http://schemas.openxmlformats.org/officeDocument/2006/relationships/image" Target="../media/image1.png"/><Relationship Id="rId21" Type="http://schemas.openxmlformats.org/officeDocument/2006/relationships/hyperlink" Target="https://mysteryscience.com/docs/ontario" TargetMode="External"/><Relationship Id="rId11" Type="http://schemas.openxmlformats.org/officeDocument/2006/relationships/hyperlink" Target="https://mysteryscience.com/selection/mystery-2/trait-variation-inheritance-artificial-selection/1139" TargetMode="External"/><Relationship Id="rId10" Type="http://schemas.openxmlformats.org/officeDocument/2006/relationships/hyperlink" Target="https://mysteryscience.com/selection/mystery-1/traits-inheritance/1137" TargetMode="External"/><Relationship Id="rId13" Type="http://schemas.openxmlformats.org/officeDocument/2006/relationships/hyperlink" Target="https://mysteryscience.com/animals/mystery-6/animal-groups-survival/265" TargetMode="External"/><Relationship Id="rId12" Type="http://schemas.openxmlformats.org/officeDocument/2006/relationships/hyperlink" Target="https://mysteryscience.com/selection/mystery-3/trait-variation-survival-natural-selection/1176" TargetMode="External"/><Relationship Id="rId15" Type="http://schemas.openxmlformats.org/officeDocument/2006/relationships/hyperlink" Target="https://mysteryscience.com/selection/mystery-1/traits-inheritance/1137" TargetMode="External"/><Relationship Id="rId14" Type="http://schemas.openxmlformats.org/officeDocument/2006/relationships/hyperlink" Target="https://mysteryscience.com/animals/mystery-8/traits-environmental-variation/267" TargetMode="External"/><Relationship Id="rId17" Type="http://schemas.openxmlformats.org/officeDocument/2006/relationships/hyperlink" Target="https://mysteryscience.com/selection/mystery-3/trait-variation-survival-natural-selection/1176" TargetMode="External"/><Relationship Id="rId16" Type="http://schemas.openxmlformats.org/officeDocument/2006/relationships/hyperlink" Target="https://mysteryscience.com/selection/mystery-2/trait-variation-inheritance-artificial-selection/1139" TargetMode="External"/><Relationship Id="rId19" Type="http://schemas.openxmlformats.org/officeDocument/2006/relationships/hyperlink" Target="https://mysteryscience.com/animals/mystery-8/traits-environmental-variation/267" TargetMode="External"/><Relationship Id="rId18" Type="http://schemas.openxmlformats.org/officeDocument/2006/relationships/hyperlink" Target="https://mysteryscience.com/animals/mystery-6/animal-groups-survival/265"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52.png"/><Relationship Id="rId9" Type="http://schemas.openxmlformats.org/officeDocument/2006/relationships/hyperlink" Target="https://mysteryscience.com/adaptations/mystery-2/learned-behavior-instinct/1091" TargetMode="External"/><Relationship Id="rId5" Type="http://schemas.openxmlformats.org/officeDocument/2006/relationships/image" Target="../media/image45.png"/><Relationship Id="rId6" Type="http://schemas.openxmlformats.org/officeDocument/2006/relationships/hyperlink" Target="https://mysteryscience.com/adaptations/mystery-1/animal-adaptations/1088" TargetMode="External"/><Relationship Id="rId7" Type="http://schemas.openxmlformats.org/officeDocument/2006/relationships/hyperlink" Target="https://mysteryscience.com/adaptations/mystery-2/learned-behavior-instinct/1091" TargetMode="External"/><Relationship Id="rId8" Type="http://schemas.openxmlformats.org/officeDocument/2006/relationships/hyperlink" Target="https://mysteryscience.com/adaptations/mystery-3/plant-adaptations/1090" TargetMode="External"/><Relationship Id="rId11" Type="http://schemas.openxmlformats.org/officeDocument/2006/relationships/hyperlink" Target="https://mysteryscience.com/adaptations/mystery-3/plant-adaptations/1090" TargetMode="External"/><Relationship Id="rId10" Type="http://schemas.openxmlformats.org/officeDocument/2006/relationships/hyperlink" Target="https://mysteryscience.com/adaptations/mystery-1/animal-adaptations/1088" TargetMode="External"/><Relationship Id="rId13" Type="http://schemas.openxmlformats.org/officeDocument/2006/relationships/hyperlink" Target="https://mysteryscience.com/adaptations/animal-plant-adaptations" TargetMode="External"/><Relationship Id="rId12" Type="http://schemas.openxmlformats.org/officeDocument/2006/relationships/hyperlink" Target="https://mysteryscience.com/adaptations/animal-plant-adaptations" TargetMode="External"/><Relationship Id="rId15" Type="http://schemas.openxmlformats.org/officeDocument/2006/relationships/hyperlink" Target="https://mysteryscience.com/docs/ontario" TargetMode="External"/><Relationship Id="rId1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hyperlink" Target="https://mysteryscience.com/ecosystems/ecosystems-the-food-web" TargetMode="External"/><Relationship Id="rId4" Type="http://schemas.openxmlformats.org/officeDocument/2006/relationships/hyperlink" Target="https://mysteryscience.com/ecosystems/ecosystems-the-food-web" TargetMode="External"/><Relationship Id="rId9" Type="http://schemas.openxmlformats.org/officeDocument/2006/relationships/image" Target="../media/image57.png"/><Relationship Id="rId5" Type="http://schemas.openxmlformats.org/officeDocument/2006/relationships/image" Target="../media/image1.png"/><Relationship Id="rId6" Type="http://schemas.openxmlformats.org/officeDocument/2006/relationships/hyperlink" Target="https://mysteryscience.com/docs/ontario" TargetMode="External"/><Relationship Id="rId7" Type="http://schemas.openxmlformats.org/officeDocument/2006/relationships/image" Target="../media/image63.png"/><Relationship Id="rId8" Type="http://schemas.openxmlformats.org/officeDocument/2006/relationships/image" Target="../media/image54.png"/><Relationship Id="rId11" Type="http://schemas.openxmlformats.org/officeDocument/2006/relationships/hyperlink" Target="https://mysteryscience.com/ecosystems/mystery-2/plant-needs-air-water/94" TargetMode="External"/><Relationship Id="rId10" Type="http://schemas.openxmlformats.org/officeDocument/2006/relationships/image" Target="../media/image56.png"/><Relationship Id="rId13" Type="http://schemas.openxmlformats.org/officeDocument/2006/relationships/hyperlink" Target="https://mysteryscience.com/ecosystems/mystery-3/decomposers-matter-cycle/95" TargetMode="External"/><Relationship Id="rId12" Type="http://schemas.openxmlformats.org/officeDocument/2006/relationships/hyperlink" Target="https://mysteryscience.com/ecosystems/mystery-1/food-chains-predators-herbivores-carnivores/119" TargetMode="External"/><Relationship Id="rId15" Type="http://schemas.openxmlformats.org/officeDocument/2006/relationships/hyperlink" Target="https://mysteryscience.com/ecosystems/mystery-3/decomposers-matter-cycle/95" TargetMode="External"/><Relationship Id="rId14" Type="http://schemas.openxmlformats.org/officeDocument/2006/relationships/hyperlink" Target="https://mysteryscience.com/ecosystems/mystery-4/decomposers-nutrients-matter-cycle/215" TargetMode="External"/><Relationship Id="rId17" Type="http://schemas.openxmlformats.org/officeDocument/2006/relationships/hyperlink" Target="https://mysteryscience.com/ecosystems/mystery-4/decomposers-nutrients-matter-cycle/215" TargetMode="External"/><Relationship Id="rId16" Type="http://schemas.openxmlformats.org/officeDocument/2006/relationships/hyperlink" Target="https://mysteryscience.com/ecosystems/mystery-3/decomposers-matter-cycle/95"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hyperlink" Target="https://mysteryscience.com/ecosystems/ecosystems-the-food-web" TargetMode="External"/><Relationship Id="rId9" Type="http://schemas.openxmlformats.org/officeDocument/2006/relationships/image" Target="../media/image58.png"/><Relationship Id="rId5" Type="http://schemas.openxmlformats.org/officeDocument/2006/relationships/hyperlink" Target="https://mysteryscience.com/ecosystems/ecosystems-the-food-web" TargetMode="External"/><Relationship Id="rId6" Type="http://schemas.openxmlformats.org/officeDocument/2006/relationships/hyperlink" Target="https://mysteryscience.com/ecosystems/mystery-5/ecosystems-matter-cycle/216" TargetMode="External"/><Relationship Id="rId7" Type="http://schemas.openxmlformats.org/officeDocument/2006/relationships/hyperlink" Target="https://mysteryscience.com/ecosystems/mystery-6/protecting-environments/954" TargetMode="External"/><Relationship Id="rId8" Type="http://schemas.openxmlformats.org/officeDocument/2006/relationships/hyperlink" Target="https://mysteryscience.com/ecosystems/mystery-6/food-webs-flow-of-energy/212" TargetMode="External"/><Relationship Id="rId11" Type="http://schemas.openxmlformats.org/officeDocument/2006/relationships/hyperlink" Target="https://mysteryscience.com/ecosystems/mystery-5/ecosystems-matter-cycle/216" TargetMode="External"/><Relationship Id="rId10" Type="http://schemas.openxmlformats.org/officeDocument/2006/relationships/image" Target="../media/image87.png"/><Relationship Id="rId13" Type="http://schemas.openxmlformats.org/officeDocument/2006/relationships/hyperlink" Target="https://mysteryscience.com/ecosystems/mystery-6/food-webs-flow-of-energy/212" TargetMode="External"/><Relationship Id="rId12" Type="http://schemas.openxmlformats.org/officeDocument/2006/relationships/hyperlink" Target="https://mysteryscience.com/ecosystems/mystery-6/food-webs-flow-of-energy/212" TargetMode="External"/><Relationship Id="rId14" Type="http://schemas.openxmlformats.org/officeDocument/2006/relationships/hyperlink" Target="https://mysteryscience.com/docs/ontari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s://mysteryscience.com/light/mystery-1/sounds-vibrations/105" TargetMode="External"/><Relationship Id="rId4" Type="http://schemas.openxmlformats.org/officeDocument/2006/relationships/hyperlink" Target="https://mysteryscience.com/light/mystery-2/sounds-vibrations/144" TargetMode="External"/><Relationship Id="rId9" Type="http://schemas.openxmlformats.org/officeDocument/2006/relationships/hyperlink" Target="https://mysteryscience.com/light/mystery-5/light-communication-engineering/131" TargetMode="External"/><Relationship Id="rId5" Type="http://schemas.openxmlformats.org/officeDocument/2006/relationships/hyperlink" Target="https://mysteryscience.com/light/mystery-2/sounds-vibrations/144" TargetMode="External"/><Relationship Id="rId6" Type="http://schemas.openxmlformats.org/officeDocument/2006/relationships/hyperlink" Target="https://mysteryscience.com/light/mystery-3/light-materials-transparent-opaque/106" TargetMode="External"/><Relationship Id="rId7" Type="http://schemas.openxmlformats.org/officeDocument/2006/relationships/hyperlink" Target="https://mysteryscience.com/light/mystery-4/light-illumination/137" TargetMode="External"/><Relationship Id="rId8" Type="http://schemas.openxmlformats.org/officeDocument/2006/relationships/hyperlink" Target="https://mysteryscience.com/light/mystery-4/light-illumination/137" TargetMode="External"/><Relationship Id="rId20" Type="http://schemas.openxmlformats.org/officeDocument/2006/relationships/hyperlink" Target="https://mysteryscience.com/docs/ontario" TargetMode="External"/><Relationship Id="rId11" Type="http://schemas.openxmlformats.org/officeDocument/2006/relationships/hyperlink" Target="https://mysteryscience.com/light/mystery-6/lights-sounds-communication/155" TargetMode="External"/><Relationship Id="rId10" Type="http://schemas.openxmlformats.org/officeDocument/2006/relationships/hyperlink" Target="https://mysteryscience.com/light/mystery-6/lights-sounds-communication/155" TargetMode="External"/><Relationship Id="rId13" Type="http://schemas.openxmlformats.org/officeDocument/2006/relationships/hyperlink" Target="https://mysteryscience.com/light/mystery-1/sounds-vibrations/105" TargetMode="External"/><Relationship Id="rId12" Type="http://schemas.openxmlformats.org/officeDocument/2006/relationships/image" Target="../media/image59.png"/><Relationship Id="rId15" Type="http://schemas.openxmlformats.org/officeDocument/2006/relationships/hyperlink" Target="https://mysteryscience.com/light/mystery-3/light-materials-transparent-opaque/106" TargetMode="External"/><Relationship Id="rId14" Type="http://schemas.openxmlformats.org/officeDocument/2006/relationships/hyperlink" Target="https://mysteryscience.com/light/mystery-2/sounds-vibrations/144" TargetMode="External"/><Relationship Id="rId17" Type="http://schemas.openxmlformats.org/officeDocument/2006/relationships/hyperlink" Target="https://mysteryscience.com/light/mystery-5/light-communication-engineering/131" TargetMode="External"/><Relationship Id="rId16" Type="http://schemas.openxmlformats.org/officeDocument/2006/relationships/hyperlink" Target="https://mysteryscience.com/light/mystery-4/light-illumination/137" TargetMode="External"/><Relationship Id="rId19" Type="http://schemas.openxmlformats.org/officeDocument/2006/relationships/image" Target="../media/image1.png"/><Relationship Id="rId18" Type="http://schemas.openxmlformats.org/officeDocument/2006/relationships/hyperlink" Target="https://mysteryscience.com/light/mystery-6/lights-sounds-communication/15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s://mysteryscience.com/animal-secrets/mystery-1/animal-needs-food/115" TargetMode="External"/><Relationship Id="rId4" Type="http://schemas.openxmlformats.org/officeDocument/2006/relationships/hyperlink" Target="https://mysteryscience.com/animal-secrets/mystery-2/animal-needs-shelter/134" TargetMode="External"/><Relationship Id="rId9" Type="http://schemas.openxmlformats.org/officeDocument/2006/relationships/hyperlink" Target="https://mysteryscience.com/animal-secrets/animal-needs" TargetMode="External"/><Relationship Id="rId5" Type="http://schemas.openxmlformats.org/officeDocument/2006/relationships/hyperlink" Target="https://mysteryscience.com/animal-secrets/mystery-2/animal-needs-shelter/134" TargetMode="External"/><Relationship Id="rId6" Type="http://schemas.openxmlformats.org/officeDocument/2006/relationships/hyperlink" Target="https://mysteryscience.com/animal-secrets/mystery-3/animal-needs-safety/116" TargetMode="External"/><Relationship Id="rId7" Type="http://schemas.openxmlformats.org/officeDocument/2006/relationships/hyperlink" Target="https://mysteryscience.com/animal-secrets/mystery-4/animals-changing-the-environment/142" TargetMode="External"/><Relationship Id="rId8" Type="http://schemas.openxmlformats.org/officeDocument/2006/relationships/image" Target="../media/image3.png"/><Relationship Id="rId11" Type="http://schemas.openxmlformats.org/officeDocument/2006/relationships/hyperlink" Target="https://mysteryscience.com/animal-secrets/mystery-1/animal-needs-food/115" TargetMode="External"/><Relationship Id="rId10" Type="http://schemas.openxmlformats.org/officeDocument/2006/relationships/hyperlink" Target="https://mysteryscience.com/animal-secrets/animal-needs" TargetMode="External"/><Relationship Id="rId13" Type="http://schemas.openxmlformats.org/officeDocument/2006/relationships/hyperlink" Target="https://mysteryscience.com/animal-secrets/mystery-3/animal-needs-safety/116" TargetMode="External"/><Relationship Id="rId12" Type="http://schemas.openxmlformats.org/officeDocument/2006/relationships/hyperlink" Target="https://mysteryscience.com/animal-secrets/mystery-2/animal-needs-shelter/134" TargetMode="External"/><Relationship Id="rId15" Type="http://schemas.openxmlformats.org/officeDocument/2006/relationships/image" Target="../media/image1.png"/><Relationship Id="rId14" Type="http://schemas.openxmlformats.org/officeDocument/2006/relationships/hyperlink" Target="https://mysteryscience.com/animal-secrets/mystery-4/animals-changing-the-environment/142" TargetMode="External"/><Relationship Id="rId16" Type="http://schemas.openxmlformats.org/officeDocument/2006/relationships/hyperlink" Target="https://mysteryscience.com/docs/ontario"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hyperlink" Target="https://mysteryscience.com/waves/sound-waves-communication" TargetMode="External"/><Relationship Id="rId9" Type="http://schemas.openxmlformats.org/officeDocument/2006/relationships/hyperlink" Target="https://mysteryscience.com/waves/mystery-1/sound-vibration-engineering/50" TargetMode="External"/><Relationship Id="rId5" Type="http://schemas.openxmlformats.org/officeDocument/2006/relationships/hyperlink" Target="https://mysteryscience.com/waves/sound-waves-communication" TargetMode="External"/><Relationship Id="rId6" Type="http://schemas.openxmlformats.org/officeDocument/2006/relationships/hyperlink" Target="https://mysteryscience.com/waves/mystery-1/pattern-transfer-technology/965" TargetMode="External"/><Relationship Id="rId7" Type="http://schemas.openxmlformats.org/officeDocument/2006/relationships/hyperlink" Target="https://mysteryscience.com/waves/mystery-1/pattern-transfer-technology/965" TargetMode="External"/><Relationship Id="rId8" Type="http://schemas.openxmlformats.org/officeDocument/2006/relationships/hyperlink" Target="https://mysteryscience.com/waves/mystery-1/pattern-transfer-technology/965" TargetMode="External"/><Relationship Id="rId11" Type="http://schemas.openxmlformats.org/officeDocument/2006/relationships/hyperlink" Target="https://mysteryscience.com/waves/mystery-3/sound-waves-wavelength/52" TargetMode="External"/><Relationship Id="rId10" Type="http://schemas.openxmlformats.org/officeDocument/2006/relationships/hyperlink" Target="https://mysteryscience.com/waves/mystery-2/sound-vibrations/51" TargetMode="External"/><Relationship Id="rId13" Type="http://schemas.openxmlformats.org/officeDocument/2006/relationships/hyperlink" Target="https://mysteryscience.com/docs/ontario" TargetMode="External"/><Relationship Id="rId12" Type="http://schemas.openxmlformats.org/officeDocument/2006/relationships/image" Target="../media/image62.png"/><Relationship Id="rId15" Type="http://schemas.openxmlformats.org/officeDocument/2006/relationships/hyperlink" Target="https://mysteryscience.com/waves/mystery-1/pattern-transfer-technology/965" TargetMode="External"/><Relationship Id="rId14" Type="http://schemas.openxmlformats.org/officeDocument/2006/relationships/image" Target="../media/image77.png"/><Relationship Id="rId17" Type="http://schemas.openxmlformats.org/officeDocument/2006/relationships/hyperlink" Target="https://mysteryscience.com/waves/mystery-3/sound-vibrations/51" TargetMode="External"/><Relationship Id="rId16" Type="http://schemas.openxmlformats.org/officeDocument/2006/relationships/hyperlink" Target="https://mysteryscience.com/waves/mystery-2/sound-vibration-engineering/50" TargetMode="External"/><Relationship Id="rId18" Type="http://schemas.openxmlformats.org/officeDocument/2006/relationships/hyperlink" Target="https://mysteryscience.com/waves/mystery-4/sound-waves-wavelength/5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hyperlink" Target="https://mysteryscience.com/rocks/earth-s-features-processes" TargetMode="External"/><Relationship Id="rId9" Type="http://schemas.openxmlformats.org/officeDocument/2006/relationships/hyperlink" Target="https://mysteryscience.com/rocks/mystery-4/sedimentary-rock-fossils/825" TargetMode="External"/><Relationship Id="rId5" Type="http://schemas.openxmlformats.org/officeDocument/2006/relationships/hyperlink" Target="https://mysteryscience.com/rocks/earth-s-features-processes" TargetMode="External"/><Relationship Id="rId6" Type="http://schemas.openxmlformats.org/officeDocument/2006/relationships/hyperlink" Target="https://mysteryscience.com/rocks/mystery-1/volcanoes-patterns-of-earth-s-features/53" TargetMode="External"/><Relationship Id="rId7" Type="http://schemas.openxmlformats.org/officeDocument/2006/relationships/hyperlink" Target="https://mysteryscience.com/rocks/mystery-2/volcanoes-rock-cycle/55" TargetMode="External"/><Relationship Id="rId8" Type="http://schemas.openxmlformats.org/officeDocument/2006/relationships/hyperlink" Target="https://mysteryscience.com/rocks/mystery-3/weathering-erosion/57" TargetMode="External"/><Relationship Id="rId11" Type="http://schemas.openxmlformats.org/officeDocument/2006/relationships/image" Target="../media/image66.png"/><Relationship Id="rId10" Type="http://schemas.openxmlformats.org/officeDocument/2006/relationships/hyperlink" Target="https://mysteryscience.com/rocks/mystery-4/erosion-natural-hazards-engineering/58" TargetMode="External"/><Relationship Id="rId13" Type="http://schemas.openxmlformats.org/officeDocument/2006/relationships/hyperlink" Target="https://mysteryscience.com/rocks/mystery-1/volcanoes-patterns-of-earth-s-features/53" TargetMode="External"/><Relationship Id="rId12" Type="http://schemas.openxmlformats.org/officeDocument/2006/relationships/image" Target="../media/image92.png"/><Relationship Id="rId15" Type="http://schemas.openxmlformats.org/officeDocument/2006/relationships/hyperlink" Target="https://mysteryscience.com/rocks/mystery-3/weathering-erosion/57" TargetMode="External"/><Relationship Id="rId14" Type="http://schemas.openxmlformats.org/officeDocument/2006/relationships/hyperlink" Target="https://mysteryscience.com/rocks/mystery-2/volcanoes-rock-cycle/55" TargetMode="External"/><Relationship Id="rId17" Type="http://schemas.openxmlformats.org/officeDocument/2006/relationships/hyperlink" Target="https://mysteryscience.com/rocks/mystery-4/erosion-natural-hazards-engineering/58" TargetMode="External"/><Relationship Id="rId16" Type="http://schemas.openxmlformats.org/officeDocument/2006/relationships/hyperlink" Target="https://mysteryscience.com/rocks/mystery-4/sedimentary-rock-fossils/825" TargetMode="External"/><Relationship Id="rId18" Type="http://schemas.openxmlformats.org/officeDocument/2006/relationships/hyperlink" Target="https://mysteryscience.com/docs/ontari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mysteryscience.com/body/human-body-vision-the-brain" TargetMode="External"/><Relationship Id="rId4" Type="http://schemas.openxmlformats.org/officeDocument/2006/relationships/hyperlink" Target="https://mysteryscience.com/body/human-body-vision-the-brain" TargetMode="External"/><Relationship Id="rId9" Type="http://schemas.openxmlformats.org/officeDocument/2006/relationships/image" Target="../media/image64.png"/><Relationship Id="rId5" Type="http://schemas.openxmlformats.org/officeDocument/2006/relationships/hyperlink" Target="https://mysteryscience.com/body/mystery-1/muscles-skeleton/59" TargetMode="External"/><Relationship Id="rId6" Type="http://schemas.openxmlformats.org/officeDocument/2006/relationships/hyperlink" Target="https://mysteryscience.com/body/mystery-2/light-eyes-vision/60" TargetMode="External"/><Relationship Id="rId7" Type="http://schemas.openxmlformats.org/officeDocument/2006/relationships/hyperlink" Target="https://mysteryscience.com/body/mystery-3/structure-function-of-eyes/61" TargetMode="External"/><Relationship Id="rId8" Type="http://schemas.openxmlformats.org/officeDocument/2006/relationships/hyperlink" Target="https://mysteryscience.com/body/mystery-4/brain-nerves-information-processing/62" TargetMode="External"/><Relationship Id="rId20" Type="http://schemas.openxmlformats.org/officeDocument/2006/relationships/image" Target="../media/image81.png"/><Relationship Id="rId22" Type="http://schemas.openxmlformats.org/officeDocument/2006/relationships/hyperlink" Target="https://mysteryscience.com/docs/ontario" TargetMode="External"/><Relationship Id="rId21" Type="http://schemas.openxmlformats.org/officeDocument/2006/relationships/image" Target="../media/image91.png"/><Relationship Id="rId11" Type="http://schemas.openxmlformats.org/officeDocument/2006/relationships/hyperlink" Target="https://mysteryscience.com/body/mystery-2/light-eyes-vision/60" TargetMode="External"/><Relationship Id="rId10" Type="http://schemas.openxmlformats.org/officeDocument/2006/relationships/hyperlink" Target="https://mysteryscience.com/body/mystery-1/muscles-skeleton/59" TargetMode="External"/><Relationship Id="rId13" Type="http://schemas.openxmlformats.org/officeDocument/2006/relationships/hyperlink" Target="https://mysteryscience.com/body/mystery-4/brain-nerves-information-processing/62" TargetMode="External"/><Relationship Id="rId12" Type="http://schemas.openxmlformats.org/officeDocument/2006/relationships/hyperlink" Target="https://mysteryscience.com/body/mystery-3/structure-function-of-eyes/61" TargetMode="External"/><Relationship Id="rId15" Type="http://schemas.openxmlformats.org/officeDocument/2006/relationships/image" Target="../media/image88.png"/><Relationship Id="rId14" Type="http://schemas.openxmlformats.org/officeDocument/2006/relationships/image" Target="../media/image1.png"/><Relationship Id="rId17" Type="http://schemas.openxmlformats.org/officeDocument/2006/relationships/image" Target="../media/image86.png"/><Relationship Id="rId16" Type="http://schemas.openxmlformats.org/officeDocument/2006/relationships/image" Target="../media/image82.png"/><Relationship Id="rId19" Type="http://schemas.openxmlformats.org/officeDocument/2006/relationships/image" Target="../media/image89.png"/><Relationship Id="rId18"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hyperlink" Target="https://mysteryscience.com/chemistry/chemical-reactions-properties-of-matter" TargetMode="External"/><Relationship Id="rId9" Type="http://schemas.openxmlformats.org/officeDocument/2006/relationships/hyperlink" Target="https://mysteryscience.com/chemistry/mystery-4/chemical-reactions/110" TargetMode="External"/><Relationship Id="rId5" Type="http://schemas.openxmlformats.org/officeDocument/2006/relationships/hyperlink" Target="https://mysteryscience.com/chemistry/chemical-reactions-properties-of-matter" TargetMode="External"/><Relationship Id="rId6" Type="http://schemas.openxmlformats.org/officeDocument/2006/relationships/hyperlink" Target="https://mysteryscience.com/chemistry/mystery-1/chemistry-conservation-of-matter/166" TargetMode="External"/><Relationship Id="rId7" Type="http://schemas.openxmlformats.org/officeDocument/2006/relationships/hyperlink" Target="https://mysteryscience.com/chemistry/mystery-2/dissolving-particulate-nature-of-matter/167" TargetMode="External"/><Relationship Id="rId8" Type="http://schemas.openxmlformats.org/officeDocument/2006/relationships/hyperlink" Target="https://mysteryscience.com/chemistry/mystery-3/acids-reactions-properties-of-matter/168" TargetMode="External"/><Relationship Id="rId11" Type="http://schemas.openxmlformats.org/officeDocument/2006/relationships/image" Target="../media/image67.png"/><Relationship Id="rId10" Type="http://schemas.openxmlformats.org/officeDocument/2006/relationships/hyperlink" Target="https://mysteryscience.com/chemistry/mystery-5/gases-particle-models/169" TargetMode="External"/><Relationship Id="rId13" Type="http://schemas.openxmlformats.org/officeDocument/2006/relationships/hyperlink" Target="https://mysteryscience.com/chemistry/mystery-2/dissolving-particulate-nature-of-matter/167" TargetMode="External"/><Relationship Id="rId12" Type="http://schemas.openxmlformats.org/officeDocument/2006/relationships/hyperlink" Target="https://mysteryscience.com/chemistry/mystery-1/chemistry-conservation-of-matter/166" TargetMode="External"/><Relationship Id="rId15" Type="http://schemas.openxmlformats.org/officeDocument/2006/relationships/hyperlink" Target="https://mysteryscience.com/chemistry/mystery-4/chemical-reactions/110" TargetMode="External"/><Relationship Id="rId14" Type="http://schemas.openxmlformats.org/officeDocument/2006/relationships/hyperlink" Target="https://mysteryscience.com/chemistry/mystery-3/acids-reactions-properties-of-matter/168" TargetMode="External"/><Relationship Id="rId17" Type="http://schemas.openxmlformats.org/officeDocument/2006/relationships/hyperlink" Target="https://mysteryscience.com/docs/ontario" TargetMode="External"/><Relationship Id="rId16" Type="http://schemas.openxmlformats.org/officeDocument/2006/relationships/hyperlink" Target="https://mysteryscience.com/chemistry/mystery-5/gases-particle-models/16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hyperlink" Target="https://mysteryscience.com/earth/water-cycle-earth-s-systems" TargetMode="External"/><Relationship Id="rId9" Type="http://schemas.openxmlformats.org/officeDocument/2006/relationships/hyperlink" Target="https://mysteryscience.com/earth/mystery-3/groundwater-as-a-natural-resource/123" TargetMode="External"/><Relationship Id="rId5" Type="http://schemas.openxmlformats.org/officeDocument/2006/relationships/hyperlink" Target="https://mysteryscience.com/earth/water-cycle-earth-s-systems" TargetMode="External"/><Relationship Id="rId6" Type="http://schemas.openxmlformats.org/officeDocument/2006/relationships/hyperlink" Target="https://mysteryscience.com/earth/mystery-1/hydrosphere-the-roles-of-water/122" TargetMode="External"/><Relationship Id="rId7" Type="http://schemas.openxmlformats.org/officeDocument/2006/relationships/hyperlink" Target="https://mysteryscience.com/earth/mystery-1/hydrosphere-the-roles-of-water/122" TargetMode="External"/><Relationship Id="rId8" Type="http://schemas.openxmlformats.org/officeDocument/2006/relationships/hyperlink" Target="https://mysteryscience.com/earth/mystery-2/mixtures-solutions/796" TargetMode="External"/><Relationship Id="rId11" Type="http://schemas.openxmlformats.org/officeDocument/2006/relationships/hyperlink" Target="https://mysteryscience.com/earth/mystery-5/natural-disasters-engineering/154" TargetMode="External"/><Relationship Id="rId10" Type="http://schemas.openxmlformats.org/officeDocument/2006/relationships/hyperlink" Target="https://mysteryscience.com/earth/mystery-4/water-cycle/124" TargetMode="External"/><Relationship Id="rId13" Type="http://schemas.openxmlformats.org/officeDocument/2006/relationships/hyperlink" Target="https://mysteryscience.com/earth/mystery-1/hydrosphere-the-roles-of-water/122" TargetMode="External"/><Relationship Id="rId12" Type="http://schemas.openxmlformats.org/officeDocument/2006/relationships/image" Target="../media/image70.png"/><Relationship Id="rId15" Type="http://schemas.openxmlformats.org/officeDocument/2006/relationships/hyperlink" Target="https://mysteryscience.com/earth/mystery-3/groundwater-as-a-natural-resource/123" TargetMode="External"/><Relationship Id="rId14" Type="http://schemas.openxmlformats.org/officeDocument/2006/relationships/hyperlink" Target="https://mysteryscience.com/earth/mystery-2/mixtures-solutions/796" TargetMode="External"/><Relationship Id="rId17" Type="http://schemas.openxmlformats.org/officeDocument/2006/relationships/hyperlink" Target="https://mysteryscience.com/earth/mystery-5/natural-disasters-engineering/154" TargetMode="External"/><Relationship Id="rId16" Type="http://schemas.openxmlformats.org/officeDocument/2006/relationships/hyperlink" Target="https://mysteryscience.com/earth/mystery-4/water-cycle/124" TargetMode="External"/><Relationship Id="rId18" Type="http://schemas.openxmlformats.org/officeDocument/2006/relationships/hyperlink" Target="https://mysteryscience.com/docs/ontario"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hyperlink" Target="https://mysteryscience.com/energy/mystery-1/speed-energy/304" TargetMode="External"/><Relationship Id="rId4" Type="http://schemas.openxmlformats.org/officeDocument/2006/relationships/hyperlink" Target="https://mysteryscience.com/energy/mystery-2/collisions-energy-transfer/380" TargetMode="External"/><Relationship Id="rId9" Type="http://schemas.openxmlformats.org/officeDocument/2006/relationships/image" Target="../media/image72.png"/><Relationship Id="rId5" Type="http://schemas.openxmlformats.org/officeDocument/2006/relationships/hyperlink" Target="https://mysteryscience.com/energy/mystery-3/collisions-energy-transfer/963" TargetMode="External"/><Relationship Id="rId6" Type="http://schemas.openxmlformats.org/officeDocument/2006/relationships/hyperlink" Target="https://mysteryscience.com/energy/mystery-4/energy-transfer-engineering/35" TargetMode="External"/><Relationship Id="rId7" Type="http://schemas.openxmlformats.org/officeDocument/2006/relationships/hyperlink" Target="https://mysteryscience.com/energy/mystery-5/energy-transfer-engineering/36" TargetMode="External"/><Relationship Id="rId8" Type="http://schemas.openxmlformats.org/officeDocument/2006/relationships/image" Target="../media/image71.png"/><Relationship Id="rId11" Type="http://schemas.openxmlformats.org/officeDocument/2006/relationships/hyperlink" Target="https://mysteryscience.com/energy/mystery-1/speed-energy/304" TargetMode="External"/><Relationship Id="rId10" Type="http://schemas.openxmlformats.org/officeDocument/2006/relationships/image" Target="../media/image90.png"/><Relationship Id="rId13" Type="http://schemas.openxmlformats.org/officeDocument/2006/relationships/hyperlink" Target="https://mysteryscience.com/energy/mystery-3/energy-transfer-engineering/381" TargetMode="External"/><Relationship Id="rId12" Type="http://schemas.openxmlformats.org/officeDocument/2006/relationships/hyperlink" Target="https://mysteryscience.com/energy/mystery-2/collisions-energy-transfer/380" TargetMode="External"/><Relationship Id="rId15" Type="http://schemas.openxmlformats.org/officeDocument/2006/relationships/hyperlink" Target="https://mysteryscience.com/energy/mystery-5/energy-transfer-engineering/36" TargetMode="External"/><Relationship Id="rId14" Type="http://schemas.openxmlformats.org/officeDocument/2006/relationships/hyperlink" Target="https://mysteryscience.com/energy/mystery-4/energy-transfer-engineering/35" TargetMode="External"/><Relationship Id="rId17" Type="http://schemas.openxmlformats.org/officeDocument/2006/relationships/hyperlink" Target="https://mysteryscience.com/energy/energy-energy-transfer-electricity" TargetMode="External"/><Relationship Id="rId16" Type="http://schemas.openxmlformats.org/officeDocument/2006/relationships/hyperlink" Target="https://mysteryscience.com/energy/energy-energy-transfer-electricity" TargetMode="External"/><Relationship Id="rId19" Type="http://schemas.openxmlformats.org/officeDocument/2006/relationships/hyperlink" Target="https://mysteryscience.com/docs/ontario" TargetMode="External"/><Relationship Id="rId18"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hyperlink" Target="https://mysteryscience.com/electricity/electricity-light-heat" TargetMode="External"/><Relationship Id="rId9" Type="http://schemas.openxmlformats.org/officeDocument/2006/relationships/image" Target="../media/image72.png"/><Relationship Id="rId5" Type="http://schemas.openxmlformats.org/officeDocument/2006/relationships/hyperlink" Target="https://mysteryscience.com/electricity/electricity-light-heat" TargetMode="External"/><Relationship Id="rId6" Type="http://schemas.openxmlformats.org/officeDocument/2006/relationships/image" Target="../media/image95.png"/><Relationship Id="rId7" Type="http://schemas.openxmlformats.org/officeDocument/2006/relationships/hyperlink" Target="https://mysteryscience.com/energy/mystery-1/renewable-energy-natural-resources/1173" TargetMode="External"/><Relationship Id="rId8" Type="http://schemas.openxmlformats.org/officeDocument/2006/relationships/hyperlink" Target="https://mysteryscience.com/energy/mystery-7/heat-energy-energy-transfer/268" TargetMode="External"/><Relationship Id="rId11" Type="http://schemas.openxmlformats.org/officeDocument/2006/relationships/hyperlink" Target="https://mysteryscience.com/energy/mystery-1/renewable-energy-natural-resources/1173" TargetMode="External"/><Relationship Id="rId10" Type="http://schemas.openxmlformats.org/officeDocument/2006/relationships/hyperlink" Target="https://mysteryscience.com/energy/mystery-6/electrical-energy/37" TargetMode="External"/><Relationship Id="rId13" Type="http://schemas.openxmlformats.org/officeDocument/2006/relationships/hyperlink" Target="https://mysteryscience.com/energy/mystery-6/electrical-energy/37" TargetMode="External"/><Relationship Id="rId12" Type="http://schemas.openxmlformats.org/officeDocument/2006/relationships/hyperlink" Target="https://mysteryscience.com/energy/mystery-6/electrical-energy/37" TargetMode="External"/><Relationship Id="rId15" Type="http://schemas.openxmlformats.org/officeDocument/2006/relationships/hyperlink" Target="https://mysteryscience.com/energy/mystery-7/heat-energy-energy-transfer/268" TargetMode="External"/><Relationship Id="rId14" Type="http://schemas.openxmlformats.org/officeDocument/2006/relationships/hyperlink" Target="https://mysteryscience.com/energy/mystery-7/heat-energy-energy-transfer/268" TargetMode="External"/><Relationship Id="rId17" Type="http://schemas.openxmlformats.org/officeDocument/2006/relationships/hyperlink" Target="https://mysteryscience.com/docs/ontario" TargetMode="External"/><Relationship Id="rId1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75.png"/><Relationship Id="rId4" Type="http://schemas.openxmlformats.org/officeDocument/2006/relationships/image" Target="../media/image76.png"/><Relationship Id="rId9" Type="http://schemas.openxmlformats.org/officeDocument/2006/relationships/hyperlink" Target="https://mysteryscience.com/astronomy/mystery-1/day-night-earth-s-rotation/378" TargetMode="External"/><Relationship Id="rId5" Type="http://schemas.openxmlformats.org/officeDocument/2006/relationships/image" Target="../media/image78.png"/><Relationship Id="rId6" Type="http://schemas.openxmlformats.org/officeDocument/2006/relationships/image" Target="../media/image85.png"/><Relationship Id="rId7" Type="http://schemas.openxmlformats.org/officeDocument/2006/relationships/image" Target="../media/image80.png"/><Relationship Id="rId8" Type="http://schemas.openxmlformats.org/officeDocument/2006/relationships/hyperlink" Target="https://mysteryscience.com/astronomy/mystery-1/day-night-earth-s-rotation/378" TargetMode="External"/><Relationship Id="rId20" Type="http://schemas.openxmlformats.org/officeDocument/2006/relationships/hyperlink" Target="https://mysteryscience.com/astronomy/mystery-3/seasonal-changes-shadow-length/76" TargetMode="External"/><Relationship Id="rId22" Type="http://schemas.openxmlformats.org/officeDocument/2006/relationships/hyperlink" Target="https://mysteryscience.com/astronomy/earth-space-patterns" TargetMode="External"/><Relationship Id="rId21" Type="http://schemas.openxmlformats.org/officeDocument/2006/relationships/hyperlink" Target="https://mysteryscience.com/astronomy/earth-space-patterns" TargetMode="External"/><Relationship Id="rId24" Type="http://schemas.openxmlformats.org/officeDocument/2006/relationships/hyperlink" Target="https://mysteryscience.com/astronomy/mystery-5/moon-phases-lunar-cycle/77" TargetMode="External"/><Relationship Id="rId23" Type="http://schemas.openxmlformats.org/officeDocument/2006/relationships/hyperlink" Target="https://mysteryscience.com/astronomy/mystery-4/seasonal-patterns-earth-s-orbit/75" TargetMode="External"/><Relationship Id="rId26" Type="http://schemas.openxmlformats.org/officeDocument/2006/relationships/hyperlink" Target="https://mysteryscience.com/docs/ontario" TargetMode="External"/><Relationship Id="rId25" Type="http://schemas.openxmlformats.org/officeDocument/2006/relationships/image" Target="../media/image1.png"/><Relationship Id="rId11" Type="http://schemas.openxmlformats.org/officeDocument/2006/relationships/hyperlink" Target="https://mysteryscience.com/astronomy/mystery-2/earth-s-rotation-daily-shadow-patterns/74" TargetMode="External"/><Relationship Id="rId10" Type="http://schemas.openxmlformats.org/officeDocument/2006/relationships/hyperlink" Target="https://mysteryscience.com/astronomy/mystery-2/earth-s-rotation-daily-shadow-patterns/74" TargetMode="External"/><Relationship Id="rId13" Type="http://schemas.openxmlformats.org/officeDocument/2006/relationships/hyperlink" Target="https://mysteryscience.com/astronomy/mystery-3/seasonal-changes-shadow-length/76" TargetMode="External"/><Relationship Id="rId12" Type="http://schemas.openxmlformats.org/officeDocument/2006/relationships/hyperlink" Target="https://mysteryscience.com/astronomy/mystery-3/seasonal-changes-shadow-length/76" TargetMode="External"/><Relationship Id="rId15" Type="http://schemas.openxmlformats.org/officeDocument/2006/relationships/hyperlink" Target="https://mysteryscience.com/astronomy/mystery-4/seasonal-patterns-earth-s-orbit/75" TargetMode="External"/><Relationship Id="rId14" Type="http://schemas.openxmlformats.org/officeDocument/2006/relationships/hyperlink" Target="https://mysteryscience.com/astronomy/mystery-4/seasonal-patterns-earth-s-orbit/75" TargetMode="External"/><Relationship Id="rId17" Type="http://schemas.openxmlformats.org/officeDocument/2006/relationships/hyperlink" Target="https://mysteryscience.com/astronomy/mystery-5/moon-phases-lunar-cycle/77" TargetMode="External"/><Relationship Id="rId16" Type="http://schemas.openxmlformats.org/officeDocument/2006/relationships/hyperlink" Target="https://mysteryscience.com/astronomy/mystery-5/moon-phases-lunar-cycle/77" TargetMode="External"/><Relationship Id="rId19" Type="http://schemas.openxmlformats.org/officeDocument/2006/relationships/hyperlink" Target="https://mysteryscience.com/astronomy/mystery-1/day-night-earth-s-rotation/378" TargetMode="External"/><Relationship Id="rId18" Type="http://schemas.openxmlformats.org/officeDocument/2006/relationships/hyperlink" Target="https://mysteryscience.com/astronomy/mystery-2/earth-s-rotation-daily-shadow-patterns/7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79.png"/><Relationship Id="rId4" Type="http://schemas.openxmlformats.org/officeDocument/2006/relationships/image" Target="../media/image83.png"/><Relationship Id="rId9" Type="http://schemas.openxmlformats.org/officeDocument/2006/relationships/hyperlink" Target="https://mysteryscience.com/astronomy/mystery-7/gravity/290" TargetMode="External"/><Relationship Id="rId5" Type="http://schemas.openxmlformats.org/officeDocument/2006/relationships/image" Target="../media/image84.png"/><Relationship Id="rId6" Type="http://schemas.openxmlformats.org/officeDocument/2006/relationships/hyperlink" Target="https://mysteryscience.com/astronomy/mystery-6/solar-system-sun-brightness/908" TargetMode="External"/><Relationship Id="rId7" Type="http://schemas.openxmlformats.org/officeDocument/2006/relationships/hyperlink" Target="https://mysteryscience.com/astronomy/mystery-6/solar-system-sun-brightness/908" TargetMode="External"/><Relationship Id="rId8" Type="http://schemas.openxmlformats.org/officeDocument/2006/relationships/hyperlink" Target="https://mysteryscience.com/astronomy/mystery-7/gravity/290" TargetMode="External"/><Relationship Id="rId11" Type="http://schemas.openxmlformats.org/officeDocument/2006/relationships/hyperlink" Target="https://mysteryscience.com/astronomy/mystery-8/star-brightness-habitable-planets/294" TargetMode="External"/><Relationship Id="rId10" Type="http://schemas.openxmlformats.org/officeDocument/2006/relationships/hyperlink" Target="https://mysteryscience.com/astronomy/mystery-8/star-brightness-habitable-planets/294" TargetMode="External"/><Relationship Id="rId13" Type="http://schemas.openxmlformats.org/officeDocument/2006/relationships/hyperlink" Target="https://mysteryscience.com/astronomy/mystery-6/solar-system-sun-brightness/908" TargetMode="External"/><Relationship Id="rId12" Type="http://schemas.openxmlformats.org/officeDocument/2006/relationships/hyperlink" Target="https://mysteryscience.com/astronomy/mystery-7/gravity/290" TargetMode="External"/><Relationship Id="rId15" Type="http://schemas.openxmlformats.org/officeDocument/2006/relationships/hyperlink" Target="https://mysteryscience.com/solarsystem/stars-planets" TargetMode="External"/><Relationship Id="rId14" Type="http://schemas.openxmlformats.org/officeDocument/2006/relationships/hyperlink" Target="https://mysteryscience.com/astronomy/mystery-8/star-brightness-habitable-planets/294" TargetMode="External"/><Relationship Id="rId17" Type="http://schemas.openxmlformats.org/officeDocument/2006/relationships/image" Target="../media/image1.png"/><Relationship Id="rId16" Type="http://schemas.openxmlformats.org/officeDocument/2006/relationships/hyperlink" Target="https://mysteryscience.com/solarsystem/stars-planets" TargetMode="External"/><Relationship Id="rId18" Type="http://schemas.openxmlformats.org/officeDocument/2006/relationships/hyperlink" Target="https://mysteryscience.com/docs/ontari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mysteryscience.com/plant-secrets/mystery-1/living-nonliving/833" TargetMode="External"/><Relationship Id="rId4" Type="http://schemas.openxmlformats.org/officeDocument/2006/relationships/hyperlink" Target="https://mysteryscience.com/plant-secrets/mystery-2/plant-needs-water-light/570?r=60189738" TargetMode="External"/><Relationship Id="rId9" Type="http://schemas.openxmlformats.org/officeDocument/2006/relationships/image" Target="../media/image1.png"/><Relationship Id="rId5" Type="http://schemas.openxmlformats.org/officeDocument/2006/relationships/hyperlink" Target="https://mysteryscience.com/plant-secrets/mystery-3/human-impacts-on-the-environment/159?r=60189738" TargetMode="External"/><Relationship Id="rId6" Type="http://schemas.openxmlformats.org/officeDocument/2006/relationships/image" Target="../media/image3.png"/><Relationship Id="rId7" Type="http://schemas.openxmlformats.org/officeDocument/2006/relationships/image" Target="../media/image13.png"/><Relationship Id="rId8" Type="http://schemas.openxmlformats.org/officeDocument/2006/relationships/hyperlink" Target="https://mysteryscience.com/storms/severe-weather" TargetMode="External"/><Relationship Id="rId10" Type="http://schemas.openxmlformats.org/officeDocument/2006/relationships/hyperlink" Target="https://mysteryscience.com/docs/ontari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s://mysteryscience.com/sunlight/sunlight-warmth" TargetMode="External"/><Relationship Id="rId4" Type="http://schemas.openxmlformats.org/officeDocument/2006/relationships/hyperlink" Target="https://mysteryscience.com/sunlight/sunlight-warmth" TargetMode="External"/><Relationship Id="rId9" Type="http://schemas.openxmlformats.org/officeDocument/2006/relationships/image" Target="../media/image6.png"/><Relationship Id="rId5" Type="http://schemas.openxmlformats.org/officeDocument/2006/relationships/hyperlink" Target="https://mysteryscience.com/sunlight/mystery-1/sunlight-heat-earth-s-surface/716" TargetMode="External"/><Relationship Id="rId6" Type="http://schemas.openxmlformats.org/officeDocument/2006/relationships/hyperlink" Target="https://mysteryscience.com/sunlight/mystery-1/sunlight-heat-earth-s-surface/716" TargetMode="External"/><Relationship Id="rId7" Type="http://schemas.openxmlformats.org/officeDocument/2006/relationships/hyperlink" Target="https://mysteryscience.com/sunlight/mystery-2/sunlight-warming-engineering/718" TargetMode="External"/><Relationship Id="rId8" Type="http://schemas.openxmlformats.org/officeDocument/2006/relationships/hyperlink" Target="https://mysteryscience.com/sunlight/mystery-3/sunlight-warmth/722" TargetMode="External"/><Relationship Id="rId11" Type="http://schemas.openxmlformats.org/officeDocument/2006/relationships/hyperlink" Target="https://mysteryscience.com/sunlight/mystery-2/sunlight-warming-engineering/718" TargetMode="External"/><Relationship Id="rId10" Type="http://schemas.openxmlformats.org/officeDocument/2006/relationships/hyperlink" Target="https://mysteryscience.com/sunlight/mystery-1/sunlight-heat-earth-s-surface/716" TargetMode="External"/><Relationship Id="rId13" Type="http://schemas.openxmlformats.org/officeDocument/2006/relationships/image" Target="../media/image1.png"/><Relationship Id="rId12" Type="http://schemas.openxmlformats.org/officeDocument/2006/relationships/hyperlink" Target="https://mysteryscience.com/sunlight/mystery-3/sunlight-warmth/722" TargetMode="External"/><Relationship Id="rId14" Type="http://schemas.openxmlformats.org/officeDocument/2006/relationships/hyperlink" Target="https://mysteryscience.com/docs/ontari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hyperlink" Target="https://mysteryscience.com/storms/severe-weather" TargetMode="External"/><Relationship Id="rId4" Type="http://schemas.openxmlformats.org/officeDocument/2006/relationships/hyperlink" Target="https://mysteryscience.com/storms/severe-weather" TargetMode="External"/><Relationship Id="rId9" Type="http://schemas.openxmlformats.org/officeDocument/2006/relationships/image" Target="../media/image17.png"/><Relationship Id="rId5" Type="http://schemas.openxmlformats.org/officeDocument/2006/relationships/hyperlink" Target="https://mysteryscience.com/storms/mystery-1/severe-weather-preparation/717" TargetMode="External"/><Relationship Id="rId6" Type="http://schemas.openxmlformats.org/officeDocument/2006/relationships/hyperlink" Target="https://mysteryscience.com/storms/mystery-1/severe-weather-preparation/717" TargetMode="External"/><Relationship Id="rId7" Type="http://schemas.openxmlformats.org/officeDocument/2006/relationships/hyperlink" Target="https://mysteryscience.com/storms/mystery-2/wind-storms/713" TargetMode="External"/><Relationship Id="rId8" Type="http://schemas.openxmlformats.org/officeDocument/2006/relationships/hyperlink" Target="https://mysteryscience.com/storms/mystery-3/weather-conditions/704" TargetMode="External"/><Relationship Id="rId11" Type="http://schemas.openxmlformats.org/officeDocument/2006/relationships/hyperlink" Target="https://mysteryscience.com/storms/mystery-2/wind-storms/713" TargetMode="External"/><Relationship Id="rId10" Type="http://schemas.openxmlformats.org/officeDocument/2006/relationships/hyperlink" Target="https://mysteryscience.com/storms/mystery-1/severe-weather-preparation/717" TargetMode="External"/><Relationship Id="rId13" Type="http://schemas.openxmlformats.org/officeDocument/2006/relationships/image" Target="../media/image1.png"/><Relationship Id="rId12" Type="http://schemas.openxmlformats.org/officeDocument/2006/relationships/hyperlink" Target="https://mysteryscience.com/storms/mystery-3/weather-conditions/704" TargetMode="External"/><Relationship Id="rId14" Type="http://schemas.openxmlformats.org/officeDocument/2006/relationships/hyperlink" Target="https://mysteryscience.com/docs/ontari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hyperlink" Target="https://mysteryscience.com/seasons/weather-patterns" TargetMode="External"/><Relationship Id="rId4" Type="http://schemas.openxmlformats.org/officeDocument/2006/relationships/hyperlink" Target="https://mysteryscience.com/seasons/weather-patterns" TargetMode="External"/><Relationship Id="rId9" Type="http://schemas.openxmlformats.org/officeDocument/2006/relationships/image" Target="../media/image10.png"/><Relationship Id="rId5" Type="http://schemas.openxmlformats.org/officeDocument/2006/relationships/hyperlink" Target="https://mysteryscience.com/seasons/mystery-1/local-weather-daily-patterns/708" TargetMode="External"/><Relationship Id="rId6" Type="http://schemas.openxmlformats.org/officeDocument/2006/relationships/hyperlink" Target="https://mysteryscience.com/seasons/mystery-1/local-weather-daily-patterns/708" TargetMode="External"/><Relationship Id="rId7" Type="http://schemas.openxmlformats.org/officeDocument/2006/relationships/hyperlink" Target="https://mysteryscience.com/seasons/mystery-2/seasonal-patterns/709" TargetMode="External"/><Relationship Id="rId8" Type="http://schemas.openxmlformats.org/officeDocument/2006/relationships/hyperlink" Target="https://mysteryscience.com/seasons/mystery-3/animals-changing-their-environment/719" TargetMode="External"/><Relationship Id="rId11" Type="http://schemas.openxmlformats.org/officeDocument/2006/relationships/hyperlink" Target="https://mysteryscience.com/seasons/mystery-2/seasonal-patterns/709" TargetMode="External"/><Relationship Id="rId10" Type="http://schemas.openxmlformats.org/officeDocument/2006/relationships/hyperlink" Target="https://mysteryscience.com/seasons/mystery-1/local-weather-daily-patterns/708" TargetMode="External"/><Relationship Id="rId13" Type="http://schemas.openxmlformats.org/officeDocument/2006/relationships/image" Target="../media/image1.png"/><Relationship Id="rId12" Type="http://schemas.openxmlformats.org/officeDocument/2006/relationships/hyperlink" Target="https://mysteryscience.com/seasons/mystery-3/animals-changing-their-environment/719" TargetMode="External"/><Relationship Id="rId14" Type="http://schemas.openxmlformats.org/officeDocument/2006/relationships/hyperlink" Target="https://mysteryscience.com/docs/ontari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hyperlink" Target="https://mysteryscience.com/sun-shadows/mystery-1/sun-shadows-daily-patterns/82" TargetMode="External"/><Relationship Id="rId9" Type="http://schemas.openxmlformats.org/officeDocument/2006/relationships/hyperlink" Target="https://mysteryscience.com/sun-shadows/mystery-4/daylight-seasonal-patterns/143" TargetMode="External"/><Relationship Id="rId5" Type="http://schemas.openxmlformats.org/officeDocument/2006/relationships/hyperlink" Target="https://mysteryscience.com/sun-shadows/mystery-2/sun-shadows-daily-patterns/138" TargetMode="External"/><Relationship Id="rId6" Type="http://schemas.openxmlformats.org/officeDocument/2006/relationships/hyperlink" Target="https://mysteryscience.com/sun-shadows/mystery-2/sun-shadows-daily-patterns/138" TargetMode="External"/><Relationship Id="rId7" Type="http://schemas.openxmlformats.org/officeDocument/2006/relationships/hyperlink" Target="https://mysteryscience.com/sun-shadows/mystery-3/sun-daily-patterns/81" TargetMode="External"/><Relationship Id="rId8" Type="http://schemas.openxmlformats.org/officeDocument/2006/relationships/hyperlink" Target="https://mysteryscience.com/sun-shadows/mystery-4/daylight-seasonal-patterns/143" TargetMode="External"/><Relationship Id="rId11" Type="http://schemas.openxmlformats.org/officeDocument/2006/relationships/hyperlink" Target="https://mysteryscience.com/sun-shadows/day-patterns" TargetMode="External"/><Relationship Id="rId10" Type="http://schemas.openxmlformats.org/officeDocument/2006/relationships/image" Target="../media/image4.png"/><Relationship Id="rId13" Type="http://schemas.openxmlformats.org/officeDocument/2006/relationships/hyperlink" Target="https://mysteryscience.com/sun-shadows/mystery-1/sun-shadows-daily-patterns/82" TargetMode="External"/><Relationship Id="rId12" Type="http://schemas.openxmlformats.org/officeDocument/2006/relationships/hyperlink" Target="https://mysteryscience.com/sun-shadows/day-patterns" TargetMode="External"/><Relationship Id="rId15" Type="http://schemas.openxmlformats.org/officeDocument/2006/relationships/hyperlink" Target="https://mysteryscience.com/sun-shadows/mystery-3/sun-daily-patterns/81" TargetMode="External"/><Relationship Id="rId14" Type="http://schemas.openxmlformats.org/officeDocument/2006/relationships/hyperlink" Target="https://mysteryscience.com/sun-shadows/mystery-2/sun-shadows-daily-patterns/138" TargetMode="External"/><Relationship Id="rId17" Type="http://schemas.openxmlformats.org/officeDocument/2006/relationships/hyperlink" Target="https://mysteryscience.com/docs/ontario" TargetMode="External"/><Relationship Id="rId16" Type="http://schemas.openxmlformats.org/officeDocument/2006/relationships/hyperlink" Target="https://mysteryscience.com/sun-shadows/mystery-4/daylight-seasonal-patterns/14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hyperlink" Target="https://mysteryscience.com/moon-stars/mystery-1/moon-phases-patterns/812" TargetMode="External"/><Relationship Id="rId9" Type="http://schemas.openxmlformats.org/officeDocument/2006/relationships/hyperlink" Target="https://mysteryscience.com/moon-stars/night-patterns" TargetMode="External"/><Relationship Id="rId5" Type="http://schemas.openxmlformats.org/officeDocument/2006/relationships/hyperlink" Target="https://mysteryscience.com/moon-stars/mystery-2/stars-daily-patterns/128" TargetMode="External"/><Relationship Id="rId6" Type="http://schemas.openxmlformats.org/officeDocument/2006/relationships/hyperlink" Target="https://mysteryscience.com/moon-stars/mystery-3/stars-seasonal-patterns/156" TargetMode="External"/><Relationship Id="rId7" Type="http://schemas.openxmlformats.org/officeDocument/2006/relationships/hyperlink" Target="https://mysteryscience.com/moon-stars/mystery-3/stars-seasonal-patterns/156" TargetMode="External"/><Relationship Id="rId8" Type="http://schemas.openxmlformats.org/officeDocument/2006/relationships/image" Target="../media/image18.png"/><Relationship Id="rId11" Type="http://schemas.openxmlformats.org/officeDocument/2006/relationships/hyperlink" Target="https://mysteryscience.com/moon-stars/mystery-1/moon-phases-patterns/812" TargetMode="External"/><Relationship Id="rId10" Type="http://schemas.openxmlformats.org/officeDocument/2006/relationships/hyperlink" Target="https://mysteryscience.com/moon-stars/night-patterns" TargetMode="External"/><Relationship Id="rId13" Type="http://schemas.openxmlformats.org/officeDocument/2006/relationships/hyperlink" Target="https://mysteryscience.com/moon-stars/mystery-3/stars-seasonal-patterns/156" TargetMode="External"/><Relationship Id="rId12" Type="http://schemas.openxmlformats.org/officeDocument/2006/relationships/hyperlink" Target="https://mysteryscience.com/moon-stars/mystery-2/stars-daily-patterns/128" TargetMode="External"/><Relationship Id="rId14" Type="http://schemas.openxmlformats.org/officeDocument/2006/relationships/hyperlink" Target="https://mysteryscience.com/docs/ontario"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9"/>
          <p:cNvSpPr/>
          <p:nvPr/>
        </p:nvSpPr>
        <p:spPr>
          <a:xfrm>
            <a:off x="0" y="3200400"/>
            <a:ext cx="3719400" cy="45720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9"/>
          <p:cNvSpPr/>
          <p:nvPr/>
        </p:nvSpPr>
        <p:spPr>
          <a:xfrm>
            <a:off x="3719400" y="3200400"/>
            <a:ext cx="6355200" cy="45720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9"/>
          <p:cNvSpPr txBox="1"/>
          <p:nvPr/>
        </p:nvSpPr>
        <p:spPr>
          <a:xfrm>
            <a:off x="454425" y="685800"/>
            <a:ext cx="6663000" cy="181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200">
                <a:latin typeface="Poppins"/>
                <a:ea typeface="Poppins"/>
                <a:cs typeface="Poppins"/>
                <a:sym typeface="Poppins"/>
              </a:rPr>
              <a:t>Mystery Science Alignment with Ontario Science Standards</a:t>
            </a:r>
            <a:endParaRPr b="1" sz="1800">
              <a:latin typeface="Poppins"/>
              <a:ea typeface="Poppins"/>
              <a:cs typeface="Poppins"/>
              <a:sym typeface="Poppins"/>
            </a:endParaRPr>
          </a:p>
        </p:txBody>
      </p:sp>
      <p:sp>
        <p:nvSpPr>
          <p:cNvPr id="192" name="Google Shape;192;p49"/>
          <p:cNvSpPr txBox="1"/>
          <p:nvPr/>
        </p:nvSpPr>
        <p:spPr>
          <a:xfrm>
            <a:off x="4114800" y="3669950"/>
            <a:ext cx="5489100" cy="2959500"/>
          </a:xfrm>
          <a:prstGeom prst="rect">
            <a:avLst/>
          </a:prstGeom>
          <a:noFill/>
          <a:ln>
            <a:noFill/>
          </a:ln>
        </p:spPr>
        <p:txBody>
          <a:bodyPr anchorCtr="0" anchor="t" bIns="0" lIns="0" spcFirstLastPara="1" rIns="0" wrap="square" tIns="0">
            <a:noAutofit/>
          </a:bodyPr>
          <a:lstStyle/>
          <a:p>
            <a:pPr indent="0" lvl="0" marL="0" marR="27310" rtl="0" algn="l">
              <a:spcBef>
                <a:spcPts val="0"/>
              </a:spcBef>
              <a:spcAft>
                <a:spcPts val="0"/>
              </a:spcAft>
              <a:buNone/>
            </a:pPr>
            <a:r>
              <a:rPr b="1" lang="en" sz="1200">
                <a:solidFill>
                  <a:schemeClr val="dk1"/>
                </a:solidFill>
                <a:latin typeface="Poppins"/>
                <a:ea typeface="Poppins"/>
                <a:cs typeface="Poppins"/>
                <a:sym typeface="Poppins"/>
              </a:rPr>
              <a:t>M</a:t>
            </a:r>
            <a:r>
              <a:rPr b="1" lang="en" sz="1200">
                <a:solidFill>
                  <a:schemeClr val="dk1"/>
                </a:solidFill>
                <a:latin typeface="Poppins"/>
                <a:ea typeface="Poppins"/>
                <a:cs typeface="Poppins"/>
                <a:sym typeface="Poppins"/>
              </a:rPr>
              <a:t>ystery Science is a hands-on curriculum that aligns with the Ontario Curriculum:  Science &amp; Technology (2022).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rPr lang="en" sz="1200">
                <a:solidFill>
                  <a:schemeClr val="dk1"/>
                </a:solidFill>
                <a:latin typeface="Poppins"/>
                <a:ea typeface="Poppins"/>
                <a:cs typeface="Poppins"/>
                <a:sym typeface="Poppins"/>
              </a:rPr>
              <a:t>Mystery Science’s units of study contain: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Hands-on, easy-prep activities with EVERY lesson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Engaging, real-world investigative phenomena</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Thoughtful discussions to build background knowledge</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a:t>
            </a:r>
            <a:r>
              <a:rPr lang="en" sz="1200">
                <a:solidFill>
                  <a:schemeClr val="dk1"/>
                </a:solidFill>
                <a:latin typeface="Poppins"/>
                <a:ea typeface="Poppins"/>
                <a:cs typeface="Poppins"/>
                <a:sym typeface="Poppins"/>
              </a:rPr>
              <a:t>esson &amp; unit</a:t>
            </a:r>
            <a:r>
              <a:rPr lang="en" sz="1200">
                <a:solidFill>
                  <a:schemeClr val="dk1"/>
                </a:solidFill>
                <a:latin typeface="Poppins"/>
                <a:ea typeface="Poppins"/>
                <a:cs typeface="Poppins"/>
                <a:sym typeface="Poppins"/>
              </a:rPr>
              <a:t> assessments to evaluate comprehension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Curated, cross-curricular extensions</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rPr b="1" lang="en" sz="1200">
                <a:solidFill>
                  <a:schemeClr val="dk1"/>
                </a:solidFill>
                <a:latin typeface="Poppins"/>
                <a:ea typeface="Poppins"/>
                <a:cs typeface="Poppins"/>
                <a:sym typeface="Poppins"/>
              </a:rPr>
              <a:t>Mystery Science also offers the </a:t>
            </a:r>
            <a:r>
              <a:rPr b="1" lang="en" sz="1200" u="sng">
                <a:solidFill>
                  <a:schemeClr val="dk1"/>
                </a:solidFill>
                <a:latin typeface="Poppins"/>
                <a:ea typeface="Poppins"/>
                <a:cs typeface="Poppins"/>
                <a:sym typeface="Poppins"/>
                <a:hlinkClick r:id="rId3">
                  <a:extLst>
                    <a:ext uri="{A12FA001-AC4F-418D-AE19-62706E023703}">
                      <ahyp:hlinkClr val="tx"/>
                    </a:ext>
                  </a:extLst>
                </a:hlinkClick>
              </a:rPr>
              <a:t>Anchor Layer</a:t>
            </a:r>
            <a:r>
              <a:rPr lang="en" sz="1200">
                <a:solidFill>
                  <a:schemeClr val="dk1"/>
                </a:solidFill>
                <a:latin typeface="Poppins"/>
                <a:ea typeface="Poppins"/>
                <a:cs typeface="Poppins"/>
                <a:sym typeface="Poppins"/>
              </a:rPr>
              <a:t>, which enriches the unit with an anchor phenomenon, incorporates anchor connections after each lesson, &amp; concludes the unit with a performance task.</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100">
              <a:solidFill>
                <a:schemeClr val="dk1"/>
              </a:solidFill>
              <a:latin typeface="Poppins"/>
              <a:ea typeface="Poppins"/>
              <a:cs typeface="Poppins"/>
              <a:sym typeface="Poppins"/>
            </a:endParaRPr>
          </a:p>
        </p:txBody>
      </p:sp>
      <p:pic>
        <p:nvPicPr>
          <p:cNvPr id="193" name="Google Shape;193;p49"/>
          <p:cNvPicPr preferRelativeResize="0"/>
          <p:nvPr/>
        </p:nvPicPr>
        <p:blipFill>
          <a:blip r:embed="rId4">
            <a:alphaModFix/>
          </a:blip>
          <a:stretch>
            <a:fillRect/>
          </a:stretch>
        </p:blipFill>
        <p:spPr>
          <a:xfrm>
            <a:off x="454425" y="3669950"/>
            <a:ext cx="2812425" cy="3661600"/>
          </a:xfrm>
          <a:prstGeom prst="rect">
            <a:avLst/>
          </a:prstGeom>
          <a:noFill/>
          <a:ln>
            <a:noFill/>
          </a:ln>
        </p:spPr>
      </p:pic>
      <p:pic>
        <p:nvPicPr>
          <p:cNvPr id="194" name="Google Shape;194;p49"/>
          <p:cNvPicPr preferRelativeResize="0"/>
          <p:nvPr/>
        </p:nvPicPr>
        <p:blipFill rotWithShape="1">
          <a:blip r:embed="rId5">
            <a:alphaModFix/>
          </a:blip>
          <a:srcRect b="1662" l="0" r="0" t="1662"/>
          <a:stretch/>
        </p:blipFill>
        <p:spPr>
          <a:xfrm>
            <a:off x="7956150" y="6949440"/>
            <a:ext cx="1647825" cy="209550"/>
          </a:xfrm>
          <a:prstGeom prst="rect">
            <a:avLst/>
          </a:prstGeom>
          <a:noFill/>
          <a:ln>
            <a:noFill/>
          </a:ln>
        </p:spPr>
      </p:pic>
      <p:sp>
        <p:nvSpPr>
          <p:cNvPr id="195" name="Google Shape;195;p49"/>
          <p:cNvSpPr txBox="1"/>
          <p:nvPr/>
        </p:nvSpPr>
        <p:spPr>
          <a:xfrm>
            <a:off x="8126700" y="7196350"/>
            <a:ext cx="1477200" cy="123000"/>
          </a:xfrm>
          <a:prstGeom prst="rect">
            <a:avLst/>
          </a:prstGeom>
          <a:noFill/>
          <a:ln>
            <a:noFill/>
          </a:ln>
        </p:spPr>
        <p:txBody>
          <a:bodyPr anchorCtr="0" anchor="t" bIns="0" lIns="91425" spcFirstLastPara="1" rIns="0" wrap="square" tIns="0">
            <a:spAutoFit/>
          </a:bodyPr>
          <a:lstStyle/>
          <a:p>
            <a:pPr indent="0" lvl="0" marL="0" rtl="0" algn="r">
              <a:spcBef>
                <a:spcPts val="0"/>
              </a:spcBef>
              <a:spcAft>
                <a:spcPts val="0"/>
              </a:spcAft>
              <a:buNone/>
            </a:pPr>
            <a:r>
              <a:rPr lang="en" sz="800">
                <a:solidFill>
                  <a:schemeClr val="dk1"/>
                </a:solidFill>
                <a:latin typeface="Poppins"/>
                <a:ea typeface="Poppins"/>
                <a:cs typeface="Poppins"/>
                <a:sym typeface="Poppins"/>
              </a:rPr>
              <a:t>Updated 6/14/2025</a:t>
            </a:r>
            <a:endParaRPr sz="800">
              <a:solidFill>
                <a:schemeClr val="dk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Superpowers)</a:t>
            </a:r>
            <a:endParaRPr b="1">
              <a:latin typeface="Poppins"/>
              <a:ea typeface="Poppins"/>
              <a:cs typeface="Poppins"/>
              <a:sym typeface="Poppins"/>
            </a:endParaRPr>
          </a:p>
        </p:txBody>
      </p:sp>
      <p:sp>
        <p:nvSpPr>
          <p:cNvPr id="328" name="Google Shape;328;p5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329" name="Google Shape;329;p58"/>
          <p:cNvSpPr/>
          <p:nvPr/>
        </p:nvSpPr>
        <p:spPr>
          <a:xfrm>
            <a:off x="0" y="0"/>
            <a:ext cx="10080000" cy="10239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30" name="Google Shape;330;p58"/>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331" name="Google Shape;331;p5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a:t>
            </a:r>
            <a:r>
              <a:rPr b="1" lang="en">
                <a:latin typeface="Poppins"/>
                <a:ea typeface="Poppins"/>
                <a:cs typeface="Poppins"/>
                <a:sym typeface="Poppins"/>
              </a:rPr>
              <a:t> </a:t>
            </a:r>
            <a:r>
              <a:rPr b="1" lang="en">
                <a:solidFill>
                  <a:srgbClr val="000000"/>
                </a:solidFill>
                <a:latin typeface="Poppins"/>
                <a:ea typeface="Poppins"/>
                <a:cs typeface="Poppins"/>
                <a:sym typeface="Poppins"/>
              </a:rPr>
              <a:t>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Life Systems</a:t>
            </a:r>
            <a:endParaRPr sz="1200">
              <a:latin typeface="Poppins"/>
              <a:ea typeface="Poppins"/>
              <a:cs typeface="Poppins"/>
              <a:sym typeface="Poppins"/>
            </a:endParaRPr>
          </a:p>
        </p:txBody>
      </p:sp>
      <p:pic>
        <p:nvPicPr>
          <p:cNvPr id="332" name="Google Shape;332;p58"/>
          <p:cNvPicPr preferRelativeResize="0"/>
          <p:nvPr/>
        </p:nvPicPr>
        <p:blipFill rotWithShape="1">
          <a:blip r:embed="rId8">
            <a:alphaModFix/>
          </a:blip>
          <a:srcRect b="0" l="5285" r="5285" t="0"/>
          <a:stretch/>
        </p:blipFill>
        <p:spPr>
          <a:xfrm>
            <a:off x="457200" y="5071125"/>
            <a:ext cx="1032650" cy="1036300"/>
          </a:xfrm>
          <a:prstGeom prst="rect">
            <a:avLst/>
          </a:prstGeom>
          <a:noFill/>
          <a:ln>
            <a:noFill/>
          </a:ln>
        </p:spPr>
      </p:pic>
      <p:pic>
        <p:nvPicPr>
          <p:cNvPr id="333" name="Google Shape;333;p58"/>
          <p:cNvPicPr preferRelativeResize="0"/>
          <p:nvPr/>
        </p:nvPicPr>
        <p:blipFill rotWithShape="1">
          <a:blip r:embed="rId9">
            <a:alphaModFix/>
          </a:blip>
          <a:srcRect b="0" l="3781" r="3771" t="0"/>
          <a:stretch/>
        </p:blipFill>
        <p:spPr>
          <a:xfrm>
            <a:off x="446387" y="6116350"/>
            <a:ext cx="1032650" cy="1023954"/>
          </a:xfrm>
          <a:prstGeom prst="rect">
            <a:avLst/>
          </a:prstGeom>
          <a:noFill/>
          <a:ln>
            <a:noFill/>
          </a:ln>
        </p:spPr>
      </p:pic>
      <p:pic>
        <p:nvPicPr>
          <p:cNvPr id="334" name="Google Shape;334;p58"/>
          <p:cNvPicPr preferRelativeResize="0"/>
          <p:nvPr/>
        </p:nvPicPr>
        <p:blipFill rotWithShape="1">
          <a:blip r:embed="rId10">
            <a:alphaModFix/>
          </a:blip>
          <a:srcRect b="0" l="893" r="893" t="0"/>
          <a:stretch/>
        </p:blipFill>
        <p:spPr>
          <a:xfrm>
            <a:off x="457200" y="4061975"/>
            <a:ext cx="1032650" cy="952884"/>
          </a:xfrm>
          <a:prstGeom prst="rect">
            <a:avLst/>
          </a:prstGeom>
          <a:noFill/>
          <a:ln>
            <a:noFill/>
          </a:ln>
        </p:spPr>
      </p:pic>
      <p:pic>
        <p:nvPicPr>
          <p:cNvPr id="335" name="Google Shape;335;p58" title="ZOGMfwFY.png"/>
          <p:cNvPicPr preferRelativeResize="0"/>
          <p:nvPr/>
        </p:nvPicPr>
        <p:blipFill rotWithShape="1">
          <a:blip r:embed="rId11">
            <a:alphaModFix/>
          </a:blip>
          <a:srcRect b="0" l="22559" r="22564" t="0"/>
          <a:stretch/>
        </p:blipFill>
        <p:spPr>
          <a:xfrm>
            <a:off x="457200" y="2991575"/>
            <a:ext cx="1032650" cy="1036300"/>
          </a:xfrm>
          <a:prstGeom prst="rect">
            <a:avLst/>
          </a:prstGeom>
          <a:noFill/>
          <a:ln>
            <a:noFill/>
          </a:ln>
        </p:spPr>
      </p:pic>
      <p:pic>
        <p:nvPicPr>
          <p:cNvPr id="336" name="Google Shape;336;p58"/>
          <p:cNvPicPr preferRelativeResize="0"/>
          <p:nvPr/>
        </p:nvPicPr>
        <p:blipFill rotWithShape="1">
          <a:blip r:embed="rId12">
            <a:alphaModFix/>
          </a:blip>
          <a:srcRect b="23751" l="10815" r="14075" t="0"/>
          <a:stretch/>
        </p:blipFill>
        <p:spPr>
          <a:xfrm>
            <a:off x="457200" y="1939400"/>
            <a:ext cx="1137425" cy="1058486"/>
          </a:xfrm>
          <a:prstGeom prst="rect">
            <a:avLst/>
          </a:prstGeom>
          <a:noFill/>
          <a:ln>
            <a:noFill/>
          </a:ln>
        </p:spPr>
      </p:pic>
      <p:sp>
        <p:nvSpPr>
          <p:cNvPr id="337" name="Google Shape;337;p58"/>
          <p:cNvSpPr/>
          <p:nvPr/>
        </p:nvSpPr>
        <p:spPr>
          <a:xfrm>
            <a:off x="457200" y="299157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338" name="Google Shape;338;p58"/>
          <p:cNvSpPr/>
          <p:nvPr/>
        </p:nvSpPr>
        <p:spPr>
          <a:xfrm>
            <a:off x="456150"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339" name="Google Shape;339;p58"/>
          <p:cNvSpPr/>
          <p:nvPr/>
        </p:nvSpPr>
        <p:spPr>
          <a:xfrm>
            <a:off x="457200" y="402788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40" name="Google Shape;340;p58"/>
          <p:cNvSpPr/>
          <p:nvPr/>
        </p:nvSpPr>
        <p:spPr>
          <a:xfrm>
            <a:off x="456151" y="5064170"/>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341" name="Google Shape;341;p58"/>
          <p:cNvSpPr/>
          <p:nvPr/>
        </p:nvSpPr>
        <p:spPr>
          <a:xfrm>
            <a:off x="456151" y="6116357"/>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graphicFrame>
        <p:nvGraphicFramePr>
          <p:cNvPr id="342" name="Google Shape;342;p58"/>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912725"/>
                <a:gridCol w="2516275"/>
                <a:gridCol w="2286000"/>
                <a:gridCol w="3429000"/>
              </a:tblGrid>
              <a:tr h="3736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Parent &amp; Offspring Traits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help a lost baby animal find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its parents?</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the traits of adult and baby animals in order to construct an explanation that most young animals are like, but not exactly like, their parents.</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Offspring Trait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predict what an animal’s babies will look like?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the traits of parent and baby animals to construct an explanation that offspring look similar to their parents, but can also vary in many ways. They predict what a puppy might look like based on the traits of the parent dogs.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Animal Behavior &amp; Offspring Survival </a:t>
                      </a: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baby ducks follow their mother?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obtain information about the behaviors of animal parents that help their offspring survive. </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Animal Structures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Why do birds have beaks?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how different bird beaks are well suited for eating different kinds of food. They explain which beak would help a particular bird survive in a particular environment.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205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Camouflage &amp; Animal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polar bears white?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observations of animal parents and their offspring to construct an explanation about young plants and animals being similar, but not identical, to their parents.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grpSp>
        <p:nvGrpSpPr>
          <p:cNvPr id="343" name="Google Shape;343;p58"/>
          <p:cNvGrpSpPr/>
          <p:nvPr/>
        </p:nvGrpSpPr>
        <p:grpSpPr>
          <a:xfrm>
            <a:off x="533400" y="675263"/>
            <a:ext cx="7886700" cy="307800"/>
            <a:chOff x="1485900" y="5127425"/>
            <a:chExt cx="7886700" cy="307800"/>
          </a:xfrm>
        </p:grpSpPr>
        <p:grpSp>
          <p:nvGrpSpPr>
            <p:cNvPr id="344" name="Google Shape;344;p58"/>
            <p:cNvGrpSpPr/>
            <p:nvPr/>
          </p:nvGrpSpPr>
          <p:grpSpPr>
            <a:xfrm>
              <a:off x="1485900" y="5167025"/>
              <a:ext cx="7886700" cy="228600"/>
              <a:chOff x="1485900" y="5233700"/>
              <a:chExt cx="7886700" cy="228600"/>
            </a:xfrm>
          </p:grpSpPr>
          <p:sp>
            <p:nvSpPr>
              <p:cNvPr id="345" name="Google Shape;345;p5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58"/>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lessons in 2nd grade if you are following Ontario Standards.</a:t>
              </a:r>
              <a:endParaRPr i="1" sz="800">
                <a:latin typeface="Poppins"/>
                <a:ea typeface="Poppins"/>
                <a:cs typeface="Poppins"/>
                <a:sym typeface="Poppins"/>
              </a:endParaRPr>
            </a:p>
          </p:txBody>
        </p:sp>
      </p:grpSp>
      <p:sp>
        <p:nvSpPr>
          <p:cNvPr id="348" name="Google Shape;348;p58"/>
          <p:cNvSpPr txBox="1"/>
          <p:nvPr/>
        </p:nvSpPr>
        <p:spPr>
          <a:xfrm>
            <a:off x="5564275" y="7083592"/>
            <a:ext cx="4100100" cy="4311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349" name="Google Shape;349;p5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9"/>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55" name="Google Shape;355;p5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56" name="Google Shape;356;p5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sp>
        <p:nvSpPr>
          <p:cNvPr id="357" name="Google Shape;357;p5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Biodiversity &amp; Habitats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Adventures)</a:t>
            </a:r>
            <a:endParaRPr b="1">
              <a:latin typeface="Poppins"/>
              <a:ea typeface="Poppins"/>
              <a:cs typeface="Poppins"/>
              <a:sym typeface="Poppins"/>
            </a:endParaRPr>
          </a:p>
        </p:txBody>
      </p:sp>
      <p:graphicFrame>
        <p:nvGraphicFramePr>
          <p:cNvPr id="358" name="Google Shape;358;p59"/>
          <p:cNvGraphicFramePr/>
          <p:nvPr/>
        </p:nvGraphicFramePr>
        <p:xfrm>
          <a:off x="4733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Biodiversity &amp; Classification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many different kinds of animals are there?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the traits of different animals and use that information to organize them into groups based on their characteristics.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Habitat Diversity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would a wild animal visit a playground?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animals, plants, and the physical characteristics of two different habitats. They collect and analyze data to compare the biodiversity between the two habitats.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Biodiversity, Habitats, &amp; Species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frogs say “ribbit”?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identify frogs based on their unique calls and use that information to determine the level of frog species diversity within multiple habitats.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Biodiversity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get more birds to visit a bird feeder?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which kinds of birds are likely to visit a bird feeder based on what they eat and design and build a prototype bird feeder that attracts a specific type of bird.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359" name="Google Shape;359;p59"/>
          <p:cNvPicPr preferRelativeResize="0"/>
          <p:nvPr/>
        </p:nvPicPr>
        <p:blipFill>
          <a:blip r:embed="rId10">
            <a:alphaModFix/>
          </a:blip>
          <a:stretch>
            <a:fillRect/>
          </a:stretch>
        </p:blipFill>
        <p:spPr>
          <a:xfrm>
            <a:off x="462600" y="1939425"/>
            <a:ext cx="914400" cy="4152900"/>
          </a:xfrm>
          <a:prstGeom prst="rect">
            <a:avLst/>
          </a:prstGeom>
          <a:noFill/>
          <a:ln>
            <a:noFill/>
          </a:ln>
        </p:spPr>
      </p:pic>
      <p:graphicFrame>
        <p:nvGraphicFramePr>
          <p:cNvPr id="360" name="Google Shape;360;p59"/>
          <p:cNvGraphicFramePr/>
          <p:nvPr/>
        </p:nvGraphicFramePr>
        <p:xfrm>
          <a:off x="473388"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61" name="Google Shape;361;p5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362" name="Google Shape;362;p5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3">
                  <a:extLst>
                    <a:ext uri="{A12FA001-AC4F-418D-AE19-62706E023703}">
                      <ahyp:hlinkClr val="tx"/>
                    </a:ext>
                  </a:extLst>
                </a:hlinkClick>
              </a:rPr>
              <a:t>Life Cycles </a:t>
            </a:r>
            <a:r>
              <a:rPr lang="en" sz="1200">
                <a:solidFill>
                  <a:srgbClr val="000000"/>
                </a:solidFill>
                <a:uFill>
                  <a:noFill/>
                </a:uFill>
                <a:latin typeface="Poppins"/>
                <a:ea typeface="Poppins"/>
                <a:cs typeface="Poppins"/>
                <a:sym typeface="Poppins"/>
                <a:hlinkClick r:id="rId4">
                  <a:extLst>
                    <a:ext uri="{A12FA001-AC4F-418D-AE19-62706E023703}">
                      <ahyp:hlinkClr val="tx"/>
                    </a:ext>
                  </a:extLst>
                </a:hlinkClick>
              </a:rPr>
              <a:t>(Circle of Life)</a:t>
            </a:r>
            <a:endParaRPr b="1">
              <a:solidFill>
                <a:srgbClr val="000000"/>
              </a:solidFill>
              <a:latin typeface="Poppins"/>
              <a:ea typeface="Poppins"/>
              <a:cs typeface="Poppins"/>
              <a:sym typeface="Poppins"/>
            </a:endParaRPr>
          </a:p>
        </p:txBody>
      </p:sp>
      <p:sp>
        <p:nvSpPr>
          <p:cNvPr id="368" name="Google Shape;368;p60"/>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69" name="Google Shape;369;p60"/>
          <p:cNvPicPr preferRelativeResize="0"/>
          <p:nvPr/>
        </p:nvPicPr>
        <p:blipFill>
          <a:blip r:embed="rId5">
            <a:alphaModFix/>
          </a:blip>
          <a:stretch>
            <a:fillRect/>
          </a:stretch>
        </p:blipFill>
        <p:spPr>
          <a:xfrm>
            <a:off x="7953375" y="305775"/>
            <a:ext cx="1647825" cy="209550"/>
          </a:xfrm>
          <a:prstGeom prst="rect">
            <a:avLst/>
          </a:prstGeom>
          <a:noFill/>
          <a:ln>
            <a:noFill/>
          </a:ln>
        </p:spPr>
      </p:pic>
      <p:sp>
        <p:nvSpPr>
          <p:cNvPr id="370" name="Google Shape;370;p6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grpSp>
        <p:nvGrpSpPr>
          <p:cNvPr id="371" name="Google Shape;371;p60"/>
          <p:cNvGrpSpPr/>
          <p:nvPr/>
        </p:nvGrpSpPr>
        <p:grpSpPr>
          <a:xfrm>
            <a:off x="533400" y="675263"/>
            <a:ext cx="7886700" cy="307800"/>
            <a:chOff x="1485900" y="5127425"/>
            <a:chExt cx="7886700" cy="307800"/>
          </a:xfrm>
        </p:grpSpPr>
        <p:grpSp>
          <p:nvGrpSpPr>
            <p:cNvPr id="372" name="Google Shape;372;p60"/>
            <p:cNvGrpSpPr/>
            <p:nvPr/>
          </p:nvGrpSpPr>
          <p:grpSpPr>
            <a:xfrm>
              <a:off x="1485900" y="5167025"/>
              <a:ext cx="7886700" cy="228600"/>
              <a:chOff x="1485900" y="5233700"/>
              <a:chExt cx="7886700" cy="228600"/>
            </a:xfrm>
          </p:grpSpPr>
          <p:sp>
            <p:nvSpPr>
              <p:cNvPr id="373" name="Google Shape;373;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6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2nd grade if you are following Ontario Standards.</a:t>
              </a:r>
              <a:endParaRPr i="1" sz="800">
                <a:latin typeface="Poppins"/>
                <a:ea typeface="Poppins"/>
                <a:cs typeface="Poppins"/>
                <a:sym typeface="Poppins"/>
              </a:endParaRPr>
            </a:p>
          </p:txBody>
        </p:sp>
      </p:grpSp>
      <p:sp>
        <p:nvSpPr>
          <p:cNvPr id="376" name="Google Shape;376;p6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graphicFrame>
        <p:nvGraphicFramePr>
          <p:cNvPr id="377" name="Google Shape;377;p60"/>
          <p:cNvGraphicFramePr/>
          <p:nvPr/>
        </p:nvGraphicFramePr>
        <p:xfrm>
          <a:off x="467988" y="1589560"/>
          <a:ext cx="3000000" cy="3000000"/>
        </p:xfrm>
        <a:graphic>
          <a:graphicData uri="http://schemas.openxmlformats.org/drawingml/2006/table">
            <a:tbl>
              <a:tblPr>
                <a:noFill/>
                <a:tableStyleId>{3AC14A45-8425-44F6-8375-267EBB1D1E97}</a:tableStyleId>
              </a:tblPr>
              <a:tblGrid>
                <a:gridCol w="1028700"/>
                <a:gridCol w="2314575"/>
                <a:gridCol w="2295525"/>
                <a:gridCol w="35052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14375">
                <a:tc>
                  <a:txBody>
                    <a:bodyPr/>
                    <a:lstStyle/>
                    <a:p>
                      <a:pPr indent="0" lvl="0" marL="0" rtl="0" algn="l">
                        <a:lnSpc>
                          <a:spcPct val="100000"/>
                        </a:lnSpc>
                        <a:spcBef>
                          <a:spcPts val="0"/>
                        </a:spcBef>
                        <a:spcAft>
                          <a:spcPts val="0"/>
                        </a:spcAft>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Animal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is your life like an alligator’s life?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create models of several different animal life cycles and compare them to one another. They use these models to discover the pattern that all animals are born, grow, can have babies, and eventually die.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622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Environmental Change &amp; Engineering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What’s the best way to get rid of mosquitoes?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and evaluate information about mosquitoes from different sources. They analyze and interpret information about the mosquito life cycle to reduce the number of mosquitoes that live in a certain area.</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B. Growth and Changes in Animals. B2. </a:t>
                      </a:r>
                      <a:r>
                        <a:rPr lang="en" sz="800">
                          <a:solidFill>
                            <a:schemeClr val="dk1"/>
                          </a:solidFill>
                          <a:latin typeface="Poppins"/>
                          <a:ea typeface="Poppins"/>
                          <a:cs typeface="Poppins"/>
                          <a:sym typeface="Poppins"/>
                        </a:rPr>
                        <a:t>Students will demonstrate an understanding that animals grow and change and have distinct characteristics.</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i="1" lang="en" sz="800">
                          <a:solidFill>
                            <a:srgbClr val="9E9E9E"/>
                          </a:solidFill>
                          <a:uFill>
                            <a:noFill/>
                          </a:uFill>
                          <a:latin typeface="Poppins"/>
                          <a:ea typeface="Poppins"/>
                          <a:cs typeface="Poppins"/>
                          <a:sym typeface="Poppins"/>
                          <a:hlinkClick r:id="rId9">
                            <a:extLst>
                              <a:ext uri="{A12FA001-AC4F-418D-AE19-62706E023703}">
                                <ahyp:hlinkClr val="tx"/>
                              </a:ext>
                            </a:extLst>
                          </a:hlinkClick>
                        </a:rPr>
                        <a:t>Pollination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Why do plants grow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model the structure and function of flower parts that are responsible for creating seeds.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Grade 3. B. Growth and Changes in Plants. B2.</a:t>
                      </a:r>
                      <a:r>
                        <a:rPr b="1" lang="en" sz="800">
                          <a:solidFill>
                            <a:schemeClr val="dk1"/>
                          </a:solidFill>
                          <a:latin typeface="Poppins"/>
                          <a:ea typeface="Poppins"/>
                          <a:cs typeface="Poppins"/>
                          <a:sym typeface="Poppins"/>
                        </a:rPr>
                        <a:t> </a:t>
                      </a:r>
                      <a:r>
                        <a:rPr i="1" lang="en" sz="800">
                          <a:solidFill>
                            <a:srgbClr val="9E9E9E"/>
                          </a:solidFill>
                          <a:latin typeface="Poppins"/>
                          <a:ea typeface="Poppins"/>
                          <a:cs typeface="Poppins"/>
                          <a:sym typeface="Poppins"/>
                        </a:rPr>
                        <a:t>Students will demonstrate an understanding of characteristics and uses of plants and of plants’ responses to the natural environment.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752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None/>
                      </a:pPr>
                      <a:r>
                        <a:rPr i="1" lang="en" sz="800">
                          <a:solidFill>
                            <a:srgbClr val="9E9E9E"/>
                          </a:solidFill>
                          <a:uFill>
                            <a:noFill/>
                          </a:uFill>
                          <a:latin typeface="Poppins"/>
                          <a:ea typeface="Poppins"/>
                          <a:cs typeface="Poppins"/>
                          <a:sym typeface="Poppins"/>
                          <a:hlinkClick r:id="rId10">
                            <a:extLst>
                              <a:ext uri="{A12FA001-AC4F-418D-AE19-62706E023703}">
                                <ahyp:hlinkClr val="tx"/>
                              </a:ext>
                            </a:extLst>
                          </a:hlinkClick>
                        </a:rPr>
                        <a:t>Fruit, Seeds,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Why do plants give us fruit?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explore the function of fruits in plants and practice classification.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Grade 3. B. Growth and Changes in Plants. B2. Students will demonstrate an understanding of characteristics and uses of plants and of plants’ responses to the natural environment.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914400">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i="1" lang="en" sz="800">
                          <a:solidFill>
                            <a:srgbClr val="9E9E9E"/>
                          </a:solidFill>
                          <a:uFill>
                            <a:noFill/>
                          </a:uFill>
                          <a:latin typeface="Poppins"/>
                          <a:ea typeface="Poppins"/>
                          <a:cs typeface="Poppins"/>
                          <a:sym typeface="Poppins"/>
                          <a:hlinkClick r:id="rId11">
                            <a:extLst>
                              <a:ext uri="{A12FA001-AC4F-418D-AE19-62706E023703}">
                                <ahyp:hlinkClr val="tx"/>
                              </a:ext>
                            </a:extLst>
                          </a:hlinkClick>
                        </a:rPr>
                        <a:t>Plant Life Cycles</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Why are there so many different kinds of flowers?</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play a game that models the stages of the plant life cycle. After playing the game students use the model to show how changes to one part of the life cycle affect all other stages.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Grade 3. Growth and Changes in Plants. B2. </a:t>
                      </a:r>
                      <a:r>
                        <a:rPr i="1" lang="en" sz="800">
                          <a:solidFill>
                            <a:srgbClr val="9E9E9E"/>
                          </a:solidFill>
                          <a:latin typeface="Poppins"/>
                          <a:ea typeface="Poppins"/>
                          <a:cs typeface="Poppins"/>
                          <a:sym typeface="Poppins"/>
                        </a:rPr>
                        <a:t>Students will demonstrate an understanding of characteristics and uses of plants and of plants’ responses to the natural environment.</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378" name="Google Shape;378;p60"/>
          <p:cNvPicPr preferRelativeResize="0"/>
          <p:nvPr/>
        </p:nvPicPr>
        <p:blipFill rotWithShape="1">
          <a:blip r:embed="rId12">
            <a:alphaModFix/>
          </a:blip>
          <a:srcRect b="0" l="37949" r="0" t="0"/>
          <a:stretch/>
        </p:blipFill>
        <p:spPr>
          <a:xfrm>
            <a:off x="468000" y="1965475"/>
            <a:ext cx="914400" cy="932200"/>
          </a:xfrm>
          <a:prstGeom prst="rect">
            <a:avLst/>
          </a:prstGeom>
          <a:noFill/>
          <a:ln>
            <a:noFill/>
          </a:ln>
        </p:spPr>
      </p:pic>
      <p:pic>
        <p:nvPicPr>
          <p:cNvPr id="379" name="Google Shape;379;p60"/>
          <p:cNvPicPr preferRelativeResize="0"/>
          <p:nvPr/>
        </p:nvPicPr>
        <p:blipFill rotWithShape="1">
          <a:blip r:embed="rId13">
            <a:alphaModFix/>
          </a:blip>
          <a:srcRect b="39551" l="0" r="0" t="39914"/>
          <a:stretch/>
        </p:blipFill>
        <p:spPr>
          <a:xfrm>
            <a:off x="468000" y="2900175"/>
            <a:ext cx="914400" cy="1062225"/>
          </a:xfrm>
          <a:prstGeom prst="rect">
            <a:avLst/>
          </a:prstGeom>
          <a:noFill/>
          <a:ln>
            <a:noFill/>
          </a:ln>
        </p:spPr>
      </p:pic>
      <p:pic>
        <p:nvPicPr>
          <p:cNvPr id="380" name="Google Shape;380;p60"/>
          <p:cNvPicPr preferRelativeResize="0"/>
          <p:nvPr/>
        </p:nvPicPr>
        <p:blipFill rotWithShape="1">
          <a:blip r:embed="rId14">
            <a:alphaModFix/>
          </a:blip>
          <a:srcRect b="49683" l="0" r="0" t="0"/>
          <a:stretch/>
        </p:blipFill>
        <p:spPr>
          <a:xfrm>
            <a:off x="468000" y="3964900"/>
            <a:ext cx="914400" cy="1828750"/>
          </a:xfrm>
          <a:prstGeom prst="rect">
            <a:avLst/>
          </a:prstGeom>
          <a:noFill/>
          <a:ln>
            <a:noFill/>
          </a:ln>
        </p:spPr>
      </p:pic>
      <p:pic>
        <p:nvPicPr>
          <p:cNvPr id="381" name="Google Shape;381;p60"/>
          <p:cNvPicPr preferRelativeResize="0"/>
          <p:nvPr/>
        </p:nvPicPr>
        <p:blipFill rotWithShape="1">
          <a:blip r:embed="rId15">
            <a:alphaModFix/>
          </a:blip>
          <a:srcRect b="0" l="51006" r="0" t="4616"/>
          <a:stretch/>
        </p:blipFill>
        <p:spPr>
          <a:xfrm>
            <a:off x="488163" y="5752013"/>
            <a:ext cx="872924" cy="914400"/>
          </a:xfrm>
          <a:prstGeom prst="rect">
            <a:avLst/>
          </a:prstGeom>
          <a:noFill/>
          <a:ln cap="flat" cmpd="sng" w="19050">
            <a:solidFill>
              <a:srgbClr val="000000"/>
            </a:solidFill>
            <a:prstDash val="solid"/>
            <a:round/>
            <a:headEnd len="sm" w="sm" type="none"/>
            <a:tailEnd len="sm" w="sm" type="none"/>
          </a:ln>
        </p:spPr>
      </p:pic>
      <p:sp>
        <p:nvSpPr>
          <p:cNvPr id="382" name="Google Shape;382;p60"/>
          <p:cNvSpPr/>
          <p:nvPr/>
        </p:nvSpPr>
        <p:spPr>
          <a:xfrm>
            <a:off x="457200" y="198577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0"/>
          <p:cNvSpPr/>
          <p:nvPr/>
        </p:nvSpPr>
        <p:spPr>
          <a:xfrm>
            <a:off x="457200" y="575202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84" name="Google Shape;384;p60"/>
          <p:cNvGraphicFramePr/>
          <p:nvPr/>
        </p:nvGraphicFramePr>
        <p:xfrm>
          <a:off x="430413" y="2017498"/>
          <a:ext cx="3000000" cy="3000000"/>
        </p:xfrm>
        <a:graphic>
          <a:graphicData uri="http://schemas.openxmlformats.org/drawingml/2006/table">
            <a:tbl>
              <a:tblPr>
                <a:noFill/>
                <a:tableStyleId>{3AC14A45-8425-44F6-8375-267EBB1D1E97}</a:tableStyleId>
              </a:tblPr>
              <a:tblGrid>
                <a:gridCol w="696475"/>
              </a:tblGrid>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2130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385" name="Google Shape;385;p60"/>
          <p:cNvGrpSpPr/>
          <p:nvPr/>
        </p:nvGrpSpPr>
        <p:grpSpPr>
          <a:xfrm>
            <a:off x="1562100" y="5793650"/>
            <a:ext cx="7886700" cy="307800"/>
            <a:chOff x="1485900" y="5127425"/>
            <a:chExt cx="7886700" cy="307800"/>
          </a:xfrm>
        </p:grpSpPr>
        <p:grpSp>
          <p:nvGrpSpPr>
            <p:cNvPr id="386" name="Google Shape;386;p60"/>
            <p:cNvGrpSpPr/>
            <p:nvPr/>
          </p:nvGrpSpPr>
          <p:grpSpPr>
            <a:xfrm>
              <a:off x="1485900" y="5167025"/>
              <a:ext cx="7886700" cy="228600"/>
              <a:chOff x="1485900" y="5233700"/>
              <a:chExt cx="7886700" cy="228600"/>
            </a:xfrm>
          </p:grpSpPr>
          <p:sp>
            <p:nvSpPr>
              <p:cNvPr id="387" name="Google Shape;387;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9" name="Google Shape;389;p6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grpSp>
        <p:nvGrpSpPr>
          <p:cNvPr id="390" name="Google Shape;390;p60"/>
          <p:cNvGrpSpPr/>
          <p:nvPr/>
        </p:nvGrpSpPr>
        <p:grpSpPr>
          <a:xfrm>
            <a:off x="1562100" y="4955450"/>
            <a:ext cx="7886700" cy="307800"/>
            <a:chOff x="1485900" y="5127425"/>
            <a:chExt cx="7886700" cy="307800"/>
          </a:xfrm>
        </p:grpSpPr>
        <p:grpSp>
          <p:nvGrpSpPr>
            <p:cNvPr id="391" name="Google Shape;391;p60"/>
            <p:cNvGrpSpPr/>
            <p:nvPr/>
          </p:nvGrpSpPr>
          <p:grpSpPr>
            <a:xfrm>
              <a:off x="1485900" y="5167025"/>
              <a:ext cx="7886700" cy="228600"/>
              <a:chOff x="1485900" y="5233700"/>
              <a:chExt cx="7886700" cy="228600"/>
            </a:xfrm>
          </p:grpSpPr>
          <p:sp>
            <p:nvSpPr>
              <p:cNvPr id="392" name="Google Shape;392;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4" name="Google Shape;394;p6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grpSp>
        <p:nvGrpSpPr>
          <p:cNvPr id="395" name="Google Shape;395;p60"/>
          <p:cNvGrpSpPr/>
          <p:nvPr/>
        </p:nvGrpSpPr>
        <p:grpSpPr>
          <a:xfrm>
            <a:off x="1562100" y="4018950"/>
            <a:ext cx="7886700" cy="307800"/>
            <a:chOff x="1485900" y="5127425"/>
            <a:chExt cx="7886700" cy="307800"/>
          </a:xfrm>
        </p:grpSpPr>
        <p:grpSp>
          <p:nvGrpSpPr>
            <p:cNvPr id="396" name="Google Shape;396;p60"/>
            <p:cNvGrpSpPr/>
            <p:nvPr/>
          </p:nvGrpSpPr>
          <p:grpSpPr>
            <a:xfrm>
              <a:off x="1485900" y="5167025"/>
              <a:ext cx="7886700" cy="228600"/>
              <a:chOff x="1485900" y="5233700"/>
              <a:chExt cx="7886700" cy="228600"/>
            </a:xfrm>
          </p:grpSpPr>
          <p:sp>
            <p:nvSpPr>
              <p:cNvPr id="397" name="Google Shape;397;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6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sp>
        <p:nvSpPr>
          <p:cNvPr id="400" name="Google Shape;400;p6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1"/>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06" name="Google Shape;406;p6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07" name="Google Shape;407;p6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Matter and Energy</a:t>
            </a:r>
            <a:endParaRPr sz="1200">
              <a:latin typeface="Poppins"/>
              <a:ea typeface="Poppins"/>
              <a:cs typeface="Poppins"/>
              <a:sym typeface="Poppins"/>
            </a:endParaRPr>
          </a:p>
        </p:txBody>
      </p:sp>
      <p:sp>
        <p:nvSpPr>
          <p:cNvPr id="408" name="Google Shape;408;p6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5">
                  <a:extLst>
                    <a:ext uri="{A12FA001-AC4F-418D-AE19-62706E023703}">
                      <ahyp:hlinkClr val="tx"/>
                    </a:ext>
                  </a:extLst>
                </a:hlinkClick>
              </a:rPr>
              <a:t>Material Properties </a:t>
            </a:r>
            <a:r>
              <a:rPr lang="en" sz="1200">
                <a:solidFill>
                  <a:schemeClr val="dk1"/>
                </a:solidFill>
                <a:uFill>
                  <a:noFill/>
                </a:uFill>
                <a:latin typeface="Poppins"/>
                <a:ea typeface="Poppins"/>
                <a:cs typeface="Poppins"/>
                <a:sym typeface="Poppins"/>
                <a:hlinkClick r:id="rId6">
                  <a:extLst>
                    <a:ext uri="{A12FA001-AC4F-418D-AE19-62706E023703}">
                      <ahyp:hlinkClr val="tx"/>
                    </a:ext>
                  </a:extLst>
                </a:hlinkClick>
              </a:rPr>
              <a:t>(Material Magic)</a:t>
            </a:r>
            <a:endParaRPr b="1">
              <a:latin typeface="Poppins"/>
              <a:ea typeface="Poppins"/>
              <a:cs typeface="Poppins"/>
              <a:sym typeface="Poppins"/>
            </a:endParaRPr>
          </a:p>
        </p:txBody>
      </p:sp>
      <p:sp>
        <p:nvSpPr>
          <p:cNvPr id="409" name="Google Shape;409;p6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410" name="Google Shape;410;p61" title="2_Material_6.png"/>
          <p:cNvPicPr preferRelativeResize="0"/>
          <p:nvPr/>
        </p:nvPicPr>
        <p:blipFill rotWithShape="1">
          <a:blip r:embed="rId8">
            <a:alphaModFix/>
          </a:blip>
          <a:srcRect b="3357" l="0" r="0" t="3367"/>
          <a:stretch/>
        </p:blipFill>
        <p:spPr>
          <a:xfrm>
            <a:off x="443475" y="4554225"/>
            <a:ext cx="1035800" cy="967700"/>
          </a:xfrm>
          <a:prstGeom prst="rect">
            <a:avLst/>
          </a:prstGeom>
          <a:noFill/>
          <a:ln>
            <a:noFill/>
          </a:ln>
        </p:spPr>
      </p:pic>
      <p:pic>
        <p:nvPicPr>
          <p:cNvPr id="411" name="Google Shape;411;p61"/>
          <p:cNvPicPr preferRelativeResize="0"/>
          <p:nvPr/>
        </p:nvPicPr>
        <p:blipFill rotWithShape="1">
          <a:blip r:embed="rId9">
            <a:alphaModFix/>
          </a:blip>
          <a:srcRect b="0" l="8629" r="8629" t="0"/>
          <a:stretch/>
        </p:blipFill>
        <p:spPr>
          <a:xfrm>
            <a:off x="448050" y="2930225"/>
            <a:ext cx="1035800" cy="1036300"/>
          </a:xfrm>
          <a:prstGeom prst="rect">
            <a:avLst/>
          </a:prstGeom>
          <a:noFill/>
          <a:ln>
            <a:noFill/>
          </a:ln>
        </p:spPr>
      </p:pic>
      <p:pic>
        <p:nvPicPr>
          <p:cNvPr id="412" name="Google Shape;412;p61"/>
          <p:cNvPicPr preferRelativeResize="0"/>
          <p:nvPr/>
        </p:nvPicPr>
        <p:blipFill rotWithShape="1">
          <a:blip r:embed="rId10">
            <a:alphaModFix/>
          </a:blip>
          <a:srcRect b="14490" l="3698" r="34557" t="7893"/>
          <a:stretch/>
        </p:blipFill>
        <p:spPr>
          <a:xfrm>
            <a:off x="448050" y="3844575"/>
            <a:ext cx="1035800" cy="709725"/>
          </a:xfrm>
          <a:prstGeom prst="rect">
            <a:avLst/>
          </a:prstGeom>
          <a:noFill/>
          <a:ln>
            <a:noFill/>
          </a:ln>
        </p:spPr>
      </p:pic>
      <p:pic>
        <p:nvPicPr>
          <p:cNvPr id="413" name="Google Shape;413;p61" title="2_Material_1.png"/>
          <p:cNvPicPr preferRelativeResize="0"/>
          <p:nvPr/>
        </p:nvPicPr>
        <p:blipFill rotWithShape="1">
          <a:blip r:embed="rId11">
            <a:alphaModFix/>
          </a:blip>
          <a:srcRect b="22600" l="25652" r="25652" t="0"/>
          <a:stretch/>
        </p:blipFill>
        <p:spPr>
          <a:xfrm>
            <a:off x="443475" y="1962525"/>
            <a:ext cx="1035800" cy="967700"/>
          </a:xfrm>
          <a:prstGeom prst="rect">
            <a:avLst/>
          </a:prstGeom>
          <a:noFill/>
          <a:ln>
            <a:noFill/>
          </a:ln>
        </p:spPr>
      </p:pic>
      <p:sp>
        <p:nvSpPr>
          <p:cNvPr id="414" name="Google Shape;414;p61"/>
          <p:cNvSpPr/>
          <p:nvPr/>
        </p:nvSpPr>
        <p:spPr>
          <a:xfrm>
            <a:off x="459600" y="293854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415" name="Google Shape;415;p61"/>
          <p:cNvSpPr/>
          <p:nvPr/>
        </p:nvSpPr>
        <p:spPr>
          <a:xfrm>
            <a:off x="458551" y="1962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416" name="Google Shape;416;p61"/>
          <p:cNvSpPr/>
          <p:nvPr/>
        </p:nvSpPr>
        <p:spPr>
          <a:xfrm>
            <a:off x="459600" y="3848559"/>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17" name="Google Shape;417;p61"/>
          <p:cNvSpPr/>
          <p:nvPr/>
        </p:nvSpPr>
        <p:spPr>
          <a:xfrm>
            <a:off x="445875" y="4554296"/>
            <a:ext cx="685800" cy="2559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graphicFrame>
        <p:nvGraphicFramePr>
          <p:cNvPr id="418" name="Google Shape;418;p61"/>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Material Properties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we wear clothes?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investigate different material properties, such as flexibility and absorbency, and use those properties to design and build a hat that protects them from the sun.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C. Properties of Liquids and Solids. C2. </a:t>
                      </a:r>
                      <a:r>
                        <a:rPr lang="en" sz="800">
                          <a:solidFill>
                            <a:schemeClr val="dk1"/>
                          </a:solidFill>
                          <a:latin typeface="Poppins"/>
                          <a:ea typeface="Poppins"/>
                          <a:cs typeface="Poppins"/>
                          <a:sym typeface="Poppins"/>
                        </a:rPr>
                        <a:t>Students will demonstrate an understanding of the properties and physical changes of liquids and solids.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Classify Materials: </a:t>
                      </a:r>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Insulators</a:t>
                      </a:r>
                      <a:r>
                        <a:rPr b="1" lang="en" sz="800">
                          <a:solidFill>
                            <a:schemeClr val="dk1"/>
                          </a:solidFill>
                          <a:latin typeface="Poppins"/>
                          <a:ea typeface="Poppins"/>
                          <a:cs typeface="Poppins"/>
                          <a:sym typeface="Poppins"/>
                        </a:rPr>
                        <a:t> &amp; Conductors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really fry an egg on a hot sidewalk?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of conductors and insulators in order to determine which are best suited for allowing people to handle hot items.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C. Properties of Liquids and Solids. C2. </a:t>
                      </a:r>
                      <a:r>
                        <a:rPr lang="en" sz="800">
                          <a:solidFill>
                            <a:schemeClr val="dk1"/>
                          </a:solidFill>
                          <a:latin typeface="Poppins"/>
                          <a:ea typeface="Poppins"/>
                          <a:cs typeface="Poppins"/>
                          <a:sym typeface="Poppins"/>
                        </a:rPr>
                        <a:t>Students will demonstrate an understanding of the properties and physical changes of liquids and solids.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7096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9">
                            <a:extLst>
                              <a:ext uri="{A12FA001-AC4F-418D-AE19-62706E023703}">
                                <ahyp:hlinkClr val="tx"/>
                              </a:ext>
                            </a:extLst>
                          </a:hlinkClick>
                        </a:rPr>
                        <a:t>Materials, Properties, &amp; Engineering</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Could you build a house out of paper?</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construct an evidence- based account of how a structure built of paper can be disassembled and rebuilt in new ways.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700">
                          <a:solidFill>
                            <a:srgbClr val="9E9E9E"/>
                          </a:solidFill>
                          <a:latin typeface="Poppins"/>
                          <a:ea typeface="Poppins"/>
                          <a:cs typeface="Poppins"/>
                          <a:sym typeface="Poppins"/>
                        </a:rPr>
                        <a:t>Grade 3. Strong and Stable Structures. D2. </a:t>
                      </a:r>
                      <a:r>
                        <a:rPr i="1" lang="en" sz="700">
                          <a:solidFill>
                            <a:srgbClr val="9E9E9E"/>
                          </a:solidFill>
                          <a:latin typeface="Poppins"/>
                          <a:ea typeface="Poppins"/>
                          <a:cs typeface="Poppins"/>
                          <a:sym typeface="Poppins"/>
                        </a:rPr>
                        <a:t>Students will demonstrate an understanding of the concepts of strength and stability as they relate to structures with various forms and functions, and of the factors that affect structures’ strength and stability.</a:t>
                      </a:r>
                      <a:endParaRPr sz="7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77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20">
                            <a:extLst>
                              <a:ext uri="{A12FA001-AC4F-418D-AE19-62706E023703}">
                                <ahyp:hlinkClr val="tx"/>
                              </a:ext>
                            </a:extLst>
                          </a:hlinkClick>
                        </a:rPr>
                        <a:t>Soil Properties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do you build a city out of mud?</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conduct an investigation where they examine three different soil models. They use this information to determine which type of soil has the properties that will result in the best mud that can be used to build a house.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Grade 3. Soils in the Environment. E2. </a:t>
                      </a:r>
                      <a:r>
                        <a:rPr i="1" lang="en" sz="800">
                          <a:solidFill>
                            <a:srgbClr val="9E9E9E"/>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b="1" sz="800" strike="sngStrike">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grpSp>
        <p:nvGrpSpPr>
          <p:cNvPr id="419" name="Google Shape;419;p61"/>
          <p:cNvGrpSpPr/>
          <p:nvPr/>
        </p:nvGrpSpPr>
        <p:grpSpPr>
          <a:xfrm>
            <a:off x="1504950" y="4629300"/>
            <a:ext cx="7886700" cy="307800"/>
            <a:chOff x="1485900" y="5127425"/>
            <a:chExt cx="7886700" cy="307800"/>
          </a:xfrm>
        </p:grpSpPr>
        <p:grpSp>
          <p:nvGrpSpPr>
            <p:cNvPr id="420" name="Google Shape;420;p61"/>
            <p:cNvGrpSpPr/>
            <p:nvPr/>
          </p:nvGrpSpPr>
          <p:grpSpPr>
            <a:xfrm>
              <a:off x="1485900" y="5167025"/>
              <a:ext cx="7886700" cy="228600"/>
              <a:chOff x="1485900" y="5233700"/>
              <a:chExt cx="7886700" cy="228600"/>
            </a:xfrm>
          </p:grpSpPr>
          <p:sp>
            <p:nvSpPr>
              <p:cNvPr id="421" name="Google Shape;421;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3" name="Google Shape;423;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grpSp>
        <p:nvGrpSpPr>
          <p:cNvPr id="424" name="Google Shape;424;p61"/>
          <p:cNvGrpSpPr/>
          <p:nvPr/>
        </p:nvGrpSpPr>
        <p:grpSpPr>
          <a:xfrm>
            <a:off x="1504950" y="3867300"/>
            <a:ext cx="7886700" cy="307800"/>
            <a:chOff x="1485900" y="5127425"/>
            <a:chExt cx="7886700" cy="307800"/>
          </a:xfrm>
        </p:grpSpPr>
        <p:grpSp>
          <p:nvGrpSpPr>
            <p:cNvPr id="425" name="Google Shape;425;p61"/>
            <p:cNvGrpSpPr/>
            <p:nvPr/>
          </p:nvGrpSpPr>
          <p:grpSpPr>
            <a:xfrm>
              <a:off x="1485900" y="5167025"/>
              <a:ext cx="7886700" cy="228600"/>
              <a:chOff x="1485900" y="5233700"/>
              <a:chExt cx="7886700" cy="228600"/>
            </a:xfrm>
          </p:grpSpPr>
          <p:sp>
            <p:nvSpPr>
              <p:cNvPr id="426" name="Google Shape;426;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 name="Google Shape;428;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sp>
        <p:nvSpPr>
          <p:cNvPr id="429" name="Google Shape;429;p61"/>
          <p:cNvSpPr txBox="1"/>
          <p:nvPr/>
        </p:nvSpPr>
        <p:spPr>
          <a:xfrm>
            <a:off x="5564275" y="5564097"/>
            <a:ext cx="4100100" cy="274200"/>
          </a:xfrm>
          <a:prstGeom prst="rect">
            <a:avLst/>
          </a:prstGeom>
          <a:noFill/>
          <a:ln>
            <a:noFill/>
          </a:ln>
        </p:spPr>
        <p:txBody>
          <a:bodyPr anchorCtr="0" anchor="b" bIns="91425" lIns="91425" spcFirstLastPara="1" rIns="91425" wrap="square" tIns="91425">
            <a:no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430" name="Google Shape;430;p6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2"/>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36" name="Google Shape;436;p6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37" name="Google Shape;437;p6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Matter and Energy</a:t>
            </a:r>
            <a:endParaRPr sz="1200">
              <a:latin typeface="Poppins"/>
              <a:ea typeface="Poppins"/>
              <a:cs typeface="Poppins"/>
              <a:sym typeface="Poppins"/>
            </a:endParaRPr>
          </a:p>
        </p:txBody>
      </p:sp>
      <p:sp>
        <p:nvSpPr>
          <p:cNvPr id="438" name="Google Shape;438;p6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439" name="Google Shape;439;p62" title="image2.png"/>
          <p:cNvPicPr preferRelativeResize="0"/>
          <p:nvPr/>
        </p:nvPicPr>
        <p:blipFill rotWithShape="1">
          <a:blip r:embed="rId5">
            <a:alphaModFix/>
          </a:blip>
          <a:srcRect b="0" l="12428" r="12428" t="0"/>
          <a:stretch/>
        </p:blipFill>
        <p:spPr>
          <a:xfrm>
            <a:off x="462350" y="1964025"/>
            <a:ext cx="1023550" cy="966200"/>
          </a:xfrm>
          <a:prstGeom prst="rect">
            <a:avLst/>
          </a:prstGeom>
          <a:noFill/>
          <a:ln>
            <a:noFill/>
          </a:ln>
        </p:spPr>
      </p:pic>
      <p:pic>
        <p:nvPicPr>
          <p:cNvPr id="440" name="Google Shape;440;p62" title="image.png"/>
          <p:cNvPicPr preferRelativeResize="0"/>
          <p:nvPr/>
        </p:nvPicPr>
        <p:blipFill rotWithShape="1">
          <a:blip r:embed="rId6">
            <a:alphaModFix/>
          </a:blip>
          <a:srcRect b="0" l="6852" r="6843" t="0"/>
          <a:stretch/>
        </p:blipFill>
        <p:spPr>
          <a:xfrm>
            <a:off x="458550" y="2929988"/>
            <a:ext cx="1023550" cy="912113"/>
          </a:xfrm>
          <a:prstGeom prst="rect">
            <a:avLst/>
          </a:prstGeom>
          <a:noFill/>
          <a:ln>
            <a:noFill/>
          </a:ln>
        </p:spPr>
      </p:pic>
      <p:pic>
        <p:nvPicPr>
          <p:cNvPr id="441" name="Google Shape;441;p62"/>
          <p:cNvPicPr preferRelativeResize="0"/>
          <p:nvPr/>
        </p:nvPicPr>
        <p:blipFill rotWithShape="1">
          <a:blip r:embed="rId7">
            <a:alphaModFix/>
          </a:blip>
          <a:srcRect b="1304" l="0" r="0" t="1314"/>
          <a:stretch/>
        </p:blipFill>
        <p:spPr>
          <a:xfrm>
            <a:off x="448050" y="3855900"/>
            <a:ext cx="1023550" cy="886450"/>
          </a:xfrm>
          <a:prstGeom prst="rect">
            <a:avLst/>
          </a:prstGeom>
          <a:noFill/>
          <a:ln>
            <a:noFill/>
          </a:ln>
        </p:spPr>
      </p:pic>
      <p:sp>
        <p:nvSpPr>
          <p:cNvPr id="442" name="Google Shape;442;p62"/>
          <p:cNvSpPr/>
          <p:nvPr/>
        </p:nvSpPr>
        <p:spPr>
          <a:xfrm>
            <a:off x="459568" y="2927700"/>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p:txBody>
      </p:sp>
      <p:sp>
        <p:nvSpPr>
          <p:cNvPr id="443" name="Google Shape;443;p62"/>
          <p:cNvSpPr/>
          <p:nvPr/>
        </p:nvSpPr>
        <p:spPr>
          <a:xfrm>
            <a:off x="462350" y="1962523"/>
            <a:ext cx="687900" cy="2094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444" name="Google Shape;444;p62"/>
          <p:cNvSpPr/>
          <p:nvPr/>
        </p:nvSpPr>
        <p:spPr>
          <a:xfrm>
            <a:off x="460075" y="3861875"/>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45" name="Google Shape;445;p6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a:t>
            </a:r>
            <a:r>
              <a:rPr b="1" lang="en">
                <a:solidFill>
                  <a:schemeClr val="dk1"/>
                </a:solidFill>
                <a:latin typeface="Poppins"/>
                <a:ea typeface="Poppins"/>
                <a:cs typeface="Poppins"/>
                <a:sym typeface="Poppins"/>
              </a:rPr>
              <a:t>  </a:t>
            </a:r>
            <a:r>
              <a:rPr b="1" lang="en">
                <a:latin typeface="Poppins"/>
                <a:ea typeface="Poppins"/>
                <a:cs typeface="Poppins"/>
                <a:sym typeface="Poppins"/>
              </a:rPr>
              <a:t>States of Matter </a:t>
            </a:r>
            <a:r>
              <a:rPr lang="en" sz="1200">
                <a:solidFill>
                  <a:schemeClr val="dk1"/>
                </a:solidFill>
                <a:uFill>
                  <a:noFill/>
                </a:uFill>
                <a:latin typeface="Poppins"/>
                <a:ea typeface="Poppins"/>
                <a:cs typeface="Poppins"/>
                <a:sym typeface="Poppins"/>
                <a:hlinkClick r:id="rId11">
                  <a:extLst>
                    <a:ext uri="{A12FA001-AC4F-418D-AE19-62706E023703}">
                      <ahyp:hlinkClr val="tx"/>
                    </a:ext>
                  </a:extLst>
                </a:hlinkClick>
              </a:rPr>
              <a:t>(States of Matter) </a:t>
            </a:r>
            <a:endParaRPr sz="1200">
              <a:latin typeface="Poppins"/>
              <a:ea typeface="Poppins"/>
              <a:cs typeface="Poppins"/>
              <a:sym typeface="Poppins"/>
            </a:endParaRPr>
          </a:p>
        </p:txBody>
      </p:sp>
      <p:graphicFrame>
        <p:nvGraphicFramePr>
          <p:cNvPr id="446" name="Google Shape;446;p62"/>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Liquid Water &amp; Solid Ice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Where do animals find the water they need?</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liquid water and solid ice that different animals utilize for their survival in the Arctic.</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C. Properties of Liquids and Solids. C2. </a:t>
                      </a:r>
                      <a:r>
                        <a:rPr lang="en" sz="800">
                          <a:solidFill>
                            <a:schemeClr val="dk1"/>
                          </a:solidFill>
                          <a:latin typeface="Poppins"/>
                          <a:ea typeface="Poppins"/>
                          <a:cs typeface="Poppins"/>
                          <a:sym typeface="Poppins"/>
                        </a:rPr>
                        <a:t>Students will demonstrate an understanding of the properties and physical changes of liquids and solids.</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Reversible &amp; Irreversible Changes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is an ice cube like a crayon?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properties of different materials after being heated up and then cooled down. They use these observations to support the explanation that some changes are reversible and others are not.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C. Properties of Liquids and Solids. C2. </a:t>
                      </a:r>
                      <a:r>
                        <a:rPr lang="en" sz="800">
                          <a:solidFill>
                            <a:schemeClr val="dk1"/>
                          </a:solidFill>
                          <a:latin typeface="Poppins"/>
                          <a:ea typeface="Poppins"/>
                          <a:cs typeface="Poppins"/>
                          <a:sym typeface="Poppins"/>
                        </a:rPr>
                        <a:t>Students will demonstrate an understanding of the properties and physical changes of liquids and solids.</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977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Heating, Cooling, &amp; States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are so many toys made out of plastic?</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 conduct an investigation of different materials in order to determine which are most and least easily melted.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C. Properties of Liquids and Solids. C2. </a:t>
                      </a:r>
                      <a:r>
                        <a:rPr lang="en" sz="800">
                          <a:solidFill>
                            <a:schemeClr val="dk1"/>
                          </a:solidFill>
                          <a:latin typeface="Poppins"/>
                          <a:ea typeface="Poppins"/>
                          <a:cs typeface="Poppins"/>
                          <a:sym typeface="Poppins"/>
                        </a:rPr>
                        <a:t>Students will demonstrate an understanding of the properties and physical changes of liquids and solids.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447" name="Google Shape;447;p62"/>
          <p:cNvSpPr txBox="1"/>
          <p:nvPr/>
        </p:nvSpPr>
        <p:spPr>
          <a:xfrm>
            <a:off x="5568263" y="4797604"/>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Unit or Lesson</a:t>
            </a:r>
            <a:endParaRPr sz="800">
              <a:latin typeface="Poppins"/>
              <a:ea typeface="Poppins"/>
              <a:cs typeface="Poppins"/>
              <a:sym typeface="Poppins"/>
            </a:endParaRPr>
          </a:p>
        </p:txBody>
      </p:sp>
      <p:sp>
        <p:nvSpPr>
          <p:cNvPr id="448" name="Google Shape;448;p6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Pushes &amp; Pulls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(Force Olympics)</a:t>
            </a:r>
            <a:endParaRPr b="1">
              <a:latin typeface="Poppins"/>
              <a:ea typeface="Poppins"/>
              <a:cs typeface="Poppins"/>
              <a:sym typeface="Poppins"/>
            </a:endParaRPr>
          </a:p>
        </p:txBody>
      </p:sp>
      <p:graphicFrame>
        <p:nvGraphicFramePr>
          <p:cNvPr id="454" name="Google Shape;454;p63"/>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Pushes &amp; Pulls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What’s the biggest excavator?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different machines and use those observations as evidence for why machines make work easier.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D. Simple Machines and Movement. D2. </a:t>
                      </a:r>
                      <a:r>
                        <a:rPr lang="en" sz="800">
                          <a:solidFill>
                            <a:schemeClr val="dk1"/>
                          </a:solidFill>
                          <a:latin typeface="Poppins"/>
                          <a:ea typeface="Poppins"/>
                          <a:cs typeface="Poppins"/>
                          <a:sym typeface="Poppins"/>
                        </a:rPr>
                        <a:t>Students will demonstrate an understanding of movement and ways in which simple machines help to move objects.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Pushes, Pulls, &amp; “Work Words”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builders need so many big machines?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construction equipment being used in different ways to move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D. Simple Machines and Movement. D2. </a:t>
                      </a:r>
                      <a:r>
                        <a:rPr lang="en" sz="800">
                          <a:solidFill>
                            <a:schemeClr val="dk1"/>
                          </a:solidFill>
                          <a:latin typeface="Poppins"/>
                          <a:ea typeface="Poppins"/>
                          <a:cs typeface="Poppins"/>
                          <a:sym typeface="Poppins"/>
                        </a:rPr>
                        <a:t>Students will demonstrate an understanding of movement and ways in which simple machines help to move objects.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Motion, Speed, &amp; Strength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a wall made of concrete?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carry out an investigation to determine how far back they should pull a model wrecking ball to knock down a wall, but not the houses behind 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D. Simple Machines and Movement. D2. </a:t>
                      </a:r>
                      <a:r>
                        <a:rPr lang="en" sz="800">
                          <a:solidFill>
                            <a:schemeClr val="dk1"/>
                          </a:solidFill>
                          <a:latin typeface="Poppins"/>
                          <a:ea typeface="Poppins"/>
                          <a:cs typeface="Poppins"/>
                          <a:sym typeface="Poppins"/>
                        </a:rPr>
                        <a:t>Students will demonstrate an understanding of movement and ways in which simple machines help to move objects.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Speed &amp; Direction of Force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the most bowling pins?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play a game of bumper bowling to observe the way that objects can move in straight lines, zigzags, and back and forth.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D. Simple Machines and Movement. D2. </a:t>
                      </a:r>
                      <a:r>
                        <a:rPr lang="en" sz="800">
                          <a:solidFill>
                            <a:schemeClr val="dk1"/>
                          </a:solidFill>
                          <a:latin typeface="Poppins"/>
                          <a:ea typeface="Poppins"/>
                          <a:cs typeface="Poppins"/>
                          <a:sym typeface="Poppins"/>
                        </a:rPr>
                        <a:t>Students will demonstrate an understanding of movement and ways in which simple machines help to move objects.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Direction of Motion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protect a mountain town from falling rocks?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of how to protect a town from a falling boulder. They design a solution to safely guide the direction of the boulder away from the town.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D. Simple Machines and Movement. D2. </a:t>
                      </a:r>
                      <a:r>
                        <a:rPr lang="en" sz="800">
                          <a:solidFill>
                            <a:schemeClr val="dk1"/>
                          </a:solidFill>
                          <a:latin typeface="Poppins"/>
                          <a:ea typeface="Poppins"/>
                          <a:cs typeface="Poppins"/>
                          <a:sym typeface="Poppins"/>
                        </a:rPr>
                        <a:t>Students will demonstrate an understanding of movement and ways in which simple machines help to move objects.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invent a trap?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define a problem they would like to solve and then design a solution using what they know about the locations of objects and how they can move.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D. Simple Machines and Movement. D2. </a:t>
                      </a:r>
                      <a:r>
                        <a:rPr lang="en" sz="800">
                          <a:solidFill>
                            <a:schemeClr val="dk1"/>
                          </a:solidFill>
                          <a:latin typeface="Poppins"/>
                          <a:ea typeface="Poppins"/>
                          <a:cs typeface="Poppins"/>
                          <a:sym typeface="Poppins"/>
                        </a:rPr>
                        <a:t>Students will demonstrate an understanding of movement and ways in which simple machines help to move objects.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455" name="Google Shape;455;p63"/>
          <p:cNvPicPr preferRelativeResize="0"/>
          <p:nvPr/>
        </p:nvPicPr>
        <p:blipFill>
          <a:blip r:embed="rId14">
            <a:alphaModFix/>
          </a:blip>
          <a:stretch>
            <a:fillRect/>
          </a:stretch>
        </p:blipFill>
        <p:spPr>
          <a:xfrm>
            <a:off x="457200" y="1939425"/>
            <a:ext cx="914400" cy="4914900"/>
          </a:xfrm>
          <a:prstGeom prst="rect">
            <a:avLst/>
          </a:prstGeom>
          <a:noFill/>
          <a:ln>
            <a:noFill/>
          </a:ln>
        </p:spPr>
      </p:pic>
      <p:graphicFrame>
        <p:nvGraphicFramePr>
          <p:cNvPr id="456" name="Google Shape;456;p63"/>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57125"/>
              </a:tblGrid>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048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8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57" name="Google Shape;457;p63"/>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58" name="Google Shape;458;p63"/>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459" name="Google Shape;459;p6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Structures and Mechanisms</a:t>
            </a:r>
            <a:endParaRPr sz="1200">
              <a:latin typeface="Poppins"/>
              <a:ea typeface="Poppins"/>
              <a:cs typeface="Poppins"/>
              <a:sym typeface="Poppins"/>
            </a:endParaRPr>
          </a:p>
        </p:txBody>
      </p:sp>
      <p:grpSp>
        <p:nvGrpSpPr>
          <p:cNvPr id="460" name="Google Shape;460;p63"/>
          <p:cNvGrpSpPr/>
          <p:nvPr/>
        </p:nvGrpSpPr>
        <p:grpSpPr>
          <a:xfrm>
            <a:off x="533400" y="675263"/>
            <a:ext cx="7886700" cy="307800"/>
            <a:chOff x="1485900" y="5127425"/>
            <a:chExt cx="7886700" cy="307800"/>
          </a:xfrm>
        </p:grpSpPr>
        <p:grpSp>
          <p:nvGrpSpPr>
            <p:cNvPr id="461" name="Google Shape;461;p63"/>
            <p:cNvGrpSpPr/>
            <p:nvPr/>
          </p:nvGrpSpPr>
          <p:grpSpPr>
            <a:xfrm>
              <a:off x="1485900" y="5167025"/>
              <a:ext cx="7886700" cy="228600"/>
              <a:chOff x="1485900" y="5233700"/>
              <a:chExt cx="7886700" cy="228600"/>
            </a:xfrm>
          </p:grpSpPr>
          <p:sp>
            <p:nvSpPr>
              <p:cNvPr id="462" name="Google Shape;462;p6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6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lessons in 2nd grade if you are following Ontario Standards.</a:t>
              </a:r>
              <a:endParaRPr i="1" sz="800">
                <a:latin typeface="Poppins"/>
                <a:ea typeface="Poppins"/>
                <a:cs typeface="Poppins"/>
                <a:sym typeface="Poppins"/>
              </a:endParaRPr>
            </a:p>
          </p:txBody>
        </p:sp>
      </p:grpSp>
      <p:sp>
        <p:nvSpPr>
          <p:cNvPr id="465" name="Google Shape;465;p6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466" name="Google Shape;466;p6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Weather &amp; Climate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(Stormy Skies)</a:t>
            </a:r>
            <a:endParaRPr b="1">
              <a:latin typeface="Poppins"/>
              <a:ea typeface="Poppins"/>
              <a:cs typeface="Poppins"/>
              <a:sym typeface="Poppins"/>
            </a:endParaRPr>
          </a:p>
        </p:txBody>
      </p:sp>
      <p:graphicFrame>
        <p:nvGraphicFramePr>
          <p:cNvPr id="472" name="Google Shape;472;p64"/>
          <p:cNvGraphicFramePr/>
          <p:nvPr/>
        </p:nvGraphicFramePr>
        <p:xfrm>
          <a:off x="4679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Water Cycle &amp; States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Where do clouds come from?</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obtain and combine information that water can change from liquid to gas, but that it is always made of tiny drops. Clouds are made of water that has evaporated.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E. Air and Water in the Environment. E2. </a:t>
                      </a:r>
                      <a:r>
                        <a:rPr lang="en" sz="800">
                          <a:solidFill>
                            <a:schemeClr val="dk1"/>
                          </a:solidFill>
                          <a:latin typeface="Poppins"/>
                          <a:ea typeface="Poppins"/>
                          <a:cs typeface="Poppins"/>
                          <a:sym typeface="Poppins"/>
                        </a:rPr>
                        <a:t>Students will demonstrate an understanding of the properties of air and water, including water in various states, and of ways in which living things depend on air and water for their survival.</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Local Weather Patterns &amp; Weather Prediction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predict when it’s going to storm?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clouds and develop a tool to make predictions about what kind of weather might happen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E. Air and Water in the Environment. E2. </a:t>
                      </a:r>
                      <a:r>
                        <a:rPr lang="en" sz="800">
                          <a:solidFill>
                            <a:schemeClr val="dk1"/>
                          </a:solidFill>
                          <a:latin typeface="Poppins"/>
                          <a:ea typeface="Poppins"/>
                          <a:cs typeface="Poppins"/>
                          <a:sym typeface="Poppins"/>
                        </a:rPr>
                        <a:t>Students will demonstrate an understanding of the properties of air and water, including water in various states, and of ways in which living things depend on air and water for their survival.</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build a snow fort?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gather winter temperature data from three different towns. They represent the data in a table to compare the weather and decide which town is the best candidate to host a snow fort festival in future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E. Air and Water in the Environment. E2. </a:t>
                      </a:r>
                      <a:r>
                        <a:rPr lang="en" sz="800">
                          <a:solidFill>
                            <a:schemeClr val="dk1"/>
                          </a:solidFill>
                          <a:latin typeface="Poppins"/>
                          <a:ea typeface="Poppins"/>
                          <a:cs typeface="Poppins"/>
                          <a:sym typeface="Poppins"/>
                        </a:rPr>
                        <a:t>Students will demonstrate an understanding of the properties of air and water, including water in various states, and of ways in which living things depend on air and water for their survival.</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Climate &amp; Global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some places always hot?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obtain and combine information to describe the different climate regions of the world.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E. Air and Water in the Environment. E2. </a:t>
                      </a:r>
                      <a:r>
                        <a:rPr lang="en" sz="800">
                          <a:solidFill>
                            <a:schemeClr val="dk1"/>
                          </a:solidFill>
                          <a:latin typeface="Poppins"/>
                          <a:ea typeface="Poppins"/>
                          <a:cs typeface="Poppins"/>
                          <a:sym typeface="Poppins"/>
                        </a:rPr>
                        <a:t>Students will demonstrate an understanding of the properties of air and water, including water in various states, and of ways in which living things depend on air and water for their survival.</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keep a house from blowing away in a windstorm?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design and build solutions that reduce the hazards associated with strong winds that could damage buildings.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2. E. Air and Water in the Environment. E2. </a:t>
                      </a:r>
                      <a:r>
                        <a:rPr lang="en" sz="800">
                          <a:solidFill>
                            <a:schemeClr val="dk1"/>
                          </a:solidFill>
                          <a:latin typeface="Poppins"/>
                          <a:ea typeface="Poppins"/>
                          <a:cs typeface="Poppins"/>
                          <a:sym typeface="Poppins"/>
                        </a:rPr>
                        <a:t>Students will demonstrate an understanding of the properties of air and water, including water in various states, and of ways in which living things depend on air and water for their survival.</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473" name="Google Shape;473;p64"/>
          <p:cNvPicPr preferRelativeResize="0"/>
          <p:nvPr/>
        </p:nvPicPr>
        <p:blipFill>
          <a:blip r:embed="rId10">
            <a:alphaModFix/>
          </a:blip>
          <a:stretch>
            <a:fillRect/>
          </a:stretch>
        </p:blipFill>
        <p:spPr>
          <a:xfrm>
            <a:off x="468000" y="1939425"/>
            <a:ext cx="914400" cy="5181600"/>
          </a:xfrm>
          <a:prstGeom prst="rect">
            <a:avLst/>
          </a:prstGeom>
          <a:noFill/>
          <a:ln>
            <a:noFill/>
          </a:ln>
        </p:spPr>
      </p:pic>
      <p:pic>
        <p:nvPicPr>
          <p:cNvPr id="474" name="Google Shape;474;p64"/>
          <p:cNvPicPr preferRelativeResize="0"/>
          <p:nvPr/>
        </p:nvPicPr>
        <p:blipFill rotWithShape="1">
          <a:blip r:embed="rId11">
            <a:alphaModFix/>
          </a:blip>
          <a:srcRect b="0" l="54214" r="0" t="2562"/>
          <a:stretch/>
        </p:blipFill>
        <p:spPr>
          <a:xfrm>
            <a:off x="468000" y="4038600"/>
            <a:ext cx="914400" cy="1009800"/>
          </a:xfrm>
          <a:prstGeom prst="rect">
            <a:avLst/>
          </a:prstGeom>
          <a:noFill/>
          <a:ln>
            <a:noFill/>
          </a:ln>
        </p:spPr>
      </p:pic>
      <p:sp>
        <p:nvSpPr>
          <p:cNvPr id="475" name="Google Shape;475;p64"/>
          <p:cNvSpPr/>
          <p:nvPr/>
        </p:nvSpPr>
        <p:spPr>
          <a:xfrm>
            <a:off x="457200" y="4038600"/>
            <a:ext cx="632100" cy="281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76" name="Google Shape;476;p64"/>
          <p:cNvGraphicFramePr/>
          <p:nvPr/>
        </p:nvGraphicFramePr>
        <p:xfrm>
          <a:off x="467988"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77" name="Google Shape;477;p64"/>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78" name="Google Shape;478;p64"/>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479" name="Google Shape;479;p6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grpSp>
        <p:nvGrpSpPr>
          <p:cNvPr id="480" name="Google Shape;480;p64"/>
          <p:cNvGrpSpPr/>
          <p:nvPr/>
        </p:nvGrpSpPr>
        <p:grpSpPr>
          <a:xfrm>
            <a:off x="533400" y="675263"/>
            <a:ext cx="7886700" cy="307800"/>
            <a:chOff x="1485900" y="5127425"/>
            <a:chExt cx="7886700" cy="307800"/>
          </a:xfrm>
        </p:grpSpPr>
        <p:grpSp>
          <p:nvGrpSpPr>
            <p:cNvPr id="481" name="Google Shape;481;p64"/>
            <p:cNvGrpSpPr/>
            <p:nvPr/>
          </p:nvGrpSpPr>
          <p:grpSpPr>
            <a:xfrm>
              <a:off x="1485900" y="5167025"/>
              <a:ext cx="7886700" cy="228600"/>
              <a:chOff x="1485900" y="5233700"/>
              <a:chExt cx="7886700" cy="228600"/>
            </a:xfrm>
          </p:grpSpPr>
          <p:sp>
            <p:nvSpPr>
              <p:cNvPr id="482" name="Google Shape;482;p6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4" name="Google Shape;484;p6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2nd grade if you are following Ontario Standards.</a:t>
              </a:r>
              <a:endParaRPr i="1" sz="800">
                <a:latin typeface="Poppins"/>
                <a:ea typeface="Poppins"/>
                <a:cs typeface="Poppins"/>
                <a:sym typeface="Poppins"/>
              </a:endParaRPr>
            </a:p>
          </p:txBody>
        </p:sp>
      </p:grpSp>
      <p:sp>
        <p:nvSpPr>
          <p:cNvPr id="485" name="Google Shape;485;p6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486" name="Google Shape;486;p6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Plant Traits &amp; Survival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(Plant Superpowers)</a:t>
            </a:r>
            <a:endParaRPr b="1">
              <a:latin typeface="Poppins"/>
              <a:ea typeface="Poppins"/>
              <a:cs typeface="Poppins"/>
              <a:sym typeface="Poppins"/>
            </a:endParaRPr>
          </a:p>
        </p:txBody>
      </p:sp>
      <p:graphicFrame>
        <p:nvGraphicFramePr>
          <p:cNvPr id="492" name="Google Shape;492;p65"/>
          <p:cNvGraphicFramePr/>
          <p:nvPr/>
        </p:nvGraphicFramePr>
        <p:xfrm>
          <a:off x="451788" y="1951098"/>
          <a:ext cx="3000000" cy="3000000"/>
        </p:xfrm>
        <a:graphic>
          <a:graphicData uri="http://schemas.openxmlformats.org/drawingml/2006/table">
            <a:tbl>
              <a:tblPr>
                <a:noFill/>
                <a:tableStyleId>{3AC14A45-8425-44F6-8375-267EBB1D1E97}</a:tableStyleId>
              </a:tblPr>
              <a:tblGrid>
                <a:gridCol w="914400"/>
              </a:tblGrid>
              <a:tr h="547375">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06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662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aphicFrame>
        <p:nvGraphicFramePr>
          <p:cNvPr id="493" name="Google Shape;493;p65"/>
          <p:cNvGraphicFramePr/>
          <p:nvPr/>
        </p:nvGraphicFramePr>
        <p:xfrm>
          <a:off x="4625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8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Plant Traits &amp; Offspring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a baby plant look like when it grows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seedlings and adult plants and use their observations to identify the pattern that young plants are similar to their parent plants.</a:t>
                      </a:r>
                      <a:endParaRPr b="1" sz="4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3. B. Growth and Changes in Plants. B2. </a:t>
                      </a:r>
                      <a:r>
                        <a:rPr lang="en" sz="800">
                          <a:solidFill>
                            <a:schemeClr val="dk1"/>
                          </a:solidFill>
                          <a:latin typeface="Poppins"/>
                          <a:ea typeface="Poppins"/>
                          <a:cs typeface="Poppins"/>
                          <a:sym typeface="Poppins"/>
                        </a:rPr>
                        <a:t>Students will demonstrate an understanding of characteristics and uses of plants and of plants’ responses to the natural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721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Plant Survival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lang="en" sz="800">
                          <a:solidFill>
                            <a:schemeClr val="dk1"/>
                          </a:solidFill>
                          <a:latin typeface="Poppins"/>
                          <a:ea typeface="Poppins"/>
                          <a:cs typeface="Poppins"/>
                          <a:sym typeface="Poppins"/>
                        </a:rPr>
                        <a:t>Why don’t trees blow down in the wind?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3. B. Growth and Changes in Plants. B2. </a:t>
                      </a:r>
                      <a:r>
                        <a:rPr lang="en" sz="800">
                          <a:solidFill>
                            <a:schemeClr val="dk1"/>
                          </a:solidFill>
                          <a:latin typeface="Poppins"/>
                          <a:ea typeface="Poppins"/>
                          <a:cs typeface="Poppins"/>
                          <a:sym typeface="Poppins"/>
                        </a:rPr>
                        <a:t>Students will demonstrate an understanding of characteristics and uses of plants and of plants’ responses to the natural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r>
              <a:tr h="101992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Plant Movement &amp; Survival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sunflowers do when you’re not looking?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3. B. Growth and Changes in Plants. B2. </a:t>
                      </a:r>
                      <a:r>
                        <a:rPr lang="en" sz="800">
                          <a:solidFill>
                            <a:schemeClr val="dk1"/>
                          </a:solidFill>
                          <a:latin typeface="Poppins"/>
                          <a:ea typeface="Poppins"/>
                          <a:cs typeface="Poppins"/>
                          <a:sym typeface="Poppins"/>
                        </a:rPr>
                        <a:t>Students will demonstrate an understanding of characteristics and uses of plants and of plants’ responses to the natural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494" name="Google Shape;494;p65"/>
          <p:cNvPicPr preferRelativeResize="0"/>
          <p:nvPr/>
        </p:nvPicPr>
        <p:blipFill>
          <a:blip r:embed="rId8">
            <a:alphaModFix/>
          </a:blip>
          <a:stretch>
            <a:fillRect/>
          </a:stretch>
        </p:blipFill>
        <p:spPr>
          <a:xfrm>
            <a:off x="451800" y="1939425"/>
            <a:ext cx="914400" cy="3135875"/>
          </a:xfrm>
          <a:prstGeom prst="rect">
            <a:avLst/>
          </a:prstGeom>
          <a:noFill/>
          <a:ln>
            <a:noFill/>
          </a:ln>
        </p:spPr>
      </p:pic>
      <p:pic>
        <p:nvPicPr>
          <p:cNvPr id="495" name="Google Shape;495;p65"/>
          <p:cNvPicPr preferRelativeResize="0"/>
          <p:nvPr/>
        </p:nvPicPr>
        <p:blipFill rotWithShape="1">
          <a:blip r:embed="rId9">
            <a:alphaModFix/>
          </a:blip>
          <a:srcRect b="0" l="40412" r="0" t="0"/>
          <a:stretch/>
        </p:blipFill>
        <p:spPr>
          <a:xfrm>
            <a:off x="462600" y="1939425"/>
            <a:ext cx="903600" cy="1043850"/>
          </a:xfrm>
          <a:prstGeom prst="rect">
            <a:avLst/>
          </a:prstGeom>
          <a:noFill/>
          <a:ln>
            <a:noFill/>
          </a:ln>
        </p:spPr>
      </p:pic>
      <p:sp>
        <p:nvSpPr>
          <p:cNvPr id="496" name="Google Shape;496;p65"/>
          <p:cNvSpPr/>
          <p:nvPr/>
        </p:nvSpPr>
        <p:spPr>
          <a:xfrm>
            <a:off x="457188" y="19394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97" name="Google Shape;497;p65"/>
          <p:cNvGraphicFramePr/>
          <p:nvPr/>
        </p:nvGraphicFramePr>
        <p:xfrm>
          <a:off x="451788" y="1939435"/>
          <a:ext cx="3000000" cy="3000000"/>
        </p:xfrm>
        <a:graphic>
          <a:graphicData uri="http://schemas.openxmlformats.org/drawingml/2006/table">
            <a:tbl>
              <a:tblPr>
                <a:noFill/>
                <a:tableStyleId>{3AC14A45-8425-44F6-8375-267EBB1D1E97}</a:tableStyleId>
              </a:tblPr>
              <a:tblGrid>
                <a:gridCol w="693475"/>
              </a:tblGrid>
              <a:tr h="10438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229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98" name="Google Shape;498;p65"/>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99" name="Google Shape;499;p65"/>
          <p:cNvPicPr preferRelativeResize="0"/>
          <p:nvPr/>
        </p:nvPicPr>
        <p:blipFill>
          <a:blip r:embed="rId10">
            <a:alphaModFix/>
          </a:blip>
          <a:stretch>
            <a:fillRect/>
          </a:stretch>
        </p:blipFill>
        <p:spPr>
          <a:xfrm>
            <a:off x="7953375" y="305775"/>
            <a:ext cx="1647825" cy="209550"/>
          </a:xfrm>
          <a:prstGeom prst="rect">
            <a:avLst/>
          </a:prstGeom>
          <a:noFill/>
          <a:ln>
            <a:noFill/>
          </a:ln>
        </p:spPr>
      </p:pic>
      <p:sp>
        <p:nvSpPr>
          <p:cNvPr id="500" name="Google Shape;500;p6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grpSp>
        <p:nvGrpSpPr>
          <p:cNvPr id="501" name="Google Shape;501;p65"/>
          <p:cNvGrpSpPr/>
          <p:nvPr/>
        </p:nvGrpSpPr>
        <p:grpSpPr>
          <a:xfrm>
            <a:off x="533400" y="675263"/>
            <a:ext cx="7886700" cy="307800"/>
            <a:chOff x="1485900" y="5127425"/>
            <a:chExt cx="7886700" cy="307800"/>
          </a:xfrm>
        </p:grpSpPr>
        <p:grpSp>
          <p:nvGrpSpPr>
            <p:cNvPr id="502" name="Google Shape;502;p65"/>
            <p:cNvGrpSpPr/>
            <p:nvPr/>
          </p:nvGrpSpPr>
          <p:grpSpPr>
            <a:xfrm>
              <a:off x="1485900" y="5167025"/>
              <a:ext cx="7886700" cy="228600"/>
              <a:chOff x="1485900" y="5233700"/>
              <a:chExt cx="7886700" cy="228600"/>
            </a:xfrm>
          </p:grpSpPr>
          <p:sp>
            <p:nvSpPr>
              <p:cNvPr id="503" name="Google Shape;503;p6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 name="Google Shape;505;p6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lessons in 3rd grade if you are following Ontario Standards.</a:t>
              </a:r>
              <a:endParaRPr i="1" sz="800">
                <a:latin typeface="Poppins"/>
                <a:ea typeface="Poppins"/>
                <a:cs typeface="Poppins"/>
                <a:sym typeface="Poppins"/>
              </a:endParaRPr>
            </a:p>
          </p:txBody>
        </p:sp>
      </p:grpSp>
      <p:sp>
        <p:nvSpPr>
          <p:cNvPr id="506" name="Google Shape;506;p6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507" name="Google Shape;507;p6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66"/>
          <p:cNvPicPr preferRelativeResize="0"/>
          <p:nvPr/>
        </p:nvPicPr>
        <p:blipFill rotWithShape="1">
          <a:blip r:embed="rId3">
            <a:alphaModFix/>
          </a:blip>
          <a:srcRect b="0" l="9361" r="12231" t="0"/>
          <a:stretch/>
        </p:blipFill>
        <p:spPr>
          <a:xfrm>
            <a:off x="479675" y="5202250"/>
            <a:ext cx="1031399" cy="914399"/>
          </a:xfrm>
          <a:prstGeom prst="rect">
            <a:avLst/>
          </a:prstGeom>
          <a:noFill/>
          <a:ln>
            <a:noFill/>
          </a:ln>
        </p:spPr>
      </p:pic>
      <p:pic>
        <p:nvPicPr>
          <p:cNvPr id="513" name="Google Shape;513;p66"/>
          <p:cNvPicPr preferRelativeResize="0"/>
          <p:nvPr/>
        </p:nvPicPr>
        <p:blipFill rotWithShape="1">
          <a:blip r:embed="rId4">
            <a:alphaModFix/>
          </a:blip>
          <a:srcRect b="8976" l="0" r="0" t="8968"/>
          <a:stretch/>
        </p:blipFill>
        <p:spPr>
          <a:xfrm>
            <a:off x="468000" y="4224175"/>
            <a:ext cx="1031400" cy="978100"/>
          </a:xfrm>
          <a:prstGeom prst="rect">
            <a:avLst/>
          </a:prstGeom>
          <a:noFill/>
          <a:ln>
            <a:noFill/>
          </a:ln>
        </p:spPr>
      </p:pic>
      <p:pic>
        <p:nvPicPr>
          <p:cNvPr id="514" name="Google Shape;514;p66"/>
          <p:cNvPicPr preferRelativeResize="0"/>
          <p:nvPr/>
        </p:nvPicPr>
        <p:blipFill rotWithShape="1">
          <a:blip r:embed="rId5">
            <a:alphaModFix/>
          </a:blip>
          <a:srcRect b="0" l="0" r="45925" t="0"/>
          <a:stretch/>
        </p:blipFill>
        <p:spPr>
          <a:xfrm>
            <a:off x="479675" y="3316650"/>
            <a:ext cx="1031400" cy="914400"/>
          </a:xfrm>
          <a:prstGeom prst="rect">
            <a:avLst/>
          </a:prstGeom>
          <a:noFill/>
          <a:ln>
            <a:noFill/>
          </a:ln>
        </p:spPr>
      </p:pic>
      <p:pic>
        <p:nvPicPr>
          <p:cNvPr id="515" name="Google Shape;515;p66"/>
          <p:cNvPicPr preferRelativeResize="0"/>
          <p:nvPr/>
        </p:nvPicPr>
        <p:blipFill rotWithShape="1">
          <a:blip r:embed="rId6">
            <a:alphaModFix/>
          </a:blip>
          <a:srcRect b="0" l="29967" r="0" t="0"/>
          <a:stretch/>
        </p:blipFill>
        <p:spPr>
          <a:xfrm>
            <a:off x="465300" y="2118450"/>
            <a:ext cx="1031401" cy="1191350"/>
          </a:xfrm>
          <a:prstGeom prst="rect">
            <a:avLst/>
          </a:prstGeom>
          <a:noFill/>
          <a:ln>
            <a:noFill/>
          </a:ln>
        </p:spPr>
      </p:pic>
      <p:sp>
        <p:nvSpPr>
          <p:cNvPr id="516" name="Google Shape;516;p66"/>
          <p:cNvSpPr/>
          <p:nvPr/>
        </p:nvSpPr>
        <p:spPr>
          <a:xfrm>
            <a:off x="0" y="0"/>
            <a:ext cx="10080000" cy="10308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17" name="Google Shape;517;p66"/>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518" name="Google Shape;518;p66"/>
          <p:cNvSpPr txBox="1"/>
          <p:nvPr/>
        </p:nvSpPr>
        <p:spPr>
          <a:xfrm>
            <a:off x="457200" y="152400"/>
            <a:ext cx="6324300" cy="516300"/>
          </a:xfrm>
          <a:prstGeom prst="rect">
            <a:avLst/>
          </a:prstGeom>
          <a:solidFill>
            <a:srgbClr val="F26C5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3rd Grade - Life Systems</a:t>
            </a:r>
            <a:endParaRPr b="1">
              <a:solidFill>
                <a:schemeClr val="dk1"/>
              </a:solidFill>
              <a:latin typeface="Poppins"/>
              <a:ea typeface="Poppins"/>
              <a:cs typeface="Poppins"/>
              <a:sym typeface="Poppins"/>
            </a:endParaRPr>
          </a:p>
        </p:txBody>
      </p:sp>
      <p:sp>
        <p:nvSpPr>
          <p:cNvPr id="519" name="Google Shape;519;p6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520" name="Google Shape;520;p6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9">
                  <a:extLst>
                    <a:ext uri="{A12FA001-AC4F-418D-AE19-62706E023703}">
                      <ahyp:hlinkClr val="tx"/>
                    </a:ext>
                  </a:extLst>
                </a:hlinkClick>
              </a:rPr>
              <a:t>Plant Growth &amp; Interactions </a:t>
            </a: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(Plant Adventures)</a:t>
            </a:r>
            <a:endParaRPr b="1">
              <a:latin typeface="Poppins"/>
              <a:ea typeface="Poppins"/>
              <a:cs typeface="Poppins"/>
              <a:sym typeface="Poppins"/>
            </a:endParaRPr>
          </a:p>
        </p:txBody>
      </p:sp>
      <p:graphicFrame>
        <p:nvGraphicFramePr>
          <p:cNvPr id="521" name="Google Shape;521;p66"/>
          <p:cNvGraphicFramePr/>
          <p:nvPr/>
        </p:nvGraphicFramePr>
        <p:xfrm>
          <a:off x="467988" y="1543210"/>
          <a:ext cx="3000000" cy="3000000"/>
        </p:xfrm>
        <a:graphic>
          <a:graphicData uri="http://schemas.openxmlformats.org/drawingml/2006/table">
            <a:tbl>
              <a:tblPr>
                <a:noFill/>
                <a:tableStyleId>{3AC14A45-8425-44F6-8375-267EBB1D1E97}</a:tableStyleId>
              </a:tblPr>
              <a:tblGrid>
                <a:gridCol w="1028700"/>
                <a:gridCol w="2116525"/>
                <a:gridCol w="2885100"/>
                <a:gridCol w="3113675"/>
              </a:tblGrid>
              <a:tr h="5752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91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Seed Dispersal</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did a tree travel halfway around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physical models of seed structures. They observe how structure affects the seed’s function in dispersing away from the tree.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B. Growth and Changes in Plants. B2. </a:t>
                      </a:r>
                      <a:r>
                        <a:rPr lang="en" sz="800">
                          <a:solidFill>
                            <a:schemeClr val="dk1"/>
                          </a:solidFill>
                          <a:latin typeface="Poppins"/>
                          <a:ea typeface="Poppins"/>
                          <a:cs typeface="Poppins"/>
                          <a:sym typeface="Poppins"/>
                        </a:rPr>
                        <a:t>Students will demonstrate an understanding of characteristics and uses of plants and of plants’ responses to the natural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85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Animal Seed Dispersal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seeds have so many different shapes?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a furry animal and then use it to test how far seed models with different structures can travel.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B. Growth and Changes in Plants. B2. </a:t>
                      </a:r>
                      <a:r>
                        <a:rPr lang="en" sz="800">
                          <a:solidFill>
                            <a:schemeClr val="dk1"/>
                          </a:solidFill>
                          <a:latin typeface="Poppins"/>
                          <a:ea typeface="Poppins"/>
                          <a:cs typeface="Poppins"/>
                          <a:sym typeface="Poppins"/>
                        </a:rPr>
                        <a:t>Students will demonstrate an understanding of characteristics and uses of plants and of plants’ responses to the natural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1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Water, Sunlight, &amp; Plant Growth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a plant survive without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determine that plants need water and light to grow.</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B. Growth and Changes in Plants. B2. </a:t>
                      </a:r>
                      <a:r>
                        <a:rPr lang="en" sz="800">
                          <a:solidFill>
                            <a:schemeClr val="dk1"/>
                          </a:solidFill>
                          <a:latin typeface="Poppins"/>
                          <a:ea typeface="Poppins"/>
                          <a:cs typeface="Poppins"/>
                          <a:sym typeface="Poppins"/>
                        </a:rPr>
                        <a:t>Students will demonstrate an understanding of characteristics and uses of plants and of plants’ responses to the natural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0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Plant Needs &amp; Habitats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water should you give a plant?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plan and conduct a series of virtual experiments in order to determine how much water and sunlight a set of mystery plants need in order to stay healthy and survive.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B. Growth and Changes in Plants. B2. </a:t>
                      </a:r>
                      <a:r>
                        <a:rPr lang="en" sz="800">
                          <a:solidFill>
                            <a:schemeClr val="dk1"/>
                          </a:solidFill>
                          <a:latin typeface="Poppins"/>
                          <a:ea typeface="Poppins"/>
                          <a:cs typeface="Poppins"/>
                          <a:sym typeface="Poppins"/>
                        </a:rPr>
                        <a:t>Students will demonstrate an understanding of characteristics and uses of plants and of plants’ responses to the natural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522" name="Google Shape;522;p66"/>
          <p:cNvSpPr/>
          <p:nvPr/>
        </p:nvSpPr>
        <p:spPr>
          <a:xfrm>
            <a:off x="467400" y="3309803"/>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523" name="Google Shape;523;p66"/>
          <p:cNvSpPr/>
          <p:nvPr/>
        </p:nvSpPr>
        <p:spPr>
          <a:xfrm>
            <a:off x="466344" y="2121408"/>
            <a:ext cx="6879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24" name="Google Shape;524;p66"/>
          <p:cNvSpPr/>
          <p:nvPr/>
        </p:nvSpPr>
        <p:spPr>
          <a:xfrm>
            <a:off x="467400" y="4256035"/>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25" name="Google Shape;525;p66"/>
          <p:cNvSpPr/>
          <p:nvPr/>
        </p:nvSpPr>
        <p:spPr>
          <a:xfrm>
            <a:off x="467400" y="5202936"/>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pSp>
        <p:nvGrpSpPr>
          <p:cNvPr id="526" name="Google Shape;526;p66"/>
          <p:cNvGrpSpPr/>
          <p:nvPr/>
        </p:nvGrpSpPr>
        <p:grpSpPr>
          <a:xfrm>
            <a:off x="533400" y="675275"/>
            <a:ext cx="8132700" cy="307800"/>
            <a:chOff x="1485900" y="5127438"/>
            <a:chExt cx="8132700" cy="307800"/>
          </a:xfrm>
        </p:grpSpPr>
        <p:grpSp>
          <p:nvGrpSpPr>
            <p:cNvPr id="527" name="Google Shape;527;p66"/>
            <p:cNvGrpSpPr/>
            <p:nvPr/>
          </p:nvGrpSpPr>
          <p:grpSpPr>
            <a:xfrm>
              <a:off x="1485900" y="5167025"/>
              <a:ext cx="7886700" cy="228600"/>
              <a:chOff x="1485900" y="5233700"/>
              <a:chExt cx="7886700" cy="228600"/>
            </a:xfrm>
          </p:grpSpPr>
          <p:sp>
            <p:nvSpPr>
              <p:cNvPr id="528" name="Google Shape;528;p6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0" name="Google Shape;530;p66"/>
            <p:cNvSpPr txBox="1"/>
            <p:nvPr/>
          </p:nvSpPr>
          <p:spPr>
            <a:xfrm>
              <a:off x="1638300" y="5127438"/>
              <a:ext cx="79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i="1" lang="en" sz="800">
                  <a:solidFill>
                    <a:schemeClr val="dk1"/>
                  </a:solidFill>
                  <a:latin typeface="Poppins"/>
                  <a:ea typeface="Poppins"/>
                  <a:cs typeface="Poppins"/>
                  <a:sym typeface="Poppins"/>
                </a:rPr>
                <a:t>This unit is found under 2nd grade on our site</a:t>
              </a:r>
              <a:r>
                <a:rPr i="1" lang="en" sz="800">
                  <a:solidFill>
                    <a:schemeClr val="dk1"/>
                  </a:solidFill>
                  <a:latin typeface="Poppins"/>
                  <a:ea typeface="Poppins"/>
                  <a:cs typeface="Poppins"/>
                  <a:sym typeface="Poppins"/>
                </a:rPr>
                <a:t>, but we recommend teaching lessons in 3rd grade if you are following Ontario Standards.</a:t>
              </a:r>
              <a:endParaRPr i="1" sz="800">
                <a:latin typeface="Poppins"/>
                <a:ea typeface="Poppins"/>
                <a:cs typeface="Poppins"/>
                <a:sym typeface="Poppins"/>
              </a:endParaRPr>
            </a:p>
          </p:txBody>
        </p:sp>
      </p:grpSp>
      <p:sp>
        <p:nvSpPr>
          <p:cNvPr id="531" name="Google Shape;531;p6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7"/>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37" name="Google Shape;537;p67"/>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38" name="Google Shape;538;p6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sp>
        <p:nvSpPr>
          <p:cNvPr id="539" name="Google Shape;539;p6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Life Cycles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(Circle of Life)</a:t>
            </a:r>
            <a:endParaRPr b="1">
              <a:latin typeface="Poppins"/>
              <a:ea typeface="Poppins"/>
              <a:cs typeface="Poppins"/>
              <a:sym typeface="Poppins"/>
            </a:endParaRPr>
          </a:p>
        </p:txBody>
      </p:sp>
      <p:graphicFrame>
        <p:nvGraphicFramePr>
          <p:cNvPr id="540" name="Google Shape;540;p67"/>
          <p:cNvGraphicFramePr/>
          <p:nvPr/>
        </p:nvGraphicFramePr>
        <p:xfrm>
          <a:off x="467988" y="1939435"/>
          <a:ext cx="3000000" cy="3000000"/>
        </p:xfrm>
        <a:graphic>
          <a:graphicData uri="http://schemas.openxmlformats.org/drawingml/2006/table">
            <a:tbl>
              <a:tblPr>
                <a:noFill/>
                <a:tableStyleId>{3AC14A45-8425-44F6-8375-267EBB1D1E97}</a:tableStyleId>
              </a:tblPr>
              <a:tblGrid>
                <a:gridCol w="696475"/>
              </a:tblGrid>
              <a:tr h="8058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6">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058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058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162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541" name="Google Shape;541;p6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graphicFrame>
        <p:nvGraphicFramePr>
          <p:cNvPr id="542" name="Google Shape;542;p67"/>
          <p:cNvGraphicFramePr/>
          <p:nvPr/>
        </p:nvGraphicFramePr>
        <p:xfrm>
          <a:off x="467988" y="1589560"/>
          <a:ext cx="3000000" cy="3000000"/>
        </p:xfrm>
        <a:graphic>
          <a:graphicData uri="http://schemas.openxmlformats.org/drawingml/2006/table">
            <a:tbl>
              <a:tblPr>
                <a:noFill/>
                <a:tableStyleId>{3AC14A45-8425-44F6-8375-267EBB1D1E97}</a:tableStyleId>
              </a:tblPr>
              <a:tblGrid>
                <a:gridCol w="1028700"/>
                <a:gridCol w="2314575"/>
                <a:gridCol w="2295525"/>
                <a:gridCol w="35052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14375">
                <a:tc>
                  <a:txBody>
                    <a:bodyPr/>
                    <a:lstStyle/>
                    <a:p>
                      <a:pPr indent="0" lvl="0" marL="0" rtl="0" algn="l">
                        <a:lnSpc>
                          <a:spcPct val="100000"/>
                        </a:lnSpc>
                        <a:spcBef>
                          <a:spcPts val="0"/>
                        </a:spcBef>
                        <a:spcAft>
                          <a:spcPts val="0"/>
                        </a:spcAft>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i="1" lang="en" sz="800">
                          <a:solidFill>
                            <a:srgbClr val="9E9E9E"/>
                          </a:solidFill>
                          <a:uFill>
                            <a:noFill/>
                          </a:uFill>
                          <a:latin typeface="Poppins"/>
                          <a:ea typeface="Poppins"/>
                          <a:cs typeface="Poppins"/>
                          <a:sym typeface="Poppins"/>
                          <a:hlinkClick r:id="rId11">
                            <a:extLst>
                              <a:ext uri="{A12FA001-AC4F-418D-AE19-62706E023703}">
                                <ahyp:hlinkClr val="tx"/>
                              </a:ext>
                            </a:extLst>
                          </a:hlinkClick>
                        </a:rPr>
                        <a:t>Animal Life Cycles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How is your life like an alligator’s life?</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create models of several different animal life cycles and compare them to one another. They use these models to discover the pattern that all animals are born, grow, can have babies, and eventually die.</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Grade 2. B. Growth and Changes in Animals. B2.</a:t>
                      </a:r>
                      <a:r>
                        <a:rPr i="1" lang="en" sz="800">
                          <a:solidFill>
                            <a:srgbClr val="9E9E9E"/>
                          </a:solidFill>
                          <a:latin typeface="Poppins"/>
                          <a:ea typeface="Poppins"/>
                          <a:cs typeface="Poppins"/>
                          <a:sym typeface="Poppins"/>
                        </a:rPr>
                        <a:t> Students will demonstrate an understanding that animals grow and change and have distinct characteristics.</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622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i="1" lang="en" sz="800">
                          <a:solidFill>
                            <a:srgbClr val="9E9E9E"/>
                          </a:solidFill>
                          <a:uFill>
                            <a:noFill/>
                          </a:uFill>
                          <a:latin typeface="Poppins"/>
                          <a:ea typeface="Poppins"/>
                          <a:cs typeface="Poppins"/>
                          <a:sym typeface="Poppins"/>
                          <a:hlinkClick r:id="rId12">
                            <a:extLst>
                              <a:ext uri="{A12FA001-AC4F-418D-AE19-62706E023703}">
                                <ahyp:hlinkClr val="tx"/>
                              </a:ext>
                            </a:extLst>
                          </a:hlinkClick>
                        </a:rPr>
                        <a:t>Environmental Change &amp; Engineering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What’s the best way to get rid of mosquitoes?</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i="1" lang="en" sz="800">
                          <a:solidFill>
                            <a:srgbClr val="9E9E9E"/>
                          </a:solidFill>
                          <a:latin typeface="Poppins"/>
                          <a:ea typeface="Poppins"/>
                          <a:cs typeface="Poppins"/>
                          <a:sym typeface="Poppins"/>
                        </a:rPr>
                        <a:t>Students obtain and evaluate information about mosquitoes from different sources. They analyze and interpret information about the mosquito life cycle to reduce the number of mosquitoes that live in a certain area.</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Grade 2. B. Growth and Changes in Animals. B2.</a:t>
                      </a:r>
                      <a:r>
                        <a:rPr i="1" lang="en" sz="800">
                          <a:solidFill>
                            <a:srgbClr val="9E9E9E"/>
                          </a:solidFill>
                          <a:latin typeface="Poppins"/>
                          <a:ea typeface="Poppins"/>
                          <a:cs typeface="Poppins"/>
                          <a:sym typeface="Poppins"/>
                        </a:rPr>
                        <a:t> Students will demonstrate an understanding that animals grow and change and have distinct characteristics.</a:t>
                      </a:r>
                      <a:endParaRPr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uFill>
                            <a:noFill/>
                          </a:uFill>
                          <a:latin typeface="Poppins"/>
                          <a:ea typeface="Poppins"/>
                          <a:cs typeface="Poppins"/>
                          <a:sym typeface="Poppins"/>
                          <a:hlinkClick r:id="rId13"/>
                        </a:rPr>
                        <a:t>Pollination &amp; Plant Reproduction</a:t>
                      </a:r>
                      <a:endParaRPr b="1" sz="800">
                        <a:latin typeface="Poppins"/>
                        <a:ea typeface="Poppins"/>
                        <a:cs typeface="Poppins"/>
                        <a:sym typeface="Poppins"/>
                      </a:endParaRPr>
                    </a:p>
                    <a:p>
                      <a:pPr indent="0" lvl="0" marL="0" marR="28575" rtl="0" algn="l">
                        <a:spcBef>
                          <a:spcPts val="0"/>
                        </a:spcBef>
                        <a:spcAft>
                          <a:spcPts val="0"/>
                        </a:spcAft>
                        <a:buNone/>
                      </a:pPr>
                      <a:r>
                        <a:t/>
                      </a:r>
                      <a:endParaRPr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Why do plants grow flowers?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model the structure and function of flower parts that are responsible for creating seeds.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Grade 3. B. Growth and Changes in Plants. B2.</a:t>
                      </a:r>
                      <a:r>
                        <a:rPr lang="en" sz="800">
                          <a:latin typeface="Poppins"/>
                          <a:ea typeface="Poppins"/>
                          <a:cs typeface="Poppins"/>
                          <a:sym typeface="Poppins"/>
                        </a:rPr>
                        <a:t> Students will demonstrate an understanding of characteristics and uses of plants and of plants’ responses to the natural environment.</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752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None/>
                      </a:pPr>
                      <a:r>
                        <a:rPr b="1" lang="en" sz="800">
                          <a:uFill>
                            <a:noFill/>
                          </a:uFill>
                          <a:latin typeface="Poppins"/>
                          <a:ea typeface="Poppins"/>
                          <a:cs typeface="Poppins"/>
                          <a:sym typeface="Poppins"/>
                          <a:hlinkClick r:id="rId14"/>
                        </a:rPr>
                        <a:t>Fruit, Seeds, &amp; Plant Reproduction</a:t>
                      </a:r>
                      <a:endParaRPr b="1" sz="800">
                        <a:latin typeface="Poppins"/>
                        <a:ea typeface="Poppins"/>
                        <a:cs typeface="Poppins"/>
                        <a:sym typeface="Poppins"/>
                      </a:endParaRPr>
                    </a:p>
                    <a:p>
                      <a:pPr indent="0" lvl="0" marL="0" marR="28575" rtl="0" algn="l">
                        <a:spcBef>
                          <a:spcPts val="0"/>
                        </a:spcBef>
                        <a:spcAft>
                          <a:spcPts val="0"/>
                        </a:spcAft>
                        <a:buNone/>
                      </a:pPr>
                      <a:r>
                        <a:t/>
                      </a:r>
                      <a:endParaRPr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Why do plants give us fruit?</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explore the function of fruits in plants and practice classification.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Grade 3. B. Growth and Changes in Plants. B2. </a:t>
                      </a:r>
                      <a:r>
                        <a:rPr lang="en" sz="800">
                          <a:latin typeface="Poppins"/>
                          <a:ea typeface="Poppins"/>
                          <a:cs typeface="Poppins"/>
                          <a:sym typeface="Poppins"/>
                        </a:rPr>
                        <a:t>Students will demonstrate an understanding of characteristics and uses of plants and of plants’ responses to the natural environment.</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914400">
                <a:tc>
                  <a:txBody>
                    <a:bodyPr/>
                    <a:lstStyle/>
                    <a:p>
                      <a:pPr indent="0" lvl="0" marL="0" rtl="0" algn="l">
                        <a:spcBef>
                          <a:spcPts val="0"/>
                        </a:spcBef>
                        <a:spcAft>
                          <a:spcPts val="0"/>
                        </a:spcAft>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15"/>
                        </a:rPr>
                        <a:t>Plant Life Cycles</a:t>
                      </a:r>
                      <a:endParaRPr b="1" sz="800">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latin typeface="Poppins"/>
                          <a:ea typeface="Poppins"/>
                          <a:cs typeface="Poppins"/>
                          <a:sym typeface="Poppins"/>
                        </a:rPr>
                        <a:t>Why are there so many different kinds of flowers?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play a game that models the stages of the plant life cycle. After playing the game students use the model to show how changes to one part of the life cycle affect all other stages.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latin typeface="Poppins"/>
                          <a:ea typeface="Poppins"/>
                          <a:cs typeface="Poppins"/>
                          <a:sym typeface="Poppins"/>
                        </a:rPr>
                        <a:t>Grade 3. Growth and Changes in Plants. B2</a:t>
                      </a:r>
                      <a:r>
                        <a:rPr lang="en" sz="800">
                          <a:latin typeface="Poppins"/>
                          <a:ea typeface="Poppins"/>
                          <a:cs typeface="Poppins"/>
                          <a:sym typeface="Poppins"/>
                        </a:rPr>
                        <a:t>. Students will demonstrate an understanding of characteristics and uses of plants and of plants’ responses to the natural environment.</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543" name="Google Shape;543;p67"/>
          <p:cNvPicPr preferRelativeResize="0"/>
          <p:nvPr/>
        </p:nvPicPr>
        <p:blipFill rotWithShape="1">
          <a:blip r:embed="rId16">
            <a:alphaModFix/>
          </a:blip>
          <a:srcRect b="0" l="37949" r="0" t="0"/>
          <a:stretch/>
        </p:blipFill>
        <p:spPr>
          <a:xfrm>
            <a:off x="468000" y="1965475"/>
            <a:ext cx="914400" cy="932200"/>
          </a:xfrm>
          <a:prstGeom prst="rect">
            <a:avLst/>
          </a:prstGeom>
          <a:noFill/>
          <a:ln>
            <a:noFill/>
          </a:ln>
        </p:spPr>
      </p:pic>
      <p:pic>
        <p:nvPicPr>
          <p:cNvPr id="544" name="Google Shape;544;p67"/>
          <p:cNvPicPr preferRelativeResize="0"/>
          <p:nvPr/>
        </p:nvPicPr>
        <p:blipFill rotWithShape="1">
          <a:blip r:embed="rId17">
            <a:alphaModFix/>
          </a:blip>
          <a:srcRect b="39551" l="0" r="0" t="39914"/>
          <a:stretch/>
        </p:blipFill>
        <p:spPr>
          <a:xfrm>
            <a:off x="468000" y="2900175"/>
            <a:ext cx="914400" cy="1062225"/>
          </a:xfrm>
          <a:prstGeom prst="rect">
            <a:avLst/>
          </a:prstGeom>
          <a:noFill/>
          <a:ln>
            <a:noFill/>
          </a:ln>
        </p:spPr>
      </p:pic>
      <p:pic>
        <p:nvPicPr>
          <p:cNvPr id="545" name="Google Shape;545;p67"/>
          <p:cNvPicPr preferRelativeResize="0"/>
          <p:nvPr/>
        </p:nvPicPr>
        <p:blipFill rotWithShape="1">
          <a:blip r:embed="rId18">
            <a:alphaModFix/>
          </a:blip>
          <a:srcRect b="49683" l="0" r="0" t="0"/>
          <a:stretch/>
        </p:blipFill>
        <p:spPr>
          <a:xfrm>
            <a:off x="468000" y="3964900"/>
            <a:ext cx="914400" cy="1828750"/>
          </a:xfrm>
          <a:prstGeom prst="rect">
            <a:avLst/>
          </a:prstGeom>
          <a:noFill/>
          <a:ln>
            <a:noFill/>
          </a:ln>
        </p:spPr>
      </p:pic>
      <p:pic>
        <p:nvPicPr>
          <p:cNvPr id="546" name="Google Shape;546;p67"/>
          <p:cNvPicPr preferRelativeResize="0"/>
          <p:nvPr/>
        </p:nvPicPr>
        <p:blipFill rotWithShape="1">
          <a:blip r:embed="rId19">
            <a:alphaModFix/>
          </a:blip>
          <a:srcRect b="0" l="51006" r="0" t="4616"/>
          <a:stretch/>
        </p:blipFill>
        <p:spPr>
          <a:xfrm>
            <a:off x="488163" y="5752013"/>
            <a:ext cx="872924" cy="914400"/>
          </a:xfrm>
          <a:prstGeom prst="rect">
            <a:avLst/>
          </a:prstGeom>
          <a:noFill/>
          <a:ln cap="flat" cmpd="sng" w="19050">
            <a:solidFill>
              <a:srgbClr val="000000"/>
            </a:solidFill>
            <a:prstDash val="solid"/>
            <a:round/>
            <a:headEnd len="sm" w="sm" type="none"/>
            <a:tailEnd len="sm" w="sm" type="none"/>
          </a:ln>
        </p:spPr>
      </p:pic>
      <p:sp>
        <p:nvSpPr>
          <p:cNvPr id="547" name="Google Shape;547;p67"/>
          <p:cNvSpPr/>
          <p:nvPr/>
        </p:nvSpPr>
        <p:spPr>
          <a:xfrm>
            <a:off x="457200" y="198577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7"/>
          <p:cNvSpPr/>
          <p:nvPr/>
        </p:nvSpPr>
        <p:spPr>
          <a:xfrm>
            <a:off x="494788" y="575202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49" name="Google Shape;549;p67"/>
          <p:cNvGraphicFramePr/>
          <p:nvPr/>
        </p:nvGraphicFramePr>
        <p:xfrm>
          <a:off x="430413" y="2017498"/>
          <a:ext cx="3000000" cy="3000000"/>
        </p:xfrm>
        <a:graphic>
          <a:graphicData uri="http://schemas.openxmlformats.org/drawingml/2006/table">
            <a:tbl>
              <a:tblPr>
                <a:noFill/>
                <a:tableStyleId>{3AC14A45-8425-44F6-8375-267EBB1D1E97}</a:tableStyleId>
              </a:tblPr>
              <a:tblGrid>
                <a:gridCol w="696475"/>
              </a:tblGrid>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1">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2130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2">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3">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4">
                            <a:extLst>
                              <a:ext uri="{A12FA001-AC4F-418D-AE19-62706E023703}">
                                <ahyp:hlinkClr val="tx"/>
                              </a:ext>
                            </a:extLst>
                          </a:hlinkClick>
                        </a:rPr>
                        <a:t>Lesson 5</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550" name="Google Shape;550;p67"/>
          <p:cNvGrpSpPr/>
          <p:nvPr/>
        </p:nvGrpSpPr>
        <p:grpSpPr>
          <a:xfrm>
            <a:off x="1496700" y="2017500"/>
            <a:ext cx="7886700" cy="307800"/>
            <a:chOff x="1485900" y="5127425"/>
            <a:chExt cx="7886700" cy="307800"/>
          </a:xfrm>
        </p:grpSpPr>
        <p:grpSp>
          <p:nvGrpSpPr>
            <p:cNvPr id="551" name="Google Shape;551;p67"/>
            <p:cNvGrpSpPr/>
            <p:nvPr/>
          </p:nvGrpSpPr>
          <p:grpSpPr>
            <a:xfrm>
              <a:off x="1485900" y="5167025"/>
              <a:ext cx="7886700" cy="228600"/>
              <a:chOff x="1485900" y="5233700"/>
              <a:chExt cx="7886700" cy="228600"/>
            </a:xfrm>
          </p:grpSpPr>
          <p:sp>
            <p:nvSpPr>
              <p:cNvPr id="552" name="Google Shape;552;p6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4" name="Google Shape;554;p6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grpSp>
        <p:nvGrpSpPr>
          <p:cNvPr id="555" name="Google Shape;555;p67"/>
          <p:cNvGrpSpPr/>
          <p:nvPr/>
        </p:nvGrpSpPr>
        <p:grpSpPr>
          <a:xfrm>
            <a:off x="1553850" y="2900175"/>
            <a:ext cx="7886700" cy="307800"/>
            <a:chOff x="1485900" y="5127425"/>
            <a:chExt cx="7886700" cy="307800"/>
          </a:xfrm>
        </p:grpSpPr>
        <p:grpSp>
          <p:nvGrpSpPr>
            <p:cNvPr id="556" name="Google Shape;556;p67"/>
            <p:cNvGrpSpPr/>
            <p:nvPr/>
          </p:nvGrpSpPr>
          <p:grpSpPr>
            <a:xfrm>
              <a:off x="1485900" y="5167025"/>
              <a:ext cx="7886700" cy="228600"/>
              <a:chOff x="1485900" y="5233700"/>
              <a:chExt cx="7886700" cy="228600"/>
            </a:xfrm>
          </p:grpSpPr>
          <p:sp>
            <p:nvSpPr>
              <p:cNvPr id="557" name="Google Shape;557;p6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6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2nd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sp>
        <p:nvSpPr>
          <p:cNvPr id="560" name="Google Shape;560;p6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50"/>
          <p:cNvSpPr/>
          <p:nvPr/>
        </p:nvSpPr>
        <p:spPr>
          <a:xfrm>
            <a:off x="-10800" y="0"/>
            <a:ext cx="100800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01" name="Google Shape;201;p5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02" name="Google Shape;202;p5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Table of Contents</a:t>
            </a:r>
            <a:endParaRPr sz="1200">
              <a:latin typeface="Poppins"/>
              <a:ea typeface="Poppins"/>
              <a:cs typeface="Poppins"/>
              <a:sym typeface="Poppins"/>
            </a:endParaRPr>
          </a:p>
        </p:txBody>
      </p:sp>
      <p:graphicFrame>
        <p:nvGraphicFramePr>
          <p:cNvPr id="203" name="Google Shape;203;p50"/>
          <p:cNvGraphicFramePr/>
          <p:nvPr/>
        </p:nvGraphicFramePr>
        <p:xfrm>
          <a:off x="457200" y="1246850"/>
          <a:ext cx="3000000" cy="3000000"/>
        </p:xfrm>
        <a:graphic>
          <a:graphicData uri="http://schemas.openxmlformats.org/drawingml/2006/table">
            <a:tbl>
              <a:tblPr>
                <a:noFill/>
                <a:tableStyleId>{3AC14A45-8425-44F6-8375-267EBB1D1E97}</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1st Grade</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Life Systems</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
                            <a:extLst>
                              <a:ext uri="{A12FA001-AC4F-418D-AE19-62706E023703}">
                                <ahyp:hlinkClr val="tx"/>
                              </a:ext>
                            </a:extLst>
                          </a:hlinkClick>
                        </a:rPr>
                        <a:t>Animal Needs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Plant Needs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Matter and Energy</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9">
                            <a:extLst>
                              <a:ext uri="{A12FA001-AC4F-418D-AE19-62706E023703}">
                                <ahyp:hlinkClr val="tx"/>
                              </a:ext>
                            </a:extLst>
                          </a:hlinkClick>
                        </a:rPr>
                        <a:t>Sunlight &amp; Warmth</a:t>
                      </a:r>
                      <a:endParaRPr sz="1000">
                        <a:solidFill>
                          <a:schemeClr val="dk1"/>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rPr b="1" lang="en" sz="100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Earth and Space Systems</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11">
                            <a:extLst>
                              <a:ext uri="{A12FA001-AC4F-418D-AE19-62706E023703}">
                                <ahyp:hlinkClr val="tx"/>
                              </a:ext>
                            </a:extLst>
                          </a:hlinkClick>
                        </a:rPr>
                        <a:t>Severe Weather</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12">
                            <a:extLst>
                              <a:ext uri="{A12FA001-AC4F-418D-AE19-62706E023703}">
                                <ahyp:hlinkClr val="tx"/>
                              </a:ext>
                            </a:extLst>
                          </a:hlinkClick>
                        </a:rPr>
                        <a:t>Weather Patterns</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3">
                            <a:extLst>
                              <a:ext uri="{A12FA001-AC4F-418D-AE19-62706E023703}">
                                <ahyp:hlinkClr val="tx"/>
                              </a:ext>
                            </a:extLst>
                          </a:hlinkClick>
                        </a:rPr>
                        <a:t>Day Patterns</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4">
                            <a:extLst>
                              <a:ext uri="{A12FA001-AC4F-418D-AE19-62706E023703}">
                                <ahyp:hlinkClr val="tx"/>
                              </a:ext>
                            </a:extLst>
                          </a:hlinkClick>
                        </a:rPr>
                        <a:t>Night Patterns</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5">
                            <a:extLst>
                              <a:ext uri="{A12FA001-AC4F-418D-AE19-62706E023703}">
                                <ahyp:hlinkClr val="tx"/>
                              </a:ext>
                            </a:extLst>
                          </a:hlinkClick>
                        </a:rPr>
                        <a:t>Page 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6">
                            <a:extLst>
                              <a:ext uri="{A12FA001-AC4F-418D-AE19-62706E023703}">
                                <ahyp:hlinkClr val="tx"/>
                              </a:ext>
                            </a:extLst>
                          </a:hlinkClick>
                        </a:rPr>
                        <a:t>Page 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7">
                            <a:extLst>
                              <a:ext uri="{A12FA001-AC4F-418D-AE19-62706E023703}">
                                <ahyp:hlinkClr val="tx"/>
                              </a:ext>
                            </a:extLst>
                          </a:hlinkClick>
                        </a:rPr>
                        <a:t>Page 6</a:t>
                      </a:r>
                      <a:endParaRPr>
                        <a:solidFill>
                          <a:schemeClr val="dk1"/>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18">
                            <a:extLst>
                              <a:ext uri="{A12FA001-AC4F-418D-AE19-62706E023703}">
                                <ahyp:hlinkClr val="tx"/>
                              </a:ext>
                            </a:extLst>
                          </a:hlinkClick>
                        </a:rPr>
                        <a:t>2nd Grade</a:t>
                      </a:r>
                      <a:endParaRPr sz="12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9">
                            <a:extLst>
                              <a:ext uri="{A12FA001-AC4F-418D-AE19-62706E023703}">
                                <ahyp:hlinkClr val="tx"/>
                              </a:ext>
                            </a:extLst>
                          </a:hlinkClick>
                        </a:rPr>
                        <a:t>Life Systems</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0">
                            <a:extLst>
                              <a:ext uri="{A12FA001-AC4F-418D-AE19-62706E023703}">
                                <ahyp:hlinkClr val="tx"/>
                              </a:ext>
                            </a:extLst>
                          </a:hlinkClick>
                        </a:rPr>
                        <a:t>Animal Traits &amp; Survival</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1">
                            <a:extLst>
                              <a:ext uri="{A12FA001-AC4F-418D-AE19-62706E023703}">
                                <ahyp:hlinkClr val="tx"/>
                              </a:ext>
                            </a:extLst>
                          </a:hlinkClick>
                        </a:rPr>
                        <a:t>Animal Biodiversity</a:t>
                      </a:r>
                      <a:r>
                        <a:rPr lang="en" sz="1000">
                          <a:solidFill>
                            <a:schemeClr val="dk1"/>
                          </a:solidFill>
                          <a:latin typeface="Poppins"/>
                          <a:ea typeface="Poppins"/>
                          <a:cs typeface="Poppins"/>
                          <a:sym typeface="Poppins"/>
                        </a:rPr>
                        <a:t> &amp; Habitats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2">
                            <a:extLst>
                              <a:ext uri="{A12FA001-AC4F-418D-AE19-62706E023703}">
                                <ahyp:hlinkClr val="tx"/>
                              </a:ext>
                            </a:extLst>
                          </a:hlinkClick>
                        </a:rPr>
                        <a:t>Life Cycles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3">
                            <a:extLst>
                              <a:ext uri="{A12FA001-AC4F-418D-AE19-62706E023703}">
                                <ahyp:hlinkClr val="tx"/>
                              </a:ext>
                            </a:extLst>
                          </a:hlinkClick>
                        </a:rPr>
                        <a:t>Matter and Energy</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4">
                            <a:extLst>
                              <a:ext uri="{A12FA001-AC4F-418D-AE19-62706E023703}">
                                <ahyp:hlinkClr val="tx"/>
                              </a:ext>
                            </a:extLst>
                          </a:hlinkClick>
                        </a:rPr>
                        <a:t>Material Properties</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5">
                            <a:extLst>
                              <a:ext uri="{A12FA001-AC4F-418D-AE19-62706E023703}">
                                <ahyp:hlinkClr val="tx"/>
                              </a:ext>
                            </a:extLst>
                          </a:hlinkClick>
                        </a:rPr>
                        <a:t>States of Matter</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6">
                            <a:extLst>
                              <a:ext uri="{A12FA001-AC4F-418D-AE19-62706E023703}">
                                <ahyp:hlinkClr val="tx"/>
                              </a:ext>
                            </a:extLst>
                          </a:hlinkClick>
                        </a:rPr>
                        <a:t>Structures and Mechanisms</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7">
                            <a:extLst>
                              <a:ext uri="{A12FA001-AC4F-418D-AE19-62706E023703}">
                                <ahyp:hlinkClr val="tx"/>
                              </a:ext>
                            </a:extLst>
                          </a:hlinkClick>
                        </a:rPr>
                        <a:t>Pushes &amp; Pulls</a:t>
                      </a:r>
                      <a:endParaRPr sz="1000">
                        <a:solidFill>
                          <a:schemeClr val="dk1"/>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rPr b="1" lang="en" sz="1000">
                          <a:solidFill>
                            <a:schemeClr val="dk1"/>
                          </a:solidFill>
                          <a:uFill>
                            <a:noFill/>
                          </a:uFill>
                          <a:latin typeface="Poppins"/>
                          <a:ea typeface="Poppins"/>
                          <a:cs typeface="Poppins"/>
                          <a:sym typeface="Poppins"/>
                          <a:hlinkClick action="ppaction://hlinksldjump" r:id="rId28">
                            <a:extLst>
                              <a:ext uri="{A12FA001-AC4F-418D-AE19-62706E023703}">
                                <ahyp:hlinkClr val="tx"/>
                              </a:ext>
                            </a:extLst>
                          </a:hlinkClick>
                        </a:rPr>
                        <a:t>Earth and Space Systems</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9">
                            <a:extLst>
                              <a:ext uri="{A12FA001-AC4F-418D-AE19-62706E023703}">
                                <ahyp:hlinkClr val="tx"/>
                              </a:ext>
                            </a:extLst>
                          </a:hlinkClick>
                        </a:rPr>
                        <a:t>Weather &amp; Climate</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0">
                            <a:extLst>
                              <a:ext uri="{A12FA001-AC4F-418D-AE19-62706E023703}">
                                <ahyp:hlinkClr val="tx"/>
                              </a:ext>
                            </a:extLst>
                          </a:hlinkClick>
                        </a:rPr>
                        <a:t>Page 10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1">
                            <a:extLst>
                              <a:ext uri="{A12FA001-AC4F-418D-AE19-62706E023703}">
                                <ahyp:hlinkClr val="tx"/>
                              </a:ext>
                            </a:extLst>
                          </a:hlinkClick>
                        </a:rPr>
                        <a:t>Page 13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2">
                            <a:extLst>
                              <a:ext uri="{A12FA001-AC4F-418D-AE19-62706E023703}">
                                <ahyp:hlinkClr val="tx"/>
                              </a:ext>
                            </a:extLst>
                          </a:hlinkClick>
                        </a:rPr>
                        <a:t>Page 15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3">
                            <a:extLst>
                              <a:ext uri="{A12FA001-AC4F-418D-AE19-62706E023703}">
                                <ahyp:hlinkClr val="tx"/>
                              </a:ext>
                            </a:extLst>
                          </a:hlinkClick>
                        </a:rPr>
                        <a:t>Page 16</a:t>
                      </a:r>
                      <a:endParaRPr b="1"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34">
                            <a:extLst>
                              <a:ext uri="{A12FA001-AC4F-418D-AE19-62706E023703}">
                                <ahyp:hlinkClr val="tx"/>
                              </a:ext>
                            </a:extLst>
                          </a:hlinkClick>
                        </a:rPr>
                        <a:t>3rd Grade</a:t>
                      </a:r>
                      <a:endParaRPr sz="12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5">
                            <a:extLst>
                              <a:ext uri="{A12FA001-AC4F-418D-AE19-62706E023703}">
                                <ahyp:hlinkClr val="tx"/>
                              </a:ext>
                            </a:extLst>
                          </a:hlinkClick>
                        </a:rPr>
                        <a:t>Life Systems	</a:t>
                      </a:r>
                      <a:r>
                        <a:rPr b="1"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36">
                            <a:extLst>
                              <a:ext uri="{A12FA001-AC4F-418D-AE19-62706E023703}">
                                <ahyp:hlinkClr val="tx"/>
                              </a:ext>
                            </a:extLst>
                          </a:hlinkClick>
                        </a:rPr>
                        <a:t>Plant Traits &amp; Survival</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37">
                            <a:extLst>
                              <a:ext uri="{A12FA001-AC4F-418D-AE19-62706E023703}">
                                <ahyp:hlinkClr val="tx"/>
                              </a:ext>
                            </a:extLst>
                          </a:hlinkClick>
                        </a:rPr>
                        <a:t>Plant </a:t>
                      </a:r>
                      <a:r>
                        <a:rPr lang="en" sz="1000">
                          <a:solidFill>
                            <a:schemeClr val="dk1"/>
                          </a:solidFill>
                          <a:latin typeface="Poppins"/>
                          <a:ea typeface="Poppins"/>
                          <a:cs typeface="Poppins"/>
                          <a:sym typeface="Poppins"/>
                        </a:rPr>
                        <a:t>Growth &amp; Interactions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38">
                            <a:extLst>
                              <a:ext uri="{A12FA001-AC4F-418D-AE19-62706E023703}">
                                <ahyp:hlinkClr val="tx"/>
                              </a:ext>
                            </a:extLst>
                          </a:hlinkClick>
                        </a:rPr>
                        <a:t>Life Cycles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9">
                            <a:extLst>
                              <a:ext uri="{A12FA001-AC4F-418D-AE19-62706E023703}">
                                <ahyp:hlinkClr val="tx"/>
                              </a:ext>
                            </a:extLst>
                          </a:hlinkClick>
                        </a:rPr>
                        <a:t>Matter and Energy</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0">
                            <a:extLst>
                              <a:ext uri="{A12FA001-AC4F-418D-AE19-62706E023703}">
                                <ahyp:hlinkClr val="tx"/>
                              </a:ext>
                            </a:extLst>
                          </a:hlinkClick>
                        </a:rPr>
                        <a:t>Forces, Motion, &amp; Magnets</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1">
                            <a:extLst>
                              <a:ext uri="{A12FA001-AC4F-418D-AE19-62706E023703}">
                                <ahyp:hlinkClr val="tx"/>
                              </a:ext>
                            </a:extLst>
                          </a:hlinkClick>
                        </a:rPr>
                        <a:t>Material Properties</a:t>
                      </a:r>
                      <a:endParaRPr sz="1000">
                        <a:solidFill>
                          <a:schemeClr val="dk1"/>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rPr b="1" lang="en" sz="1000">
                          <a:solidFill>
                            <a:schemeClr val="dk1"/>
                          </a:solidFill>
                          <a:uFill>
                            <a:noFill/>
                          </a:uFill>
                          <a:latin typeface="Poppins"/>
                          <a:ea typeface="Poppins"/>
                          <a:cs typeface="Poppins"/>
                          <a:sym typeface="Poppins"/>
                          <a:hlinkClick action="ppaction://hlinksldjump" r:id="rId42">
                            <a:extLst>
                              <a:ext uri="{A12FA001-AC4F-418D-AE19-62706E023703}">
                                <ahyp:hlinkClr val="tx"/>
                              </a:ext>
                            </a:extLst>
                          </a:hlinkClick>
                        </a:rPr>
                        <a:t>Earth and Space Systems</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3">
                            <a:extLst>
                              <a:ext uri="{A12FA001-AC4F-418D-AE19-62706E023703}">
                                <ahyp:hlinkClr val="tx"/>
                              </a:ext>
                            </a:extLst>
                          </a:hlinkClick>
                        </a:rPr>
                        <a:t>Erosion &amp; Earth’s Surface</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4">
                            <a:extLst>
                              <a:ext uri="{A12FA001-AC4F-418D-AE19-62706E023703}">
                                <ahyp:hlinkClr val="tx"/>
                              </a:ext>
                            </a:extLst>
                          </a:hlinkClick>
                        </a:rPr>
                        <a:t>Page 17</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5">
                            <a:extLst>
                              <a:ext uri="{A12FA001-AC4F-418D-AE19-62706E023703}">
                                <ahyp:hlinkClr val="tx"/>
                              </a:ext>
                            </a:extLst>
                          </a:hlinkClick>
                        </a:rPr>
                        <a:t>Page 20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6">
                            <a:extLst>
                              <a:ext uri="{A12FA001-AC4F-418D-AE19-62706E023703}">
                                <ahyp:hlinkClr val="tx"/>
                              </a:ext>
                            </a:extLst>
                          </a:hlinkClick>
                        </a:rPr>
                        <a:t>Page 21</a:t>
                      </a:r>
                      <a:endParaRPr b="1"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graphicFrame>
        <p:nvGraphicFramePr>
          <p:cNvPr id="204" name="Google Shape;204;p50"/>
          <p:cNvGraphicFramePr/>
          <p:nvPr/>
        </p:nvGraphicFramePr>
        <p:xfrm>
          <a:off x="5317325" y="1246850"/>
          <a:ext cx="3000000" cy="3000000"/>
        </p:xfrm>
        <a:graphic>
          <a:graphicData uri="http://schemas.openxmlformats.org/drawingml/2006/table">
            <a:tbl>
              <a:tblPr>
                <a:noFill/>
                <a:tableStyleId>{3AC14A45-8425-44F6-8375-267EBB1D1E97}</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47">
                            <a:extLst>
                              <a:ext uri="{A12FA001-AC4F-418D-AE19-62706E023703}">
                                <ahyp:hlinkClr val="tx"/>
                              </a:ext>
                            </a:extLst>
                          </a:hlinkClick>
                        </a:rPr>
                        <a:t>4th Grade</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8">
                            <a:extLst>
                              <a:ext uri="{A12FA001-AC4F-418D-AE19-62706E023703}">
                                <ahyp:hlinkClr val="tx"/>
                              </a:ext>
                            </a:extLst>
                          </a:hlinkClick>
                        </a:rPr>
                        <a:t>Life Systems</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9">
                            <a:extLst>
                              <a:ext uri="{A12FA001-AC4F-418D-AE19-62706E023703}">
                                <ahyp:hlinkClr val="tx"/>
                              </a:ext>
                            </a:extLst>
                          </a:hlinkClick>
                        </a:rPr>
                        <a:t>Fossils &amp; Changing Environments</a:t>
                      </a:r>
                      <a:endParaRPr>
                        <a:solidFill>
                          <a:schemeClr val="dk1"/>
                        </a:solidFill>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50">
                            <a:extLst>
                              <a:ext uri="{A12FA001-AC4F-418D-AE19-62706E023703}">
                                <ahyp:hlinkClr val="tx"/>
                              </a:ext>
                            </a:extLst>
                          </a:hlinkClick>
                        </a:rPr>
                        <a:t>Heredity, Survival, &amp; Selection</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51">
                            <a:extLst>
                              <a:ext uri="{A12FA001-AC4F-418D-AE19-62706E023703}">
                                <ahyp:hlinkClr val="tx"/>
                              </a:ext>
                            </a:extLst>
                          </a:hlinkClick>
                        </a:rPr>
                        <a:t>Animal &amp; Plant Adaptations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2">
                            <a:extLst>
                              <a:ext uri="{A12FA001-AC4F-418D-AE19-62706E023703}">
                                <ahyp:hlinkClr val="tx"/>
                              </a:ext>
                            </a:extLst>
                          </a:hlinkClick>
                        </a:rPr>
                        <a:t>Ecosystems &amp; The Food Web</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3">
                            <a:extLst>
                              <a:ext uri="{A12FA001-AC4F-418D-AE19-62706E023703}">
                                <ahyp:hlinkClr val="tx"/>
                              </a:ext>
                            </a:extLst>
                          </a:hlinkClick>
                        </a:rPr>
                        <a:t>Matter and Energy</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4">
                            <a:extLst>
                              <a:ext uri="{A12FA001-AC4F-418D-AE19-62706E023703}">
                                <ahyp:hlinkClr val="tx"/>
                              </a:ext>
                            </a:extLst>
                          </a:hlinkClick>
                        </a:rPr>
                        <a:t>Light, Sound, &amp; Communication</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5">
                            <a:extLst>
                              <a:ext uri="{A12FA001-AC4F-418D-AE19-62706E023703}">
                                <ahyp:hlinkClr val="tx"/>
                              </a:ext>
                            </a:extLst>
                          </a:hlinkClick>
                        </a:rPr>
                        <a:t>Sound, Waves, &amp; Communication</a:t>
                      </a:r>
                      <a:endParaRPr sz="1000">
                        <a:solidFill>
                          <a:schemeClr val="dk1"/>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rPr b="1" lang="en" sz="1000">
                          <a:solidFill>
                            <a:schemeClr val="dk1"/>
                          </a:solidFill>
                          <a:uFill>
                            <a:noFill/>
                          </a:uFill>
                          <a:latin typeface="Poppins"/>
                          <a:ea typeface="Poppins"/>
                          <a:cs typeface="Poppins"/>
                          <a:sym typeface="Poppins"/>
                          <a:hlinkClick action="ppaction://hlinksldjump" r:id="rId56">
                            <a:extLst>
                              <a:ext uri="{A12FA001-AC4F-418D-AE19-62706E023703}">
                                <ahyp:hlinkClr val="tx"/>
                              </a:ext>
                            </a:extLst>
                          </a:hlinkClick>
                        </a:rPr>
                        <a:t>Earth and Space Systems</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7">
                            <a:extLst>
                              <a:ext uri="{A12FA001-AC4F-418D-AE19-62706E023703}">
                                <ahyp:hlinkClr val="tx"/>
                              </a:ext>
                            </a:extLst>
                          </a:hlinkClick>
                        </a:rPr>
                        <a:t>Earth’s Features &amp; Processes</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8">
                            <a:extLst>
                              <a:ext uri="{A12FA001-AC4F-418D-AE19-62706E023703}">
                                <ahyp:hlinkClr val="tx"/>
                              </a:ext>
                            </a:extLst>
                          </a:hlinkClick>
                        </a:rPr>
                        <a:t>Page 24</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9">
                            <a:extLst>
                              <a:ext uri="{A12FA001-AC4F-418D-AE19-62706E023703}">
                                <ahyp:hlinkClr val="tx"/>
                              </a:ext>
                            </a:extLst>
                          </a:hlinkClick>
                        </a:rPr>
                        <a:t>Page 29</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0">
                            <a:extLst>
                              <a:ext uri="{A12FA001-AC4F-418D-AE19-62706E023703}">
                                <ahyp:hlinkClr val="tx"/>
                              </a:ext>
                            </a:extLst>
                          </a:hlinkClick>
                        </a:rPr>
                        <a:t>Page 31</a:t>
                      </a:r>
                      <a:endParaRPr>
                        <a:solidFill>
                          <a:schemeClr val="dk1"/>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61">
                            <a:extLst>
                              <a:ext uri="{A12FA001-AC4F-418D-AE19-62706E023703}">
                                <ahyp:hlinkClr val="tx"/>
                              </a:ext>
                            </a:extLst>
                          </a:hlinkClick>
                        </a:rPr>
                        <a:t>5th Grade</a:t>
                      </a:r>
                      <a:endParaRPr sz="12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2">
                            <a:extLst>
                              <a:ext uri="{A12FA001-AC4F-418D-AE19-62706E023703}">
                                <ahyp:hlinkClr val="tx"/>
                              </a:ext>
                            </a:extLst>
                          </a:hlinkClick>
                        </a:rPr>
                        <a:t>Life Systems	</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3">
                            <a:extLst>
                              <a:ext uri="{A12FA001-AC4F-418D-AE19-62706E023703}">
                                <ahyp:hlinkClr val="tx"/>
                              </a:ext>
                            </a:extLst>
                          </a:hlinkClick>
                        </a:rPr>
                        <a:t>Human Body, Vision, &amp; The Brain</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4">
                            <a:extLst>
                              <a:ext uri="{A12FA001-AC4F-418D-AE19-62706E023703}">
                                <ahyp:hlinkClr val="tx"/>
                              </a:ext>
                            </a:extLst>
                          </a:hlinkClick>
                        </a:rPr>
                        <a:t>Matter and Energy</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5">
                            <a:extLst>
                              <a:ext uri="{A12FA001-AC4F-418D-AE19-62706E023703}">
                                <ahyp:hlinkClr val="tx"/>
                              </a:ext>
                            </a:extLst>
                          </a:hlinkClick>
                        </a:rPr>
                        <a:t>Chemical Reactions &amp; </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6">
                            <a:extLst>
                              <a:ext uri="{A12FA001-AC4F-418D-AE19-62706E023703}">
                                <ahyp:hlinkClr val="tx"/>
                              </a:ext>
                            </a:extLst>
                          </a:hlinkClick>
                        </a:rPr>
                        <a:t>     Properties of Matter</a:t>
                      </a:r>
                      <a:endParaRPr sz="1000">
                        <a:solidFill>
                          <a:schemeClr val="dk1"/>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rPr b="1" lang="en" sz="1000">
                          <a:solidFill>
                            <a:schemeClr val="dk1"/>
                          </a:solidFill>
                          <a:uFill>
                            <a:noFill/>
                          </a:uFill>
                          <a:latin typeface="Poppins"/>
                          <a:ea typeface="Poppins"/>
                          <a:cs typeface="Poppins"/>
                          <a:sym typeface="Poppins"/>
                          <a:hlinkClick action="ppaction://hlinksldjump" r:id="rId67">
                            <a:extLst>
                              <a:ext uri="{A12FA001-AC4F-418D-AE19-62706E023703}">
                                <ahyp:hlinkClr val="tx"/>
                              </a:ext>
                            </a:extLst>
                          </a:hlinkClick>
                        </a:rPr>
                        <a:t>Earth and Space Systems</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8">
                            <a:extLst>
                              <a:ext uri="{A12FA001-AC4F-418D-AE19-62706E023703}">
                                <ahyp:hlinkClr val="tx"/>
                              </a:ext>
                            </a:extLst>
                          </a:hlinkClick>
                        </a:rPr>
                        <a:t>Water Cycle &amp; Earth’s Systems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9">
                            <a:extLst>
                              <a:ext uri="{A12FA001-AC4F-418D-AE19-62706E023703}">
                                <ahyp:hlinkClr val="tx"/>
                              </a:ext>
                            </a:extLst>
                          </a:hlinkClick>
                        </a:rPr>
                        <a:t>Energy &amp; Energy Transfer</a:t>
                      </a:r>
                      <a:endParaRPr>
                        <a:solidFill>
                          <a:schemeClr val="dk1"/>
                        </a:solidFill>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0">
                            <a:extLst>
                              <a:ext uri="{A12FA001-AC4F-418D-AE19-62706E023703}">
                                <ahyp:hlinkClr val="tx"/>
                              </a:ext>
                            </a:extLst>
                          </a:hlinkClick>
                        </a:rPr>
                        <a:t>Electricity, Light, &amp; Heat</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1">
                            <a:extLst>
                              <a:ext uri="{A12FA001-AC4F-418D-AE19-62706E023703}">
                                <ahyp:hlinkClr val="tx"/>
                              </a:ext>
                            </a:extLst>
                          </a:hlinkClick>
                        </a:rPr>
                        <a:t>Page 32</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2">
                            <a:extLst>
                              <a:ext uri="{A12FA001-AC4F-418D-AE19-62706E023703}">
                                <ahyp:hlinkClr val="tx"/>
                              </a:ext>
                            </a:extLst>
                          </a:hlinkClick>
                        </a:rPr>
                        <a:t>Page 33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3">
                            <a:extLst>
                              <a:ext uri="{A12FA001-AC4F-418D-AE19-62706E023703}">
                                <ahyp:hlinkClr val="tx"/>
                              </a:ext>
                            </a:extLst>
                          </a:hlinkClick>
                        </a:rPr>
                        <a:t>Page 35</a:t>
                      </a:r>
                      <a:endParaRPr b="1"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74">
                            <a:extLst>
                              <a:ext uri="{A12FA001-AC4F-418D-AE19-62706E023703}">
                                <ahyp:hlinkClr val="tx"/>
                              </a:ext>
                            </a:extLst>
                          </a:hlinkClick>
                        </a:rPr>
                        <a:t>6th Grade</a:t>
                      </a:r>
                      <a:endParaRPr sz="12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DF"/>
                    </a:solidFill>
                  </a:tcPr>
                </a:tc>
                <a:tc hMerge="1"/>
              </a:tr>
              <a:tr h="1270675">
                <a:tc>
                  <a:txBody>
                    <a:bodyPr/>
                    <a:lstStyle/>
                    <a:p>
                      <a:pPr indent="0" lvl="0" marL="0" rtl="0" algn="l">
                        <a:spcBef>
                          <a:spcPts val="0"/>
                        </a:spcBef>
                        <a:spcAft>
                          <a:spcPts val="0"/>
                        </a:spcAft>
                        <a:buNone/>
                      </a:pPr>
                      <a:r>
                        <a:rPr b="1" lang="en" sz="1000">
                          <a:solidFill>
                            <a:schemeClr val="dk1"/>
                          </a:solidFill>
                          <a:latin typeface="Poppins"/>
                          <a:ea typeface="Poppins"/>
                          <a:cs typeface="Poppins"/>
                          <a:sym typeface="Poppins"/>
                        </a:rPr>
                        <a:t>	</a:t>
                      </a:r>
                      <a:r>
                        <a:rPr b="1" lang="en" sz="1000">
                          <a:solidFill>
                            <a:schemeClr val="dk1"/>
                          </a:solidFill>
                          <a:uFill>
                            <a:noFill/>
                          </a:uFill>
                          <a:latin typeface="Poppins"/>
                          <a:ea typeface="Poppins"/>
                          <a:cs typeface="Poppins"/>
                          <a:sym typeface="Poppins"/>
                          <a:hlinkClick action="ppaction://hlinksldjump" r:id="rId75">
                            <a:extLst>
                              <a:ext uri="{A12FA001-AC4F-418D-AE19-62706E023703}">
                                <ahyp:hlinkClr val="tx"/>
                              </a:ext>
                            </a:extLst>
                          </a:hlinkClick>
                        </a:rPr>
                        <a:t>Earth and Space Systems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6">
                            <a:extLst>
                              <a:ext uri="{A12FA001-AC4F-418D-AE19-62706E023703}">
                                <ahyp:hlinkClr val="tx"/>
                              </a:ext>
                            </a:extLst>
                          </a:hlinkClick>
                        </a:rPr>
                        <a:t>Earth &amp; Space Patterns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7">
                            <a:extLst>
                              <a:ext uri="{A12FA001-AC4F-418D-AE19-62706E023703}">
                                <ahyp:hlinkClr val="tx"/>
                              </a:ext>
                            </a:extLst>
                          </a:hlinkClick>
                        </a:rPr>
                        <a:t>Stars &amp; Planets</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8">
                            <a:extLst>
                              <a:ext uri="{A12FA001-AC4F-418D-AE19-62706E023703}">
                                <ahyp:hlinkClr val="tx"/>
                              </a:ext>
                            </a:extLst>
                          </a:hlinkClick>
                        </a:rPr>
                        <a:t>Page 37</a:t>
                      </a:r>
                      <a:endParaRPr b="1" sz="1000">
                        <a:solidFill>
                          <a:schemeClr val="dk1"/>
                        </a:solidFill>
                        <a:latin typeface="Poppins"/>
                        <a:ea typeface="Poppins"/>
                        <a:cs typeface="Poppins"/>
                        <a:sym typeface="Poppins"/>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8"/>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66" name="Google Shape;566;p6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67" name="Google Shape;567;p6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a:t>
            </a:r>
            <a:r>
              <a:rPr lang="en" sz="1200">
                <a:solidFill>
                  <a:schemeClr val="dk1"/>
                </a:solidFill>
                <a:latin typeface="Poppins"/>
                <a:ea typeface="Poppins"/>
                <a:cs typeface="Poppins"/>
                <a:sym typeface="Poppins"/>
              </a:rPr>
              <a:t>Matter and Energy; Structures and Mechanisms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p:txBody>
      </p:sp>
      <p:sp>
        <p:nvSpPr>
          <p:cNvPr id="568" name="Google Shape;568;p6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Forces, Motion, &amp; Magnets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(Invisible Forces)</a:t>
            </a:r>
            <a:endParaRPr b="1">
              <a:latin typeface="Poppins"/>
              <a:ea typeface="Poppins"/>
              <a:cs typeface="Poppins"/>
              <a:sym typeface="Poppins"/>
            </a:endParaRPr>
          </a:p>
        </p:txBody>
      </p:sp>
      <p:graphicFrame>
        <p:nvGraphicFramePr>
          <p:cNvPr id="569" name="Google Shape;569;p68"/>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Balanced &amp; Unbalanced Forces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could you win a tug-of-war against a bunch of adults?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develop a mental model of the nature of forces and motion and use that model to explain the behavior of an elastic jumper.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C. Forces and Motion. C2. </a:t>
                      </a:r>
                      <a:r>
                        <a:rPr lang="en" sz="800">
                          <a:solidFill>
                            <a:schemeClr val="dk1"/>
                          </a:solidFill>
                          <a:latin typeface="Poppins"/>
                          <a:ea typeface="Poppins"/>
                          <a:cs typeface="Poppins"/>
                          <a:sym typeface="Poppins"/>
                        </a:rPr>
                        <a:t>Students will demonstrate an understanding of how forces cause motion and changes in motion.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Balanced 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bridges so strong?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design a bridge to be as strong as possible while working with limited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D. Strong and Stable Structures. D2. </a:t>
                      </a:r>
                      <a:r>
                        <a:rPr lang="en" sz="800">
                          <a:solidFill>
                            <a:schemeClr val="dk1"/>
                          </a:solidFill>
                          <a:latin typeface="Poppins"/>
                          <a:ea typeface="Poppins"/>
                          <a:cs typeface="Poppins"/>
                          <a:sym typeface="Poppins"/>
                        </a:rPr>
                        <a:t>Students will demonstrate an understanding of the concepts of strength and stability as they relate to structures with various forms and functions, and of the factors that affect structures’ strength and stability.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126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t/>
                      </a:r>
                      <a:endParaRPr>
                        <a:solidFill>
                          <a:schemeClr val="dk1"/>
                        </a:solidFill>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Pattern of Motion, Gravity, &amp; Friction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high can you swing on a flying trapeze?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and measurements of a trapeze model. Then, using that information they predict the motion of a real trapeze.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C. Forces and Motion. C2. </a:t>
                      </a:r>
                      <a:r>
                        <a:rPr lang="en" sz="800">
                          <a:solidFill>
                            <a:schemeClr val="dk1"/>
                          </a:solidFill>
                          <a:latin typeface="Poppins"/>
                          <a:ea typeface="Poppins"/>
                          <a:cs typeface="Poppins"/>
                          <a:sym typeface="Poppins"/>
                        </a:rPr>
                        <a:t>Students will demonstrate an understanding of how forces cause motion and changes in motion.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465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Magnets &amp; Forces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can magnets do?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investigate the properties of magnets and the fact that they exert forces that act at a distance.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C. Forces and Motion. C2. </a:t>
                      </a:r>
                      <a:r>
                        <a:rPr lang="en" sz="800">
                          <a:solidFill>
                            <a:schemeClr val="dk1"/>
                          </a:solidFill>
                          <a:latin typeface="Poppins"/>
                          <a:ea typeface="Poppins"/>
                          <a:cs typeface="Poppins"/>
                          <a:sym typeface="Poppins"/>
                        </a:rPr>
                        <a:t>Students will demonstrate an understanding of how forces cause motion and changes in motion.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Magnets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unlock a door using a magnet?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magnetic attraction and repulsion, and design a magnetic lock in the hands-on activity.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C. Forces and Motion. C2. </a:t>
                      </a:r>
                      <a:r>
                        <a:rPr lang="en" sz="800">
                          <a:solidFill>
                            <a:schemeClr val="dk1"/>
                          </a:solidFill>
                          <a:latin typeface="Poppins"/>
                          <a:ea typeface="Poppins"/>
                          <a:cs typeface="Poppins"/>
                          <a:sym typeface="Poppins"/>
                        </a:rPr>
                        <a:t>Students will demonstrate an understanding of how forces cause motion and changes in motion.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570" name="Google Shape;570;p68"/>
          <p:cNvPicPr preferRelativeResize="0"/>
          <p:nvPr/>
        </p:nvPicPr>
        <p:blipFill>
          <a:blip r:embed="rId11">
            <a:alphaModFix/>
          </a:blip>
          <a:stretch>
            <a:fillRect/>
          </a:stretch>
        </p:blipFill>
        <p:spPr>
          <a:xfrm>
            <a:off x="457200" y="1939425"/>
            <a:ext cx="914400" cy="5181600"/>
          </a:xfrm>
          <a:prstGeom prst="rect">
            <a:avLst/>
          </a:prstGeom>
          <a:noFill/>
          <a:ln>
            <a:noFill/>
          </a:ln>
        </p:spPr>
      </p:pic>
      <p:sp>
        <p:nvSpPr>
          <p:cNvPr id="571" name="Google Shape;571;p6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572" name="Google Shape;572;p68"/>
          <p:cNvPicPr preferRelativeResize="0"/>
          <p:nvPr/>
        </p:nvPicPr>
        <p:blipFill rotWithShape="1">
          <a:blip r:embed="rId13">
            <a:alphaModFix/>
          </a:blip>
          <a:srcRect b="0" l="14864" r="0" t="0"/>
          <a:stretch/>
        </p:blipFill>
        <p:spPr>
          <a:xfrm>
            <a:off x="481025" y="4012025"/>
            <a:ext cx="866775" cy="1126050"/>
          </a:xfrm>
          <a:prstGeom prst="rect">
            <a:avLst/>
          </a:prstGeom>
          <a:noFill/>
          <a:ln cap="flat" cmpd="sng" w="19050">
            <a:solidFill>
              <a:srgbClr val="000000"/>
            </a:solidFill>
            <a:prstDash val="solid"/>
            <a:round/>
            <a:headEnd len="sm" w="sm" type="none"/>
            <a:tailEnd len="sm" w="sm" type="none"/>
          </a:ln>
        </p:spPr>
      </p:pic>
      <p:sp>
        <p:nvSpPr>
          <p:cNvPr id="573" name="Google Shape;573;p68"/>
          <p:cNvSpPr/>
          <p:nvPr/>
        </p:nvSpPr>
        <p:spPr>
          <a:xfrm>
            <a:off x="457200" y="40120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74" name="Google Shape;574;p68"/>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575" name="Google Shape;575;p6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9"/>
          <p:cNvSpPr/>
          <p:nvPr/>
        </p:nvSpPr>
        <p:spPr>
          <a:xfrm>
            <a:off x="0" y="0"/>
            <a:ext cx="10080000" cy="9678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81" name="Google Shape;581;p6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82" name="Google Shape;582;p6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a:t>
            </a:r>
            <a:r>
              <a:rPr lang="en" sz="1200">
                <a:solidFill>
                  <a:schemeClr val="dk1"/>
                </a:solidFill>
                <a:latin typeface="Poppins"/>
                <a:ea typeface="Poppins"/>
                <a:cs typeface="Poppins"/>
                <a:sym typeface="Poppins"/>
              </a:rPr>
              <a:t>Earth and Space Systems; Structures and Mechanisms</a:t>
            </a:r>
            <a:endParaRPr sz="1200">
              <a:latin typeface="Poppins"/>
              <a:ea typeface="Poppins"/>
              <a:cs typeface="Poppins"/>
              <a:sym typeface="Poppins"/>
            </a:endParaRPr>
          </a:p>
        </p:txBody>
      </p:sp>
      <p:sp>
        <p:nvSpPr>
          <p:cNvPr id="583" name="Google Shape;583;p6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5">
                  <a:extLst>
                    <a:ext uri="{A12FA001-AC4F-418D-AE19-62706E023703}">
                      <ahyp:hlinkClr val="tx"/>
                    </a:ext>
                  </a:extLst>
                </a:hlinkClick>
              </a:rPr>
              <a:t>Material Properties </a:t>
            </a:r>
            <a:r>
              <a:rPr lang="en" sz="1200">
                <a:solidFill>
                  <a:schemeClr val="dk1"/>
                </a:solidFill>
                <a:uFill>
                  <a:noFill/>
                </a:uFill>
                <a:latin typeface="Poppins"/>
                <a:ea typeface="Poppins"/>
                <a:cs typeface="Poppins"/>
                <a:sym typeface="Poppins"/>
                <a:hlinkClick r:id="rId6">
                  <a:extLst>
                    <a:ext uri="{A12FA001-AC4F-418D-AE19-62706E023703}">
                      <ahyp:hlinkClr val="tx"/>
                    </a:ext>
                  </a:extLst>
                </a:hlinkClick>
              </a:rPr>
              <a:t>(Material Magic)</a:t>
            </a:r>
            <a:endParaRPr b="1">
              <a:latin typeface="Poppins"/>
              <a:ea typeface="Poppins"/>
              <a:cs typeface="Poppins"/>
              <a:sym typeface="Poppins"/>
            </a:endParaRPr>
          </a:p>
        </p:txBody>
      </p:sp>
      <p:sp>
        <p:nvSpPr>
          <p:cNvPr id="584" name="Google Shape;584;p6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585" name="Google Shape;585;p69" title="2_Material_6.png"/>
          <p:cNvPicPr preferRelativeResize="0"/>
          <p:nvPr/>
        </p:nvPicPr>
        <p:blipFill rotWithShape="1">
          <a:blip r:embed="rId8">
            <a:alphaModFix/>
          </a:blip>
          <a:srcRect b="3357" l="0" r="0" t="3367"/>
          <a:stretch/>
        </p:blipFill>
        <p:spPr>
          <a:xfrm>
            <a:off x="443475" y="4554225"/>
            <a:ext cx="1035800" cy="967700"/>
          </a:xfrm>
          <a:prstGeom prst="rect">
            <a:avLst/>
          </a:prstGeom>
          <a:noFill/>
          <a:ln>
            <a:noFill/>
          </a:ln>
        </p:spPr>
      </p:pic>
      <p:pic>
        <p:nvPicPr>
          <p:cNvPr id="586" name="Google Shape;586;p69"/>
          <p:cNvPicPr preferRelativeResize="0"/>
          <p:nvPr/>
        </p:nvPicPr>
        <p:blipFill rotWithShape="1">
          <a:blip r:embed="rId9">
            <a:alphaModFix/>
          </a:blip>
          <a:srcRect b="0" l="8629" r="8629" t="0"/>
          <a:stretch/>
        </p:blipFill>
        <p:spPr>
          <a:xfrm>
            <a:off x="448050" y="2930225"/>
            <a:ext cx="1035800" cy="1036300"/>
          </a:xfrm>
          <a:prstGeom prst="rect">
            <a:avLst/>
          </a:prstGeom>
          <a:noFill/>
          <a:ln>
            <a:noFill/>
          </a:ln>
        </p:spPr>
      </p:pic>
      <p:pic>
        <p:nvPicPr>
          <p:cNvPr id="587" name="Google Shape;587;p69"/>
          <p:cNvPicPr preferRelativeResize="0"/>
          <p:nvPr/>
        </p:nvPicPr>
        <p:blipFill rotWithShape="1">
          <a:blip r:embed="rId10">
            <a:alphaModFix/>
          </a:blip>
          <a:srcRect b="14490" l="3698" r="34557" t="7893"/>
          <a:stretch/>
        </p:blipFill>
        <p:spPr>
          <a:xfrm>
            <a:off x="448050" y="3844575"/>
            <a:ext cx="1035800" cy="709725"/>
          </a:xfrm>
          <a:prstGeom prst="rect">
            <a:avLst/>
          </a:prstGeom>
          <a:noFill/>
          <a:ln>
            <a:noFill/>
          </a:ln>
        </p:spPr>
      </p:pic>
      <p:pic>
        <p:nvPicPr>
          <p:cNvPr id="588" name="Google Shape;588;p69" title="2_Material_1.png"/>
          <p:cNvPicPr preferRelativeResize="0"/>
          <p:nvPr/>
        </p:nvPicPr>
        <p:blipFill rotWithShape="1">
          <a:blip r:embed="rId11">
            <a:alphaModFix/>
          </a:blip>
          <a:srcRect b="22600" l="25652" r="25652" t="0"/>
          <a:stretch/>
        </p:blipFill>
        <p:spPr>
          <a:xfrm>
            <a:off x="443475" y="1962525"/>
            <a:ext cx="1035800" cy="967700"/>
          </a:xfrm>
          <a:prstGeom prst="rect">
            <a:avLst/>
          </a:prstGeom>
          <a:noFill/>
          <a:ln>
            <a:noFill/>
          </a:ln>
        </p:spPr>
      </p:pic>
      <p:sp>
        <p:nvSpPr>
          <p:cNvPr id="589" name="Google Shape;589;p69"/>
          <p:cNvSpPr/>
          <p:nvPr/>
        </p:nvSpPr>
        <p:spPr>
          <a:xfrm>
            <a:off x="459600" y="293854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590" name="Google Shape;590;p69"/>
          <p:cNvSpPr/>
          <p:nvPr/>
        </p:nvSpPr>
        <p:spPr>
          <a:xfrm>
            <a:off x="458551" y="1962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91" name="Google Shape;591;p69"/>
          <p:cNvSpPr/>
          <p:nvPr/>
        </p:nvSpPr>
        <p:spPr>
          <a:xfrm>
            <a:off x="459600" y="3848559"/>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92" name="Google Shape;592;p69"/>
          <p:cNvSpPr/>
          <p:nvPr/>
        </p:nvSpPr>
        <p:spPr>
          <a:xfrm>
            <a:off x="445875" y="4554296"/>
            <a:ext cx="685800" cy="2559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graphicFrame>
        <p:nvGraphicFramePr>
          <p:cNvPr id="593" name="Google Shape;593;p69"/>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16">
                            <a:extLst>
                              <a:ext uri="{A12FA001-AC4F-418D-AE19-62706E023703}">
                                <ahyp:hlinkClr val="tx"/>
                              </a:ext>
                            </a:extLst>
                          </a:hlinkClick>
                        </a:rPr>
                        <a:t>Material Properties &amp; Engineering</a:t>
                      </a:r>
                      <a:endParaRPr b="1" i="1" sz="800">
                        <a:solidFill>
                          <a:srgbClr val="9E9E9E"/>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Why do we wear clothes?</a:t>
                      </a:r>
                      <a:endParaRPr i="1" sz="800">
                        <a:solidFill>
                          <a:srgbClr val="9E9E9E"/>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investigate different material properties, such as flexibility and absorbency, and use those properties to design and build a hat that protects them from the sun.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Grade 2. C. Properties of Liquids and Solids. C2. </a:t>
                      </a:r>
                      <a:r>
                        <a:rPr i="1" lang="en" sz="800">
                          <a:solidFill>
                            <a:srgbClr val="9E9E9E"/>
                          </a:solidFill>
                          <a:latin typeface="Poppins"/>
                          <a:ea typeface="Poppins"/>
                          <a:cs typeface="Poppins"/>
                          <a:sym typeface="Poppins"/>
                        </a:rPr>
                        <a:t>Students will demonstrate an understanding of the properties and physical changes of liquids and solids.</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7">
                            <a:extLst>
                              <a:ext uri="{A12FA001-AC4F-418D-AE19-62706E023703}">
                                <ahyp:hlinkClr val="tx"/>
                              </a:ext>
                            </a:extLst>
                          </a:hlinkClick>
                        </a:rPr>
                        <a:t>Classify Materials: Insulators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Can you really fry an egg on a hot sidewalk?</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conduct an investigation of conductors and insulators in order to determine which are best suited for allowing people to handle hot items.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Grade 2. C. Properties of Liquids and Solids. C2. </a:t>
                      </a:r>
                      <a:r>
                        <a:rPr i="1" lang="en" sz="800">
                          <a:solidFill>
                            <a:srgbClr val="9E9E9E"/>
                          </a:solidFill>
                          <a:latin typeface="Poppins"/>
                          <a:ea typeface="Poppins"/>
                          <a:cs typeface="Poppins"/>
                          <a:sym typeface="Poppins"/>
                        </a:rPr>
                        <a:t>Students will demonstrate an understanding of the properties and physical changes of liquids and solids.</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7096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Material Building Blocks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build a house out of paper?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construct an evidence- based account of how a structure built of paper can be disassembled and rebuilt in new ways.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Grade 3. Strong and Stable Structures. D2. </a:t>
                      </a:r>
                      <a:r>
                        <a:rPr lang="en" sz="700">
                          <a:solidFill>
                            <a:schemeClr val="dk1"/>
                          </a:solidFill>
                          <a:latin typeface="Poppins"/>
                          <a:ea typeface="Poppins"/>
                          <a:cs typeface="Poppins"/>
                          <a:sym typeface="Poppins"/>
                        </a:rPr>
                        <a:t>Students will demonstrate an understanding of the concepts of strength and stability as they relate to structures with various forms and functions, and of the factors that affect structures’ strength and stability.</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77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Soil Properties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build a city out of mud?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where they examine three different soil models. They use this information to determine which type of soil has the properties that will result in the best mud that can be used to build a house.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Soils in the Environment. E2. </a:t>
                      </a:r>
                      <a:r>
                        <a:rPr lang="en" sz="800">
                          <a:solidFill>
                            <a:schemeClr val="dk1"/>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b="1" sz="800" strike="sngStrike">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grpSp>
        <p:nvGrpSpPr>
          <p:cNvPr id="594" name="Google Shape;594;p69"/>
          <p:cNvGrpSpPr/>
          <p:nvPr/>
        </p:nvGrpSpPr>
        <p:grpSpPr>
          <a:xfrm>
            <a:off x="1504950" y="3029100"/>
            <a:ext cx="7886700" cy="307800"/>
            <a:chOff x="1485900" y="5127425"/>
            <a:chExt cx="7886700" cy="307800"/>
          </a:xfrm>
        </p:grpSpPr>
        <p:grpSp>
          <p:nvGrpSpPr>
            <p:cNvPr id="595" name="Google Shape;595;p69"/>
            <p:cNvGrpSpPr/>
            <p:nvPr/>
          </p:nvGrpSpPr>
          <p:grpSpPr>
            <a:xfrm>
              <a:off x="1485900" y="5167025"/>
              <a:ext cx="7886700" cy="228600"/>
              <a:chOff x="1485900" y="5233700"/>
              <a:chExt cx="7886700" cy="228600"/>
            </a:xfrm>
          </p:grpSpPr>
          <p:sp>
            <p:nvSpPr>
              <p:cNvPr id="596" name="Google Shape;596;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8" name="Google Shape;598;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2rd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grpSp>
        <p:nvGrpSpPr>
          <p:cNvPr id="599" name="Google Shape;599;p69"/>
          <p:cNvGrpSpPr/>
          <p:nvPr/>
        </p:nvGrpSpPr>
        <p:grpSpPr>
          <a:xfrm>
            <a:off x="1504950" y="2114700"/>
            <a:ext cx="7886700" cy="307800"/>
            <a:chOff x="1485900" y="5127425"/>
            <a:chExt cx="7886700" cy="307800"/>
          </a:xfrm>
        </p:grpSpPr>
        <p:grpSp>
          <p:nvGrpSpPr>
            <p:cNvPr id="600" name="Google Shape;600;p69"/>
            <p:cNvGrpSpPr/>
            <p:nvPr/>
          </p:nvGrpSpPr>
          <p:grpSpPr>
            <a:xfrm>
              <a:off x="1485900" y="5167025"/>
              <a:ext cx="7886700" cy="228600"/>
              <a:chOff x="1485900" y="5233700"/>
              <a:chExt cx="7886700" cy="228600"/>
            </a:xfrm>
          </p:grpSpPr>
          <p:sp>
            <p:nvSpPr>
              <p:cNvPr id="601" name="Google Shape;601;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3" name="Google Shape;603;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2rd grade</a:t>
              </a:r>
              <a:r>
                <a:rPr i="1" lang="en" sz="800">
                  <a:latin typeface="Poppins"/>
                  <a:ea typeface="Poppins"/>
                  <a:cs typeface="Poppins"/>
                  <a:sym typeface="Poppins"/>
                </a:rPr>
                <a:t> if following Ontario Standards.</a:t>
              </a:r>
              <a:endParaRPr i="1" sz="800">
                <a:latin typeface="Poppins"/>
                <a:ea typeface="Poppins"/>
                <a:cs typeface="Poppins"/>
                <a:sym typeface="Poppins"/>
              </a:endParaRPr>
            </a:p>
          </p:txBody>
        </p:sp>
      </p:grpSp>
      <p:grpSp>
        <p:nvGrpSpPr>
          <p:cNvPr id="604" name="Google Shape;604;p69"/>
          <p:cNvGrpSpPr/>
          <p:nvPr/>
        </p:nvGrpSpPr>
        <p:grpSpPr>
          <a:xfrm>
            <a:off x="533400" y="675263"/>
            <a:ext cx="7886700" cy="307800"/>
            <a:chOff x="1485900" y="5127425"/>
            <a:chExt cx="7886700" cy="307800"/>
          </a:xfrm>
        </p:grpSpPr>
        <p:grpSp>
          <p:nvGrpSpPr>
            <p:cNvPr id="605" name="Google Shape;605;p69"/>
            <p:cNvGrpSpPr/>
            <p:nvPr/>
          </p:nvGrpSpPr>
          <p:grpSpPr>
            <a:xfrm>
              <a:off x="1485900" y="5167025"/>
              <a:ext cx="7886700" cy="228600"/>
              <a:chOff x="1485900" y="5233700"/>
              <a:chExt cx="7886700" cy="228600"/>
            </a:xfrm>
          </p:grpSpPr>
          <p:sp>
            <p:nvSpPr>
              <p:cNvPr id="606" name="Google Shape;606;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8" name="Google Shape;608;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lessons in 3rd grade if you are following Ontario Standards.</a:t>
              </a:r>
              <a:endParaRPr i="1" sz="800">
                <a:latin typeface="Poppins"/>
                <a:ea typeface="Poppins"/>
                <a:cs typeface="Poppins"/>
                <a:sym typeface="Poppins"/>
              </a:endParaRPr>
            </a:p>
          </p:txBody>
        </p:sp>
      </p:grpSp>
      <p:sp>
        <p:nvSpPr>
          <p:cNvPr id="609" name="Google Shape;609;p69"/>
          <p:cNvSpPr txBox="1"/>
          <p:nvPr/>
        </p:nvSpPr>
        <p:spPr>
          <a:xfrm>
            <a:off x="5564275" y="5564097"/>
            <a:ext cx="4100100" cy="274200"/>
          </a:xfrm>
          <a:prstGeom prst="rect">
            <a:avLst/>
          </a:prstGeom>
          <a:noFill/>
          <a:ln>
            <a:noFill/>
          </a:ln>
        </p:spPr>
        <p:txBody>
          <a:bodyPr anchorCtr="0" anchor="b" bIns="91425" lIns="91425" spcFirstLastPara="1" rIns="91425" wrap="square" tIns="91425">
            <a:no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610" name="Google Shape;610;p6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0"/>
          <p:cNvSpPr/>
          <p:nvPr/>
        </p:nvSpPr>
        <p:spPr>
          <a:xfrm>
            <a:off x="0" y="0"/>
            <a:ext cx="10080000" cy="9831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16" name="Google Shape;616;p7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617" name="Google Shape;617;p7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Earth and Space Systems</a:t>
            </a:r>
            <a:endParaRPr sz="1200">
              <a:latin typeface="Poppins"/>
              <a:ea typeface="Poppins"/>
              <a:cs typeface="Poppins"/>
              <a:sym typeface="Poppins"/>
            </a:endParaRPr>
          </a:p>
        </p:txBody>
      </p:sp>
      <p:sp>
        <p:nvSpPr>
          <p:cNvPr id="618" name="Google Shape;618;p7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1 of 2</a:t>
            </a:r>
            <a:endParaRPr b="1">
              <a:latin typeface="Poppins"/>
              <a:ea typeface="Poppins"/>
              <a:cs typeface="Poppins"/>
              <a:sym typeface="Poppins"/>
            </a:endParaRPr>
          </a:p>
        </p:txBody>
      </p:sp>
      <p:sp>
        <p:nvSpPr>
          <p:cNvPr id="619" name="Google Shape;619;p70"/>
          <p:cNvSpPr txBox="1"/>
          <p:nvPr/>
        </p:nvSpPr>
        <p:spPr>
          <a:xfrm>
            <a:off x="379950" y="7312200"/>
            <a:ext cx="521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620" name="Google Shape;620;p70" title="treasure.png"/>
          <p:cNvPicPr preferRelativeResize="0"/>
          <p:nvPr/>
        </p:nvPicPr>
        <p:blipFill rotWithShape="1">
          <a:blip r:embed="rId7">
            <a:alphaModFix/>
          </a:blip>
          <a:srcRect b="0" l="7763" r="7763" t="0"/>
          <a:stretch/>
        </p:blipFill>
        <p:spPr>
          <a:xfrm>
            <a:off x="457200" y="1927675"/>
            <a:ext cx="1028699" cy="1079425"/>
          </a:xfrm>
          <a:prstGeom prst="rect">
            <a:avLst/>
          </a:prstGeom>
          <a:noFill/>
          <a:ln>
            <a:noFill/>
          </a:ln>
        </p:spPr>
      </p:pic>
      <p:pic>
        <p:nvPicPr>
          <p:cNvPr id="621" name="Google Shape;621;p70"/>
          <p:cNvPicPr preferRelativeResize="0"/>
          <p:nvPr/>
        </p:nvPicPr>
        <p:blipFill rotWithShape="1">
          <a:blip r:embed="rId8">
            <a:alphaModFix/>
          </a:blip>
          <a:srcRect b="4495" l="0" r="0" t="4504"/>
          <a:stretch/>
        </p:blipFill>
        <p:spPr>
          <a:xfrm>
            <a:off x="457200" y="6078775"/>
            <a:ext cx="1028700" cy="883375"/>
          </a:xfrm>
          <a:prstGeom prst="rect">
            <a:avLst/>
          </a:prstGeom>
          <a:noFill/>
          <a:ln>
            <a:noFill/>
          </a:ln>
        </p:spPr>
      </p:pic>
      <p:pic>
        <p:nvPicPr>
          <p:cNvPr id="622" name="Google Shape;622;p70"/>
          <p:cNvPicPr preferRelativeResize="0"/>
          <p:nvPr/>
        </p:nvPicPr>
        <p:blipFill rotWithShape="1">
          <a:blip r:embed="rId9">
            <a:alphaModFix/>
          </a:blip>
          <a:srcRect b="2390" l="0" r="0" t="2390"/>
          <a:stretch/>
        </p:blipFill>
        <p:spPr>
          <a:xfrm>
            <a:off x="457200" y="5035300"/>
            <a:ext cx="1028700" cy="1037575"/>
          </a:xfrm>
          <a:prstGeom prst="rect">
            <a:avLst/>
          </a:prstGeom>
          <a:noFill/>
          <a:ln>
            <a:noFill/>
          </a:ln>
        </p:spPr>
      </p:pic>
      <p:pic>
        <p:nvPicPr>
          <p:cNvPr id="623" name="Google Shape;623;p70"/>
          <p:cNvPicPr preferRelativeResize="0"/>
          <p:nvPr/>
        </p:nvPicPr>
        <p:blipFill rotWithShape="1">
          <a:blip r:embed="rId10">
            <a:alphaModFix/>
          </a:blip>
          <a:srcRect b="28046" l="0" r="9861" t="514"/>
          <a:stretch/>
        </p:blipFill>
        <p:spPr>
          <a:xfrm>
            <a:off x="459600" y="4000500"/>
            <a:ext cx="1127796" cy="1037575"/>
          </a:xfrm>
          <a:prstGeom prst="rect">
            <a:avLst/>
          </a:prstGeom>
          <a:noFill/>
          <a:ln>
            <a:noFill/>
          </a:ln>
        </p:spPr>
      </p:pic>
      <p:pic>
        <p:nvPicPr>
          <p:cNvPr id="624" name="Google Shape;624;p70" title="WorkOfWaterM1-Thumbnail-1920x1080.jpg"/>
          <p:cNvPicPr preferRelativeResize="0"/>
          <p:nvPr/>
        </p:nvPicPr>
        <p:blipFill rotWithShape="1">
          <a:blip r:embed="rId11">
            <a:alphaModFix/>
          </a:blip>
          <a:srcRect b="0" l="38648" r="5582" t="0"/>
          <a:stretch/>
        </p:blipFill>
        <p:spPr>
          <a:xfrm>
            <a:off x="457200" y="2980950"/>
            <a:ext cx="1028698" cy="1037575"/>
          </a:xfrm>
          <a:prstGeom prst="rect">
            <a:avLst/>
          </a:prstGeom>
          <a:noFill/>
          <a:ln>
            <a:noFill/>
          </a:ln>
        </p:spPr>
      </p:pic>
      <p:sp>
        <p:nvSpPr>
          <p:cNvPr id="625" name="Google Shape;625;p70"/>
          <p:cNvSpPr/>
          <p:nvPr/>
        </p:nvSpPr>
        <p:spPr>
          <a:xfrm>
            <a:off x="459600" y="401290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26" name="Google Shape;626;p70"/>
          <p:cNvSpPr/>
          <p:nvPr/>
        </p:nvSpPr>
        <p:spPr>
          <a:xfrm>
            <a:off x="456151" y="2990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27" name="Google Shape;627;p70"/>
          <p:cNvSpPr/>
          <p:nvPr/>
        </p:nvSpPr>
        <p:spPr>
          <a:xfrm>
            <a:off x="457200" y="504444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628" name="Google Shape;628;p70"/>
          <p:cNvSpPr/>
          <p:nvPr/>
        </p:nvSpPr>
        <p:spPr>
          <a:xfrm>
            <a:off x="459600" y="607771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sp>
        <p:nvSpPr>
          <p:cNvPr id="629" name="Google Shape;629;p70"/>
          <p:cNvSpPr/>
          <p:nvPr/>
        </p:nvSpPr>
        <p:spPr>
          <a:xfrm>
            <a:off x="458551"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p:txBody>
      </p:sp>
      <p:graphicFrame>
        <p:nvGraphicFramePr>
          <p:cNvPr id="630" name="Google Shape;630;p70"/>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Mapping Landforms &amp; Bodies of Water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hide a treasure?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(a map) of different landforms and bodies of water in a given location based on the shape of each feature. </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Grade 3. E. Soils in the Environment. E2. </a:t>
                      </a:r>
                      <a:r>
                        <a:rPr lang="en" sz="800">
                          <a:solidFill>
                            <a:schemeClr val="dk1"/>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Mapping</a:t>
                      </a:r>
                      <a:r>
                        <a:rPr b="1" lang="en" sz="800">
                          <a:solidFill>
                            <a:schemeClr val="dk1"/>
                          </a:solidFill>
                          <a:latin typeface="Poppins"/>
                          <a:ea typeface="Poppins"/>
                          <a:cs typeface="Poppins"/>
                          <a:sym typeface="Poppins"/>
                        </a:rPr>
                        <a:t>: Mountains &amp; Rivers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If you floated down a river, where would you end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the Earth’s surface and use it to discover an important principle about how rivers work: rivers flow downhill, from high places to low places.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Grade 3. E. Soils in the Environment. E2. </a:t>
                      </a:r>
                      <a:r>
                        <a:rPr lang="en" sz="800">
                          <a:solidFill>
                            <a:schemeClr val="dk1"/>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Rocks, Sand,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is there sand at the beach?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the effects of rocks tumbling in a river. Based on their observations, they construct an explanation for why rocks on the top of mountains are much bigger than the sand at the beach.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E. Soils in the Environment. E2. </a:t>
                      </a:r>
                      <a:r>
                        <a:rPr lang="en" sz="800">
                          <a:solidFill>
                            <a:schemeClr val="dk1"/>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Mapping &amp; Severe Weather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flash floods happen?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model (i.e. a map) to examine the different factors, including the shapes and kinds of land, that contribute to flash floods. They use this to predict where flash floods are most likely to happen.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E. Soils in the Environment. E2. </a:t>
                      </a:r>
                      <a:r>
                        <a:rPr lang="en" sz="800">
                          <a:solidFill>
                            <a:schemeClr val="dk1"/>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775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Erosion, Earth’s Surface, &amp; Landforms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strong enough to make a canyon?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model landform and investigate how some Earth events can occur quickly, while others occur slowly.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E. Soils in the Environment. E2. </a:t>
                      </a:r>
                      <a:r>
                        <a:rPr lang="en" sz="800">
                          <a:solidFill>
                            <a:schemeClr val="dk1"/>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r h="499100">
                <a:tc gridSpan="4">
                  <a:txBody>
                    <a:bodyPr/>
                    <a:lstStyle/>
                    <a:p>
                      <a:pPr indent="0" lvl="0" marL="0" rtl="0" algn="l">
                        <a:spcBef>
                          <a:spcPts val="0"/>
                        </a:spcBef>
                        <a:spcAft>
                          <a:spcPts val="0"/>
                        </a:spcAft>
                        <a:buNone/>
                      </a:pPr>
                      <a:r>
                        <a:rPr b="1" lang="en" sz="800">
                          <a:latin typeface="Poppins"/>
                          <a:ea typeface="Poppins"/>
                          <a:cs typeface="Poppins"/>
                          <a:sym typeface="Poppins"/>
                        </a:rPr>
                        <a:t>Continued on next page</a:t>
                      </a:r>
                      <a:endParaRPr b="1" sz="800">
                        <a:latin typeface="Poppins"/>
                        <a:ea typeface="Poppins"/>
                        <a:cs typeface="Poppins"/>
                        <a:sym typeface="Poppins"/>
                      </a:endParaRPr>
                    </a:p>
                  </a:txBody>
                  <a:tcPr marT="91425" marB="91425" marR="91425" marL="0">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c hMerge="1"/>
                <a:tc hMerge="1"/>
                <a:tc hMerge="1"/>
              </a:tr>
            </a:tbl>
          </a:graphicData>
        </a:graphic>
      </p:graphicFrame>
      <p:grpSp>
        <p:nvGrpSpPr>
          <p:cNvPr id="631" name="Google Shape;631;p70"/>
          <p:cNvGrpSpPr/>
          <p:nvPr/>
        </p:nvGrpSpPr>
        <p:grpSpPr>
          <a:xfrm>
            <a:off x="533400" y="675263"/>
            <a:ext cx="7886700" cy="307800"/>
            <a:chOff x="1485900" y="5127425"/>
            <a:chExt cx="7886700" cy="307800"/>
          </a:xfrm>
        </p:grpSpPr>
        <p:grpSp>
          <p:nvGrpSpPr>
            <p:cNvPr id="632" name="Google Shape;632;p70"/>
            <p:cNvGrpSpPr/>
            <p:nvPr/>
          </p:nvGrpSpPr>
          <p:grpSpPr>
            <a:xfrm>
              <a:off x="1485900" y="5167025"/>
              <a:ext cx="7886700" cy="228600"/>
              <a:chOff x="1485900" y="5233700"/>
              <a:chExt cx="7886700" cy="228600"/>
            </a:xfrm>
          </p:grpSpPr>
          <p:sp>
            <p:nvSpPr>
              <p:cNvPr id="633" name="Google Shape;633;p7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5" name="Google Shape;635;p7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lessons in 3rd grade if you are following Ontario Standards.</a:t>
              </a:r>
              <a:endParaRPr i="1" sz="800">
                <a:latin typeface="Poppins"/>
                <a:ea typeface="Poppins"/>
                <a:cs typeface="Poppins"/>
                <a:sym typeface="Poppins"/>
              </a:endParaRPr>
            </a:p>
          </p:txBody>
        </p:sp>
      </p:grpSp>
      <p:sp>
        <p:nvSpPr>
          <p:cNvPr id="636" name="Google Shape;636;p70"/>
          <p:cNvSpPr txBox="1"/>
          <p:nvPr/>
        </p:nvSpPr>
        <p:spPr>
          <a:xfrm>
            <a:off x="5531575" y="6952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637" name="Google Shape;637;p7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1"/>
          <p:cNvSpPr/>
          <p:nvPr/>
        </p:nvSpPr>
        <p:spPr>
          <a:xfrm>
            <a:off x="0" y="0"/>
            <a:ext cx="10080000" cy="9831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43" name="Google Shape;643;p7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644" name="Google Shape;644;p7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Earth and Space Systems</a:t>
            </a:r>
            <a:endParaRPr sz="1200">
              <a:latin typeface="Poppins"/>
              <a:ea typeface="Poppins"/>
              <a:cs typeface="Poppins"/>
              <a:sym typeface="Poppins"/>
            </a:endParaRPr>
          </a:p>
        </p:txBody>
      </p:sp>
      <p:sp>
        <p:nvSpPr>
          <p:cNvPr id="645" name="Google Shape;645;p7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2 of 2</a:t>
            </a:r>
            <a:endParaRPr b="1">
              <a:latin typeface="Poppins"/>
              <a:ea typeface="Poppins"/>
              <a:cs typeface="Poppins"/>
              <a:sym typeface="Poppins"/>
            </a:endParaRPr>
          </a:p>
        </p:txBody>
      </p:sp>
      <p:sp>
        <p:nvSpPr>
          <p:cNvPr id="646" name="Google Shape;646;p71"/>
          <p:cNvSpPr txBox="1"/>
          <p:nvPr/>
        </p:nvSpPr>
        <p:spPr>
          <a:xfrm>
            <a:off x="3810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647" name="Google Shape;647;p71"/>
          <p:cNvPicPr preferRelativeResize="0"/>
          <p:nvPr/>
        </p:nvPicPr>
        <p:blipFill rotWithShape="1">
          <a:blip r:embed="rId7">
            <a:alphaModFix/>
          </a:blip>
          <a:srcRect b="0" l="39182" r="39182" t="0"/>
          <a:stretch/>
        </p:blipFill>
        <p:spPr>
          <a:xfrm>
            <a:off x="448050" y="1939400"/>
            <a:ext cx="1037851" cy="1036301"/>
          </a:xfrm>
          <a:prstGeom prst="rect">
            <a:avLst/>
          </a:prstGeom>
          <a:noFill/>
          <a:ln>
            <a:noFill/>
          </a:ln>
        </p:spPr>
      </p:pic>
      <p:sp>
        <p:nvSpPr>
          <p:cNvPr id="648" name="Google Shape;648;p71"/>
          <p:cNvSpPr/>
          <p:nvPr/>
        </p:nvSpPr>
        <p:spPr>
          <a:xfrm>
            <a:off x="457200" y="1939393"/>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6</a:t>
            </a:r>
            <a:endParaRPr b="1" sz="800">
              <a:solidFill>
                <a:schemeClr val="lt1"/>
              </a:solidFill>
              <a:latin typeface="Poppins"/>
              <a:ea typeface="Poppins"/>
              <a:cs typeface="Poppins"/>
              <a:sym typeface="Poppins"/>
            </a:endParaRPr>
          </a:p>
        </p:txBody>
      </p:sp>
      <p:graphicFrame>
        <p:nvGraphicFramePr>
          <p:cNvPr id="649" name="Google Shape;649;p71"/>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Erosion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stop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compare multiple solutions for preventing erosion.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3. E. Soils in the Environment. E2. </a:t>
                      </a:r>
                      <a:r>
                        <a:rPr lang="en" sz="800">
                          <a:solidFill>
                            <a:schemeClr val="dk1"/>
                          </a:solidFill>
                          <a:latin typeface="Poppins"/>
                          <a:ea typeface="Poppins"/>
                          <a:cs typeface="Poppins"/>
                          <a:sym typeface="Poppins"/>
                        </a:rPr>
                        <a:t>Students will demonstrate an understanding of the composition of soils, of different types of soils, and of processes and practices that can affect the health of soil.</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grpSp>
        <p:nvGrpSpPr>
          <p:cNvPr id="650" name="Google Shape;650;p71"/>
          <p:cNvGrpSpPr/>
          <p:nvPr/>
        </p:nvGrpSpPr>
        <p:grpSpPr>
          <a:xfrm>
            <a:off x="533400" y="675263"/>
            <a:ext cx="7886700" cy="307800"/>
            <a:chOff x="1485900" y="5127425"/>
            <a:chExt cx="7886700" cy="307800"/>
          </a:xfrm>
        </p:grpSpPr>
        <p:grpSp>
          <p:nvGrpSpPr>
            <p:cNvPr id="651" name="Google Shape;651;p71"/>
            <p:cNvGrpSpPr/>
            <p:nvPr/>
          </p:nvGrpSpPr>
          <p:grpSpPr>
            <a:xfrm>
              <a:off x="1485900" y="5167025"/>
              <a:ext cx="7886700" cy="228600"/>
              <a:chOff x="1485900" y="5233700"/>
              <a:chExt cx="7886700" cy="228600"/>
            </a:xfrm>
          </p:grpSpPr>
          <p:sp>
            <p:nvSpPr>
              <p:cNvPr id="652" name="Google Shape;652;p7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4" name="Google Shape;654;p7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lessons in 3rd grade if you are following Ontario Standards.</a:t>
              </a:r>
              <a:endParaRPr i="1" sz="800">
                <a:latin typeface="Poppins"/>
                <a:ea typeface="Poppins"/>
                <a:cs typeface="Poppins"/>
                <a:sym typeface="Poppins"/>
              </a:endParaRPr>
            </a:p>
          </p:txBody>
        </p:sp>
      </p:grpSp>
      <p:sp>
        <p:nvSpPr>
          <p:cNvPr id="655" name="Google Shape;655;p7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Fossils &amp; Changing Environments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(Animals Through Time)</a:t>
            </a:r>
            <a:endParaRPr b="1">
              <a:latin typeface="Poppins"/>
              <a:ea typeface="Poppins"/>
              <a:cs typeface="Poppins"/>
              <a:sym typeface="Poppins"/>
            </a:endParaRPr>
          </a:p>
        </p:txBody>
      </p:sp>
      <p:graphicFrame>
        <p:nvGraphicFramePr>
          <p:cNvPr id="661" name="Google Shape;661;p72"/>
          <p:cNvGraphicFramePr/>
          <p:nvPr/>
        </p:nvGraphicFramePr>
        <p:xfrm>
          <a:off x="462588"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5">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6">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62" name="Google Shape;662;p72"/>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63" name="Google Shape;663;p72"/>
          <p:cNvPicPr preferRelativeResize="0"/>
          <p:nvPr/>
        </p:nvPicPr>
        <p:blipFill>
          <a:blip r:embed="rId9">
            <a:alphaModFix/>
          </a:blip>
          <a:stretch>
            <a:fillRect/>
          </a:stretch>
        </p:blipFill>
        <p:spPr>
          <a:xfrm>
            <a:off x="7953375" y="305775"/>
            <a:ext cx="1647825" cy="209550"/>
          </a:xfrm>
          <a:prstGeom prst="rect">
            <a:avLst/>
          </a:prstGeom>
          <a:noFill/>
          <a:ln>
            <a:noFill/>
          </a:ln>
        </p:spPr>
      </p:pic>
      <p:sp>
        <p:nvSpPr>
          <p:cNvPr id="664" name="Google Shape;664;p7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grpSp>
        <p:nvGrpSpPr>
          <p:cNvPr id="665" name="Google Shape;665;p72"/>
          <p:cNvGrpSpPr/>
          <p:nvPr/>
        </p:nvGrpSpPr>
        <p:grpSpPr>
          <a:xfrm>
            <a:off x="533400" y="675263"/>
            <a:ext cx="7886700" cy="307800"/>
            <a:chOff x="1485900" y="5127425"/>
            <a:chExt cx="7886700" cy="307800"/>
          </a:xfrm>
        </p:grpSpPr>
        <p:grpSp>
          <p:nvGrpSpPr>
            <p:cNvPr id="666" name="Google Shape;666;p72"/>
            <p:cNvGrpSpPr/>
            <p:nvPr/>
          </p:nvGrpSpPr>
          <p:grpSpPr>
            <a:xfrm>
              <a:off x="1485900" y="5167025"/>
              <a:ext cx="7886700" cy="228600"/>
              <a:chOff x="1485900" y="5233700"/>
              <a:chExt cx="7886700" cy="228600"/>
            </a:xfrm>
          </p:grpSpPr>
          <p:sp>
            <p:nvSpPr>
              <p:cNvPr id="667" name="Google Shape;667;p7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7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9" name="Google Shape;669;p7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4th grade if you are following Ontario Standards.</a:t>
              </a:r>
              <a:endParaRPr i="1" sz="800">
                <a:latin typeface="Poppins"/>
                <a:ea typeface="Poppins"/>
                <a:cs typeface="Poppins"/>
                <a:sym typeface="Poppins"/>
              </a:endParaRPr>
            </a:p>
          </p:txBody>
        </p:sp>
      </p:grpSp>
      <p:sp>
        <p:nvSpPr>
          <p:cNvPr id="670" name="Google Shape;670;p7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graphicFrame>
        <p:nvGraphicFramePr>
          <p:cNvPr id="671" name="Google Shape;671;p72"/>
          <p:cNvGraphicFramePr/>
          <p:nvPr/>
        </p:nvGraphicFramePr>
        <p:xfrm>
          <a:off x="4625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Habitats, Fossils, &amp; Environments Over Time</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uFill>
                            <a:noFill/>
                          </a:uFill>
                          <a:latin typeface="Poppins"/>
                          <a:ea typeface="Poppins"/>
                          <a:cs typeface="Poppins"/>
                          <a:sym typeface="Poppins"/>
                          <a:hlinkClick r:id="rId12">
                            <a:extLst>
                              <a:ext uri="{A12FA001-AC4F-418D-AE19-62706E023703}">
                                <ahyp:hlinkClr val="tx"/>
                              </a:ext>
                            </a:extLst>
                          </a:hlinkClick>
                        </a:rPr>
                        <a:t>Where can you find whales in a desert?</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explore the idea that the rock under our feet sometimes contains fossils, and investigate how these fossils reveal changes in habitats through time.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t/>
                      </a:r>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3">
                            <a:extLst>
                              <a:ext uri="{A12FA001-AC4F-418D-AE19-62706E023703}">
                                <ahyp:hlinkClr val="tx"/>
                              </a:ext>
                            </a:extLst>
                          </a:hlinkClick>
                        </a:rPr>
                        <a:t>Fossil Evidence &amp; Dinosaurs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we know what dinosaurs looked like?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learn how we can infer what the outside of an animal looked like by using clues about their skeleton.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4">
                            <a:extLst>
                              <a:ext uri="{A12FA001-AC4F-418D-AE19-62706E023703}">
                                <ahyp:hlinkClr val="tx"/>
                              </a:ext>
                            </a:extLst>
                          </a:hlinkClick>
                        </a:rPr>
                        <a:t>Trace Fossil Evidence</a:t>
                      </a:r>
                      <a:r>
                        <a:rPr b="1" lang="en" sz="800">
                          <a:uFill>
                            <a:noFill/>
                          </a:uFill>
                          <a:latin typeface="Poppins"/>
                          <a:ea typeface="Poppins"/>
                          <a:cs typeface="Poppins"/>
                          <a:sym typeface="Poppins"/>
                          <a:hlinkClick r:id="rId15"/>
                        </a:rPr>
                        <a:t> </a:t>
                      </a:r>
                      <a:r>
                        <a:rPr b="1" lang="en" sz="800">
                          <a:solidFill>
                            <a:srgbClr val="000000"/>
                          </a:solidFill>
                          <a:uFill>
                            <a:noFill/>
                          </a:uFill>
                          <a:latin typeface="Poppins"/>
                          <a:ea typeface="Poppins"/>
                          <a:cs typeface="Poppins"/>
                          <a:sym typeface="Poppins"/>
                          <a:hlinkClick r:id="rId16">
                            <a:extLst>
                              <a:ext uri="{A12FA001-AC4F-418D-AE19-62706E023703}">
                                <ahyp:hlinkClr val="tx"/>
                              </a:ext>
                            </a:extLst>
                          </a:hlinkClick>
                        </a:rPr>
                        <a:t>&amp; Animal</a:t>
                      </a:r>
                      <a:r>
                        <a:rPr b="1" lang="en" sz="800">
                          <a:uFill>
                            <a:noFill/>
                          </a:uFill>
                          <a:latin typeface="Poppins"/>
                          <a:ea typeface="Poppins"/>
                          <a:cs typeface="Poppins"/>
                          <a:sym typeface="Poppins"/>
                          <a:hlinkClick r:id="rId17"/>
                        </a:rPr>
                        <a:t> Movement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Can you outrun a dinosaur?</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learn how fossilized animal tracks can tell us a great deal about the animals that left them.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672" name="Google Shape;672;p72"/>
          <p:cNvPicPr preferRelativeResize="0"/>
          <p:nvPr/>
        </p:nvPicPr>
        <p:blipFill rotWithShape="1">
          <a:blip r:embed="rId18">
            <a:alphaModFix/>
          </a:blip>
          <a:srcRect b="25138" l="0" r="0" t="0"/>
          <a:stretch/>
        </p:blipFill>
        <p:spPr>
          <a:xfrm>
            <a:off x="451800" y="1939425"/>
            <a:ext cx="914400" cy="3108900"/>
          </a:xfrm>
          <a:prstGeom prst="rect">
            <a:avLst/>
          </a:prstGeom>
          <a:noFill/>
          <a:ln>
            <a:noFill/>
          </a:ln>
        </p:spPr>
      </p:pic>
      <p:pic>
        <p:nvPicPr>
          <p:cNvPr id="673" name="Google Shape;673;p72"/>
          <p:cNvPicPr preferRelativeResize="0"/>
          <p:nvPr/>
        </p:nvPicPr>
        <p:blipFill rotWithShape="1">
          <a:blip r:embed="rId19">
            <a:alphaModFix/>
          </a:blip>
          <a:srcRect b="19181" l="61407" r="12339" t="27655"/>
          <a:stretch/>
        </p:blipFill>
        <p:spPr>
          <a:xfrm>
            <a:off x="468788" y="2973125"/>
            <a:ext cx="880426" cy="1041501"/>
          </a:xfrm>
          <a:prstGeom prst="rect">
            <a:avLst/>
          </a:prstGeom>
          <a:noFill/>
          <a:ln cap="flat" cmpd="sng" w="19050">
            <a:solidFill>
              <a:srgbClr val="000000"/>
            </a:solidFill>
            <a:prstDash val="solid"/>
            <a:round/>
            <a:headEnd len="sm" w="sm" type="none"/>
            <a:tailEnd len="sm" w="sm" type="none"/>
          </a:ln>
        </p:spPr>
      </p:pic>
      <p:sp>
        <p:nvSpPr>
          <p:cNvPr id="674" name="Google Shape;674;p72"/>
          <p:cNvSpPr/>
          <p:nvPr/>
        </p:nvSpPr>
        <p:spPr>
          <a:xfrm>
            <a:off x="462600" y="29705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75" name="Google Shape;675;p72"/>
          <p:cNvGraphicFramePr/>
          <p:nvPr/>
        </p:nvGraphicFramePr>
        <p:xfrm>
          <a:off x="398213"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1">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2">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676" name="Google Shape;676;p7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73"/>
          <p:cNvPicPr preferRelativeResize="0"/>
          <p:nvPr/>
        </p:nvPicPr>
        <p:blipFill rotWithShape="1">
          <a:blip r:embed="rId3">
            <a:alphaModFix/>
          </a:blip>
          <a:srcRect b="25624" l="0" r="0" t="3957"/>
          <a:stretch/>
        </p:blipFill>
        <p:spPr>
          <a:xfrm>
            <a:off x="457200" y="6284900"/>
            <a:ext cx="1057958" cy="853225"/>
          </a:xfrm>
          <a:prstGeom prst="rect">
            <a:avLst/>
          </a:prstGeom>
          <a:noFill/>
          <a:ln>
            <a:noFill/>
          </a:ln>
        </p:spPr>
      </p:pic>
      <p:sp>
        <p:nvSpPr>
          <p:cNvPr id="682" name="Google Shape;682;p73"/>
          <p:cNvSpPr txBox="1"/>
          <p:nvPr/>
        </p:nvSpPr>
        <p:spPr>
          <a:xfrm>
            <a:off x="457200" y="1143000"/>
            <a:ext cx="6783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4"/>
              </a:rPr>
              <a:t>Heredity, Survival, &amp; Selection </a:t>
            </a:r>
            <a:r>
              <a:rPr lang="en" sz="1200">
                <a:solidFill>
                  <a:schemeClr val="hlink"/>
                </a:solidFill>
                <a:uFill>
                  <a:noFill/>
                </a:uFill>
                <a:latin typeface="Poppins"/>
                <a:ea typeface="Poppins"/>
                <a:cs typeface="Poppins"/>
                <a:sym typeface="Poppins"/>
                <a:hlinkClick r:id="rId5"/>
              </a:rPr>
              <a:t>(Fates of Traits)</a:t>
            </a:r>
            <a:endParaRPr>
              <a:latin typeface="Poppins"/>
              <a:ea typeface="Poppins"/>
              <a:cs typeface="Poppins"/>
              <a:sym typeface="Poppins"/>
            </a:endParaRPr>
          </a:p>
        </p:txBody>
      </p:sp>
      <p:pic>
        <p:nvPicPr>
          <p:cNvPr id="683" name="Google Shape;683;p73"/>
          <p:cNvPicPr preferRelativeResize="0"/>
          <p:nvPr/>
        </p:nvPicPr>
        <p:blipFill rotWithShape="1">
          <a:blip r:embed="rId6">
            <a:alphaModFix/>
          </a:blip>
          <a:srcRect b="0" l="26207" r="34547" t="0"/>
          <a:stretch/>
        </p:blipFill>
        <p:spPr>
          <a:xfrm>
            <a:off x="465225" y="3922625"/>
            <a:ext cx="914400" cy="1862849"/>
          </a:xfrm>
          <a:prstGeom prst="rect">
            <a:avLst/>
          </a:prstGeom>
          <a:noFill/>
          <a:ln>
            <a:noFill/>
          </a:ln>
        </p:spPr>
      </p:pic>
      <p:pic>
        <p:nvPicPr>
          <p:cNvPr id="684" name="Google Shape;684;p73"/>
          <p:cNvPicPr preferRelativeResize="0"/>
          <p:nvPr/>
        </p:nvPicPr>
        <p:blipFill rotWithShape="1">
          <a:blip r:embed="rId7">
            <a:alphaModFix/>
          </a:blip>
          <a:srcRect b="53854" l="38080" r="0" t="-287"/>
          <a:stretch/>
        </p:blipFill>
        <p:spPr>
          <a:xfrm>
            <a:off x="457200" y="5492450"/>
            <a:ext cx="914400" cy="792450"/>
          </a:xfrm>
          <a:prstGeom prst="rect">
            <a:avLst/>
          </a:prstGeom>
          <a:noFill/>
          <a:ln>
            <a:noFill/>
          </a:ln>
        </p:spPr>
      </p:pic>
      <p:pic>
        <p:nvPicPr>
          <p:cNvPr id="685" name="Google Shape;685;p73"/>
          <p:cNvPicPr preferRelativeResize="0"/>
          <p:nvPr/>
        </p:nvPicPr>
        <p:blipFill rotWithShape="1">
          <a:blip r:embed="rId8">
            <a:alphaModFix/>
          </a:blip>
          <a:srcRect b="6515" l="28483" r="16274" t="0"/>
          <a:stretch/>
        </p:blipFill>
        <p:spPr>
          <a:xfrm>
            <a:off x="457200" y="2960700"/>
            <a:ext cx="982598" cy="1027982"/>
          </a:xfrm>
          <a:prstGeom prst="rect">
            <a:avLst/>
          </a:prstGeom>
          <a:noFill/>
          <a:ln>
            <a:noFill/>
          </a:ln>
        </p:spPr>
      </p:pic>
      <p:pic>
        <p:nvPicPr>
          <p:cNvPr id="686" name="Google Shape;686;p73"/>
          <p:cNvPicPr preferRelativeResize="0"/>
          <p:nvPr/>
        </p:nvPicPr>
        <p:blipFill rotWithShape="1">
          <a:blip r:embed="rId9">
            <a:alphaModFix/>
          </a:blip>
          <a:srcRect b="0" l="29368" r="13393" t="0"/>
          <a:stretch/>
        </p:blipFill>
        <p:spPr>
          <a:xfrm>
            <a:off x="457200" y="1987250"/>
            <a:ext cx="982598" cy="1027982"/>
          </a:xfrm>
          <a:prstGeom prst="rect">
            <a:avLst/>
          </a:prstGeom>
          <a:noFill/>
          <a:ln>
            <a:noFill/>
          </a:ln>
        </p:spPr>
      </p:pic>
      <p:graphicFrame>
        <p:nvGraphicFramePr>
          <p:cNvPr id="687" name="Google Shape;687;p73"/>
          <p:cNvGraphicFramePr/>
          <p:nvPr/>
        </p:nvGraphicFramePr>
        <p:xfrm>
          <a:off x="457188" y="1591056"/>
          <a:ext cx="3000000" cy="3000000"/>
        </p:xfrm>
        <a:graphic>
          <a:graphicData uri="http://schemas.openxmlformats.org/drawingml/2006/table">
            <a:tbl>
              <a:tblPr>
                <a:noFill/>
                <a:tableStyleId>{3AC14A45-8425-44F6-8375-267EBB1D1E97}</a:tableStyleId>
              </a:tblPr>
              <a:tblGrid>
                <a:gridCol w="922450"/>
                <a:gridCol w="2046500"/>
                <a:gridCol w="2716725"/>
                <a:gridCol w="3458300"/>
              </a:tblGrid>
              <a:tr h="3721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73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Traits &amp; Inheritance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you identify a mysterious fruit?</a:t>
                      </a:r>
                      <a:endParaRPr b="1" sz="800">
                        <a:solidFill>
                          <a:schemeClr val="dk1"/>
                        </a:solidFill>
                        <a:latin typeface="Poppins"/>
                        <a:ea typeface="Poppins"/>
                        <a:cs typeface="Poppins"/>
                        <a:sym typeface="Poppins"/>
                      </a:endParaRPr>
                    </a:p>
                  </a:txBody>
                  <a:tcPr marT="91425" marB="91425" marR="91425" marL="137150">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examine plant traits and use that information as evidence to help them identify an unknown fruit. They look for similarities and differences in the leaves, flowers, and fruits of plants to sort them into groups and identify patterns of inheritance.</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2290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1"/>
                        </a:rPr>
                        <a:t>Trait Variation, Inheritance, &amp; Artificial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do dogs and pigeons have in common?</a:t>
                      </a:r>
                      <a:endParaRPr b="1" sz="800">
                        <a:solidFill>
                          <a:schemeClr val="dk1"/>
                        </a:solidFill>
                        <a:latin typeface="Poppins"/>
                        <a:ea typeface="Poppins"/>
                        <a:cs typeface="Poppins"/>
                        <a:sym typeface="Poppins"/>
                      </a:endParaRPr>
                    </a:p>
                  </a:txBody>
                  <a:tcPr marT="45700" marB="45700"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45700"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sz="600">
                        <a:solidFill>
                          <a:srgbClr val="000000"/>
                        </a:solidFill>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15369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Trait Variation, Survival, &amp; Natural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a lizard’s toes help it survive?</a:t>
                      </a:r>
                      <a:endParaRPr b="1" sz="800">
                        <a:solidFill>
                          <a:schemeClr val="dk1"/>
                        </a:solidFill>
                        <a:latin typeface="Poppins"/>
                        <a:ea typeface="Poppins"/>
                        <a:cs typeface="Poppins"/>
                        <a:sym typeface="Poppins"/>
                      </a:endParaRPr>
                    </a:p>
                  </a:txBody>
                  <a:tcPr marT="45700" marB="45700"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the structures of lizards that live on an island. They simulate multiple generations of these lizards, and analyze and interpret the data to understand how these structures aid in their survival.</a:t>
                      </a:r>
                      <a:endParaRPr b="1" sz="800">
                        <a:solidFill>
                          <a:schemeClr val="dk1"/>
                        </a:solidFill>
                        <a:latin typeface="Poppins"/>
                        <a:ea typeface="Poppins"/>
                        <a:cs typeface="Poppins"/>
                        <a:sym typeface="Poppins"/>
                      </a:endParaRPr>
                    </a:p>
                  </a:txBody>
                  <a:tcPr marT="45700" marB="45700"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188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dogs wag their tails?</a:t>
                      </a:r>
                      <a:endParaRPr b="1" sz="800">
                        <a:solidFill>
                          <a:schemeClr val="dk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animals that live in groups in order to obtain, evaluate, and communicate information about animal social behavior. Students use evidence to show how animals form groups to help them survive.</a:t>
                      </a:r>
                      <a:endParaRPr b="1" sz="800">
                        <a:solidFill>
                          <a:schemeClr val="dk1"/>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8404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Traits &amp; Environmental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long can people (and animals) survive in outer space?</a:t>
                      </a:r>
                      <a:endParaRPr b="1" sz="800">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measure and compare their own physical traits (arm strength, balance, and height) and analyze the information to construct an explanation for how the environment can influence traits.</a:t>
                      </a:r>
                      <a:endParaRPr b="1" sz="800">
                        <a:solidFill>
                          <a:schemeClr val="dk1"/>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sz="6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sp>
        <p:nvSpPr>
          <p:cNvPr id="688" name="Google Shape;688;p73"/>
          <p:cNvSpPr/>
          <p:nvPr/>
        </p:nvSpPr>
        <p:spPr>
          <a:xfrm>
            <a:off x="457200" y="198724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89" name="Google Shape;689;p73"/>
          <p:cNvSpPr/>
          <p:nvPr/>
        </p:nvSpPr>
        <p:spPr>
          <a:xfrm>
            <a:off x="465225" y="301522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90" name="Google Shape;690;p73"/>
          <p:cNvSpPr/>
          <p:nvPr/>
        </p:nvSpPr>
        <p:spPr>
          <a:xfrm>
            <a:off x="465225" y="397619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91" name="Google Shape;691;p73"/>
          <p:cNvSpPr/>
          <p:nvPr/>
        </p:nvSpPr>
        <p:spPr>
          <a:xfrm>
            <a:off x="457200" y="5492446"/>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sp>
        <p:nvSpPr>
          <p:cNvPr id="692" name="Google Shape;692;p73"/>
          <p:cNvSpPr/>
          <p:nvPr/>
        </p:nvSpPr>
        <p:spPr>
          <a:xfrm>
            <a:off x="457200" y="628489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a:t>
            </a:r>
            <a:r>
              <a:rPr b="1" lang="en" sz="800">
                <a:solidFill>
                  <a:schemeClr val="lt1"/>
                </a:solidFill>
                <a:latin typeface="Poppins"/>
                <a:ea typeface="Poppins"/>
                <a:cs typeface="Poppins"/>
                <a:sym typeface="Poppins"/>
              </a:rPr>
              <a:t>5</a:t>
            </a:r>
            <a:endParaRPr b="1" sz="800">
              <a:solidFill>
                <a:schemeClr val="lt1"/>
              </a:solidFill>
              <a:latin typeface="Poppins"/>
              <a:ea typeface="Poppins"/>
              <a:cs typeface="Poppins"/>
              <a:sym typeface="Poppins"/>
            </a:endParaRPr>
          </a:p>
        </p:txBody>
      </p:sp>
      <p:sp>
        <p:nvSpPr>
          <p:cNvPr id="693" name="Google Shape;693;p73"/>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94" name="Google Shape;694;p73"/>
          <p:cNvPicPr preferRelativeResize="0"/>
          <p:nvPr/>
        </p:nvPicPr>
        <p:blipFill>
          <a:blip r:embed="rId20">
            <a:alphaModFix/>
          </a:blip>
          <a:stretch>
            <a:fillRect/>
          </a:stretch>
        </p:blipFill>
        <p:spPr>
          <a:xfrm>
            <a:off x="7953375" y="305775"/>
            <a:ext cx="1647825" cy="209550"/>
          </a:xfrm>
          <a:prstGeom prst="rect">
            <a:avLst/>
          </a:prstGeom>
          <a:noFill/>
          <a:ln>
            <a:noFill/>
          </a:ln>
        </p:spPr>
      </p:pic>
      <p:sp>
        <p:nvSpPr>
          <p:cNvPr id="695" name="Google Shape;695;p7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grpSp>
        <p:nvGrpSpPr>
          <p:cNvPr id="696" name="Google Shape;696;p73"/>
          <p:cNvGrpSpPr/>
          <p:nvPr/>
        </p:nvGrpSpPr>
        <p:grpSpPr>
          <a:xfrm>
            <a:off x="533400" y="675263"/>
            <a:ext cx="7886700" cy="307800"/>
            <a:chOff x="1485900" y="5127425"/>
            <a:chExt cx="7886700" cy="307800"/>
          </a:xfrm>
        </p:grpSpPr>
        <p:grpSp>
          <p:nvGrpSpPr>
            <p:cNvPr id="697" name="Google Shape;697;p73"/>
            <p:cNvGrpSpPr/>
            <p:nvPr/>
          </p:nvGrpSpPr>
          <p:grpSpPr>
            <a:xfrm>
              <a:off x="1485900" y="5167025"/>
              <a:ext cx="7886700" cy="228600"/>
              <a:chOff x="1485900" y="5233700"/>
              <a:chExt cx="7886700" cy="228600"/>
            </a:xfrm>
          </p:grpSpPr>
          <p:sp>
            <p:nvSpPr>
              <p:cNvPr id="698" name="Google Shape;698;p7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7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0" name="Google Shape;700;p7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4th grade if you are following Ontario Standards.</a:t>
              </a:r>
              <a:endParaRPr i="1" sz="800">
                <a:latin typeface="Poppins"/>
                <a:ea typeface="Poppins"/>
                <a:cs typeface="Poppins"/>
                <a:sym typeface="Poppins"/>
              </a:endParaRPr>
            </a:p>
          </p:txBody>
        </p:sp>
      </p:grpSp>
      <p:sp>
        <p:nvSpPr>
          <p:cNvPr id="701" name="Google Shape;701;p7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702" name="Google Shape;702;p7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74"/>
          <p:cNvPicPr preferRelativeResize="0"/>
          <p:nvPr/>
        </p:nvPicPr>
        <p:blipFill rotWithShape="1">
          <a:blip r:embed="rId3">
            <a:alphaModFix/>
          </a:blip>
          <a:srcRect b="0" l="13279" r="16716" t="0"/>
          <a:stretch/>
        </p:blipFill>
        <p:spPr>
          <a:xfrm>
            <a:off x="457200" y="3947325"/>
            <a:ext cx="1126725" cy="1044849"/>
          </a:xfrm>
          <a:prstGeom prst="rect">
            <a:avLst/>
          </a:prstGeom>
          <a:noFill/>
          <a:ln>
            <a:noFill/>
          </a:ln>
        </p:spPr>
      </p:pic>
      <p:pic>
        <p:nvPicPr>
          <p:cNvPr id="708" name="Google Shape;708;p74"/>
          <p:cNvPicPr preferRelativeResize="0"/>
          <p:nvPr/>
        </p:nvPicPr>
        <p:blipFill rotWithShape="1">
          <a:blip r:embed="rId4">
            <a:alphaModFix/>
          </a:blip>
          <a:srcRect b="0" l="44839" r="0" t="0"/>
          <a:stretch/>
        </p:blipFill>
        <p:spPr>
          <a:xfrm>
            <a:off x="457200" y="2965875"/>
            <a:ext cx="961706" cy="981450"/>
          </a:xfrm>
          <a:prstGeom prst="rect">
            <a:avLst/>
          </a:prstGeom>
          <a:noFill/>
          <a:ln>
            <a:noFill/>
          </a:ln>
        </p:spPr>
      </p:pic>
      <p:pic>
        <p:nvPicPr>
          <p:cNvPr id="709" name="Google Shape;709;p74"/>
          <p:cNvPicPr preferRelativeResize="0"/>
          <p:nvPr/>
        </p:nvPicPr>
        <p:blipFill rotWithShape="1">
          <a:blip r:embed="rId5">
            <a:alphaModFix/>
          </a:blip>
          <a:srcRect b="0" l="25573" r="0" t="0"/>
          <a:stretch/>
        </p:blipFill>
        <p:spPr>
          <a:xfrm>
            <a:off x="457200" y="2017500"/>
            <a:ext cx="1126733" cy="948375"/>
          </a:xfrm>
          <a:prstGeom prst="rect">
            <a:avLst/>
          </a:prstGeom>
          <a:noFill/>
          <a:ln>
            <a:noFill/>
          </a:ln>
        </p:spPr>
      </p:pic>
      <p:graphicFrame>
        <p:nvGraphicFramePr>
          <p:cNvPr id="710" name="Google Shape;710;p74"/>
          <p:cNvGraphicFramePr/>
          <p:nvPr/>
        </p:nvGraphicFramePr>
        <p:xfrm>
          <a:off x="467988" y="1606185"/>
          <a:ext cx="3000000" cy="3000000"/>
        </p:xfrm>
        <a:graphic>
          <a:graphicData uri="http://schemas.openxmlformats.org/drawingml/2006/table">
            <a:tbl>
              <a:tblPr>
                <a:noFill/>
                <a:tableStyleId>{3AC14A45-8425-44F6-8375-267EBB1D1E97}</a:tableStyleId>
              </a:tblPr>
              <a:tblGrid>
                <a:gridCol w="929125"/>
                <a:gridCol w="2115625"/>
                <a:gridCol w="2687600"/>
                <a:gridCol w="3400875"/>
              </a:tblGrid>
              <a:tr h="4174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837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6"/>
                        </a:rPr>
                        <a:t>Animal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sea creatures look so strange?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of underwater animals in order to collect evidence that external structures serve specific functions. They use their observations to construct an argument that an animal’s structures work together as part of a system to support their growth and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4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7"/>
                        </a:rPr>
                        <a:t>Learned Behavior &amp; Instinct</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would a sea turtle eat a plastic bag?</a:t>
                      </a:r>
                      <a:endParaRPr>
                        <a:solidFill>
                          <a:schemeClr val="dk1"/>
                        </a:solidFill>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models to understand how an animal’s senses, brain, and memories all work together as a system to influence their behavior and support their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7792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Plant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don’t the same trees grow everywhere?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use models of roots and branches to explore their functions and then construct an argument about how these structures must work together in order to support the survival of trees in the unique environment of the frozen taiga.</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711" name="Google Shape;711;p74"/>
          <p:cNvSpPr/>
          <p:nvPr/>
        </p:nvSpPr>
        <p:spPr>
          <a:xfrm>
            <a:off x="457200" y="296587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712" name="Google Shape;712;p74"/>
          <p:cNvSpPr/>
          <p:nvPr/>
        </p:nvSpPr>
        <p:spPr>
          <a:xfrm>
            <a:off x="457201" y="2017506"/>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713" name="Google Shape;713;p74"/>
          <p:cNvSpPr/>
          <p:nvPr/>
        </p:nvSpPr>
        <p:spPr>
          <a:xfrm>
            <a:off x="457200" y="3947317"/>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714" name="Google Shape;714;p7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2">
                  <a:extLst>
                    <a:ext uri="{A12FA001-AC4F-418D-AE19-62706E023703}">
                      <ahyp:hlinkClr val="tx"/>
                    </a:ext>
                  </a:extLst>
                </a:hlinkClick>
              </a:rPr>
              <a:t>Animal &amp; Plant Adaptations </a:t>
            </a:r>
            <a:r>
              <a:rPr lang="en" sz="1200">
                <a:solidFill>
                  <a:schemeClr val="dk1"/>
                </a:solidFill>
                <a:uFill>
                  <a:noFill/>
                </a:uFill>
                <a:latin typeface="Poppins"/>
                <a:ea typeface="Poppins"/>
                <a:cs typeface="Poppins"/>
                <a:sym typeface="Poppins"/>
                <a:hlinkClick r:id="rId13">
                  <a:extLst>
                    <a:ext uri="{A12FA001-AC4F-418D-AE19-62706E023703}">
                      <ahyp:hlinkClr val="tx"/>
                    </a:ext>
                  </a:extLst>
                </a:hlinkClick>
              </a:rPr>
              <a:t>(Animal &amp; Plant Adaptations) </a:t>
            </a:r>
            <a:endParaRPr sz="1200">
              <a:solidFill>
                <a:schemeClr val="dk1"/>
              </a:solidFill>
              <a:latin typeface="Poppins"/>
              <a:ea typeface="Poppins"/>
              <a:cs typeface="Poppins"/>
              <a:sym typeface="Poppins"/>
            </a:endParaRPr>
          </a:p>
        </p:txBody>
      </p:sp>
      <p:sp>
        <p:nvSpPr>
          <p:cNvPr id="715" name="Google Shape;715;p74"/>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16" name="Google Shape;716;p74"/>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717" name="Google Shape;717;p7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4th Grade - Life Systems</a:t>
            </a:r>
            <a:endParaRPr sz="1200">
              <a:latin typeface="Poppins"/>
              <a:ea typeface="Poppins"/>
              <a:cs typeface="Poppins"/>
              <a:sym typeface="Poppins"/>
            </a:endParaRPr>
          </a:p>
        </p:txBody>
      </p:sp>
      <p:sp>
        <p:nvSpPr>
          <p:cNvPr id="718" name="Google Shape;718;p7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719" name="Google Shape;719;p74"/>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Ecosystems &amp; The Food Web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(Web of Life)</a:t>
            </a:r>
            <a:r>
              <a:rPr lang="en" sz="1200">
                <a:solidFill>
                  <a:schemeClr val="dk1"/>
                </a:solidFill>
                <a:latin typeface="Poppins"/>
                <a:ea typeface="Poppins"/>
                <a:cs typeface="Poppins"/>
                <a:sym typeface="Poppins"/>
              </a:rPr>
              <a:t>• Page 1 of 2</a:t>
            </a:r>
            <a:endParaRPr b="1" sz="1200">
              <a:solidFill>
                <a:schemeClr val="dk1"/>
              </a:solidFill>
              <a:latin typeface="Poppins"/>
              <a:ea typeface="Poppins"/>
              <a:cs typeface="Poppins"/>
              <a:sym typeface="Poppins"/>
            </a:endParaRPr>
          </a:p>
        </p:txBody>
      </p:sp>
      <p:sp>
        <p:nvSpPr>
          <p:cNvPr id="725" name="Google Shape;725;p75"/>
          <p:cNvSpPr/>
          <p:nvPr/>
        </p:nvSpPr>
        <p:spPr>
          <a:xfrm>
            <a:off x="0" y="0"/>
            <a:ext cx="10080000" cy="980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26" name="Google Shape;726;p75"/>
          <p:cNvPicPr preferRelativeResize="0"/>
          <p:nvPr/>
        </p:nvPicPr>
        <p:blipFill>
          <a:blip r:embed="rId5">
            <a:alphaModFix/>
          </a:blip>
          <a:stretch>
            <a:fillRect/>
          </a:stretch>
        </p:blipFill>
        <p:spPr>
          <a:xfrm>
            <a:off x="7953375" y="305775"/>
            <a:ext cx="1647825" cy="209550"/>
          </a:xfrm>
          <a:prstGeom prst="rect">
            <a:avLst/>
          </a:prstGeom>
          <a:noFill/>
          <a:ln>
            <a:noFill/>
          </a:ln>
        </p:spPr>
      </p:pic>
      <p:sp>
        <p:nvSpPr>
          <p:cNvPr id="727" name="Google Shape;727;p7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Life Systems</a:t>
            </a:r>
            <a:endParaRPr sz="1200">
              <a:latin typeface="Poppins"/>
              <a:ea typeface="Poppins"/>
              <a:cs typeface="Poppins"/>
              <a:sym typeface="Poppins"/>
            </a:endParaRPr>
          </a:p>
        </p:txBody>
      </p:sp>
      <p:sp>
        <p:nvSpPr>
          <p:cNvPr id="728" name="Google Shape;728;p7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729" name="Google Shape;729;p75" title="5_Life_4.png"/>
          <p:cNvPicPr preferRelativeResize="0"/>
          <p:nvPr/>
        </p:nvPicPr>
        <p:blipFill rotWithShape="1">
          <a:blip r:embed="rId7">
            <a:alphaModFix/>
          </a:blip>
          <a:srcRect b="0" l="20944" r="10293" t="0"/>
          <a:stretch/>
        </p:blipFill>
        <p:spPr>
          <a:xfrm>
            <a:off x="460875" y="5119825"/>
            <a:ext cx="1025025" cy="1044900"/>
          </a:xfrm>
          <a:prstGeom prst="rect">
            <a:avLst/>
          </a:prstGeom>
          <a:noFill/>
          <a:ln>
            <a:noFill/>
          </a:ln>
        </p:spPr>
      </p:pic>
      <p:pic>
        <p:nvPicPr>
          <p:cNvPr id="730" name="Google Shape;730;p75" title="image (11).png"/>
          <p:cNvPicPr preferRelativeResize="0"/>
          <p:nvPr/>
        </p:nvPicPr>
        <p:blipFill rotWithShape="1">
          <a:blip r:embed="rId8">
            <a:alphaModFix/>
          </a:blip>
          <a:srcRect b="0" l="28433" r="-19624" t="0"/>
          <a:stretch/>
        </p:blipFill>
        <p:spPr>
          <a:xfrm>
            <a:off x="457200" y="4034000"/>
            <a:ext cx="1301750" cy="1085825"/>
          </a:xfrm>
          <a:prstGeom prst="rect">
            <a:avLst/>
          </a:prstGeom>
          <a:noFill/>
          <a:ln>
            <a:noFill/>
          </a:ln>
        </p:spPr>
      </p:pic>
      <p:pic>
        <p:nvPicPr>
          <p:cNvPr id="731" name="Google Shape;731;p75" title="image (10).png"/>
          <p:cNvPicPr preferRelativeResize="0"/>
          <p:nvPr/>
        </p:nvPicPr>
        <p:blipFill rotWithShape="1">
          <a:blip r:embed="rId9">
            <a:alphaModFix/>
          </a:blip>
          <a:srcRect b="0" l="3140" r="32887" t="0"/>
          <a:stretch/>
        </p:blipFill>
        <p:spPr>
          <a:xfrm>
            <a:off x="460875" y="3053550"/>
            <a:ext cx="1025025" cy="980450"/>
          </a:xfrm>
          <a:prstGeom prst="rect">
            <a:avLst/>
          </a:prstGeom>
          <a:noFill/>
          <a:ln>
            <a:noFill/>
          </a:ln>
        </p:spPr>
      </p:pic>
      <p:pic>
        <p:nvPicPr>
          <p:cNvPr id="732" name="Google Shape;732;p75" title="image (9).png"/>
          <p:cNvPicPr preferRelativeResize="0"/>
          <p:nvPr/>
        </p:nvPicPr>
        <p:blipFill rotWithShape="1">
          <a:blip r:embed="rId10">
            <a:alphaModFix/>
          </a:blip>
          <a:srcRect b="0" l="26312" r="-13931" t="0"/>
          <a:stretch/>
        </p:blipFill>
        <p:spPr>
          <a:xfrm>
            <a:off x="448050" y="2008650"/>
            <a:ext cx="1253750" cy="1044900"/>
          </a:xfrm>
          <a:prstGeom prst="rect">
            <a:avLst/>
          </a:prstGeom>
          <a:noFill/>
          <a:ln>
            <a:noFill/>
          </a:ln>
        </p:spPr>
      </p:pic>
      <p:sp>
        <p:nvSpPr>
          <p:cNvPr id="733" name="Google Shape;733;p75"/>
          <p:cNvSpPr/>
          <p:nvPr/>
        </p:nvSpPr>
        <p:spPr>
          <a:xfrm>
            <a:off x="459600" y="305354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734" name="Google Shape;734;p75"/>
          <p:cNvSpPr/>
          <p:nvPr/>
        </p:nvSpPr>
        <p:spPr>
          <a:xfrm>
            <a:off x="458551" y="20174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735" name="Google Shape;735;p75"/>
          <p:cNvSpPr/>
          <p:nvPr/>
        </p:nvSpPr>
        <p:spPr>
          <a:xfrm>
            <a:off x="459600" y="4034008"/>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736" name="Google Shape;736;p75"/>
          <p:cNvSpPr/>
          <p:nvPr/>
        </p:nvSpPr>
        <p:spPr>
          <a:xfrm>
            <a:off x="459600" y="511983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aphicFrame>
        <p:nvGraphicFramePr>
          <p:cNvPr id="737" name="Google Shape;737;p75"/>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305350"/>
                <a:gridCol w="2109900"/>
                <a:gridCol w="3700050"/>
              </a:tblGrid>
              <a:tr h="4740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Food Chains &amp; Matter Flow</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if all the ants disappeared?</a:t>
                      </a:r>
                      <a:endParaRPr b="1" sz="800">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Students construct models of food chains by linking cards discovering that different interrelationships exist between organisms.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804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Plant Growth &amp;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a tiny seed become one of the heaviest trees on Earth?</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gather evidence through a series of virtual experiments to construct an argument that plants use mostly air and water as the materials for their growth.</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858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Decomposers &amp; Matter </a:t>
                      </a:r>
                      <a:r>
                        <a:rPr b="1" lang="en" sz="800">
                          <a:solidFill>
                            <a:schemeClr val="dk1"/>
                          </a:solidFill>
                          <a:latin typeface="Poppins"/>
                          <a:ea typeface="Poppins"/>
                          <a:cs typeface="Poppins"/>
                          <a:sym typeface="Poppins"/>
                        </a:rPr>
                        <a:t>Flow</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Where do fallen leaves go?</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to gain an understanding of the important role that decomposers play in recycling matter from dead leaves back into the environment. </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36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Decomposers</a:t>
                      </a:r>
                      <a:r>
                        <a:rPr b="1" lang="en" sz="800">
                          <a:latin typeface="Poppins"/>
                          <a:ea typeface="Poppins"/>
                          <a:cs typeface="Poppins"/>
                          <a:sym typeface="Poppins"/>
                        </a:rPr>
                        <a:t> &amp; Soil Nutrients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Do worms really eat dirt?</a:t>
                      </a:r>
                      <a:endParaRPr sz="800">
                        <a:solidFill>
                          <a:srgbClr val="000000"/>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make observations of worms to realize that worms act as decomposers to eat dead matter in an ecosystem and cycle nutrients into the soil.</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sp>
        <p:nvSpPr>
          <p:cNvPr id="738" name="Google Shape;738;p75"/>
          <p:cNvSpPr txBox="1"/>
          <p:nvPr/>
        </p:nvSpPr>
        <p:spPr>
          <a:xfrm>
            <a:off x="443100" y="6173150"/>
            <a:ext cx="30000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Continued on next page</a:t>
            </a:r>
            <a:endParaRPr/>
          </a:p>
        </p:txBody>
      </p:sp>
      <p:grpSp>
        <p:nvGrpSpPr>
          <p:cNvPr id="739" name="Google Shape;739;p75"/>
          <p:cNvGrpSpPr/>
          <p:nvPr/>
        </p:nvGrpSpPr>
        <p:grpSpPr>
          <a:xfrm>
            <a:off x="533400" y="675263"/>
            <a:ext cx="7886700" cy="307800"/>
            <a:chOff x="1485900" y="5127425"/>
            <a:chExt cx="7886700" cy="307800"/>
          </a:xfrm>
        </p:grpSpPr>
        <p:grpSp>
          <p:nvGrpSpPr>
            <p:cNvPr id="740" name="Google Shape;740;p75"/>
            <p:cNvGrpSpPr/>
            <p:nvPr/>
          </p:nvGrpSpPr>
          <p:grpSpPr>
            <a:xfrm>
              <a:off x="1485900" y="5167025"/>
              <a:ext cx="7886700" cy="228600"/>
              <a:chOff x="1485900" y="5233700"/>
              <a:chExt cx="7886700" cy="228600"/>
            </a:xfrm>
          </p:grpSpPr>
          <p:sp>
            <p:nvSpPr>
              <p:cNvPr id="741" name="Google Shape;741;p7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3" name="Google Shape;743;p7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lessons in 4th grade if you are following Ontario Standards.</a:t>
              </a:r>
              <a:endParaRPr i="1" sz="800">
                <a:latin typeface="Poppins"/>
                <a:ea typeface="Poppins"/>
                <a:cs typeface="Poppins"/>
                <a:sym typeface="Poppins"/>
              </a:endParaRPr>
            </a:p>
          </p:txBody>
        </p:sp>
      </p:grpSp>
      <p:sp>
        <p:nvSpPr>
          <p:cNvPr id="744" name="Google Shape;744;p75"/>
          <p:cNvSpPr txBox="1"/>
          <p:nvPr/>
        </p:nvSpPr>
        <p:spPr>
          <a:xfrm>
            <a:off x="5531575" y="6190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745" name="Google Shape;745;p7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76"/>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51" name="Google Shape;751;p7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52" name="Google Shape;752;p7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grpSp>
        <p:nvGrpSpPr>
          <p:cNvPr id="753" name="Google Shape;753;p76"/>
          <p:cNvGrpSpPr/>
          <p:nvPr/>
        </p:nvGrpSpPr>
        <p:grpSpPr>
          <a:xfrm>
            <a:off x="533400" y="675263"/>
            <a:ext cx="7886700" cy="307800"/>
            <a:chOff x="1485900" y="5127425"/>
            <a:chExt cx="7886700" cy="307800"/>
          </a:xfrm>
        </p:grpSpPr>
        <p:grpSp>
          <p:nvGrpSpPr>
            <p:cNvPr id="754" name="Google Shape;754;p76"/>
            <p:cNvGrpSpPr/>
            <p:nvPr/>
          </p:nvGrpSpPr>
          <p:grpSpPr>
            <a:xfrm>
              <a:off x="1485900" y="5167025"/>
              <a:ext cx="7886700" cy="228600"/>
              <a:chOff x="1485900" y="5233700"/>
              <a:chExt cx="7886700" cy="228600"/>
            </a:xfrm>
          </p:grpSpPr>
          <p:sp>
            <p:nvSpPr>
              <p:cNvPr id="755" name="Google Shape;755;p7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7" name="Google Shape;757;p7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lessons in 4th grade if you are following Ontario Standards.</a:t>
              </a:r>
              <a:endParaRPr i="1" sz="800">
                <a:latin typeface="Poppins"/>
                <a:ea typeface="Poppins"/>
                <a:cs typeface="Poppins"/>
                <a:sym typeface="Poppins"/>
              </a:endParaRPr>
            </a:p>
          </p:txBody>
        </p:sp>
      </p:grpSp>
      <p:sp>
        <p:nvSpPr>
          <p:cNvPr id="758" name="Google Shape;758;p7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4">
                  <a:extLst>
                    <a:ext uri="{A12FA001-AC4F-418D-AE19-62706E023703}">
                      <ahyp:hlinkClr val="tx"/>
                    </a:ext>
                  </a:extLst>
                </a:hlinkClick>
              </a:rPr>
              <a:t>Ecosystems &amp; The Food Web </a:t>
            </a:r>
            <a:r>
              <a:rPr lang="en" sz="1200">
                <a:solidFill>
                  <a:srgbClr val="000000"/>
                </a:solidFill>
                <a:uFill>
                  <a:noFill/>
                </a:uFill>
                <a:latin typeface="Poppins"/>
                <a:ea typeface="Poppins"/>
                <a:cs typeface="Poppins"/>
                <a:sym typeface="Poppins"/>
                <a:hlinkClick r:id="rId5">
                  <a:extLst>
                    <a:ext uri="{A12FA001-AC4F-418D-AE19-62706E023703}">
                      <ahyp:hlinkClr val="tx"/>
                    </a:ext>
                  </a:extLst>
                </a:hlinkClick>
              </a:rPr>
              <a:t>(Web of Life)</a:t>
            </a:r>
            <a:r>
              <a:rPr lang="en" sz="1200">
                <a:solidFill>
                  <a:schemeClr val="dk1"/>
                </a:solidFill>
                <a:latin typeface="Poppins"/>
                <a:ea typeface="Poppins"/>
                <a:cs typeface="Poppins"/>
                <a:sym typeface="Poppins"/>
              </a:rPr>
              <a:t>• Page 2 of 2</a:t>
            </a:r>
            <a:endParaRPr b="1">
              <a:solidFill>
                <a:srgbClr val="000000"/>
              </a:solidFill>
              <a:latin typeface="Poppins"/>
              <a:ea typeface="Poppins"/>
              <a:cs typeface="Poppins"/>
              <a:sym typeface="Poppins"/>
            </a:endParaRPr>
          </a:p>
        </p:txBody>
      </p:sp>
      <p:graphicFrame>
        <p:nvGraphicFramePr>
          <p:cNvPr id="759" name="Google Shape;759;p76"/>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009775"/>
                <a:gridCol w="2762250"/>
                <a:gridCol w="3343275"/>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275">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Ecosystems &amp; Matter Cycle</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you have to clean a fish tank but not a pond?</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develop a model of a pond ecosystem and realize that interrelationships exist between decomposers, plants, and animals. Students discover that each organism must be in balance for the pond ecosystem to function.</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743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uFill>
                            <a:noFill/>
                          </a:uFill>
                          <a:latin typeface="Poppins"/>
                          <a:ea typeface="Poppins"/>
                          <a:cs typeface="Poppins"/>
                          <a:sym typeface="Poppins"/>
                          <a:hlinkClick r:id="rId7"/>
                        </a:rPr>
                        <a:t>Protecting Environments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protect Earth’s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In this lesson, students learn about what happens in unbalanced ecosystems and how that can lead to an overabundance of algae and harmful algal blooms. In the activity, Bloom Busters, students play a game in which they obtain and combine science ideas in order to help a community respond to and prevent harmful algal blooms.</a:t>
                      </a:r>
                      <a:endParaRPr sz="4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040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Food Webs &amp; Flow of Energy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did the dinosaurs go extinct?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develop a model of a dinosaur food web. Students realize that blocking the sun’s energy would have disastrous effects on the organisms that rely on this energy in the food web and cause the extinction of some entire species.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B. Habitats and Communities. B2. </a:t>
                      </a:r>
                      <a:r>
                        <a:rPr lang="en" sz="800">
                          <a:solidFill>
                            <a:schemeClr val="dk1"/>
                          </a:solidFill>
                          <a:latin typeface="Poppins"/>
                          <a:ea typeface="Poppins"/>
                          <a:cs typeface="Poppins"/>
                          <a:sym typeface="Poppins"/>
                        </a:rPr>
                        <a:t>Students will demonstrate an understanding of habitats and communities and of interrelationships among the organisms that live in them.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760" name="Google Shape;760;p76"/>
          <p:cNvPicPr preferRelativeResize="0"/>
          <p:nvPr/>
        </p:nvPicPr>
        <p:blipFill rotWithShape="1">
          <a:blip r:embed="rId9">
            <a:alphaModFix/>
          </a:blip>
          <a:srcRect b="18023" l="0" r="0" t="62855"/>
          <a:stretch/>
        </p:blipFill>
        <p:spPr>
          <a:xfrm>
            <a:off x="457200" y="1939425"/>
            <a:ext cx="914400" cy="1036275"/>
          </a:xfrm>
          <a:prstGeom prst="rect">
            <a:avLst/>
          </a:prstGeom>
          <a:noFill/>
          <a:ln>
            <a:noFill/>
          </a:ln>
        </p:spPr>
      </p:pic>
      <p:sp>
        <p:nvSpPr>
          <p:cNvPr id="761" name="Google Shape;761;p76"/>
          <p:cNvSpPr/>
          <p:nvPr/>
        </p:nvSpPr>
        <p:spPr>
          <a:xfrm>
            <a:off x="462600" y="2984025"/>
            <a:ext cx="903600" cy="9660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2" name="Google Shape;762;p76"/>
          <p:cNvPicPr preferRelativeResize="0"/>
          <p:nvPr/>
        </p:nvPicPr>
        <p:blipFill rotWithShape="1">
          <a:blip r:embed="rId9">
            <a:alphaModFix/>
          </a:blip>
          <a:srcRect b="0" l="0" r="0" t="81760"/>
          <a:stretch/>
        </p:blipFill>
        <p:spPr>
          <a:xfrm>
            <a:off x="462600" y="3949975"/>
            <a:ext cx="914400" cy="966000"/>
          </a:xfrm>
          <a:prstGeom prst="rect">
            <a:avLst/>
          </a:prstGeom>
          <a:noFill/>
          <a:ln>
            <a:noFill/>
          </a:ln>
        </p:spPr>
      </p:pic>
      <p:pic>
        <p:nvPicPr>
          <p:cNvPr id="763" name="Google Shape;763;p76"/>
          <p:cNvPicPr preferRelativeResize="0"/>
          <p:nvPr/>
        </p:nvPicPr>
        <p:blipFill rotWithShape="1">
          <a:blip r:embed="rId10">
            <a:alphaModFix/>
          </a:blip>
          <a:srcRect b="3906" l="39848" r="-6" t="3749"/>
          <a:stretch/>
        </p:blipFill>
        <p:spPr>
          <a:xfrm>
            <a:off x="451800" y="2984025"/>
            <a:ext cx="914400" cy="995825"/>
          </a:xfrm>
          <a:prstGeom prst="rect">
            <a:avLst/>
          </a:prstGeom>
          <a:noFill/>
          <a:ln>
            <a:noFill/>
          </a:ln>
        </p:spPr>
      </p:pic>
      <p:sp>
        <p:nvSpPr>
          <p:cNvPr id="764" name="Google Shape;764;p76"/>
          <p:cNvSpPr/>
          <p:nvPr/>
        </p:nvSpPr>
        <p:spPr>
          <a:xfrm>
            <a:off x="469712" y="2975688"/>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65" name="Google Shape;765;p76"/>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57125"/>
              </a:tblGrid>
              <a:tr h="204042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1">
                            <a:extLst>
                              <a:ext uri="{A12FA001-AC4F-418D-AE19-62706E023703}">
                                <ahyp:hlinkClr val="tx"/>
                              </a:ext>
                            </a:extLst>
                          </a:hlinkClick>
                        </a:rPr>
                        <a:t>Lesson 5</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6</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19610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a:t>
                      </a:r>
                      <a:r>
                        <a:rPr b="1" lang="en" sz="800">
                          <a:solidFill>
                            <a:srgbClr val="FFFFFF"/>
                          </a:solidFill>
                          <a:latin typeface="Poppins"/>
                          <a:ea typeface="Poppins"/>
                          <a:cs typeface="Poppins"/>
                          <a:sym typeface="Poppins"/>
                        </a:rPr>
                        <a:t>7</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66" name="Google Shape;766;p7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767" name="Google Shape;767;p7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7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Light, Sound, &amp; Communication </a:t>
            </a:r>
            <a:r>
              <a:rPr lang="en" sz="1200">
                <a:solidFill>
                  <a:schemeClr val="dk1"/>
                </a:solidFill>
                <a:latin typeface="Poppins"/>
                <a:ea typeface="Poppins"/>
                <a:cs typeface="Poppins"/>
                <a:sym typeface="Poppins"/>
              </a:rPr>
              <a:t>(Lights &amp; Sounds)</a:t>
            </a:r>
            <a:endParaRPr b="1">
              <a:latin typeface="Poppins"/>
              <a:ea typeface="Poppins"/>
              <a:cs typeface="Poppins"/>
              <a:sym typeface="Poppins"/>
            </a:endParaRPr>
          </a:p>
        </p:txBody>
      </p:sp>
      <p:graphicFrame>
        <p:nvGraphicFramePr>
          <p:cNvPr id="773" name="Google Shape;773;p77"/>
          <p:cNvGraphicFramePr/>
          <p:nvPr/>
        </p:nvGraphicFramePr>
        <p:xfrm>
          <a:off x="4679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2255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4511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they make silly sounds in cartoons?</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explore how to make different sounds with everyday objects. They construct an explanation that objects vibrate when they make a sound, and if the vibration stops, the sound stops.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167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sounds come from?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three different sound makers and construct an explanation about where the vibrations are happening in each sound experiment.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Light, Materials, Transparent &amp; Opaque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if there were no windows?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the properties of different materials that they can and cannot see through. Then they create a stained glass window using tissue paper to explore how materials interact with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5899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Light &amp; Illumination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Read-Along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see in the dark?</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look inside a completely dark box to determine if they can see the shape of the object inside. They allow more light into the box to illuminate the object and allow them to see it. Students use their observations explain that objects need light to be seen.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Light, Communication,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send a secret message to someone far away?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are presented with the problem that they need to send a message at night, without using noise. They design a solution to create a color-coded message system and communicate with light signals.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92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Lights, Sounds, &amp; Communication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boats find their way in the fog?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light and sound signals. They analyze different sounds with eyes closed to determine which type of sound they hear.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774" name="Google Shape;774;p77"/>
          <p:cNvPicPr preferRelativeResize="0"/>
          <p:nvPr/>
        </p:nvPicPr>
        <p:blipFill>
          <a:blip r:embed="rId12">
            <a:alphaModFix/>
          </a:blip>
          <a:stretch>
            <a:fillRect/>
          </a:stretch>
        </p:blipFill>
        <p:spPr>
          <a:xfrm>
            <a:off x="457200" y="1939425"/>
            <a:ext cx="914400" cy="5010150"/>
          </a:xfrm>
          <a:prstGeom prst="rect">
            <a:avLst/>
          </a:prstGeom>
          <a:noFill/>
          <a:ln>
            <a:noFill/>
          </a:ln>
        </p:spPr>
      </p:pic>
      <p:graphicFrame>
        <p:nvGraphicFramePr>
          <p:cNvPr id="775" name="Google Shape;775;p77"/>
          <p:cNvGraphicFramePr/>
          <p:nvPr/>
        </p:nvGraphicFramePr>
        <p:xfrm>
          <a:off x="467988" y="1939435"/>
          <a:ext cx="3000000" cy="3000000"/>
        </p:xfrm>
        <a:graphic>
          <a:graphicData uri="http://schemas.openxmlformats.org/drawingml/2006/table">
            <a:tbl>
              <a:tblPr>
                <a:noFill/>
                <a:tableStyleId>{3AC14A45-8425-44F6-8375-267EBB1D1E97}</a:tableStyleId>
              </a:tblPr>
              <a:tblGrid>
                <a:gridCol w="657125"/>
              </a:tblGrid>
              <a:tr h="7924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705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2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776" name="Google Shape;776;p77"/>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77" name="Google Shape;777;p77"/>
          <p:cNvPicPr preferRelativeResize="0"/>
          <p:nvPr/>
        </p:nvPicPr>
        <p:blipFill>
          <a:blip r:embed="rId19">
            <a:alphaModFix/>
          </a:blip>
          <a:stretch>
            <a:fillRect/>
          </a:stretch>
        </p:blipFill>
        <p:spPr>
          <a:xfrm>
            <a:off x="7953375" y="305775"/>
            <a:ext cx="1647825" cy="209550"/>
          </a:xfrm>
          <a:prstGeom prst="rect">
            <a:avLst/>
          </a:prstGeom>
          <a:noFill/>
          <a:ln>
            <a:noFill/>
          </a:ln>
        </p:spPr>
      </p:pic>
      <p:sp>
        <p:nvSpPr>
          <p:cNvPr id="778" name="Google Shape;778;p7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a:t>
            </a:r>
            <a:r>
              <a:rPr lang="en" sz="1200">
                <a:solidFill>
                  <a:schemeClr val="dk1"/>
                </a:solidFill>
                <a:latin typeface="Poppins"/>
                <a:ea typeface="Poppins"/>
                <a:cs typeface="Poppins"/>
                <a:sym typeface="Poppins"/>
              </a:rPr>
              <a:t>Matter and Energy</a:t>
            </a:r>
            <a:endParaRPr sz="1200">
              <a:latin typeface="Poppins"/>
              <a:ea typeface="Poppins"/>
              <a:cs typeface="Poppins"/>
              <a:sym typeface="Poppins"/>
            </a:endParaRPr>
          </a:p>
        </p:txBody>
      </p:sp>
      <p:grpSp>
        <p:nvGrpSpPr>
          <p:cNvPr id="779" name="Google Shape;779;p77"/>
          <p:cNvGrpSpPr/>
          <p:nvPr/>
        </p:nvGrpSpPr>
        <p:grpSpPr>
          <a:xfrm>
            <a:off x="533400" y="675263"/>
            <a:ext cx="7886700" cy="307800"/>
            <a:chOff x="1485900" y="5127425"/>
            <a:chExt cx="7886700" cy="307800"/>
          </a:xfrm>
        </p:grpSpPr>
        <p:grpSp>
          <p:nvGrpSpPr>
            <p:cNvPr id="780" name="Google Shape;780;p77"/>
            <p:cNvGrpSpPr/>
            <p:nvPr/>
          </p:nvGrpSpPr>
          <p:grpSpPr>
            <a:xfrm>
              <a:off x="1485900" y="5167025"/>
              <a:ext cx="7886700" cy="228600"/>
              <a:chOff x="1485900" y="5233700"/>
              <a:chExt cx="7886700" cy="228600"/>
            </a:xfrm>
          </p:grpSpPr>
          <p:sp>
            <p:nvSpPr>
              <p:cNvPr id="781" name="Google Shape;781;p7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7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3" name="Google Shape;783;p7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lessons in 4th grade if you are following Ontario Standards.</a:t>
              </a:r>
              <a:endParaRPr i="1" sz="800">
                <a:latin typeface="Poppins"/>
                <a:ea typeface="Poppins"/>
                <a:cs typeface="Poppins"/>
                <a:sym typeface="Poppins"/>
              </a:endParaRPr>
            </a:p>
          </p:txBody>
        </p:sp>
      </p:grpSp>
      <p:sp>
        <p:nvSpPr>
          <p:cNvPr id="784" name="Google Shape;784;p7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785" name="Google Shape;785;p77"/>
          <p:cNvSpPr/>
          <p:nvPr/>
        </p:nvSpPr>
        <p:spPr>
          <a:xfrm>
            <a:off x="4811100" y="7172100"/>
            <a:ext cx="3276900" cy="444900"/>
          </a:xfrm>
          <a:prstGeom prst="rect">
            <a:avLst/>
          </a:prstGeom>
          <a:solidFill>
            <a:srgbClr val="4999E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p:txBody>
      </p:sp>
      <p:sp>
        <p:nvSpPr>
          <p:cNvPr id="786" name="Google Shape;786;p77"/>
          <p:cNvSpPr/>
          <p:nvPr/>
        </p:nvSpPr>
        <p:spPr>
          <a:xfrm>
            <a:off x="4716275" y="7078575"/>
            <a:ext cx="3276900" cy="444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Poppins"/>
                <a:ea typeface="Poppins"/>
                <a:cs typeface="Poppins"/>
                <a:sym typeface="Poppins"/>
              </a:rPr>
              <a:t>This unit was developed for 1st grade so may need adjustments for teaching in 4th grade.</a:t>
            </a:r>
            <a:endParaRPr b="1" sz="800">
              <a:solidFill>
                <a:srgbClr val="000000"/>
              </a:solidFill>
              <a:latin typeface="Poppins"/>
              <a:ea typeface="Poppins"/>
              <a:cs typeface="Poppins"/>
              <a:sym typeface="Poppins"/>
            </a:endParaRPr>
          </a:p>
        </p:txBody>
      </p:sp>
      <p:sp>
        <p:nvSpPr>
          <p:cNvPr id="787" name="Google Shape;787;p7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graphicFrame>
        <p:nvGraphicFramePr>
          <p:cNvPr id="209" name="Google Shape;209;p51"/>
          <p:cNvGraphicFramePr/>
          <p:nvPr/>
        </p:nvGraphicFramePr>
        <p:xfrm>
          <a:off x="457188" y="158956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3">
                            <a:extLst>
                              <a:ext uri="{A12FA001-AC4F-418D-AE19-62706E023703}">
                                <ahyp:hlinkClr val="tx"/>
                              </a:ext>
                            </a:extLst>
                          </a:hlinkClick>
                        </a:rPr>
                        <a:t>Animal Needs: Food</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Why do woodpeckers peck wood?</a:t>
                      </a:r>
                      <a:endParaRPr sz="800">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food.</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1. B. Needs and Characteristics of Living Things. B2. </a:t>
                      </a:r>
                      <a:r>
                        <a:rPr lang="en" sz="800">
                          <a:solidFill>
                            <a:schemeClr val="dk1"/>
                          </a:solidFill>
                          <a:latin typeface="Poppins"/>
                          <a:ea typeface="Poppins"/>
                          <a:cs typeface="Poppins"/>
                          <a:sym typeface="Poppins"/>
                        </a:rPr>
                        <a:t>Students will demonstrate an understanding of the basic needs and characteristics of living things, including humans.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2</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4">
                            <a:extLst>
                              <a:ext uri="{A12FA001-AC4F-418D-AE19-62706E023703}">
                                <ahyp:hlinkClr val="tx"/>
                              </a:ext>
                            </a:extLst>
                          </a:hlinkClick>
                        </a:rPr>
                        <a:t>Animal Needs: Shelter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5">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Where do animals live?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media about how different animal homes are built. They use this evidence to explain that animals need shelter.</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B. Needs and Characteristics of Living Things. B2. </a:t>
                      </a:r>
                      <a:r>
                        <a:rPr lang="en" sz="800">
                          <a:solidFill>
                            <a:schemeClr val="dk1"/>
                          </a:solidFill>
                          <a:latin typeface="Poppins"/>
                          <a:ea typeface="Poppins"/>
                          <a:cs typeface="Poppins"/>
                          <a:sym typeface="Poppins"/>
                        </a:rPr>
                        <a:t>Students will demonstrate an understanding of the basic needs and characteristics of living things, including humans.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3</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Animal Needs: Safety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you find animals in the woods?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shelter.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B. Needs and Characteristics of Living Things. B2. </a:t>
                      </a:r>
                      <a:r>
                        <a:rPr lang="en" sz="800">
                          <a:solidFill>
                            <a:schemeClr val="dk1"/>
                          </a:solidFill>
                          <a:latin typeface="Poppins"/>
                          <a:ea typeface="Poppins"/>
                          <a:cs typeface="Poppins"/>
                          <a:sym typeface="Poppins"/>
                        </a:rPr>
                        <a:t>Students will demonstrate an understanding of the basic needs and characteristics of living things, including humans.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Animals &amp; Changing the Environment 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animals make their homes in the forest?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take a nature walk to look for evidence of animal homes.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B. Needs and Characteristics of Living Things. B2. </a:t>
                      </a:r>
                      <a:r>
                        <a:rPr lang="en" sz="800">
                          <a:solidFill>
                            <a:schemeClr val="dk1"/>
                          </a:solidFill>
                          <a:latin typeface="Poppins"/>
                          <a:ea typeface="Poppins"/>
                          <a:cs typeface="Poppins"/>
                          <a:sym typeface="Poppins"/>
                        </a:rPr>
                        <a:t>Students will demonstrate an understanding of the basic needs and characteristics of living things, including humans.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pic>
        <p:nvPicPr>
          <p:cNvPr id="210" name="Google Shape;210;p51"/>
          <p:cNvPicPr preferRelativeResize="0"/>
          <p:nvPr/>
        </p:nvPicPr>
        <p:blipFill rotWithShape="1">
          <a:blip r:embed="rId8">
            <a:alphaModFix/>
          </a:blip>
          <a:srcRect b="42889" l="0" r="0" t="0"/>
          <a:stretch/>
        </p:blipFill>
        <p:spPr>
          <a:xfrm>
            <a:off x="457200" y="1973275"/>
            <a:ext cx="914400" cy="3182301"/>
          </a:xfrm>
          <a:prstGeom prst="rect">
            <a:avLst/>
          </a:prstGeom>
          <a:noFill/>
          <a:ln>
            <a:noFill/>
          </a:ln>
        </p:spPr>
      </p:pic>
      <p:sp>
        <p:nvSpPr>
          <p:cNvPr id="211" name="Google Shape;211;p5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a:solidFill>
                  <a:srgbClr val="000000"/>
                </a:solidFill>
                <a:uFill>
                  <a:noFill/>
                </a:uFill>
                <a:latin typeface="Poppins"/>
                <a:ea typeface="Poppins"/>
                <a:cs typeface="Poppins"/>
                <a:sym typeface="Poppins"/>
                <a:hlinkClick r:id="rId9">
                  <a:extLst>
                    <a:ext uri="{A12FA001-AC4F-418D-AE19-62706E023703}">
                      <ahyp:hlinkClr val="tx"/>
                    </a:ext>
                  </a:extLst>
                </a:hlinkClick>
              </a:rPr>
              <a:t>Animal Needs </a:t>
            </a:r>
            <a:r>
              <a:rPr lang="en" sz="1200">
                <a:solidFill>
                  <a:srgbClr val="000000"/>
                </a:solidFill>
                <a:uFill>
                  <a:noFill/>
                </a:uFill>
                <a:latin typeface="Poppins"/>
                <a:ea typeface="Poppins"/>
                <a:cs typeface="Poppins"/>
                <a:sym typeface="Poppins"/>
                <a:hlinkClick r:id="rId10">
                  <a:extLst>
                    <a:ext uri="{A12FA001-AC4F-418D-AE19-62706E023703}">
                      <ahyp:hlinkClr val="tx"/>
                    </a:ext>
                  </a:extLst>
                </a:hlinkClick>
              </a:rPr>
              <a:t>(Animal Secrets)</a:t>
            </a:r>
            <a:endParaRPr>
              <a:solidFill>
                <a:srgbClr val="000000"/>
              </a:solidFill>
            </a:endParaRPr>
          </a:p>
        </p:txBody>
      </p:sp>
      <p:graphicFrame>
        <p:nvGraphicFramePr>
          <p:cNvPr id="212" name="Google Shape;212;p51"/>
          <p:cNvGraphicFramePr/>
          <p:nvPr/>
        </p:nvGraphicFramePr>
        <p:xfrm>
          <a:off x="457188" y="1985785"/>
          <a:ext cx="3000000" cy="3000000"/>
        </p:xfrm>
        <a:graphic>
          <a:graphicData uri="http://schemas.openxmlformats.org/drawingml/2006/table">
            <a:tbl>
              <a:tblPr>
                <a:noFill/>
                <a:tableStyleId>{3AC14A45-8425-44F6-8375-267EBB1D1E97}</a:tableStyleId>
              </a:tblPr>
              <a:tblGrid>
                <a:gridCol w="793000"/>
              </a:tblGrid>
              <a:tr h="79557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557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557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557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13" name="Google Shape;213;p51"/>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14" name="Google Shape;214;p51"/>
          <p:cNvPicPr preferRelativeResize="0"/>
          <p:nvPr/>
        </p:nvPicPr>
        <p:blipFill>
          <a:blip r:embed="rId15">
            <a:alphaModFix/>
          </a:blip>
          <a:stretch>
            <a:fillRect/>
          </a:stretch>
        </p:blipFill>
        <p:spPr>
          <a:xfrm>
            <a:off x="7953375" y="305775"/>
            <a:ext cx="1647825" cy="209550"/>
          </a:xfrm>
          <a:prstGeom prst="rect">
            <a:avLst/>
          </a:prstGeom>
          <a:noFill/>
          <a:ln>
            <a:noFill/>
          </a:ln>
        </p:spPr>
      </p:pic>
      <p:sp>
        <p:nvSpPr>
          <p:cNvPr id="215" name="Google Shape;215;p5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Systems</a:t>
            </a:r>
            <a:endParaRPr sz="1200">
              <a:latin typeface="Poppins"/>
              <a:ea typeface="Poppins"/>
              <a:cs typeface="Poppins"/>
              <a:sym typeface="Poppins"/>
            </a:endParaRPr>
          </a:p>
        </p:txBody>
      </p:sp>
      <p:grpSp>
        <p:nvGrpSpPr>
          <p:cNvPr id="216" name="Google Shape;216;p51"/>
          <p:cNvGrpSpPr/>
          <p:nvPr/>
        </p:nvGrpSpPr>
        <p:grpSpPr>
          <a:xfrm>
            <a:off x="533400" y="675263"/>
            <a:ext cx="7886700" cy="307800"/>
            <a:chOff x="1485900" y="5127425"/>
            <a:chExt cx="7886700" cy="307800"/>
          </a:xfrm>
        </p:grpSpPr>
        <p:grpSp>
          <p:nvGrpSpPr>
            <p:cNvPr id="217" name="Google Shape;217;p51"/>
            <p:cNvGrpSpPr/>
            <p:nvPr/>
          </p:nvGrpSpPr>
          <p:grpSpPr>
            <a:xfrm>
              <a:off x="1485900" y="5167025"/>
              <a:ext cx="7886700" cy="228600"/>
              <a:chOff x="1485900" y="5233700"/>
              <a:chExt cx="7886700" cy="228600"/>
            </a:xfrm>
          </p:grpSpPr>
          <p:sp>
            <p:nvSpPr>
              <p:cNvPr id="218" name="Google Shape;218;p5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5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5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lessons in 1st grade if you are following Ontario Standards.</a:t>
              </a:r>
              <a:endParaRPr i="1" sz="800">
                <a:latin typeface="Poppins"/>
                <a:ea typeface="Poppins"/>
                <a:cs typeface="Poppins"/>
                <a:sym typeface="Poppins"/>
              </a:endParaRPr>
            </a:p>
          </p:txBody>
        </p:sp>
      </p:grpSp>
      <p:sp>
        <p:nvSpPr>
          <p:cNvPr id="221" name="Google Shape;221;p5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222" name="Google Shape;222;p5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78"/>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93" name="Google Shape;793;p7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94" name="Google Shape;794;p7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a:t>
            </a:r>
            <a:r>
              <a:rPr lang="en" sz="1200">
                <a:solidFill>
                  <a:schemeClr val="dk1"/>
                </a:solidFill>
                <a:latin typeface="Poppins"/>
                <a:ea typeface="Poppins"/>
                <a:cs typeface="Poppins"/>
                <a:sym typeface="Poppins"/>
              </a:rPr>
              <a:t>Matter and Energy</a:t>
            </a:r>
            <a:endParaRPr sz="1200">
              <a:latin typeface="Poppins"/>
              <a:ea typeface="Poppins"/>
              <a:cs typeface="Poppins"/>
              <a:sym typeface="Poppins"/>
            </a:endParaRPr>
          </a:p>
        </p:txBody>
      </p:sp>
      <p:sp>
        <p:nvSpPr>
          <p:cNvPr id="795" name="Google Shape;795;p7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Sound, Waves, &amp; Communication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(Waves of Sound)</a:t>
            </a:r>
            <a:endParaRPr b="1">
              <a:latin typeface="Poppins"/>
              <a:ea typeface="Poppins"/>
              <a:cs typeface="Poppins"/>
              <a:sym typeface="Poppins"/>
            </a:endParaRPr>
          </a:p>
        </p:txBody>
      </p:sp>
      <p:graphicFrame>
        <p:nvGraphicFramePr>
          <p:cNvPr id="796" name="Google Shape;796;p78"/>
          <p:cNvGraphicFramePr/>
          <p:nvPr/>
        </p:nvGraphicFramePr>
        <p:xfrm>
          <a:off x="4679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 </a:t>
                      </a:r>
                      <a:endParaRPr>
                        <a:solidFill>
                          <a:schemeClr val="dk1"/>
                        </a:solidFill>
                      </a:endParaRPr>
                    </a:p>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Pattern Transfer &amp; Technology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do you send a secret code?</a:t>
                      </a:r>
                      <a:endParaRPr b="1" sz="800">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explore how digital devices encode complex information. Students generate their own codes in order to transfer information across the classroom. Then, they compare their codes and evaluate which worked best given the criteria and constraints.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Sound, Vibration, &amp; Engineering</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How far can a whisper travel?</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investigate sound energy using paper cup telephones. Students figure out that sound is a vibration that can travel through a medium.</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Sound &amp; Vibrations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would happen if you screamed in outer space?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construct a model of sound vibrations to explain how air is a medium that sound vibrations travel through.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Sound Waves &amp; Wavelength</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some sounds high and some sounds low?</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make observations of vibrations and sound waves to discover that high pitch sounds vibrate faster and have short wavelengths and low pitch sounds vibrate slower and have long wavelengths.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C. Light and Sound. C2. </a:t>
                      </a:r>
                      <a:r>
                        <a:rPr lang="en" sz="800">
                          <a:solidFill>
                            <a:schemeClr val="dk1"/>
                          </a:solidFill>
                          <a:latin typeface="Poppins"/>
                          <a:ea typeface="Poppins"/>
                          <a:cs typeface="Poppins"/>
                          <a:sym typeface="Poppins"/>
                        </a:rPr>
                        <a:t>Students will demonstrate an understanding of light and sound as forms of energy that have specific characteristics and properties.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bl>
          </a:graphicData>
        </a:graphic>
      </p:graphicFrame>
      <p:pic>
        <p:nvPicPr>
          <p:cNvPr id="797" name="Google Shape;797;p78"/>
          <p:cNvPicPr preferRelativeResize="0"/>
          <p:nvPr/>
        </p:nvPicPr>
        <p:blipFill>
          <a:blip r:embed="rId12">
            <a:alphaModFix/>
          </a:blip>
          <a:stretch>
            <a:fillRect/>
          </a:stretch>
        </p:blipFill>
        <p:spPr>
          <a:xfrm>
            <a:off x="468000" y="2983375"/>
            <a:ext cx="914400" cy="3124200"/>
          </a:xfrm>
          <a:prstGeom prst="rect">
            <a:avLst/>
          </a:prstGeom>
          <a:noFill/>
          <a:ln>
            <a:noFill/>
          </a:ln>
        </p:spPr>
      </p:pic>
      <p:sp>
        <p:nvSpPr>
          <p:cNvPr id="798" name="Google Shape;798;p78"/>
          <p:cNvSpPr/>
          <p:nvPr/>
        </p:nvSpPr>
        <p:spPr>
          <a:xfrm>
            <a:off x="468000" y="1939850"/>
            <a:ext cx="903600" cy="10359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8"/>
          <p:cNvSpPr/>
          <p:nvPr/>
        </p:nvSpPr>
        <p:spPr>
          <a:xfrm>
            <a:off x="468000" y="193985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pic>
        <p:nvPicPr>
          <p:cNvPr id="801" name="Google Shape;801;p78"/>
          <p:cNvPicPr preferRelativeResize="0"/>
          <p:nvPr/>
        </p:nvPicPr>
        <p:blipFill rotWithShape="1">
          <a:blip r:embed="rId14">
            <a:alphaModFix/>
          </a:blip>
          <a:srcRect b="0" l="38755" r="0" t="0"/>
          <a:stretch/>
        </p:blipFill>
        <p:spPr>
          <a:xfrm>
            <a:off x="457204" y="1925325"/>
            <a:ext cx="914400" cy="1064925"/>
          </a:xfrm>
          <a:prstGeom prst="rect">
            <a:avLst/>
          </a:prstGeom>
          <a:noFill/>
          <a:ln>
            <a:noFill/>
          </a:ln>
        </p:spPr>
      </p:pic>
      <p:sp>
        <p:nvSpPr>
          <p:cNvPr id="802" name="Google Shape;802;p78"/>
          <p:cNvSpPr/>
          <p:nvPr/>
        </p:nvSpPr>
        <p:spPr>
          <a:xfrm>
            <a:off x="457200" y="193985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03" name="Google Shape;803;p78"/>
          <p:cNvGraphicFramePr/>
          <p:nvPr/>
        </p:nvGraphicFramePr>
        <p:xfrm>
          <a:off x="425000" y="1925335"/>
          <a:ext cx="3000000" cy="3000000"/>
        </p:xfrm>
        <a:graphic>
          <a:graphicData uri="http://schemas.openxmlformats.org/drawingml/2006/table">
            <a:tbl>
              <a:tblPr>
                <a:noFill/>
                <a:tableStyleId>{3AC14A45-8425-44F6-8375-267EBB1D1E97}</a:tableStyleId>
              </a:tblPr>
              <a:tblGrid>
                <a:gridCol w="696475"/>
              </a:tblGrid>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483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04" name="Google Shape;804;p7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79"/>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10" name="Google Shape;810;p7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811" name="Google Shape;811;p7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sp>
        <p:nvSpPr>
          <p:cNvPr id="812" name="Google Shape;812;p7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Earth’s Features &amp; Processes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(The Birth of Rocks)</a:t>
            </a:r>
            <a:endParaRPr b="1">
              <a:latin typeface="Poppins"/>
              <a:ea typeface="Poppins"/>
              <a:cs typeface="Poppins"/>
              <a:sym typeface="Poppins"/>
            </a:endParaRPr>
          </a:p>
        </p:txBody>
      </p:sp>
      <p:graphicFrame>
        <p:nvGraphicFramePr>
          <p:cNvPr id="813" name="Google Shape;813;p79"/>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Volcanoes &amp; Patterns of Earth’s Features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volcano pop up where you live?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use coordinates to develop a map of volcanoes to discover a pattern of where volcanoes exist on Earth. Students identify the pattern of volcanoes in the “Ring of Fire.”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E. Rocks, Minerals, and Geological Processes. E2. </a:t>
                      </a:r>
                      <a:r>
                        <a:rPr lang="en" sz="800">
                          <a:solidFill>
                            <a:schemeClr val="dk1"/>
                          </a:solidFill>
                          <a:latin typeface="Poppins"/>
                          <a:ea typeface="Poppins"/>
                          <a:cs typeface="Poppins"/>
                          <a:sym typeface="Poppins"/>
                        </a:rPr>
                        <a:t>Students will demonstrate an understanding of rocks, minerals, and Earth’s geological processes.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Volcanoes &amp; Rock Cycle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volcanoes explode?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the properties of thin and thick lava by attempting to create air bubbles. Students realize that thick lava will cause a volcano to explode, while thin lava will not.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E. Rocks, Minerals, and Geological Processes. E2. </a:t>
                      </a:r>
                      <a:r>
                        <a:rPr lang="en" sz="800">
                          <a:solidFill>
                            <a:schemeClr val="dk1"/>
                          </a:solidFill>
                          <a:latin typeface="Poppins"/>
                          <a:ea typeface="Poppins"/>
                          <a:cs typeface="Poppins"/>
                          <a:sym typeface="Poppins"/>
                        </a:rPr>
                        <a:t>Students will demonstrate an understanding of rocks, minerals, and Earth’s geological processes.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Weathering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Will a mountain last forever?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the effects of weathering to discover that rocks will become rounded and break into small pieces when they tumble down a mountain.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E. Rocks, Minerals, and Geological Processes. E2. </a:t>
                      </a:r>
                      <a:r>
                        <a:rPr lang="en" sz="800">
                          <a:solidFill>
                            <a:schemeClr val="dk1"/>
                          </a:solidFill>
                          <a:latin typeface="Poppins"/>
                          <a:ea typeface="Poppins"/>
                          <a:cs typeface="Poppins"/>
                          <a:sym typeface="Poppins"/>
                        </a:rPr>
                        <a:t>Students will demonstrate an understanding of rocks, minerals, and Earth’s geological processes.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Sedimentary Rock &amp; Fossils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did your town look like 100 million years ago?</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canyon and use the pattern of fossils found in each rock layer to support the explanation that the landscape has changed many times over millions of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E. Rocks, Minerals, and Geological Processes. E2. </a:t>
                      </a:r>
                      <a:r>
                        <a:rPr lang="en" sz="800">
                          <a:solidFill>
                            <a:schemeClr val="dk1"/>
                          </a:solidFill>
                          <a:latin typeface="Poppins"/>
                          <a:ea typeface="Poppins"/>
                          <a:cs typeface="Poppins"/>
                          <a:sym typeface="Poppins"/>
                        </a:rPr>
                        <a:t>Students will demonstrate an understanding of rocks, minerals, and Earth’s geological processes.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Erosion, 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could you survive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generate multiple possible solutions to protect homes from a landslide. Students realize that there are many causes for the erosion that causes rocks to fall in landslides.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4. E. Rocks, Minerals, and Geological Processes. E2. </a:t>
                      </a:r>
                      <a:r>
                        <a:rPr lang="en" sz="800">
                          <a:solidFill>
                            <a:schemeClr val="dk1"/>
                          </a:solidFill>
                          <a:latin typeface="Poppins"/>
                          <a:ea typeface="Poppins"/>
                          <a:cs typeface="Poppins"/>
                          <a:sym typeface="Poppins"/>
                        </a:rPr>
                        <a:t>Students will demonstrate an understanding of rocks, minerals, and Earth’s geological processes.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14" name="Google Shape;814;p79"/>
          <p:cNvPicPr preferRelativeResize="0"/>
          <p:nvPr/>
        </p:nvPicPr>
        <p:blipFill>
          <a:blip r:embed="rId11">
            <a:alphaModFix/>
          </a:blip>
          <a:stretch>
            <a:fillRect/>
          </a:stretch>
        </p:blipFill>
        <p:spPr>
          <a:xfrm>
            <a:off x="457200" y="1939425"/>
            <a:ext cx="914400" cy="5181600"/>
          </a:xfrm>
          <a:prstGeom prst="rect">
            <a:avLst/>
          </a:prstGeom>
          <a:noFill/>
          <a:ln>
            <a:noFill/>
          </a:ln>
        </p:spPr>
      </p:pic>
      <p:pic>
        <p:nvPicPr>
          <p:cNvPr id="815" name="Google Shape;815;p79"/>
          <p:cNvPicPr preferRelativeResize="0"/>
          <p:nvPr/>
        </p:nvPicPr>
        <p:blipFill rotWithShape="1">
          <a:blip r:embed="rId12">
            <a:alphaModFix/>
          </a:blip>
          <a:srcRect b="0" l="56242" r="0" t="0"/>
          <a:stretch/>
        </p:blipFill>
        <p:spPr>
          <a:xfrm>
            <a:off x="457199" y="5048325"/>
            <a:ext cx="900100" cy="1036300"/>
          </a:xfrm>
          <a:prstGeom prst="rect">
            <a:avLst/>
          </a:prstGeom>
          <a:noFill/>
          <a:ln>
            <a:noFill/>
          </a:ln>
        </p:spPr>
      </p:pic>
      <p:sp>
        <p:nvSpPr>
          <p:cNvPr id="816" name="Google Shape;816;p79"/>
          <p:cNvSpPr/>
          <p:nvPr/>
        </p:nvSpPr>
        <p:spPr>
          <a:xfrm>
            <a:off x="457200" y="50483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17" name="Google Shape;817;p79"/>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18" name="Google Shape;818;p7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819" name="Google Shape;819;p7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80"/>
          <p:cNvSpPr txBox="1"/>
          <p:nvPr/>
        </p:nvSpPr>
        <p:spPr>
          <a:xfrm>
            <a:off x="451800" y="1063038"/>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Human Body, Vision, &amp; The Brain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(Human Machine)</a:t>
            </a:r>
            <a:endParaRPr b="1">
              <a:latin typeface="Poppins"/>
              <a:ea typeface="Poppins"/>
              <a:cs typeface="Poppins"/>
              <a:sym typeface="Poppins"/>
            </a:endParaRPr>
          </a:p>
        </p:txBody>
      </p:sp>
      <p:graphicFrame>
        <p:nvGraphicFramePr>
          <p:cNvPr id="825" name="Google Shape;825;p80"/>
          <p:cNvGraphicFramePr/>
          <p:nvPr/>
        </p:nvGraphicFramePr>
        <p:xfrm>
          <a:off x="457188" y="1406797"/>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294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Muscles &amp; Skeleton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your biceps bulge?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construct a model of the human hand to explain how muscles pull on bones to create movement.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5. B. Human Health and Body Systems. B2. </a:t>
                      </a:r>
                      <a:r>
                        <a:rPr lang="en" sz="800">
                          <a:solidFill>
                            <a:schemeClr val="dk1"/>
                          </a:solidFill>
                          <a:latin typeface="Poppins"/>
                          <a:ea typeface="Poppins"/>
                          <a:cs typeface="Poppins"/>
                          <a:sym typeface="Poppins"/>
                        </a:rPr>
                        <a:t>Students will demonstrate an understanding of the structure and function of human body systems and interactions within and between systems.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812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Light, Eyes, &amp; Vision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people who are blind see?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working model of an eye. They use the model to reason about how light reflects off an object and into the eye, helping an organism process information from the environment.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B. Human Health and Body Systems. B2. </a:t>
                      </a:r>
                      <a:r>
                        <a:rPr lang="en" sz="800">
                          <a:solidFill>
                            <a:schemeClr val="dk1"/>
                          </a:solidFill>
                          <a:latin typeface="Poppins"/>
                          <a:ea typeface="Poppins"/>
                          <a:cs typeface="Poppins"/>
                          <a:sym typeface="Poppins"/>
                        </a:rPr>
                        <a:t>Students will demonstrate an understanding of the structure and function of human body systems and interactions within and between systems.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812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Structure &amp; Function of Eyes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some animals see in the dark?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use their eye model to discover that the pupil controls the amount of light let into the eye. In the dark, pupils get larger to let in more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B. Human Health and Body Systems. B2. </a:t>
                      </a:r>
                      <a:r>
                        <a:rPr lang="en" sz="800">
                          <a:solidFill>
                            <a:schemeClr val="dk1"/>
                          </a:solidFill>
                          <a:latin typeface="Poppins"/>
                          <a:ea typeface="Poppins"/>
                          <a:cs typeface="Poppins"/>
                          <a:sym typeface="Poppins"/>
                        </a:rPr>
                        <a:t>Students will demonstrate an understanding of the structure and function of human body systems and interactions within and between systems.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467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Brain, Nerves, &amp; Information Processing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your brain control your body?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how their own brain works by testing their reflexes. They discover that the brain receives information from the senses, processes the information, and sends signals to the muscles to enable movement.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B. Human Health and Body Systems. B2. </a:t>
                      </a:r>
                      <a:r>
                        <a:rPr lang="en" sz="800">
                          <a:solidFill>
                            <a:schemeClr val="dk1"/>
                          </a:solidFill>
                          <a:latin typeface="Poppins"/>
                          <a:ea typeface="Poppins"/>
                          <a:cs typeface="Poppins"/>
                          <a:sym typeface="Poppins"/>
                        </a:rPr>
                        <a:t>Students will demonstrate an understanding of the structure and function of human body systems and interactions within and between systems.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826" name="Google Shape;826;p80"/>
          <p:cNvPicPr preferRelativeResize="0"/>
          <p:nvPr/>
        </p:nvPicPr>
        <p:blipFill>
          <a:blip r:embed="rId9">
            <a:alphaModFix/>
          </a:blip>
          <a:stretch>
            <a:fillRect/>
          </a:stretch>
        </p:blipFill>
        <p:spPr>
          <a:xfrm>
            <a:off x="462600" y="1810200"/>
            <a:ext cx="914400" cy="3506250"/>
          </a:xfrm>
          <a:prstGeom prst="rect">
            <a:avLst/>
          </a:prstGeom>
          <a:noFill/>
          <a:ln>
            <a:noFill/>
          </a:ln>
        </p:spPr>
      </p:pic>
      <p:graphicFrame>
        <p:nvGraphicFramePr>
          <p:cNvPr id="827" name="Google Shape;827;p80"/>
          <p:cNvGraphicFramePr/>
          <p:nvPr/>
        </p:nvGraphicFramePr>
        <p:xfrm>
          <a:off x="462588" y="1803010"/>
          <a:ext cx="3000000" cy="3000000"/>
        </p:xfrm>
        <a:graphic>
          <a:graphicData uri="http://schemas.openxmlformats.org/drawingml/2006/table">
            <a:tbl>
              <a:tblPr>
                <a:noFill/>
                <a:tableStyleId>{3AC14A45-8425-44F6-8375-267EBB1D1E97}</a:tableStyleId>
              </a:tblPr>
              <a:tblGrid>
                <a:gridCol w="696475"/>
              </a:tblGrid>
              <a:tr h="8627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627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627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597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28" name="Google Shape;828;p80"/>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29" name="Google Shape;829;p80"/>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830" name="Google Shape;830;p8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grpSp>
        <p:nvGrpSpPr>
          <p:cNvPr id="831" name="Google Shape;831;p80"/>
          <p:cNvGrpSpPr/>
          <p:nvPr/>
        </p:nvGrpSpPr>
        <p:grpSpPr>
          <a:xfrm>
            <a:off x="533400" y="675263"/>
            <a:ext cx="7886700" cy="307800"/>
            <a:chOff x="1485900" y="5127425"/>
            <a:chExt cx="7886700" cy="307800"/>
          </a:xfrm>
        </p:grpSpPr>
        <p:grpSp>
          <p:nvGrpSpPr>
            <p:cNvPr id="832" name="Google Shape;832;p80"/>
            <p:cNvGrpSpPr/>
            <p:nvPr/>
          </p:nvGrpSpPr>
          <p:grpSpPr>
            <a:xfrm>
              <a:off x="1485900" y="5167025"/>
              <a:ext cx="7886700" cy="228600"/>
              <a:chOff x="1485900" y="5233700"/>
              <a:chExt cx="7886700" cy="228600"/>
            </a:xfrm>
          </p:grpSpPr>
          <p:sp>
            <p:nvSpPr>
              <p:cNvPr id="833" name="Google Shape;833;p8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8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5" name="Google Shape;835;p8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Ontario Standards.</a:t>
              </a:r>
              <a:endParaRPr i="1" sz="800">
                <a:latin typeface="Poppins"/>
                <a:ea typeface="Poppins"/>
                <a:cs typeface="Poppins"/>
                <a:sym typeface="Poppins"/>
              </a:endParaRPr>
            </a:p>
          </p:txBody>
        </p:sp>
      </p:grpSp>
      <p:sp>
        <p:nvSpPr>
          <p:cNvPr id="836" name="Google Shape;836;p80"/>
          <p:cNvSpPr/>
          <p:nvPr/>
        </p:nvSpPr>
        <p:spPr>
          <a:xfrm>
            <a:off x="6675305" y="5581438"/>
            <a:ext cx="2925900" cy="848700"/>
          </a:xfrm>
          <a:prstGeom prst="rect">
            <a:avLst/>
          </a:prstGeom>
          <a:solidFill>
            <a:srgbClr val="CAAFF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80"/>
          <p:cNvSpPr/>
          <p:nvPr/>
        </p:nvSpPr>
        <p:spPr>
          <a:xfrm>
            <a:off x="6530375" y="55553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8" name="Google Shape;838;p80"/>
          <p:cNvPicPr preferRelativeResize="0"/>
          <p:nvPr/>
        </p:nvPicPr>
        <p:blipFill rotWithShape="1">
          <a:blip r:embed="rId15">
            <a:alphaModFix/>
          </a:blip>
          <a:srcRect b="45160" l="16735" r="27851" t="0"/>
          <a:stretch/>
        </p:blipFill>
        <p:spPr>
          <a:xfrm>
            <a:off x="6536875" y="5561750"/>
            <a:ext cx="879801" cy="833100"/>
          </a:xfrm>
          <a:prstGeom prst="rect">
            <a:avLst/>
          </a:prstGeom>
          <a:noFill/>
          <a:ln>
            <a:noFill/>
          </a:ln>
        </p:spPr>
      </p:pic>
      <p:graphicFrame>
        <p:nvGraphicFramePr>
          <p:cNvPr id="839" name="Google Shape;839;p80"/>
          <p:cNvGraphicFramePr/>
          <p:nvPr/>
        </p:nvGraphicFramePr>
        <p:xfrm>
          <a:off x="7416675" y="5635535"/>
          <a:ext cx="3000000" cy="3000000"/>
        </p:xfrm>
        <a:graphic>
          <a:graphicData uri="http://schemas.openxmlformats.org/drawingml/2006/table">
            <a:tbl>
              <a:tblPr>
                <a:noFill/>
                <a:tableStyleId>{3AC14A45-8425-44F6-8375-267EBB1D1E97}</a:tableStyleId>
              </a:tblPr>
              <a:tblGrid>
                <a:gridCol w="1991450"/>
              </a:tblGrid>
              <a:tr h="68312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5. B. Human Health and Body Systems. B2.</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does the heart pump blood?</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840" name="Google Shape;840;p80"/>
          <p:cNvPicPr preferRelativeResize="0"/>
          <p:nvPr/>
        </p:nvPicPr>
        <p:blipFill rotWithShape="1">
          <a:blip r:embed="rId16">
            <a:alphaModFix/>
          </a:blip>
          <a:srcRect b="53842" l="9479" r="42379" t="0"/>
          <a:stretch/>
        </p:blipFill>
        <p:spPr>
          <a:xfrm>
            <a:off x="6536875" y="5567075"/>
            <a:ext cx="879800" cy="825150"/>
          </a:xfrm>
          <a:prstGeom prst="rect">
            <a:avLst/>
          </a:prstGeom>
          <a:noFill/>
          <a:ln>
            <a:noFill/>
          </a:ln>
        </p:spPr>
      </p:pic>
      <p:pic>
        <p:nvPicPr>
          <p:cNvPr id="841" name="Google Shape;841;p80"/>
          <p:cNvPicPr preferRelativeResize="0"/>
          <p:nvPr/>
        </p:nvPicPr>
        <p:blipFill rotWithShape="1">
          <a:blip r:embed="rId17">
            <a:alphaModFix/>
          </a:blip>
          <a:srcRect b="51637" l="35612" r="15657" t="0"/>
          <a:stretch/>
        </p:blipFill>
        <p:spPr>
          <a:xfrm>
            <a:off x="6536875" y="5559325"/>
            <a:ext cx="879800" cy="835675"/>
          </a:xfrm>
          <a:prstGeom prst="rect">
            <a:avLst/>
          </a:prstGeom>
          <a:noFill/>
          <a:ln>
            <a:noFill/>
          </a:ln>
        </p:spPr>
      </p:pic>
      <p:pic>
        <p:nvPicPr>
          <p:cNvPr id="842" name="Google Shape;842;p80"/>
          <p:cNvPicPr preferRelativeResize="0"/>
          <p:nvPr/>
        </p:nvPicPr>
        <p:blipFill rotWithShape="1">
          <a:blip r:embed="rId18">
            <a:alphaModFix/>
          </a:blip>
          <a:srcRect b="93127" l="0" r="30458" t="0"/>
          <a:stretch/>
        </p:blipFill>
        <p:spPr>
          <a:xfrm>
            <a:off x="6536875" y="5555300"/>
            <a:ext cx="750250" cy="296600"/>
          </a:xfrm>
          <a:prstGeom prst="rect">
            <a:avLst/>
          </a:prstGeom>
          <a:noFill/>
          <a:ln>
            <a:noFill/>
          </a:ln>
        </p:spPr>
      </p:pic>
      <p:graphicFrame>
        <p:nvGraphicFramePr>
          <p:cNvPr id="843" name="Google Shape;843;p80"/>
          <p:cNvGraphicFramePr/>
          <p:nvPr/>
        </p:nvGraphicFramePr>
        <p:xfrm>
          <a:off x="6511400" y="5555310"/>
          <a:ext cx="3000000" cy="3000000"/>
        </p:xfrm>
        <a:graphic>
          <a:graphicData uri="http://schemas.openxmlformats.org/drawingml/2006/table">
            <a:tbl>
              <a:tblPr>
                <a:noFill/>
                <a:tableStyleId>{3AC14A45-8425-44F6-8375-267EBB1D1E97}</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44" name="Google Shape;844;p80"/>
          <p:cNvSpPr/>
          <p:nvPr/>
        </p:nvSpPr>
        <p:spPr>
          <a:xfrm>
            <a:off x="3170105" y="5682551"/>
            <a:ext cx="2925900" cy="848700"/>
          </a:xfrm>
          <a:prstGeom prst="rect">
            <a:avLst/>
          </a:prstGeom>
          <a:solidFill>
            <a:srgbClr val="CAAFF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0"/>
          <p:cNvSpPr/>
          <p:nvPr/>
        </p:nvSpPr>
        <p:spPr>
          <a:xfrm>
            <a:off x="3025175" y="55553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6" name="Google Shape;846;p80"/>
          <p:cNvPicPr preferRelativeResize="0"/>
          <p:nvPr/>
        </p:nvPicPr>
        <p:blipFill rotWithShape="1">
          <a:blip r:embed="rId15">
            <a:alphaModFix/>
          </a:blip>
          <a:srcRect b="45160" l="16735" r="27851" t="0"/>
          <a:stretch/>
        </p:blipFill>
        <p:spPr>
          <a:xfrm>
            <a:off x="3031675" y="5561750"/>
            <a:ext cx="879801" cy="833100"/>
          </a:xfrm>
          <a:prstGeom prst="rect">
            <a:avLst/>
          </a:prstGeom>
          <a:noFill/>
          <a:ln>
            <a:noFill/>
          </a:ln>
        </p:spPr>
      </p:pic>
      <p:graphicFrame>
        <p:nvGraphicFramePr>
          <p:cNvPr id="847" name="Google Shape;847;p80"/>
          <p:cNvGraphicFramePr/>
          <p:nvPr/>
        </p:nvGraphicFramePr>
        <p:xfrm>
          <a:off x="3911475" y="5635535"/>
          <a:ext cx="3000000" cy="3000000"/>
        </p:xfrm>
        <a:graphic>
          <a:graphicData uri="http://schemas.openxmlformats.org/drawingml/2006/table">
            <a:tbl>
              <a:tblPr>
                <a:noFill/>
                <a:tableStyleId>{3AC14A45-8425-44F6-8375-267EBB1D1E97}</a:tableStyleId>
              </a:tblPr>
              <a:tblGrid>
                <a:gridCol w="1991450"/>
              </a:tblGrid>
              <a:tr h="68312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5. B. Human Health and Body Systems. B2.</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does our skeleton have so many bones?</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848" name="Google Shape;848;p80"/>
          <p:cNvPicPr preferRelativeResize="0"/>
          <p:nvPr/>
        </p:nvPicPr>
        <p:blipFill rotWithShape="1">
          <a:blip r:embed="rId19">
            <a:alphaModFix/>
          </a:blip>
          <a:srcRect b="51476" l="45862" r="5993" t="1344"/>
          <a:stretch/>
        </p:blipFill>
        <p:spPr>
          <a:xfrm>
            <a:off x="3031675" y="5561750"/>
            <a:ext cx="879801" cy="825151"/>
          </a:xfrm>
          <a:prstGeom prst="rect">
            <a:avLst/>
          </a:prstGeom>
          <a:noFill/>
          <a:ln>
            <a:noFill/>
          </a:ln>
        </p:spPr>
      </p:pic>
      <p:pic>
        <p:nvPicPr>
          <p:cNvPr id="849" name="Google Shape;849;p80"/>
          <p:cNvPicPr preferRelativeResize="0"/>
          <p:nvPr/>
        </p:nvPicPr>
        <p:blipFill rotWithShape="1">
          <a:blip r:embed="rId20">
            <a:alphaModFix/>
          </a:blip>
          <a:srcRect b="56779" l="26438" r="26433" t="0"/>
          <a:stretch/>
        </p:blipFill>
        <p:spPr>
          <a:xfrm>
            <a:off x="3031675" y="5559175"/>
            <a:ext cx="879801" cy="835676"/>
          </a:xfrm>
          <a:prstGeom prst="rect">
            <a:avLst/>
          </a:prstGeom>
          <a:noFill/>
          <a:ln>
            <a:noFill/>
          </a:ln>
        </p:spPr>
      </p:pic>
      <p:pic>
        <p:nvPicPr>
          <p:cNvPr id="850" name="Google Shape;850;p80"/>
          <p:cNvPicPr preferRelativeResize="0"/>
          <p:nvPr/>
        </p:nvPicPr>
        <p:blipFill rotWithShape="1">
          <a:blip r:embed="rId18">
            <a:alphaModFix/>
          </a:blip>
          <a:srcRect b="93127" l="0" r="30458" t="0"/>
          <a:stretch/>
        </p:blipFill>
        <p:spPr>
          <a:xfrm>
            <a:off x="3031675" y="5555300"/>
            <a:ext cx="750250" cy="296600"/>
          </a:xfrm>
          <a:prstGeom prst="rect">
            <a:avLst/>
          </a:prstGeom>
          <a:noFill/>
          <a:ln>
            <a:noFill/>
          </a:ln>
        </p:spPr>
      </p:pic>
      <p:graphicFrame>
        <p:nvGraphicFramePr>
          <p:cNvPr id="851" name="Google Shape;851;p80"/>
          <p:cNvGraphicFramePr/>
          <p:nvPr/>
        </p:nvGraphicFramePr>
        <p:xfrm>
          <a:off x="3006200" y="5555310"/>
          <a:ext cx="3000000" cy="3000000"/>
        </p:xfrm>
        <a:graphic>
          <a:graphicData uri="http://schemas.openxmlformats.org/drawingml/2006/table">
            <a:tbl>
              <a:tblPr>
                <a:noFill/>
                <a:tableStyleId>{3AC14A45-8425-44F6-8375-267EBB1D1E97}</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52" name="Google Shape;852;p80"/>
          <p:cNvSpPr/>
          <p:nvPr/>
        </p:nvSpPr>
        <p:spPr>
          <a:xfrm>
            <a:off x="6675305" y="6596951"/>
            <a:ext cx="2925900" cy="848700"/>
          </a:xfrm>
          <a:prstGeom prst="rect">
            <a:avLst/>
          </a:prstGeom>
          <a:solidFill>
            <a:srgbClr val="CAAFF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0"/>
          <p:cNvSpPr/>
          <p:nvPr/>
        </p:nvSpPr>
        <p:spPr>
          <a:xfrm>
            <a:off x="6530375" y="65459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4" name="Google Shape;854;p80"/>
          <p:cNvPicPr preferRelativeResize="0"/>
          <p:nvPr/>
        </p:nvPicPr>
        <p:blipFill rotWithShape="1">
          <a:blip r:embed="rId15">
            <a:alphaModFix/>
          </a:blip>
          <a:srcRect b="45160" l="16735" r="27851" t="0"/>
          <a:stretch/>
        </p:blipFill>
        <p:spPr>
          <a:xfrm>
            <a:off x="6536875" y="6552350"/>
            <a:ext cx="879801" cy="833100"/>
          </a:xfrm>
          <a:prstGeom prst="rect">
            <a:avLst/>
          </a:prstGeom>
          <a:noFill/>
          <a:ln>
            <a:noFill/>
          </a:ln>
        </p:spPr>
      </p:pic>
      <p:graphicFrame>
        <p:nvGraphicFramePr>
          <p:cNvPr id="855" name="Google Shape;855;p80"/>
          <p:cNvGraphicFramePr/>
          <p:nvPr/>
        </p:nvGraphicFramePr>
        <p:xfrm>
          <a:off x="7416675" y="6549935"/>
          <a:ext cx="3000000" cy="3000000"/>
        </p:xfrm>
        <a:graphic>
          <a:graphicData uri="http://schemas.openxmlformats.org/drawingml/2006/table">
            <a:tbl>
              <a:tblPr>
                <a:noFill/>
                <a:tableStyleId>{3AC14A45-8425-44F6-8375-267EBB1D1E97}</a:tableStyleId>
              </a:tblPr>
              <a:tblGrid>
                <a:gridCol w="1991450"/>
              </a:tblGrid>
              <a:tr h="68312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5. B. Human Health and Body Systems. B2.</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What would happen if you didn’t have a skull?</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856" name="Google Shape;856;p80"/>
          <p:cNvPicPr preferRelativeResize="0"/>
          <p:nvPr/>
        </p:nvPicPr>
        <p:blipFill rotWithShape="1">
          <a:blip r:embed="rId21">
            <a:alphaModFix/>
          </a:blip>
          <a:srcRect b="53872" l="41904" r="10362" t="2758"/>
          <a:stretch/>
        </p:blipFill>
        <p:spPr>
          <a:xfrm>
            <a:off x="6536875" y="6558400"/>
            <a:ext cx="879800" cy="825150"/>
          </a:xfrm>
          <a:prstGeom prst="rect">
            <a:avLst/>
          </a:prstGeom>
          <a:noFill/>
          <a:ln>
            <a:noFill/>
          </a:ln>
        </p:spPr>
      </p:pic>
      <p:pic>
        <p:nvPicPr>
          <p:cNvPr id="857" name="Google Shape;857;p80"/>
          <p:cNvPicPr preferRelativeResize="0"/>
          <p:nvPr/>
        </p:nvPicPr>
        <p:blipFill rotWithShape="1">
          <a:blip r:embed="rId18">
            <a:alphaModFix/>
          </a:blip>
          <a:srcRect b="93127" l="0" r="30458" t="0"/>
          <a:stretch/>
        </p:blipFill>
        <p:spPr>
          <a:xfrm>
            <a:off x="6536875" y="6545900"/>
            <a:ext cx="750250" cy="296600"/>
          </a:xfrm>
          <a:prstGeom prst="rect">
            <a:avLst/>
          </a:prstGeom>
          <a:noFill/>
          <a:ln>
            <a:noFill/>
          </a:ln>
        </p:spPr>
      </p:pic>
      <p:graphicFrame>
        <p:nvGraphicFramePr>
          <p:cNvPr id="858" name="Google Shape;858;p80"/>
          <p:cNvGraphicFramePr/>
          <p:nvPr/>
        </p:nvGraphicFramePr>
        <p:xfrm>
          <a:off x="6511400" y="6545910"/>
          <a:ext cx="3000000" cy="3000000"/>
        </p:xfrm>
        <a:graphic>
          <a:graphicData uri="http://schemas.openxmlformats.org/drawingml/2006/table">
            <a:tbl>
              <a:tblPr>
                <a:noFill/>
                <a:tableStyleId>{3AC14A45-8425-44F6-8375-267EBB1D1E97}</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59" name="Google Shape;859;p8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860" name="Google Shape;860;p8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8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66" name="Google Shape;866;p8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867" name="Google Shape;867;p8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a:t>
            </a:r>
            <a:r>
              <a:rPr lang="en" sz="1200">
                <a:solidFill>
                  <a:schemeClr val="dk1"/>
                </a:solidFill>
                <a:latin typeface="Poppins"/>
                <a:ea typeface="Poppins"/>
                <a:cs typeface="Poppins"/>
                <a:sym typeface="Poppins"/>
              </a:rPr>
              <a:t>Matter and Energy</a:t>
            </a:r>
            <a:endParaRPr sz="1200">
              <a:latin typeface="Poppins"/>
              <a:ea typeface="Poppins"/>
              <a:cs typeface="Poppins"/>
              <a:sym typeface="Poppins"/>
            </a:endParaRPr>
          </a:p>
        </p:txBody>
      </p:sp>
      <p:sp>
        <p:nvSpPr>
          <p:cNvPr id="868" name="Google Shape;868;p8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Chemical Reactions &amp; Properties of Matter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(Chemical Magic)</a:t>
            </a:r>
            <a:endParaRPr b="1">
              <a:solidFill>
                <a:schemeClr val="dk1"/>
              </a:solidFill>
              <a:latin typeface="Poppins"/>
              <a:ea typeface="Poppins"/>
              <a:cs typeface="Poppins"/>
              <a:sym typeface="Poppins"/>
            </a:endParaRPr>
          </a:p>
        </p:txBody>
      </p:sp>
      <p:graphicFrame>
        <p:nvGraphicFramePr>
          <p:cNvPr id="869" name="Google Shape;869;p81"/>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Conservation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Are magic potions real?</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that a salt and vinegar solution will turn a dull penny shiny again indicating that substances can change other substances.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C. Properties of and Changes in Matter. C2. </a:t>
                      </a:r>
                      <a:r>
                        <a:rPr lang="en" sz="800">
                          <a:solidFill>
                            <a:schemeClr val="dk1"/>
                          </a:solidFill>
                          <a:latin typeface="Poppins"/>
                          <a:ea typeface="Poppins"/>
                          <a:cs typeface="Poppins"/>
                          <a:sym typeface="Poppins"/>
                        </a:rPr>
                        <a:t>Students will demonstrate an understanding of the properties of matter, changes of state, and physical and chemical change.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Dissolving &amp; Particulate Nature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transform something worthless into gold?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coat a steel nail in copper by placing it into the solution that dissolved bits of the penny. Students realize that substances can change to become particles too small to be seen, but they still exist.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C. Properties of and Changes in Matter. C2. </a:t>
                      </a:r>
                      <a:r>
                        <a:rPr lang="en" sz="800">
                          <a:solidFill>
                            <a:schemeClr val="dk1"/>
                          </a:solidFill>
                          <a:latin typeface="Poppins"/>
                          <a:ea typeface="Poppins"/>
                          <a:cs typeface="Poppins"/>
                          <a:sym typeface="Poppins"/>
                        </a:rPr>
                        <a:t>Students will demonstrate an understanding of the properties of matter, changes of state, and physical and chemical change.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 Properties of Matter</a:t>
                      </a:r>
                      <a:r>
                        <a:rPr b="1" lang="en" sz="800">
                          <a:solidFill>
                            <a:schemeClr val="dk1"/>
                          </a:solidFill>
                          <a:latin typeface="Poppins"/>
                          <a:ea typeface="Poppins"/>
                          <a:cs typeface="Poppins"/>
                          <a:sym typeface="Poppins"/>
                        </a:rPr>
                        <a:t>: Acids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would happen if you drank a glass of acid?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figure out that acids are very reactive substances. Students investigate reactions between different substances to determine how known acids react with other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C. Properties of and Changes in Matter. C2. </a:t>
                      </a:r>
                      <a:r>
                        <a:rPr lang="en" sz="800">
                          <a:solidFill>
                            <a:schemeClr val="dk1"/>
                          </a:solidFill>
                          <a:latin typeface="Poppins"/>
                          <a:ea typeface="Poppins"/>
                          <a:cs typeface="Poppins"/>
                          <a:sym typeface="Poppins"/>
                        </a:rPr>
                        <a:t>Students will demonstrate an understanding of the properties of matter, changes of state, and physical and chemical change.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Chemical Reactions</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fireworks, rubber, and Silly Putty have in common?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combine different substances together to discover that chemical reactions can create new substances.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C. Properties of and Changes in Matter. C2. </a:t>
                      </a:r>
                      <a:r>
                        <a:rPr lang="en" sz="800">
                          <a:solidFill>
                            <a:schemeClr val="dk1"/>
                          </a:solidFill>
                          <a:latin typeface="Poppins"/>
                          <a:ea typeface="Poppins"/>
                          <a:cs typeface="Poppins"/>
                          <a:sym typeface="Poppins"/>
                        </a:rPr>
                        <a:t>Students will demonstrate an understanding of the properties of matter, changes of state, and physical and chemical change.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Gases &amp; Particle Models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do some things explode?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and model the reaction between baking soda and vinegar. They figure out that gases are made of particles too small to be seen.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C. Properties of and Changes in Matter. C2. </a:t>
                      </a:r>
                      <a:r>
                        <a:rPr lang="en" sz="800">
                          <a:solidFill>
                            <a:schemeClr val="dk1"/>
                          </a:solidFill>
                          <a:latin typeface="Poppins"/>
                          <a:ea typeface="Poppins"/>
                          <a:cs typeface="Poppins"/>
                          <a:sym typeface="Poppins"/>
                        </a:rPr>
                        <a:t>Students will demonstrate an understanding of the properties of matter, changes of state, and physical and chemical change.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70" name="Google Shape;870;p81"/>
          <p:cNvPicPr preferRelativeResize="0"/>
          <p:nvPr/>
        </p:nvPicPr>
        <p:blipFill>
          <a:blip r:embed="rId11">
            <a:alphaModFix/>
          </a:blip>
          <a:stretch>
            <a:fillRect/>
          </a:stretch>
        </p:blipFill>
        <p:spPr>
          <a:xfrm>
            <a:off x="457200" y="1939425"/>
            <a:ext cx="914400" cy="5181600"/>
          </a:xfrm>
          <a:prstGeom prst="rect">
            <a:avLst/>
          </a:prstGeom>
          <a:noFill/>
          <a:ln>
            <a:noFill/>
          </a:ln>
        </p:spPr>
      </p:pic>
      <p:graphicFrame>
        <p:nvGraphicFramePr>
          <p:cNvPr id="871" name="Google Shape;871;p81"/>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72" name="Google Shape;872;p8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873" name="Google Shape;873;p8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8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79" name="Google Shape;879;p8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880" name="Google Shape;880;p8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a:t>
            </a:r>
            <a:r>
              <a:rPr lang="en" sz="1200">
                <a:solidFill>
                  <a:schemeClr val="dk1"/>
                </a:solidFill>
                <a:latin typeface="Poppins"/>
                <a:ea typeface="Poppins"/>
                <a:cs typeface="Poppins"/>
                <a:sym typeface="Poppins"/>
              </a:rPr>
              <a:t>Matter and Energy; Earth and Space Systems</a:t>
            </a:r>
            <a:endParaRPr sz="1200">
              <a:latin typeface="Poppins"/>
              <a:ea typeface="Poppins"/>
              <a:cs typeface="Poppins"/>
              <a:sym typeface="Poppins"/>
            </a:endParaRPr>
          </a:p>
        </p:txBody>
      </p:sp>
      <p:sp>
        <p:nvSpPr>
          <p:cNvPr id="881" name="Google Shape;881;p8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Water Cycle &amp; Earth’s Systems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(Watery Planet)</a:t>
            </a:r>
            <a:endParaRPr b="1">
              <a:solidFill>
                <a:schemeClr val="dk1"/>
              </a:solidFill>
              <a:latin typeface="Poppins"/>
              <a:ea typeface="Poppins"/>
              <a:cs typeface="Poppins"/>
              <a:sym typeface="Poppins"/>
            </a:endParaRPr>
          </a:p>
        </p:txBody>
      </p:sp>
      <p:graphicFrame>
        <p:nvGraphicFramePr>
          <p:cNvPr id="882" name="Google Shape;882;p82"/>
          <p:cNvGraphicFramePr/>
          <p:nvPr/>
        </p:nvGraphicFramePr>
        <p:xfrm>
          <a:off x="467988" y="1543210"/>
          <a:ext cx="3000000" cy="3000000"/>
        </p:xfrm>
        <a:graphic>
          <a:graphicData uri="http://schemas.openxmlformats.org/drawingml/2006/table">
            <a:tbl>
              <a:tblPr>
                <a:noFill/>
                <a:tableStyleId>{3AC14A45-8425-44F6-8375-267EBB1D1E97}</a:tableStyleId>
              </a:tblPr>
              <a:tblGrid>
                <a:gridCol w="1028700"/>
                <a:gridCol w="1993375"/>
                <a:gridCol w="2732375"/>
                <a:gridCol w="3389550"/>
              </a:tblGrid>
              <a:tr h="4110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8025">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Hydrosphere &amp; </a:t>
                      </a:r>
                      <a:r>
                        <a:rPr b="1" lang="en" sz="800">
                          <a:uFill>
                            <a:noFill/>
                          </a:uFill>
                          <a:latin typeface="Poppins"/>
                          <a:ea typeface="Poppins"/>
                          <a:cs typeface="Poppins"/>
                          <a:sym typeface="Poppins"/>
                          <a:hlinkClick r:id="rId7"/>
                        </a:rPr>
                        <a:t>Water Distribution</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How much water is in the world?</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analyze and interpret data from world maps to determine the relative amounts of fresh, salt, and frozen water. Students figure out that while the Earth has a lot of water, most of Earth’s water is not fresh or accessible.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E1. </a:t>
                      </a:r>
                      <a:r>
                        <a:rPr lang="en" sz="800">
                          <a:solidFill>
                            <a:schemeClr val="dk1"/>
                          </a:solidFill>
                          <a:latin typeface="Poppins"/>
                          <a:ea typeface="Poppins"/>
                          <a:cs typeface="Poppins"/>
                          <a:sym typeface="Poppins"/>
                        </a:rPr>
                        <a:t>Students will assess effects of energy and resource use on society and the environment, and suggest options for conserving energy and resources.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08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2</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Mixtures &amp; Solutions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much salt is in the ocean?</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create a model ocean to observe how salt seems to completely vanish when dissolved in water. Students measure and graph quantities to provide evidence that the salt is still in the solution, even though we can’t see it.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C. Properties of and Changes in Matter. C2. </a:t>
                      </a:r>
                      <a:r>
                        <a:rPr lang="en" sz="800">
                          <a:solidFill>
                            <a:schemeClr val="dk1"/>
                          </a:solidFill>
                          <a:latin typeface="Poppins"/>
                          <a:ea typeface="Poppins"/>
                          <a:cs typeface="Poppins"/>
                          <a:sym typeface="Poppins"/>
                        </a:rPr>
                        <a:t>Students will demonstrate an understanding of the properties of matter, changes of state, and physical and chemical change.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67675">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3</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Groundwater as a Natural Resource</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When you turn on the faucet, where does the water come from?</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learn most people get fresh water from underground sources. Students determine the best place to settle a town by considering features of the landscape &amp; the characteristics of the plants that thrive there.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5. E. Conservation of Energy and Resources. E1. </a:t>
                      </a:r>
                      <a:r>
                        <a:rPr lang="en" sz="800">
                          <a:solidFill>
                            <a:schemeClr val="dk1"/>
                          </a:solidFill>
                          <a:latin typeface="Poppins"/>
                          <a:ea typeface="Poppins"/>
                          <a:cs typeface="Poppins"/>
                          <a:sym typeface="Poppins"/>
                        </a:rPr>
                        <a:t>Students will assess effects of energy and resource use on society and the environment, and suggest options for conserving energy and resources.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307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Water Cycle</a:t>
                      </a:r>
                      <a:endParaRPr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Can we make it rain?</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create a model of the ocean and sky to investigate how temperature influences evaporation and condensation. Students figure out that higher ocean temperatures lead to more evaporation, thus leading to more rain.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5. C. Properties of and Changes in Matter. C2. </a:t>
                      </a:r>
                      <a:r>
                        <a:rPr lang="en" sz="800">
                          <a:solidFill>
                            <a:schemeClr val="dk1"/>
                          </a:solidFill>
                          <a:latin typeface="Poppins"/>
                          <a:ea typeface="Poppins"/>
                          <a:cs typeface="Poppins"/>
                          <a:sym typeface="Poppins"/>
                        </a:rPr>
                        <a:t>Students will demonstrate an understanding of the properties of matter, changes of state, and physical and chemical change.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9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Natural Disasters &amp; Engineering</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How can you save a town from a hurricane?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define the problem that a town needs protection from flooding. They design solutions using different types of flood protection. They realize flooding is caused by severe rainfall generated by hurricanes. Hurricanes are created where ocean temperatures are warm.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5. D. Forces Acting on Structures. D2. </a:t>
                      </a:r>
                      <a:r>
                        <a:rPr lang="en" sz="800">
                          <a:solidFill>
                            <a:schemeClr val="dk1"/>
                          </a:solidFill>
                          <a:latin typeface="Poppins"/>
                          <a:ea typeface="Poppins"/>
                          <a:cs typeface="Poppins"/>
                          <a:sym typeface="Poppins"/>
                        </a:rPr>
                        <a:t>Students will demonstrate an understanding of forces that act on structures, and how various structures withstand them.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83" name="Google Shape;883;p82"/>
          <p:cNvPicPr preferRelativeResize="0"/>
          <p:nvPr/>
        </p:nvPicPr>
        <p:blipFill>
          <a:blip r:embed="rId12">
            <a:alphaModFix/>
          </a:blip>
          <a:stretch>
            <a:fillRect/>
          </a:stretch>
        </p:blipFill>
        <p:spPr>
          <a:xfrm>
            <a:off x="468000" y="1939425"/>
            <a:ext cx="914400" cy="4801024"/>
          </a:xfrm>
          <a:prstGeom prst="rect">
            <a:avLst/>
          </a:prstGeom>
          <a:noFill/>
          <a:ln>
            <a:noFill/>
          </a:ln>
        </p:spPr>
      </p:pic>
      <p:graphicFrame>
        <p:nvGraphicFramePr>
          <p:cNvPr id="884" name="Google Shape;884;p82"/>
          <p:cNvGraphicFramePr/>
          <p:nvPr/>
        </p:nvGraphicFramePr>
        <p:xfrm>
          <a:off x="467988" y="1939435"/>
          <a:ext cx="3000000" cy="3000000"/>
        </p:xfrm>
        <a:graphic>
          <a:graphicData uri="http://schemas.openxmlformats.org/drawingml/2006/table">
            <a:tbl>
              <a:tblPr>
                <a:noFill/>
                <a:tableStyleId>{3AC14A45-8425-44F6-8375-267EBB1D1E97}</a:tableStyleId>
              </a:tblPr>
              <a:tblGrid>
                <a:gridCol w="696475"/>
              </a:tblGrid>
              <a:tr h="94632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4632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4632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4632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41197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85" name="Google Shape;885;p8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886" name="Google Shape;886;p8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graphicFrame>
        <p:nvGraphicFramePr>
          <p:cNvPr id="891" name="Google Shape;891;p83"/>
          <p:cNvGraphicFramePr/>
          <p:nvPr/>
        </p:nvGraphicFramePr>
        <p:xfrm>
          <a:off x="467988" y="1543210"/>
          <a:ext cx="3000000" cy="3000000"/>
        </p:xfrm>
        <a:graphic>
          <a:graphicData uri="http://schemas.openxmlformats.org/drawingml/2006/table">
            <a:tbl>
              <a:tblPr>
                <a:noFill/>
                <a:tableStyleId>{3AC14A45-8425-44F6-8375-267EBB1D1E97}</a:tableStyleId>
              </a:tblPr>
              <a:tblGrid>
                <a:gridCol w="1028700"/>
                <a:gridCol w="2080150"/>
                <a:gridCol w="2625025"/>
                <a:gridCol w="3410125"/>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05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Speed &amp; Energy</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is your body similar to a car?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learn about stored energy and about the relationship between motion and energy. Students build models of an amusement park ride and discover how energy can be stored in materials. Stored energy can be converted to speed.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142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Gravitational Energy, Speed, &amp; Collisions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roller coasters go so fast?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build a model of a roller coaster and carry out an investigation using marbles. Students learn that lifting an object up stores energy in the object. When the object falls, that stored energy is released. They realize that energy is transferred when objects collide.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815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Collisions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marbles save the world?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a:t>
                      </a:r>
                      <a:r>
                        <a:rPr lang="en" sz="800">
                          <a:solidFill>
                            <a:schemeClr val="dk1"/>
                          </a:solidFill>
                          <a:highlight>
                            <a:srgbClr val="EAEADF"/>
                          </a:highlight>
                          <a:latin typeface="Poppins"/>
                          <a:ea typeface="Poppins"/>
                          <a:cs typeface="Poppins"/>
                          <a:sym typeface="Poppins"/>
                        </a:rPr>
                        <a:t>tudents investigate how energy transfers when objects collide. In the activity, Bumper Jumper, students ask questions and make predictions about how far a marble will launch over a jump after colliding with other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532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knock down a building using only dominoes?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experiment with ways to store and release energy, creating the beginning of a chain reaction machine with a lever and a ramp. Students figure out that a domino standing on end is storing energy, only requiring a small amount of energy (a tiny push) to release the stored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35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Can you build a chain reaction machine?</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continue to build a chain reaction machine — identifying a goal, brainstorming and testing multiple ideas, and determining an optimal solution. The chain reaction machine uses multiple components to transfer energy from one part to the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92" name="Google Shape;892;p83"/>
          <p:cNvPicPr preferRelativeResize="0"/>
          <p:nvPr/>
        </p:nvPicPr>
        <p:blipFill>
          <a:blip r:embed="rId8">
            <a:alphaModFix/>
          </a:blip>
          <a:stretch>
            <a:fillRect/>
          </a:stretch>
        </p:blipFill>
        <p:spPr>
          <a:xfrm>
            <a:off x="468000" y="1939423"/>
            <a:ext cx="914400" cy="3855075"/>
          </a:xfrm>
          <a:prstGeom prst="rect">
            <a:avLst/>
          </a:prstGeom>
          <a:noFill/>
          <a:ln>
            <a:noFill/>
          </a:ln>
        </p:spPr>
      </p:pic>
      <p:pic>
        <p:nvPicPr>
          <p:cNvPr id="893" name="Google Shape;893;p83"/>
          <p:cNvPicPr preferRelativeResize="0"/>
          <p:nvPr/>
        </p:nvPicPr>
        <p:blipFill rotWithShape="1">
          <a:blip r:embed="rId9">
            <a:alphaModFix/>
          </a:blip>
          <a:srcRect b="75113" l="0" r="0" t="0"/>
          <a:stretch/>
        </p:blipFill>
        <p:spPr>
          <a:xfrm>
            <a:off x="468000" y="5794500"/>
            <a:ext cx="914400" cy="1033500"/>
          </a:xfrm>
          <a:prstGeom prst="rect">
            <a:avLst/>
          </a:prstGeom>
          <a:noFill/>
          <a:ln>
            <a:noFill/>
          </a:ln>
        </p:spPr>
      </p:pic>
      <p:pic>
        <p:nvPicPr>
          <p:cNvPr id="894" name="Google Shape;894;p83"/>
          <p:cNvPicPr preferRelativeResize="0"/>
          <p:nvPr/>
        </p:nvPicPr>
        <p:blipFill rotWithShape="1">
          <a:blip r:embed="rId10">
            <a:alphaModFix/>
          </a:blip>
          <a:srcRect b="0" l="0" r="46082" t="0"/>
          <a:stretch/>
        </p:blipFill>
        <p:spPr>
          <a:xfrm>
            <a:off x="457200" y="3874875"/>
            <a:ext cx="914401" cy="981575"/>
          </a:xfrm>
          <a:prstGeom prst="rect">
            <a:avLst/>
          </a:prstGeom>
          <a:noFill/>
          <a:ln>
            <a:noFill/>
          </a:ln>
        </p:spPr>
      </p:pic>
      <p:sp>
        <p:nvSpPr>
          <p:cNvPr id="895" name="Google Shape;895;p83"/>
          <p:cNvSpPr/>
          <p:nvPr/>
        </p:nvSpPr>
        <p:spPr>
          <a:xfrm>
            <a:off x="468000" y="3874875"/>
            <a:ext cx="632100" cy="2097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96" name="Google Shape;896;p83"/>
          <p:cNvGraphicFramePr/>
          <p:nvPr/>
        </p:nvGraphicFramePr>
        <p:xfrm>
          <a:off x="467988" y="1863235"/>
          <a:ext cx="3000000" cy="3000000"/>
        </p:xfrm>
        <a:graphic>
          <a:graphicData uri="http://schemas.openxmlformats.org/drawingml/2006/table">
            <a:tbl>
              <a:tblPr>
                <a:noFill/>
                <a:tableStyleId>{3AC14A45-8425-44F6-8375-267EBB1D1E97}</a:tableStyleId>
              </a:tblPr>
              <a:tblGrid>
                <a:gridCol w="696475"/>
              </a:tblGrid>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a:t>
                      </a:r>
                      <a:r>
                        <a:rPr b="1" lang="en" sz="800">
                          <a:solidFill>
                            <a:schemeClr val="lt1"/>
                          </a:solidFill>
                          <a:latin typeface="Poppins"/>
                          <a:ea typeface="Poppins"/>
                          <a:cs typeface="Poppins"/>
                          <a:sym typeface="Poppins"/>
                        </a:rPr>
                        <a:t>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675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97" name="Google Shape;897;p8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6">
                  <a:extLst>
                    <a:ext uri="{A12FA001-AC4F-418D-AE19-62706E023703}">
                      <ahyp:hlinkClr val="tx"/>
                    </a:ext>
                  </a:extLst>
                </a:hlinkClick>
              </a:rPr>
              <a:t>Energy &amp;  Energy Transfer </a:t>
            </a:r>
            <a:r>
              <a:rPr lang="en" sz="1200">
                <a:solidFill>
                  <a:schemeClr val="dk1"/>
                </a:solidFill>
                <a:uFill>
                  <a:noFill/>
                </a:uFill>
                <a:latin typeface="Poppins"/>
                <a:ea typeface="Poppins"/>
                <a:cs typeface="Poppins"/>
                <a:sym typeface="Poppins"/>
                <a:hlinkClick r:id="rId17">
                  <a:extLst>
                    <a:ext uri="{A12FA001-AC4F-418D-AE19-62706E023703}">
                      <ahyp:hlinkClr val="tx"/>
                    </a:ext>
                  </a:extLst>
                </a:hlinkClick>
              </a:rPr>
              <a:t>(Energizing Everything)</a:t>
            </a:r>
            <a:endParaRPr sz="1200">
              <a:solidFill>
                <a:schemeClr val="dk1"/>
              </a:solidFill>
              <a:latin typeface="Poppins"/>
              <a:ea typeface="Poppins"/>
              <a:cs typeface="Poppins"/>
              <a:sym typeface="Poppins"/>
            </a:endParaRPr>
          </a:p>
        </p:txBody>
      </p:sp>
      <p:sp>
        <p:nvSpPr>
          <p:cNvPr id="898" name="Google Shape;898;p83"/>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99" name="Google Shape;899;p83"/>
          <p:cNvPicPr preferRelativeResize="0"/>
          <p:nvPr/>
        </p:nvPicPr>
        <p:blipFill>
          <a:blip r:embed="rId18">
            <a:alphaModFix/>
          </a:blip>
          <a:stretch>
            <a:fillRect/>
          </a:stretch>
        </p:blipFill>
        <p:spPr>
          <a:xfrm>
            <a:off x="7953375" y="305775"/>
            <a:ext cx="1647825" cy="209550"/>
          </a:xfrm>
          <a:prstGeom prst="rect">
            <a:avLst/>
          </a:prstGeom>
          <a:noFill/>
          <a:ln>
            <a:noFill/>
          </a:ln>
        </p:spPr>
      </p:pic>
      <p:sp>
        <p:nvSpPr>
          <p:cNvPr id="900" name="Google Shape;900;p8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grpSp>
        <p:nvGrpSpPr>
          <p:cNvPr id="901" name="Google Shape;901;p83"/>
          <p:cNvGrpSpPr/>
          <p:nvPr/>
        </p:nvGrpSpPr>
        <p:grpSpPr>
          <a:xfrm>
            <a:off x="533400" y="675263"/>
            <a:ext cx="7886700" cy="307800"/>
            <a:chOff x="1485900" y="5127425"/>
            <a:chExt cx="7886700" cy="307800"/>
          </a:xfrm>
        </p:grpSpPr>
        <p:grpSp>
          <p:nvGrpSpPr>
            <p:cNvPr id="902" name="Google Shape;902;p83"/>
            <p:cNvGrpSpPr/>
            <p:nvPr/>
          </p:nvGrpSpPr>
          <p:grpSpPr>
            <a:xfrm>
              <a:off x="1485900" y="5167025"/>
              <a:ext cx="7886700" cy="228600"/>
              <a:chOff x="1485900" y="5233700"/>
              <a:chExt cx="7886700" cy="228600"/>
            </a:xfrm>
          </p:grpSpPr>
          <p:sp>
            <p:nvSpPr>
              <p:cNvPr id="903" name="Google Shape;903;p8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8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5" name="Google Shape;905;p8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Ontario Standards.</a:t>
              </a:r>
              <a:endParaRPr i="1" sz="800">
                <a:latin typeface="Poppins"/>
                <a:ea typeface="Poppins"/>
                <a:cs typeface="Poppins"/>
                <a:sym typeface="Poppins"/>
              </a:endParaRPr>
            </a:p>
          </p:txBody>
        </p:sp>
      </p:grpSp>
      <p:sp>
        <p:nvSpPr>
          <p:cNvPr id="906" name="Google Shape;906;p8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907" name="Google Shape;907;p8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84"/>
          <p:cNvPicPr preferRelativeResize="0"/>
          <p:nvPr/>
        </p:nvPicPr>
        <p:blipFill rotWithShape="1">
          <a:blip r:embed="rId3">
            <a:alphaModFix/>
          </a:blip>
          <a:srcRect b="4111" l="0" r="0" t="4120"/>
          <a:stretch/>
        </p:blipFill>
        <p:spPr>
          <a:xfrm>
            <a:off x="456150" y="4382800"/>
            <a:ext cx="997011" cy="1051500"/>
          </a:xfrm>
          <a:prstGeom prst="rect">
            <a:avLst/>
          </a:prstGeom>
          <a:noFill/>
          <a:ln>
            <a:noFill/>
          </a:ln>
        </p:spPr>
      </p:pic>
      <p:sp>
        <p:nvSpPr>
          <p:cNvPr id="913" name="Google Shape;913;p8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Electricity, Light, &amp; Heat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(Electricity, Light &amp; Heat)</a:t>
            </a:r>
            <a:endParaRPr sz="1200">
              <a:latin typeface="Poppins"/>
              <a:ea typeface="Poppins"/>
              <a:cs typeface="Poppins"/>
              <a:sym typeface="Poppins"/>
            </a:endParaRPr>
          </a:p>
        </p:txBody>
      </p:sp>
      <p:pic>
        <p:nvPicPr>
          <p:cNvPr id="914" name="Google Shape;914;p84"/>
          <p:cNvPicPr preferRelativeResize="0"/>
          <p:nvPr/>
        </p:nvPicPr>
        <p:blipFill rotWithShape="1">
          <a:blip r:embed="rId6">
            <a:alphaModFix/>
          </a:blip>
          <a:srcRect b="17156" l="0" r="0" t="0"/>
          <a:stretch/>
        </p:blipFill>
        <p:spPr>
          <a:xfrm>
            <a:off x="457200" y="1985750"/>
            <a:ext cx="1327137" cy="1033500"/>
          </a:xfrm>
          <a:prstGeom prst="rect">
            <a:avLst/>
          </a:prstGeom>
          <a:noFill/>
          <a:ln>
            <a:noFill/>
          </a:ln>
        </p:spPr>
      </p:pic>
      <p:sp>
        <p:nvSpPr>
          <p:cNvPr id="915" name="Google Shape;915;p84"/>
          <p:cNvSpPr/>
          <p:nvPr/>
        </p:nvSpPr>
        <p:spPr>
          <a:xfrm>
            <a:off x="456151" y="1985744"/>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16" name="Google Shape;916;p84"/>
          <p:cNvSpPr/>
          <p:nvPr/>
        </p:nvSpPr>
        <p:spPr>
          <a:xfrm>
            <a:off x="457200" y="437470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p:txBody>
      </p:sp>
      <p:pic>
        <p:nvPicPr>
          <p:cNvPr id="917" name="Google Shape;917;p84"/>
          <p:cNvPicPr preferRelativeResize="0"/>
          <p:nvPr/>
        </p:nvPicPr>
        <p:blipFill rotWithShape="1">
          <a:blip r:embed="rId9">
            <a:alphaModFix/>
          </a:blip>
          <a:srcRect b="49494" l="0" r="0" t="24954"/>
          <a:stretch/>
        </p:blipFill>
        <p:spPr>
          <a:xfrm>
            <a:off x="456150" y="3007875"/>
            <a:ext cx="1110787" cy="1382050"/>
          </a:xfrm>
          <a:prstGeom prst="rect">
            <a:avLst/>
          </a:prstGeom>
          <a:noFill/>
          <a:ln>
            <a:noFill/>
          </a:ln>
        </p:spPr>
      </p:pic>
      <p:sp>
        <p:nvSpPr>
          <p:cNvPr id="918" name="Google Shape;918;p84"/>
          <p:cNvSpPr/>
          <p:nvPr/>
        </p:nvSpPr>
        <p:spPr>
          <a:xfrm>
            <a:off x="457200" y="3006809"/>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p:txBody>
      </p:sp>
      <p:graphicFrame>
        <p:nvGraphicFramePr>
          <p:cNvPr id="919" name="Google Shape;919;p84"/>
          <p:cNvGraphicFramePr/>
          <p:nvPr/>
        </p:nvGraphicFramePr>
        <p:xfrm>
          <a:off x="457188" y="1589560"/>
          <a:ext cx="3000000" cy="3000000"/>
        </p:xfrm>
        <a:graphic>
          <a:graphicData uri="http://schemas.openxmlformats.org/drawingml/2006/table">
            <a:tbl>
              <a:tblPr>
                <a:noFill/>
                <a:tableStyleId>{3AC14A45-8425-44F6-8375-267EBB1D1E97}</a:tableStyleId>
              </a:tblPr>
              <a:tblGrid>
                <a:gridCol w="914400"/>
                <a:gridCol w="2076975"/>
                <a:gridCol w="2821525"/>
                <a:gridCol w="3331100"/>
              </a:tblGrid>
              <a:tr h="601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28062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Renewable Energy &amp; Natural Resources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the best way to light up a city?</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the advantages and disadvantages of wind, water, and solar energy to power a town. Students obtain and evaluate information about the needs of each source of energy and analyze and interpret data about the town’s resources.</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3679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Electrical Energy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 if there were no electricity?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design a flashlight with an on/off switch, using batteries, flights, and tin foil. Students figure out that electricity can be transformed to other forms of energy, such as movement, light, and heat.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443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Heat Energy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long did it take to travel across the country before cars and planes?</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build a paper spinner and conduct an investigation to explain how heat makes things move. Students realize that heat energy can be transformed into motion energy using a turbine.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5. E. Conservation of Energy and Resources. E2. </a:t>
                      </a:r>
                      <a:r>
                        <a:rPr lang="en" sz="800">
                          <a:solidFill>
                            <a:schemeClr val="dk1"/>
                          </a:solidFill>
                          <a:latin typeface="Poppins"/>
                          <a:ea typeface="Poppins"/>
                          <a:cs typeface="Poppins"/>
                          <a:sym typeface="Poppins"/>
                        </a:rPr>
                        <a:t>Students will demonstrate an understanding of the conservation of energy, and the forms, sources, and uses of energy and resources.</a:t>
                      </a:r>
                      <a:endParaRPr sz="500">
                        <a:solidFill>
                          <a:schemeClr val="dk1"/>
                        </a:solidFill>
                        <a:highlight>
                          <a:srgbClr val="FFDF41"/>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920" name="Google Shape;920;p84"/>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21" name="Google Shape;921;p84"/>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922" name="Google Shape;922;p8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grpSp>
        <p:nvGrpSpPr>
          <p:cNvPr id="923" name="Google Shape;923;p84"/>
          <p:cNvGrpSpPr/>
          <p:nvPr/>
        </p:nvGrpSpPr>
        <p:grpSpPr>
          <a:xfrm>
            <a:off x="533400" y="675263"/>
            <a:ext cx="7886700" cy="307800"/>
            <a:chOff x="1485900" y="5127425"/>
            <a:chExt cx="7886700" cy="307800"/>
          </a:xfrm>
        </p:grpSpPr>
        <p:grpSp>
          <p:nvGrpSpPr>
            <p:cNvPr id="924" name="Google Shape;924;p84"/>
            <p:cNvGrpSpPr/>
            <p:nvPr/>
          </p:nvGrpSpPr>
          <p:grpSpPr>
            <a:xfrm>
              <a:off x="1485900" y="5167025"/>
              <a:ext cx="7886700" cy="228600"/>
              <a:chOff x="1485900" y="5233700"/>
              <a:chExt cx="7886700" cy="228600"/>
            </a:xfrm>
          </p:grpSpPr>
          <p:sp>
            <p:nvSpPr>
              <p:cNvPr id="925" name="Google Shape;925;p8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8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7" name="Google Shape;927;p8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Ontario Standards.</a:t>
              </a:r>
              <a:endParaRPr i="1" sz="800">
                <a:latin typeface="Poppins"/>
                <a:ea typeface="Poppins"/>
                <a:cs typeface="Poppins"/>
                <a:sym typeface="Poppins"/>
              </a:endParaRPr>
            </a:p>
          </p:txBody>
        </p:sp>
      </p:grpSp>
      <p:sp>
        <p:nvSpPr>
          <p:cNvPr id="928" name="Google Shape;928;p8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929" name="Google Shape;929;p84"/>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85"/>
          <p:cNvPicPr preferRelativeResize="0"/>
          <p:nvPr/>
        </p:nvPicPr>
        <p:blipFill rotWithShape="1">
          <a:blip r:embed="rId3">
            <a:alphaModFix/>
          </a:blip>
          <a:srcRect b="9762" l="0" r="0" t="9754"/>
          <a:stretch/>
        </p:blipFill>
        <p:spPr>
          <a:xfrm>
            <a:off x="458550" y="5775925"/>
            <a:ext cx="989436" cy="905525"/>
          </a:xfrm>
          <a:prstGeom prst="rect">
            <a:avLst/>
          </a:prstGeom>
          <a:noFill/>
          <a:ln>
            <a:noFill/>
          </a:ln>
        </p:spPr>
      </p:pic>
      <p:pic>
        <p:nvPicPr>
          <p:cNvPr id="935" name="Google Shape;935;p85"/>
          <p:cNvPicPr preferRelativeResize="0"/>
          <p:nvPr/>
        </p:nvPicPr>
        <p:blipFill rotWithShape="1">
          <a:blip r:embed="rId4">
            <a:alphaModFix/>
          </a:blip>
          <a:srcRect b="-4127" l="2669" r="2669" t="1457"/>
          <a:stretch/>
        </p:blipFill>
        <p:spPr>
          <a:xfrm>
            <a:off x="458550" y="4838650"/>
            <a:ext cx="1017600" cy="988259"/>
          </a:xfrm>
          <a:prstGeom prst="rect">
            <a:avLst/>
          </a:prstGeom>
          <a:noFill/>
          <a:ln>
            <a:noFill/>
          </a:ln>
        </p:spPr>
      </p:pic>
      <p:pic>
        <p:nvPicPr>
          <p:cNvPr id="936" name="Google Shape;936;p85"/>
          <p:cNvPicPr preferRelativeResize="0"/>
          <p:nvPr/>
        </p:nvPicPr>
        <p:blipFill rotWithShape="1">
          <a:blip r:embed="rId5">
            <a:alphaModFix/>
          </a:blip>
          <a:srcRect b="13365" l="0" r="0" t="13358"/>
          <a:stretch/>
        </p:blipFill>
        <p:spPr>
          <a:xfrm>
            <a:off x="458550" y="3938400"/>
            <a:ext cx="1017600" cy="957950"/>
          </a:xfrm>
          <a:prstGeom prst="rect">
            <a:avLst/>
          </a:prstGeom>
          <a:noFill/>
          <a:ln>
            <a:noFill/>
          </a:ln>
        </p:spPr>
      </p:pic>
      <p:pic>
        <p:nvPicPr>
          <p:cNvPr id="937" name="Google Shape;937;p85"/>
          <p:cNvPicPr preferRelativeResize="0"/>
          <p:nvPr/>
        </p:nvPicPr>
        <p:blipFill rotWithShape="1">
          <a:blip r:embed="rId6">
            <a:alphaModFix/>
          </a:blip>
          <a:srcRect b="12160" l="0" r="0" t="6113"/>
          <a:stretch/>
        </p:blipFill>
        <p:spPr>
          <a:xfrm>
            <a:off x="458550" y="2971200"/>
            <a:ext cx="914400" cy="967825"/>
          </a:xfrm>
          <a:prstGeom prst="rect">
            <a:avLst/>
          </a:prstGeom>
          <a:noFill/>
          <a:ln>
            <a:noFill/>
          </a:ln>
        </p:spPr>
      </p:pic>
      <p:pic>
        <p:nvPicPr>
          <p:cNvPr id="938" name="Google Shape;938;p85"/>
          <p:cNvPicPr preferRelativeResize="0"/>
          <p:nvPr/>
        </p:nvPicPr>
        <p:blipFill rotWithShape="1">
          <a:blip r:embed="rId7">
            <a:alphaModFix/>
          </a:blip>
          <a:srcRect b="13563" l="0" r="0" t="13555"/>
          <a:stretch/>
        </p:blipFill>
        <p:spPr>
          <a:xfrm>
            <a:off x="448050" y="2044075"/>
            <a:ext cx="1028089" cy="967825"/>
          </a:xfrm>
          <a:prstGeom prst="rect">
            <a:avLst/>
          </a:prstGeom>
          <a:noFill/>
          <a:ln>
            <a:noFill/>
          </a:ln>
        </p:spPr>
      </p:pic>
      <p:graphicFrame>
        <p:nvGraphicFramePr>
          <p:cNvPr id="939" name="Google Shape;939;p85"/>
          <p:cNvGraphicFramePr/>
          <p:nvPr/>
        </p:nvGraphicFramePr>
        <p:xfrm>
          <a:off x="457188" y="1589560"/>
          <a:ext cx="3000000" cy="3000000"/>
        </p:xfrm>
        <a:graphic>
          <a:graphicData uri="http://schemas.openxmlformats.org/drawingml/2006/table">
            <a:tbl>
              <a:tblPr>
                <a:noFill/>
                <a:tableStyleId>{3AC14A45-8425-44F6-8375-267EBB1D1E97}</a:tableStyleId>
              </a:tblPr>
              <a:tblGrid>
                <a:gridCol w="905250"/>
                <a:gridCol w="2068675"/>
                <a:gridCol w="2848600"/>
                <a:gridCol w="3321450"/>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28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Day, Night, &amp; Earth’s Rotation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9"/>
                        </a:rPr>
                        <a:t>How fast does the Earth spin?</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model the rotation of the Earth and investigate why the Sun looks like it’s moving across the sky. Using evidence they gathered in the investigation, students build a model that explains how the Earth’s rotation around its own axis causes the Sun to appear to rise and set.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Earth’s Rotation &amp; Daily Shadow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1"/>
                        </a:rPr>
                        <a:t>Who set the first clock?</a:t>
                      </a:r>
                      <a:endParaRPr sz="800">
                        <a:latin typeface="Poppins"/>
                        <a:ea typeface="Poppins"/>
                        <a:cs typeface="Poppins"/>
                        <a:sym typeface="Poppins"/>
                      </a:endParaRPr>
                    </a:p>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a shadow clock (sundial) and investigate how the direction and length of shadows change with the position of the light shining on the sundial. Students realize that the Sun’s position in the sky can be used to tell the time of day.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Seasonal Changes &amp; Shadow Length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13"/>
                        </a:rPr>
                        <a:t>How can the Sun tell you the season?</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examine photos taken at different times of year and figure out the time of year that each photo was taken. Students discover that the Sun’s path changes with the seasons, as does the time of sunrise and sunset. The Sun is always highest in the sky at noon, but that height changes with the season.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4"/>
                        </a:rPr>
                        <a:t>Seasonal Patterns &amp; Earth’s Orbit</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5"/>
                        </a:rPr>
                        <a:t>Why do the stars change with the seasons?</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build a model of the universe and use it to explain why different stars are visible at different times of year. Using evidence from this model, students make an argument that supports the claim that the Earth orbits the Sun.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4525">
                <a:tc>
                  <a:txBody>
                    <a:bodyPr/>
                    <a:lstStyle/>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6">
                            <a:extLst>
                              <a:ext uri="{A12FA001-AC4F-418D-AE19-62706E023703}">
                                <ahyp:hlinkClr val="tx"/>
                              </a:ext>
                            </a:extLst>
                          </a:hlinkClick>
                        </a:rPr>
                        <a:t>Moon Phases, Lunar Cycle</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Why does the Moon change shape?</a:t>
                      </a:r>
                      <a:endParaRPr b="1" sz="800">
                        <a:solidFill>
                          <a:srgbClr val="000000"/>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physical model of the Sun and Moon to investigate how the Moon’s phase relates to its position relative to the Sun. Students notice that the Moon’s phases repeat in a predictable pattern.</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940" name="Google Shape;940;p85"/>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941" name="Google Shape;941;p85"/>
          <p:cNvSpPr/>
          <p:nvPr/>
        </p:nvSpPr>
        <p:spPr>
          <a:xfrm>
            <a:off x="456151" y="2044081"/>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42" name="Google Shape;942;p85"/>
          <p:cNvSpPr/>
          <p:nvPr/>
        </p:nvSpPr>
        <p:spPr>
          <a:xfrm>
            <a:off x="457200" y="3943360"/>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943" name="Google Shape;943;p8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21">
                  <a:extLst>
                    <a:ext uri="{A12FA001-AC4F-418D-AE19-62706E023703}">
                      <ahyp:hlinkClr val="tx"/>
                    </a:ext>
                  </a:extLst>
                </a:hlinkClick>
              </a:rPr>
              <a:t>Earth &amp; Space Patterns </a:t>
            </a:r>
            <a:r>
              <a:rPr lang="en" sz="1200">
                <a:solidFill>
                  <a:schemeClr val="dk1"/>
                </a:solidFill>
                <a:uFill>
                  <a:noFill/>
                </a:uFill>
                <a:latin typeface="Poppins"/>
                <a:ea typeface="Poppins"/>
                <a:cs typeface="Poppins"/>
                <a:sym typeface="Poppins"/>
                <a:hlinkClick r:id="rId22">
                  <a:extLst>
                    <a:ext uri="{A12FA001-AC4F-418D-AE19-62706E023703}">
                      <ahyp:hlinkClr val="tx"/>
                    </a:ext>
                  </a:extLst>
                </a:hlinkClick>
              </a:rPr>
              <a:t>(Spaceship Earth)</a:t>
            </a:r>
            <a:endParaRPr sz="1200">
              <a:solidFill>
                <a:schemeClr val="dk1"/>
              </a:solidFill>
              <a:latin typeface="Poppins"/>
              <a:ea typeface="Poppins"/>
              <a:cs typeface="Poppins"/>
              <a:sym typeface="Poppins"/>
            </a:endParaRPr>
          </a:p>
        </p:txBody>
      </p:sp>
      <p:sp>
        <p:nvSpPr>
          <p:cNvPr id="944" name="Google Shape;944;p85"/>
          <p:cNvSpPr/>
          <p:nvPr/>
        </p:nvSpPr>
        <p:spPr>
          <a:xfrm>
            <a:off x="459600" y="483866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3">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945" name="Google Shape;945;p85"/>
          <p:cNvSpPr/>
          <p:nvPr/>
        </p:nvSpPr>
        <p:spPr>
          <a:xfrm>
            <a:off x="458551" y="5767100"/>
            <a:ext cx="722700" cy="28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4">
                  <a:extLst>
                    <a:ext uri="{A12FA001-AC4F-418D-AE19-62706E023703}">
                      <ahyp:hlinkClr val="tx"/>
                    </a:ext>
                  </a:extLst>
                </a:hlinkClick>
              </a:rPr>
              <a:t>Lesson 5</a:t>
            </a:r>
            <a:endParaRPr b="1" sz="800">
              <a:solidFill>
                <a:srgbClr val="FFFFFF"/>
              </a:solidFill>
              <a:latin typeface="Poppins"/>
              <a:ea typeface="Poppins"/>
              <a:cs typeface="Poppins"/>
              <a:sym typeface="Poppins"/>
            </a:endParaRPr>
          </a:p>
        </p:txBody>
      </p:sp>
      <p:sp>
        <p:nvSpPr>
          <p:cNvPr id="946" name="Google Shape;946;p85"/>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47" name="Google Shape;947;p85"/>
          <p:cNvPicPr preferRelativeResize="0"/>
          <p:nvPr/>
        </p:nvPicPr>
        <p:blipFill>
          <a:blip r:embed="rId25">
            <a:alphaModFix/>
          </a:blip>
          <a:stretch>
            <a:fillRect/>
          </a:stretch>
        </p:blipFill>
        <p:spPr>
          <a:xfrm>
            <a:off x="7953375" y="305775"/>
            <a:ext cx="1647825" cy="209550"/>
          </a:xfrm>
          <a:prstGeom prst="rect">
            <a:avLst/>
          </a:prstGeom>
          <a:noFill/>
          <a:ln>
            <a:noFill/>
          </a:ln>
        </p:spPr>
      </p:pic>
      <p:sp>
        <p:nvSpPr>
          <p:cNvPr id="948" name="Google Shape;948;p8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6th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grpSp>
        <p:nvGrpSpPr>
          <p:cNvPr id="949" name="Google Shape;949;p85"/>
          <p:cNvGrpSpPr/>
          <p:nvPr/>
        </p:nvGrpSpPr>
        <p:grpSpPr>
          <a:xfrm>
            <a:off x="533400" y="675263"/>
            <a:ext cx="7886700" cy="307800"/>
            <a:chOff x="1485900" y="5127425"/>
            <a:chExt cx="7886700" cy="307800"/>
          </a:xfrm>
        </p:grpSpPr>
        <p:grpSp>
          <p:nvGrpSpPr>
            <p:cNvPr id="950" name="Google Shape;950;p85"/>
            <p:cNvGrpSpPr/>
            <p:nvPr/>
          </p:nvGrpSpPr>
          <p:grpSpPr>
            <a:xfrm>
              <a:off x="1485900" y="5167025"/>
              <a:ext cx="7886700" cy="228600"/>
              <a:chOff x="1485900" y="5233700"/>
              <a:chExt cx="7886700" cy="228600"/>
            </a:xfrm>
          </p:grpSpPr>
          <p:sp>
            <p:nvSpPr>
              <p:cNvPr id="951" name="Google Shape;951;p8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8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3" name="Google Shape;953;p8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lessons in 6th grade if you are following Ontario Standards.</a:t>
              </a:r>
              <a:endParaRPr i="1" sz="800">
                <a:latin typeface="Poppins"/>
                <a:ea typeface="Poppins"/>
                <a:cs typeface="Poppins"/>
                <a:sym typeface="Poppins"/>
              </a:endParaRPr>
            </a:p>
          </p:txBody>
        </p:sp>
      </p:grpSp>
      <p:sp>
        <p:nvSpPr>
          <p:cNvPr id="954" name="Google Shape;954;p8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6">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955" name="Google Shape;955;p85"/>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id="960" name="Google Shape;960;p86"/>
          <p:cNvPicPr preferRelativeResize="0"/>
          <p:nvPr/>
        </p:nvPicPr>
        <p:blipFill rotWithShape="1">
          <a:blip r:embed="rId3">
            <a:alphaModFix/>
          </a:blip>
          <a:srcRect b="28361" l="0" r="0" t="6304"/>
          <a:stretch/>
        </p:blipFill>
        <p:spPr>
          <a:xfrm>
            <a:off x="457200" y="4014575"/>
            <a:ext cx="1029611" cy="946000"/>
          </a:xfrm>
          <a:prstGeom prst="rect">
            <a:avLst/>
          </a:prstGeom>
          <a:noFill/>
          <a:ln>
            <a:noFill/>
          </a:ln>
        </p:spPr>
      </p:pic>
      <p:pic>
        <p:nvPicPr>
          <p:cNvPr id="961" name="Google Shape;961;p86"/>
          <p:cNvPicPr preferRelativeResize="0"/>
          <p:nvPr/>
        </p:nvPicPr>
        <p:blipFill rotWithShape="1">
          <a:blip r:embed="rId4">
            <a:alphaModFix/>
          </a:blip>
          <a:srcRect b="25979" l="0" r="0" t="1974"/>
          <a:stretch/>
        </p:blipFill>
        <p:spPr>
          <a:xfrm>
            <a:off x="457200" y="3048725"/>
            <a:ext cx="1037887" cy="965850"/>
          </a:xfrm>
          <a:prstGeom prst="rect">
            <a:avLst/>
          </a:prstGeom>
          <a:noFill/>
          <a:ln>
            <a:noFill/>
          </a:ln>
        </p:spPr>
      </p:pic>
      <p:pic>
        <p:nvPicPr>
          <p:cNvPr id="962" name="Google Shape;962;p86"/>
          <p:cNvPicPr preferRelativeResize="0"/>
          <p:nvPr/>
        </p:nvPicPr>
        <p:blipFill rotWithShape="1">
          <a:blip r:embed="rId5">
            <a:alphaModFix/>
          </a:blip>
          <a:srcRect b="16279" l="0" r="0" t="10976"/>
          <a:stretch/>
        </p:blipFill>
        <p:spPr>
          <a:xfrm>
            <a:off x="456150" y="2044075"/>
            <a:ext cx="1108860" cy="1033500"/>
          </a:xfrm>
          <a:prstGeom prst="rect">
            <a:avLst/>
          </a:prstGeom>
          <a:noFill/>
          <a:ln>
            <a:noFill/>
          </a:ln>
        </p:spPr>
      </p:pic>
      <p:graphicFrame>
        <p:nvGraphicFramePr>
          <p:cNvPr id="963" name="Google Shape;963;p86"/>
          <p:cNvGraphicFramePr/>
          <p:nvPr/>
        </p:nvGraphicFramePr>
        <p:xfrm>
          <a:off x="457188" y="1589560"/>
          <a:ext cx="3000000" cy="3000000"/>
        </p:xfrm>
        <a:graphic>
          <a:graphicData uri="http://schemas.openxmlformats.org/drawingml/2006/table">
            <a:tbl>
              <a:tblPr>
                <a:noFill/>
                <a:tableStyleId>{3AC14A45-8425-44F6-8375-267EBB1D1E97}</a:tableStyleId>
              </a:tblPr>
              <a:tblGrid>
                <a:gridCol w="914400"/>
                <a:gridCol w="2130675"/>
                <a:gridCol w="2693475"/>
                <a:gridCol w="3405425"/>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522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Solar System &amp; Sun Brightness</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How can the Sun help us explore other planets?</a:t>
                      </a:r>
                      <a:endParaRPr b="1" sz="800">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gather evidence to support an argument that the apparent brightness of the Sun is dependent upon an observer’s distance from the Sun. They construct a model of the solar system and gather observations of the Sun’s apparent brightness from each planet within their model.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Gravity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is gravity different on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Using mathematics and computational thinking, students calculate how high they could jump on planets and moons that have stronger or weaker gravity than Earth. Students analyze and interpret this data to construct an explanation for why the amount of gravity is different on other planets.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Star Brightness &amp; Habitable Planets</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Could there be life on other planets?</a:t>
                      </a:r>
                      <a:endParaRPr b="1" sz="800">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Sun with the right amount of light and heat for life to exist. Students evaluate other solar systems, comparing their stars to our Sun. Based on their analysis, students plan a space mission to a planet with conditions similar to those on Earth.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6. E. Space. E2. </a:t>
                      </a:r>
                      <a:r>
                        <a:rPr lang="en" sz="800">
                          <a:solidFill>
                            <a:schemeClr val="dk1"/>
                          </a:solidFill>
                          <a:latin typeface="Poppins"/>
                          <a:ea typeface="Poppins"/>
                          <a:cs typeface="Poppins"/>
                          <a:sym typeface="Poppins"/>
                        </a:rPr>
                        <a:t>Students will demonstrate an understanding of the solar system, the phenomena that result from the movement of different bodies within it, and the technologies used in space exploration.</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sp>
        <p:nvSpPr>
          <p:cNvPr id="964" name="Google Shape;964;p86"/>
          <p:cNvSpPr/>
          <p:nvPr/>
        </p:nvSpPr>
        <p:spPr>
          <a:xfrm>
            <a:off x="457200" y="30487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965" name="Google Shape;965;p86"/>
          <p:cNvSpPr/>
          <p:nvPr/>
        </p:nvSpPr>
        <p:spPr>
          <a:xfrm>
            <a:off x="456151" y="2044069"/>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966" name="Google Shape;966;p86"/>
          <p:cNvSpPr/>
          <p:nvPr/>
        </p:nvSpPr>
        <p:spPr>
          <a:xfrm>
            <a:off x="458250" y="4014585"/>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967" name="Google Shape;967;p8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5">
                  <a:extLst>
                    <a:ext uri="{A12FA001-AC4F-418D-AE19-62706E023703}">
                      <ahyp:hlinkClr val="tx"/>
                    </a:ext>
                  </a:extLst>
                </a:hlinkClick>
              </a:rPr>
              <a:t>Stars &amp; Planets </a:t>
            </a:r>
            <a:r>
              <a:rPr lang="en" sz="1200">
                <a:solidFill>
                  <a:schemeClr val="dk1"/>
                </a:solidFill>
                <a:uFill>
                  <a:noFill/>
                </a:uFill>
                <a:latin typeface="Poppins"/>
                <a:ea typeface="Poppins"/>
                <a:cs typeface="Poppins"/>
                <a:sym typeface="Poppins"/>
                <a:hlinkClick r:id="rId16">
                  <a:extLst>
                    <a:ext uri="{A12FA001-AC4F-418D-AE19-62706E023703}">
                      <ahyp:hlinkClr val="tx"/>
                    </a:ext>
                  </a:extLst>
                </a:hlinkClick>
              </a:rPr>
              <a:t>(Stars &amp; Planets)</a:t>
            </a:r>
            <a:endParaRPr sz="1200">
              <a:solidFill>
                <a:schemeClr val="dk1"/>
              </a:solidFill>
              <a:latin typeface="Poppins"/>
              <a:ea typeface="Poppins"/>
              <a:cs typeface="Poppins"/>
              <a:sym typeface="Poppins"/>
            </a:endParaRPr>
          </a:p>
        </p:txBody>
      </p:sp>
      <p:sp>
        <p:nvSpPr>
          <p:cNvPr id="968" name="Google Shape;968;p86"/>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69" name="Google Shape;969;p86"/>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970" name="Google Shape;970;p8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6th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grpSp>
        <p:nvGrpSpPr>
          <p:cNvPr id="971" name="Google Shape;971;p86"/>
          <p:cNvGrpSpPr/>
          <p:nvPr/>
        </p:nvGrpSpPr>
        <p:grpSpPr>
          <a:xfrm>
            <a:off x="533400" y="675263"/>
            <a:ext cx="7886700" cy="307800"/>
            <a:chOff x="1485900" y="5127425"/>
            <a:chExt cx="7886700" cy="307800"/>
          </a:xfrm>
        </p:grpSpPr>
        <p:grpSp>
          <p:nvGrpSpPr>
            <p:cNvPr id="972" name="Google Shape;972;p86"/>
            <p:cNvGrpSpPr/>
            <p:nvPr/>
          </p:nvGrpSpPr>
          <p:grpSpPr>
            <a:xfrm>
              <a:off x="1485900" y="5167025"/>
              <a:ext cx="7886700" cy="228600"/>
              <a:chOff x="1485900" y="5233700"/>
              <a:chExt cx="7886700" cy="228600"/>
            </a:xfrm>
          </p:grpSpPr>
          <p:sp>
            <p:nvSpPr>
              <p:cNvPr id="973" name="Google Shape;973;p8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8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5" name="Google Shape;975;p8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lessons in 6th grade if you are following Ontario Standards.</a:t>
              </a:r>
              <a:endParaRPr i="1" sz="800">
                <a:latin typeface="Poppins"/>
                <a:ea typeface="Poppins"/>
                <a:cs typeface="Poppins"/>
                <a:sym typeface="Poppins"/>
              </a:endParaRPr>
            </a:p>
          </p:txBody>
        </p:sp>
      </p:grpSp>
      <p:sp>
        <p:nvSpPr>
          <p:cNvPr id="976" name="Google Shape;976;p8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977" name="Google Shape;977;p86"/>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graphicFrame>
        <p:nvGraphicFramePr>
          <p:cNvPr id="227" name="Google Shape;227;p52"/>
          <p:cNvGraphicFramePr/>
          <p:nvPr/>
        </p:nvGraphicFramePr>
        <p:xfrm>
          <a:off x="457188" y="151336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5</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uFill>
                            <a:noFill/>
                          </a:uFill>
                          <a:latin typeface="Poppins"/>
                          <a:ea typeface="Poppins"/>
                          <a:cs typeface="Poppins"/>
                          <a:sym typeface="Poppins"/>
                          <a:hlinkClick r:id="rId3"/>
                        </a:rPr>
                        <a:t>Living &amp; Nonliving</a:t>
                      </a:r>
                      <a:endParaRPr b="1" sz="800">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Are plants alive?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plants in order to identify their needs and that they are, in fact, living things.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B. Needs and Characteristics of Living Things. B2. </a:t>
                      </a:r>
                      <a:r>
                        <a:rPr lang="en" sz="800">
                          <a:solidFill>
                            <a:schemeClr val="dk1"/>
                          </a:solidFill>
                          <a:latin typeface="Poppins"/>
                          <a:ea typeface="Poppins"/>
                          <a:cs typeface="Poppins"/>
                          <a:sym typeface="Poppins"/>
                        </a:rPr>
                        <a:t>Students will demonstrate an understanding of the basic needs and characteristics of living things, including humans.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6</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4"/>
                        </a:rPr>
                        <a:t>Plant Needs: Water &amp; Light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plants and trees grow?</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investigate to determine the basic needs of plants. They observe to identify ways young plants resemble the parent plant and how the plant changes as it proceeds through its life cycle.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B. Needs and Characteristics of Living Things. B2. </a:t>
                      </a:r>
                      <a:r>
                        <a:rPr lang="en" sz="800">
                          <a:solidFill>
                            <a:schemeClr val="dk1"/>
                          </a:solidFill>
                          <a:latin typeface="Poppins"/>
                          <a:ea typeface="Poppins"/>
                          <a:cs typeface="Poppins"/>
                          <a:sym typeface="Poppins"/>
                        </a:rPr>
                        <a:t>Students will demonstrate an understanding of the basic needs and characteristics of living things, including humans.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7</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5"/>
                        </a:rPr>
                        <a:t>Human Impacts on the Environment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would you want an old log in your backyard?</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evidence of living organisms by virtually keeping watch of a log and the living things that visit it.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B. Needs and Characteristics of Living Things. B2. </a:t>
                      </a:r>
                      <a:r>
                        <a:rPr lang="en" sz="800">
                          <a:solidFill>
                            <a:schemeClr val="dk1"/>
                          </a:solidFill>
                          <a:latin typeface="Poppins"/>
                          <a:ea typeface="Poppins"/>
                          <a:cs typeface="Poppins"/>
                          <a:sym typeface="Poppins"/>
                        </a:rPr>
                        <a:t>Students will demonstrate an understanding of the basic needs and characteristics of living things, including humans.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228" name="Google Shape;228;p52"/>
          <p:cNvPicPr preferRelativeResize="0"/>
          <p:nvPr/>
        </p:nvPicPr>
        <p:blipFill rotWithShape="1">
          <a:blip r:embed="rId6">
            <a:alphaModFix/>
          </a:blip>
          <a:srcRect b="449" l="0" r="0" t="57108"/>
          <a:stretch/>
        </p:blipFill>
        <p:spPr>
          <a:xfrm>
            <a:off x="457200" y="1909575"/>
            <a:ext cx="914400" cy="2364849"/>
          </a:xfrm>
          <a:prstGeom prst="rect">
            <a:avLst/>
          </a:prstGeom>
          <a:noFill/>
          <a:ln>
            <a:noFill/>
          </a:ln>
        </p:spPr>
      </p:pic>
      <p:pic>
        <p:nvPicPr>
          <p:cNvPr id="229" name="Google Shape;229;p52"/>
          <p:cNvPicPr preferRelativeResize="0"/>
          <p:nvPr/>
        </p:nvPicPr>
        <p:blipFill rotWithShape="1">
          <a:blip r:embed="rId7">
            <a:alphaModFix/>
          </a:blip>
          <a:srcRect b="0" l="18091" r="8" t="0"/>
          <a:stretch/>
        </p:blipFill>
        <p:spPr>
          <a:xfrm>
            <a:off x="457200" y="1909575"/>
            <a:ext cx="897725" cy="779950"/>
          </a:xfrm>
          <a:prstGeom prst="rect">
            <a:avLst/>
          </a:prstGeom>
          <a:noFill/>
          <a:ln>
            <a:noFill/>
          </a:ln>
        </p:spPr>
      </p:pic>
      <p:sp>
        <p:nvSpPr>
          <p:cNvPr id="230" name="Google Shape;230;p52"/>
          <p:cNvSpPr/>
          <p:nvPr/>
        </p:nvSpPr>
        <p:spPr>
          <a:xfrm>
            <a:off x="457188" y="190957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31" name="Google Shape;231;p52"/>
          <p:cNvGraphicFramePr/>
          <p:nvPr/>
        </p:nvGraphicFramePr>
        <p:xfrm>
          <a:off x="457188" y="1909585"/>
          <a:ext cx="3000000" cy="3000000"/>
        </p:xfrm>
        <a:graphic>
          <a:graphicData uri="http://schemas.openxmlformats.org/drawingml/2006/table">
            <a:tbl>
              <a:tblPr>
                <a:noFill/>
                <a:tableStyleId>{3AC14A45-8425-44F6-8375-267EBB1D1E97}</a:tableStyleId>
              </a:tblPr>
              <a:tblGrid>
                <a:gridCol w="693475"/>
              </a:tblGrid>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32" name="Google Shape;232;p5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Plant Needs </a:t>
            </a:r>
            <a:r>
              <a:rPr lang="en" sz="1200">
                <a:solidFill>
                  <a:schemeClr val="dk1"/>
                </a:solidFill>
                <a:uFill>
                  <a:noFill/>
                </a:uFill>
                <a:latin typeface="Poppins"/>
                <a:ea typeface="Poppins"/>
                <a:cs typeface="Poppins"/>
                <a:sym typeface="Poppins"/>
                <a:hlinkClick r:id="rId8">
                  <a:extLst>
                    <a:ext uri="{A12FA001-AC4F-418D-AE19-62706E023703}">
                      <ahyp:hlinkClr val="tx"/>
                    </a:ext>
                  </a:extLst>
                </a:hlinkClick>
              </a:rPr>
              <a:t>(Plant Secrets)</a:t>
            </a:r>
            <a:endParaRPr b="1">
              <a:latin typeface="Poppins"/>
              <a:ea typeface="Poppins"/>
              <a:cs typeface="Poppins"/>
              <a:sym typeface="Poppins"/>
            </a:endParaRPr>
          </a:p>
        </p:txBody>
      </p:sp>
      <p:sp>
        <p:nvSpPr>
          <p:cNvPr id="233" name="Google Shape;233;p52"/>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34" name="Google Shape;234;p52"/>
          <p:cNvPicPr preferRelativeResize="0"/>
          <p:nvPr/>
        </p:nvPicPr>
        <p:blipFill>
          <a:blip r:embed="rId9">
            <a:alphaModFix/>
          </a:blip>
          <a:stretch>
            <a:fillRect/>
          </a:stretch>
        </p:blipFill>
        <p:spPr>
          <a:xfrm>
            <a:off x="7953375" y="305775"/>
            <a:ext cx="1647825" cy="209550"/>
          </a:xfrm>
          <a:prstGeom prst="rect">
            <a:avLst/>
          </a:prstGeom>
          <a:noFill/>
          <a:ln>
            <a:noFill/>
          </a:ln>
        </p:spPr>
      </p:pic>
      <p:sp>
        <p:nvSpPr>
          <p:cNvPr id="235" name="Google Shape;235;p5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a:t>
            </a:r>
            <a:r>
              <a:rPr lang="en" sz="1200">
                <a:solidFill>
                  <a:schemeClr val="dk1"/>
                </a:solidFill>
                <a:latin typeface="Poppins"/>
                <a:ea typeface="Poppins"/>
                <a:cs typeface="Poppins"/>
                <a:sym typeface="Poppins"/>
              </a:rPr>
              <a:t>Life Systems</a:t>
            </a:r>
            <a:endParaRPr sz="1200">
              <a:latin typeface="Poppins"/>
              <a:ea typeface="Poppins"/>
              <a:cs typeface="Poppins"/>
              <a:sym typeface="Poppins"/>
            </a:endParaRPr>
          </a:p>
        </p:txBody>
      </p:sp>
      <p:grpSp>
        <p:nvGrpSpPr>
          <p:cNvPr id="236" name="Google Shape;236;p52"/>
          <p:cNvGrpSpPr/>
          <p:nvPr/>
        </p:nvGrpSpPr>
        <p:grpSpPr>
          <a:xfrm>
            <a:off x="533400" y="675263"/>
            <a:ext cx="7886700" cy="307800"/>
            <a:chOff x="1485900" y="5127425"/>
            <a:chExt cx="7886700" cy="307800"/>
          </a:xfrm>
        </p:grpSpPr>
        <p:grpSp>
          <p:nvGrpSpPr>
            <p:cNvPr id="237" name="Google Shape;237;p52"/>
            <p:cNvGrpSpPr/>
            <p:nvPr/>
          </p:nvGrpSpPr>
          <p:grpSpPr>
            <a:xfrm>
              <a:off x="1485900" y="5167025"/>
              <a:ext cx="7886700" cy="228600"/>
              <a:chOff x="1485900" y="5233700"/>
              <a:chExt cx="7886700" cy="228600"/>
            </a:xfrm>
          </p:grpSpPr>
          <p:sp>
            <p:nvSpPr>
              <p:cNvPr id="238" name="Google Shape;238;p5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 name="Google Shape;240;p5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lessons in 1st grade if you are following Ontario Standards.</a:t>
              </a:r>
              <a:endParaRPr i="1" sz="800">
                <a:latin typeface="Poppins"/>
                <a:ea typeface="Poppins"/>
                <a:cs typeface="Poppins"/>
                <a:sym typeface="Poppins"/>
              </a:endParaRPr>
            </a:p>
          </p:txBody>
        </p:sp>
      </p:grpSp>
      <p:sp>
        <p:nvSpPr>
          <p:cNvPr id="241" name="Google Shape;241;p5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242" name="Google Shape;242;p5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5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Sunlight &amp; Warmth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(Sunny Skies)</a:t>
            </a:r>
            <a:endParaRPr b="1">
              <a:latin typeface="Poppins"/>
              <a:ea typeface="Poppins"/>
              <a:cs typeface="Poppins"/>
              <a:sym typeface="Poppins"/>
            </a:endParaRPr>
          </a:p>
        </p:txBody>
      </p:sp>
      <p:graphicFrame>
        <p:nvGraphicFramePr>
          <p:cNvPr id="248" name="Google Shape;248;p53"/>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walk barefoot across hot pavement without burning your feet?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the pavement heating up after being warmed by the Sun. Then, they design a solution to build a shade structure that can reduce the warming effect of sunlight.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C. Energy in Our Lives. C2. </a:t>
                      </a:r>
                      <a:r>
                        <a:rPr lang="en" sz="800">
                          <a:solidFill>
                            <a:schemeClr val="dk1"/>
                          </a:solidFill>
                          <a:latin typeface="Poppins"/>
                          <a:ea typeface="Poppins"/>
                          <a:cs typeface="Poppins"/>
                          <a:sym typeface="Poppins"/>
                        </a:rPr>
                        <a:t>Students will demonstrate an understanding of how energy affects their lives, and that the Sun is the principal source of energy for Earth.</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Sunlight, Warming,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warm up a frozen playground?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carry out an investigation to test which materials can redirect the light and heat of sunlight. (*This lesson has students increase the warming effect of sunlight on an area.)</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C. Energy in Our Lives. C2. </a:t>
                      </a:r>
                      <a:r>
                        <a:rPr lang="en" sz="800">
                          <a:solidFill>
                            <a:schemeClr val="dk1"/>
                          </a:solidFill>
                          <a:latin typeface="Poppins"/>
                          <a:ea typeface="Poppins"/>
                          <a:cs typeface="Poppins"/>
                          <a:sym typeface="Poppins"/>
                        </a:rPr>
                        <a:t>Students will demonstrate an understanding of how energy affects their lives, and that the Sun is the principal source of energy for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Sunlight &amp; Warmth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does it get cold in winter?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explanation for why marshmallows melt in one car and not in another car. Then, they conduct a virtual investigation to determine that the warmth of the Sun is the cause of the melted marshmallows.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C. Energy in Our Lives. C2. </a:t>
                      </a:r>
                      <a:r>
                        <a:rPr lang="en" sz="800">
                          <a:solidFill>
                            <a:schemeClr val="dk1"/>
                          </a:solidFill>
                          <a:latin typeface="Poppins"/>
                          <a:ea typeface="Poppins"/>
                          <a:cs typeface="Poppins"/>
                          <a:sym typeface="Poppins"/>
                        </a:rPr>
                        <a:t>Students will demonstrate an understanding of how energy affects their lives, and that the Sun is the principal source of energy for Earth.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49" name="Google Shape;249;p53"/>
          <p:cNvPicPr preferRelativeResize="0"/>
          <p:nvPr/>
        </p:nvPicPr>
        <p:blipFill>
          <a:blip r:embed="rId9">
            <a:alphaModFix/>
          </a:blip>
          <a:stretch>
            <a:fillRect/>
          </a:stretch>
        </p:blipFill>
        <p:spPr>
          <a:xfrm>
            <a:off x="457200" y="1939420"/>
            <a:ext cx="914400" cy="2762250"/>
          </a:xfrm>
          <a:prstGeom prst="rect">
            <a:avLst/>
          </a:prstGeom>
          <a:noFill/>
          <a:ln>
            <a:noFill/>
          </a:ln>
        </p:spPr>
      </p:pic>
      <p:graphicFrame>
        <p:nvGraphicFramePr>
          <p:cNvPr id="250" name="Google Shape;250;p53"/>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93475"/>
              </a:tblGrid>
              <a:tr h="9207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07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07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51" name="Google Shape;251;p53"/>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52" name="Google Shape;252;p53"/>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253" name="Google Shape;253;p5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Matter and Energy</a:t>
            </a:r>
            <a:endParaRPr sz="1200">
              <a:latin typeface="Poppins"/>
              <a:ea typeface="Poppins"/>
              <a:cs typeface="Poppins"/>
              <a:sym typeface="Poppins"/>
            </a:endParaRPr>
          </a:p>
        </p:txBody>
      </p:sp>
      <p:grpSp>
        <p:nvGrpSpPr>
          <p:cNvPr id="254" name="Google Shape;254;p53"/>
          <p:cNvGrpSpPr/>
          <p:nvPr/>
        </p:nvGrpSpPr>
        <p:grpSpPr>
          <a:xfrm>
            <a:off x="533400" y="675263"/>
            <a:ext cx="7886700" cy="307800"/>
            <a:chOff x="1485900" y="5127425"/>
            <a:chExt cx="7886700" cy="307800"/>
          </a:xfrm>
        </p:grpSpPr>
        <p:grpSp>
          <p:nvGrpSpPr>
            <p:cNvPr id="255" name="Google Shape;255;p53"/>
            <p:cNvGrpSpPr/>
            <p:nvPr/>
          </p:nvGrpSpPr>
          <p:grpSpPr>
            <a:xfrm>
              <a:off x="1485900" y="5167025"/>
              <a:ext cx="7886700" cy="228600"/>
              <a:chOff x="1485900" y="5233700"/>
              <a:chExt cx="7886700" cy="228600"/>
            </a:xfrm>
          </p:grpSpPr>
          <p:sp>
            <p:nvSpPr>
              <p:cNvPr id="256" name="Google Shape;256;p5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5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 name="Google Shape;258;p5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lessons in 1st grade if you are following Ontario Standards.</a:t>
              </a:r>
              <a:endParaRPr i="1" sz="800">
                <a:latin typeface="Poppins"/>
                <a:ea typeface="Poppins"/>
                <a:cs typeface="Poppins"/>
                <a:sym typeface="Poppins"/>
              </a:endParaRPr>
            </a:p>
          </p:txBody>
        </p:sp>
      </p:grpSp>
      <p:sp>
        <p:nvSpPr>
          <p:cNvPr id="259" name="Google Shape;259;p5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260" name="Google Shape;260;p5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Severe Weather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(Wild Weather)</a:t>
            </a:r>
            <a:endParaRPr b="1">
              <a:latin typeface="Poppins"/>
              <a:ea typeface="Poppins"/>
              <a:cs typeface="Poppins"/>
              <a:sym typeface="Poppins"/>
            </a:endParaRPr>
          </a:p>
        </p:txBody>
      </p:sp>
      <p:graphicFrame>
        <p:nvGraphicFramePr>
          <p:cNvPr id="266" name="Google Shape;266;p54"/>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Severe Weather &amp; Preparation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get ready for a big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obtain information of different types of severe weather to observe and describe how the weather changes during these events and what students can do to prepare and stay safe.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Wind &amp; Storms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Have you ever watched a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simple tool that allows them to observe how hard the wind is blowing. They use this tool to observe weather changes and describe the pattern of  faster wind speeds right before a storm.</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Weather Conditions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many different kinds of weather are there?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through observations of the weather. They communicate the information by acting as weather watchers and creating drawings of the weather conditions.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67" name="Google Shape;267;p54"/>
          <p:cNvPicPr preferRelativeResize="0"/>
          <p:nvPr/>
        </p:nvPicPr>
        <p:blipFill>
          <a:blip r:embed="rId9">
            <a:alphaModFix/>
          </a:blip>
          <a:stretch>
            <a:fillRect/>
          </a:stretch>
        </p:blipFill>
        <p:spPr>
          <a:xfrm>
            <a:off x="457200" y="1939425"/>
            <a:ext cx="914400" cy="2743125"/>
          </a:xfrm>
          <a:prstGeom prst="rect">
            <a:avLst/>
          </a:prstGeom>
          <a:noFill/>
          <a:ln>
            <a:noFill/>
          </a:ln>
        </p:spPr>
      </p:pic>
      <p:graphicFrame>
        <p:nvGraphicFramePr>
          <p:cNvPr id="268" name="Google Shape;268;p54"/>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12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69" name="Google Shape;269;p54"/>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70" name="Google Shape;270;p54"/>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271" name="Google Shape;271;p5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Earth and Space Systems</a:t>
            </a:r>
            <a:endParaRPr sz="1200">
              <a:latin typeface="Poppins"/>
              <a:ea typeface="Poppins"/>
              <a:cs typeface="Poppins"/>
              <a:sym typeface="Poppins"/>
            </a:endParaRPr>
          </a:p>
        </p:txBody>
      </p:sp>
      <p:grpSp>
        <p:nvGrpSpPr>
          <p:cNvPr id="272" name="Google Shape;272;p54"/>
          <p:cNvGrpSpPr/>
          <p:nvPr/>
        </p:nvGrpSpPr>
        <p:grpSpPr>
          <a:xfrm>
            <a:off x="533400" y="675263"/>
            <a:ext cx="7886700" cy="307800"/>
            <a:chOff x="1485900" y="5127425"/>
            <a:chExt cx="7886700" cy="307800"/>
          </a:xfrm>
        </p:grpSpPr>
        <p:grpSp>
          <p:nvGrpSpPr>
            <p:cNvPr id="273" name="Google Shape;273;p54"/>
            <p:cNvGrpSpPr/>
            <p:nvPr/>
          </p:nvGrpSpPr>
          <p:grpSpPr>
            <a:xfrm>
              <a:off x="1485900" y="5167025"/>
              <a:ext cx="7886700" cy="228600"/>
              <a:chOff x="1485900" y="5233700"/>
              <a:chExt cx="7886700" cy="228600"/>
            </a:xfrm>
          </p:grpSpPr>
          <p:sp>
            <p:nvSpPr>
              <p:cNvPr id="274" name="Google Shape;274;p5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6" name="Google Shape;276;p5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lessons in 1st grade if you are following Ontario Standards.</a:t>
              </a:r>
              <a:endParaRPr i="1" sz="800">
                <a:latin typeface="Poppins"/>
                <a:ea typeface="Poppins"/>
                <a:cs typeface="Poppins"/>
                <a:sym typeface="Poppins"/>
              </a:endParaRPr>
            </a:p>
          </p:txBody>
        </p:sp>
      </p:grpSp>
      <p:sp>
        <p:nvSpPr>
          <p:cNvPr id="277" name="Google Shape;277;p5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278" name="Google Shape;278;p5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Weather Patterns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(Circle of Seasons)</a:t>
            </a:r>
            <a:endParaRPr b="1">
              <a:latin typeface="Poppins"/>
              <a:ea typeface="Poppins"/>
              <a:cs typeface="Poppins"/>
              <a:sym typeface="Poppins"/>
            </a:endParaRPr>
          </a:p>
        </p:txBody>
      </p:sp>
      <p:graphicFrame>
        <p:nvGraphicFramePr>
          <p:cNvPr id="284" name="Google Shape;284;p55"/>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Daily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know what to wear for the weather?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track the weather daily and analyze the data by collecting, recording, and sharing their observations to observe patterns of weather changing throughout the day and from day-to-day.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the weather be like on your birthday?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information in a series of unnamed drawings of each season. They use these clues to identify characteristics of each season and describe the yearly cyclical pattern.</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Animals Changing Their Environment</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birds lay eggs in the spring?</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identify the reasons why birds lay eggs in the spring. Then, they develop a bird nest model and use this model as evidence for how animals can change the environment to meet their needs.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85" name="Google Shape;285;p55"/>
          <p:cNvPicPr preferRelativeResize="0"/>
          <p:nvPr/>
        </p:nvPicPr>
        <p:blipFill>
          <a:blip r:embed="rId9">
            <a:alphaModFix/>
          </a:blip>
          <a:stretch>
            <a:fillRect/>
          </a:stretch>
        </p:blipFill>
        <p:spPr>
          <a:xfrm>
            <a:off x="457200" y="1939425"/>
            <a:ext cx="914400" cy="2743125"/>
          </a:xfrm>
          <a:prstGeom prst="rect">
            <a:avLst/>
          </a:prstGeom>
          <a:noFill/>
          <a:ln>
            <a:noFill/>
          </a:ln>
        </p:spPr>
      </p:pic>
      <p:graphicFrame>
        <p:nvGraphicFramePr>
          <p:cNvPr id="286" name="Google Shape;286;p55"/>
          <p:cNvGraphicFramePr/>
          <p:nvPr/>
        </p:nvGraphicFramePr>
        <p:xfrm>
          <a:off x="457188" y="1939435"/>
          <a:ext cx="3000000" cy="3000000"/>
        </p:xfrm>
        <a:graphic>
          <a:graphicData uri="http://schemas.openxmlformats.org/drawingml/2006/table">
            <a:tbl>
              <a:tblPr>
                <a:noFill/>
                <a:tableStyleId>{3AC14A45-8425-44F6-8375-267EBB1D1E97}</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87" name="Google Shape;287;p55"/>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88" name="Google Shape;288;p55"/>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289" name="Google Shape;289;p5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Ontario</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grpSp>
        <p:nvGrpSpPr>
          <p:cNvPr id="290" name="Google Shape;290;p55"/>
          <p:cNvGrpSpPr/>
          <p:nvPr/>
        </p:nvGrpSpPr>
        <p:grpSpPr>
          <a:xfrm>
            <a:off x="533400" y="675263"/>
            <a:ext cx="7886700" cy="307800"/>
            <a:chOff x="1485900" y="5127425"/>
            <a:chExt cx="7886700" cy="307800"/>
          </a:xfrm>
        </p:grpSpPr>
        <p:grpSp>
          <p:nvGrpSpPr>
            <p:cNvPr id="291" name="Google Shape;291;p55"/>
            <p:cNvGrpSpPr/>
            <p:nvPr/>
          </p:nvGrpSpPr>
          <p:grpSpPr>
            <a:xfrm>
              <a:off x="1485900" y="5167025"/>
              <a:ext cx="7886700" cy="228600"/>
              <a:chOff x="1485900" y="5233700"/>
              <a:chExt cx="7886700" cy="228600"/>
            </a:xfrm>
          </p:grpSpPr>
          <p:sp>
            <p:nvSpPr>
              <p:cNvPr id="292" name="Google Shape;292;p5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5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lessons in 1st grade if you are following Ontario Standards.</a:t>
              </a:r>
              <a:endParaRPr i="1" sz="800">
                <a:latin typeface="Poppins"/>
                <a:ea typeface="Poppins"/>
                <a:cs typeface="Poppins"/>
                <a:sym typeface="Poppins"/>
              </a:endParaRPr>
            </a:p>
          </p:txBody>
        </p:sp>
      </p:grpSp>
      <p:sp>
        <p:nvSpPr>
          <p:cNvPr id="295" name="Google Shape;295;p5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296" name="Google Shape;296;p5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6"/>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02" name="Google Shape;302;p5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03" name="Google Shape;303;p5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a:t>
            </a:r>
            <a:r>
              <a:rPr lang="en" sz="1200">
                <a:solidFill>
                  <a:schemeClr val="dk1"/>
                </a:solidFill>
                <a:latin typeface="Poppins"/>
                <a:ea typeface="Poppins"/>
                <a:cs typeface="Poppins"/>
                <a:sym typeface="Poppins"/>
              </a:rPr>
              <a:t>Earth and Space Systems</a:t>
            </a:r>
            <a:endParaRPr sz="1200">
              <a:latin typeface="Poppins"/>
              <a:ea typeface="Poppins"/>
              <a:cs typeface="Poppins"/>
              <a:sym typeface="Poppins"/>
            </a:endParaRPr>
          </a:p>
        </p:txBody>
      </p:sp>
      <p:graphicFrame>
        <p:nvGraphicFramePr>
          <p:cNvPr id="304" name="Google Shape;304;p56"/>
          <p:cNvGraphicFramePr/>
          <p:nvPr/>
        </p:nvGraphicFramePr>
        <p:xfrm>
          <a:off x="4679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4">
                            <a:extLst>
                              <a:ext uri="{A12FA001-AC4F-418D-AE19-62706E023703}">
                                <ahyp:hlinkClr val="tx"/>
                              </a:ext>
                            </a:extLst>
                          </a:hlinkClick>
                        </a:rPr>
                        <a:t>Sun, Shadows, &amp; Daily Patterns</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Could a statue’s shadow move?</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how shadows change as time passes, or as the Sun moves across the sky. They analyze how to move a light source to change the shape and direction of shadows, constructing an explanation of what causes a shadow to move.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5">
                            <a:extLst>
                              <a:ext uri="{A12FA001-AC4F-418D-AE19-62706E023703}">
                                <ahyp:hlinkClr val="tx"/>
                              </a:ext>
                            </a:extLst>
                          </a:hlinkClick>
                        </a:rPr>
                        <a:t>Sun, Shadows, &amp; Daily Patterns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does your shadow do when you’re not looking?</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gather information about how their shadow changes throughout the day.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Sun &amp; Daily Patterns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the Sun help you if you’re lost?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Sun Finder, a model of the Sun’s movement across the sky. They use this model to reason about how the Sun can help guide them during the day.</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Daylight &amp; Seasonal Patterns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you have to go to bed early in the summer?</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obtain information about the seasonal patterns of sunrise and sunset.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305" name="Google Shape;305;p56"/>
          <p:cNvPicPr preferRelativeResize="0"/>
          <p:nvPr/>
        </p:nvPicPr>
        <p:blipFill>
          <a:blip r:embed="rId10">
            <a:alphaModFix/>
          </a:blip>
          <a:stretch>
            <a:fillRect/>
          </a:stretch>
        </p:blipFill>
        <p:spPr>
          <a:xfrm>
            <a:off x="457200" y="1939425"/>
            <a:ext cx="914400" cy="4152900"/>
          </a:xfrm>
          <a:prstGeom prst="rect">
            <a:avLst/>
          </a:prstGeom>
          <a:noFill/>
          <a:ln>
            <a:noFill/>
          </a:ln>
        </p:spPr>
      </p:pic>
      <p:sp>
        <p:nvSpPr>
          <p:cNvPr id="306" name="Google Shape;306;p5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11">
                  <a:extLst>
                    <a:ext uri="{A12FA001-AC4F-418D-AE19-62706E023703}">
                      <ahyp:hlinkClr val="tx"/>
                    </a:ext>
                  </a:extLst>
                </a:hlinkClick>
              </a:rPr>
              <a:t>Day Patterns </a:t>
            </a:r>
            <a:r>
              <a:rPr lang="en" sz="1200">
                <a:solidFill>
                  <a:srgbClr val="000000"/>
                </a:solidFill>
                <a:uFill>
                  <a:noFill/>
                </a:uFill>
                <a:latin typeface="Poppins"/>
                <a:ea typeface="Poppins"/>
                <a:cs typeface="Poppins"/>
                <a:sym typeface="Poppins"/>
                <a:hlinkClick r:id="rId12">
                  <a:extLst>
                    <a:ext uri="{A12FA001-AC4F-418D-AE19-62706E023703}">
                      <ahyp:hlinkClr val="tx"/>
                    </a:ext>
                  </a:extLst>
                </a:hlinkClick>
              </a:rPr>
              <a:t>(Sun &amp; Shadows)</a:t>
            </a:r>
            <a:endParaRPr b="1">
              <a:solidFill>
                <a:srgbClr val="000000"/>
              </a:solidFill>
              <a:latin typeface="Poppins"/>
              <a:ea typeface="Poppins"/>
              <a:cs typeface="Poppins"/>
              <a:sym typeface="Poppins"/>
            </a:endParaRPr>
          </a:p>
        </p:txBody>
      </p:sp>
      <p:graphicFrame>
        <p:nvGraphicFramePr>
          <p:cNvPr id="307" name="Google Shape;307;p56"/>
          <p:cNvGraphicFramePr/>
          <p:nvPr/>
        </p:nvGraphicFramePr>
        <p:xfrm>
          <a:off x="467988" y="193943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308" name="Google Shape;308;p5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309" name="Google Shape;309;p5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7"/>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15" name="Google Shape;315;p57"/>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16" name="Google Shape;316;p5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Ontario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1st Grade - Earth and Space Systems</a:t>
            </a:r>
            <a:endParaRPr b="1">
              <a:solidFill>
                <a:schemeClr val="dk1"/>
              </a:solidFill>
              <a:latin typeface="Poppins"/>
              <a:ea typeface="Poppins"/>
              <a:cs typeface="Poppins"/>
              <a:sym typeface="Poppins"/>
            </a:endParaRPr>
          </a:p>
        </p:txBody>
      </p:sp>
      <p:graphicFrame>
        <p:nvGraphicFramePr>
          <p:cNvPr id="317" name="Google Shape;317;p57"/>
          <p:cNvGraphicFramePr/>
          <p:nvPr/>
        </p:nvGraphicFramePr>
        <p:xfrm>
          <a:off x="457188" y="1543210"/>
          <a:ext cx="3000000" cy="3000000"/>
        </p:xfrm>
        <a:graphic>
          <a:graphicData uri="http://schemas.openxmlformats.org/drawingml/2006/table">
            <a:tbl>
              <a:tblPr>
                <a:noFill/>
                <a:tableStyleId>{3AC14A45-8425-44F6-8375-267EBB1D1E97}</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Ontario Curriculum: Science &amp; Technology (2022)</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4">
                            <a:extLst>
                              <a:ext uri="{A12FA001-AC4F-418D-AE19-62706E023703}">
                                <ahyp:hlinkClr val="tx"/>
                              </a:ext>
                            </a:extLst>
                          </a:hlinkClick>
                        </a:rPr>
                        <a:t>Moon Phases &amp; Patterns</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When can you see the full moon?</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record observations of the Moon’s shape using a series of photos collected over the course of four weeks. Using this information, students discover that the Moon follows a cyclical pattern, which they can use to predict when a full moon will appear.</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95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5">
                            <a:extLst>
                              <a:ext uri="{A12FA001-AC4F-418D-AE19-62706E023703}">
                                <ahyp:hlinkClr val="tx"/>
                              </a:ext>
                            </a:extLst>
                          </a:hlinkClick>
                        </a:rPr>
                        <a:t>Stars &amp; Daily Patterns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stars come out at night?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use a model of the Big Dipper in the night sky. After conducting a simple investigation, students construct an explanation for why stars are only visible in the night sky.</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Stars &amp; Seasonal Patterns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stars help you if you get lost?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that groups of stars in the sky form a pattern: constellations. Even though the Big Dipper changes its spot in the sky in different seasons, it always points to the North Star.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Grade 1. E. Daily and Seasonal Changes. E2. </a:t>
                      </a:r>
                      <a:r>
                        <a:rPr lang="en" sz="800">
                          <a:solidFill>
                            <a:schemeClr val="dk1"/>
                          </a:solidFill>
                          <a:latin typeface="Poppins"/>
                          <a:ea typeface="Poppins"/>
                          <a:cs typeface="Poppins"/>
                          <a:sym typeface="Poppins"/>
                        </a:rPr>
                        <a:t>Students will demonstrate an understanding of daily and seasonal changes and of how living things respond to those changes.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18" name="Google Shape;318;p57"/>
          <p:cNvPicPr preferRelativeResize="0"/>
          <p:nvPr/>
        </p:nvPicPr>
        <p:blipFill>
          <a:blip r:embed="rId8">
            <a:alphaModFix/>
          </a:blip>
          <a:stretch>
            <a:fillRect/>
          </a:stretch>
        </p:blipFill>
        <p:spPr>
          <a:xfrm>
            <a:off x="457200" y="1939425"/>
            <a:ext cx="914400" cy="3124200"/>
          </a:xfrm>
          <a:prstGeom prst="rect">
            <a:avLst/>
          </a:prstGeom>
          <a:noFill/>
          <a:ln>
            <a:noFill/>
          </a:ln>
        </p:spPr>
      </p:pic>
      <p:sp>
        <p:nvSpPr>
          <p:cNvPr id="319" name="Google Shape;319;p5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9">
                  <a:extLst>
                    <a:ext uri="{A12FA001-AC4F-418D-AE19-62706E023703}">
                      <ahyp:hlinkClr val="tx"/>
                    </a:ext>
                  </a:extLst>
                </a:hlinkClick>
              </a:rPr>
              <a:t>Night Patterns </a:t>
            </a:r>
            <a:r>
              <a:rPr lang="en" sz="1200">
                <a:solidFill>
                  <a:srgbClr val="000000"/>
                </a:solidFill>
                <a:uFill>
                  <a:noFill/>
                </a:uFill>
                <a:latin typeface="Poppins"/>
                <a:ea typeface="Poppins"/>
                <a:cs typeface="Poppins"/>
                <a:sym typeface="Poppins"/>
                <a:hlinkClick r:id="rId10">
                  <a:extLst>
                    <a:ext uri="{A12FA001-AC4F-418D-AE19-62706E023703}">
                      <ahyp:hlinkClr val="tx"/>
                    </a:ext>
                  </a:extLst>
                </a:hlinkClick>
              </a:rPr>
              <a:t>(Moon &amp; Stars)</a:t>
            </a:r>
            <a:endParaRPr b="1">
              <a:solidFill>
                <a:srgbClr val="000000"/>
              </a:solidFill>
              <a:latin typeface="Poppins"/>
              <a:ea typeface="Poppins"/>
              <a:cs typeface="Poppins"/>
              <a:sym typeface="Poppins"/>
            </a:endParaRPr>
          </a:p>
        </p:txBody>
      </p:sp>
      <p:graphicFrame>
        <p:nvGraphicFramePr>
          <p:cNvPr id="320" name="Google Shape;320;p57"/>
          <p:cNvGraphicFramePr/>
          <p:nvPr/>
        </p:nvGraphicFramePr>
        <p:xfrm>
          <a:off x="457188" y="1947085"/>
          <a:ext cx="3000000" cy="3000000"/>
        </p:xfrm>
        <a:graphic>
          <a:graphicData uri="http://schemas.openxmlformats.org/drawingml/2006/table">
            <a:tbl>
              <a:tblPr>
                <a:noFill/>
                <a:tableStyleId>{3AC14A45-8425-44F6-8375-267EBB1D1E97}</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321" name="Google Shape;321;p5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www.mysteryscience.com/docs/ontario</a:t>
            </a:r>
            <a:endParaRPr sz="800">
              <a:solidFill>
                <a:schemeClr val="dk1"/>
              </a:solidFill>
              <a:latin typeface="Poppins"/>
              <a:ea typeface="Poppins"/>
              <a:cs typeface="Poppins"/>
              <a:sym typeface="Poppins"/>
            </a:endParaRPr>
          </a:p>
        </p:txBody>
      </p:sp>
      <p:sp>
        <p:nvSpPr>
          <p:cNvPr id="322" name="Google Shape;322;p5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1155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