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965" r:id="rId2"/>
    <p:sldId id="1080" r:id="rId3"/>
    <p:sldId id="1081" r:id="rId4"/>
    <p:sldId id="1083" r:id="rId5"/>
    <p:sldId id="1053" r:id="rId6"/>
    <p:sldId id="1084" r:id="rId7"/>
    <p:sldId id="1076" r:id="rId8"/>
    <p:sldId id="1078" r:id="rId9"/>
    <p:sldId id="10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C5"/>
    <a:srgbClr val="929000"/>
    <a:srgbClr val="FFD579"/>
    <a:srgbClr val="13F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10"/>
    <p:restoredTop sz="77514" autoAdjust="0"/>
  </p:normalViewPr>
  <p:slideViewPr>
    <p:cSldViewPr snapToGrid="0">
      <p:cViewPr varScale="1">
        <p:scale>
          <a:sx n="86" d="100"/>
          <a:sy n="86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A6704-9381-4441-A93A-3EB27099C293}" type="datetimeFigureOut">
              <a:rPr lang="en-US" smtClean="0"/>
              <a:t>4/29/25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72685-0568-F14F-BC70-1F48CA4B8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7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72685-0568-F14F-BC70-1F48CA4B85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0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72685-0568-F14F-BC70-1F48CA4B85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84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72685-0568-F14F-BC70-1F48CA4B85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0226E-76ED-7CAE-4C5E-84045DE16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CCFB2A-DF50-010B-E77D-701B3D3A72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905ECE-D108-F861-D8D3-47CC8BFFA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AAB86-9CC7-F6B0-1E69-34E43A329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72685-0568-F14F-BC70-1F48CA4B85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7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72685-0568-F14F-BC70-1F48CA4B85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72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72685-0568-F14F-BC70-1F48CA4B85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1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72685-0568-F14F-BC70-1F48CA4B85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6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DC0C8-9D5E-AE4C-A468-69C9D20085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74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72685-0568-F14F-BC70-1F48CA4B85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4492-4539-0BBF-04EB-649000287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B20A7-7AA5-D231-05EE-A9B7CA75D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DDE59-F33F-918A-5960-614F2A21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B45B-F337-3B4B-8425-E34F9FDA50FD}" type="datetime1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59297-95F7-8B6C-E928-152D178F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4CCDF-1DC6-F446-6C05-EFED90C7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B26-33B0-0C4E-BD86-0486F1096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8CBE-4991-EFCE-1903-5E0769766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56BF2-E1E9-A166-3C8E-2DD9260EF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00E8-0EE8-633E-7C3C-95D4A0645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3273-3C8E-4649-BFD5-FE3ABF0C15BB}" type="datetime1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55246-7756-05DB-5DF5-FD697B1A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9FF76-28E3-5225-ACEE-98648079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B26-33B0-0C4E-BD86-0486F1096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3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DB7768-53AB-DE86-5CFC-56F0AF1C12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9231A-30C3-2AD8-EEBD-0386E52BC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46A4B-A022-B3A2-C1C7-F72B1F98D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8D2D-3BBB-9C4A-8C1B-3FA484AF40EB}" type="datetime1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67798-8AC0-A646-1E3A-275D8702B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074E0-B0AA-DC33-1B7C-8D2776BB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B26-33B0-0C4E-BD86-0486F1096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7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AA2B-2F0E-3675-240F-5BC8AC22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B3463-B1C5-4C26-41C1-240DBEE66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1257E-18F0-31C8-6DD1-1A97A9A7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BD5C-5666-B346-B6E8-C44DEF8DDCC5}" type="datetime1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BF350-4BA7-C9D1-EA9C-C091FD180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0DC4-38A3-0B5C-6A40-1EB13699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B26-33B0-0C4E-BD86-0486F1096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9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D4D69-EFDF-9EF1-3F89-70DC85A3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5C34B-7A29-5D4B-765B-B99A598B0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5EB82-B2D3-E615-CF2A-31A24E50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FA23-7D88-F546-9B41-96C0416ED4B3}" type="datetime1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50A2F-DFAF-C4F6-D944-E3E4D485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96194-B738-DDF7-E574-B4304C3C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B26-33B0-0C4E-BD86-0486F1096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1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898A-EB3A-B363-C7C1-75EDCAAE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32A5D-5734-C275-6694-D722C2DC9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3D6F1-6F48-C0C5-859F-454746E48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6C588-3D8E-C8DA-AF75-74CE758A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5D9F-F631-1E4A-8A06-0A391D24FD7A}" type="datetime1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5CBF9-8637-AA45-EE1E-CAAD04F7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8824C-179B-A1EF-F335-2C89014E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B26-33B0-0C4E-BD86-0486F1096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2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90D4-25AF-1272-7542-CE173BFB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AB713-61C8-F472-DF58-BF88F30FD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22BE3-3823-CFD0-FDF9-4C06028C4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25BFE-6221-DA11-F315-53EB92D65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EFE67B-76C6-DE29-A26C-3865762E4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59112-33B1-6F1F-2001-FA9ABF9C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9D48-9012-8F4D-955D-16A11059D834}" type="datetime1">
              <a:rPr lang="en-US" smtClean="0"/>
              <a:t>4/29/25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2443B-8F27-D623-B329-F897D164D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CADADA-38C5-A554-F4F2-11572BE0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B26-33B0-0C4E-BD86-0486F1096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6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1FD21-4685-C001-7B7A-567C9323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21752-D462-CEB7-E4C3-C56F63EE5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930D-F882-DE49-8A74-26F64AB8B858}" type="datetime1">
              <a:rPr lang="en-US" smtClean="0"/>
              <a:t>4/29/25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3EDA4-2128-628A-CAB3-C610C7F6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506EF-E81E-32AA-0E47-D22160E0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B26-33B0-0C4E-BD86-0486F1096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5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6BD0DC-584A-2C2C-7019-0291D045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BD2F-A80C-8346-9AD8-293E8C1F6852}" type="datetime1">
              <a:rPr lang="en-US" smtClean="0"/>
              <a:t>4/29/25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06501C-D0A0-D198-BCC2-B70DEDE1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284BD-0E7F-436B-DD24-15B1C777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B26-33B0-0C4E-BD86-0486F1096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0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7E17-D2FD-9F93-178E-DF59A93B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90072-C9BD-A6AA-34C3-A1E7852F4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13885-A1EC-67C4-FC34-A3BD06613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0FB09-0EB0-34A2-1FB9-9F1F840E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329A-4B7C-254E-A27C-64A3B3412F97}" type="datetime1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068FD-8610-9707-3A96-E37CEA4D2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0F914-E04F-2D25-5363-BEC48E66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B26-33B0-0C4E-BD86-0486F1096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1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7B90-D3AA-5D7D-984F-0F52EAB5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457DF-41D2-5E17-0242-D46EBA2DF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8BFDD-D035-2337-3B6B-A17053D06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B59F4-2FBD-11EB-50E4-53AA739FC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E89A-4910-F74D-9CC4-AFD25E53D9DA}" type="datetime1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E4CAC-CF03-A644-60D8-0122FAAE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C5E23-AA7D-E07D-DA07-80F500F2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B26-33B0-0C4E-BD86-0486F1096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4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5CD03F-00EB-C0A9-A0B3-D11DA30A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38A3A-31DC-7B9B-5EEC-7DCDD4AE1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654A4-DEBA-7C05-AC9C-64D8B4030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BF8FE8-577B-5F45-83E1-32535C04124A}" type="datetime1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3BC75-0ACD-1477-AC46-A1E723376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6C2C1-F1E5-7932-5AD8-4C7D4F04C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FC5B26-33B0-0C4E-BD86-0486F1096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1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carboninversion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east@g.harvard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3BC620-D2E3-2A83-493B-46A21B4E9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6" t="9108" r="60331" b="155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61EFCC-0871-9BFB-CF71-EB3326DCE854}"/>
              </a:ext>
            </a:extLst>
          </p:cNvPr>
          <p:cNvSpPr/>
          <p:nvPr/>
        </p:nvSpPr>
        <p:spPr>
          <a:xfrm>
            <a:off x="-122662" y="-111512"/>
            <a:ext cx="12422458" cy="7081024"/>
          </a:xfrm>
          <a:prstGeom prst="rect">
            <a:avLst/>
          </a:prstGeom>
          <a:solidFill>
            <a:schemeClr val="tx1">
              <a:alpha val="7480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F9C1-6A19-9373-30FB-4907EC66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29" y="2980775"/>
            <a:ext cx="10285142" cy="238759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Lucas Estrada</a:t>
            </a: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, Daniel Jacob</a:t>
            </a: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, Daniel Varon</a:t>
            </a: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, Megan He</a:t>
            </a: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, James East</a:t>
            </a: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, Melissa Sulprizio</a:t>
            </a: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, Nicholas Balasus</a:t>
            </a: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, Sarah Hancock</a:t>
            </a: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, and Kevin Bowman</a:t>
            </a: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1 Harvard University; 2 NASA JPL</a:t>
            </a: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8086-A4A1-8DAA-39BF-6354751C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8D6-AE1F-5646-AA16-4470065D3FE1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DD998-023A-1973-697D-153006E4F155}"/>
              </a:ext>
            </a:extLst>
          </p:cNvPr>
          <p:cNvSpPr txBox="1">
            <a:spLocks/>
          </p:cNvSpPr>
          <p:nvPr/>
        </p:nvSpPr>
        <p:spPr>
          <a:xfrm>
            <a:off x="722971" y="1041400"/>
            <a:ext cx="105156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Quantifying U.S. methane emission trends (2019-2024) through high resolution inversion of satellite observations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A3B5CE-22F1-2C7B-03B4-CC587C02F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783" y="118611"/>
            <a:ext cx="1088531" cy="15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SA">
            <a:extLst>
              <a:ext uri="{FF2B5EF4-FFF2-40B4-BE49-F238E27FC236}">
                <a16:creationId xmlns:a16="http://schemas.microsoft.com/office/drawing/2014/main" id="{385DB393-492E-E938-DA48-B6A0C646B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51" y="5368374"/>
            <a:ext cx="1631639" cy="13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16D00DA1-79D3-6C91-B057-E7089D222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4781" y="5042978"/>
            <a:ext cx="1893790" cy="18937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5502CF-0A7B-73FA-E2A7-A95D2DCA08B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72173"/>
          <a:stretch/>
        </p:blipFill>
        <p:spPr>
          <a:xfrm>
            <a:off x="280644" y="5623479"/>
            <a:ext cx="965060" cy="9794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421B17A-D2CA-F769-1FFB-6CD201C3FB7A}"/>
              </a:ext>
            </a:extLst>
          </p:cNvPr>
          <p:cNvSpPr txBox="1"/>
          <p:nvPr/>
        </p:nvSpPr>
        <p:spPr>
          <a:xfrm>
            <a:off x="1152240" y="5653060"/>
            <a:ext cx="2719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Harvard University</a:t>
            </a:r>
          </a:p>
          <a:p>
            <a:r>
              <a:rPr lang="en-US" b="1" dirty="0">
                <a:solidFill>
                  <a:schemeClr val="bg1"/>
                </a:solidFill>
              </a:rPr>
              <a:t>School of Engineering</a:t>
            </a:r>
          </a:p>
          <a:p>
            <a:r>
              <a:rPr lang="en-US" b="1" dirty="0">
                <a:solidFill>
                  <a:schemeClr val="bg1"/>
                </a:solidFill>
              </a:rPr>
              <a:t>and Applied Science</a:t>
            </a:r>
          </a:p>
        </p:txBody>
      </p:sp>
    </p:spTree>
    <p:extLst>
      <p:ext uri="{BB962C8B-B14F-4D97-AF65-F5344CB8AC3E}">
        <p14:creationId xmlns:p14="http://schemas.microsoft.com/office/powerpoint/2010/main" val="278965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409D-5CBA-60C9-1000-BEE2C0138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13870" cy="1325563"/>
          </a:xfrm>
        </p:spPr>
        <p:txBody>
          <a:bodyPr/>
          <a:lstStyle/>
          <a:p>
            <a:r>
              <a:rPr lang="en-US" dirty="0"/>
              <a:t>Toward a satellite-based system for continuous emissions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A43F5-B37D-FC90-6823-1FA63AD2A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4952" cy="48958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Growing constellation of methane-observing satellites enables near-real-time monitoring</a:t>
            </a:r>
          </a:p>
          <a:p>
            <a:r>
              <a:rPr lang="en-US" dirty="0"/>
              <a:t>Supports transparent country-scale emissions reporting and verification</a:t>
            </a:r>
          </a:p>
          <a:p>
            <a:pPr marL="0" indent="0">
              <a:buNone/>
            </a:pPr>
            <a:r>
              <a:rPr lang="en-US" sz="2800" b="1" dirty="0"/>
              <a:t>Key challenge: </a:t>
            </a:r>
          </a:p>
          <a:p>
            <a:r>
              <a:rPr lang="en-US" dirty="0"/>
              <a:t>Relating</a:t>
            </a:r>
            <a:r>
              <a:rPr lang="en-US" sz="2800" dirty="0"/>
              <a:t> observed concentrations to reliable emission estimates with low-latency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CEBBD-8E5F-5D47-3A02-EB3536FB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B26-33B0-0C4E-BD86-0486F10966F8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1F119-42F8-8FA7-2E7C-962B47010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152" y="1839479"/>
            <a:ext cx="6578848" cy="5032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66FF49-8990-96E7-E790-7BDA1DEAAD86}"/>
              </a:ext>
            </a:extLst>
          </p:cNvPr>
          <p:cNvSpPr/>
          <p:nvPr/>
        </p:nvSpPr>
        <p:spPr>
          <a:xfrm>
            <a:off x="9871022" y="4510112"/>
            <a:ext cx="548640" cy="27432"/>
          </a:xfrm>
          <a:prstGeom prst="rect">
            <a:avLst/>
          </a:prstGeom>
          <a:solidFill>
            <a:srgbClr val="13FC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D6C10-F69E-FD9B-EC54-F41A48DA21FC}"/>
              </a:ext>
            </a:extLst>
          </p:cNvPr>
          <p:cNvSpPr txBox="1"/>
          <p:nvPr/>
        </p:nvSpPr>
        <p:spPr>
          <a:xfrm>
            <a:off x="10712905" y="6550223"/>
            <a:ext cx="1579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Jacob et al., 2022</a:t>
            </a:r>
          </a:p>
        </p:txBody>
      </p:sp>
    </p:spTree>
    <p:extLst>
      <p:ext uri="{BB962C8B-B14F-4D97-AF65-F5344CB8AC3E}">
        <p14:creationId xmlns:p14="http://schemas.microsoft.com/office/powerpoint/2010/main" val="253282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E3DA004-7135-E362-EDDA-B8B78D47B9F3}"/>
              </a:ext>
            </a:extLst>
          </p:cNvPr>
          <p:cNvSpPr/>
          <p:nvPr/>
        </p:nvSpPr>
        <p:spPr>
          <a:xfrm>
            <a:off x="9646452" y="4461165"/>
            <a:ext cx="2555186" cy="214767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C4416C8-D850-6DC7-7944-85BA76AB6399}"/>
              </a:ext>
            </a:extLst>
          </p:cNvPr>
          <p:cNvSpPr/>
          <p:nvPr/>
        </p:nvSpPr>
        <p:spPr>
          <a:xfrm>
            <a:off x="2346612" y="1732288"/>
            <a:ext cx="7254588" cy="4058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F0F74-CA77-B468-58DE-6AF51DCA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7"/>
            <a:ext cx="10216243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Establishing an open-source and transparent system for monitoring CONUS emissions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3DE6F-377C-F262-BF90-11DD846B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8025"/>
            <a:ext cx="2743200" cy="365125"/>
          </a:xfrm>
        </p:spPr>
        <p:txBody>
          <a:bodyPr/>
          <a:lstStyle/>
          <a:p>
            <a:fld id="{2BFC5B26-33B0-0C4E-BD86-0486F10966F8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ACB41-85BA-2BC9-9A87-D0C27BE2FF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68"/>
          <a:stretch/>
        </p:blipFill>
        <p:spPr>
          <a:xfrm>
            <a:off x="2410691" y="1711487"/>
            <a:ext cx="7010400" cy="42583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84DCF5-A6D6-3582-7EA7-9DDB57DC3DE3}"/>
              </a:ext>
            </a:extLst>
          </p:cNvPr>
          <p:cNvSpPr txBox="1"/>
          <p:nvPr/>
        </p:nvSpPr>
        <p:spPr>
          <a:xfrm>
            <a:off x="69272" y="3340305"/>
            <a:ext cx="2281670" cy="147732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TROPOMI smoothed boundary conditions at domain edges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+ optimized as part of inversion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4C95B00-D621-C476-9F92-F408D1838000}"/>
              </a:ext>
            </a:extLst>
          </p:cNvPr>
          <p:cNvSpPr/>
          <p:nvPr/>
        </p:nvSpPr>
        <p:spPr>
          <a:xfrm>
            <a:off x="2184687" y="3871304"/>
            <a:ext cx="484909" cy="202423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E1F99364-FC15-6A5E-5E81-183AE67FB056}"/>
              </a:ext>
            </a:extLst>
          </p:cNvPr>
          <p:cNvSpPr/>
          <p:nvPr/>
        </p:nvSpPr>
        <p:spPr>
          <a:xfrm rot="10800000">
            <a:off x="2144856" y="4103915"/>
            <a:ext cx="484909" cy="202423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49F233-9C65-BCB8-6392-D37C12C92823}"/>
              </a:ext>
            </a:extLst>
          </p:cNvPr>
          <p:cNvSpPr txBox="1"/>
          <p:nvPr/>
        </p:nvSpPr>
        <p:spPr>
          <a:xfrm>
            <a:off x="9845388" y="1732288"/>
            <a:ext cx="2129577" cy="92333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ML corrected TROPOMI+GOSAT blended dataset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8E950FFD-8A91-117C-682C-C21A2EA900CA}"/>
              </a:ext>
            </a:extLst>
          </p:cNvPr>
          <p:cNvSpPr/>
          <p:nvPr/>
        </p:nvSpPr>
        <p:spPr>
          <a:xfrm rot="10800000">
            <a:off x="9164782" y="1945655"/>
            <a:ext cx="680606" cy="33988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D57D6B-778A-90AB-45AE-B7998347F503}"/>
                  </a:ext>
                </a:extLst>
              </p:cNvPr>
              <p:cNvSpPr txBox="1"/>
              <p:nvPr/>
            </p:nvSpPr>
            <p:spPr>
              <a:xfrm>
                <a:off x="2412900" y="6070048"/>
                <a:ext cx="5168610" cy="747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 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  <m:sup>
                        <m:r>
                          <a:rPr lang="en-US" sz="2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nor/>
                      </m:rPr>
                      <a:rPr lang="en-US" sz="2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en-US" sz="2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+ </a:t>
                </a:r>
                <a:r>
                  <a:rPr lang="el-GR" sz="200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γ</a:t>
                </a:r>
                <a:r>
                  <a:rPr lang="el-GR" sz="200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Kx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  <m:sup>
                        <m:r>
                          <a:rPr lang="en-US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l-GR" sz="200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D57D6B-778A-90AB-45AE-B7998347F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900" y="6070048"/>
                <a:ext cx="5168610" cy="747641"/>
              </a:xfrm>
              <a:prstGeom prst="rect">
                <a:avLst/>
              </a:prstGeom>
              <a:blipFill>
                <a:blip r:embed="rId4"/>
                <a:stretch>
                  <a:fillRect l="-1471" t="-3390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5CE0328-EC1C-79FD-3ACC-6B03FA05C323}"/>
              </a:ext>
            </a:extLst>
          </p:cNvPr>
          <p:cNvSpPr txBox="1"/>
          <p:nvPr/>
        </p:nvSpPr>
        <p:spPr>
          <a:xfrm>
            <a:off x="5793794" y="6120702"/>
            <a:ext cx="3712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Exploits information from </a:t>
            </a:r>
            <a:r>
              <a:rPr lang="en-US" dirty="0">
                <a:solidFill>
                  <a:srgbClr val="7030A0"/>
                </a:solidFill>
              </a:rPr>
              <a:t>prior term</a:t>
            </a:r>
          </a:p>
          <a:p>
            <a:r>
              <a:rPr lang="en-US" dirty="0"/>
              <a:t>and the </a:t>
            </a:r>
            <a:r>
              <a:rPr lang="en-US" dirty="0">
                <a:solidFill>
                  <a:srgbClr val="00B050"/>
                </a:solidFill>
              </a:rPr>
              <a:t>observational term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2A4509-C657-737D-1458-807251D0EC86}"/>
              </a:ext>
            </a:extLst>
          </p:cNvPr>
          <p:cNvSpPr txBox="1"/>
          <p:nvPr/>
        </p:nvSpPr>
        <p:spPr>
          <a:xfrm>
            <a:off x="3494375" y="5810528"/>
            <a:ext cx="4959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Minimizes Bayesian cost function analytically: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184C7C-08B9-C133-36BE-32724D2EC4A5}"/>
              </a:ext>
            </a:extLst>
          </p:cNvPr>
          <p:cNvSpPr txBox="1"/>
          <p:nvPr/>
        </p:nvSpPr>
        <p:spPr>
          <a:xfrm rot="420518">
            <a:off x="3307739" y="5227330"/>
            <a:ext cx="360060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US GHGI: </a:t>
            </a:r>
            <a:r>
              <a:rPr lang="en-US" sz="1600" b="1" dirty="0" err="1">
                <a:solidFill>
                  <a:srgbClr val="7030A0"/>
                </a:solidFill>
              </a:rPr>
              <a:t>GreenHouse</a:t>
            </a:r>
            <a:r>
              <a:rPr lang="en-US" sz="1600" b="1" dirty="0">
                <a:solidFill>
                  <a:srgbClr val="7030A0"/>
                </a:solidFill>
              </a:rPr>
              <a:t> Gas Inventory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A7296BF7-BB8B-9312-DFEA-0A8703F19A82}"/>
              </a:ext>
            </a:extLst>
          </p:cNvPr>
          <p:cNvSpPr/>
          <p:nvPr/>
        </p:nvSpPr>
        <p:spPr>
          <a:xfrm rot="10800000">
            <a:off x="6317672" y="3186780"/>
            <a:ext cx="3301041" cy="36765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EAA31C-6A65-41E4-8D40-74F537EC87F0}"/>
              </a:ext>
            </a:extLst>
          </p:cNvPr>
          <p:cNvSpPr txBox="1"/>
          <p:nvPr/>
        </p:nvSpPr>
        <p:spPr>
          <a:xfrm>
            <a:off x="9618714" y="3008107"/>
            <a:ext cx="2582924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Optimizes multi-resolution state vector of emissions at up to 25 km resolution</a:t>
            </a:r>
          </a:p>
        </p:txBody>
      </p:sp>
      <p:pic>
        <p:nvPicPr>
          <p:cNvPr id="1030" name="Picture 6" descr="Documents, file stack, files, paper stack, papers, stack icon - Download on  Iconfinder">
            <a:extLst>
              <a:ext uri="{FF2B5EF4-FFF2-40B4-BE49-F238E27FC236}">
                <a16:creationId xmlns:a16="http://schemas.microsoft.com/office/drawing/2014/main" id="{F71D5103-C442-E10F-9E95-D55679C95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471" y="4536259"/>
            <a:ext cx="945329" cy="9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B53EB30-0417-21B2-D33F-86851ECCE94D}"/>
              </a:ext>
            </a:extLst>
          </p:cNvPr>
          <p:cNvSpPr txBox="1"/>
          <p:nvPr/>
        </p:nvSpPr>
        <p:spPr>
          <a:xfrm>
            <a:off x="9660949" y="5408511"/>
            <a:ext cx="2956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Results report mean of ensemble of estimates  varying inversion params and error distributions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9E1B1-1DEE-2E43-9DD0-8042A0DF4934}"/>
              </a:ext>
            </a:extLst>
          </p:cNvPr>
          <p:cNvSpPr txBox="1"/>
          <p:nvPr/>
        </p:nvSpPr>
        <p:spPr>
          <a:xfrm>
            <a:off x="3859875" y="1410537"/>
            <a:ext cx="4472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Open-source IMI 2.0 inversion framework</a:t>
            </a:r>
          </a:p>
        </p:txBody>
      </p:sp>
    </p:spTree>
    <p:extLst>
      <p:ext uri="{BB962C8B-B14F-4D97-AF65-F5344CB8AC3E}">
        <p14:creationId xmlns:p14="http://schemas.microsoft.com/office/powerpoint/2010/main" val="283327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8" grpId="0"/>
      <p:bldP spid="20" grpId="0" animBg="1"/>
      <p:bldP spid="25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257F8-EE5C-3EAF-13C0-ACEF6EAA8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56C0-D7DE-ED62-32B1-B2C9275A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3" y="136526"/>
            <a:ext cx="10515600" cy="1181640"/>
          </a:xfrm>
        </p:spPr>
        <p:txBody>
          <a:bodyPr>
            <a:normAutofit fontScale="90000"/>
          </a:bodyPr>
          <a:lstStyle/>
          <a:p>
            <a:r>
              <a:rPr lang="en-US" dirty="0"/>
              <a:t>Inversion confirms gas and coal emission declines in the 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01C35-4CEB-03F9-6E5D-9CA5B320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B26-33B0-0C4E-BD86-0486F10966F8}" type="slidenum">
              <a:rPr lang="en-US" smtClean="0"/>
              <a:t>4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A0E46F8-9031-1945-5EF2-9E1E6BBF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68548"/>
            <a:ext cx="11402788" cy="18687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929000"/>
                </a:solidFill>
              </a:rPr>
              <a:t>  Total emissions trends are flat –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Total emissions 27% higher than GHGI (57% higher for oil/gas)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Gas emissions decreasing faster than inventories suggest ↓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Coal emissions decreasing slower than inventories suggest ↓ </a:t>
            </a:r>
          </a:p>
          <a:p>
            <a:pPr lvl="1"/>
            <a:r>
              <a:rPr lang="en-US" dirty="0"/>
              <a:t>Hydroelectric reservoirs (not included in GHGI) account for 3% of emissions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1D6DFC-A598-461A-C1E8-46A4AAF8B063}"/>
              </a:ext>
            </a:extLst>
          </p:cNvPr>
          <p:cNvSpPr txBox="1"/>
          <p:nvPr/>
        </p:nvSpPr>
        <p:spPr>
          <a:xfrm>
            <a:off x="9474896" y="164698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53BD71-C6F6-70B6-116C-5F782B20BBA2}"/>
              </a:ext>
            </a:extLst>
          </p:cNvPr>
          <p:cNvSpPr txBox="1"/>
          <p:nvPr/>
        </p:nvSpPr>
        <p:spPr>
          <a:xfrm>
            <a:off x="10410846" y="2774745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25A36E-7706-E2BF-AEA1-5AE09E9DCEFB}"/>
              </a:ext>
            </a:extLst>
          </p:cNvPr>
          <p:cNvSpPr txBox="1"/>
          <p:nvPr/>
        </p:nvSpPr>
        <p:spPr>
          <a:xfrm>
            <a:off x="10447524" y="1394273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789B21-D063-A8D9-E557-032D5CEA678E}"/>
              </a:ext>
            </a:extLst>
          </p:cNvPr>
          <p:cNvSpPr txBox="1"/>
          <p:nvPr/>
        </p:nvSpPr>
        <p:spPr>
          <a:xfrm>
            <a:off x="10447524" y="172726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BD716B-A24D-AA94-0599-CE96FFAE3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" y="3058933"/>
            <a:ext cx="6139216" cy="3662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F27112-C668-2F54-26A8-432D129B4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631" y="3220183"/>
            <a:ext cx="6014049" cy="340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3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964D0B-0350-E2E7-5AA0-A32E684E8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63"/>
          <a:stretch/>
        </p:blipFill>
        <p:spPr>
          <a:xfrm>
            <a:off x="6212695" y="1700094"/>
            <a:ext cx="5979305" cy="42497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D52F76-436E-4FA8-3996-60D6E2BE0A46}"/>
              </a:ext>
            </a:extLst>
          </p:cNvPr>
          <p:cNvSpPr txBox="1"/>
          <p:nvPr/>
        </p:nvSpPr>
        <p:spPr>
          <a:xfrm>
            <a:off x="7287107" y="1485961"/>
            <a:ext cx="45715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Relative emission trends from 2019 to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3BA49-8BDD-02F5-174B-2FA2DC64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State-level emissions and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6D63-2EDC-2D4C-CFC2-A1AEF831C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28584"/>
            <a:ext cx="11011678" cy="92941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Texas makes up 19% of total US emissions (primarily from ONG and livestock)</a:t>
            </a:r>
          </a:p>
          <a:p>
            <a:r>
              <a:rPr lang="en-US" dirty="0"/>
              <a:t>Pennsylvania emissions remain constant due to already very low methane intensity in gas brought to market</a:t>
            </a:r>
          </a:p>
          <a:p>
            <a:r>
              <a:rPr lang="en-US" dirty="0"/>
              <a:t>California declining gas emissions are offset by rising landfill emissions</a:t>
            </a:r>
            <a:endParaRPr lang="en-US" dirty="0">
              <a:solidFill>
                <a:srgbClr val="929000"/>
              </a:solidFill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9D16C0D-8160-EE47-89F9-4E539531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3642" y="6492875"/>
            <a:ext cx="2743200" cy="365125"/>
          </a:xfrm>
        </p:spPr>
        <p:txBody>
          <a:bodyPr/>
          <a:lstStyle/>
          <a:p>
            <a:r>
              <a:rPr lang="en-US" dirty="0"/>
              <a:t> </a:t>
            </a:r>
            <a:fld id="{2BFC5B26-33B0-0C4E-BD86-0486F10966F8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503DB1-4964-0DB8-8974-8E5F4AFBC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1482"/>
            <a:ext cx="6155493" cy="42684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1C8FDA-4823-141C-7768-0FBF5FEF09E1}"/>
              </a:ext>
            </a:extLst>
          </p:cNvPr>
          <p:cNvSpPr txBox="1"/>
          <p:nvPr/>
        </p:nvSpPr>
        <p:spPr>
          <a:xfrm>
            <a:off x="1406760" y="1479706"/>
            <a:ext cx="3533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Anthropogenic emissions by state</a:t>
            </a:r>
          </a:p>
        </p:txBody>
      </p:sp>
    </p:spTree>
    <p:extLst>
      <p:ext uri="{BB962C8B-B14F-4D97-AF65-F5344CB8AC3E}">
        <p14:creationId xmlns:p14="http://schemas.microsoft.com/office/powerpoint/2010/main" val="23040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D472C-C0F1-16AD-0B44-A31B1BEEA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9075DE-A101-7B2E-817D-6278CF0D9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889" y="431042"/>
            <a:ext cx="4360568" cy="3030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21D258-8B67-32DA-9C39-4AEF8789C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3398"/>
            <a:ext cx="8007622" cy="3080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CD0ECD-CA81-A7D5-7E95-4232AD8F4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889" y="3706399"/>
            <a:ext cx="4263518" cy="3028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3402ED-76E6-72AD-1A4F-E28DEC15F9EF}"/>
              </a:ext>
            </a:extLst>
          </p:cNvPr>
          <p:cNvSpPr txBox="1"/>
          <p:nvPr/>
        </p:nvSpPr>
        <p:spPr>
          <a:xfrm>
            <a:off x="7978676" y="3490549"/>
            <a:ext cx="4073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Mean ONG emissions 2019 - 2024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145AAB-72B7-4A23-9C1F-2DB1B6BE86BF}"/>
              </a:ext>
            </a:extLst>
          </p:cNvPr>
          <p:cNvSpPr txBox="1"/>
          <p:nvPr/>
        </p:nvSpPr>
        <p:spPr>
          <a:xfrm>
            <a:off x="8350510" y="166026"/>
            <a:ext cx="35237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ONG emission trends 2019 - 2024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96CDAB-09F2-32F2-EBFC-F82210DE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177"/>
            <a:ext cx="8250012" cy="1140897"/>
          </a:xfrm>
        </p:spPr>
        <p:txBody>
          <a:bodyPr>
            <a:noAutofit/>
          </a:bodyPr>
          <a:lstStyle/>
          <a:p>
            <a:r>
              <a:rPr lang="en-US" sz="3200" dirty="0"/>
              <a:t>Analysis of emissions and trends across sectors: example of oil and gas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AA186-4F12-0036-C29F-43058802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BFC5B26-33B0-0C4E-BD86-0486F10966F8}" type="slidenum">
              <a:rPr lang="en-US" smtClean="0"/>
              <a:t>6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39263C-86CA-2BCD-84F7-41BA187C0B86}"/>
              </a:ext>
            </a:extLst>
          </p:cNvPr>
          <p:cNvSpPr/>
          <p:nvPr/>
        </p:nvSpPr>
        <p:spPr>
          <a:xfrm>
            <a:off x="9394208" y="5062003"/>
            <a:ext cx="332094" cy="36512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476A6F-8CA0-C73F-6ACB-491A343711F5}"/>
              </a:ext>
            </a:extLst>
          </p:cNvPr>
          <p:cNvSpPr/>
          <p:nvPr/>
        </p:nvSpPr>
        <p:spPr>
          <a:xfrm>
            <a:off x="9433964" y="1843397"/>
            <a:ext cx="348014" cy="36933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79D1E9-B008-8AE3-7C8F-7D339F7F8DBD}"/>
              </a:ext>
            </a:extLst>
          </p:cNvPr>
          <p:cNvCxnSpPr>
            <a:cxnSpLocks/>
          </p:cNvCxnSpPr>
          <p:nvPr/>
        </p:nvCxnSpPr>
        <p:spPr>
          <a:xfrm flipH="1">
            <a:off x="5611528" y="1843397"/>
            <a:ext cx="3822436" cy="2493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DF8AEE-DD91-CB03-4506-3A08A450AAF5}"/>
              </a:ext>
            </a:extLst>
          </p:cNvPr>
          <p:cNvCxnSpPr>
            <a:cxnSpLocks/>
          </p:cNvCxnSpPr>
          <p:nvPr/>
        </p:nvCxnSpPr>
        <p:spPr>
          <a:xfrm flipH="1" flipV="1">
            <a:off x="5611528" y="4649002"/>
            <a:ext cx="3782680" cy="7781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CC0AE35-E5BF-A0E6-3D4B-AB7DE6E7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64" y="5129537"/>
            <a:ext cx="6937561" cy="13233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9000"/>
                </a:solidFill>
              </a:rPr>
              <a:t>Largest oil and gas (ONG) basin in the US shows stable emissions despite increases in production</a:t>
            </a:r>
          </a:p>
        </p:txBody>
      </p:sp>
    </p:spTree>
    <p:extLst>
      <p:ext uri="{BB962C8B-B14F-4D97-AF65-F5344CB8AC3E}">
        <p14:creationId xmlns:p14="http://schemas.microsoft.com/office/powerpoint/2010/main" val="404413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EBB26-5CCC-8447-EF7A-E28B01291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064"/>
            <a:ext cx="10515600" cy="1325563"/>
          </a:xfrm>
        </p:spPr>
        <p:txBody>
          <a:bodyPr/>
          <a:lstStyle/>
          <a:p>
            <a:r>
              <a:rPr lang="en-US" dirty="0"/>
              <a:t>National ONG methane intensity continues to decrease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6E0C4-6617-8B52-7ABD-1ED1F2AC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5B26-33B0-0C4E-BD86-0486F10966F8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A83E-1FFA-52BD-333C-4FCEB96E7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121" y="5729037"/>
            <a:ext cx="9139705" cy="11357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Production is not a predictor of emissions</a:t>
            </a:r>
          </a:p>
          <a:p>
            <a:r>
              <a:rPr lang="en-US" dirty="0"/>
              <a:t>Sustained intensity decrease in future would make large contribution to national emissions decrease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27E8B3-BABB-F5E5-D570-EE8A7CDD9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555" y="1432382"/>
            <a:ext cx="10591118" cy="42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50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1B54-3C8A-170B-5D6E-333251FB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5F95B-E65E-C13F-0387-326E2EDE9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35008" cy="435133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IMI framework enables continuous monitoring of annual emissions from individual countries using TROPOMI observations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Total US emissions were flat over 2019-2024 but significant decreases in </a:t>
            </a:r>
            <a:r>
              <a:rPr lang="en-US" dirty="0">
                <a:solidFill>
                  <a:srgbClr val="00B050"/>
                </a:solidFill>
              </a:rPr>
              <a:t>gas (2% per year) and coal (2.5% per year)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Methane intensity from the oil and gas sector continues to decrease, from 2% in 2019 </a:t>
            </a:r>
            <a:r>
              <a:rPr lang="en-US" dirty="0">
                <a:sym typeface="Wingdings" pitchFamily="2" charset="2"/>
              </a:rPr>
              <a:t>to </a:t>
            </a:r>
            <a:r>
              <a:rPr lang="en-US" dirty="0"/>
              <a:t>1.6% in 2024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1AC06-9D8B-57CB-78C3-3F3869F2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0B00-831C-7D48-BB93-F0A232BB8CD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913EAD-3DDC-C09F-BBF9-11EBD7401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347" y="3803909"/>
            <a:ext cx="2332653" cy="2332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D03ABC-4EBC-B407-0411-018AEA4239C7}"/>
              </a:ext>
            </a:extLst>
          </p:cNvPr>
          <p:cNvSpPr txBox="1"/>
          <p:nvPr/>
        </p:nvSpPr>
        <p:spPr>
          <a:xfrm>
            <a:off x="9900539" y="5900579"/>
            <a:ext cx="229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4"/>
              </a:rPr>
              <a:t>carboninversion.com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68685-D5BB-3093-855C-732219B625CE}"/>
              </a:ext>
            </a:extLst>
          </p:cNvPr>
          <p:cNvSpPr txBox="1"/>
          <p:nvPr/>
        </p:nvSpPr>
        <p:spPr>
          <a:xfrm>
            <a:off x="10158063" y="3539629"/>
            <a:ext cx="1735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IMI Website</a:t>
            </a:r>
          </a:p>
        </p:txBody>
      </p:sp>
      <p:pic>
        <p:nvPicPr>
          <p:cNvPr id="8" name="Picture 7" descr="A logo of a satellite&#10;&#10;Description automatically generated">
            <a:extLst>
              <a:ext uri="{FF2B5EF4-FFF2-40B4-BE49-F238E27FC236}">
                <a16:creationId xmlns:a16="http://schemas.microsoft.com/office/drawing/2014/main" id="{63972E6F-C0C6-1175-4598-D8CEB1B58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5010" y="1075495"/>
            <a:ext cx="1801326" cy="180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8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18DB5-2543-7DED-E2FB-6F84C6F5D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This research has been funded in part in the framework of UNEP’s International Methane Emissions Observatory (IMEO).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All results are preliminary and not yet peer-reviewed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Contact: Lucas Estrada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lestrada@g.harvard.edu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0AE14-763B-DEA1-3F70-8B68B190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0087" y="6379567"/>
            <a:ext cx="2743200" cy="365125"/>
          </a:xfrm>
        </p:spPr>
        <p:txBody>
          <a:bodyPr/>
          <a:lstStyle/>
          <a:p>
            <a:fld id="{2BFC5B26-33B0-0C4E-BD86-0486F10966F8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94B71-49BA-CFCB-8AC5-37FEF886D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35" y="5582715"/>
            <a:ext cx="3468096" cy="979415"/>
          </a:xfrm>
          <a:prstGeom prst="rect">
            <a:avLst/>
          </a:prstGeom>
        </p:spPr>
      </p:pic>
      <p:pic>
        <p:nvPicPr>
          <p:cNvPr id="8" name="Picture 7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9D5353F8-69F4-5172-BF8B-40F4EA8FC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3480" y="5125527"/>
            <a:ext cx="1893790" cy="1893790"/>
          </a:xfrm>
          <a:prstGeom prst="rect">
            <a:avLst/>
          </a:prstGeom>
        </p:spPr>
      </p:pic>
      <p:pic>
        <p:nvPicPr>
          <p:cNvPr id="2050" name="Picture 2" descr="NASA">
            <a:extLst>
              <a:ext uri="{FF2B5EF4-FFF2-40B4-BE49-F238E27FC236}">
                <a16:creationId xmlns:a16="http://schemas.microsoft.com/office/drawing/2014/main" id="{21DDF639-C0C9-86D6-84C4-EC0B857A8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87" y="5331294"/>
            <a:ext cx="1709225" cy="141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68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10491</TotalTime>
  <Words>526</Words>
  <Application>Microsoft Macintosh PowerPoint</Application>
  <PresentationFormat>Widescreen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Cambria Math</vt:lpstr>
      <vt:lpstr>Wingdings</vt:lpstr>
      <vt:lpstr>Office Theme</vt:lpstr>
      <vt:lpstr>PowerPoint Presentation</vt:lpstr>
      <vt:lpstr>Toward a satellite-based system for continuous emissions monitoring</vt:lpstr>
      <vt:lpstr>Establishing an open-source and transparent system for monitoring CONUS emissions </vt:lpstr>
      <vt:lpstr>Inversion confirms gas and coal emission declines in the US</vt:lpstr>
      <vt:lpstr>State-level emissions and trends</vt:lpstr>
      <vt:lpstr>Analysis of emissions and trends across sectors: example of oil and gas</vt:lpstr>
      <vt:lpstr>National ONG methane intensity continues to decrease</vt:lpstr>
      <vt:lpstr>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Estrada, Lucas Alexander</dc:creator>
  <cp:lastModifiedBy>Estrada, Lucas Alexander</cp:lastModifiedBy>
  <cp:revision>64</cp:revision>
  <dcterms:created xsi:type="dcterms:W3CDTF">2025-02-07T15:00:41Z</dcterms:created>
  <dcterms:modified xsi:type="dcterms:W3CDTF">2025-04-29T09:11:21Z</dcterms:modified>
</cp:coreProperties>
</file>