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sldIdLst>
    <p:sldId id="286" r:id="rId2"/>
    <p:sldId id="287" r:id="rId3"/>
    <p:sldId id="290" r:id="rId4"/>
    <p:sldId id="283" r:id="rId5"/>
    <p:sldId id="272" r:id="rId6"/>
    <p:sldId id="292" r:id="rId7"/>
    <p:sldId id="294" r:id="rId8"/>
    <p:sldId id="29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yn, Robert" initials="PR" lastIdx="1" clrIdx="0">
    <p:extLst>
      <p:ext uri="{19B8F6BF-5375-455C-9EA6-DF929625EA0E}">
        <p15:presenceInfo xmlns:p15="http://schemas.microsoft.com/office/powerpoint/2012/main" userId="S-1-5-21-62665781-247875009-941767090-12498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1C9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608" autoAdjust="0"/>
    <p:restoredTop sz="96374" autoAdjust="0"/>
  </p:normalViewPr>
  <p:slideViewPr>
    <p:cSldViewPr snapToGrid="0">
      <p:cViewPr>
        <p:scale>
          <a:sx n="75" d="100"/>
          <a:sy n="75" d="100"/>
        </p:scale>
        <p:origin x="306" y="3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88FC1B-7B1F-453D-856E-EDB75BC759C5}" type="datetimeFigureOut">
              <a:rPr lang="en-US" smtClean="0"/>
              <a:t>9/27/2020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1DE280-ED48-4F9D-AE29-D7C787483F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0462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1DE280-ED48-4F9D-AE29-D7C787483FA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0161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1DE280-ED48-4F9D-AE29-D7C787483FA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0133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1DE280-ED48-4F9D-AE29-D7C787483FA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9017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1DE280-ED48-4F9D-AE29-D7C787483FA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80906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8BE90-2325-4CCA-8002-C40C7C3831E4}" type="datetimeFigureOut">
              <a:rPr lang="en-US" smtClean="0"/>
              <a:t>9/27/2020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2E005-1430-4C17-8D18-FCDD0E0C45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1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8BE90-2325-4CCA-8002-C40C7C3831E4}" type="datetimeFigureOut">
              <a:rPr lang="en-US" smtClean="0"/>
              <a:t>9/27/2020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2E005-1430-4C17-8D18-FCDD0E0C45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9622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8BE90-2325-4CCA-8002-C40C7C3831E4}" type="datetimeFigureOut">
              <a:rPr lang="en-US" smtClean="0"/>
              <a:t>9/27/2020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2E005-1430-4C17-8D18-FCDD0E0C45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283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8BE90-2325-4CCA-8002-C40C7C3831E4}" type="datetimeFigureOut">
              <a:rPr lang="en-US" smtClean="0"/>
              <a:t>9/27/2020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2E005-1430-4C17-8D18-FCDD0E0C45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6014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8BE90-2325-4CCA-8002-C40C7C3831E4}" type="datetimeFigureOut">
              <a:rPr lang="en-US" smtClean="0"/>
              <a:t>9/27/2020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2E005-1430-4C17-8D18-FCDD0E0C45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4303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8BE90-2325-4CCA-8002-C40C7C3831E4}" type="datetimeFigureOut">
              <a:rPr lang="en-US" smtClean="0"/>
              <a:t>9/27/2020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2E005-1430-4C17-8D18-FCDD0E0C45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611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8BE90-2325-4CCA-8002-C40C7C3831E4}" type="datetimeFigureOut">
              <a:rPr lang="en-US" smtClean="0"/>
              <a:t>9/27/2020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2E005-1430-4C17-8D18-FCDD0E0C45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573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8BE90-2325-4CCA-8002-C40C7C3831E4}" type="datetimeFigureOut">
              <a:rPr lang="en-US" smtClean="0"/>
              <a:t>9/27/2020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2E005-1430-4C17-8D18-FCDD0E0C45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246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8BE90-2325-4CCA-8002-C40C7C3831E4}" type="datetimeFigureOut">
              <a:rPr lang="en-US" smtClean="0"/>
              <a:t>9/27/2020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2E005-1430-4C17-8D18-FCDD0E0C45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6714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8BE90-2325-4CCA-8002-C40C7C3831E4}" type="datetimeFigureOut">
              <a:rPr lang="en-US" smtClean="0"/>
              <a:t>9/27/2020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2E005-1430-4C17-8D18-FCDD0E0C45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13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8BE90-2325-4CCA-8002-C40C7C3831E4}" type="datetimeFigureOut">
              <a:rPr lang="en-US" smtClean="0"/>
              <a:t>9/27/2020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2E005-1430-4C17-8D18-FCDD0E0C45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41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88BE90-2325-4CCA-8002-C40C7C3831E4}" type="datetimeFigureOut">
              <a:rPr lang="en-US" smtClean="0"/>
              <a:t>9/27/2020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62E005-1430-4C17-8D18-FCDD0E0C45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06599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4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1.png"/><Relationship Id="rId5" Type="http://schemas.openxmlformats.org/officeDocument/2006/relationships/image" Target="../media/image40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A5D126C-200F-8148-B9CD-18BF383B5816}"/>
              </a:ext>
            </a:extLst>
          </p:cNvPr>
          <p:cNvSpPr/>
          <p:nvPr/>
        </p:nvSpPr>
        <p:spPr>
          <a:xfrm>
            <a:off x="281167" y="1527037"/>
            <a:ext cx="3912123" cy="5314950"/>
          </a:xfrm>
          <a:prstGeom prst="rect">
            <a:avLst/>
          </a:prstGeom>
          <a:pattFill prst="pct40">
            <a:fgClr>
              <a:schemeClr val="accent1">
                <a:lumMod val="20000"/>
                <a:lumOff val="80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600" dirty="0">
                <a:solidFill>
                  <a:schemeClr val="tx1"/>
                </a:solidFill>
              </a:rPr>
              <a:t>Subsurface</a:t>
            </a:r>
          </a:p>
        </p:txBody>
      </p:sp>
      <p:grpSp>
        <p:nvGrpSpPr>
          <p:cNvPr id="72" name="Group 71">
            <a:extLst>
              <a:ext uri="{FF2B5EF4-FFF2-40B4-BE49-F238E27FC236}">
                <a16:creationId xmlns:a16="http://schemas.microsoft.com/office/drawing/2014/main" id="{56793F5F-94D5-964C-BF92-474BA6B339AD}"/>
              </a:ext>
            </a:extLst>
          </p:cNvPr>
          <p:cNvGrpSpPr/>
          <p:nvPr/>
        </p:nvGrpSpPr>
        <p:grpSpPr>
          <a:xfrm>
            <a:off x="1621418" y="1529951"/>
            <a:ext cx="1375692" cy="5309122"/>
            <a:chOff x="287295" y="1248300"/>
            <a:chExt cx="1375692" cy="5309122"/>
          </a:xfrm>
        </p:grpSpPr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78288ED7-B696-C94E-BD08-BD061DC90B49}"/>
                </a:ext>
              </a:extLst>
            </p:cNvPr>
            <p:cNvSpPr/>
            <p:nvPr/>
          </p:nvSpPr>
          <p:spPr>
            <a:xfrm>
              <a:off x="287295" y="1409350"/>
              <a:ext cx="1369148" cy="4434840"/>
            </a:xfrm>
            <a:prstGeom prst="rect">
              <a:avLst/>
            </a:prstGeom>
            <a:pattFill prst="lgConfetti">
              <a:fgClr>
                <a:schemeClr val="accent6">
                  <a:lumMod val="50000"/>
                </a:schemeClr>
              </a:fgClr>
              <a:bgClr>
                <a:schemeClr val="accent6">
                  <a:lumMod val="75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Rectangle 69">
              <a:extLst>
                <a:ext uri="{FF2B5EF4-FFF2-40B4-BE49-F238E27FC236}">
                  <a16:creationId xmlns:a16="http://schemas.microsoft.com/office/drawing/2014/main" id="{4D691AC3-97B2-3C43-8055-2235CFD3EB06}"/>
                </a:ext>
              </a:extLst>
            </p:cNvPr>
            <p:cNvSpPr/>
            <p:nvPr/>
          </p:nvSpPr>
          <p:spPr>
            <a:xfrm>
              <a:off x="293839" y="5844190"/>
              <a:ext cx="1369148" cy="713232"/>
            </a:xfrm>
            <a:prstGeom prst="rect">
              <a:avLst/>
            </a:prstGeom>
            <a:pattFill prst="pct50">
              <a:fgClr>
                <a:schemeClr val="accent6">
                  <a:lumMod val="75000"/>
                </a:schemeClr>
              </a:fgClr>
              <a:bgClr>
                <a:schemeClr val="accent6">
                  <a:lumMod val="20000"/>
                  <a:lumOff val="8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Rectangle 70">
              <a:extLst>
                <a:ext uri="{FF2B5EF4-FFF2-40B4-BE49-F238E27FC236}">
                  <a16:creationId xmlns:a16="http://schemas.microsoft.com/office/drawing/2014/main" id="{416C48BB-7827-924A-BA8A-CCB5CEDC9B05}"/>
                </a:ext>
              </a:extLst>
            </p:cNvPr>
            <p:cNvSpPr/>
            <p:nvPr/>
          </p:nvSpPr>
          <p:spPr>
            <a:xfrm>
              <a:off x="287544" y="1248300"/>
              <a:ext cx="1369148" cy="164592"/>
            </a:xfrm>
            <a:prstGeom prst="rect">
              <a:avLst/>
            </a:prstGeom>
            <a:solidFill>
              <a:schemeClr val="tx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5" name="Rectangle 4">
            <a:extLst>
              <a:ext uri="{FF2B5EF4-FFF2-40B4-BE49-F238E27FC236}">
                <a16:creationId xmlns:a16="http://schemas.microsoft.com/office/drawing/2014/main" id="{D30834BC-E168-466B-8F29-9DB7C9DF3299}"/>
              </a:ext>
            </a:extLst>
          </p:cNvPr>
          <p:cNvSpPr/>
          <p:nvPr/>
        </p:nvSpPr>
        <p:spPr>
          <a:xfrm>
            <a:off x="1614520" y="2229674"/>
            <a:ext cx="1369148" cy="441484"/>
          </a:xfrm>
          <a:prstGeom prst="rect">
            <a:avLst/>
          </a:prstGeom>
          <a:pattFill prst="pct50">
            <a:fgClr>
              <a:schemeClr val="accent6">
                <a:lumMod val="75000"/>
              </a:schemeClr>
            </a:fgClr>
            <a:bgClr>
              <a:schemeClr val="accent6">
                <a:lumMod val="20000"/>
                <a:lumOff val="8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52865C1-D4EB-2349-A658-BA3B95EF99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28" y="-206957"/>
            <a:ext cx="7886700" cy="1325563"/>
          </a:xfrm>
        </p:spPr>
        <p:txBody>
          <a:bodyPr/>
          <a:lstStyle/>
          <a:p>
            <a:r>
              <a:rPr lang="en-US" dirty="0"/>
              <a:t>Well Log Interpretation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E8756D3B-54BB-8E40-A579-429AC02A69F7}"/>
              </a:ext>
            </a:extLst>
          </p:cNvPr>
          <p:cNvGrpSpPr/>
          <p:nvPr/>
        </p:nvGrpSpPr>
        <p:grpSpPr>
          <a:xfrm>
            <a:off x="2044145" y="971430"/>
            <a:ext cx="476880" cy="5872317"/>
            <a:chOff x="3169290" y="950912"/>
            <a:chExt cx="419730" cy="6161405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4EB8749B-219D-E240-8B00-71C36510FDA6}"/>
                </a:ext>
              </a:extLst>
            </p:cNvPr>
            <p:cNvSpPr/>
            <p:nvPr/>
          </p:nvSpPr>
          <p:spPr>
            <a:xfrm>
              <a:off x="3169291" y="950912"/>
              <a:ext cx="419729" cy="6161405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E3C5C06D-E565-2548-BCCB-8A46670AB359}"/>
                </a:ext>
              </a:extLst>
            </p:cNvPr>
            <p:cNvSpPr/>
            <p:nvPr/>
          </p:nvSpPr>
          <p:spPr>
            <a:xfrm>
              <a:off x="3169290" y="6479717"/>
              <a:ext cx="418505" cy="593384"/>
            </a:xfrm>
            <a:prstGeom prst="rect">
              <a:avLst/>
            </a:prstGeom>
            <a:pattFill prst="ltHorz">
              <a:fgClr>
                <a:schemeClr val="bg1">
                  <a:lumMod val="75000"/>
                </a:schemeClr>
              </a:fgClr>
              <a:bgClr>
                <a:schemeClr val="tx1"/>
              </a:bgClr>
            </a:patt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213FCA97-CC62-7B45-821C-3DCF502AB3E7}"/>
              </a:ext>
            </a:extLst>
          </p:cNvPr>
          <p:cNvSpPr/>
          <p:nvPr/>
        </p:nvSpPr>
        <p:spPr>
          <a:xfrm>
            <a:off x="2074096" y="2116856"/>
            <a:ext cx="476879" cy="4727517"/>
          </a:xfrm>
          <a:prstGeom prst="rect">
            <a:avLst/>
          </a:prstGeom>
          <a:solidFill>
            <a:srgbClr val="00B0F0">
              <a:alpha val="3803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C860A1F-1A1B-6443-A329-B6FDC242C883}"/>
              </a:ext>
            </a:extLst>
          </p:cNvPr>
          <p:cNvSpPr txBox="1"/>
          <p:nvPr/>
        </p:nvSpPr>
        <p:spPr>
          <a:xfrm rot="16200000">
            <a:off x="1816432" y="1008316"/>
            <a:ext cx="724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</a:rPr>
              <a:t>Well</a:t>
            </a: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15C5E9AF-AF34-7643-936D-E90B7AF2454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0357" y="2142931"/>
            <a:ext cx="4153435" cy="1029088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872C0800-8973-4842-9A38-70DEF26CA63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0356" y="3375155"/>
            <a:ext cx="4153435" cy="778545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8F065B6A-BBA1-1E40-B715-5E724A907DCB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28" t="2091" b="-1"/>
          <a:stretch/>
        </p:blipFill>
        <p:spPr>
          <a:xfrm>
            <a:off x="4872456" y="1321742"/>
            <a:ext cx="1499769" cy="644902"/>
          </a:xfrm>
          <a:prstGeom prst="rect">
            <a:avLst/>
          </a:prstGeom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BA0270B4-A95A-A04A-80B6-9E9773D76E4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0336" y="5572145"/>
            <a:ext cx="1909175" cy="973490"/>
          </a:xfrm>
          <a:prstGeom prst="rect">
            <a:avLst/>
          </a:prstGeom>
        </p:spPr>
      </p:pic>
      <p:pic>
        <p:nvPicPr>
          <p:cNvPr id="57" name="Picture 56">
            <a:extLst>
              <a:ext uri="{FF2B5EF4-FFF2-40B4-BE49-F238E27FC236}">
                <a16:creationId xmlns:a16="http://schemas.microsoft.com/office/drawing/2014/main" id="{372473F7-DA8F-E04C-82B1-6E05817B0A2A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0356" y="4356836"/>
            <a:ext cx="2424113" cy="1012173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CA8FAD7-7E87-7D42-A66D-B3B82105DCE5}"/>
              </a:ext>
            </a:extLst>
          </p:cNvPr>
          <p:cNvSpPr txBox="1"/>
          <p:nvPr/>
        </p:nvSpPr>
        <p:spPr>
          <a:xfrm>
            <a:off x="3645393" y="1340901"/>
            <a:ext cx="7858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0’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82A12A2-6D8A-9245-9475-5490638B8843}"/>
              </a:ext>
            </a:extLst>
          </p:cNvPr>
          <p:cNvSpPr txBox="1"/>
          <p:nvPr/>
        </p:nvSpPr>
        <p:spPr>
          <a:xfrm>
            <a:off x="3611327" y="6568566"/>
            <a:ext cx="6143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97’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27875D8-6E4C-CC47-8247-4B3D04838DA2}"/>
              </a:ext>
            </a:extLst>
          </p:cNvPr>
          <p:cNvCxnSpPr>
            <a:cxnSpLocks/>
          </p:cNvCxnSpPr>
          <p:nvPr/>
        </p:nvCxnSpPr>
        <p:spPr>
          <a:xfrm>
            <a:off x="2966227" y="1527037"/>
            <a:ext cx="679166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6F1747AB-3893-114F-A9A6-30D311A01CF2}"/>
              </a:ext>
            </a:extLst>
          </p:cNvPr>
          <p:cNvCxnSpPr/>
          <p:nvPr/>
        </p:nvCxnSpPr>
        <p:spPr>
          <a:xfrm>
            <a:off x="2966227" y="6841987"/>
            <a:ext cx="679166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81FB9BAB-66EC-364C-99EF-5CD018190236}"/>
              </a:ext>
            </a:extLst>
          </p:cNvPr>
          <p:cNvSpPr txBox="1"/>
          <p:nvPr/>
        </p:nvSpPr>
        <p:spPr>
          <a:xfrm>
            <a:off x="2192021" y="2339838"/>
            <a:ext cx="4113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n>
                  <a:solidFill>
                    <a:schemeClr val="tx1">
                      <a:lumMod val="50000"/>
                    </a:schemeClr>
                  </a:solidFill>
                </a:ln>
                <a:solidFill>
                  <a:schemeClr val="tx1">
                    <a:lumMod val="50000"/>
                  </a:schemeClr>
                </a:solidFill>
              </a:rPr>
              <a:t>6”</a:t>
            </a:r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3E5562AF-552F-C842-AEFB-7F543A49AE12}"/>
              </a:ext>
            </a:extLst>
          </p:cNvPr>
          <p:cNvCxnSpPr/>
          <p:nvPr/>
        </p:nvCxnSpPr>
        <p:spPr>
          <a:xfrm>
            <a:off x="1597079" y="1540320"/>
            <a:ext cx="0" cy="5330963"/>
          </a:xfrm>
          <a:prstGeom prst="line">
            <a:avLst/>
          </a:prstGeom>
          <a:ln w="57150">
            <a:solidFill>
              <a:schemeClr val="tx1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DC38761D-9979-EE48-AF3A-51A0DFD0AE61}"/>
              </a:ext>
            </a:extLst>
          </p:cNvPr>
          <p:cNvCxnSpPr/>
          <p:nvPr/>
        </p:nvCxnSpPr>
        <p:spPr>
          <a:xfrm>
            <a:off x="2966227" y="1540320"/>
            <a:ext cx="0" cy="5330963"/>
          </a:xfrm>
          <a:prstGeom prst="line">
            <a:avLst/>
          </a:prstGeom>
          <a:ln w="57150">
            <a:solidFill>
              <a:schemeClr val="tx1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867C72F1-8B51-0443-99C0-D5300870B48F}"/>
              </a:ext>
            </a:extLst>
          </p:cNvPr>
          <p:cNvCxnSpPr>
            <a:cxnSpLocks/>
          </p:cNvCxnSpPr>
          <p:nvPr/>
        </p:nvCxnSpPr>
        <p:spPr>
          <a:xfrm flipH="1">
            <a:off x="1606603" y="1540320"/>
            <a:ext cx="3565" cy="669130"/>
          </a:xfrm>
          <a:prstGeom prst="line">
            <a:avLst/>
          </a:prstGeom>
          <a:ln w="571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6AD394E9-E191-0C49-84F0-86DA59247637}"/>
              </a:ext>
            </a:extLst>
          </p:cNvPr>
          <p:cNvCxnSpPr>
            <a:cxnSpLocks/>
          </p:cNvCxnSpPr>
          <p:nvPr/>
        </p:nvCxnSpPr>
        <p:spPr>
          <a:xfrm>
            <a:off x="2966227" y="1540320"/>
            <a:ext cx="0" cy="697706"/>
          </a:xfrm>
          <a:prstGeom prst="line">
            <a:avLst/>
          </a:prstGeom>
          <a:ln w="571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>
            <a:extLst>
              <a:ext uri="{FF2B5EF4-FFF2-40B4-BE49-F238E27FC236}">
                <a16:creationId xmlns:a16="http://schemas.microsoft.com/office/drawing/2014/main" id="{BB654DAD-92B2-1246-9CDA-2E3038CFCF20}"/>
              </a:ext>
            </a:extLst>
          </p:cNvPr>
          <p:cNvSpPr txBox="1"/>
          <p:nvPr/>
        </p:nvSpPr>
        <p:spPr>
          <a:xfrm>
            <a:off x="2172883" y="1568129"/>
            <a:ext cx="411366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</a:rPr>
              <a:t>6”</a:t>
            </a:r>
          </a:p>
        </p:txBody>
      </p: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D1D8E600-5B10-824D-BB42-A17D19292D53}"/>
              </a:ext>
            </a:extLst>
          </p:cNvPr>
          <p:cNvCxnSpPr>
            <a:cxnSpLocks/>
          </p:cNvCxnSpPr>
          <p:nvPr/>
        </p:nvCxnSpPr>
        <p:spPr>
          <a:xfrm flipH="1">
            <a:off x="2032197" y="1540320"/>
            <a:ext cx="13516" cy="5399819"/>
          </a:xfrm>
          <a:prstGeom prst="line">
            <a:avLst/>
          </a:prstGeom>
          <a:ln w="38100">
            <a:solidFill>
              <a:schemeClr val="bg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5E0C8B5B-1F13-834B-94FF-1BCC98E5C76E}"/>
              </a:ext>
            </a:extLst>
          </p:cNvPr>
          <p:cNvCxnSpPr>
            <a:cxnSpLocks/>
          </p:cNvCxnSpPr>
          <p:nvPr/>
        </p:nvCxnSpPr>
        <p:spPr>
          <a:xfrm>
            <a:off x="2527539" y="1497741"/>
            <a:ext cx="0" cy="5440157"/>
          </a:xfrm>
          <a:prstGeom prst="line">
            <a:avLst/>
          </a:prstGeom>
          <a:ln w="38100">
            <a:solidFill>
              <a:schemeClr val="bg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CF74ABDA-0E64-EA4A-B6B0-1AAA857A1B9D}"/>
              </a:ext>
            </a:extLst>
          </p:cNvPr>
          <p:cNvCxnSpPr/>
          <p:nvPr/>
        </p:nvCxnSpPr>
        <p:spPr>
          <a:xfrm>
            <a:off x="1610168" y="1872216"/>
            <a:ext cx="1369148" cy="0"/>
          </a:xfrm>
          <a:prstGeom prst="straightConnector1">
            <a:avLst/>
          </a:prstGeom>
          <a:ln w="57150">
            <a:solidFill>
              <a:schemeClr val="accent1">
                <a:lumMod val="7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72A16692-EACC-714C-986D-F2FFF653300A}"/>
              </a:ext>
            </a:extLst>
          </p:cNvPr>
          <p:cNvCxnSpPr/>
          <p:nvPr/>
        </p:nvCxnSpPr>
        <p:spPr>
          <a:xfrm>
            <a:off x="1597079" y="2657475"/>
            <a:ext cx="1369148" cy="0"/>
          </a:xfrm>
          <a:prstGeom prst="straightConnector1">
            <a:avLst/>
          </a:prstGeom>
          <a:ln w="57150">
            <a:solidFill>
              <a:schemeClr val="tx1">
                <a:lumMod val="5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>
            <a:extLst>
              <a:ext uri="{FF2B5EF4-FFF2-40B4-BE49-F238E27FC236}">
                <a16:creationId xmlns:a16="http://schemas.microsoft.com/office/drawing/2014/main" id="{5F0A814F-14A3-0441-988A-1F9F261CA685}"/>
              </a:ext>
            </a:extLst>
          </p:cNvPr>
          <p:cNvSpPr txBox="1"/>
          <p:nvPr/>
        </p:nvSpPr>
        <p:spPr>
          <a:xfrm>
            <a:off x="2059596" y="3098051"/>
            <a:ext cx="508994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1.2”</a:t>
            </a:r>
          </a:p>
        </p:txBody>
      </p: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926F4182-3DFF-4C4E-AE10-B07B846F703E}"/>
              </a:ext>
            </a:extLst>
          </p:cNvPr>
          <p:cNvCxnSpPr>
            <a:cxnSpLocks/>
          </p:cNvCxnSpPr>
          <p:nvPr/>
        </p:nvCxnSpPr>
        <p:spPr>
          <a:xfrm>
            <a:off x="2029837" y="3467383"/>
            <a:ext cx="500632" cy="0"/>
          </a:xfrm>
          <a:prstGeom prst="straightConnector1">
            <a:avLst/>
          </a:prstGeom>
          <a:ln w="57150">
            <a:solidFill>
              <a:schemeClr val="bg1">
                <a:lumMod val="95000"/>
                <a:lumOff val="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>
            <a:extLst>
              <a:ext uri="{FF2B5EF4-FFF2-40B4-BE49-F238E27FC236}">
                <a16:creationId xmlns:a16="http://schemas.microsoft.com/office/drawing/2014/main" id="{4D4F63AD-588A-2042-AC6F-97170A14AC06}"/>
              </a:ext>
            </a:extLst>
          </p:cNvPr>
          <p:cNvSpPr txBox="1"/>
          <p:nvPr/>
        </p:nvSpPr>
        <p:spPr>
          <a:xfrm>
            <a:off x="3654687" y="2050013"/>
            <a:ext cx="7858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12’</a:t>
            </a:r>
          </a:p>
        </p:txBody>
      </p: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3771EDA2-EFF8-3646-B005-66B93501F7E8}"/>
              </a:ext>
            </a:extLst>
          </p:cNvPr>
          <p:cNvCxnSpPr>
            <a:cxnSpLocks/>
          </p:cNvCxnSpPr>
          <p:nvPr/>
        </p:nvCxnSpPr>
        <p:spPr>
          <a:xfrm>
            <a:off x="2975521" y="2236149"/>
            <a:ext cx="679166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>
            <a:extLst>
              <a:ext uri="{FF2B5EF4-FFF2-40B4-BE49-F238E27FC236}">
                <a16:creationId xmlns:a16="http://schemas.microsoft.com/office/drawing/2014/main" id="{C442C464-74B5-4741-A61B-081BDA292722}"/>
              </a:ext>
            </a:extLst>
          </p:cNvPr>
          <p:cNvSpPr txBox="1"/>
          <p:nvPr/>
        </p:nvSpPr>
        <p:spPr>
          <a:xfrm>
            <a:off x="3590872" y="5938343"/>
            <a:ext cx="7858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87’</a:t>
            </a:r>
          </a:p>
        </p:txBody>
      </p: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1A0ECFEF-5B47-6346-A72C-C73439B7F309}"/>
              </a:ext>
            </a:extLst>
          </p:cNvPr>
          <p:cNvCxnSpPr>
            <a:cxnSpLocks/>
          </p:cNvCxnSpPr>
          <p:nvPr/>
        </p:nvCxnSpPr>
        <p:spPr>
          <a:xfrm>
            <a:off x="2984022" y="6188628"/>
            <a:ext cx="679166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4" name="Group 73">
            <a:extLst>
              <a:ext uri="{FF2B5EF4-FFF2-40B4-BE49-F238E27FC236}">
                <a16:creationId xmlns:a16="http://schemas.microsoft.com/office/drawing/2014/main" id="{5CC39B01-1236-644D-A667-EC1D9D46525A}"/>
              </a:ext>
            </a:extLst>
          </p:cNvPr>
          <p:cNvGrpSpPr/>
          <p:nvPr/>
        </p:nvGrpSpPr>
        <p:grpSpPr>
          <a:xfrm>
            <a:off x="2044588" y="1962554"/>
            <a:ext cx="476879" cy="154302"/>
            <a:chOff x="2044121" y="6115474"/>
            <a:chExt cx="476879" cy="154302"/>
          </a:xfrm>
        </p:grpSpPr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7BD82BA9-9268-074E-815A-854308BD881A}"/>
                </a:ext>
              </a:extLst>
            </p:cNvPr>
            <p:cNvCxnSpPr/>
            <p:nvPr/>
          </p:nvCxnSpPr>
          <p:spPr>
            <a:xfrm>
              <a:off x="2044121" y="6250930"/>
              <a:ext cx="476879" cy="0"/>
            </a:xfrm>
            <a:prstGeom prst="line">
              <a:avLst/>
            </a:prstGeom>
            <a:ln w="381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Isosceles Triangle 48">
              <a:extLst>
                <a:ext uri="{FF2B5EF4-FFF2-40B4-BE49-F238E27FC236}">
                  <a16:creationId xmlns:a16="http://schemas.microsoft.com/office/drawing/2014/main" id="{170F4F91-4684-D64B-9E50-C6532D922CD8}"/>
                </a:ext>
              </a:extLst>
            </p:cNvPr>
            <p:cNvSpPr/>
            <p:nvPr/>
          </p:nvSpPr>
          <p:spPr>
            <a:xfrm rot="10800000">
              <a:off x="2310958" y="6115474"/>
              <a:ext cx="104874" cy="154302"/>
            </a:xfrm>
            <a:prstGeom prst="triangl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7ECCE117-F7DD-E04F-B76A-1D1830A3F4D7}"/>
              </a:ext>
            </a:extLst>
          </p:cNvPr>
          <p:cNvCxnSpPr>
            <a:cxnSpLocks/>
          </p:cNvCxnSpPr>
          <p:nvPr/>
        </p:nvCxnSpPr>
        <p:spPr>
          <a:xfrm flipV="1">
            <a:off x="2311424" y="6271315"/>
            <a:ext cx="0" cy="548640"/>
          </a:xfrm>
          <a:prstGeom prst="straightConnector1">
            <a:avLst/>
          </a:prstGeom>
          <a:ln w="57150">
            <a:solidFill>
              <a:schemeClr val="bg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Box 76">
            <a:extLst>
              <a:ext uri="{FF2B5EF4-FFF2-40B4-BE49-F238E27FC236}">
                <a16:creationId xmlns:a16="http://schemas.microsoft.com/office/drawing/2014/main" id="{68940B6E-1F21-CC4E-A65A-8C3FAD9BDF24}"/>
              </a:ext>
            </a:extLst>
          </p:cNvPr>
          <p:cNvSpPr txBox="1"/>
          <p:nvPr/>
        </p:nvSpPr>
        <p:spPr>
          <a:xfrm>
            <a:off x="3647789" y="1857104"/>
            <a:ext cx="7858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9.8’</a:t>
            </a:r>
          </a:p>
        </p:txBody>
      </p: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A703B58B-542A-C948-A31C-38DF074E9E26}"/>
              </a:ext>
            </a:extLst>
          </p:cNvPr>
          <p:cNvCxnSpPr>
            <a:cxnSpLocks/>
          </p:cNvCxnSpPr>
          <p:nvPr/>
        </p:nvCxnSpPr>
        <p:spPr>
          <a:xfrm>
            <a:off x="2968623" y="2081340"/>
            <a:ext cx="679166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62FED066-8A73-43F8-B7B4-BF48AEBB85F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111803" y="4356836"/>
            <a:ext cx="2332101" cy="1012173"/>
          </a:xfrm>
          <a:prstGeom prst="rect">
            <a:avLst/>
          </a:prstGeom>
        </p:spPr>
      </p:pic>
      <p:sp>
        <p:nvSpPr>
          <p:cNvPr id="49" name="TextBox 48">
            <a:extLst>
              <a:ext uri="{FF2B5EF4-FFF2-40B4-BE49-F238E27FC236}">
                <a16:creationId xmlns:a16="http://schemas.microsoft.com/office/drawing/2014/main" id="{0799DC7A-62D5-4F51-9DCB-4E51D567B7FD}"/>
              </a:ext>
            </a:extLst>
          </p:cNvPr>
          <p:cNvSpPr txBox="1"/>
          <p:nvPr/>
        </p:nvSpPr>
        <p:spPr>
          <a:xfrm>
            <a:off x="3662834" y="2470516"/>
            <a:ext cx="7858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20’</a:t>
            </a:r>
          </a:p>
        </p:txBody>
      </p: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DC721141-73D6-4684-A4FF-B788292E66D8}"/>
              </a:ext>
            </a:extLst>
          </p:cNvPr>
          <p:cNvCxnSpPr>
            <a:cxnSpLocks/>
          </p:cNvCxnSpPr>
          <p:nvPr/>
        </p:nvCxnSpPr>
        <p:spPr>
          <a:xfrm>
            <a:off x="2983668" y="2656652"/>
            <a:ext cx="679166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83593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4" grpId="0" animBg="1"/>
      <p:bldP spid="3" grpId="0"/>
      <p:bldP spid="4" grpId="0"/>
      <p:bldP spid="8" grpId="0"/>
      <p:bldP spid="50" grpId="0"/>
      <p:bldP spid="55" grpId="0"/>
      <p:bldP spid="64" grpId="0"/>
      <p:bldP spid="66" grpId="0"/>
      <p:bldP spid="77" grpId="0"/>
      <p:bldP spid="77" grpId="1"/>
      <p:bldP spid="4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" name="Group 45">
            <a:extLst>
              <a:ext uri="{FF2B5EF4-FFF2-40B4-BE49-F238E27FC236}">
                <a16:creationId xmlns:a16="http://schemas.microsoft.com/office/drawing/2014/main" id="{A854C962-A67E-8141-BAA2-A880FF8CF8DB}"/>
              </a:ext>
            </a:extLst>
          </p:cNvPr>
          <p:cNvGrpSpPr/>
          <p:nvPr/>
        </p:nvGrpSpPr>
        <p:grpSpPr>
          <a:xfrm>
            <a:off x="262882" y="1536143"/>
            <a:ext cx="3919184" cy="5310517"/>
            <a:chOff x="295460" y="1533563"/>
            <a:chExt cx="3919184" cy="5310517"/>
          </a:xfrm>
        </p:grpSpPr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696BE4C4-8965-5449-BEDD-FED5ABD40B29}"/>
                </a:ext>
              </a:extLst>
            </p:cNvPr>
            <p:cNvSpPr/>
            <p:nvPr/>
          </p:nvSpPr>
          <p:spPr>
            <a:xfrm>
              <a:off x="302521" y="1533563"/>
              <a:ext cx="3912123" cy="329184"/>
            </a:xfrm>
            <a:prstGeom prst="rect">
              <a:avLst/>
            </a:prstGeom>
            <a:solidFill>
              <a:schemeClr val="accent6">
                <a:lumMod val="50000"/>
                <a:alpha val="6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351C692F-9E3D-4742-9AF9-DF4C144CD49B}"/>
                </a:ext>
              </a:extLst>
            </p:cNvPr>
            <p:cNvSpPr/>
            <p:nvPr/>
          </p:nvSpPr>
          <p:spPr>
            <a:xfrm>
              <a:off x="295626" y="5080919"/>
              <a:ext cx="3912123" cy="603504"/>
            </a:xfrm>
            <a:prstGeom prst="rect">
              <a:avLst/>
            </a:prstGeom>
            <a:pattFill prst="pct75">
              <a:fgClr>
                <a:schemeClr val="accent5"/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15B21907-A936-E64C-B3CF-918CEFBB09B1}"/>
                </a:ext>
              </a:extLst>
            </p:cNvPr>
            <p:cNvSpPr/>
            <p:nvPr/>
          </p:nvSpPr>
          <p:spPr>
            <a:xfrm>
              <a:off x="302517" y="1857127"/>
              <a:ext cx="3912123" cy="877824"/>
            </a:xfrm>
            <a:prstGeom prst="rect">
              <a:avLst/>
            </a:prstGeom>
            <a:pattFill prst="pct30">
              <a:fgClr>
                <a:schemeClr val="tx2">
                  <a:lumMod val="50000"/>
                </a:schemeClr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9126D6AB-5DFF-7346-B905-0C8197E2D70D}"/>
                </a:ext>
              </a:extLst>
            </p:cNvPr>
            <p:cNvSpPr/>
            <p:nvPr/>
          </p:nvSpPr>
          <p:spPr>
            <a:xfrm>
              <a:off x="295460" y="4751734"/>
              <a:ext cx="3912123" cy="329184"/>
            </a:xfrm>
            <a:prstGeom prst="rect">
              <a:avLst/>
            </a:prstGeom>
            <a:pattFill prst="horzBrick">
              <a:fgClr>
                <a:schemeClr val="accent6"/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8197CBBD-1BF9-2241-BC0F-C0671F8A3AA6}"/>
                </a:ext>
              </a:extLst>
            </p:cNvPr>
            <p:cNvSpPr/>
            <p:nvPr/>
          </p:nvSpPr>
          <p:spPr>
            <a:xfrm>
              <a:off x="302521" y="2732298"/>
              <a:ext cx="3912123" cy="2029968"/>
            </a:xfrm>
            <a:prstGeom prst="rect">
              <a:avLst/>
            </a:prstGeom>
            <a:pattFill prst="diagBrick">
              <a:fgClr>
                <a:schemeClr val="accent6"/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82A5A2DC-531A-604E-AA95-9456BE90F155}"/>
                </a:ext>
              </a:extLst>
            </p:cNvPr>
            <p:cNvSpPr/>
            <p:nvPr/>
          </p:nvSpPr>
          <p:spPr>
            <a:xfrm>
              <a:off x="297648" y="5691936"/>
              <a:ext cx="3913632" cy="1152144"/>
            </a:xfrm>
            <a:prstGeom prst="rect">
              <a:avLst/>
            </a:prstGeom>
            <a:pattFill prst="lgConfetti">
              <a:fgClr>
                <a:schemeClr val="tx1">
                  <a:lumMod val="50000"/>
                </a:schemeClr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56793F5F-94D5-964C-BF92-474BA6B339AD}"/>
              </a:ext>
            </a:extLst>
          </p:cNvPr>
          <p:cNvGrpSpPr/>
          <p:nvPr/>
        </p:nvGrpSpPr>
        <p:grpSpPr>
          <a:xfrm>
            <a:off x="1621418" y="1529951"/>
            <a:ext cx="1375692" cy="5309122"/>
            <a:chOff x="287295" y="1248300"/>
            <a:chExt cx="1375692" cy="5309122"/>
          </a:xfrm>
        </p:grpSpPr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78288ED7-B696-C94E-BD08-BD061DC90B49}"/>
                </a:ext>
              </a:extLst>
            </p:cNvPr>
            <p:cNvSpPr/>
            <p:nvPr/>
          </p:nvSpPr>
          <p:spPr>
            <a:xfrm>
              <a:off x="287295" y="1409350"/>
              <a:ext cx="1369148" cy="4434840"/>
            </a:xfrm>
            <a:prstGeom prst="rect">
              <a:avLst/>
            </a:prstGeom>
            <a:pattFill prst="lgConfetti">
              <a:fgClr>
                <a:schemeClr val="accent6">
                  <a:lumMod val="50000"/>
                </a:schemeClr>
              </a:fgClr>
              <a:bgClr>
                <a:schemeClr val="accent6">
                  <a:lumMod val="75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Rectangle 69">
              <a:extLst>
                <a:ext uri="{FF2B5EF4-FFF2-40B4-BE49-F238E27FC236}">
                  <a16:creationId xmlns:a16="http://schemas.microsoft.com/office/drawing/2014/main" id="{4D691AC3-97B2-3C43-8055-2235CFD3EB06}"/>
                </a:ext>
              </a:extLst>
            </p:cNvPr>
            <p:cNvSpPr/>
            <p:nvPr/>
          </p:nvSpPr>
          <p:spPr>
            <a:xfrm>
              <a:off x="293839" y="5844190"/>
              <a:ext cx="1369148" cy="713232"/>
            </a:xfrm>
            <a:prstGeom prst="rect">
              <a:avLst/>
            </a:prstGeom>
            <a:pattFill prst="pct50">
              <a:fgClr>
                <a:schemeClr val="accent6">
                  <a:lumMod val="75000"/>
                </a:schemeClr>
              </a:fgClr>
              <a:bgClr>
                <a:schemeClr val="accent6">
                  <a:lumMod val="20000"/>
                  <a:lumOff val="8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Rectangle 70">
              <a:extLst>
                <a:ext uri="{FF2B5EF4-FFF2-40B4-BE49-F238E27FC236}">
                  <a16:creationId xmlns:a16="http://schemas.microsoft.com/office/drawing/2014/main" id="{416C48BB-7827-924A-BA8A-CCB5CEDC9B05}"/>
                </a:ext>
              </a:extLst>
            </p:cNvPr>
            <p:cNvSpPr/>
            <p:nvPr/>
          </p:nvSpPr>
          <p:spPr>
            <a:xfrm>
              <a:off x="287544" y="1248300"/>
              <a:ext cx="1369148" cy="164592"/>
            </a:xfrm>
            <a:prstGeom prst="rect">
              <a:avLst/>
            </a:prstGeom>
            <a:solidFill>
              <a:schemeClr val="tx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88" name="Rectangle 87">
            <a:extLst>
              <a:ext uri="{FF2B5EF4-FFF2-40B4-BE49-F238E27FC236}">
                <a16:creationId xmlns:a16="http://schemas.microsoft.com/office/drawing/2014/main" id="{D3894E13-56D3-4B42-82DD-8482799EEFBC}"/>
              </a:ext>
            </a:extLst>
          </p:cNvPr>
          <p:cNvSpPr/>
          <p:nvPr/>
        </p:nvSpPr>
        <p:spPr>
          <a:xfrm>
            <a:off x="1614520" y="2229674"/>
            <a:ext cx="1369148" cy="426978"/>
          </a:xfrm>
          <a:prstGeom prst="rect">
            <a:avLst/>
          </a:prstGeom>
          <a:pattFill prst="pct50">
            <a:fgClr>
              <a:schemeClr val="accent6">
                <a:lumMod val="75000"/>
              </a:schemeClr>
            </a:fgClr>
            <a:bgClr>
              <a:schemeClr val="accent6">
                <a:lumMod val="20000"/>
                <a:lumOff val="8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ED8CED8-5BEB-6D4C-AA00-84AC558CFE2F}"/>
              </a:ext>
            </a:extLst>
          </p:cNvPr>
          <p:cNvSpPr/>
          <p:nvPr/>
        </p:nvSpPr>
        <p:spPr>
          <a:xfrm>
            <a:off x="275525" y="5717049"/>
            <a:ext cx="3912123" cy="1124938"/>
          </a:xfrm>
          <a:prstGeom prst="rect">
            <a:avLst/>
          </a:prstGeom>
          <a:solidFill>
            <a:srgbClr val="00B0F0">
              <a:alpha val="3803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52865C1-D4EB-2349-A658-BA3B95EF99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28" y="-206957"/>
            <a:ext cx="7886700" cy="1325563"/>
          </a:xfrm>
        </p:spPr>
        <p:txBody>
          <a:bodyPr/>
          <a:lstStyle/>
          <a:p>
            <a:r>
              <a:rPr lang="en-US" dirty="0"/>
              <a:t>Well Log Interpretation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E8756D3B-54BB-8E40-A579-429AC02A69F7}"/>
              </a:ext>
            </a:extLst>
          </p:cNvPr>
          <p:cNvGrpSpPr/>
          <p:nvPr/>
        </p:nvGrpSpPr>
        <p:grpSpPr>
          <a:xfrm>
            <a:off x="2044145" y="971430"/>
            <a:ext cx="476880" cy="5872317"/>
            <a:chOff x="3169290" y="950912"/>
            <a:chExt cx="419730" cy="6161405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4EB8749B-219D-E240-8B00-71C36510FDA6}"/>
                </a:ext>
              </a:extLst>
            </p:cNvPr>
            <p:cNvSpPr/>
            <p:nvPr/>
          </p:nvSpPr>
          <p:spPr>
            <a:xfrm>
              <a:off x="3169291" y="950912"/>
              <a:ext cx="419729" cy="6161405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E3C5C06D-E565-2548-BCCB-8A46670AB359}"/>
                </a:ext>
              </a:extLst>
            </p:cNvPr>
            <p:cNvSpPr/>
            <p:nvPr/>
          </p:nvSpPr>
          <p:spPr>
            <a:xfrm>
              <a:off x="3169290" y="6479717"/>
              <a:ext cx="418505" cy="593384"/>
            </a:xfrm>
            <a:prstGeom prst="rect">
              <a:avLst/>
            </a:prstGeom>
            <a:pattFill prst="ltHorz">
              <a:fgClr>
                <a:schemeClr val="bg1">
                  <a:lumMod val="75000"/>
                </a:schemeClr>
              </a:fgClr>
              <a:bgClr>
                <a:schemeClr val="tx1"/>
              </a:bgClr>
            </a:patt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213FCA97-CC62-7B45-821C-3DCF502AB3E7}"/>
              </a:ext>
            </a:extLst>
          </p:cNvPr>
          <p:cNvSpPr/>
          <p:nvPr/>
        </p:nvSpPr>
        <p:spPr>
          <a:xfrm>
            <a:off x="2061396" y="2098075"/>
            <a:ext cx="476879" cy="4746298"/>
          </a:xfrm>
          <a:prstGeom prst="rect">
            <a:avLst/>
          </a:prstGeom>
          <a:solidFill>
            <a:srgbClr val="00B0F0">
              <a:alpha val="3803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C860A1F-1A1B-6443-A329-B6FDC242C883}"/>
              </a:ext>
            </a:extLst>
          </p:cNvPr>
          <p:cNvSpPr txBox="1"/>
          <p:nvPr/>
        </p:nvSpPr>
        <p:spPr>
          <a:xfrm rot="16200000">
            <a:off x="1816432" y="1021016"/>
            <a:ext cx="724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</a:rPr>
              <a:t>Well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CA8FAD7-7E87-7D42-A66D-B3B82105DCE5}"/>
              </a:ext>
            </a:extLst>
          </p:cNvPr>
          <p:cNvSpPr txBox="1"/>
          <p:nvPr/>
        </p:nvSpPr>
        <p:spPr>
          <a:xfrm>
            <a:off x="3645393" y="1340901"/>
            <a:ext cx="7858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0’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82A12A2-6D8A-9245-9475-5490638B8843}"/>
              </a:ext>
            </a:extLst>
          </p:cNvPr>
          <p:cNvSpPr txBox="1"/>
          <p:nvPr/>
        </p:nvSpPr>
        <p:spPr>
          <a:xfrm>
            <a:off x="3611327" y="6568566"/>
            <a:ext cx="6143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97’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27875D8-6E4C-CC47-8247-4B3D04838DA2}"/>
              </a:ext>
            </a:extLst>
          </p:cNvPr>
          <p:cNvCxnSpPr>
            <a:cxnSpLocks/>
          </p:cNvCxnSpPr>
          <p:nvPr/>
        </p:nvCxnSpPr>
        <p:spPr>
          <a:xfrm>
            <a:off x="2966227" y="1527037"/>
            <a:ext cx="679166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6F1747AB-3893-114F-A9A6-30D311A01CF2}"/>
              </a:ext>
            </a:extLst>
          </p:cNvPr>
          <p:cNvCxnSpPr/>
          <p:nvPr/>
        </p:nvCxnSpPr>
        <p:spPr>
          <a:xfrm>
            <a:off x="2966227" y="6841987"/>
            <a:ext cx="679166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81FB9BAB-66EC-364C-99EF-5CD018190236}"/>
              </a:ext>
            </a:extLst>
          </p:cNvPr>
          <p:cNvSpPr txBox="1"/>
          <p:nvPr/>
        </p:nvSpPr>
        <p:spPr>
          <a:xfrm>
            <a:off x="2181548" y="2325744"/>
            <a:ext cx="4113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n>
                  <a:solidFill>
                    <a:schemeClr val="tx1">
                      <a:lumMod val="50000"/>
                    </a:schemeClr>
                  </a:solidFill>
                </a:ln>
                <a:solidFill>
                  <a:schemeClr val="tx1">
                    <a:lumMod val="50000"/>
                  </a:schemeClr>
                </a:solidFill>
              </a:rPr>
              <a:t>6”</a:t>
            </a:r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3E5562AF-552F-C842-AEFB-7F543A49AE12}"/>
              </a:ext>
            </a:extLst>
          </p:cNvPr>
          <p:cNvCxnSpPr/>
          <p:nvPr/>
        </p:nvCxnSpPr>
        <p:spPr>
          <a:xfrm>
            <a:off x="1597079" y="1540320"/>
            <a:ext cx="0" cy="5330963"/>
          </a:xfrm>
          <a:prstGeom prst="line">
            <a:avLst/>
          </a:prstGeom>
          <a:ln w="57150">
            <a:solidFill>
              <a:schemeClr val="tx1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DC38761D-9979-EE48-AF3A-51A0DFD0AE61}"/>
              </a:ext>
            </a:extLst>
          </p:cNvPr>
          <p:cNvCxnSpPr/>
          <p:nvPr/>
        </p:nvCxnSpPr>
        <p:spPr>
          <a:xfrm>
            <a:off x="2966227" y="1540320"/>
            <a:ext cx="0" cy="5330963"/>
          </a:xfrm>
          <a:prstGeom prst="line">
            <a:avLst/>
          </a:prstGeom>
          <a:ln w="57150">
            <a:solidFill>
              <a:schemeClr val="tx1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867C72F1-8B51-0443-99C0-D5300870B48F}"/>
              </a:ext>
            </a:extLst>
          </p:cNvPr>
          <p:cNvCxnSpPr>
            <a:cxnSpLocks/>
          </p:cNvCxnSpPr>
          <p:nvPr/>
        </p:nvCxnSpPr>
        <p:spPr>
          <a:xfrm flipH="1">
            <a:off x="1606603" y="1540320"/>
            <a:ext cx="3565" cy="669130"/>
          </a:xfrm>
          <a:prstGeom prst="line">
            <a:avLst/>
          </a:prstGeom>
          <a:ln w="571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6AD394E9-E191-0C49-84F0-86DA59247637}"/>
              </a:ext>
            </a:extLst>
          </p:cNvPr>
          <p:cNvCxnSpPr>
            <a:cxnSpLocks/>
          </p:cNvCxnSpPr>
          <p:nvPr/>
        </p:nvCxnSpPr>
        <p:spPr>
          <a:xfrm>
            <a:off x="2966227" y="1540320"/>
            <a:ext cx="0" cy="697706"/>
          </a:xfrm>
          <a:prstGeom prst="line">
            <a:avLst/>
          </a:prstGeom>
          <a:ln w="571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>
            <a:extLst>
              <a:ext uri="{FF2B5EF4-FFF2-40B4-BE49-F238E27FC236}">
                <a16:creationId xmlns:a16="http://schemas.microsoft.com/office/drawing/2014/main" id="{BB654DAD-92B2-1246-9CDA-2E3038CFCF20}"/>
              </a:ext>
            </a:extLst>
          </p:cNvPr>
          <p:cNvSpPr txBox="1"/>
          <p:nvPr/>
        </p:nvSpPr>
        <p:spPr>
          <a:xfrm>
            <a:off x="2193732" y="1565915"/>
            <a:ext cx="411366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</a:rPr>
              <a:t>6”</a:t>
            </a:r>
          </a:p>
        </p:txBody>
      </p: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D1D8E600-5B10-824D-BB42-A17D19292D53}"/>
              </a:ext>
            </a:extLst>
          </p:cNvPr>
          <p:cNvCxnSpPr>
            <a:cxnSpLocks/>
          </p:cNvCxnSpPr>
          <p:nvPr/>
        </p:nvCxnSpPr>
        <p:spPr>
          <a:xfrm flipH="1">
            <a:off x="2030676" y="1512679"/>
            <a:ext cx="13516" cy="5399819"/>
          </a:xfrm>
          <a:prstGeom prst="line">
            <a:avLst/>
          </a:prstGeom>
          <a:ln w="38100">
            <a:solidFill>
              <a:schemeClr val="bg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5E0C8B5B-1F13-834B-94FF-1BCC98E5C76E}"/>
              </a:ext>
            </a:extLst>
          </p:cNvPr>
          <p:cNvCxnSpPr>
            <a:cxnSpLocks/>
          </p:cNvCxnSpPr>
          <p:nvPr/>
        </p:nvCxnSpPr>
        <p:spPr>
          <a:xfrm>
            <a:off x="2527539" y="1497741"/>
            <a:ext cx="2930" cy="5440157"/>
          </a:xfrm>
          <a:prstGeom prst="line">
            <a:avLst/>
          </a:prstGeom>
          <a:ln w="38100">
            <a:solidFill>
              <a:schemeClr val="bg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CF74ABDA-0E64-EA4A-B6B0-1AAA857A1B9D}"/>
              </a:ext>
            </a:extLst>
          </p:cNvPr>
          <p:cNvCxnSpPr/>
          <p:nvPr/>
        </p:nvCxnSpPr>
        <p:spPr>
          <a:xfrm>
            <a:off x="1610168" y="1872216"/>
            <a:ext cx="1369148" cy="0"/>
          </a:xfrm>
          <a:prstGeom prst="straightConnector1">
            <a:avLst/>
          </a:prstGeom>
          <a:ln w="57150">
            <a:solidFill>
              <a:schemeClr val="accent1">
                <a:lumMod val="7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72A16692-EACC-714C-986D-F2FFF653300A}"/>
              </a:ext>
            </a:extLst>
          </p:cNvPr>
          <p:cNvCxnSpPr/>
          <p:nvPr/>
        </p:nvCxnSpPr>
        <p:spPr>
          <a:xfrm>
            <a:off x="1597079" y="2657475"/>
            <a:ext cx="1369148" cy="0"/>
          </a:xfrm>
          <a:prstGeom prst="straightConnector1">
            <a:avLst/>
          </a:prstGeom>
          <a:ln w="57150">
            <a:solidFill>
              <a:schemeClr val="tx1">
                <a:lumMod val="5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>
            <a:extLst>
              <a:ext uri="{FF2B5EF4-FFF2-40B4-BE49-F238E27FC236}">
                <a16:creationId xmlns:a16="http://schemas.microsoft.com/office/drawing/2014/main" id="{5F0A814F-14A3-0441-988A-1F9F261CA685}"/>
              </a:ext>
            </a:extLst>
          </p:cNvPr>
          <p:cNvSpPr txBox="1"/>
          <p:nvPr/>
        </p:nvSpPr>
        <p:spPr>
          <a:xfrm>
            <a:off x="2059595" y="3098051"/>
            <a:ext cx="520943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1.2”</a:t>
            </a:r>
          </a:p>
        </p:txBody>
      </p: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926F4182-3DFF-4C4E-AE10-B07B846F703E}"/>
              </a:ext>
            </a:extLst>
          </p:cNvPr>
          <p:cNvCxnSpPr>
            <a:cxnSpLocks/>
          </p:cNvCxnSpPr>
          <p:nvPr/>
        </p:nvCxnSpPr>
        <p:spPr>
          <a:xfrm>
            <a:off x="2029837" y="3467383"/>
            <a:ext cx="500632" cy="0"/>
          </a:xfrm>
          <a:prstGeom prst="straightConnector1">
            <a:avLst/>
          </a:prstGeom>
          <a:ln w="57150">
            <a:solidFill>
              <a:schemeClr val="bg1">
                <a:lumMod val="95000"/>
                <a:lumOff val="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>
            <a:extLst>
              <a:ext uri="{FF2B5EF4-FFF2-40B4-BE49-F238E27FC236}">
                <a16:creationId xmlns:a16="http://schemas.microsoft.com/office/drawing/2014/main" id="{4D4F63AD-588A-2042-AC6F-97170A14AC06}"/>
              </a:ext>
            </a:extLst>
          </p:cNvPr>
          <p:cNvSpPr txBox="1"/>
          <p:nvPr/>
        </p:nvSpPr>
        <p:spPr>
          <a:xfrm>
            <a:off x="3654687" y="2050013"/>
            <a:ext cx="7858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12’</a:t>
            </a:r>
          </a:p>
        </p:txBody>
      </p: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3771EDA2-EFF8-3646-B005-66B93501F7E8}"/>
              </a:ext>
            </a:extLst>
          </p:cNvPr>
          <p:cNvCxnSpPr>
            <a:cxnSpLocks/>
          </p:cNvCxnSpPr>
          <p:nvPr/>
        </p:nvCxnSpPr>
        <p:spPr>
          <a:xfrm>
            <a:off x="2975521" y="2236149"/>
            <a:ext cx="679166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>
            <a:extLst>
              <a:ext uri="{FF2B5EF4-FFF2-40B4-BE49-F238E27FC236}">
                <a16:creationId xmlns:a16="http://schemas.microsoft.com/office/drawing/2014/main" id="{C442C464-74B5-4741-A61B-081BDA292722}"/>
              </a:ext>
            </a:extLst>
          </p:cNvPr>
          <p:cNvSpPr txBox="1"/>
          <p:nvPr/>
        </p:nvSpPr>
        <p:spPr>
          <a:xfrm>
            <a:off x="3590872" y="5938343"/>
            <a:ext cx="7858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87’</a:t>
            </a:r>
          </a:p>
        </p:txBody>
      </p: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1A0ECFEF-5B47-6346-A72C-C73439B7F309}"/>
              </a:ext>
            </a:extLst>
          </p:cNvPr>
          <p:cNvCxnSpPr>
            <a:cxnSpLocks/>
          </p:cNvCxnSpPr>
          <p:nvPr/>
        </p:nvCxnSpPr>
        <p:spPr>
          <a:xfrm>
            <a:off x="2984022" y="6188628"/>
            <a:ext cx="679166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4" name="Group 73">
            <a:extLst>
              <a:ext uri="{FF2B5EF4-FFF2-40B4-BE49-F238E27FC236}">
                <a16:creationId xmlns:a16="http://schemas.microsoft.com/office/drawing/2014/main" id="{5CC39B01-1236-644D-A667-EC1D9D46525A}"/>
              </a:ext>
            </a:extLst>
          </p:cNvPr>
          <p:cNvGrpSpPr/>
          <p:nvPr/>
        </p:nvGrpSpPr>
        <p:grpSpPr>
          <a:xfrm>
            <a:off x="2057074" y="1962619"/>
            <a:ext cx="476879" cy="154302"/>
            <a:chOff x="2044121" y="6115474"/>
            <a:chExt cx="476879" cy="154302"/>
          </a:xfrm>
        </p:grpSpPr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7BD82BA9-9268-074E-815A-854308BD881A}"/>
                </a:ext>
              </a:extLst>
            </p:cNvPr>
            <p:cNvCxnSpPr/>
            <p:nvPr/>
          </p:nvCxnSpPr>
          <p:spPr>
            <a:xfrm>
              <a:off x="2044121" y="6250930"/>
              <a:ext cx="476879" cy="0"/>
            </a:xfrm>
            <a:prstGeom prst="line">
              <a:avLst/>
            </a:prstGeom>
            <a:ln w="381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Isosceles Triangle 48">
              <a:extLst>
                <a:ext uri="{FF2B5EF4-FFF2-40B4-BE49-F238E27FC236}">
                  <a16:creationId xmlns:a16="http://schemas.microsoft.com/office/drawing/2014/main" id="{170F4F91-4684-D64B-9E50-C6532D922CD8}"/>
                </a:ext>
              </a:extLst>
            </p:cNvPr>
            <p:cNvSpPr/>
            <p:nvPr/>
          </p:nvSpPr>
          <p:spPr>
            <a:xfrm rot="10800000">
              <a:off x="2310958" y="6115474"/>
              <a:ext cx="104874" cy="154302"/>
            </a:xfrm>
            <a:prstGeom prst="triangl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60" name="Picture 59">
            <a:extLst>
              <a:ext uri="{FF2B5EF4-FFF2-40B4-BE49-F238E27FC236}">
                <a16:creationId xmlns:a16="http://schemas.microsoft.com/office/drawing/2014/main" id="{11FE9AB0-F805-3744-AB68-67EC4286D4A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4116"/>
          <a:stretch/>
        </p:blipFill>
        <p:spPr>
          <a:xfrm>
            <a:off x="5751512" y="1536143"/>
            <a:ext cx="3134062" cy="2162932"/>
          </a:xfrm>
          <a:prstGeom prst="rect">
            <a:avLst/>
          </a:prstGeom>
        </p:spPr>
      </p:pic>
      <p:sp>
        <p:nvSpPr>
          <p:cNvPr id="61" name="TextBox 60">
            <a:extLst>
              <a:ext uri="{FF2B5EF4-FFF2-40B4-BE49-F238E27FC236}">
                <a16:creationId xmlns:a16="http://schemas.microsoft.com/office/drawing/2014/main" id="{D2D3AA1E-5EA9-F645-8F75-147AE0CA4763}"/>
              </a:ext>
            </a:extLst>
          </p:cNvPr>
          <p:cNvSpPr txBox="1"/>
          <p:nvPr/>
        </p:nvSpPr>
        <p:spPr>
          <a:xfrm>
            <a:off x="4932383" y="1691409"/>
            <a:ext cx="7858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6’</a:t>
            </a:r>
          </a:p>
        </p:txBody>
      </p: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8D110DD7-D2A5-BC4B-A99F-C294D9AD6032}"/>
              </a:ext>
            </a:extLst>
          </p:cNvPr>
          <p:cNvCxnSpPr>
            <a:cxnSpLocks/>
          </p:cNvCxnSpPr>
          <p:nvPr/>
        </p:nvCxnSpPr>
        <p:spPr>
          <a:xfrm>
            <a:off x="4219900" y="1876075"/>
            <a:ext cx="679166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>
            <a:extLst>
              <a:ext uri="{FF2B5EF4-FFF2-40B4-BE49-F238E27FC236}">
                <a16:creationId xmlns:a16="http://schemas.microsoft.com/office/drawing/2014/main" id="{8BD860E8-71D8-7D46-BE9E-2FB4BBAB08CC}"/>
              </a:ext>
            </a:extLst>
          </p:cNvPr>
          <p:cNvSpPr txBox="1"/>
          <p:nvPr/>
        </p:nvSpPr>
        <p:spPr>
          <a:xfrm>
            <a:off x="4902651" y="2550212"/>
            <a:ext cx="7858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22’</a:t>
            </a:r>
          </a:p>
        </p:txBody>
      </p: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A070486B-86F7-0543-BFBB-D068E3C5D5D0}"/>
              </a:ext>
            </a:extLst>
          </p:cNvPr>
          <p:cNvCxnSpPr>
            <a:cxnSpLocks/>
          </p:cNvCxnSpPr>
          <p:nvPr/>
        </p:nvCxnSpPr>
        <p:spPr>
          <a:xfrm>
            <a:off x="4223485" y="2736348"/>
            <a:ext cx="679166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Box 72">
            <a:extLst>
              <a:ext uri="{FF2B5EF4-FFF2-40B4-BE49-F238E27FC236}">
                <a16:creationId xmlns:a16="http://schemas.microsoft.com/office/drawing/2014/main" id="{EAACEA1A-0AF4-0843-AE8F-9890C75D700D}"/>
              </a:ext>
            </a:extLst>
          </p:cNvPr>
          <p:cNvSpPr txBox="1"/>
          <p:nvPr/>
        </p:nvSpPr>
        <p:spPr>
          <a:xfrm>
            <a:off x="4862916" y="4495826"/>
            <a:ext cx="7858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59’</a:t>
            </a:r>
          </a:p>
        </p:txBody>
      </p: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8B51D4C4-5A8D-CD40-B2A7-30A5010A7EFD}"/>
              </a:ext>
            </a:extLst>
          </p:cNvPr>
          <p:cNvCxnSpPr>
            <a:cxnSpLocks/>
          </p:cNvCxnSpPr>
          <p:nvPr/>
        </p:nvCxnSpPr>
        <p:spPr>
          <a:xfrm>
            <a:off x="4183750" y="4753212"/>
            <a:ext cx="679166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>
            <a:extLst>
              <a:ext uri="{FF2B5EF4-FFF2-40B4-BE49-F238E27FC236}">
                <a16:creationId xmlns:a16="http://schemas.microsoft.com/office/drawing/2014/main" id="{F5E6DCC1-BF40-9441-80B6-753F835350FA}"/>
              </a:ext>
            </a:extLst>
          </p:cNvPr>
          <p:cNvSpPr txBox="1"/>
          <p:nvPr/>
        </p:nvSpPr>
        <p:spPr>
          <a:xfrm>
            <a:off x="4907805" y="5502337"/>
            <a:ext cx="7858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76’</a:t>
            </a:r>
          </a:p>
        </p:txBody>
      </p: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0587C438-AF79-5F4E-8615-F941763134A8}"/>
              </a:ext>
            </a:extLst>
          </p:cNvPr>
          <p:cNvCxnSpPr>
            <a:cxnSpLocks/>
          </p:cNvCxnSpPr>
          <p:nvPr/>
        </p:nvCxnSpPr>
        <p:spPr>
          <a:xfrm>
            <a:off x="4228639" y="5688473"/>
            <a:ext cx="679166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TextBox 77">
            <a:extLst>
              <a:ext uri="{FF2B5EF4-FFF2-40B4-BE49-F238E27FC236}">
                <a16:creationId xmlns:a16="http://schemas.microsoft.com/office/drawing/2014/main" id="{E2C31171-E896-BC42-9162-1AFC7B3CB0E4}"/>
              </a:ext>
            </a:extLst>
          </p:cNvPr>
          <p:cNvSpPr txBox="1"/>
          <p:nvPr/>
        </p:nvSpPr>
        <p:spPr>
          <a:xfrm>
            <a:off x="4907805" y="4912309"/>
            <a:ext cx="7858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65’</a:t>
            </a:r>
          </a:p>
        </p:txBody>
      </p: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BDFF2BC3-B711-F740-9CCD-B5F70145E3B9}"/>
              </a:ext>
            </a:extLst>
          </p:cNvPr>
          <p:cNvCxnSpPr>
            <a:cxnSpLocks/>
          </p:cNvCxnSpPr>
          <p:nvPr/>
        </p:nvCxnSpPr>
        <p:spPr>
          <a:xfrm>
            <a:off x="4198085" y="5089243"/>
            <a:ext cx="679166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TextBox 79">
            <a:extLst>
              <a:ext uri="{FF2B5EF4-FFF2-40B4-BE49-F238E27FC236}">
                <a16:creationId xmlns:a16="http://schemas.microsoft.com/office/drawing/2014/main" id="{2F4E7954-71FE-3645-BFC7-D125D7828323}"/>
              </a:ext>
            </a:extLst>
          </p:cNvPr>
          <p:cNvSpPr txBox="1"/>
          <p:nvPr/>
        </p:nvSpPr>
        <p:spPr>
          <a:xfrm>
            <a:off x="3637225" y="1857104"/>
            <a:ext cx="7858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9.8’</a:t>
            </a:r>
          </a:p>
        </p:txBody>
      </p: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88BAC70E-84EA-8349-B193-57D234D73877}"/>
              </a:ext>
            </a:extLst>
          </p:cNvPr>
          <p:cNvCxnSpPr>
            <a:cxnSpLocks/>
          </p:cNvCxnSpPr>
          <p:nvPr/>
        </p:nvCxnSpPr>
        <p:spPr>
          <a:xfrm>
            <a:off x="2958059" y="2081340"/>
            <a:ext cx="679166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Picture 16">
            <a:extLst>
              <a:ext uri="{FF2B5EF4-FFF2-40B4-BE49-F238E27FC236}">
                <a16:creationId xmlns:a16="http://schemas.microsoft.com/office/drawing/2014/main" id="{B8754744-790F-0A40-8962-54A116FE7AB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8728" y="3904455"/>
            <a:ext cx="3419951" cy="1307394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F8FEA6C3-14F5-2E43-A034-2066CC50F3D9}"/>
              </a:ext>
            </a:extLst>
          </p:cNvPr>
          <p:cNvSpPr txBox="1"/>
          <p:nvPr/>
        </p:nvSpPr>
        <p:spPr>
          <a:xfrm>
            <a:off x="5688463" y="5232490"/>
            <a:ext cx="33802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*This particular well did not have pump test results. These are from the MSU EPI well 2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134D67E1-417C-44EB-BEBE-14D085122362}"/>
              </a:ext>
            </a:extLst>
          </p:cNvPr>
          <p:cNvSpPr txBox="1"/>
          <p:nvPr/>
        </p:nvSpPr>
        <p:spPr>
          <a:xfrm>
            <a:off x="4264477" y="1309028"/>
            <a:ext cx="9119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Topsoil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0A05BFFA-83BD-487E-B6C9-44DCAF7BC003}"/>
              </a:ext>
            </a:extLst>
          </p:cNvPr>
          <p:cNvSpPr txBox="1"/>
          <p:nvPr/>
        </p:nvSpPr>
        <p:spPr>
          <a:xfrm>
            <a:off x="4312585" y="1949004"/>
            <a:ext cx="12153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Sand - gravel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ACF2AF12-6CC8-4EDF-8E3C-6356CAA06758}"/>
              </a:ext>
            </a:extLst>
          </p:cNvPr>
          <p:cNvSpPr txBox="1"/>
          <p:nvPr/>
        </p:nvSpPr>
        <p:spPr>
          <a:xfrm>
            <a:off x="4298072" y="3373871"/>
            <a:ext cx="13673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Sand stone with gravel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344758F5-BAA3-4BF2-A5D7-432555753A90}"/>
              </a:ext>
            </a:extLst>
          </p:cNvPr>
          <p:cNvSpPr txBox="1"/>
          <p:nvPr/>
        </p:nvSpPr>
        <p:spPr>
          <a:xfrm>
            <a:off x="4312149" y="4714701"/>
            <a:ext cx="12205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Sand stone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AE1FFEBF-3A79-472E-A466-577501D4DD1D}"/>
              </a:ext>
            </a:extLst>
          </p:cNvPr>
          <p:cNvSpPr txBox="1"/>
          <p:nvPr/>
        </p:nvSpPr>
        <p:spPr>
          <a:xfrm>
            <a:off x="4306609" y="5214649"/>
            <a:ext cx="9119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Clay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AD886DFF-01AE-476D-B3E6-4B2ECF070129}"/>
              </a:ext>
            </a:extLst>
          </p:cNvPr>
          <p:cNvSpPr txBox="1"/>
          <p:nvPr/>
        </p:nvSpPr>
        <p:spPr>
          <a:xfrm>
            <a:off x="4326843" y="5962993"/>
            <a:ext cx="13898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Gravel - Sand stone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B167E9BD-6D40-4B2B-B6A3-63ED6F94DF47}"/>
              </a:ext>
            </a:extLst>
          </p:cNvPr>
          <p:cNvSpPr txBox="1"/>
          <p:nvPr/>
        </p:nvSpPr>
        <p:spPr>
          <a:xfrm>
            <a:off x="3662834" y="2470516"/>
            <a:ext cx="7858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20’</a:t>
            </a:r>
          </a:p>
        </p:txBody>
      </p:sp>
      <p:cxnSp>
        <p:nvCxnSpPr>
          <p:cNvPr id="90" name="Straight Connector 89">
            <a:extLst>
              <a:ext uri="{FF2B5EF4-FFF2-40B4-BE49-F238E27FC236}">
                <a16:creationId xmlns:a16="http://schemas.microsoft.com/office/drawing/2014/main" id="{AB5A1E1C-F6EE-4AD6-9E8C-2102CE4B9811}"/>
              </a:ext>
            </a:extLst>
          </p:cNvPr>
          <p:cNvCxnSpPr>
            <a:cxnSpLocks/>
          </p:cNvCxnSpPr>
          <p:nvPr/>
        </p:nvCxnSpPr>
        <p:spPr>
          <a:xfrm>
            <a:off x="2983668" y="2656652"/>
            <a:ext cx="679166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3348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61" grpId="0"/>
      <p:bldP spid="63" grpId="0"/>
      <p:bldP spid="73" grpId="0"/>
      <p:bldP spid="76" grpId="0"/>
      <p:bldP spid="78" grpId="0"/>
      <p:bldP spid="20" grpId="0"/>
      <p:bldP spid="82" grpId="0"/>
      <p:bldP spid="83" grpId="0"/>
      <p:bldP spid="84" grpId="0"/>
      <p:bldP spid="85" grpId="0"/>
      <p:bldP spid="86" grpId="0"/>
      <p:bldP spid="8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lowchart: Process 2"/>
          <p:cNvSpPr/>
          <p:nvPr/>
        </p:nvSpPr>
        <p:spPr>
          <a:xfrm>
            <a:off x="1021557" y="2678907"/>
            <a:ext cx="3156800" cy="2921794"/>
          </a:xfrm>
          <a:prstGeom prst="flowChartProcess">
            <a:avLst/>
          </a:prstGeom>
          <a:solidFill>
            <a:schemeClr val="accent2"/>
          </a:solidFill>
          <a:ln w="38100">
            <a:noFill/>
            <a:prstDash val="solid"/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350" dirty="0">
                <a:solidFill>
                  <a:schemeClr val="tx1"/>
                </a:solidFill>
              </a:rPr>
              <a:t>Floodplain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Stream – subsurface exchange: Stream depletion zones</a:t>
            </a:r>
          </a:p>
        </p:txBody>
      </p:sp>
      <p:sp>
        <p:nvSpPr>
          <p:cNvPr id="4" name="Freeform 3"/>
          <p:cNvSpPr/>
          <p:nvPr/>
        </p:nvSpPr>
        <p:spPr>
          <a:xfrm>
            <a:off x="953526" y="4485437"/>
            <a:ext cx="3224831" cy="325688"/>
          </a:xfrm>
          <a:custGeom>
            <a:avLst/>
            <a:gdLst>
              <a:gd name="connsiteX0" fmla="*/ 0 w 4685122"/>
              <a:gd name="connsiteY0" fmla="*/ 179259 h 434251"/>
              <a:gd name="connsiteX1" fmla="*/ 1828800 w 4685122"/>
              <a:gd name="connsiteY1" fmla="*/ 9577 h 434251"/>
              <a:gd name="connsiteX2" fmla="*/ 3619893 w 4685122"/>
              <a:gd name="connsiteY2" fmla="*/ 433783 h 434251"/>
              <a:gd name="connsiteX3" fmla="*/ 4685122 w 4685122"/>
              <a:gd name="connsiteY3" fmla="*/ 75564 h 4342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85122" h="434251">
                <a:moveTo>
                  <a:pt x="0" y="179259"/>
                </a:moveTo>
                <a:cubicBezTo>
                  <a:pt x="612742" y="73207"/>
                  <a:pt x="1225485" y="-32844"/>
                  <a:pt x="1828800" y="9577"/>
                </a:cubicBezTo>
                <a:cubicBezTo>
                  <a:pt x="2432116" y="51998"/>
                  <a:pt x="3143839" y="422785"/>
                  <a:pt x="3619893" y="433783"/>
                </a:cubicBezTo>
                <a:cubicBezTo>
                  <a:pt x="4095947" y="444781"/>
                  <a:pt x="4390534" y="260172"/>
                  <a:pt x="4685122" y="75564"/>
                </a:cubicBezTo>
              </a:path>
            </a:pathLst>
          </a:custGeom>
          <a:noFill/>
          <a:ln w="127000">
            <a:solidFill>
              <a:srgbClr val="0070C0"/>
            </a:solidFill>
            <a:prstDash val="solid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32" name="Flowchart: Summing Junction 31"/>
          <p:cNvSpPr/>
          <p:nvPr/>
        </p:nvSpPr>
        <p:spPr>
          <a:xfrm>
            <a:off x="2636044" y="3486183"/>
            <a:ext cx="135731" cy="146256"/>
          </a:xfrm>
          <a:prstGeom prst="flowChartSummingJunction">
            <a:avLst/>
          </a:prstGeom>
          <a:noFill/>
          <a:ln w="38100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5" name="Rectangle 4"/>
          <p:cNvSpPr/>
          <p:nvPr/>
        </p:nvSpPr>
        <p:spPr>
          <a:xfrm>
            <a:off x="6782500" y="3103402"/>
            <a:ext cx="56626" cy="2277611"/>
          </a:xfrm>
          <a:prstGeom prst="rect">
            <a:avLst/>
          </a:prstGeom>
          <a:noFill/>
          <a:ln w="12700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4844643" y="3630179"/>
            <a:ext cx="3219223" cy="14844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Isosceles Triangle 13"/>
          <p:cNvSpPr/>
          <p:nvPr/>
        </p:nvSpPr>
        <p:spPr>
          <a:xfrm rot="10800000">
            <a:off x="4811405" y="3504873"/>
            <a:ext cx="140485" cy="124565"/>
          </a:xfrm>
          <a:prstGeom prst="triangle">
            <a:avLst/>
          </a:prstGeom>
          <a:solidFill>
            <a:srgbClr val="5B9BD5"/>
          </a:solidFill>
          <a:ln w="12700">
            <a:solidFill>
              <a:srgbClr val="0070C0"/>
            </a:solidFill>
            <a:prstDash val="solid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7" name="Freeform 16"/>
          <p:cNvSpPr/>
          <p:nvPr/>
        </p:nvSpPr>
        <p:spPr>
          <a:xfrm>
            <a:off x="4823460" y="3360420"/>
            <a:ext cx="4051935" cy="453200"/>
          </a:xfrm>
          <a:custGeom>
            <a:avLst/>
            <a:gdLst>
              <a:gd name="connsiteX0" fmla="*/ 0 w 5402580"/>
              <a:gd name="connsiteY0" fmla="*/ 0 h 604266"/>
              <a:gd name="connsiteX1" fmla="*/ 3710940 w 5402580"/>
              <a:gd name="connsiteY1" fmla="*/ 0 h 604266"/>
              <a:gd name="connsiteX2" fmla="*/ 3787140 w 5402580"/>
              <a:gd name="connsiteY2" fmla="*/ 53340 h 604266"/>
              <a:gd name="connsiteX3" fmla="*/ 3840480 w 5402580"/>
              <a:gd name="connsiteY3" fmla="*/ 68580 h 604266"/>
              <a:gd name="connsiteX4" fmla="*/ 3939540 w 5402580"/>
              <a:gd name="connsiteY4" fmla="*/ 114300 h 604266"/>
              <a:gd name="connsiteX5" fmla="*/ 4008120 w 5402580"/>
              <a:gd name="connsiteY5" fmla="*/ 129540 h 604266"/>
              <a:gd name="connsiteX6" fmla="*/ 4030980 w 5402580"/>
              <a:gd name="connsiteY6" fmla="*/ 144780 h 604266"/>
              <a:gd name="connsiteX7" fmla="*/ 4053840 w 5402580"/>
              <a:gd name="connsiteY7" fmla="*/ 190500 h 604266"/>
              <a:gd name="connsiteX8" fmla="*/ 4084320 w 5402580"/>
              <a:gd name="connsiteY8" fmla="*/ 205740 h 604266"/>
              <a:gd name="connsiteX9" fmla="*/ 4130040 w 5402580"/>
              <a:gd name="connsiteY9" fmla="*/ 236220 h 604266"/>
              <a:gd name="connsiteX10" fmla="*/ 4152900 w 5402580"/>
              <a:gd name="connsiteY10" fmla="*/ 251460 h 604266"/>
              <a:gd name="connsiteX11" fmla="*/ 4183380 w 5402580"/>
              <a:gd name="connsiteY11" fmla="*/ 259080 h 604266"/>
              <a:gd name="connsiteX12" fmla="*/ 4251960 w 5402580"/>
              <a:gd name="connsiteY12" fmla="*/ 297180 h 604266"/>
              <a:gd name="connsiteX13" fmla="*/ 4274820 w 5402580"/>
              <a:gd name="connsiteY13" fmla="*/ 304800 h 604266"/>
              <a:gd name="connsiteX14" fmla="*/ 4297680 w 5402580"/>
              <a:gd name="connsiteY14" fmla="*/ 327660 h 604266"/>
              <a:gd name="connsiteX15" fmla="*/ 4320540 w 5402580"/>
              <a:gd name="connsiteY15" fmla="*/ 342900 h 604266"/>
              <a:gd name="connsiteX16" fmla="*/ 4351020 w 5402580"/>
              <a:gd name="connsiteY16" fmla="*/ 381000 h 604266"/>
              <a:gd name="connsiteX17" fmla="*/ 4411980 w 5402580"/>
              <a:gd name="connsiteY17" fmla="*/ 403860 h 604266"/>
              <a:gd name="connsiteX18" fmla="*/ 4472940 w 5402580"/>
              <a:gd name="connsiteY18" fmla="*/ 426720 h 604266"/>
              <a:gd name="connsiteX19" fmla="*/ 4518660 w 5402580"/>
              <a:gd name="connsiteY19" fmla="*/ 441960 h 604266"/>
              <a:gd name="connsiteX20" fmla="*/ 4549140 w 5402580"/>
              <a:gd name="connsiteY20" fmla="*/ 457200 h 604266"/>
              <a:gd name="connsiteX21" fmla="*/ 4572000 w 5402580"/>
              <a:gd name="connsiteY21" fmla="*/ 472440 h 604266"/>
              <a:gd name="connsiteX22" fmla="*/ 4671060 w 5402580"/>
              <a:gd name="connsiteY22" fmla="*/ 495300 h 604266"/>
              <a:gd name="connsiteX23" fmla="*/ 4724400 w 5402580"/>
              <a:gd name="connsiteY23" fmla="*/ 518160 h 604266"/>
              <a:gd name="connsiteX24" fmla="*/ 4777740 w 5402580"/>
              <a:gd name="connsiteY24" fmla="*/ 533400 h 604266"/>
              <a:gd name="connsiteX25" fmla="*/ 4884420 w 5402580"/>
              <a:gd name="connsiteY25" fmla="*/ 541020 h 604266"/>
              <a:gd name="connsiteX26" fmla="*/ 4907280 w 5402580"/>
              <a:gd name="connsiteY26" fmla="*/ 548640 h 604266"/>
              <a:gd name="connsiteX27" fmla="*/ 4953000 w 5402580"/>
              <a:gd name="connsiteY27" fmla="*/ 571500 h 604266"/>
              <a:gd name="connsiteX28" fmla="*/ 5052060 w 5402580"/>
              <a:gd name="connsiteY28" fmla="*/ 586740 h 604266"/>
              <a:gd name="connsiteX29" fmla="*/ 5166360 w 5402580"/>
              <a:gd name="connsiteY29" fmla="*/ 594360 h 604266"/>
              <a:gd name="connsiteX30" fmla="*/ 5402580 w 5402580"/>
              <a:gd name="connsiteY30" fmla="*/ 601980 h 604266"/>
              <a:gd name="connsiteX31" fmla="*/ 5402580 w 5402580"/>
              <a:gd name="connsiteY31" fmla="*/ 601980 h 6042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5402580" h="604266">
                <a:moveTo>
                  <a:pt x="0" y="0"/>
                </a:moveTo>
                <a:lnTo>
                  <a:pt x="3710940" y="0"/>
                </a:lnTo>
                <a:cubicBezTo>
                  <a:pt x="3736340" y="17780"/>
                  <a:pt x="3757061" y="45820"/>
                  <a:pt x="3787140" y="53340"/>
                </a:cubicBezTo>
                <a:cubicBezTo>
                  <a:pt x="3796906" y="55781"/>
                  <a:pt x="3829548" y="63114"/>
                  <a:pt x="3840480" y="68580"/>
                </a:cubicBezTo>
                <a:cubicBezTo>
                  <a:pt x="3889064" y="92872"/>
                  <a:pt x="3845989" y="98708"/>
                  <a:pt x="3939540" y="114300"/>
                </a:cubicBezTo>
                <a:cubicBezTo>
                  <a:pt x="3957100" y="117227"/>
                  <a:pt x="3989361" y="120161"/>
                  <a:pt x="4008120" y="129540"/>
                </a:cubicBezTo>
                <a:cubicBezTo>
                  <a:pt x="4016311" y="133636"/>
                  <a:pt x="4023360" y="139700"/>
                  <a:pt x="4030980" y="144780"/>
                </a:cubicBezTo>
                <a:cubicBezTo>
                  <a:pt x="4036181" y="160383"/>
                  <a:pt x="4040205" y="179137"/>
                  <a:pt x="4053840" y="190500"/>
                </a:cubicBezTo>
                <a:cubicBezTo>
                  <a:pt x="4062566" y="197772"/>
                  <a:pt x="4074580" y="199896"/>
                  <a:pt x="4084320" y="205740"/>
                </a:cubicBezTo>
                <a:cubicBezTo>
                  <a:pt x="4100026" y="215164"/>
                  <a:pt x="4114800" y="226060"/>
                  <a:pt x="4130040" y="236220"/>
                </a:cubicBezTo>
                <a:cubicBezTo>
                  <a:pt x="4137660" y="241300"/>
                  <a:pt x="4144015" y="249239"/>
                  <a:pt x="4152900" y="251460"/>
                </a:cubicBezTo>
                <a:lnTo>
                  <a:pt x="4183380" y="259080"/>
                </a:lnTo>
                <a:cubicBezTo>
                  <a:pt x="4217599" y="293299"/>
                  <a:pt x="4196017" y="278532"/>
                  <a:pt x="4251960" y="297180"/>
                </a:cubicBezTo>
                <a:lnTo>
                  <a:pt x="4274820" y="304800"/>
                </a:lnTo>
                <a:cubicBezTo>
                  <a:pt x="4282440" y="312420"/>
                  <a:pt x="4289401" y="320761"/>
                  <a:pt x="4297680" y="327660"/>
                </a:cubicBezTo>
                <a:cubicBezTo>
                  <a:pt x="4304715" y="333523"/>
                  <a:pt x="4314819" y="335749"/>
                  <a:pt x="4320540" y="342900"/>
                </a:cubicBezTo>
                <a:cubicBezTo>
                  <a:pt x="4354540" y="385400"/>
                  <a:pt x="4294701" y="348818"/>
                  <a:pt x="4351020" y="381000"/>
                </a:cubicBezTo>
                <a:cubicBezTo>
                  <a:pt x="4386532" y="401293"/>
                  <a:pt x="4374477" y="393145"/>
                  <a:pt x="4411980" y="403860"/>
                </a:cubicBezTo>
                <a:cubicBezTo>
                  <a:pt x="4438401" y="411409"/>
                  <a:pt x="4443416" y="415984"/>
                  <a:pt x="4472940" y="426720"/>
                </a:cubicBezTo>
                <a:cubicBezTo>
                  <a:pt x="4488037" y="432210"/>
                  <a:pt x="4504292" y="434776"/>
                  <a:pt x="4518660" y="441960"/>
                </a:cubicBezTo>
                <a:cubicBezTo>
                  <a:pt x="4528820" y="447040"/>
                  <a:pt x="4539277" y="451564"/>
                  <a:pt x="4549140" y="457200"/>
                </a:cubicBezTo>
                <a:cubicBezTo>
                  <a:pt x="4557091" y="461744"/>
                  <a:pt x="4563393" y="469310"/>
                  <a:pt x="4572000" y="472440"/>
                </a:cubicBezTo>
                <a:cubicBezTo>
                  <a:pt x="4613726" y="487613"/>
                  <a:pt x="4632084" y="485556"/>
                  <a:pt x="4671060" y="495300"/>
                </a:cubicBezTo>
                <a:cubicBezTo>
                  <a:pt x="4699652" y="502448"/>
                  <a:pt x="4693869" y="505075"/>
                  <a:pt x="4724400" y="518160"/>
                </a:cubicBezTo>
                <a:cubicBezTo>
                  <a:pt x="4734515" y="522495"/>
                  <a:pt x="4769040" y="532433"/>
                  <a:pt x="4777740" y="533400"/>
                </a:cubicBezTo>
                <a:cubicBezTo>
                  <a:pt x="4813173" y="537337"/>
                  <a:pt x="4848860" y="538480"/>
                  <a:pt x="4884420" y="541020"/>
                </a:cubicBezTo>
                <a:cubicBezTo>
                  <a:pt x="4892040" y="543560"/>
                  <a:pt x="4900096" y="545048"/>
                  <a:pt x="4907280" y="548640"/>
                </a:cubicBezTo>
                <a:cubicBezTo>
                  <a:pt x="4951808" y="570904"/>
                  <a:pt x="4908309" y="558731"/>
                  <a:pt x="4953000" y="571500"/>
                </a:cubicBezTo>
                <a:cubicBezTo>
                  <a:pt x="4991541" y="582512"/>
                  <a:pt x="5004375" y="582766"/>
                  <a:pt x="5052060" y="586740"/>
                </a:cubicBezTo>
                <a:cubicBezTo>
                  <a:pt x="5090113" y="589911"/>
                  <a:pt x="5128260" y="591820"/>
                  <a:pt x="5166360" y="594360"/>
                </a:cubicBezTo>
                <a:cubicBezTo>
                  <a:pt x="5280047" y="610601"/>
                  <a:pt x="5201739" y="601980"/>
                  <a:pt x="5402580" y="601980"/>
                </a:cubicBezTo>
                <a:lnTo>
                  <a:pt x="5402580" y="601980"/>
                </a:lnTo>
              </a:path>
            </a:pathLst>
          </a:custGeom>
          <a:noFill/>
          <a:ln w="38100">
            <a:solidFill>
              <a:schemeClr val="accent2">
                <a:lumMod val="75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9" name="Freeform 18"/>
          <p:cNvSpPr/>
          <p:nvPr/>
        </p:nvSpPr>
        <p:spPr>
          <a:xfrm>
            <a:off x="8079390" y="3616855"/>
            <a:ext cx="795528" cy="200012"/>
          </a:xfrm>
          <a:custGeom>
            <a:avLst/>
            <a:gdLst>
              <a:gd name="connsiteX0" fmla="*/ 9473 w 1071590"/>
              <a:gd name="connsiteY0" fmla="*/ 18410 h 274507"/>
              <a:gd name="connsiteX1" fmla="*/ 199973 w 1071590"/>
              <a:gd name="connsiteY1" fmla="*/ 102230 h 274507"/>
              <a:gd name="connsiteX2" fmla="*/ 405713 w 1071590"/>
              <a:gd name="connsiteY2" fmla="*/ 178430 h 274507"/>
              <a:gd name="connsiteX3" fmla="*/ 580973 w 1071590"/>
              <a:gd name="connsiteY3" fmla="*/ 208910 h 274507"/>
              <a:gd name="connsiteX4" fmla="*/ 824813 w 1071590"/>
              <a:gd name="connsiteY4" fmla="*/ 254630 h 274507"/>
              <a:gd name="connsiteX5" fmla="*/ 1038173 w 1071590"/>
              <a:gd name="connsiteY5" fmla="*/ 254630 h 274507"/>
              <a:gd name="connsiteX6" fmla="*/ 1015313 w 1071590"/>
              <a:gd name="connsiteY6" fmla="*/ 10790 h 274507"/>
              <a:gd name="connsiteX7" fmla="*/ 512393 w 1071590"/>
              <a:gd name="connsiteY7" fmla="*/ 41270 h 274507"/>
              <a:gd name="connsiteX8" fmla="*/ 9473 w 1071590"/>
              <a:gd name="connsiteY8" fmla="*/ 18410 h 274507"/>
              <a:gd name="connsiteX0" fmla="*/ 9779 w 1071896"/>
              <a:gd name="connsiteY0" fmla="*/ 23495 h 279592"/>
              <a:gd name="connsiteX1" fmla="*/ 200279 w 1071896"/>
              <a:gd name="connsiteY1" fmla="*/ 107315 h 279592"/>
              <a:gd name="connsiteX2" fmla="*/ 406019 w 1071896"/>
              <a:gd name="connsiteY2" fmla="*/ 183515 h 279592"/>
              <a:gd name="connsiteX3" fmla="*/ 581279 w 1071896"/>
              <a:gd name="connsiteY3" fmla="*/ 213995 h 279592"/>
              <a:gd name="connsiteX4" fmla="*/ 825119 w 1071896"/>
              <a:gd name="connsiteY4" fmla="*/ 259715 h 279592"/>
              <a:gd name="connsiteX5" fmla="*/ 1038479 w 1071896"/>
              <a:gd name="connsiteY5" fmla="*/ 259715 h 279592"/>
              <a:gd name="connsiteX6" fmla="*/ 1015619 w 1071896"/>
              <a:gd name="connsiteY6" fmla="*/ 15875 h 279592"/>
              <a:gd name="connsiteX7" fmla="*/ 519049 w 1071896"/>
              <a:gd name="connsiteY7" fmla="*/ 17780 h 279592"/>
              <a:gd name="connsiteX8" fmla="*/ 9779 w 1071896"/>
              <a:gd name="connsiteY8" fmla="*/ 23495 h 279592"/>
              <a:gd name="connsiteX0" fmla="*/ 9779 w 1102215"/>
              <a:gd name="connsiteY0" fmla="*/ 5715 h 259712"/>
              <a:gd name="connsiteX1" fmla="*/ 200279 w 1102215"/>
              <a:gd name="connsiteY1" fmla="*/ 89535 h 259712"/>
              <a:gd name="connsiteX2" fmla="*/ 406019 w 1102215"/>
              <a:gd name="connsiteY2" fmla="*/ 165735 h 259712"/>
              <a:gd name="connsiteX3" fmla="*/ 581279 w 1102215"/>
              <a:gd name="connsiteY3" fmla="*/ 196215 h 259712"/>
              <a:gd name="connsiteX4" fmla="*/ 825119 w 1102215"/>
              <a:gd name="connsiteY4" fmla="*/ 241935 h 259712"/>
              <a:gd name="connsiteX5" fmla="*/ 1038479 w 1102215"/>
              <a:gd name="connsiteY5" fmla="*/ 241935 h 259712"/>
              <a:gd name="connsiteX6" fmla="*/ 1060069 w 1102215"/>
              <a:gd name="connsiteY6" fmla="*/ 26670 h 259712"/>
              <a:gd name="connsiteX7" fmla="*/ 519049 w 1102215"/>
              <a:gd name="connsiteY7" fmla="*/ 0 h 259712"/>
              <a:gd name="connsiteX8" fmla="*/ 9779 w 1102215"/>
              <a:gd name="connsiteY8" fmla="*/ 5715 h 259712"/>
              <a:gd name="connsiteX0" fmla="*/ 9779 w 1102215"/>
              <a:gd name="connsiteY0" fmla="*/ 5715 h 259712"/>
              <a:gd name="connsiteX1" fmla="*/ 200279 w 1102215"/>
              <a:gd name="connsiteY1" fmla="*/ 89535 h 259712"/>
              <a:gd name="connsiteX2" fmla="*/ 406019 w 1102215"/>
              <a:gd name="connsiteY2" fmla="*/ 165735 h 259712"/>
              <a:gd name="connsiteX3" fmla="*/ 581279 w 1102215"/>
              <a:gd name="connsiteY3" fmla="*/ 196215 h 259712"/>
              <a:gd name="connsiteX4" fmla="*/ 825119 w 1102215"/>
              <a:gd name="connsiteY4" fmla="*/ 241935 h 259712"/>
              <a:gd name="connsiteX5" fmla="*/ 1038479 w 1102215"/>
              <a:gd name="connsiteY5" fmla="*/ 241935 h 259712"/>
              <a:gd name="connsiteX6" fmla="*/ 1060069 w 1102215"/>
              <a:gd name="connsiteY6" fmla="*/ 26670 h 259712"/>
              <a:gd name="connsiteX7" fmla="*/ 519049 w 1102215"/>
              <a:gd name="connsiteY7" fmla="*/ 0 h 259712"/>
              <a:gd name="connsiteX8" fmla="*/ 9779 w 1102215"/>
              <a:gd name="connsiteY8" fmla="*/ 5715 h 259712"/>
              <a:gd name="connsiteX0" fmla="*/ 9779 w 1102215"/>
              <a:gd name="connsiteY0" fmla="*/ 5715 h 259712"/>
              <a:gd name="connsiteX1" fmla="*/ 200279 w 1102215"/>
              <a:gd name="connsiteY1" fmla="*/ 89535 h 259712"/>
              <a:gd name="connsiteX2" fmla="*/ 406019 w 1102215"/>
              <a:gd name="connsiteY2" fmla="*/ 165735 h 259712"/>
              <a:gd name="connsiteX3" fmla="*/ 581279 w 1102215"/>
              <a:gd name="connsiteY3" fmla="*/ 196215 h 259712"/>
              <a:gd name="connsiteX4" fmla="*/ 825119 w 1102215"/>
              <a:gd name="connsiteY4" fmla="*/ 241935 h 259712"/>
              <a:gd name="connsiteX5" fmla="*/ 1038479 w 1102215"/>
              <a:gd name="connsiteY5" fmla="*/ 241935 h 259712"/>
              <a:gd name="connsiteX6" fmla="*/ 1060069 w 1102215"/>
              <a:gd name="connsiteY6" fmla="*/ 26670 h 259712"/>
              <a:gd name="connsiteX7" fmla="*/ 519049 w 1102215"/>
              <a:gd name="connsiteY7" fmla="*/ 0 h 259712"/>
              <a:gd name="connsiteX8" fmla="*/ 9779 w 1102215"/>
              <a:gd name="connsiteY8" fmla="*/ 5715 h 259712"/>
              <a:gd name="connsiteX0" fmla="*/ 9779 w 1102215"/>
              <a:gd name="connsiteY0" fmla="*/ 5715 h 259946"/>
              <a:gd name="connsiteX1" fmla="*/ 200279 w 1102215"/>
              <a:gd name="connsiteY1" fmla="*/ 89535 h 259946"/>
              <a:gd name="connsiteX2" fmla="*/ 406019 w 1102215"/>
              <a:gd name="connsiteY2" fmla="*/ 165735 h 259946"/>
              <a:gd name="connsiteX3" fmla="*/ 581279 w 1102215"/>
              <a:gd name="connsiteY3" fmla="*/ 196215 h 259946"/>
              <a:gd name="connsiteX4" fmla="*/ 825119 w 1102215"/>
              <a:gd name="connsiteY4" fmla="*/ 241935 h 259946"/>
              <a:gd name="connsiteX5" fmla="*/ 1038479 w 1102215"/>
              <a:gd name="connsiteY5" fmla="*/ 241935 h 259946"/>
              <a:gd name="connsiteX6" fmla="*/ 1060069 w 1102215"/>
              <a:gd name="connsiteY6" fmla="*/ 23495 h 259946"/>
              <a:gd name="connsiteX7" fmla="*/ 519049 w 1102215"/>
              <a:gd name="connsiteY7" fmla="*/ 0 h 259946"/>
              <a:gd name="connsiteX8" fmla="*/ 9779 w 1102215"/>
              <a:gd name="connsiteY8" fmla="*/ 5715 h 259946"/>
              <a:gd name="connsiteX0" fmla="*/ 9779 w 1102215"/>
              <a:gd name="connsiteY0" fmla="*/ 5715 h 259946"/>
              <a:gd name="connsiteX1" fmla="*/ 200279 w 1102215"/>
              <a:gd name="connsiteY1" fmla="*/ 89535 h 259946"/>
              <a:gd name="connsiteX2" fmla="*/ 406019 w 1102215"/>
              <a:gd name="connsiteY2" fmla="*/ 165735 h 259946"/>
              <a:gd name="connsiteX3" fmla="*/ 581279 w 1102215"/>
              <a:gd name="connsiteY3" fmla="*/ 196215 h 259946"/>
              <a:gd name="connsiteX4" fmla="*/ 825119 w 1102215"/>
              <a:gd name="connsiteY4" fmla="*/ 241935 h 259946"/>
              <a:gd name="connsiteX5" fmla="*/ 1038479 w 1102215"/>
              <a:gd name="connsiteY5" fmla="*/ 241935 h 259946"/>
              <a:gd name="connsiteX6" fmla="*/ 1060069 w 1102215"/>
              <a:gd name="connsiteY6" fmla="*/ 23495 h 259946"/>
              <a:gd name="connsiteX7" fmla="*/ 519049 w 1102215"/>
              <a:gd name="connsiteY7" fmla="*/ 0 h 259946"/>
              <a:gd name="connsiteX8" fmla="*/ 9779 w 1102215"/>
              <a:gd name="connsiteY8" fmla="*/ 5715 h 259946"/>
              <a:gd name="connsiteX0" fmla="*/ 9779 w 1099829"/>
              <a:gd name="connsiteY0" fmla="*/ 5715 h 260878"/>
              <a:gd name="connsiteX1" fmla="*/ 200279 w 1099829"/>
              <a:gd name="connsiteY1" fmla="*/ 89535 h 260878"/>
              <a:gd name="connsiteX2" fmla="*/ 406019 w 1099829"/>
              <a:gd name="connsiteY2" fmla="*/ 165735 h 260878"/>
              <a:gd name="connsiteX3" fmla="*/ 581279 w 1099829"/>
              <a:gd name="connsiteY3" fmla="*/ 196215 h 260878"/>
              <a:gd name="connsiteX4" fmla="*/ 825119 w 1099829"/>
              <a:gd name="connsiteY4" fmla="*/ 241935 h 260878"/>
              <a:gd name="connsiteX5" fmla="*/ 1038479 w 1099829"/>
              <a:gd name="connsiteY5" fmla="*/ 241935 h 260878"/>
              <a:gd name="connsiteX6" fmla="*/ 1056894 w 1099829"/>
              <a:gd name="connsiteY6" fmla="*/ 10795 h 260878"/>
              <a:gd name="connsiteX7" fmla="*/ 519049 w 1099829"/>
              <a:gd name="connsiteY7" fmla="*/ 0 h 260878"/>
              <a:gd name="connsiteX8" fmla="*/ 9779 w 1099829"/>
              <a:gd name="connsiteY8" fmla="*/ 5715 h 260878"/>
              <a:gd name="connsiteX0" fmla="*/ 9779 w 1099829"/>
              <a:gd name="connsiteY0" fmla="*/ 5715 h 260878"/>
              <a:gd name="connsiteX1" fmla="*/ 200279 w 1099829"/>
              <a:gd name="connsiteY1" fmla="*/ 89535 h 260878"/>
              <a:gd name="connsiteX2" fmla="*/ 406019 w 1099829"/>
              <a:gd name="connsiteY2" fmla="*/ 165735 h 260878"/>
              <a:gd name="connsiteX3" fmla="*/ 581279 w 1099829"/>
              <a:gd name="connsiteY3" fmla="*/ 196215 h 260878"/>
              <a:gd name="connsiteX4" fmla="*/ 825119 w 1099829"/>
              <a:gd name="connsiteY4" fmla="*/ 241935 h 260878"/>
              <a:gd name="connsiteX5" fmla="*/ 1038479 w 1099829"/>
              <a:gd name="connsiteY5" fmla="*/ 241935 h 260878"/>
              <a:gd name="connsiteX6" fmla="*/ 1056894 w 1099829"/>
              <a:gd name="connsiteY6" fmla="*/ 10795 h 260878"/>
              <a:gd name="connsiteX7" fmla="*/ 519049 w 1099829"/>
              <a:gd name="connsiteY7" fmla="*/ 0 h 260878"/>
              <a:gd name="connsiteX8" fmla="*/ 9779 w 1099829"/>
              <a:gd name="connsiteY8" fmla="*/ 5715 h 260878"/>
              <a:gd name="connsiteX0" fmla="*/ 9779 w 1061719"/>
              <a:gd name="connsiteY0" fmla="*/ 5715 h 260878"/>
              <a:gd name="connsiteX1" fmla="*/ 200279 w 1061719"/>
              <a:gd name="connsiteY1" fmla="*/ 89535 h 260878"/>
              <a:gd name="connsiteX2" fmla="*/ 406019 w 1061719"/>
              <a:gd name="connsiteY2" fmla="*/ 165735 h 260878"/>
              <a:gd name="connsiteX3" fmla="*/ 581279 w 1061719"/>
              <a:gd name="connsiteY3" fmla="*/ 196215 h 260878"/>
              <a:gd name="connsiteX4" fmla="*/ 825119 w 1061719"/>
              <a:gd name="connsiteY4" fmla="*/ 241935 h 260878"/>
              <a:gd name="connsiteX5" fmla="*/ 1038479 w 1061719"/>
              <a:gd name="connsiteY5" fmla="*/ 241935 h 260878"/>
              <a:gd name="connsiteX6" fmla="*/ 1056894 w 1061719"/>
              <a:gd name="connsiteY6" fmla="*/ 10795 h 260878"/>
              <a:gd name="connsiteX7" fmla="*/ 519049 w 1061719"/>
              <a:gd name="connsiteY7" fmla="*/ 0 h 260878"/>
              <a:gd name="connsiteX8" fmla="*/ 9779 w 1061719"/>
              <a:gd name="connsiteY8" fmla="*/ 5715 h 260878"/>
              <a:gd name="connsiteX0" fmla="*/ 9779 w 1061719"/>
              <a:gd name="connsiteY0" fmla="*/ 5715 h 260878"/>
              <a:gd name="connsiteX1" fmla="*/ 200279 w 1061719"/>
              <a:gd name="connsiteY1" fmla="*/ 89535 h 260878"/>
              <a:gd name="connsiteX2" fmla="*/ 406019 w 1061719"/>
              <a:gd name="connsiteY2" fmla="*/ 165735 h 260878"/>
              <a:gd name="connsiteX3" fmla="*/ 581279 w 1061719"/>
              <a:gd name="connsiteY3" fmla="*/ 196215 h 260878"/>
              <a:gd name="connsiteX4" fmla="*/ 825119 w 1061719"/>
              <a:gd name="connsiteY4" fmla="*/ 241935 h 260878"/>
              <a:gd name="connsiteX5" fmla="*/ 1038479 w 1061719"/>
              <a:gd name="connsiteY5" fmla="*/ 241935 h 260878"/>
              <a:gd name="connsiteX6" fmla="*/ 1056894 w 1061719"/>
              <a:gd name="connsiteY6" fmla="*/ 10795 h 260878"/>
              <a:gd name="connsiteX7" fmla="*/ 519049 w 1061719"/>
              <a:gd name="connsiteY7" fmla="*/ 0 h 260878"/>
              <a:gd name="connsiteX8" fmla="*/ 9779 w 1061719"/>
              <a:gd name="connsiteY8" fmla="*/ 5715 h 260878"/>
              <a:gd name="connsiteX0" fmla="*/ 9779 w 1056894"/>
              <a:gd name="connsiteY0" fmla="*/ 5715 h 260878"/>
              <a:gd name="connsiteX1" fmla="*/ 200279 w 1056894"/>
              <a:gd name="connsiteY1" fmla="*/ 89535 h 260878"/>
              <a:gd name="connsiteX2" fmla="*/ 406019 w 1056894"/>
              <a:gd name="connsiteY2" fmla="*/ 165735 h 260878"/>
              <a:gd name="connsiteX3" fmla="*/ 581279 w 1056894"/>
              <a:gd name="connsiteY3" fmla="*/ 196215 h 260878"/>
              <a:gd name="connsiteX4" fmla="*/ 825119 w 1056894"/>
              <a:gd name="connsiteY4" fmla="*/ 241935 h 260878"/>
              <a:gd name="connsiteX5" fmla="*/ 1038479 w 1056894"/>
              <a:gd name="connsiteY5" fmla="*/ 241935 h 260878"/>
              <a:gd name="connsiteX6" fmla="*/ 1056894 w 1056894"/>
              <a:gd name="connsiteY6" fmla="*/ 10795 h 260878"/>
              <a:gd name="connsiteX7" fmla="*/ 519049 w 1056894"/>
              <a:gd name="connsiteY7" fmla="*/ 0 h 260878"/>
              <a:gd name="connsiteX8" fmla="*/ 9779 w 1056894"/>
              <a:gd name="connsiteY8" fmla="*/ 5715 h 260878"/>
              <a:gd name="connsiteX0" fmla="*/ 9779 w 1070724"/>
              <a:gd name="connsiteY0" fmla="*/ 5715 h 260878"/>
              <a:gd name="connsiteX1" fmla="*/ 200279 w 1070724"/>
              <a:gd name="connsiteY1" fmla="*/ 89535 h 260878"/>
              <a:gd name="connsiteX2" fmla="*/ 406019 w 1070724"/>
              <a:gd name="connsiteY2" fmla="*/ 165735 h 260878"/>
              <a:gd name="connsiteX3" fmla="*/ 581279 w 1070724"/>
              <a:gd name="connsiteY3" fmla="*/ 196215 h 260878"/>
              <a:gd name="connsiteX4" fmla="*/ 825119 w 1070724"/>
              <a:gd name="connsiteY4" fmla="*/ 241935 h 260878"/>
              <a:gd name="connsiteX5" fmla="*/ 1070229 w 1070724"/>
              <a:gd name="connsiteY5" fmla="*/ 241935 h 260878"/>
              <a:gd name="connsiteX6" fmla="*/ 1056894 w 1070724"/>
              <a:gd name="connsiteY6" fmla="*/ 10795 h 260878"/>
              <a:gd name="connsiteX7" fmla="*/ 519049 w 1070724"/>
              <a:gd name="connsiteY7" fmla="*/ 0 h 260878"/>
              <a:gd name="connsiteX8" fmla="*/ 9779 w 1070724"/>
              <a:gd name="connsiteY8" fmla="*/ 5715 h 260878"/>
              <a:gd name="connsiteX0" fmla="*/ 9779 w 1070229"/>
              <a:gd name="connsiteY0" fmla="*/ 5715 h 260878"/>
              <a:gd name="connsiteX1" fmla="*/ 200279 w 1070229"/>
              <a:gd name="connsiteY1" fmla="*/ 89535 h 260878"/>
              <a:gd name="connsiteX2" fmla="*/ 406019 w 1070229"/>
              <a:gd name="connsiteY2" fmla="*/ 165735 h 260878"/>
              <a:gd name="connsiteX3" fmla="*/ 581279 w 1070229"/>
              <a:gd name="connsiteY3" fmla="*/ 196215 h 260878"/>
              <a:gd name="connsiteX4" fmla="*/ 825119 w 1070229"/>
              <a:gd name="connsiteY4" fmla="*/ 241935 h 260878"/>
              <a:gd name="connsiteX5" fmla="*/ 1070229 w 1070229"/>
              <a:gd name="connsiteY5" fmla="*/ 241935 h 260878"/>
              <a:gd name="connsiteX6" fmla="*/ 1056894 w 1070229"/>
              <a:gd name="connsiteY6" fmla="*/ 10795 h 260878"/>
              <a:gd name="connsiteX7" fmla="*/ 519049 w 1070229"/>
              <a:gd name="connsiteY7" fmla="*/ 0 h 260878"/>
              <a:gd name="connsiteX8" fmla="*/ 9779 w 1070229"/>
              <a:gd name="connsiteY8" fmla="*/ 5715 h 260878"/>
              <a:gd name="connsiteX0" fmla="*/ 9779 w 1060704"/>
              <a:gd name="connsiteY0" fmla="*/ 5715 h 260878"/>
              <a:gd name="connsiteX1" fmla="*/ 200279 w 1060704"/>
              <a:gd name="connsiteY1" fmla="*/ 89535 h 260878"/>
              <a:gd name="connsiteX2" fmla="*/ 406019 w 1060704"/>
              <a:gd name="connsiteY2" fmla="*/ 165735 h 260878"/>
              <a:gd name="connsiteX3" fmla="*/ 581279 w 1060704"/>
              <a:gd name="connsiteY3" fmla="*/ 196215 h 260878"/>
              <a:gd name="connsiteX4" fmla="*/ 825119 w 1060704"/>
              <a:gd name="connsiteY4" fmla="*/ 241935 h 260878"/>
              <a:gd name="connsiteX5" fmla="*/ 1060704 w 1060704"/>
              <a:gd name="connsiteY5" fmla="*/ 241935 h 260878"/>
              <a:gd name="connsiteX6" fmla="*/ 1056894 w 1060704"/>
              <a:gd name="connsiteY6" fmla="*/ 10795 h 260878"/>
              <a:gd name="connsiteX7" fmla="*/ 519049 w 1060704"/>
              <a:gd name="connsiteY7" fmla="*/ 0 h 260878"/>
              <a:gd name="connsiteX8" fmla="*/ 9779 w 1060704"/>
              <a:gd name="connsiteY8" fmla="*/ 5715 h 260878"/>
              <a:gd name="connsiteX0" fmla="*/ 9779 w 1060704"/>
              <a:gd name="connsiteY0" fmla="*/ 5715 h 260878"/>
              <a:gd name="connsiteX1" fmla="*/ 200279 w 1060704"/>
              <a:gd name="connsiteY1" fmla="*/ 89535 h 260878"/>
              <a:gd name="connsiteX2" fmla="*/ 406019 w 1060704"/>
              <a:gd name="connsiteY2" fmla="*/ 165735 h 260878"/>
              <a:gd name="connsiteX3" fmla="*/ 581279 w 1060704"/>
              <a:gd name="connsiteY3" fmla="*/ 196215 h 260878"/>
              <a:gd name="connsiteX4" fmla="*/ 825119 w 1060704"/>
              <a:gd name="connsiteY4" fmla="*/ 241935 h 260878"/>
              <a:gd name="connsiteX5" fmla="*/ 1060704 w 1060704"/>
              <a:gd name="connsiteY5" fmla="*/ 241935 h 260878"/>
              <a:gd name="connsiteX6" fmla="*/ 1056894 w 1060704"/>
              <a:gd name="connsiteY6" fmla="*/ 10795 h 260878"/>
              <a:gd name="connsiteX7" fmla="*/ 519049 w 1060704"/>
              <a:gd name="connsiteY7" fmla="*/ 0 h 260878"/>
              <a:gd name="connsiteX8" fmla="*/ 9779 w 1060704"/>
              <a:gd name="connsiteY8" fmla="*/ 5715 h 260878"/>
              <a:gd name="connsiteX0" fmla="*/ 9779 w 1060704"/>
              <a:gd name="connsiteY0" fmla="*/ 5715 h 248551"/>
              <a:gd name="connsiteX1" fmla="*/ 200279 w 1060704"/>
              <a:gd name="connsiteY1" fmla="*/ 89535 h 248551"/>
              <a:gd name="connsiteX2" fmla="*/ 406019 w 1060704"/>
              <a:gd name="connsiteY2" fmla="*/ 165735 h 248551"/>
              <a:gd name="connsiteX3" fmla="*/ 581279 w 1060704"/>
              <a:gd name="connsiteY3" fmla="*/ 196215 h 248551"/>
              <a:gd name="connsiteX4" fmla="*/ 825119 w 1060704"/>
              <a:gd name="connsiteY4" fmla="*/ 241935 h 248551"/>
              <a:gd name="connsiteX5" fmla="*/ 1060704 w 1060704"/>
              <a:gd name="connsiteY5" fmla="*/ 241935 h 248551"/>
              <a:gd name="connsiteX6" fmla="*/ 1056894 w 1060704"/>
              <a:gd name="connsiteY6" fmla="*/ 10795 h 248551"/>
              <a:gd name="connsiteX7" fmla="*/ 519049 w 1060704"/>
              <a:gd name="connsiteY7" fmla="*/ 0 h 248551"/>
              <a:gd name="connsiteX8" fmla="*/ 9779 w 1060704"/>
              <a:gd name="connsiteY8" fmla="*/ 5715 h 2485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60704" h="248551">
                <a:moveTo>
                  <a:pt x="9779" y="5715"/>
                </a:moveTo>
                <a:cubicBezTo>
                  <a:pt x="-43349" y="20637"/>
                  <a:pt x="134239" y="62865"/>
                  <a:pt x="200279" y="89535"/>
                </a:cubicBezTo>
                <a:cubicBezTo>
                  <a:pt x="266319" y="116205"/>
                  <a:pt x="342519" y="147955"/>
                  <a:pt x="406019" y="165735"/>
                </a:cubicBezTo>
                <a:cubicBezTo>
                  <a:pt x="469519" y="183515"/>
                  <a:pt x="581279" y="196215"/>
                  <a:pt x="581279" y="196215"/>
                </a:cubicBezTo>
                <a:cubicBezTo>
                  <a:pt x="651129" y="208915"/>
                  <a:pt x="745215" y="234315"/>
                  <a:pt x="825119" y="241935"/>
                </a:cubicBezTo>
                <a:cubicBezTo>
                  <a:pt x="905023" y="249555"/>
                  <a:pt x="1003025" y="251883"/>
                  <a:pt x="1060704" y="241935"/>
                </a:cubicBezTo>
                <a:cubicBezTo>
                  <a:pt x="1054883" y="187537"/>
                  <a:pt x="1055624" y="119380"/>
                  <a:pt x="1056894" y="10795"/>
                </a:cubicBezTo>
                <a:cubicBezTo>
                  <a:pt x="896239" y="10160"/>
                  <a:pt x="693568" y="847"/>
                  <a:pt x="519049" y="0"/>
                </a:cubicBezTo>
                <a:lnTo>
                  <a:pt x="9779" y="5715"/>
                </a:lnTo>
                <a:close/>
              </a:path>
            </a:pathLst>
          </a:custGeom>
          <a:solidFill>
            <a:srgbClr val="5B9BD5"/>
          </a:solidFill>
          <a:ln w="127000">
            <a:noFill/>
            <a:prstDash val="solid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0" name="Up Arrow 19"/>
          <p:cNvSpPr/>
          <p:nvPr/>
        </p:nvSpPr>
        <p:spPr>
          <a:xfrm>
            <a:off x="6756756" y="2741563"/>
            <a:ext cx="106959" cy="264254"/>
          </a:xfrm>
          <a:prstGeom prst="upArrow">
            <a:avLst/>
          </a:prstGeom>
          <a:solidFill>
            <a:srgbClr val="5B9BD5"/>
          </a:solidFill>
          <a:ln w="12700">
            <a:solidFill>
              <a:srgbClr val="0070C0"/>
            </a:solidFill>
            <a:prstDash val="solid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1" name="Oval 20"/>
          <p:cNvSpPr/>
          <p:nvPr/>
        </p:nvSpPr>
        <p:spPr>
          <a:xfrm>
            <a:off x="2436019" y="3257551"/>
            <a:ext cx="544775" cy="607218"/>
          </a:xfrm>
          <a:prstGeom prst="ellipse">
            <a:avLst/>
          </a:prstGeom>
          <a:noFill/>
          <a:ln w="12700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grpSp>
        <p:nvGrpSpPr>
          <p:cNvPr id="53" name="Group 52"/>
          <p:cNvGrpSpPr/>
          <p:nvPr/>
        </p:nvGrpSpPr>
        <p:grpSpPr>
          <a:xfrm>
            <a:off x="5354274" y="3629437"/>
            <a:ext cx="2906258" cy="298184"/>
            <a:chOff x="7139032" y="3696250"/>
            <a:chExt cx="3875010" cy="397578"/>
          </a:xfrm>
        </p:grpSpPr>
        <p:sp>
          <p:nvSpPr>
            <p:cNvPr id="31" name="Freeform 30"/>
            <p:cNvSpPr/>
            <p:nvPr/>
          </p:nvSpPr>
          <p:spPr>
            <a:xfrm>
              <a:off x="7139032" y="3699372"/>
              <a:ext cx="1895912" cy="394456"/>
            </a:xfrm>
            <a:custGeom>
              <a:avLst/>
              <a:gdLst>
                <a:gd name="connsiteX0" fmla="*/ 0 w 1895912"/>
                <a:gd name="connsiteY0" fmla="*/ 16951 h 394456"/>
                <a:gd name="connsiteX1" fmla="*/ 1400961 w 1895912"/>
                <a:gd name="connsiteY1" fmla="*/ 16951 h 394456"/>
                <a:gd name="connsiteX2" fmla="*/ 1795244 w 1895912"/>
                <a:gd name="connsiteY2" fmla="*/ 193120 h 394456"/>
                <a:gd name="connsiteX3" fmla="*/ 1895912 w 1895912"/>
                <a:gd name="connsiteY3" fmla="*/ 394456 h 394456"/>
                <a:gd name="connsiteX0" fmla="*/ 0 w 1895912"/>
                <a:gd name="connsiteY0" fmla="*/ 16951 h 394456"/>
                <a:gd name="connsiteX1" fmla="*/ 1400961 w 1895912"/>
                <a:gd name="connsiteY1" fmla="*/ 16951 h 394456"/>
                <a:gd name="connsiteX2" fmla="*/ 1795244 w 1895912"/>
                <a:gd name="connsiteY2" fmla="*/ 193120 h 394456"/>
                <a:gd name="connsiteX3" fmla="*/ 1895912 w 1895912"/>
                <a:gd name="connsiteY3" fmla="*/ 394456 h 3944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95912" h="394456">
                  <a:moveTo>
                    <a:pt x="0" y="16951"/>
                  </a:moveTo>
                  <a:cubicBezTo>
                    <a:pt x="550877" y="2270"/>
                    <a:pt x="1101754" y="-12410"/>
                    <a:pt x="1400961" y="16951"/>
                  </a:cubicBezTo>
                  <a:cubicBezTo>
                    <a:pt x="1700168" y="46312"/>
                    <a:pt x="1712752" y="130203"/>
                    <a:pt x="1795244" y="193120"/>
                  </a:cubicBezTo>
                  <a:cubicBezTo>
                    <a:pt x="1877736" y="256038"/>
                    <a:pt x="1886824" y="325247"/>
                    <a:pt x="1895912" y="394456"/>
                  </a:cubicBezTo>
                </a:path>
              </a:pathLst>
            </a:custGeom>
            <a:noFill/>
            <a:ln w="28575">
              <a:solidFill>
                <a:srgbClr val="5B9BD5"/>
              </a:solidFill>
              <a:prstDash val="solid"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33" name="Freeform 32"/>
            <p:cNvSpPr/>
            <p:nvPr/>
          </p:nvSpPr>
          <p:spPr>
            <a:xfrm flipH="1">
              <a:off x="9118130" y="3696250"/>
              <a:ext cx="1895912" cy="394456"/>
            </a:xfrm>
            <a:custGeom>
              <a:avLst/>
              <a:gdLst>
                <a:gd name="connsiteX0" fmla="*/ 0 w 1895912"/>
                <a:gd name="connsiteY0" fmla="*/ 16951 h 394456"/>
                <a:gd name="connsiteX1" fmla="*/ 1400961 w 1895912"/>
                <a:gd name="connsiteY1" fmla="*/ 16951 h 394456"/>
                <a:gd name="connsiteX2" fmla="*/ 1795244 w 1895912"/>
                <a:gd name="connsiteY2" fmla="*/ 193120 h 394456"/>
                <a:gd name="connsiteX3" fmla="*/ 1895912 w 1895912"/>
                <a:gd name="connsiteY3" fmla="*/ 394456 h 3944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95912" h="394456">
                  <a:moveTo>
                    <a:pt x="0" y="16951"/>
                  </a:moveTo>
                  <a:cubicBezTo>
                    <a:pt x="550877" y="2270"/>
                    <a:pt x="1101754" y="-12410"/>
                    <a:pt x="1400961" y="16951"/>
                  </a:cubicBezTo>
                  <a:cubicBezTo>
                    <a:pt x="1700168" y="46312"/>
                    <a:pt x="1712752" y="130203"/>
                    <a:pt x="1795244" y="193120"/>
                  </a:cubicBezTo>
                  <a:cubicBezTo>
                    <a:pt x="1877736" y="256038"/>
                    <a:pt x="1886824" y="325247"/>
                    <a:pt x="1895912" y="394456"/>
                  </a:cubicBezTo>
                </a:path>
              </a:pathLst>
            </a:custGeom>
            <a:noFill/>
            <a:ln w="28575">
              <a:solidFill>
                <a:srgbClr val="5B9BD5"/>
              </a:solidFill>
              <a:prstDash val="solid"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</p:grpSp>
      <p:sp>
        <p:nvSpPr>
          <p:cNvPr id="35" name="Oval 34"/>
          <p:cNvSpPr/>
          <p:nvPr/>
        </p:nvSpPr>
        <p:spPr>
          <a:xfrm>
            <a:off x="2178844" y="2974815"/>
            <a:ext cx="1061724" cy="1196086"/>
          </a:xfrm>
          <a:prstGeom prst="ellipse">
            <a:avLst/>
          </a:prstGeom>
          <a:noFill/>
          <a:ln w="12700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grpSp>
        <p:nvGrpSpPr>
          <p:cNvPr id="55" name="Group 54"/>
          <p:cNvGrpSpPr/>
          <p:nvPr/>
        </p:nvGrpSpPr>
        <p:grpSpPr>
          <a:xfrm>
            <a:off x="2566855" y="3417814"/>
            <a:ext cx="278738" cy="287411"/>
            <a:chOff x="3422473" y="3414086"/>
            <a:chExt cx="371651" cy="383214"/>
          </a:xfrm>
        </p:grpSpPr>
        <p:sp>
          <p:nvSpPr>
            <p:cNvPr id="22" name="Oval 21"/>
            <p:cNvSpPr/>
            <p:nvPr/>
          </p:nvSpPr>
          <p:spPr>
            <a:xfrm>
              <a:off x="3422473" y="3414086"/>
              <a:ext cx="371651" cy="383214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prstDash val="dash"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350"/>
            </a:p>
          </p:txBody>
        </p:sp>
        <p:sp>
          <p:nvSpPr>
            <p:cNvPr id="36" name="Oval 35"/>
            <p:cNvSpPr/>
            <p:nvPr/>
          </p:nvSpPr>
          <p:spPr>
            <a:xfrm>
              <a:off x="3474539" y="3470912"/>
              <a:ext cx="270406" cy="268212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prstDash val="dash"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350"/>
            </a:p>
          </p:txBody>
        </p:sp>
      </p:grpSp>
      <p:grpSp>
        <p:nvGrpSpPr>
          <p:cNvPr id="68" name="Group 67"/>
          <p:cNvGrpSpPr/>
          <p:nvPr/>
        </p:nvGrpSpPr>
        <p:grpSpPr>
          <a:xfrm>
            <a:off x="5351425" y="3636412"/>
            <a:ext cx="2915663" cy="539048"/>
            <a:chOff x="7135232" y="3705549"/>
            <a:chExt cx="3887551" cy="718730"/>
          </a:xfrm>
        </p:grpSpPr>
        <p:sp>
          <p:nvSpPr>
            <p:cNvPr id="34" name="Freeform 33"/>
            <p:cNvSpPr/>
            <p:nvPr/>
          </p:nvSpPr>
          <p:spPr>
            <a:xfrm>
              <a:off x="7135232" y="3705549"/>
              <a:ext cx="1917453" cy="718730"/>
            </a:xfrm>
            <a:custGeom>
              <a:avLst/>
              <a:gdLst>
                <a:gd name="connsiteX0" fmla="*/ 0 w 1895912"/>
                <a:gd name="connsiteY0" fmla="*/ 16951 h 394456"/>
                <a:gd name="connsiteX1" fmla="*/ 1400961 w 1895912"/>
                <a:gd name="connsiteY1" fmla="*/ 16951 h 394456"/>
                <a:gd name="connsiteX2" fmla="*/ 1795244 w 1895912"/>
                <a:gd name="connsiteY2" fmla="*/ 193120 h 394456"/>
                <a:gd name="connsiteX3" fmla="*/ 1895912 w 1895912"/>
                <a:gd name="connsiteY3" fmla="*/ 394456 h 394456"/>
                <a:gd name="connsiteX0" fmla="*/ 0 w 1912690"/>
                <a:gd name="connsiteY0" fmla="*/ 16951 h 713237"/>
                <a:gd name="connsiteX1" fmla="*/ 1400961 w 1912690"/>
                <a:gd name="connsiteY1" fmla="*/ 16951 h 713237"/>
                <a:gd name="connsiteX2" fmla="*/ 1795244 w 1912690"/>
                <a:gd name="connsiteY2" fmla="*/ 193120 h 713237"/>
                <a:gd name="connsiteX3" fmla="*/ 1912690 w 1912690"/>
                <a:gd name="connsiteY3" fmla="*/ 713237 h 713237"/>
                <a:gd name="connsiteX0" fmla="*/ 0 w 1912690"/>
                <a:gd name="connsiteY0" fmla="*/ 24173 h 720459"/>
                <a:gd name="connsiteX1" fmla="*/ 1400961 w 1912690"/>
                <a:gd name="connsiteY1" fmla="*/ 24173 h 720459"/>
                <a:gd name="connsiteX2" fmla="*/ 1753299 w 1912690"/>
                <a:gd name="connsiteY2" fmla="*/ 301010 h 720459"/>
                <a:gd name="connsiteX3" fmla="*/ 1912690 w 1912690"/>
                <a:gd name="connsiteY3" fmla="*/ 720459 h 720459"/>
                <a:gd name="connsiteX0" fmla="*/ 0 w 1912690"/>
                <a:gd name="connsiteY0" fmla="*/ 3348 h 699634"/>
                <a:gd name="connsiteX1" fmla="*/ 1325460 w 1912690"/>
                <a:gd name="connsiteY1" fmla="*/ 70460 h 699634"/>
                <a:gd name="connsiteX2" fmla="*/ 1753299 w 1912690"/>
                <a:gd name="connsiteY2" fmla="*/ 280185 h 699634"/>
                <a:gd name="connsiteX3" fmla="*/ 1912690 w 1912690"/>
                <a:gd name="connsiteY3" fmla="*/ 699634 h 699634"/>
                <a:gd name="connsiteX0" fmla="*/ 0 w 1912690"/>
                <a:gd name="connsiteY0" fmla="*/ 4885 h 701171"/>
                <a:gd name="connsiteX1" fmla="*/ 1325460 w 1912690"/>
                <a:gd name="connsiteY1" fmla="*/ 55219 h 701171"/>
                <a:gd name="connsiteX2" fmla="*/ 1753299 w 1912690"/>
                <a:gd name="connsiteY2" fmla="*/ 281722 h 701171"/>
                <a:gd name="connsiteX3" fmla="*/ 1912690 w 1912690"/>
                <a:gd name="connsiteY3" fmla="*/ 701171 h 701171"/>
                <a:gd name="connsiteX0" fmla="*/ 0 w 1917453"/>
                <a:gd name="connsiteY0" fmla="*/ 4017 h 709828"/>
                <a:gd name="connsiteX1" fmla="*/ 1330223 w 1917453"/>
                <a:gd name="connsiteY1" fmla="*/ 63876 h 709828"/>
                <a:gd name="connsiteX2" fmla="*/ 1758062 w 1917453"/>
                <a:gd name="connsiteY2" fmla="*/ 290379 h 709828"/>
                <a:gd name="connsiteX3" fmla="*/ 1917453 w 1917453"/>
                <a:gd name="connsiteY3" fmla="*/ 709828 h 709828"/>
                <a:gd name="connsiteX0" fmla="*/ 0 w 1917453"/>
                <a:gd name="connsiteY0" fmla="*/ 3394 h 718730"/>
                <a:gd name="connsiteX1" fmla="*/ 1330223 w 1917453"/>
                <a:gd name="connsiteY1" fmla="*/ 72778 h 718730"/>
                <a:gd name="connsiteX2" fmla="*/ 1758062 w 1917453"/>
                <a:gd name="connsiteY2" fmla="*/ 299281 h 718730"/>
                <a:gd name="connsiteX3" fmla="*/ 1917453 w 1917453"/>
                <a:gd name="connsiteY3" fmla="*/ 718730 h 7187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17453" h="718730">
                  <a:moveTo>
                    <a:pt x="0" y="3394"/>
                  </a:moveTo>
                  <a:cubicBezTo>
                    <a:pt x="550877" y="-11287"/>
                    <a:pt x="1037213" y="23464"/>
                    <a:pt x="1330223" y="72778"/>
                  </a:cubicBezTo>
                  <a:cubicBezTo>
                    <a:pt x="1623233" y="122092"/>
                    <a:pt x="1660190" y="191622"/>
                    <a:pt x="1758062" y="299281"/>
                  </a:cubicBezTo>
                  <a:cubicBezTo>
                    <a:pt x="1855934" y="406940"/>
                    <a:pt x="1908365" y="649521"/>
                    <a:pt x="1917453" y="718730"/>
                  </a:cubicBezTo>
                </a:path>
              </a:pathLst>
            </a:custGeom>
            <a:noFill/>
            <a:ln w="28575">
              <a:solidFill>
                <a:srgbClr val="5B9BD5"/>
              </a:solidFill>
              <a:prstDash val="solid"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37" name="Freeform 36"/>
            <p:cNvSpPr/>
            <p:nvPr/>
          </p:nvSpPr>
          <p:spPr>
            <a:xfrm flipH="1">
              <a:off x="9110093" y="3717030"/>
              <a:ext cx="1912690" cy="701171"/>
            </a:xfrm>
            <a:custGeom>
              <a:avLst/>
              <a:gdLst>
                <a:gd name="connsiteX0" fmla="*/ 0 w 1895912"/>
                <a:gd name="connsiteY0" fmla="*/ 16951 h 394456"/>
                <a:gd name="connsiteX1" fmla="*/ 1400961 w 1895912"/>
                <a:gd name="connsiteY1" fmla="*/ 16951 h 394456"/>
                <a:gd name="connsiteX2" fmla="*/ 1795244 w 1895912"/>
                <a:gd name="connsiteY2" fmla="*/ 193120 h 394456"/>
                <a:gd name="connsiteX3" fmla="*/ 1895912 w 1895912"/>
                <a:gd name="connsiteY3" fmla="*/ 394456 h 394456"/>
                <a:gd name="connsiteX0" fmla="*/ 0 w 1912690"/>
                <a:gd name="connsiteY0" fmla="*/ 16951 h 713237"/>
                <a:gd name="connsiteX1" fmla="*/ 1400961 w 1912690"/>
                <a:gd name="connsiteY1" fmla="*/ 16951 h 713237"/>
                <a:gd name="connsiteX2" fmla="*/ 1795244 w 1912690"/>
                <a:gd name="connsiteY2" fmla="*/ 193120 h 713237"/>
                <a:gd name="connsiteX3" fmla="*/ 1912690 w 1912690"/>
                <a:gd name="connsiteY3" fmla="*/ 713237 h 713237"/>
                <a:gd name="connsiteX0" fmla="*/ 0 w 1912690"/>
                <a:gd name="connsiteY0" fmla="*/ 24173 h 720459"/>
                <a:gd name="connsiteX1" fmla="*/ 1400961 w 1912690"/>
                <a:gd name="connsiteY1" fmla="*/ 24173 h 720459"/>
                <a:gd name="connsiteX2" fmla="*/ 1753299 w 1912690"/>
                <a:gd name="connsiteY2" fmla="*/ 301010 h 720459"/>
                <a:gd name="connsiteX3" fmla="*/ 1912690 w 1912690"/>
                <a:gd name="connsiteY3" fmla="*/ 720459 h 720459"/>
                <a:gd name="connsiteX0" fmla="*/ 0 w 1912690"/>
                <a:gd name="connsiteY0" fmla="*/ 3348 h 699634"/>
                <a:gd name="connsiteX1" fmla="*/ 1325460 w 1912690"/>
                <a:gd name="connsiteY1" fmla="*/ 70460 h 699634"/>
                <a:gd name="connsiteX2" fmla="*/ 1753299 w 1912690"/>
                <a:gd name="connsiteY2" fmla="*/ 280185 h 699634"/>
                <a:gd name="connsiteX3" fmla="*/ 1912690 w 1912690"/>
                <a:gd name="connsiteY3" fmla="*/ 699634 h 699634"/>
                <a:gd name="connsiteX0" fmla="*/ 0 w 1912690"/>
                <a:gd name="connsiteY0" fmla="*/ 4885 h 701171"/>
                <a:gd name="connsiteX1" fmla="*/ 1325460 w 1912690"/>
                <a:gd name="connsiteY1" fmla="*/ 55219 h 701171"/>
                <a:gd name="connsiteX2" fmla="*/ 1753299 w 1912690"/>
                <a:gd name="connsiteY2" fmla="*/ 281722 h 701171"/>
                <a:gd name="connsiteX3" fmla="*/ 1912690 w 1912690"/>
                <a:gd name="connsiteY3" fmla="*/ 701171 h 7011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12690" h="701171">
                  <a:moveTo>
                    <a:pt x="0" y="4885"/>
                  </a:moveTo>
                  <a:cubicBezTo>
                    <a:pt x="550877" y="-9796"/>
                    <a:pt x="1033244" y="9080"/>
                    <a:pt x="1325460" y="55219"/>
                  </a:cubicBezTo>
                  <a:cubicBezTo>
                    <a:pt x="1617676" y="101358"/>
                    <a:pt x="1655427" y="174063"/>
                    <a:pt x="1753299" y="281722"/>
                  </a:cubicBezTo>
                  <a:cubicBezTo>
                    <a:pt x="1851171" y="389381"/>
                    <a:pt x="1903602" y="631962"/>
                    <a:pt x="1912690" y="701171"/>
                  </a:cubicBezTo>
                </a:path>
              </a:pathLst>
            </a:custGeom>
            <a:noFill/>
            <a:ln w="28575">
              <a:solidFill>
                <a:srgbClr val="5B9BD5"/>
              </a:solidFill>
              <a:prstDash val="solid"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</p:grpSp>
      <p:sp>
        <p:nvSpPr>
          <p:cNvPr id="39" name="Oval 38"/>
          <p:cNvSpPr/>
          <p:nvPr/>
        </p:nvSpPr>
        <p:spPr>
          <a:xfrm>
            <a:off x="1757363" y="2587343"/>
            <a:ext cx="1883922" cy="1991801"/>
          </a:xfrm>
          <a:prstGeom prst="ellipse">
            <a:avLst/>
          </a:prstGeom>
          <a:noFill/>
          <a:ln w="12700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grpSp>
        <p:nvGrpSpPr>
          <p:cNvPr id="84" name="Group 83"/>
          <p:cNvGrpSpPr/>
          <p:nvPr/>
        </p:nvGrpSpPr>
        <p:grpSpPr>
          <a:xfrm>
            <a:off x="5329994" y="3636814"/>
            <a:ext cx="2983528" cy="784391"/>
            <a:chOff x="7106658" y="3706086"/>
            <a:chExt cx="3978037" cy="1045854"/>
          </a:xfrm>
        </p:grpSpPr>
        <p:sp>
          <p:nvSpPr>
            <p:cNvPr id="38" name="Freeform 37"/>
            <p:cNvSpPr/>
            <p:nvPr/>
          </p:nvSpPr>
          <p:spPr>
            <a:xfrm>
              <a:off x="7106658" y="3706086"/>
              <a:ext cx="1946028" cy="1045854"/>
            </a:xfrm>
            <a:custGeom>
              <a:avLst/>
              <a:gdLst>
                <a:gd name="connsiteX0" fmla="*/ 0 w 1895912"/>
                <a:gd name="connsiteY0" fmla="*/ 16951 h 394456"/>
                <a:gd name="connsiteX1" fmla="*/ 1400961 w 1895912"/>
                <a:gd name="connsiteY1" fmla="*/ 16951 h 394456"/>
                <a:gd name="connsiteX2" fmla="*/ 1795244 w 1895912"/>
                <a:gd name="connsiteY2" fmla="*/ 193120 h 394456"/>
                <a:gd name="connsiteX3" fmla="*/ 1895912 w 1895912"/>
                <a:gd name="connsiteY3" fmla="*/ 394456 h 394456"/>
                <a:gd name="connsiteX0" fmla="*/ 0 w 1912690"/>
                <a:gd name="connsiteY0" fmla="*/ 16951 h 713237"/>
                <a:gd name="connsiteX1" fmla="*/ 1400961 w 1912690"/>
                <a:gd name="connsiteY1" fmla="*/ 16951 h 713237"/>
                <a:gd name="connsiteX2" fmla="*/ 1795244 w 1912690"/>
                <a:gd name="connsiteY2" fmla="*/ 193120 h 713237"/>
                <a:gd name="connsiteX3" fmla="*/ 1912690 w 1912690"/>
                <a:gd name="connsiteY3" fmla="*/ 713237 h 713237"/>
                <a:gd name="connsiteX0" fmla="*/ 0 w 1912690"/>
                <a:gd name="connsiteY0" fmla="*/ 24173 h 720459"/>
                <a:gd name="connsiteX1" fmla="*/ 1400961 w 1912690"/>
                <a:gd name="connsiteY1" fmla="*/ 24173 h 720459"/>
                <a:gd name="connsiteX2" fmla="*/ 1753299 w 1912690"/>
                <a:gd name="connsiteY2" fmla="*/ 301010 h 720459"/>
                <a:gd name="connsiteX3" fmla="*/ 1912690 w 1912690"/>
                <a:gd name="connsiteY3" fmla="*/ 720459 h 720459"/>
                <a:gd name="connsiteX0" fmla="*/ 0 w 1912690"/>
                <a:gd name="connsiteY0" fmla="*/ 3348 h 699634"/>
                <a:gd name="connsiteX1" fmla="*/ 1325460 w 1912690"/>
                <a:gd name="connsiteY1" fmla="*/ 70460 h 699634"/>
                <a:gd name="connsiteX2" fmla="*/ 1753299 w 1912690"/>
                <a:gd name="connsiteY2" fmla="*/ 280185 h 699634"/>
                <a:gd name="connsiteX3" fmla="*/ 1912690 w 1912690"/>
                <a:gd name="connsiteY3" fmla="*/ 699634 h 699634"/>
                <a:gd name="connsiteX0" fmla="*/ 0 w 1912690"/>
                <a:gd name="connsiteY0" fmla="*/ 4885 h 701171"/>
                <a:gd name="connsiteX1" fmla="*/ 1325460 w 1912690"/>
                <a:gd name="connsiteY1" fmla="*/ 55219 h 701171"/>
                <a:gd name="connsiteX2" fmla="*/ 1753299 w 1912690"/>
                <a:gd name="connsiteY2" fmla="*/ 281722 h 701171"/>
                <a:gd name="connsiteX3" fmla="*/ 1912690 w 1912690"/>
                <a:gd name="connsiteY3" fmla="*/ 701171 h 701171"/>
                <a:gd name="connsiteX0" fmla="*/ 0 w 1920310"/>
                <a:gd name="connsiteY0" fmla="*/ 4885 h 1036451"/>
                <a:gd name="connsiteX1" fmla="*/ 1325460 w 1920310"/>
                <a:gd name="connsiteY1" fmla="*/ 55219 h 1036451"/>
                <a:gd name="connsiteX2" fmla="*/ 1753299 w 1920310"/>
                <a:gd name="connsiteY2" fmla="*/ 281722 h 1036451"/>
                <a:gd name="connsiteX3" fmla="*/ 1920310 w 1920310"/>
                <a:gd name="connsiteY3" fmla="*/ 1036451 h 1036451"/>
                <a:gd name="connsiteX0" fmla="*/ 0 w 1920310"/>
                <a:gd name="connsiteY0" fmla="*/ 8245 h 1039811"/>
                <a:gd name="connsiteX1" fmla="*/ 1325460 w 1920310"/>
                <a:gd name="connsiteY1" fmla="*/ 58579 h 1039811"/>
                <a:gd name="connsiteX2" fmla="*/ 1631379 w 1920310"/>
                <a:gd name="connsiteY2" fmla="*/ 407002 h 1039811"/>
                <a:gd name="connsiteX3" fmla="*/ 1920310 w 1920310"/>
                <a:gd name="connsiteY3" fmla="*/ 1039811 h 1039811"/>
                <a:gd name="connsiteX0" fmla="*/ 0 w 1920310"/>
                <a:gd name="connsiteY0" fmla="*/ 2249 h 1033815"/>
                <a:gd name="connsiteX1" fmla="*/ 974940 w 1920310"/>
                <a:gd name="connsiteY1" fmla="*/ 113543 h 1033815"/>
                <a:gd name="connsiteX2" fmla="*/ 1631379 w 1920310"/>
                <a:gd name="connsiteY2" fmla="*/ 401006 h 1033815"/>
                <a:gd name="connsiteX3" fmla="*/ 1920310 w 1920310"/>
                <a:gd name="connsiteY3" fmla="*/ 1033815 h 1033815"/>
                <a:gd name="connsiteX0" fmla="*/ 0 w 1920310"/>
                <a:gd name="connsiteY0" fmla="*/ 2630 h 1034196"/>
                <a:gd name="connsiteX1" fmla="*/ 974940 w 1920310"/>
                <a:gd name="connsiteY1" fmla="*/ 113924 h 1034196"/>
                <a:gd name="connsiteX2" fmla="*/ 1616139 w 1920310"/>
                <a:gd name="connsiteY2" fmla="*/ 469967 h 1034196"/>
                <a:gd name="connsiteX3" fmla="*/ 1920310 w 1920310"/>
                <a:gd name="connsiteY3" fmla="*/ 1034196 h 1034196"/>
                <a:gd name="connsiteX0" fmla="*/ 0 w 1920310"/>
                <a:gd name="connsiteY0" fmla="*/ 2325 h 1033891"/>
                <a:gd name="connsiteX1" fmla="*/ 974940 w 1920310"/>
                <a:gd name="connsiteY1" fmla="*/ 113619 h 1033891"/>
                <a:gd name="connsiteX2" fmla="*/ 1616139 w 1920310"/>
                <a:gd name="connsiteY2" fmla="*/ 416322 h 1033891"/>
                <a:gd name="connsiteX3" fmla="*/ 1920310 w 1920310"/>
                <a:gd name="connsiteY3" fmla="*/ 1033891 h 1033891"/>
                <a:gd name="connsiteX0" fmla="*/ 0 w 1920310"/>
                <a:gd name="connsiteY0" fmla="*/ 0 h 1031566"/>
                <a:gd name="connsiteX1" fmla="*/ 716224 w 1920310"/>
                <a:gd name="connsiteY1" fmla="*/ 43907 h 1031566"/>
                <a:gd name="connsiteX2" fmla="*/ 974940 w 1920310"/>
                <a:gd name="connsiteY2" fmla="*/ 111294 h 1031566"/>
                <a:gd name="connsiteX3" fmla="*/ 1616139 w 1920310"/>
                <a:gd name="connsiteY3" fmla="*/ 413997 h 1031566"/>
                <a:gd name="connsiteX4" fmla="*/ 1920310 w 1920310"/>
                <a:gd name="connsiteY4" fmla="*/ 1031566 h 1031566"/>
                <a:gd name="connsiteX0" fmla="*/ 0 w 1920310"/>
                <a:gd name="connsiteY0" fmla="*/ 0 h 1031566"/>
                <a:gd name="connsiteX1" fmla="*/ 510484 w 1920310"/>
                <a:gd name="connsiteY1" fmla="*/ 66767 h 1031566"/>
                <a:gd name="connsiteX2" fmla="*/ 974940 w 1920310"/>
                <a:gd name="connsiteY2" fmla="*/ 111294 h 1031566"/>
                <a:gd name="connsiteX3" fmla="*/ 1616139 w 1920310"/>
                <a:gd name="connsiteY3" fmla="*/ 413997 h 1031566"/>
                <a:gd name="connsiteX4" fmla="*/ 1920310 w 1920310"/>
                <a:gd name="connsiteY4" fmla="*/ 1031566 h 1031566"/>
                <a:gd name="connsiteX0" fmla="*/ 0 w 1920310"/>
                <a:gd name="connsiteY0" fmla="*/ 0 h 1031566"/>
                <a:gd name="connsiteX1" fmla="*/ 510484 w 1920310"/>
                <a:gd name="connsiteY1" fmla="*/ 66767 h 1031566"/>
                <a:gd name="connsiteX2" fmla="*/ 974940 w 1920310"/>
                <a:gd name="connsiteY2" fmla="*/ 164634 h 1031566"/>
                <a:gd name="connsiteX3" fmla="*/ 1616139 w 1920310"/>
                <a:gd name="connsiteY3" fmla="*/ 413997 h 1031566"/>
                <a:gd name="connsiteX4" fmla="*/ 1920310 w 1920310"/>
                <a:gd name="connsiteY4" fmla="*/ 1031566 h 1031566"/>
                <a:gd name="connsiteX0" fmla="*/ 0 w 1920310"/>
                <a:gd name="connsiteY0" fmla="*/ 0 h 1031566"/>
                <a:gd name="connsiteX1" fmla="*/ 510484 w 1920310"/>
                <a:gd name="connsiteY1" fmla="*/ 66767 h 1031566"/>
                <a:gd name="connsiteX2" fmla="*/ 974940 w 1920310"/>
                <a:gd name="connsiteY2" fmla="*/ 164634 h 1031566"/>
                <a:gd name="connsiteX3" fmla="*/ 1593279 w 1920310"/>
                <a:gd name="connsiteY3" fmla="*/ 436857 h 1031566"/>
                <a:gd name="connsiteX4" fmla="*/ 1920310 w 1920310"/>
                <a:gd name="connsiteY4" fmla="*/ 1031566 h 1031566"/>
                <a:gd name="connsiteX0" fmla="*/ 0 w 1920310"/>
                <a:gd name="connsiteY0" fmla="*/ 0 h 1031566"/>
                <a:gd name="connsiteX1" fmla="*/ 510484 w 1920310"/>
                <a:gd name="connsiteY1" fmla="*/ 66767 h 1031566"/>
                <a:gd name="connsiteX2" fmla="*/ 1104480 w 1920310"/>
                <a:gd name="connsiteY2" fmla="*/ 179874 h 1031566"/>
                <a:gd name="connsiteX3" fmla="*/ 1593279 w 1920310"/>
                <a:gd name="connsiteY3" fmla="*/ 436857 h 1031566"/>
                <a:gd name="connsiteX4" fmla="*/ 1920310 w 1920310"/>
                <a:gd name="connsiteY4" fmla="*/ 1031566 h 1031566"/>
                <a:gd name="connsiteX0" fmla="*/ 0 w 2103190"/>
                <a:gd name="connsiteY0" fmla="*/ 0 h 1031566"/>
                <a:gd name="connsiteX1" fmla="*/ 693364 w 2103190"/>
                <a:gd name="connsiteY1" fmla="*/ 66767 h 1031566"/>
                <a:gd name="connsiteX2" fmla="*/ 1287360 w 2103190"/>
                <a:gd name="connsiteY2" fmla="*/ 179874 h 1031566"/>
                <a:gd name="connsiteX3" fmla="*/ 1776159 w 2103190"/>
                <a:gd name="connsiteY3" fmla="*/ 436857 h 1031566"/>
                <a:gd name="connsiteX4" fmla="*/ 2103190 w 2103190"/>
                <a:gd name="connsiteY4" fmla="*/ 1031566 h 1031566"/>
                <a:gd name="connsiteX0" fmla="*/ 0 w 2103190"/>
                <a:gd name="connsiteY0" fmla="*/ 0 h 1031566"/>
                <a:gd name="connsiteX1" fmla="*/ 693364 w 2103190"/>
                <a:gd name="connsiteY1" fmla="*/ 89627 h 1031566"/>
                <a:gd name="connsiteX2" fmla="*/ 1287360 w 2103190"/>
                <a:gd name="connsiteY2" fmla="*/ 179874 h 1031566"/>
                <a:gd name="connsiteX3" fmla="*/ 1776159 w 2103190"/>
                <a:gd name="connsiteY3" fmla="*/ 436857 h 1031566"/>
                <a:gd name="connsiteX4" fmla="*/ 2103190 w 2103190"/>
                <a:gd name="connsiteY4" fmla="*/ 1031566 h 1031566"/>
                <a:gd name="connsiteX0" fmla="*/ 0 w 2103190"/>
                <a:gd name="connsiteY0" fmla="*/ 0 h 1031566"/>
                <a:gd name="connsiteX1" fmla="*/ 693364 w 2103190"/>
                <a:gd name="connsiteY1" fmla="*/ 89627 h 1031566"/>
                <a:gd name="connsiteX2" fmla="*/ 1287360 w 2103190"/>
                <a:gd name="connsiteY2" fmla="*/ 210354 h 1031566"/>
                <a:gd name="connsiteX3" fmla="*/ 1776159 w 2103190"/>
                <a:gd name="connsiteY3" fmla="*/ 436857 h 1031566"/>
                <a:gd name="connsiteX4" fmla="*/ 2103190 w 2103190"/>
                <a:gd name="connsiteY4" fmla="*/ 1031566 h 1031566"/>
                <a:gd name="connsiteX0" fmla="*/ 0 w 1946028"/>
                <a:gd name="connsiteY0" fmla="*/ 0 h 1031566"/>
                <a:gd name="connsiteX1" fmla="*/ 536202 w 1946028"/>
                <a:gd name="connsiteY1" fmla="*/ 89627 h 1031566"/>
                <a:gd name="connsiteX2" fmla="*/ 1130198 w 1946028"/>
                <a:gd name="connsiteY2" fmla="*/ 210354 h 1031566"/>
                <a:gd name="connsiteX3" fmla="*/ 1618997 w 1946028"/>
                <a:gd name="connsiteY3" fmla="*/ 436857 h 1031566"/>
                <a:gd name="connsiteX4" fmla="*/ 1946028 w 1946028"/>
                <a:gd name="connsiteY4" fmla="*/ 1031566 h 1031566"/>
                <a:gd name="connsiteX0" fmla="*/ 0 w 1946028"/>
                <a:gd name="connsiteY0" fmla="*/ 0 h 1045854"/>
                <a:gd name="connsiteX1" fmla="*/ 536202 w 1946028"/>
                <a:gd name="connsiteY1" fmla="*/ 103915 h 1045854"/>
                <a:gd name="connsiteX2" fmla="*/ 1130198 w 1946028"/>
                <a:gd name="connsiteY2" fmla="*/ 224642 h 1045854"/>
                <a:gd name="connsiteX3" fmla="*/ 1618997 w 1946028"/>
                <a:gd name="connsiteY3" fmla="*/ 451145 h 1045854"/>
                <a:gd name="connsiteX4" fmla="*/ 1946028 w 1946028"/>
                <a:gd name="connsiteY4" fmla="*/ 1045854 h 10458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46028" h="1045854">
                  <a:moveTo>
                    <a:pt x="0" y="0"/>
                  </a:moveTo>
                  <a:cubicBezTo>
                    <a:pt x="119371" y="7318"/>
                    <a:pt x="347836" y="66475"/>
                    <a:pt x="536202" y="103915"/>
                  </a:cubicBezTo>
                  <a:cubicBezTo>
                    <a:pt x="724568" y="141355"/>
                    <a:pt x="949732" y="166770"/>
                    <a:pt x="1130198" y="224642"/>
                  </a:cubicBezTo>
                  <a:cubicBezTo>
                    <a:pt x="1310664" y="282514"/>
                    <a:pt x="1483025" y="314276"/>
                    <a:pt x="1618997" y="451145"/>
                  </a:cubicBezTo>
                  <a:cubicBezTo>
                    <a:pt x="1754969" y="588014"/>
                    <a:pt x="1936940" y="976645"/>
                    <a:pt x="1946028" y="1045854"/>
                  </a:cubicBezTo>
                </a:path>
              </a:pathLst>
            </a:custGeom>
            <a:noFill/>
            <a:ln w="28575">
              <a:solidFill>
                <a:srgbClr val="5B9BD5"/>
              </a:solidFill>
              <a:prstDash val="solid"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40" name="Freeform 39"/>
            <p:cNvSpPr/>
            <p:nvPr/>
          </p:nvSpPr>
          <p:spPr>
            <a:xfrm flipH="1">
              <a:off x="9110092" y="3720374"/>
              <a:ext cx="1974603" cy="1031566"/>
            </a:xfrm>
            <a:custGeom>
              <a:avLst/>
              <a:gdLst>
                <a:gd name="connsiteX0" fmla="*/ 0 w 1895912"/>
                <a:gd name="connsiteY0" fmla="*/ 16951 h 394456"/>
                <a:gd name="connsiteX1" fmla="*/ 1400961 w 1895912"/>
                <a:gd name="connsiteY1" fmla="*/ 16951 h 394456"/>
                <a:gd name="connsiteX2" fmla="*/ 1795244 w 1895912"/>
                <a:gd name="connsiteY2" fmla="*/ 193120 h 394456"/>
                <a:gd name="connsiteX3" fmla="*/ 1895912 w 1895912"/>
                <a:gd name="connsiteY3" fmla="*/ 394456 h 394456"/>
                <a:gd name="connsiteX0" fmla="*/ 0 w 1912690"/>
                <a:gd name="connsiteY0" fmla="*/ 16951 h 713237"/>
                <a:gd name="connsiteX1" fmla="*/ 1400961 w 1912690"/>
                <a:gd name="connsiteY1" fmla="*/ 16951 h 713237"/>
                <a:gd name="connsiteX2" fmla="*/ 1795244 w 1912690"/>
                <a:gd name="connsiteY2" fmla="*/ 193120 h 713237"/>
                <a:gd name="connsiteX3" fmla="*/ 1912690 w 1912690"/>
                <a:gd name="connsiteY3" fmla="*/ 713237 h 713237"/>
                <a:gd name="connsiteX0" fmla="*/ 0 w 1912690"/>
                <a:gd name="connsiteY0" fmla="*/ 24173 h 720459"/>
                <a:gd name="connsiteX1" fmla="*/ 1400961 w 1912690"/>
                <a:gd name="connsiteY1" fmla="*/ 24173 h 720459"/>
                <a:gd name="connsiteX2" fmla="*/ 1753299 w 1912690"/>
                <a:gd name="connsiteY2" fmla="*/ 301010 h 720459"/>
                <a:gd name="connsiteX3" fmla="*/ 1912690 w 1912690"/>
                <a:gd name="connsiteY3" fmla="*/ 720459 h 720459"/>
                <a:gd name="connsiteX0" fmla="*/ 0 w 1912690"/>
                <a:gd name="connsiteY0" fmla="*/ 3348 h 699634"/>
                <a:gd name="connsiteX1" fmla="*/ 1325460 w 1912690"/>
                <a:gd name="connsiteY1" fmla="*/ 70460 h 699634"/>
                <a:gd name="connsiteX2" fmla="*/ 1753299 w 1912690"/>
                <a:gd name="connsiteY2" fmla="*/ 280185 h 699634"/>
                <a:gd name="connsiteX3" fmla="*/ 1912690 w 1912690"/>
                <a:gd name="connsiteY3" fmla="*/ 699634 h 699634"/>
                <a:gd name="connsiteX0" fmla="*/ 0 w 1912690"/>
                <a:gd name="connsiteY0" fmla="*/ 4885 h 701171"/>
                <a:gd name="connsiteX1" fmla="*/ 1325460 w 1912690"/>
                <a:gd name="connsiteY1" fmla="*/ 55219 h 701171"/>
                <a:gd name="connsiteX2" fmla="*/ 1753299 w 1912690"/>
                <a:gd name="connsiteY2" fmla="*/ 281722 h 701171"/>
                <a:gd name="connsiteX3" fmla="*/ 1912690 w 1912690"/>
                <a:gd name="connsiteY3" fmla="*/ 701171 h 701171"/>
                <a:gd name="connsiteX0" fmla="*/ 0 w 1920310"/>
                <a:gd name="connsiteY0" fmla="*/ 4885 h 1036451"/>
                <a:gd name="connsiteX1" fmla="*/ 1325460 w 1920310"/>
                <a:gd name="connsiteY1" fmla="*/ 55219 h 1036451"/>
                <a:gd name="connsiteX2" fmla="*/ 1753299 w 1920310"/>
                <a:gd name="connsiteY2" fmla="*/ 281722 h 1036451"/>
                <a:gd name="connsiteX3" fmla="*/ 1920310 w 1920310"/>
                <a:gd name="connsiteY3" fmla="*/ 1036451 h 1036451"/>
                <a:gd name="connsiteX0" fmla="*/ 0 w 1920310"/>
                <a:gd name="connsiteY0" fmla="*/ 8245 h 1039811"/>
                <a:gd name="connsiteX1" fmla="*/ 1325460 w 1920310"/>
                <a:gd name="connsiteY1" fmla="*/ 58579 h 1039811"/>
                <a:gd name="connsiteX2" fmla="*/ 1631379 w 1920310"/>
                <a:gd name="connsiteY2" fmla="*/ 407002 h 1039811"/>
                <a:gd name="connsiteX3" fmla="*/ 1920310 w 1920310"/>
                <a:gd name="connsiteY3" fmla="*/ 1039811 h 1039811"/>
                <a:gd name="connsiteX0" fmla="*/ 0 w 1920310"/>
                <a:gd name="connsiteY0" fmla="*/ 2249 h 1033815"/>
                <a:gd name="connsiteX1" fmla="*/ 974940 w 1920310"/>
                <a:gd name="connsiteY1" fmla="*/ 113543 h 1033815"/>
                <a:gd name="connsiteX2" fmla="*/ 1631379 w 1920310"/>
                <a:gd name="connsiteY2" fmla="*/ 401006 h 1033815"/>
                <a:gd name="connsiteX3" fmla="*/ 1920310 w 1920310"/>
                <a:gd name="connsiteY3" fmla="*/ 1033815 h 1033815"/>
                <a:gd name="connsiteX0" fmla="*/ 0 w 1920310"/>
                <a:gd name="connsiteY0" fmla="*/ 2630 h 1034196"/>
                <a:gd name="connsiteX1" fmla="*/ 974940 w 1920310"/>
                <a:gd name="connsiteY1" fmla="*/ 113924 h 1034196"/>
                <a:gd name="connsiteX2" fmla="*/ 1616139 w 1920310"/>
                <a:gd name="connsiteY2" fmla="*/ 469967 h 1034196"/>
                <a:gd name="connsiteX3" fmla="*/ 1920310 w 1920310"/>
                <a:gd name="connsiteY3" fmla="*/ 1034196 h 1034196"/>
                <a:gd name="connsiteX0" fmla="*/ 0 w 1920310"/>
                <a:gd name="connsiteY0" fmla="*/ 2325 h 1033891"/>
                <a:gd name="connsiteX1" fmla="*/ 974940 w 1920310"/>
                <a:gd name="connsiteY1" fmla="*/ 113619 h 1033891"/>
                <a:gd name="connsiteX2" fmla="*/ 1616139 w 1920310"/>
                <a:gd name="connsiteY2" fmla="*/ 416322 h 1033891"/>
                <a:gd name="connsiteX3" fmla="*/ 1920310 w 1920310"/>
                <a:gd name="connsiteY3" fmla="*/ 1033891 h 1033891"/>
                <a:gd name="connsiteX0" fmla="*/ 0 w 1920310"/>
                <a:gd name="connsiteY0" fmla="*/ 0 h 1031566"/>
                <a:gd name="connsiteX1" fmla="*/ 716224 w 1920310"/>
                <a:gd name="connsiteY1" fmla="*/ 43907 h 1031566"/>
                <a:gd name="connsiteX2" fmla="*/ 974940 w 1920310"/>
                <a:gd name="connsiteY2" fmla="*/ 111294 h 1031566"/>
                <a:gd name="connsiteX3" fmla="*/ 1616139 w 1920310"/>
                <a:gd name="connsiteY3" fmla="*/ 413997 h 1031566"/>
                <a:gd name="connsiteX4" fmla="*/ 1920310 w 1920310"/>
                <a:gd name="connsiteY4" fmla="*/ 1031566 h 1031566"/>
                <a:gd name="connsiteX0" fmla="*/ 0 w 1920310"/>
                <a:gd name="connsiteY0" fmla="*/ 0 h 1031566"/>
                <a:gd name="connsiteX1" fmla="*/ 510484 w 1920310"/>
                <a:gd name="connsiteY1" fmla="*/ 66767 h 1031566"/>
                <a:gd name="connsiteX2" fmla="*/ 974940 w 1920310"/>
                <a:gd name="connsiteY2" fmla="*/ 111294 h 1031566"/>
                <a:gd name="connsiteX3" fmla="*/ 1616139 w 1920310"/>
                <a:gd name="connsiteY3" fmla="*/ 413997 h 1031566"/>
                <a:gd name="connsiteX4" fmla="*/ 1920310 w 1920310"/>
                <a:gd name="connsiteY4" fmla="*/ 1031566 h 1031566"/>
                <a:gd name="connsiteX0" fmla="*/ 0 w 1920310"/>
                <a:gd name="connsiteY0" fmla="*/ 0 h 1031566"/>
                <a:gd name="connsiteX1" fmla="*/ 510484 w 1920310"/>
                <a:gd name="connsiteY1" fmla="*/ 66767 h 1031566"/>
                <a:gd name="connsiteX2" fmla="*/ 974940 w 1920310"/>
                <a:gd name="connsiteY2" fmla="*/ 164634 h 1031566"/>
                <a:gd name="connsiteX3" fmla="*/ 1616139 w 1920310"/>
                <a:gd name="connsiteY3" fmla="*/ 413997 h 1031566"/>
                <a:gd name="connsiteX4" fmla="*/ 1920310 w 1920310"/>
                <a:gd name="connsiteY4" fmla="*/ 1031566 h 1031566"/>
                <a:gd name="connsiteX0" fmla="*/ 0 w 1920310"/>
                <a:gd name="connsiteY0" fmla="*/ 0 h 1031566"/>
                <a:gd name="connsiteX1" fmla="*/ 510484 w 1920310"/>
                <a:gd name="connsiteY1" fmla="*/ 66767 h 1031566"/>
                <a:gd name="connsiteX2" fmla="*/ 974940 w 1920310"/>
                <a:gd name="connsiteY2" fmla="*/ 164634 h 1031566"/>
                <a:gd name="connsiteX3" fmla="*/ 1593279 w 1920310"/>
                <a:gd name="connsiteY3" fmla="*/ 436857 h 1031566"/>
                <a:gd name="connsiteX4" fmla="*/ 1920310 w 1920310"/>
                <a:gd name="connsiteY4" fmla="*/ 1031566 h 1031566"/>
                <a:gd name="connsiteX0" fmla="*/ 0 w 1920310"/>
                <a:gd name="connsiteY0" fmla="*/ 0 h 1031566"/>
                <a:gd name="connsiteX1" fmla="*/ 510484 w 1920310"/>
                <a:gd name="connsiteY1" fmla="*/ 66767 h 1031566"/>
                <a:gd name="connsiteX2" fmla="*/ 1104480 w 1920310"/>
                <a:gd name="connsiteY2" fmla="*/ 179874 h 1031566"/>
                <a:gd name="connsiteX3" fmla="*/ 1593279 w 1920310"/>
                <a:gd name="connsiteY3" fmla="*/ 436857 h 1031566"/>
                <a:gd name="connsiteX4" fmla="*/ 1920310 w 1920310"/>
                <a:gd name="connsiteY4" fmla="*/ 1031566 h 1031566"/>
                <a:gd name="connsiteX0" fmla="*/ 0 w 2103190"/>
                <a:gd name="connsiteY0" fmla="*/ 0 h 1031566"/>
                <a:gd name="connsiteX1" fmla="*/ 693364 w 2103190"/>
                <a:gd name="connsiteY1" fmla="*/ 66767 h 1031566"/>
                <a:gd name="connsiteX2" fmla="*/ 1287360 w 2103190"/>
                <a:gd name="connsiteY2" fmla="*/ 179874 h 1031566"/>
                <a:gd name="connsiteX3" fmla="*/ 1776159 w 2103190"/>
                <a:gd name="connsiteY3" fmla="*/ 436857 h 1031566"/>
                <a:gd name="connsiteX4" fmla="*/ 2103190 w 2103190"/>
                <a:gd name="connsiteY4" fmla="*/ 1031566 h 1031566"/>
                <a:gd name="connsiteX0" fmla="*/ 0 w 2103190"/>
                <a:gd name="connsiteY0" fmla="*/ 0 h 1031566"/>
                <a:gd name="connsiteX1" fmla="*/ 693364 w 2103190"/>
                <a:gd name="connsiteY1" fmla="*/ 89627 h 1031566"/>
                <a:gd name="connsiteX2" fmla="*/ 1287360 w 2103190"/>
                <a:gd name="connsiteY2" fmla="*/ 179874 h 1031566"/>
                <a:gd name="connsiteX3" fmla="*/ 1776159 w 2103190"/>
                <a:gd name="connsiteY3" fmla="*/ 436857 h 1031566"/>
                <a:gd name="connsiteX4" fmla="*/ 2103190 w 2103190"/>
                <a:gd name="connsiteY4" fmla="*/ 1031566 h 1031566"/>
                <a:gd name="connsiteX0" fmla="*/ 0 w 2103190"/>
                <a:gd name="connsiteY0" fmla="*/ 0 h 1031566"/>
                <a:gd name="connsiteX1" fmla="*/ 693364 w 2103190"/>
                <a:gd name="connsiteY1" fmla="*/ 89627 h 1031566"/>
                <a:gd name="connsiteX2" fmla="*/ 1287360 w 2103190"/>
                <a:gd name="connsiteY2" fmla="*/ 210354 h 1031566"/>
                <a:gd name="connsiteX3" fmla="*/ 1776159 w 2103190"/>
                <a:gd name="connsiteY3" fmla="*/ 436857 h 1031566"/>
                <a:gd name="connsiteX4" fmla="*/ 2103190 w 2103190"/>
                <a:gd name="connsiteY4" fmla="*/ 1031566 h 1031566"/>
                <a:gd name="connsiteX0" fmla="*/ 0 w 1974603"/>
                <a:gd name="connsiteY0" fmla="*/ 0 h 1031566"/>
                <a:gd name="connsiteX1" fmla="*/ 564777 w 1974603"/>
                <a:gd name="connsiteY1" fmla="*/ 89627 h 1031566"/>
                <a:gd name="connsiteX2" fmla="*/ 1158773 w 1974603"/>
                <a:gd name="connsiteY2" fmla="*/ 210354 h 1031566"/>
                <a:gd name="connsiteX3" fmla="*/ 1647572 w 1974603"/>
                <a:gd name="connsiteY3" fmla="*/ 436857 h 1031566"/>
                <a:gd name="connsiteX4" fmla="*/ 1974603 w 1974603"/>
                <a:gd name="connsiteY4" fmla="*/ 1031566 h 10315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74603" h="1031566">
                  <a:moveTo>
                    <a:pt x="0" y="0"/>
                  </a:moveTo>
                  <a:cubicBezTo>
                    <a:pt x="119371" y="7318"/>
                    <a:pt x="371648" y="54568"/>
                    <a:pt x="564777" y="89627"/>
                  </a:cubicBezTo>
                  <a:cubicBezTo>
                    <a:pt x="757906" y="124686"/>
                    <a:pt x="978307" y="152482"/>
                    <a:pt x="1158773" y="210354"/>
                  </a:cubicBezTo>
                  <a:cubicBezTo>
                    <a:pt x="1339239" y="268226"/>
                    <a:pt x="1511600" y="299988"/>
                    <a:pt x="1647572" y="436857"/>
                  </a:cubicBezTo>
                  <a:cubicBezTo>
                    <a:pt x="1783544" y="573726"/>
                    <a:pt x="1965515" y="962357"/>
                    <a:pt x="1974603" y="1031566"/>
                  </a:cubicBezTo>
                </a:path>
              </a:pathLst>
            </a:custGeom>
            <a:noFill/>
            <a:ln w="28575">
              <a:solidFill>
                <a:srgbClr val="5B9BD5"/>
              </a:solidFill>
              <a:prstDash val="solid"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</p:grpSp>
      <p:grpSp>
        <p:nvGrpSpPr>
          <p:cNvPr id="52" name="Group 51"/>
          <p:cNvGrpSpPr/>
          <p:nvPr/>
        </p:nvGrpSpPr>
        <p:grpSpPr>
          <a:xfrm>
            <a:off x="2523800" y="3360420"/>
            <a:ext cx="351933" cy="378143"/>
            <a:chOff x="3365066" y="3337560"/>
            <a:chExt cx="469244" cy="504190"/>
          </a:xfrm>
        </p:grpSpPr>
        <p:cxnSp>
          <p:nvCxnSpPr>
            <p:cNvPr id="42" name="Straight Arrow Connector 41"/>
            <p:cNvCxnSpPr>
              <a:endCxn id="32" idx="0"/>
            </p:cNvCxnSpPr>
            <p:nvPr/>
          </p:nvCxnSpPr>
          <p:spPr>
            <a:xfrm flipH="1">
              <a:off x="3605213" y="3337560"/>
              <a:ext cx="4762" cy="167684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>
              <a:endCxn id="32" idx="6"/>
            </p:cNvCxnSpPr>
            <p:nvPr/>
          </p:nvCxnSpPr>
          <p:spPr>
            <a:xfrm flipH="1" flipV="1">
              <a:off x="3695700" y="3602748"/>
              <a:ext cx="138610" cy="4052"/>
            </a:xfrm>
            <a:prstGeom prst="line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>
              <a:endCxn id="32" idx="4"/>
            </p:cNvCxnSpPr>
            <p:nvPr/>
          </p:nvCxnSpPr>
          <p:spPr>
            <a:xfrm flipV="1">
              <a:off x="3605213" y="3700252"/>
              <a:ext cx="0" cy="141498"/>
            </a:xfrm>
            <a:prstGeom prst="line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>
              <a:endCxn id="32" idx="2"/>
            </p:cNvCxnSpPr>
            <p:nvPr/>
          </p:nvCxnSpPr>
          <p:spPr>
            <a:xfrm>
              <a:off x="3365066" y="3602748"/>
              <a:ext cx="149659" cy="0"/>
            </a:xfrm>
            <a:prstGeom prst="line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6" name="Group 55"/>
          <p:cNvGrpSpPr/>
          <p:nvPr/>
        </p:nvGrpSpPr>
        <p:grpSpPr>
          <a:xfrm>
            <a:off x="2178844" y="2974815"/>
            <a:ext cx="1061724" cy="1196086"/>
            <a:chOff x="2906367" y="2822678"/>
            <a:chExt cx="1415632" cy="1594781"/>
          </a:xfrm>
        </p:grpSpPr>
        <p:cxnSp>
          <p:nvCxnSpPr>
            <p:cNvPr id="57" name="Straight Arrow Connector 56"/>
            <p:cNvCxnSpPr>
              <a:stCxn id="35" idx="0"/>
            </p:cNvCxnSpPr>
            <p:nvPr/>
          </p:nvCxnSpPr>
          <p:spPr>
            <a:xfrm flipH="1">
              <a:off x="3605214" y="2822678"/>
              <a:ext cx="8969" cy="682566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flipH="1">
              <a:off x="3695700" y="3602007"/>
              <a:ext cx="626299" cy="741"/>
            </a:xfrm>
            <a:prstGeom prst="line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flipH="1" flipV="1">
              <a:off x="3605213" y="3700253"/>
              <a:ext cx="1" cy="717206"/>
            </a:xfrm>
            <a:prstGeom prst="line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>
              <a:off x="2906367" y="3602007"/>
              <a:ext cx="608358" cy="741"/>
            </a:xfrm>
            <a:prstGeom prst="line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6" name="Straight Connector 65"/>
          <p:cNvCxnSpPr/>
          <p:nvPr/>
        </p:nvCxnSpPr>
        <p:spPr>
          <a:xfrm flipV="1">
            <a:off x="4844642" y="3642363"/>
            <a:ext cx="515799" cy="2660"/>
          </a:xfrm>
          <a:prstGeom prst="line">
            <a:avLst/>
          </a:prstGeom>
          <a:ln w="28575">
            <a:solidFill>
              <a:srgbClr val="5B9BD5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3" name="Group 72"/>
          <p:cNvGrpSpPr/>
          <p:nvPr/>
        </p:nvGrpSpPr>
        <p:grpSpPr>
          <a:xfrm>
            <a:off x="1745308" y="2587343"/>
            <a:ext cx="1908033" cy="1999820"/>
            <a:chOff x="2328319" y="2306049"/>
            <a:chExt cx="2544044" cy="2666427"/>
          </a:xfrm>
        </p:grpSpPr>
        <p:cxnSp>
          <p:nvCxnSpPr>
            <p:cNvPr id="74" name="Straight Arrow Connector 73"/>
            <p:cNvCxnSpPr>
              <a:stCxn id="39" idx="0"/>
            </p:cNvCxnSpPr>
            <p:nvPr/>
          </p:nvCxnSpPr>
          <p:spPr>
            <a:xfrm>
              <a:off x="3600341" y="2306049"/>
              <a:ext cx="4874" cy="1199195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flipH="1" flipV="1">
              <a:off x="3695701" y="3602748"/>
              <a:ext cx="1176662" cy="9718"/>
            </a:xfrm>
            <a:prstGeom prst="line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flipH="1" flipV="1">
              <a:off x="3605214" y="3700253"/>
              <a:ext cx="1559" cy="1272223"/>
            </a:xfrm>
            <a:prstGeom prst="line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flipV="1">
              <a:off x="2328319" y="3602748"/>
              <a:ext cx="1186406" cy="9718"/>
            </a:xfrm>
            <a:prstGeom prst="line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6" name="Down Arrow 85"/>
          <p:cNvSpPr/>
          <p:nvPr/>
        </p:nvSpPr>
        <p:spPr>
          <a:xfrm>
            <a:off x="8008144" y="3157537"/>
            <a:ext cx="200025" cy="459317"/>
          </a:xfrm>
          <a:prstGeom prst="downArrow">
            <a:avLst/>
          </a:prstGeom>
          <a:solidFill>
            <a:srgbClr val="FFFF00"/>
          </a:solidFill>
          <a:ln w="28575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87" name="Right Arrow 86"/>
          <p:cNvSpPr/>
          <p:nvPr/>
        </p:nvSpPr>
        <p:spPr>
          <a:xfrm rot="17267960">
            <a:off x="2245219" y="4157803"/>
            <a:ext cx="545306" cy="185738"/>
          </a:xfrm>
          <a:prstGeom prst="rightArrow">
            <a:avLst/>
          </a:prstGeom>
          <a:solidFill>
            <a:srgbClr val="5B9BD5"/>
          </a:solidFill>
          <a:ln w="28575">
            <a:solidFill>
              <a:srgbClr val="5B9BD5"/>
            </a:solidFill>
            <a:prstDash val="solid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88" name="TextBox 87"/>
          <p:cNvSpPr txBox="1"/>
          <p:nvPr/>
        </p:nvSpPr>
        <p:spPr>
          <a:xfrm>
            <a:off x="4746689" y="4336657"/>
            <a:ext cx="19930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Drawdown curve,</a:t>
            </a:r>
          </a:p>
          <a:p>
            <a:r>
              <a:rPr lang="en-US" dirty="0"/>
              <a:t>Cone of depression</a:t>
            </a:r>
          </a:p>
        </p:txBody>
      </p:sp>
      <p:sp>
        <p:nvSpPr>
          <p:cNvPr id="89" name="Up Arrow 88"/>
          <p:cNvSpPr/>
          <p:nvPr/>
        </p:nvSpPr>
        <p:spPr>
          <a:xfrm rot="2113966">
            <a:off x="6307101" y="3668527"/>
            <a:ext cx="254224" cy="742490"/>
          </a:xfrm>
          <a:prstGeom prst="upArrow">
            <a:avLst/>
          </a:prstGeom>
          <a:solidFill>
            <a:srgbClr val="FFFF00"/>
          </a:solidFill>
          <a:ln w="38100">
            <a:solidFill>
              <a:srgbClr val="FF0000"/>
            </a:solidFill>
            <a:prstDash val="solid"/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2406198" y="2384987"/>
            <a:ext cx="704924" cy="2194157"/>
          </a:xfrm>
          <a:prstGeom prst="line">
            <a:avLst/>
          </a:prstGeom>
          <a:ln w="28575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Right Arrow 50"/>
          <p:cNvSpPr/>
          <p:nvPr/>
        </p:nvSpPr>
        <p:spPr>
          <a:xfrm rot="10201982">
            <a:off x="7577604" y="3720626"/>
            <a:ext cx="779611" cy="120659"/>
          </a:xfrm>
          <a:prstGeom prst="rightArrow">
            <a:avLst/>
          </a:prstGeom>
          <a:solidFill>
            <a:srgbClr val="5B9BD5"/>
          </a:solidFill>
          <a:ln w="28575">
            <a:solidFill>
              <a:srgbClr val="5B9BD5"/>
            </a:solidFill>
            <a:prstDash val="solid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2052844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35" grpId="0" animBg="1"/>
      <p:bldP spid="39" grpId="0" animBg="1"/>
      <p:bldP spid="86" grpId="0" animBg="1"/>
      <p:bldP spid="87" grpId="0" animBg="1"/>
      <p:bldP spid="88" grpId="0"/>
      <p:bldP spid="89" grpId="0" animBg="1"/>
      <p:bldP spid="89" grpId="1" animBg="1"/>
      <p:bldP spid="5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8BB6D6A-3272-BF42-A58E-269B54D0BD8A}"/>
                  </a:ext>
                </a:extLst>
              </p:cNvPr>
              <p:cNvSpPr txBox="1"/>
              <p:nvPr/>
            </p:nvSpPr>
            <p:spPr>
              <a:xfrm>
                <a:off x="4730060" y="676994"/>
                <a:ext cx="3160113" cy="60285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𝜕</m:t>
                              </m:r>
                            </m:e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m:rPr>
                              <m:nor/>
                            </m:rPr>
                            <a:rPr lang="en-US" dirty="0"/>
                            <m:t>h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∗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h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𝑟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𝐾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h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∗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h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∗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h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8BB6D6A-3272-BF42-A58E-269B54D0BD8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30060" y="676994"/>
                <a:ext cx="3160113" cy="60285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4D4FB339-7A81-5B4C-A3C0-BE52AAF48775}"/>
                  </a:ext>
                </a:extLst>
              </p:cNvPr>
              <p:cNvSpPr txBox="1"/>
              <p:nvPr/>
            </p:nvSpPr>
            <p:spPr>
              <a:xfrm>
                <a:off x="144398" y="1827297"/>
                <a:ext cx="3714748" cy="43005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h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𝑄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𝑤</m:t>
                            </m:r>
                          </m:sub>
                        </m:sSub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4∗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𝜋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∗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𝐾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h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∗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h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∗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𝑊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𝑢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dirty="0"/>
                  <a:t> </a:t>
                </a: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4D4FB339-7A81-5B4C-A3C0-BE52AAF4877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398" y="1827297"/>
                <a:ext cx="3714748" cy="430054"/>
              </a:xfrm>
              <a:prstGeom prst="rect">
                <a:avLst/>
              </a:prstGeom>
              <a:blipFill>
                <a:blip r:embed="rId5"/>
                <a:stretch>
                  <a:fillRect l="-2041" t="-2941" b="-88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>
            <a:extLst>
              <a:ext uri="{FF2B5EF4-FFF2-40B4-BE49-F238E27FC236}">
                <a16:creationId xmlns:a16="http://schemas.microsoft.com/office/drawing/2014/main" id="{71028B16-1B41-E840-A41E-6677E14AF89D}"/>
              </a:ext>
            </a:extLst>
          </p:cNvPr>
          <p:cNvSpPr txBox="1"/>
          <p:nvPr/>
        </p:nvSpPr>
        <p:spPr>
          <a:xfrm>
            <a:off x="4644278" y="162451"/>
            <a:ext cx="48195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Ground-water equation in polar coordinates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4647E9E-1BB2-354A-BB4B-876346BDE80B}"/>
              </a:ext>
            </a:extLst>
          </p:cNvPr>
          <p:cNvSpPr txBox="1"/>
          <p:nvPr/>
        </p:nvSpPr>
        <p:spPr>
          <a:xfrm>
            <a:off x="644433" y="247056"/>
            <a:ext cx="34254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Theis</a:t>
            </a:r>
            <a:r>
              <a:rPr lang="en-US" dirty="0"/>
              <a:t> </a:t>
            </a:r>
            <a:r>
              <a:rPr lang="en-US" dirty="0">
                <a:solidFill>
                  <a:schemeClr val="accent1"/>
                </a:solidFill>
              </a:rPr>
              <a:t>analytical solution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1A0F2DF-94C1-4A40-BF8B-237C46B70A6F}"/>
              </a:ext>
            </a:extLst>
          </p:cNvPr>
          <p:cNvSpPr txBox="1"/>
          <p:nvPr/>
        </p:nvSpPr>
        <p:spPr>
          <a:xfrm>
            <a:off x="44821" y="2300271"/>
            <a:ext cx="20405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Well function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89FB266-20FC-7545-966E-6ED33CA30694}"/>
              </a:ext>
            </a:extLst>
          </p:cNvPr>
          <p:cNvSpPr txBox="1"/>
          <p:nvPr/>
        </p:nvSpPr>
        <p:spPr>
          <a:xfrm>
            <a:off x="44822" y="3384102"/>
            <a:ext cx="20405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Aquifer parameter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2C7767E-9FD3-7547-91C1-9AFD0AD54902}"/>
              </a:ext>
            </a:extLst>
          </p:cNvPr>
          <p:cNvSpPr txBox="1"/>
          <p:nvPr/>
        </p:nvSpPr>
        <p:spPr>
          <a:xfrm>
            <a:off x="5141791" y="3188282"/>
            <a:ext cx="3754442" cy="203132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6"/>
                </a:solidFill>
              </a:rPr>
              <a:t>For an aquifer with a given </a:t>
            </a:r>
            <a:r>
              <a:rPr lang="en-US" i="1" dirty="0" err="1"/>
              <a:t>S</a:t>
            </a:r>
            <a:r>
              <a:rPr lang="en-US" i="1" baseline="-25000" dirty="0" err="1"/>
              <a:t>y</a:t>
            </a:r>
            <a:r>
              <a:rPr lang="en-US" baseline="-25000" dirty="0">
                <a:solidFill>
                  <a:schemeClr val="accent6"/>
                </a:solidFill>
              </a:rPr>
              <a:t> </a:t>
            </a:r>
            <a:r>
              <a:rPr lang="en-US" i="1" baseline="-25000" dirty="0"/>
              <a:t>,</a:t>
            </a:r>
            <a:r>
              <a:rPr lang="en-US" i="1" dirty="0" err="1"/>
              <a:t>K</a:t>
            </a:r>
            <a:r>
              <a:rPr lang="en-US" i="1" baseline="-25000" dirty="0" err="1"/>
              <a:t>h</a:t>
            </a:r>
            <a:r>
              <a:rPr lang="en-US" dirty="0"/>
              <a:t>, </a:t>
            </a:r>
            <a:r>
              <a:rPr lang="en-US" dirty="0">
                <a:solidFill>
                  <a:schemeClr val="accent6"/>
                </a:solidFill>
              </a:rPr>
              <a:t>and </a:t>
            </a:r>
            <a:r>
              <a:rPr lang="en-US" i="1" dirty="0"/>
              <a:t>h</a:t>
            </a:r>
            <a:r>
              <a:rPr lang="en-US" i="1" baseline="-25000" dirty="0"/>
              <a:t>0</a:t>
            </a:r>
            <a:r>
              <a:rPr lang="en-US" dirty="0"/>
              <a:t> </a:t>
            </a:r>
            <a:r>
              <a:rPr lang="en-US" dirty="0">
                <a:solidFill>
                  <a:schemeClr val="accent6"/>
                </a:solidFill>
              </a:rPr>
              <a:t> pumped a rate of </a:t>
            </a:r>
            <a:r>
              <a:rPr lang="en-US" i="1" dirty="0"/>
              <a:t>Q</a:t>
            </a:r>
            <a:r>
              <a:rPr lang="en-US" i="1" baseline="-25000" dirty="0"/>
              <a:t>w,</a:t>
            </a:r>
            <a:r>
              <a:rPr lang="en-US" i="1" dirty="0"/>
              <a:t> </a:t>
            </a:r>
            <a:r>
              <a:rPr lang="en-US" dirty="0">
                <a:solidFill>
                  <a:schemeClr val="accent6"/>
                </a:solidFill>
              </a:rPr>
              <a:t>the </a:t>
            </a:r>
            <a:r>
              <a:rPr lang="en-US" dirty="0">
                <a:solidFill>
                  <a:schemeClr val="accent1"/>
                </a:solidFill>
              </a:rPr>
              <a:t>Theis analytical solution </a:t>
            </a:r>
            <a:r>
              <a:rPr lang="en-US" dirty="0">
                <a:solidFill>
                  <a:schemeClr val="accent6"/>
                </a:solidFill>
              </a:rPr>
              <a:t>calculates drawdown </a:t>
            </a:r>
            <a:r>
              <a:rPr lang="en-US" dirty="0"/>
              <a:t>(</a:t>
            </a:r>
            <a:r>
              <a:rPr lang="en-US" i="1" dirty="0"/>
              <a:t>h</a:t>
            </a:r>
            <a:r>
              <a:rPr lang="en-US" i="1" baseline="-25000" dirty="0"/>
              <a:t>0</a:t>
            </a:r>
            <a:r>
              <a:rPr lang="en-US" i="1" dirty="0"/>
              <a:t> – h</a:t>
            </a:r>
            <a:r>
              <a:rPr lang="en-US" dirty="0"/>
              <a:t>) </a:t>
            </a:r>
            <a:r>
              <a:rPr lang="en-US" dirty="0">
                <a:solidFill>
                  <a:schemeClr val="accent6"/>
                </a:solidFill>
              </a:rPr>
              <a:t>as a function of: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solidFill>
                  <a:schemeClr val="accent6"/>
                </a:solidFill>
              </a:rPr>
              <a:t>Distance from the well, </a:t>
            </a:r>
            <a:r>
              <a:rPr lang="en-US" dirty="0"/>
              <a:t>r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solidFill>
                  <a:schemeClr val="accent6"/>
                </a:solidFill>
              </a:rPr>
              <a:t>Time elapsed since pumping began,</a:t>
            </a:r>
            <a:r>
              <a:rPr lang="en-US" dirty="0"/>
              <a:t> t</a:t>
            </a:r>
          </a:p>
        </p:txBody>
      </p:sp>
      <p:sp>
        <p:nvSpPr>
          <p:cNvPr id="15" name="Left Arrow 14">
            <a:extLst>
              <a:ext uri="{FF2B5EF4-FFF2-40B4-BE49-F238E27FC236}">
                <a16:creationId xmlns:a16="http://schemas.microsoft.com/office/drawing/2014/main" id="{E639C554-5D1A-8B4E-8664-1ED0C5E23B1A}"/>
              </a:ext>
            </a:extLst>
          </p:cNvPr>
          <p:cNvSpPr/>
          <p:nvPr/>
        </p:nvSpPr>
        <p:spPr>
          <a:xfrm rot="2390158">
            <a:off x="3524101" y="2490998"/>
            <a:ext cx="1818296" cy="383260"/>
          </a:xfrm>
          <a:prstGeom prst="leftArrow">
            <a:avLst>
              <a:gd name="adj1" fmla="val 35345"/>
              <a:gd name="adj2" fmla="val 50000"/>
            </a:avLst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F3AE67F0-5442-B24E-8D24-A734CC1DF4C0}"/>
                  </a:ext>
                </a:extLst>
              </p:cNvPr>
              <p:cNvSpPr txBox="1"/>
              <p:nvPr/>
            </p:nvSpPr>
            <p:spPr>
              <a:xfrm>
                <a:off x="89643" y="2596351"/>
                <a:ext cx="4321422" cy="63754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𝑊</m:t>
                      </m:r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𝑢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 </m:t>
                      </m:r>
                      <m:nary>
                        <m:nary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b="0" i="1" smtClean="0">
                              <a:latin typeface="Cambria Math" panose="02040503050406030204" pitchFamily="18" charset="0"/>
                            </a:rPr>
                            <m:t>𝑢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sub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f>
                            <m:f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func>
                                <m:func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b="0" i="0" smtClean="0">
                                      <a:latin typeface="Cambria Math" panose="02040503050406030204" pitchFamily="18" charset="0"/>
                                    </a:rPr>
                                    <m:t>exp</m:t>
                                  </m:r>
                                </m:fName>
                                <m:e>
                                  <m:d>
                                    <m:dPr>
                                      <m:begChr m:val="["/>
                                      <m:endChr m:val="]"/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𝑢</m:t>
                                      </m:r>
                                      <m:d>
                                        <m:dPr>
                                          <m:ctrlP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𝑟</m:t>
                                          </m:r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,</m:t>
                                          </m:r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𝑡</m:t>
                                          </m:r>
                                        </m:e>
                                      </m:d>
                                    </m:e>
                                  </m:d>
                                </m:e>
                              </m:func>
                            </m:num>
                            <m:den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den>
                          </m:f>
                        </m:e>
                      </m:nary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𝑑𝑢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F3AE67F0-5442-B24E-8D24-A734CC1DF4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643" y="2596351"/>
                <a:ext cx="4321422" cy="637547"/>
              </a:xfrm>
              <a:prstGeom prst="rect">
                <a:avLst/>
              </a:prstGeom>
              <a:blipFill>
                <a:blip r:embed="rId6"/>
                <a:stretch>
                  <a:fillRect l="-587" t="-178431" r="-1466" b="-2568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1BCD4E31-271D-E447-A2C5-D721D9B29CC9}"/>
                  </a:ext>
                </a:extLst>
              </p:cNvPr>
              <p:cNvSpPr txBox="1"/>
              <p:nvPr/>
            </p:nvSpPr>
            <p:spPr>
              <a:xfrm>
                <a:off x="144398" y="3828214"/>
                <a:ext cx="2123466" cy="61042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sub>
                              </m:s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4∗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𝐾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1BCD4E31-271D-E447-A2C5-D721D9B29CC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398" y="3828214"/>
                <a:ext cx="2123466" cy="610424"/>
              </a:xfrm>
              <a:prstGeom prst="rect">
                <a:avLst/>
              </a:prstGeom>
              <a:blipFill>
                <a:blip r:embed="rId7"/>
                <a:stretch>
                  <a:fillRect l="-592" r="-2959" b="-81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TextBox 23">
            <a:extLst>
              <a:ext uri="{FF2B5EF4-FFF2-40B4-BE49-F238E27FC236}">
                <a16:creationId xmlns:a16="http://schemas.microsoft.com/office/drawing/2014/main" id="{EB27E88F-92DE-0D49-B2D5-349ADC4F4868}"/>
              </a:ext>
            </a:extLst>
          </p:cNvPr>
          <p:cNvSpPr txBox="1"/>
          <p:nvPr/>
        </p:nvSpPr>
        <p:spPr>
          <a:xfrm>
            <a:off x="104285" y="5762450"/>
            <a:ext cx="23885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2"/>
                </a:solidFill>
              </a:rPr>
              <a:t>* See Dingman textbook pages 441-446 for more info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4B09B3D-AA38-8B4D-A2EA-DE2452C560AF}"/>
              </a:ext>
            </a:extLst>
          </p:cNvPr>
          <p:cNvSpPr txBox="1"/>
          <p:nvPr/>
        </p:nvSpPr>
        <p:spPr>
          <a:xfrm>
            <a:off x="2662589" y="677126"/>
            <a:ext cx="13263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accent2"/>
                </a:solidFill>
              </a:rPr>
              <a:t>Pumping</a:t>
            </a:r>
            <a:r>
              <a:rPr lang="en-US" sz="1400" dirty="0">
                <a:solidFill>
                  <a:schemeClr val="accent5"/>
                </a:solidFill>
              </a:rPr>
              <a:t> </a:t>
            </a:r>
            <a:r>
              <a:rPr lang="en-US" sz="1400" dirty="0">
                <a:solidFill>
                  <a:schemeClr val="accent2"/>
                </a:solidFill>
              </a:rPr>
              <a:t>rate, [L</a:t>
            </a:r>
            <a:r>
              <a:rPr lang="en-US" sz="1400" baseline="30000" dirty="0">
                <a:solidFill>
                  <a:schemeClr val="accent2"/>
                </a:solidFill>
              </a:rPr>
              <a:t>3</a:t>
            </a:r>
            <a:r>
              <a:rPr lang="en-US" sz="1400" dirty="0">
                <a:solidFill>
                  <a:schemeClr val="accent2"/>
                </a:solidFill>
              </a:rPr>
              <a:t>T</a:t>
            </a:r>
            <a:r>
              <a:rPr lang="en-US" sz="1400" baseline="30000" dirty="0">
                <a:solidFill>
                  <a:schemeClr val="accent2"/>
                </a:solidFill>
              </a:rPr>
              <a:t>-1</a:t>
            </a:r>
            <a:r>
              <a:rPr lang="en-US" sz="1400" dirty="0">
                <a:solidFill>
                  <a:schemeClr val="accent2"/>
                </a:solidFill>
              </a:rPr>
              <a:t>]</a:t>
            </a:r>
          </a:p>
        </p:txBody>
      </p:sp>
      <p:sp>
        <p:nvSpPr>
          <p:cNvPr id="26" name="Down Arrow 25">
            <a:extLst>
              <a:ext uri="{FF2B5EF4-FFF2-40B4-BE49-F238E27FC236}">
                <a16:creationId xmlns:a16="http://schemas.microsoft.com/office/drawing/2014/main" id="{6B895F15-2979-094B-9A7D-2B81CC4CB920}"/>
              </a:ext>
            </a:extLst>
          </p:cNvPr>
          <p:cNvSpPr/>
          <p:nvPr/>
        </p:nvSpPr>
        <p:spPr>
          <a:xfrm rot="2706593" flipH="1">
            <a:off x="2289746" y="1001034"/>
            <a:ext cx="220138" cy="888925"/>
          </a:xfrm>
          <a:prstGeom prst="downArrow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B9AB6A40-FE03-0443-9EBC-89340CB65BF4}"/>
              </a:ext>
            </a:extLst>
          </p:cNvPr>
          <p:cNvSpPr/>
          <p:nvPr/>
        </p:nvSpPr>
        <p:spPr>
          <a:xfrm>
            <a:off x="1799813" y="1812513"/>
            <a:ext cx="450541" cy="217658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2B6F817F-4A43-4147-828C-5B5356A89389}"/>
              </a:ext>
            </a:extLst>
          </p:cNvPr>
          <p:cNvSpPr txBox="1"/>
          <p:nvPr/>
        </p:nvSpPr>
        <p:spPr>
          <a:xfrm>
            <a:off x="-61285" y="891826"/>
            <a:ext cx="10619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accent2"/>
                </a:solidFill>
              </a:rPr>
              <a:t>Drawdown, [L]</a:t>
            </a:r>
          </a:p>
        </p:txBody>
      </p:sp>
      <p:sp>
        <p:nvSpPr>
          <p:cNvPr id="29" name="Down Arrow 28">
            <a:extLst>
              <a:ext uri="{FF2B5EF4-FFF2-40B4-BE49-F238E27FC236}">
                <a16:creationId xmlns:a16="http://schemas.microsoft.com/office/drawing/2014/main" id="{4EC8462D-B9DB-314A-B258-12188F9F9A7D}"/>
              </a:ext>
            </a:extLst>
          </p:cNvPr>
          <p:cNvSpPr/>
          <p:nvPr/>
        </p:nvSpPr>
        <p:spPr>
          <a:xfrm>
            <a:off x="246648" y="1419302"/>
            <a:ext cx="182504" cy="393550"/>
          </a:xfrm>
          <a:prstGeom prst="downArrow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3AF4E588-6CA2-C04B-B92A-850ABD33288F}"/>
              </a:ext>
            </a:extLst>
          </p:cNvPr>
          <p:cNvSpPr/>
          <p:nvPr/>
        </p:nvSpPr>
        <p:spPr>
          <a:xfrm>
            <a:off x="104285" y="1902698"/>
            <a:ext cx="1209004" cy="305200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A338A9EE-6743-074F-A784-02FF29E7F9B8}"/>
              </a:ext>
            </a:extLst>
          </p:cNvPr>
          <p:cNvSpPr txBox="1"/>
          <p:nvPr/>
        </p:nvSpPr>
        <p:spPr>
          <a:xfrm>
            <a:off x="89643" y="4757942"/>
            <a:ext cx="271683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2"/>
                </a:solidFill>
              </a:rPr>
              <a:t>Well Function spreadsheet calculator uses these equations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ECD23A0B-4852-864E-96D0-E4BF69B36FFD}"/>
              </a:ext>
            </a:extLst>
          </p:cNvPr>
          <p:cNvSpPr/>
          <p:nvPr/>
        </p:nvSpPr>
        <p:spPr>
          <a:xfrm>
            <a:off x="2649528" y="1909983"/>
            <a:ext cx="972926" cy="310863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37" name="Down Arrow 36">
            <a:extLst>
              <a:ext uri="{FF2B5EF4-FFF2-40B4-BE49-F238E27FC236}">
                <a16:creationId xmlns:a16="http://schemas.microsoft.com/office/drawing/2014/main" id="{57C2461C-3203-BF4E-B6DF-86D585AF214D}"/>
              </a:ext>
            </a:extLst>
          </p:cNvPr>
          <p:cNvSpPr/>
          <p:nvPr/>
        </p:nvSpPr>
        <p:spPr>
          <a:xfrm rot="4976936" flipH="1">
            <a:off x="1929255" y="1778325"/>
            <a:ext cx="191657" cy="1236300"/>
          </a:xfrm>
          <a:prstGeom prst="downArrow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EE50D7CC-7934-1B4C-8E34-564263127D0F}"/>
              </a:ext>
            </a:extLst>
          </p:cNvPr>
          <p:cNvSpPr/>
          <p:nvPr/>
        </p:nvSpPr>
        <p:spPr>
          <a:xfrm>
            <a:off x="2357177" y="2940541"/>
            <a:ext cx="840190" cy="303500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Down Arrow 38">
            <a:extLst>
              <a:ext uri="{FF2B5EF4-FFF2-40B4-BE49-F238E27FC236}">
                <a16:creationId xmlns:a16="http://schemas.microsoft.com/office/drawing/2014/main" id="{1A277698-8FD2-B14C-9DDB-163A019749BF}"/>
              </a:ext>
            </a:extLst>
          </p:cNvPr>
          <p:cNvSpPr/>
          <p:nvPr/>
        </p:nvSpPr>
        <p:spPr>
          <a:xfrm rot="4473991" flipH="1">
            <a:off x="2214744" y="3062999"/>
            <a:ext cx="187770" cy="822374"/>
          </a:xfrm>
          <a:prstGeom prst="downArrow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732291D9-76B1-A546-B62C-4AE01BE8DD38}"/>
              </a:ext>
            </a:extLst>
          </p:cNvPr>
          <p:cNvSpPr/>
          <p:nvPr/>
        </p:nvSpPr>
        <p:spPr>
          <a:xfrm>
            <a:off x="5908378" y="988094"/>
            <a:ext cx="314748" cy="344117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1C3706AD-7420-4E42-A497-47BB8DA4C57F}"/>
              </a:ext>
            </a:extLst>
          </p:cNvPr>
          <p:cNvSpPr/>
          <p:nvPr/>
        </p:nvSpPr>
        <p:spPr>
          <a:xfrm>
            <a:off x="7407966" y="1001208"/>
            <a:ext cx="272505" cy="340758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7CDCDE69-4388-5045-AEC7-2A0A436A464B}"/>
              </a:ext>
            </a:extLst>
          </p:cNvPr>
          <p:cNvSpPr txBox="1"/>
          <p:nvPr/>
        </p:nvSpPr>
        <p:spPr>
          <a:xfrm>
            <a:off x="5543060" y="1734528"/>
            <a:ext cx="100067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accent2"/>
                </a:solidFill>
              </a:rPr>
              <a:t>Distance from well [L]</a:t>
            </a:r>
          </a:p>
        </p:txBody>
      </p:sp>
      <p:sp>
        <p:nvSpPr>
          <p:cNvPr id="43" name="Down Arrow 42">
            <a:extLst>
              <a:ext uri="{FF2B5EF4-FFF2-40B4-BE49-F238E27FC236}">
                <a16:creationId xmlns:a16="http://schemas.microsoft.com/office/drawing/2014/main" id="{3C772ABC-3B03-9F44-890A-71742D6D288B}"/>
              </a:ext>
            </a:extLst>
          </p:cNvPr>
          <p:cNvSpPr/>
          <p:nvPr/>
        </p:nvSpPr>
        <p:spPr>
          <a:xfrm rot="10800000">
            <a:off x="5908378" y="1343455"/>
            <a:ext cx="174504" cy="432927"/>
          </a:xfrm>
          <a:prstGeom prst="downArrow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A2E07D12-D95E-0F48-9C78-24B719B6953B}"/>
              </a:ext>
            </a:extLst>
          </p:cNvPr>
          <p:cNvSpPr txBox="1"/>
          <p:nvPr/>
        </p:nvSpPr>
        <p:spPr>
          <a:xfrm>
            <a:off x="7113168" y="1776383"/>
            <a:ext cx="115454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accent2"/>
                </a:solidFill>
              </a:rPr>
              <a:t>Time elapsed since pumping [T]</a:t>
            </a:r>
          </a:p>
        </p:txBody>
      </p:sp>
      <p:sp>
        <p:nvSpPr>
          <p:cNvPr id="45" name="Down Arrow 44">
            <a:extLst>
              <a:ext uri="{FF2B5EF4-FFF2-40B4-BE49-F238E27FC236}">
                <a16:creationId xmlns:a16="http://schemas.microsoft.com/office/drawing/2014/main" id="{65A9B4B5-D1E1-5445-ACE5-64A16CCB92CE}"/>
              </a:ext>
            </a:extLst>
          </p:cNvPr>
          <p:cNvSpPr/>
          <p:nvPr/>
        </p:nvSpPr>
        <p:spPr>
          <a:xfrm rot="10800000" flipH="1">
            <a:off x="7438591" y="1339815"/>
            <a:ext cx="174505" cy="456502"/>
          </a:xfrm>
          <a:prstGeom prst="downArrow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Left Arrow 14">
            <a:extLst>
              <a:ext uri="{FF2B5EF4-FFF2-40B4-BE49-F238E27FC236}">
                <a16:creationId xmlns:a16="http://schemas.microsoft.com/office/drawing/2014/main" id="{B2FE5376-B697-445D-9455-1603E7F9DA31}"/>
              </a:ext>
            </a:extLst>
          </p:cNvPr>
          <p:cNvSpPr/>
          <p:nvPr/>
        </p:nvSpPr>
        <p:spPr>
          <a:xfrm>
            <a:off x="2402094" y="3944612"/>
            <a:ext cx="2716835" cy="383260"/>
          </a:xfrm>
          <a:prstGeom prst="leftArrow">
            <a:avLst>
              <a:gd name="adj1" fmla="val 35345"/>
              <a:gd name="adj2" fmla="val 50000"/>
            </a:avLst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619D024C-F349-4A28-97C3-13B47634D182}"/>
              </a:ext>
            </a:extLst>
          </p:cNvPr>
          <p:cNvSpPr/>
          <p:nvPr/>
        </p:nvSpPr>
        <p:spPr>
          <a:xfrm>
            <a:off x="4898956" y="631742"/>
            <a:ext cx="473144" cy="344117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7C5DBA32-D9DA-4D97-8819-5370BCB8EDE0}"/>
              </a:ext>
            </a:extLst>
          </p:cNvPr>
          <p:cNvSpPr txBox="1"/>
          <p:nvPr/>
        </p:nvSpPr>
        <p:spPr>
          <a:xfrm>
            <a:off x="4603760" y="1734528"/>
            <a:ext cx="100067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accent2"/>
                </a:solidFill>
              </a:rPr>
              <a:t>Total hydraulic head [L]</a:t>
            </a:r>
          </a:p>
        </p:txBody>
      </p:sp>
      <p:sp>
        <p:nvSpPr>
          <p:cNvPr id="35" name="Down Arrow 42">
            <a:extLst>
              <a:ext uri="{FF2B5EF4-FFF2-40B4-BE49-F238E27FC236}">
                <a16:creationId xmlns:a16="http://schemas.microsoft.com/office/drawing/2014/main" id="{2C06E051-D2D3-40CC-90A3-FD182E203289}"/>
              </a:ext>
            </a:extLst>
          </p:cNvPr>
          <p:cNvSpPr/>
          <p:nvPr/>
        </p:nvSpPr>
        <p:spPr>
          <a:xfrm rot="10800000">
            <a:off x="4969078" y="1343455"/>
            <a:ext cx="174504" cy="432927"/>
          </a:xfrm>
          <a:prstGeom prst="downArrow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524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1" grpId="0"/>
      <p:bldP spid="12" grpId="0"/>
      <p:bldP spid="14" grpId="0"/>
      <p:bldP spid="15" grpId="0" animBg="1"/>
      <p:bldP spid="18" grpId="0"/>
      <p:bldP spid="20" grpId="0"/>
      <p:bldP spid="25" grpId="0"/>
      <p:bldP spid="26" grpId="0" animBg="1"/>
      <p:bldP spid="27" grpId="0" animBg="1"/>
      <p:bldP spid="28" grpId="0"/>
      <p:bldP spid="29" grpId="0" animBg="1"/>
      <p:bldP spid="30" grpId="0" animBg="1"/>
      <p:bldP spid="31" grpId="0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/>
      <p:bldP spid="43" grpId="0" animBg="1"/>
      <p:bldP spid="44" grpId="0"/>
      <p:bldP spid="45" grpId="0" animBg="1"/>
      <p:bldP spid="32" grpId="0" animBg="1"/>
      <p:bldP spid="33" grpId="0" animBg="1"/>
      <p:bldP spid="34" grpId="0"/>
      <p:bldP spid="3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Group 39">
            <a:extLst>
              <a:ext uri="{FF2B5EF4-FFF2-40B4-BE49-F238E27FC236}">
                <a16:creationId xmlns:a16="http://schemas.microsoft.com/office/drawing/2014/main" id="{858CF0C6-A007-43FD-A191-5EE3C4EF1DA0}"/>
              </a:ext>
            </a:extLst>
          </p:cNvPr>
          <p:cNvGrpSpPr/>
          <p:nvPr/>
        </p:nvGrpSpPr>
        <p:grpSpPr>
          <a:xfrm>
            <a:off x="2190807" y="305580"/>
            <a:ext cx="4762385" cy="3123420"/>
            <a:chOff x="2380287" y="378905"/>
            <a:chExt cx="4132656" cy="2639450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95686BA2-1981-4876-B086-B8966D7FAE99}"/>
                </a:ext>
              </a:extLst>
            </p:cNvPr>
            <p:cNvSpPr/>
            <p:nvPr/>
          </p:nvSpPr>
          <p:spPr>
            <a:xfrm>
              <a:off x="4435690" y="740744"/>
              <a:ext cx="56626" cy="2277611"/>
            </a:xfrm>
            <a:prstGeom prst="rect">
              <a:avLst/>
            </a:prstGeom>
            <a:noFill/>
            <a:ln w="12700">
              <a:solidFill>
                <a:srgbClr val="FF0000"/>
              </a:solidFill>
              <a:prstDash val="solid"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DC298506-EE79-4EA0-BBC9-BAF8B20F763F}"/>
                </a:ext>
              </a:extLst>
            </p:cNvPr>
            <p:cNvCxnSpPr>
              <a:cxnSpLocks/>
            </p:cNvCxnSpPr>
            <p:nvPr/>
          </p:nvCxnSpPr>
          <p:spPr>
            <a:xfrm>
              <a:off x="2380287" y="1274447"/>
              <a:ext cx="4132656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1E14C4DA-050F-4AB6-A456-365A7EF68575}"/>
                </a:ext>
              </a:extLst>
            </p:cNvPr>
            <p:cNvSpPr/>
            <p:nvPr/>
          </p:nvSpPr>
          <p:spPr>
            <a:xfrm rot="10800000">
              <a:off x="2464595" y="1142215"/>
              <a:ext cx="140485" cy="124565"/>
            </a:xfrm>
            <a:prstGeom prst="triangle">
              <a:avLst/>
            </a:prstGeom>
            <a:solidFill>
              <a:srgbClr val="5B9BD5"/>
            </a:solidFill>
            <a:ln w="12700">
              <a:solidFill>
                <a:srgbClr val="0070C0"/>
              </a:solidFill>
              <a:prstDash val="solid"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17" name="Up Arrow 19">
              <a:extLst>
                <a:ext uri="{FF2B5EF4-FFF2-40B4-BE49-F238E27FC236}">
                  <a16:creationId xmlns:a16="http://schemas.microsoft.com/office/drawing/2014/main" id="{6983EA13-0464-4C3B-BA5C-177341E81404}"/>
                </a:ext>
              </a:extLst>
            </p:cNvPr>
            <p:cNvSpPr/>
            <p:nvPr/>
          </p:nvSpPr>
          <p:spPr>
            <a:xfrm>
              <a:off x="4409946" y="378905"/>
              <a:ext cx="106959" cy="264254"/>
            </a:xfrm>
            <a:prstGeom prst="upArrow">
              <a:avLst/>
            </a:prstGeom>
            <a:solidFill>
              <a:srgbClr val="5B9BD5"/>
            </a:solidFill>
            <a:ln w="12700">
              <a:solidFill>
                <a:srgbClr val="0070C0"/>
              </a:solidFill>
              <a:prstDash val="solid"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60497493-9DB1-4297-B858-17694277487A}"/>
                </a:ext>
              </a:extLst>
            </p:cNvPr>
            <p:cNvGrpSpPr/>
            <p:nvPr/>
          </p:nvGrpSpPr>
          <p:grpSpPr>
            <a:xfrm>
              <a:off x="2983184" y="1274156"/>
              <a:ext cx="2983528" cy="784391"/>
              <a:chOff x="7106658" y="3706086"/>
              <a:chExt cx="3978037" cy="1045854"/>
            </a:xfrm>
          </p:grpSpPr>
          <p:sp>
            <p:nvSpPr>
              <p:cNvPr id="25" name="Freeform 37">
                <a:extLst>
                  <a:ext uri="{FF2B5EF4-FFF2-40B4-BE49-F238E27FC236}">
                    <a16:creationId xmlns:a16="http://schemas.microsoft.com/office/drawing/2014/main" id="{07BDD2D2-45FF-4865-81EB-1971CDE89860}"/>
                  </a:ext>
                </a:extLst>
              </p:cNvPr>
              <p:cNvSpPr/>
              <p:nvPr/>
            </p:nvSpPr>
            <p:spPr>
              <a:xfrm>
                <a:off x="7106658" y="3706086"/>
                <a:ext cx="1946028" cy="1045854"/>
              </a:xfrm>
              <a:custGeom>
                <a:avLst/>
                <a:gdLst>
                  <a:gd name="connsiteX0" fmla="*/ 0 w 1895912"/>
                  <a:gd name="connsiteY0" fmla="*/ 16951 h 394456"/>
                  <a:gd name="connsiteX1" fmla="*/ 1400961 w 1895912"/>
                  <a:gd name="connsiteY1" fmla="*/ 16951 h 394456"/>
                  <a:gd name="connsiteX2" fmla="*/ 1795244 w 1895912"/>
                  <a:gd name="connsiteY2" fmla="*/ 193120 h 394456"/>
                  <a:gd name="connsiteX3" fmla="*/ 1895912 w 1895912"/>
                  <a:gd name="connsiteY3" fmla="*/ 394456 h 394456"/>
                  <a:gd name="connsiteX0" fmla="*/ 0 w 1912690"/>
                  <a:gd name="connsiteY0" fmla="*/ 16951 h 713237"/>
                  <a:gd name="connsiteX1" fmla="*/ 1400961 w 1912690"/>
                  <a:gd name="connsiteY1" fmla="*/ 16951 h 713237"/>
                  <a:gd name="connsiteX2" fmla="*/ 1795244 w 1912690"/>
                  <a:gd name="connsiteY2" fmla="*/ 193120 h 713237"/>
                  <a:gd name="connsiteX3" fmla="*/ 1912690 w 1912690"/>
                  <a:gd name="connsiteY3" fmla="*/ 713237 h 713237"/>
                  <a:gd name="connsiteX0" fmla="*/ 0 w 1912690"/>
                  <a:gd name="connsiteY0" fmla="*/ 24173 h 720459"/>
                  <a:gd name="connsiteX1" fmla="*/ 1400961 w 1912690"/>
                  <a:gd name="connsiteY1" fmla="*/ 24173 h 720459"/>
                  <a:gd name="connsiteX2" fmla="*/ 1753299 w 1912690"/>
                  <a:gd name="connsiteY2" fmla="*/ 301010 h 720459"/>
                  <a:gd name="connsiteX3" fmla="*/ 1912690 w 1912690"/>
                  <a:gd name="connsiteY3" fmla="*/ 720459 h 720459"/>
                  <a:gd name="connsiteX0" fmla="*/ 0 w 1912690"/>
                  <a:gd name="connsiteY0" fmla="*/ 3348 h 699634"/>
                  <a:gd name="connsiteX1" fmla="*/ 1325460 w 1912690"/>
                  <a:gd name="connsiteY1" fmla="*/ 70460 h 699634"/>
                  <a:gd name="connsiteX2" fmla="*/ 1753299 w 1912690"/>
                  <a:gd name="connsiteY2" fmla="*/ 280185 h 699634"/>
                  <a:gd name="connsiteX3" fmla="*/ 1912690 w 1912690"/>
                  <a:gd name="connsiteY3" fmla="*/ 699634 h 699634"/>
                  <a:gd name="connsiteX0" fmla="*/ 0 w 1912690"/>
                  <a:gd name="connsiteY0" fmla="*/ 4885 h 701171"/>
                  <a:gd name="connsiteX1" fmla="*/ 1325460 w 1912690"/>
                  <a:gd name="connsiteY1" fmla="*/ 55219 h 701171"/>
                  <a:gd name="connsiteX2" fmla="*/ 1753299 w 1912690"/>
                  <a:gd name="connsiteY2" fmla="*/ 281722 h 701171"/>
                  <a:gd name="connsiteX3" fmla="*/ 1912690 w 1912690"/>
                  <a:gd name="connsiteY3" fmla="*/ 701171 h 701171"/>
                  <a:gd name="connsiteX0" fmla="*/ 0 w 1920310"/>
                  <a:gd name="connsiteY0" fmla="*/ 4885 h 1036451"/>
                  <a:gd name="connsiteX1" fmla="*/ 1325460 w 1920310"/>
                  <a:gd name="connsiteY1" fmla="*/ 55219 h 1036451"/>
                  <a:gd name="connsiteX2" fmla="*/ 1753299 w 1920310"/>
                  <a:gd name="connsiteY2" fmla="*/ 281722 h 1036451"/>
                  <a:gd name="connsiteX3" fmla="*/ 1920310 w 1920310"/>
                  <a:gd name="connsiteY3" fmla="*/ 1036451 h 1036451"/>
                  <a:gd name="connsiteX0" fmla="*/ 0 w 1920310"/>
                  <a:gd name="connsiteY0" fmla="*/ 8245 h 1039811"/>
                  <a:gd name="connsiteX1" fmla="*/ 1325460 w 1920310"/>
                  <a:gd name="connsiteY1" fmla="*/ 58579 h 1039811"/>
                  <a:gd name="connsiteX2" fmla="*/ 1631379 w 1920310"/>
                  <a:gd name="connsiteY2" fmla="*/ 407002 h 1039811"/>
                  <a:gd name="connsiteX3" fmla="*/ 1920310 w 1920310"/>
                  <a:gd name="connsiteY3" fmla="*/ 1039811 h 1039811"/>
                  <a:gd name="connsiteX0" fmla="*/ 0 w 1920310"/>
                  <a:gd name="connsiteY0" fmla="*/ 2249 h 1033815"/>
                  <a:gd name="connsiteX1" fmla="*/ 974940 w 1920310"/>
                  <a:gd name="connsiteY1" fmla="*/ 113543 h 1033815"/>
                  <a:gd name="connsiteX2" fmla="*/ 1631379 w 1920310"/>
                  <a:gd name="connsiteY2" fmla="*/ 401006 h 1033815"/>
                  <a:gd name="connsiteX3" fmla="*/ 1920310 w 1920310"/>
                  <a:gd name="connsiteY3" fmla="*/ 1033815 h 1033815"/>
                  <a:gd name="connsiteX0" fmla="*/ 0 w 1920310"/>
                  <a:gd name="connsiteY0" fmla="*/ 2630 h 1034196"/>
                  <a:gd name="connsiteX1" fmla="*/ 974940 w 1920310"/>
                  <a:gd name="connsiteY1" fmla="*/ 113924 h 1034196"/>
                  <a:gd name="connsiteX2" fmla="*/ 1616139 w 1920310"/>
                  <a:gd name="connsiteY2" fmla="*/ 469967 h 1034196"/>
                  <a:gd name="connsiteX3" fmla="*/ 1920310 w 1920310"/>
                  <a:gd name="connsiteY3" fmla="*/ 1034196 h 1034196"/>
                  <a:gd name="connsiteX0" fmla="*/ 0 w 1920310"/>
                  <a:gd name="connsiteY0" fmla="*/ 2325 h 1033891"/>
                  <a:gd name="connsiteX1" fmla="*/ 974940 w 1920310"/>
                  <a:gd name="connsiteY1" fmla="*/ 113619 h 1033891"/>
                  <a:gd name="connsiteX2" fmla="*/ 1616139 w 1920310"/>
                  <a:gd name="connsiteY2" fmla="*/ 416322 h 1033891"/>
                  <a:gd name="connsiteX3" fmla="*/ 1920310 w 1920310"/>
                  <a:gd name="connsiteY3" fmla="*/ 1033891 h 1033891"/>
                  <a:gd name="connsiteX0" fmla="*/ 0 w 1920310"/>
                  <a:gd name="connsiteY0" fmla="*/ 0 h 1031566"/>
                  <a:gd name="connsiteX1" fmla="*/ 716224 w 1920310"/>
                  <a:gd name="connsiteY1" fmla="*/ 43907 h 1031566"/>
                  <a:gd name="connsiteX2" fmla="*/ 974940 w 1920310"/>
                  <a:gd name="connsiteY2" fmla="*/ 111294 h 1031566"/>
                  <a:gd name="connsiteX3" fmla="*/ 1616139 w 1920310"/>
                  <a:gd name="connsiteY3" fmla="*/ 413997 h 1031566"/>
                  <a:gd name="connsiteX4" fmla="*/ 1920310 w 1920310"/>
                  <a:gd name="connsiteY4" fmla="*/ 1031566 h 1031566"/>
                  <a:gd name="connsiteX0" fmla="*/ 0 w 1920310"/>
                  <a:gd name="connsiteY0" fmla="*/ 0 h 1031566"/>
                  <a:gd name="connsiteX1" fmla="*/ 510484 w 1920310"/>
                  <a:gd name="connsiteY1" fmla="*/ 66767 h 1031566"/>
                  <a:gd name="connsiteX2" fmla="*/ 974940 w 1920310"/>
                  <a:gd name="connsiteY2" fmla="*/ 111294 h 1031566"/>
                  <a:gd name="connsiteX3" fmla="*/ 1616139 w 1920310"/>
                  <a:gd name="connsiteY3" fmla="*/ 413997 h 1031566"/>
                  <a:gd name="connsiteX4" fmla="*/ 1920310 w 1920310"/>
                  <a:gd name="connsiteY4" fmla="*/ 1031566 h 1031566"/>
                  <a:gd name="connsiteX0" fmla="*/ 0 w 1920310"/>
                  <a:gd name="connsiteY0" fmla="*/ 0 h 1031566"/>
                  <a:gd name="connsiteX1" fmla="*/ 510484 w 1920310"/>
                  <a:gd name="connsiteY1" fmla="*/ 66767 h 1031566"/>
                  <a:gd name="connsiteX2" fmla="*/ 974940 w 1920310"/>
                  <a:gd name="connsiteY2" fmla="*/ 164634 h 1031566"/>
                  <a:gd name="connsiteX3" fmla="*/ 1616139 w 1920310"/>
                  <a:gd name="connsiteY3" fmla="*/ 413997 h 1031566"/>
                  <a:gd name="connsiteX4" fmla="*/ 1920310 w 1920310"/>
                  <a:gd name="connsiteY4" fmla="*/ 1031566 h 1031566"/>
                  <a:gd name="connsiteX0" fmla="*/ 0 w 1920310"/>
                  <a:gd name="connsiteY0" fmla="*/ 0 h 1031566"/>
                  <a:gd name="connsiteX1" fmla="*/ 510484 w 1920310"/>
                  <a:gd name="connsiteY1" fmla="*/ 66767 h 1031566"/>
                  <a:gd name="connsiteX2" fmla="*/ 974940 w 1920310"/>
                  <a:gd name="connsiteY2" fmla="*/ 164634 h 1031566"/>
                  <a:gd name="connsiteX3" fmla="*/ 1593279 w 1920310"/>
                  <a:gd name="connsiteY3" fmla="*/ 436857 h 1031566"/>
                  <a:gd name="connsiteX4" fmla="*/ 1920310 w 1920310"/>
                  <a:gd name="connsiteY4" fmla="*/ 1031566 h 1031566"/>
                  <a:gd name="connsiteX0" fmla="*/ 0 w 1920310"/>
                  <a:gd name="connsiteY0" fmla="*/ 0 h 1031566"/>
                  <a:gd name="connsiteX1" fmla="*/ 510484 w 1920310"/>
                  <a:gd name="connsiteY1" fmla="*/ 66767 h 1031566"/>
                  <a:gd name="connsiteX2" fmla="*/ 1104480 w 1920310"/>
                  <a:gd name="connsiteY2" fmla="*/ 179874 h 1031566"/>
                  <a:gd name="connsiteX3" fmla="*/ 1593279 w 1920310"/>
                  <a:gd name="connsiteY3" fmla="*/ 436857 h 1031566"/>
                  <a:gd name="connsiteX4" fmla="*/ 1920310 w 1920310"/>
                  <a:gd name="connsiteY4" fmla="*/ 1031566 h 1031566"/>
                  <a:gd name="connsiteX0" fmla="*/ 0 w 2103190"/>
                  <a:gd name="connsiteY0" fmla="*/ 0 h 1031566"/>
                  <a:gd name="connsiteX1" fmla="*/ 693364 w 2103190"/>
                  <a:gd name="connsiteY1" fmla="*/ 66767 h 1031566"/>
                  <a:gd name="connsiteX2" fmla="*/ 1287360 w 2103190"/>
                  <a:gd name="connsiteY2" fmla="*/ 179874 h 1031566"/>
                  <a:gd name="connsiteX3" fmla="*/ 1776159 w 2103190"/>
                  <a:gd name="connsiteY3" fmla="*/ 436857 h 1031566"/>
                  <a:gd name="connsiteX4" fmla="*/ 2103190 w 2103190"/>
                  <a:gd name="connsiteY4" fmla="*/ 1031566 h 1031566"/>
                  <a:gd name="connsiteX0" fmla="*/ 0 w 2103190"/>
                  <a:gd name="connsiteY0" fmla="*/ 0 h 1031566"/>
                  <a:gd name="connsiteX1" fmla="*/ 693364 w 2103190"/>
                  <a:gd name="connsiteY1" fmla="*/ 89627 h 1031566"/>
                  <a:gd name="connsiteX2" fmla="*/ 1287360 w 2103190"/>
                  <a:gd name="connsiteY2" fmla="*/ 179874 h 1031566"/>
                  <a:gd name="connsiteX3" fmla="*/ 1776159 w 2103190"/>
                  <a:gd name="connsiteY3" fmla="*/ 436857 h 1031566"/>
                  <a:gd name="connsiteX4" fmla="*/ 2103190 w 2103190"/>
                  <a:gd name="connsiteY4" fmla="*/ 1031566 h 1031566"/>
                  <a:gd name="connsiteX0" fmla="*/ 0 w 2103190"/>
                  <a:gd name="connsiteY0" fmla="*/ 0 h 1031566"/>
                  <a:gd name="connsiteX1" fmla="*/ 693364 w 2103190"/>
                  <a:gd name="connsiteY1" fmla="*/ 89627 h 1031566"/>
                  <a:gd name="connsiteX2" fmla="*/ 1287360 w 2103190"/>
                  <a:gd name="connsiteY2" fmla="*/ 210354 h 1031566"/>
                  <a:gd name="connsiteX3" fmla="*/ 1776159 w 2103190"/>
                  <a:gd name="connsiteY3" fmla="*/ 436857 h 1031566"/>
                  <a:gd name="connsiteX4" fmla="*/ 2103190 w 2103190"/>
                  <a:gd name="connsiteY4" fmla="*/ 1031566 h 1031566"/>
                  <a:gd name="connsiteX0" fmla="*/ 0 w 1946028"/>
                  <a:gd name="connsiteY0" fmla="*/ 0 h 1031566"/>
                  <a:gd name="connsiteX1" fmla="*/ 536202 w 1946028"/>
                  <a:gd name="connsiteY1" fmla="*/ 89627 h 1031566"/>
                  <a:gd name="connsiteX2" fmla="*/ 1130198 w 1946028"/>
                  <a:gd name="connsiteY2" fmla="*/ 210354 h 1031566"/>
                  <a:gd name="connsiteX3" fmla="*/ 1618997 w 1946028"/>
                  <a:gd name="connsiteY3" fmla="*/ 436857 h 1031566"/>
                  <a:gd name="connsiteX4" fmla="*/ 1946028 w 1946028"/>
                  <a:gd name="connsiteY4" fmla="*/ 1031566 h 1031566"/>
                  <a:gd name="connsiteX0" fmla="*/ 0 w 1946028"/>
                  <a:gd name="connsiteY0" fmla="*/ 0 h 1045854"/>
                  <a:gd name="connsiteX1" fmla="*/ 536202 w 1946028"/>
                  <a:gd name="connsiteY1" fmla="*/ 103915 h 1045854"/>
                  <a:gd name="connsiteX2" fmla="*/ 1130198 w 1946028"/>
                  <a:gd name="connsiteY2" fmla="*/ 224642 h 1045854"/>
                  <a:gd name="connsiteX3" fmla="*/ 1618997 w 1946028"/>
                  <a:gd name="connsiteY3" fmla="*/ 451145 h 1045854"/>
                  <a:gd name="connsiteX4" fmla="*/ 1946028 w 1946028"/>
                  <a:gd name="connsiteY4" fmla="*/ 1045854 h 10458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946028" h="1045854">
                    <a:moveTo>
                      <a:pt x="0" y="0"/>
                    </a:moveTo>
                    <a:cubicBezTo>
                      <a:pt x="119371" y="7318"/>
                      <a:pt x="347836" y="66475"/>
                      <a:pt x="536202" y="103915"/>
                    </a:cubicBezTo>
                    <a:cubicBezTo>
                      <a:pt x="724568" y="141355"/>
                      <a:pt x="949732" y="166770"/>
                      <a:pt x="1130198" y="224642"/>
                    </a:cubicBezTo>
                    <a:cubicBezTo>
                      <a:pt x="1310664" y="282514"/>
                      <a:pt x="1483025" y="314276"/>
                      <a:pt x="1618997" y="451145"/>
                    </a:cubicBezTo>
                    <a:cubicBezTo>
                      <a:pt x="1754969" y="588014"/>
                      <a:pt x="1936940" y="976645"/>
                      <a:pt x="1946028" y="1045854"/>
                    </a:cubicBezTo>
                  </a:path>
                </a:pathLst>
              </a:custGeom>
              <a:noFill/>
              <a:ln w="28575">
                <a:solidFill>
                  <a:srgbClr val="5B9BD5"/>
                </a:solidFill>
                <a:prstDash val="solid"/>
                <a:headEnd type="none" w="med" len="med"/>
                <a:tailEnd type="non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/>
              </a:p>
            </p:txBody>
          </p:sp>
          <p:sp>
            <p:nvSpPr>
              <p:cNvPr id="26" name="Freeform 39">
                <a:extLst>
                  <a:ext uri="{FF2B5EF4-FFF2-40B4-BE49-F238E27FC236}">
                    <a16:creationId xmlns:a16="http://schemas.microsoft.com/office/drawing/2014/main" id="{9539A24C-062D-4850-836B-276A69F74D3A}"/>
                  </a:ext>
                </a:extLst>
              </p:cNvPr>
              <p:cNvSpPr/>
              <p:nvPr/>
            </p:nvSpPr>
            <p:spPr>
              <a:xfrm flipH="1">
                <a:off x="9110092" y="3720374"/>
                <a:ext cx="1974603" cy="1031566"/>
              </a:xfrm>
              <a:custGeom>
                <a:avLst/>
                <a:gdLst>
                  <a:gd name="connsiteX0" fmla="*/ 0 w 1895912"/>
                  <a:gd name="connsiteY0" fmla="*/ 16951 h 394456"/>
                  <a:gd name="connsiteX1" fmla="*/ 1400961 w 1895912"/>
                  <a:gd name="connsiteY1" fmla="*/ 16951 h 394456"/>
                  <a:gd name="connsiteX2" fmla="*/ 1795244 w 1895912"/>
                  <a:gd name="connsiteY2" fmla="*/ 193120 h 394456"/>
                  <a:gd name="connsiteX3" fmla="*/ 1895912 w 1895912"/>
                  <a:gd name="connsiteY3" fmla="*/ 394456 h 394456"/>
                  <a:gd name="connsiteX0" fmla="*/ 0 w 1912690"/>
                  <a:gd name="connsiteY0" fmla="*/ 16951 h 713237"/>
                  <a:gd name="connsiteX1" fmla="*/ 1400961 w 1912690"/>
                  <a:gd name="connsiteY1" fmla="*/ 16951 h 713237"/>
                  <a:gd name="connsiteX2" fmla="*/ 1795244 w 1912690"/>
                  <a:gd name="connsiteY2" fmla="*/ 193120 h 713237"/>
                  <a:gd name="connsiteX3" fmla="*/ 1912690 w 1912690"/>
                  <a:gd name="connsiteY3" fmla="*/ 713237 h 713237"/>
                  <a:gd name="connsiteX0" fmla="*/ 0 w 1912690"/>
                  <a:gd name="connsiteY0" fmla="*/ 24173 h 720459"/>
                  <a:gd name="connsiteX1" fmla="*/ 1400961 w 1912690"/>
                  <a:gd name="connsiteY1" fmla="*/ 24173 h 720459"/>
                  <a:gd name="connsiteX2" fmla="*/ 1753299 w 1912690"/>
                  <a:gd name="connsiteY2" fmla="*/ 301010 h 720459"/>
                  <a:gd name="connsiteX3" fmla="*/ 1912690 w 1912690"/>
                  <a:gd name="connsiteY3" fmla="*/ 720459 h 720459"/>
                  <a:gd name="connsiteX0" fmla="*/ 0 w 1912690"/>
                  <a:gd name="connsiteY0" fmla="*/ 3348 h 699634"/>
                  <a:gd name="connsiteX1" fmla="*/ 1325460 w 1912690"/>
                  <a:gd name="connsiteY1" fmla="*/ 70460 h 699634"/>
                  <a:gd name="connsiteX2" fmla="*/ 1753299 w 1912690"/>
                  <a:gd name="connsiteY2" fmla="*/ 280185 h 699634"/>
                  <a:gd name="connsiteX3" fmla="*/ 1912690 w 1912690"/>
                  <a:gd name="connsiteY3" fmla="*/ 699634 h 699634"/>
                  <a:gd name="connsiteX0" fmla="*/ 0 w 1912690"/>
                  <a:gd name="connsiteY0" fmla="*/ 4885 h 701171"/>
                  <a:gd name="connsiteX1" fmla="*/ 1325460 w 1912690"/>
                  <a:gd name="connsiteY1" fmla="*/ 55219 h 701171"/>
                  <a:gd name="connsiteX2" fmla="*/ 1753299 w 1912690"/>
                  <a:gd name="connsiteY2" fmla="*/ 281722 h 701171"/>
                  <a:gd name="connsiteX3" fmla="*/ 1912690 w 1912690"/>
                  <a:gd name="connsiteY3" fmla="*/ 701171 h 701171"/>
                  <a:gd name="connsiteX0" fmla="*/ 0 w 1920310"/>
                  <a:gd name="connsiteY0" fmla="*/ 4885 h 1036451"/>
                  <a:gd name="connsiteX1" fmla="*/ 1325460 w 1920310"/>
                  <a:gd name="connsiteY1" fmla="*/ 55219 h 1036451"/>
                  <a:gd name="connsiteX2" fmla="*/ 1753299 w 1920310"/>
                  <a:gd name="connsiteY2" fmla="*/ 281722 h 1036451"/>
                  <a:gd name="connsiteX3" fmla="*/ 1920310 w 1920310"/>
                  <a:gd name="connsiteY3" fmla="*/ 1036451 h 1036451"/>
                  <a:gd name="connsiteX0" fmla="*/ 0 w 1920310"/>
                  <a:gd name="connsiteY0" fmla="*/ 8245 h 1039811"/>
                  <a:gd name="connsiteX1" fmla="*/ 1325460 w 1920310"/>
                  <a:gd name="connsiteY1" fmla="*/ 58579 h 1039811"/>
                  <a:gd name="connsiteX2" fmla="*/ 1631379 w 1920310"/>
                  <a:gd name="connsiteY2" fmla="*/ 407002 h 1039811"/>
                  <a:gd name="connsiteX3" fmla="*/ 1920310 w 1920310"/>
                  <a:gd name="connsiteY3" fmla="*/ 1039811 h 1039811"/>
                  <a:gd name="connsiteX0" fmla="*/ 0 w 1920310"/>
                  <a:gd name="connsiteY0" fmla="*/ 2249 h 1033815"/>
                  <a:gd name="connsiteX1" fmla="*/ 974940 w 1920310"/>
                  <a:gd name="connsiteY1" fmla="*/ 113543 h 1033815"/>
                  <a:gd name="connsiteX2" fmla="*/ 1631379 w 1920310"/>
                  <a:gd name="connsiteY2" fmla="*/ 401006 h 1033815"/>
                  <a:gd name="connsiteX3" fmla="*/ 1920310 w 1920310"/>
                  <a:gd name="connsiteY3" fmla="*/ 1033815 h 1033815"/>
                  <a:gd name="connsiteX0" fmla="*/ 0 w 1920310"/>
                  <a:gd name="connsiteY0" fmla="*/ 2630 h 1034196"/>
                  <a:gd name="connsiteX1" fmla="*/ 974940 w 1920310"/>
                  <a:gd name="connsiteY1" fmla="*/ 113924 h 1034196"/>
                  <a:gd name="connsiteX2" fmla="*/ 1616139 w 1920310"/>
                  <a:gd name="connsiteY2" fmla="*/ 469967 h 1034196"/>
                  <a:gd name="connsiteX3" fmla="*/ 1920310 w 1920310"/>
                  <a:gd name="connsiteY3" fmla="*/ 1034196 h 1034196"/>
                  <a:gd name="connsiteX0" fmla="*/ 0 w 1920310"/>
                  <a:gd name="connsiteY0" fmla="*/ 2325 h 1033891"/>
                  <a:gd name="connsiteX1" fmla="*/ 974940 w 1920310"/>
                  <a:gd name="connsiteY1" fmla="*/ 113619 h 1033891"/>
                  <a:gd name="connsiteX2" fmla="*/ 1616139 w 1920310"/>
                  <a:gd name="connsiteY2" fmla="*/ 416322 h 1033891"/>
                  <a:gd name="connsiteX3" fmla="*/ 1920310 w 1920310"/>
                  <a:gd name="connsiteY3" fmla="*/ 1033891 h 1033891"/>
                  <a:gd name="connsiteX0" fmla="*/ 0 w 1920310"/>
                  <a:gd name="connsiteY0" fmla="*/ 0 h 1031566"/>
                  <a:gd name="connsiteX1" fmla="*/ 716224 w 1920310"/>
                  <a:gd name="connsiteY1" fmla="*/ 43907 h 1031566"/>
                  <a:gd name="connsiteX2" fmla="*/ 974940 w 1920310"/>
                  <a:gd name="connsiteY2" fmla="*/ 111294 h 1031566"/>
                  <a:gd name="connsiteX3" fmla="*/ 1616139 w 1920310"/>
                  <a:gd name="connsiteY3" fmla="*/ 413997 h 1031566"/>
                  <a:gd name="connsiteX4" fmla="*/ 1920310 w 1920310"/>
                  <a:gd name="connsiteY4" fmla="*/ 1031566 h 1031566"/>
                  <a:gd name="connsiteX0" fmla="*/ 0 w 1920310"/>
                  <a:gd name="connsiteY0" fmla="*/ 0 h 1031566"/>
                  <a:gd name="connsiteX1" fmla="*/ 510484 w 1920310"/>
                  <a:gd name="connsiteY1" fmla="*/ 66767 h 1031566"/>
                  <a:gd name="connsiteX2" fmla="*/ 974940 w 1920310"/>
                  <a:gd name="connsiteY2" fmla="*/ 111294 h 1031566"/>
                  <a:gd name="connsiteX3" fmla="*/ 1616139 w 1920310"/>
                  <a:gd name="connsiteY3" fmla="*/ 413997 h 1031566"/>
                  <a:gd name="connsiteX4" fmla="*/ 1920310 w 1920310"/>
                  <a:gd name="connsiteY4" fmla="*/ 1031566 h 1031566"/>
                  <a:gd name="connsiteX0" fmla="*/ 0 w 1920310"/>
                  <a:gd name="connsiteY0" fmla="*/ 0 h 1031566"/>
                  <a:gd name="connsiteX1" fmla="*/ 510484 w 1920310"/>
                  <a:gd name="connsiteY1" fmla="*/ 66767 h 1031566"/>
                  <a:gd name="connsiteX2" fmla="*/ 974940 w 1920310"/>
                  <a:gd name="connsiteY2" fmla="*/ 164634 h 1031566"/>
                  <a:gd name="connsiteX3" fmla="*/ 1616139 w 1920310"/>
                  <a:gd name="connsiteY3" fmla="*/ 413997 h 1031566"/>
                  <a:gd name="connsiteX4" fmla="*/ 1920310 w 1920310"/>
                  <a:gd name="connsiteY4" fmla="*/ 1031566 h 1031566"/>
                  <a:gd name="connsiteX0" fmla="*/ 0 w 1920310"/>
                  <a:gd name="connsiteY0" fmla="*/ 0 h 1031566"/>
                  <a:gd name="connsiteX1" fmla="*/ 510484 w 1920310"/>
                  <a:gd name="connsiteY1" fmla="*/ 66767 h 1031566"/>
                  <a:gd name="connsiteX2" fmla="*/ 974940 w 1920310"/>
                  <a:gd name="connsiteY2" fmla="*/ 164634 h 1031566"/>
                  <a:gd name="connsiteX3" fmla="*/ 1593279 w 1920310"/>
                  <a:gd name="connsiteY3" fmla="*/ 436857 h 1031566"/>
                  <a:gd name="connsiteX4" fmla="*/ 1920310 w 1920310"/>
                  <a:gd name="connsiteY4" fmla="*/ 1031566 h 1031566"/>
                  <a:gd name="connsiteX0" fmla="*/ 0 w 1920310"/>
                  <a:gd name="connsiteY0" fmla="*/ 0 h 1031566"/>
                  <a:gd name="connsiteX1" fmla="*/ 510484 w 1920310"/>
                  <a:gd name="connsiteY1" fmla="*/ 66767 h 1031566"/>
                  <a:gd name="connsiteX2" fmla="*/ 1104480 w 1920310"/>
                  <a:gd name="connsiteY2" fmla="*/ 179874 h 1031566"/>
                  <a:gd name="connsiteX3" fmla="*/ 1593279 w 1920310"/>
                  <a:gd name="connsiteY3" fmla="*/ 436857 h 1031566"/>
                  <a:gd name="connsiteX4" fmla="*/ 1920310 w 1920310"/>
                  <a:gd name="connsiteY4" fmla="*/ 1031566 h 1031566"/>
                  <a:gd name="connsiteX0" fmla="*/ 0 w 2103190"/>
                  <a:gd name="connsiteY0" fmla="*/ 0 h 1031566"/>
                  <a:gd name="connsiteX1" fmla="*/ 693364 w 2103190"/>
                  <a:gd name="connsiteY1" fmla="*/ 66767 h 1031566"/>
                  <a:gd name="connsiteX2" fmla="*/ 1287360 w 2103190"/>
                  <a:gd name="connsiteY2" fmla="*/ 179874 h 1031566"/>
                  <a:gd name="connsiteX3" fmla="*/ 1776159 w 2103190"/>
                  <a:gd name="connsiteY3" fmla="*/ 436857 h 1031566"/>
                  <a:gd name="connsiteX4" fmla="*/ 2103190 w 2103190"/>
                  <a:gd name="connsiteY4" fmla="*/ 1031566 h 1031566"/>
                  <a:gd name="connsiteX0" fmla="*/ 0 w 2103190"/>
                  <a:gd name="connsiteY0" fmla="*/ 0 h 1031566"/>
                  <a:gd name="connsiteX1" fmla="*/ 693364 w 2103190"/>
                  <a:gd name="connsiteY1" fmla="*/ 89627 h 1031566"/>
                  <a:gd name="connsiteX2" fmla="*/ 1287360 w 2103190"/>
                  <a:gd name="connsiteY2" fmla="*/ 179874 h 1031566"/>
                  <a:gd name="connsiteX3" fmla="*/ 1776159 w 2103190"/>
                  <a:gd name="connsiteY3" fmla="*/ 436857 h 1031566"/>
                  <a:gd name="connsiteX4" fmla="*/ 2103190 w 2103190"/>
                  <a:gd name="connsiteY4" fmla="*/ 1031566 h 1031566"/>
                  <a:gd name="connsiteX0" fmla="*/ 0 w 2103190"/>
                  <a:gd name="connsiteY0" fmla="*/ 0 h 1031566"/>
                  <a:gd name="connsiteX1" fmla="*/ 693364 w 2103190"/>
                  <a:gd name="connsiteY1" fmla="*/ 89627 h 1031566"/>
                  <a:gd name="connsiteX2" fmla="*/ 1287360 w 2103190"/>
                  <a:gd name="connsiteY2" fmla="*/ 210354 h 1031566"/>
                  <a:gd name="connsiteX3" fmla="*/ 1776159 w 2103190"/>
                  <a:gd name="connsiteY3" fmla="*/ 436857 h 1031566"/>
                  <a:gd name="connsiteX4" fmla="*/ 2103190 w 2103190"/>
                  <a:gd name="connsiteY4" fmla="*/ 1031566 h 1031566"/>
                  <a:gd name="connsiteX0" fmla="*/ 0 w 1974603"/>
                  <a:gd name="connsiteY0" fmla="*/ 0 h 1031566"/>
                  <a:gd name="connsiteX1" fmla="*/ 564777 w 1974603"/>
                  <a:gd name="connsiteY1" fmla="*/ 89627 h 1031566"/>
                  <a:gd name="connsiteX2" fmla="*/ 1158773 w 1974603"/>
                  <a:gd name="connsiteY2" fmla="*/ 210354 h 1031566"/>
                  <a:gd name="connsiteX3" fmla="*/ 1647572 w 1974603"/>
                  <a:gd name="connsiteY3" fmla="*/ 436857 h 1031566"/>
                  <a:gd name="connsiteX4" fmla="*/ 1974603 w 1974603"/>
                  <a:gd name="connsiteY4" fmla="*/ 1031566 h 10315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974603" h="1031566">
                    <a:moveTo>
                      <a:pt x="0" y="0"/>
                    </a:moveTo>
                    <a:cubicBezTo>
                      <a:pt x="119371" y="7318"/>
                      <a:pt x="371648" y="54568"/>
                      <a:pt x="564777" y="89627"/>
                    </a:cubicBezTo>
                    <a:cubicBezTo>
                      <a:pt x="757906" y="124686"/>
                      <a:pt x="978307" y="152482"/>
                      <a:pt x="1158773" y="210354"/>
                    </a:cubicBezTo>
                    <a:cubicBezTo>
                      <a:pt x="1339239" y="268226"/>
                      <a:pt x="1511600" y="299988"/>
                      <a:pt x="1647572" y="436857"/>
                    </a:cubicBezTo>
                    <a:cubicBezTo>
                      <a:pt x="1783544" y="573726"/>
                      <a:pt x="1965515" y="962357"/>
                      <a:pt x="1974603" y="1031566"/>
                    </a:cubicBezTo>
                  </a:path>
                </a:pathLst>
              </a:custGeom>
              <a:noFill/>
              <a:ln w="28575">
                <a:solidFill>
                  <a:srgbClr val="5B9BD5"/>
                </a:solidFill>
                <a:prstDash val="solid"/>
                <a:headEnd type="none" w="med" len="med"/>
                <a:tailEnd type="non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/>
              </a:p>
            </p:txBody>
          </p:sp>
        </p:grp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707F6EED-173A-4A99-94AD-80D91924A847}"/>
                </a:ext>
              </a:extLst>
            </p:cNvPr>
            <p:cNvCxnSpPr/>
            <p:nvPr/>
          </p:nvCxnSpPr>
          <p:spPr>
            <a:xfrm flipV="1">
              <a:off x="2497832" y="1279705"/>
              <a:ext cx="515799" cy="2660"/>
            </a:xfrm>
            <a:prstGeom prst="line">
              <a:avLst/>
            </a:prstGeom>
            <a:ln w="28575">
              <a:solidFill>
                <a:srgbClr val="5B9BD5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Arrow: Up-Down 40">
            <a:extLst>
              <a:ext uri="{FF2B5EF4-FFF2-40B4-BE49-F238E27FC236}">
                <a16:creationId xmlns:a16="http://schemas.microsoft.com/office/drawing/2014/main" id="{2FD251D5-5E49-4FA5-BCB8-1BAC1F1D14C9}"/>
              </a:ext>
            </a:extLst>
          </p:cNvPr>
          <p:cNvSpPr/>
          <p:nvPr/>
        </p:nvSpPr>
        <p:spPr>
          <a:xfrm>
            <a:off x="6754483" y="1371551"/>
            <a:ext cx="181614" cy="915528"/>
          </a:xfrm>
          <a:prstGeom prst="up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E624A36A-44F4-46E8-84FB-A56DC13A283E}"/>
              </a:ext>
            </a:extLst>
          </p:cNvPr>
          <p:cNvSpPr txBox="1"/>
          <p:nvPr/>
        </p:nvSpPr>
        <p:spPr>
          <a:xfrm>
            <a:off x="6845290" y="1627561"/>
            <a:ext cx="12044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Drawdown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28176F4D-6A47-430A-9EE2-E0771EF2055F}"/>
              </a:ext>
            </a:extLst>
          </p:cNvPr>
          <p:cNvSpPr txBox="1"/>
          <p:nvPr/>
        </p:nvSpPr>
        <p:spPr>
          <a:xfrm>
            <a:off x="5215015" y="622477"/>
            <a:ext cx="8372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Spread</a:t>
            </a:r>
          </a:p>
        </p:txBody>
      </p:sp>
      <p:sp>
        <p:nvSpPr>
          <p:cNvPr id="45" name="Arrow: Up-Down 44">
            <a:extLst>
              <a:ext uri="{FF2B5EF4-FFF2-40B4-BE49-F238E27FC236}">
                <a16:creationId xmlns:a16="http://schemas.microsoft.com/office/drawing/2014/main" id="{A88D78CA-25AD-4DFE-9815-5BEC8003155A}"/>
              </a:ext>
            </a:extLst>
          </p:cNvPr>
          <p:cNvSpPr/>
          <p:nvPr/>
        </p:nvSpPr>
        <p:spPr>
          <a:xfrm rot="5400000">
            <a:off x="5650172" y="98849"/>
            <a:ext cx="197946" cy="2192290"/>
          </a:xfrm>
          <a:prstGeom prst="up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D75A8BFF-F95E-422C-8A69-2A2CDB427E44}"/>
              </a:ext>
            </a:extLst>
          </p:cNvPr>
          <p:cNvSpPr txBox="1"/>
          <p:nvPr/>
        </p:nvSpPr>
        <p:spPr>
          <a:xfrm>
            <a:off x="1002390" y="4175696"/>
            <a:ext cx="53796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How would a </a:t>
            </a:r>
            <a:r>
              <a:rPr lang="en-US" dirty="0">
                <a:solidFill>
                  <a:srgbClr val="FF0000"/>
                </a:solidFill>
              </a:rPr>
              <a:t>lower</a:t>
            </a:r>
            <a:r>
              <a:rPr lang="en-US" dirty="0"/>
              <a:t> K affect the drawdown and spread?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E24695E4-AC67-4C53-9C06-80260A27C1CF}"/>
              </a:ext>
            </a:extLst>
          </p:cNvPr>
          <p:cNvSpPr txBox="1"/>
          <p:nvPr/>
        </p:nvSpPr>
        <p:spPr>
          <a:xfrm>
            <a:off x="1655122" y="4728113"/>
            <a:ext cx="30796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Drawdown would </a:t>
            </a:r>
            <a:r>
              <a:rPr lang="en-US" dirty="0">
                <a:solidFill>
                  <a:srgbClr val="FF0000"/>
                </a:solidFill>
              </a:rPr>
              <a:t>increase</a:t>
            </a:r>
            <a:r>
              <a:rPr lang="en-US" dirty="0"/>
              <a:t> and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C6E8D3C0-4FBA-46FB-A33A-8E834BC91FEB}"/>
              </a:ext>
            </a:extLst>
          </p:cNvPr>
          <p:cNvSpPr txBox="1"/>
          <p:nvPr/>
        </p:nvSpPr>
        <p:spPr>
          <a:xfrm>
            <a:off x="1655121" y="5265396"/>
            <a:ext cx="58498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Spread would </a:t>
            </a:r>
            <a:r>
              <a:rPr lang="en-US" dirty="0">
                <a:solidFill>
                  <a:srgbClr val="FF0000"/>
                </a:solidFill>
              </a:rPr>
              <a:t>decrease</a:t>
            </a:r>
            <a:r>
              <a:rPr lang="en-US" dirty="0"/>
              <a:t> because water movement toward the well would be </a:t>
            </a:r>
            <a:r>
              <a:rPr lang="en-US" dirty="0">
                <a:solidFill>
                  <a:srgbClr val="FF0000"/>
                </a:solidFill>
              </a:rPr>
              <a:t>slower</a:t>
            </a:r>
          </a:p>
        </p:txBody>
      </p:sp>
      <p:sp>
        <p:nvSpPr>
          <p:cNvPr id="52" name="Freeform: Shape 51">
            <a:extLst>
              <a:ext uri="{FF2B5EF4-FFF2-40B4-BE49-F238E27FC236}">
                <a16:creationId xmlns:a16="http://schemas.microsoft.com/office/drawing/2014/main" id="{3029CA17-BB3D-4152-BD55-04FFBC4B9CFB}"/>
              </a:ext>
            </a:extLst>
          </p:cNvPr>
          <p:cNvSpPr/>
          <p:nvPr/>
        </p:nvSpPr>
        <p:spPr>
          <a:xfrm>
            <a:off x="3467819" y="1371600"/>
            <a:ext cx="1078302" cy="1621766"/>
          </a:xfrm>
          <a:custGeom>
            <a:avLst/>
            <a:gdLst>
              <a:gd name="connsiteX0" fmla="*/ 0 w 1078302"/>
              <a:gd name="connsiteY0" fmla="*/ 0 h 1621766"/>
              <a:gd name="connsiteX1" fmla="*/ 336430 w 1078302"/>
              <a:gd name="connsiteY1" fmla="*/ 146649 h 1621766"/>
              <a:gd name="connsiteX2" fmla="*/ 854015 w 1078302"/>
              <a:gd name="connsiteY2" fmla="*/ 785004 h 1621766"/>
              <a:gd name="connsiteX3" fmla="*/ 1078302 w 1078302"/>
              <a:gd name="connsiteY3" fmla="*/ 1621766 h 16217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78302" h="1621766">
                <a:moveTo>
                  <a:pt x="0" y="0"/>
                </a:moveTo>
                <a:cubicBezTo>
                  <a:pt x="97047" y="7907"/>
                  <a:pt x="194094" y="15815"/>
                  <a:pt x="336430" y="146649"/>
                </a:cubicBezTo>
                <a:cubicBezTo>
                  <a:pt x="478766" y="277483"/>
                  <a:pt x="730370" y="539151"/>
                  <a:pt x="854015" y="785004"/>
                </a:cubicBezTo>
                <a:cubicBezTo>
                  <a:pt x="977660" y="1030857"/>
                  <a:pt x="1027981" y="1326311"/>
                  <a:pt x="1078302" y="1621766"/>
                </a:cubicBezTo>
              </a:path>
            </a:pathLst>
          </a:custGeom>
          <a:noFill/>
          <a:ln w="3810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Freeform: Shape 53">
            <a:extLst>
              <a:ext uri="{FF2B5EF4-FFF2-40B4-BE49-F238E27FC236}">
                <a16:creationId xmlns:a16="http://schemas.microsoft.com/office/drawing/2014/main" id="{12DAB305-0A6A-4E79-8F27-1CAD83EB30DE}"/>
              </a:ext>
            </a:extLst>
          </p:cNvPr>
          <p:cNvSpPr/>
          <p:nvPr/>
        </p:nvSpPr>
        <p:spPr>
          <a:xfrm flipH="1">
            <a:off x="4653000" y="1366418"/>
            <a:ext cx="1078302" cy="1621766"/>
          </a:xfrm>
          <a:custGeom>
            <a:avLst/>
            <a:gdLst>
              <a:gd name="connsiteX0" fmla="*/ 0 w 1078302"/>
              <a:gd name="connsiteY0" fmla="*/ 0 h 1621766"/>
              <a:gd name="connsiteX1" fmla="*/ 336430 w 1078302"/>
              <a:gd name="connsiteY1" fmla="*/ 146649 h 1621766"/>
              <a:gd name="connsiteX2" fmla="*/ 854015 w 1078302"/>
              <a:gd name="connsiteY2" fmla="*/ 785004 h 1621766"/>
              <a:gd name="connsiteX3" fmla="*/ 1078302 w 1078302"/>
              <a:gd name="connsiteY3" fmla="*/ 1621766 h 16217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78302" h="1621766">
                <a:moveTo>
                  <a:pt x="0" y="0"/>
                </a:moveTo>
                <a:cubicBezTo>
                  <a:pt x="97047" y="7907"/>
                  <a:pt x="194094" y="15815"/>
                  <a:pt x="336430" y="146649"/>
                </a:cubicBezTo>
                <a:cubicBezTo>
                  <a:pt x="478766" y="277483"/>
                  <a:pt x="730370" y="539151"/>
                  <a:pt x="854015" y="785004"/>
                </a:cubicBezTo>
                <a:cubicBezTo>
                  <a:pt x="977660" y="1030857"/>
                  <a:pt x="1027981" y="1326311"/>
                  <a:pt x="1078302" y="1621766"/>
                </a:cubicBezTo>
              </a:path>
            </a:pathLst>
          </a:custGeom>
          <a:noFill/>
          <a:ln w="3810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901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  <p:bldP spid="49" grpId="0"/>
      <p:bldP spid="50" grpId="0"/>
      <p:bldP spid="52" grpId="0" animBg="1"/>
      <p:bldP spid="5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Group 39">
            <a:extLst>
              <a:ext uri="{FF2B5EF4-FFF2-40B4-BE49-F238E27FC236}">
                <a16:creationId xmlns:a16="http://schemas.microsoft.com/office/drawing/2014/main" id="{858CF0C6-A007-43FD-A191-5EE3C4EF1DA0}"/>
              </a:ext>
            </a:extLst>
          </p:cNvPr>
          <p:cNvGrpSpPr/>
          <p:nvPr/>
        </p:nvGrpSpPr>
        <p:grpSpPr>
          <a:xfrm>
            <a:off x="2190807" y="305580"/>
            <a:ext cx="4762385" cy="3123420"/>
            <a:chOff x="2380287" y="378905"/>
            <a:chExt cx="4132656" cy="2639450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95686BA2-1981-4876-B086-B8966D7FAE99}"/>
                </a:ext>
              </a:extLst>
            </p:cNvPr>
            <p:cNvSpPr/>
            <p:nvPr/>
          </p:nvSpPr>
          <p:spPr>
            <a:xfrm>
              <a:off x="4435690" y="740744"/>
              <a:ext cx="56626" cy="2277611"/>
            </a:xfrm>
            <a:prstGeom prst="rect">
              <a:avLst/>
            </a:prstGeom>
            <a:noFill/>
            <a:ln w="12700">
              <a:solidFill>
                <a:srgbClr val="FF0000"/>
              </a:solidFill>
              <a:prstDash val="solid"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DC298506-EE79-4EA0-BBC9-BAF8B20F763F}"/>
                </a:ext>
              </a:extLst>
            </p:cNvPr>
            <p:cNvCxnSpPr>
              <a:cxnSpLocks/>
            </p:cNvCxnSpPr>
            <p:nvPr/>
          </p:nvCxnSpPr>
          <p:spPr>
            <a:xfrm>
              <a:off x="2380287" y="1274447"/>
              <a:ext cx="4132656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1E14C4DA-050F-4AB6-A456-365A7EF68575}"/>
                </a:ext>
              </a:extLst>
            </p:cNvPr>
            <p:cNvSpPr/>
            <p:nvPr/>
          </p:nvSpPr>
          <p:spPr>
            <a:xfrm rot="10800000">
              <a:off x="2464595" y="1142215"/>
              <a:ext cx="140485" cy="124565"/>
            </a:xfrm>
            <a:prstGeom prst="triangle">
              <a:avLst/>
            </a:prstGeom>
            <a:solidFill>
              <a:srgbClr val="5B9BD5"/>
            </a:solidFill>
            <a:ln w="12700">
              <a:solidFill>
                <a:srgbClr val="0070C0"/>
              </a:solidFill>
              <a:prstDash val="solid"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17" name="Up Arrow 19">
              <a:extLst>
                <a:ext uri="{FF2B5EF4-FFF2-40B4-BE49-F238E27FC236}">
                  <a16:creationId xmlns:a16="http://schemas.microsoft.com/office/drawing/2014/main" id="{6983EA13-0464-4C3B-BA5C-177341E81404}"/>
                </a:ext>
              </a:extLst>
            </p:cNvPr>
            <p:cNvSpPr/>
            <p:nvPr/>
          </p:nvSpPr>
          <p:spPr>
            <a:xfrm>
              <a:off x="4409946" y="378905"/>
              <a:ext cx="106959" cy="264254"/>
            </a:xfrm>
            <a:prstGeom prst="upArrow">
              <a:avLst/>
            </a:prstGeom>
            <a:solidFill>
              <a:srgbClr val="5B9BD5"/>
            </a:solidFill>
            <a:ln w="12700">
              <a:solidFill>
                <a:srgbClr val="0070C0"/>
              </a:solidFill>
              <a:prstDash val="solid"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60497493-9DB1-4297-B858-17694277487A}"/>
                </a:ext>
              </a:extLst>
            </p:cNvPr>
            <p:cNvGrpSpPr/>
            <p:nvPr/>
          </p:nvGrpSpPr>
          <p:grpSpPr>
            <a:xfrm>
              <a:off x="2983184" y="1274156"/>
              <a:ext cx="2983528" cy="784391"/>
              <a:chOff x="7106658" y="3706086"/>
              <a:chExt cx="3978037" cy="1045854"/>
            </a:xfrm>
          </p:grpSpPr>
          <p:sp>
            <p:nvSpPr>
              <p:cNvPr id="25" name="Freeform 37">
                <a:extLst>
                  <a:ext uri="{FF2B5EF4-FFF2-40B4-BE49-F238E27FC236}">
                    <a16:creationId xmlns:a16="http://schemas.microsoft.com/office/drawing/2014/main" id="{07BDD2D2-45FF-4865-81EB-1971CDE89860}"/>
                  </a:ext>
                </a:extLst>
              </p:cNvPr>
              <p:cNvSpPr/>
              <p:nvPr/>
            </p:nvSpPr>
            <p:spPr>
              <a:xfrm>
                <a:off x="7106658" y="3706086"/>
                <a:ext cx="1946028" cy="1045854"/>
              </a:xfrm>
              <a:custGeom>
                <a:avLst/>
                <a:gdLst>
                  <a:gd name="connsiteX0" fmla="*/ 0 w 1895912"/>
                  <a:gd name="connsiteY0" fmla="*/ 16951 h 394456"/>
                  <a:gd name="connsiteX1" fmla="*/ 1400961 w 1895912"/>
                  <a:gd name="connsiteY1" fmla="*/ 16951 h 394456"/>
                  <a:gd name="connsiteX2" fmla="*/ 1795244 w 1895912"/>
                  <a:gd name="connsiteY2" fmla="*/ 193120 h 394456"/>
                  <a:gd name="connsiteX3" fmla="*/ 1895912 w 1895912"/>
                  <a:gd name="connsiteY3" fmla="*/ 394456 h 394456"/>
                  <a:gd name="connsiteX0" fmla="*/ 0 w 1912690"/>
                  <a:gd name="connsiteY0" fmla="*/ 16951 h 713237"/>
                  <a:gd name="connsiteX1" fmla="*/ 1400961 w 1912690"/>
                  <a:gd name="connsiteY1" fmla="*/ 16951 h 713237"/>
                  <a:gd name="connsiteX2" fmla="*/ 1795244 w 1912690"/>
                  <a:gd name="connsiteY2" fmla="*/ 193120 h 713237"/>
                  <a:gd name="connsiteX3" fmla="*/ 1912690 w 1912690"/>
                  <a:gd name="connsiteY3" fmla="*/ 713237 h 713237"/>
                  <a:gd name="connsiteX0" fmla="*/ 0 w 1912690"/>
                  <a:gd name="connsiteY0" fmla="*/ 24173 h 720459"/>
                  <a:gd name="connsiteX1" fmla="*/ 1400961 w 1912690"/>
                  <a:gd name="connsiteY1" fmla="*/ 24173 h 720459"/>
                  <a:gd name="connsiteX2" fmla="*/ 1753299 w 1912690"/>
                  <a:gd name="connsiteY2" fmla="*/ 301010 h 720459"/>
                  <a:gd name="connsiteX3" fmla="*/ 1912690 w 1912690"/>
                  <a:gd name="connsiteY3" fmla="*/ 720459 h 720459"/>
                  <a:gd name="connsiteX0" fmla="*/ 0 w 1912690"/>
                  <a:gd name="connsiteY0" fmla="*/ 3348 h 699634"/>
                  <a:gd name="connsiteX1" fmla="*/ 1325460 w 1912690"/>
                  <a:gd name="connsiteY1" fmla="*/ 70460 h 699634"/>
                  <a:gd name="connsiteX2" fmla="*/ 1753299 w 1912690"/>
                  <a:gd name="connsiteY2" fmla="*/ 280185 h 699634"/>
                  <a:gd name="connsiteX3" fmla="*/ 1912690 w 1912690"/>
                  <a:gd name="connsiteY3" fmla="*/ 699634 h 699634"/>
                  <a:gd name="connsiteX0" fmla="*/ 0 w 1912690"/>
                  <a:gd name="connsiteY0" fmla="*/ 4885 h 701171"/>
                  <a:gd name="connsiteX1" fmla="*/ 1325460 w 1912690"/>
                  <a:gd name="connsiteY1" fmla="*/ 55219 h 701171"/>
                  <a:gd name="connsiteX2" fmla="*/ 1753299 w 1912690"/>
                  <a:gd name="connsiteY2" fmla="*/ 281722 h 701171"/>
                  <a:gd name="connsiteX3" fmla="*/ 1912690 w 1912690"/>
                  <a:gd name="connsiteY3" fmla="*/ 701171 h 701171"/>
                  <a:gd name="connsiteX0" fmla="*/ 0 w 1920310"/>
                  <a:gd name="connsiteY0" fmla="*/ 4885 h 1036451"/>
                  <a:gd name="connsiteX1" fmla="*/ 1325460 w 1920310"/>
                  <a:gd name="connsiteY1" fmla="*/ 55219 h 1036451"/>
                  <a:gd name="connsiteX2" fmla="*/ 1753299 w 1920310"/>
                  <a:gd name="connsiteY2" fmla="*/ 281722 h 1036451"/>
                  <a:gd name="connsiteX3" fmla="*/ 1920310 w 1920310"/>
                  <a:gd name="connsiteY3" fmla="*/ 1036451 h 1036451"/>
                  <a:gd name="connsiteX0" fmla="*/ 0 w 1920310"/>
                  <a:gd name="connsiteY0" fmla="*/ 8245 h 1039811"/>
                  <a:gd name="connsiteX1" fmla="*/ 1325460 w 1920310"/>
                  <a:gd name="connsiteY1" fmla="*/ 58579 h 1039811"/>
                  <a:gd name="connsiteX2" fmla="*/ 1631379 w 1920310"/>
                  <a:gd name="connsiteY2" fmla="*/ 407002 h 1039811"/>
                  <a:gd name="connsiteX3" fmla="*/ 1920310 w 1920310"/>
                  <a:gd name="connsiteY3" fmla="*/ 1039811 h 1039811"/>
                  <a:gd name="connsiteX0" fmla="*/ 0 w 1920310"/>
                  <a:gd name="connsiteY0" fmla="*/ 2249 h 1033815"/>
                  <a:gd name="connsiteX1" fmla="*/ 974940 w 1920310"/>
                  <a:gd name="connsiteY1" fmla="*/ 113543 h 1033815"/>
                  <a:gd name="connsiteX2" fmla="*/ 1631379 w 1920310"/>
                  <a:gd name="connsiteY2" fmla="*/ 401006 h 1033815"/>
                  <a:gd name="connsiteX3" fmla="*/ 1920310 w 1920310"/>
                  <a:gd name="connsiteY3" fmla="*/ 1033815 h 1033815"/>
                  <a:gd name="connsiteX0" fmla="*/ 0 w 1920310"/>
                  <a:gd name="connsiteY0" fmla="*/ 2630 h 1034196"/>
                  <a:gd name="connsiteX1" fmla="*/ 974940 w 1920310"/>
                  <a:gd name="connsiteY1" fmla="*/ 113924 h 1034196"/>
                  <a:gd name="connsiteX2" fmla="*/ 1616139 w 1920310"/>
                  <a:gd name="connsiteY2" fmla="*/ 469967 h 1034196"/>
                  <a:gd name="connsiteX3" fmla="*/ 1920310 w 1920310"/>
                  <a:gd name="connsiteY3" fmla="*/ 1034196 h 1034196"/>
                  <a:gd name="connsiteX0" fmla="*/ 0 w 1920310"/>
                  <a:gd name="connsiteY0" fmla="*/ 2325 h 1033891"/>
                  <a:gd name="connsiteX1" fmla="*/ 974940 w 1920310"/>
                  <a:gd name="connsiteY1" fmla="*/ 113619 h 1033891"/>
                  <a:gd name="connsiteX2" fmla="*/ 1616139 w 1920310"/>
                  <a:gd name="connsiteY2" fmla="*/ 416322 h 1033891"/>
                  <a:gd name="connsiteX3" fmla="*/ 1920310 w 1920310"/>
                  <a:gd name="connsiteY3" fmla="*/ 1033891 h 1033891"/>
                  <a:gd name="connsiteX0" fmla="*/ 0 w 1920310"/>
                  <a:gd name="connsiteY0" fmla="*/ 0 h 1031566"/>
                  <a:gd name="connsiteX1" fmla="*/ 716224 w 1920310"/>
                  <a:gd name="connsiteY1" fmla="*/ 43907 h 1031566"/>
                  <a:gd name="connsiteX2" fmla="*/ 974940 w 1920310"/>
                  <a:gd name="connsiteY2" fmla="*/ 111294 h 1031566"/>
                  <a:gd name="connsiteX3" fmla="*/ 1616139 w 1920310"/>
                  <a:gd name="connsiteY3" fmla="*/ 413997 h 1031566"/>
                  <a:gd name="connsiteX4" fmla="*/ 1920310 w 1920310"/>
                  <a:gd name="connsiteY4" fmla="*/ 1031566 h 1031566"/>
                  <a:gd name="connsiteX0" fmla="*/ 0 w 1920310"/>
                  <a:gd name="connsiteY0" fmla="*/ 0 h 1031566"/>
                  <a:gd name="connsiteX1" fmla="*/ 510484 w 1920310"/>
                  <a:gd name="connsiteY1" fmla="*/ 66767 h 1031566"/>
                  <a:gd name="connsiteX2" fmla="*/ 974940 w 1920310"/>
                  <a:gd name="connsiteY2" fmla="*/ 111294 h 1031566"/>
                  <a:gd name="connsiteX3" fmla="*/ 1616139 w 1920310"/>
                  <a:gd name="connsiteY3" fmla="*/ 413997 h 1031566"/>
                  <a:gd name="connsiteX4" fmla="*/ 1920310 w 1920310"/>
                  <a:gd name="connsiteY4" fmla="*/ 1031566 h 1031566"/>
                  <a:gd name="connsiteX0" fmla="*/ 0 w 1920310"/>
                  <a:gd name="connsiteY0" fmla="*/ 0 h 1031566"/>
                  <a:gd name="connsiteX1" fmla="*/ 510484 w 1920310"/>
                  <a:gd name="connsiteY1" fmla="*/ 66767 h 1031566"/>
                  <a:gd name="connsiteX2" fmla="*/ 974940 w 1920310"/>
                  <a:gd name="connsiteY2" fmla="*/ 164634 h 1031566"/>
                  <a:gd name="connsiteX3" fmla="*/ 1616139 w 1920310"/>
                  <a:gd name="connsiteY3" fmla="*/ 413997 h 1031566"/>
                  <a:gd name="connsiteX4" fmla="*/ 1920310 w 1920310"/>
                  <a:gd name="connsiteY4" fmla="*/ 1031566 h 1031566"/>
                  <a:gd name="connsiteX0" fmla="*/ 0 w 1920310"/>
                  <a:gd name="connsiteY0" fmla="*/ 0 h 1031566"/>
                  <a:gd name="connsiteX1" fmla="*/ 510484 w 1920310"/>
                  <a:gd name="connsiteY1" fmla="*/ 66767 h 1031566"/>
                  <a:gd name="connsiteX2" fmla="*/ 974940 w 1920310"/>
                  <a:gd name="connsiteY2" fmla="*/ 164634 h 1031566"/>
                  <a:gd name="connsiteX3" fmla="*/ 1593279 w 1920310"/>
                  <a:gd name="connsiteY3" fmla="*/ 436857 h 1031566"/>
                  <a:gd name="connsiteX4" fmla="*/ 1920310 w 1920310"/>
                  <a:gd name="connsiteY4" fmla="*/ 1031566 h 1031566"/>
                  <a:gd name="connsiteX0" fmla="*/ 0 w 1920310"/>
                  <a:gd name="connsiteY0" fmla="*/ 0 h 1031566"/>
                  <a:gd name="connsiteX1" fmla="*/ 510484 w 1920310"/>
                  <a:gd name="connsiteY1" fmla="*/ 66767 h 1031566"/>
                  <a:gd name="connsiteX2" fmla="*/ 1104480 w 1920310"/>
                  <a:gd name="connsiteY2" fmla="*/ 179874 h 1031566"/>
                  <a:gd name="connsiteX3" fmla="*/ 1593279 w 1920310"/>
                  <a:gd name="connsiteY3" fmla="*/ 436857 h 1031566"/>
                  <a:gd name="connsiteX4" fmla="*/ 1920310 w 1920310"/>
                  <a:gd name="connsiteY4" fmla="*/ 1031566 h 1031566"/>
                  <a:gd name="connsiteX0" fmla="*/ 0 w 2103190"/>
                  <a:gd name="connsiteY0" fmla="*/ 0 h 1031566"/>
                  <a:gd name="connsiteX1" fmla="*/ 693364 w 2103190"/>
                  <a:gd name="connsiteY1" fmla="*/ 66767 h 1031566"/>
                  <a:gd name="connsiteX2" fmla="*/ 1287360 w 2103190"/>
                  <a:gd name="connsiteY2" fmla="*/ 179874 h 1031566"/>
                  <a:gd name="connsiteX3" fmla="*/ 1776159 w 2103190"/>
                  <a:gd name="connsiteY3" fmla="*/ 436857 h 1031566"/>
                  <a:gd name="connsiteX4" fmla="*/ 2103190 w 2103190"/>
                  <a:gd name="connsiteY4" fmla="*/ 1031566 h 1031566"/>
                  <a:gd name="connsiteX0" fmla="*/ 0 w 2103190"/>
                  <a:gd name="connsiteY0" fmla="*/ 0 h 1031566"/>
                  <a:gd name="connsiteX1" fmla="*/ 693364 w 2103190"/>
                  <a:gd name="connsiteY1" fmla="*/ 89627 h 1031566"/>
                  <a:gd name="connsiteX2" fmla="*/ 1287360 w 2103190"/>
                  <a:gd name="connsiteY2" fmla="*/ 179874 h 1031566"/>
                  <a:gd name="connsiteX3" fmla="*/ 1776159 w 2103190"/>
                  <a:gd name="connsiteY3" fmla="*/ 436857 h 1031566"/>
                  <a:gd name="connsiteX4" fmla="*/ 2103190 w 2103190"/>
                  <a:gd name="connsiteY4" fmla="*/ 1031566 h 1031566"/>
                  <a:gd name="connsiteX0" fmla="*/ 0 w 2103190"/>
                  <a:gd name="connsiteY0" fmla="*/ 0 h 1031566"/>
                  <a:gd name="connsiteX1" fmla="*/ 693364 w 2103190"/>
                  <a:gd name="connsiteY1" fmla="*/ 89627 h 1031566"/>
                  <a:gd name="connsiteX2" fmla="*/ 1287360 w 2103190"/>
                  <a:gd name="connsiteY2" fmla="*/ 210354 h 1031566"/>
                  <a:gd name="connsiteX3" fmla="*/ 1776159 w 2103190"/>
                  <a:gd name="connsiteY3" fmla="*/ 436857 h 1031566"/>
                  <a:gd name="connsiteX4" fmla="*/ 2103190 w 2103190"/>
                  <a:gd name="connsiteY4" fmla="*/ 1031566 h 1031566"/>
                  <a:gd name="connsiteX0" fmla="*/ 0 w 1946028"/>
                  <a:gd name="connsiteY0" fmla="*/ 0 h 1031566"/>
                  <a:gd name="connsiteX1" fmla="*/ 536202 w 1946028"/>
                  <a:gd name="connsiteY1" fmla="*/ 89627 h 1031566"/>
                  <a:gd name="connsiteX2" fmla="*/ 1130198 w 1946028"/>
                  <a:gd name="connsiteY2" fmla="*/ 210354 h 1031566"/>
                  <a:gd name="connsiteX3" fmla="*/ 1618997 w 1946028"/>
                  <a:gd name="connsiteY3" fmla="*/ 436857 h 1031566"/>
                  <a:gd name="connsiteX4" fmla="*/ 1946028 w 1946028"/>
                  <a:gd name="connsiteY4" fmla="*/ 1031566 h 1031566"/>
                  <a:gd name="connsiteX0" fmla="*/ 0 w 1946028"/>
                  <a:gd name="connsiteY0" fmla="*/ 0 h 1045854"/>
                  <a:gd name="connsiteX1" fmla="*/ 536202 w 1946028"/>
                  <a:gd name="connsiteY1" fmla="*/ 103915 h 1045854"/>
                  <a:gd name="connsiteX2" fmla="*/ 1130198 w 1946028"/>
                  <a:gd name="connsiteY2" fmla="*/ 224642 h 1045854"/>
                  <a:gd name="connsiteX3" fmla="*/ 1618997 w 1946028"/>
                  <a:gd name="connsiteY3" fmla="*/ 451145 h 1045854"/>
                  <a:gd name="connsiteX4" fmla="*/ 1946028 w 1946028"/>
                  <a:gd name="connsiteY4" fmla="*/ 1045854 h 10458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946028" h="1045854">
                    <a:moveTo>
                      <a:pt x="0" y="0"/>
                    </a:moveTo>
                    <a:cubicBezTo>
                      <a:pt x="119371" y="7318"/>
                      <a:pt x="347836" y="66475"/>
                      <a:pt x="536202" y="103915"/>
                    </a:cubicBezTo>
                    <a:cubicBezTo>
                      <a:pt x="724568" y="141355"/>
                      <a:pt x="949732" y="166770"/>
                      <a:pt x="1130198" y="224642"/>
                    </a:cubicBezTo>
                    <a:cubicBezTo>
                      <a:pt x="1310664" y="282514"/>
                      <a:pt x="1483025" y="314276"/>
                      <a:pt x="1618997" y="451145"/>
                    </a:cubicBezTo>
                    <a:cubicBezTo>
                      <a:pt x="1754969" y="588014"/>
                      <a:pt x="1936940" y="976645"/>
                      <a:pt x="1946028" y="1045854"/>
                    </a:cubicBezTo>
                  </a:path>
                </a:pathLst>
              </a:custGeom>
              <a:noFill/>
              <a:ln w="28575">
                <a:solidFill>
                  <a:srgbClr val="5B9BD5"/>
                </a:solidFill>
                <a:prstDash val="solid"/>
                <a:headEnd type="none" w="med" len="med"/>
                <a:tailEnd type="non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/>
              </a:p>
            </p:txBody>
          </p:sp>
          <p:sp>
            <p:nvSpPr>
              <p:cNvPr id="26" name="Freeform 39">
                <a:extLst>
                  <a:ext uri="{FF2B5EF4-FFF2-40B4-BE49-F238E27FC236}">
                    <a16:creationId xmlns:a16="http://schemas.microsoft.com/office/drawing/2014/main" id="{9539A24C-062D-4850-836B-276A69F74D3A}"/>
                  </a:ext>
                </a:extLst>
              </p:cNvPr>
              <p:cNvSpPr/>
              <p:nvPr/>
            </p:nvSpPr>
            <p:spPr>
              <a:xfrm flipH="1">
                <a:off x="9110092" y="3720374"/>
                <a:ext cx="1974603" cy="1031566"/>
              </a:xfrm>
              <a:custGeom>
                <a:avLst/>
                <a:gdLst>
                  <a:gd name="connsiteX0" fmla="*/ 0 w 1895912"/>
                  <a:gd name="connsiteY0" fmla="*/ 16951 h 394456"/>
                  <a:gd name="connsiteX1" fmla="*/ 1400961 w 1895912"/>
                  <a:gd name="connsiteY1" fmla="*/ 16951 h 394456"/>
                  <a:gd name="connsiteX2" fmla="*/ 1795244 w 1895912"/>
                  <a:gd name="connsiteY2" fmla="*/ 193120 h 394456"/>
                  <a:gd name="connsiteX3" fmla="*/ 1895912 w 1895912"/>
                  <a:gd name="connsiteY3" fmla="*/ 394456 h 394456"/>
                  <a:gd name="connsiteX0" fmla="*/ 0 w 1912690"/>
                  <a:gd name="connsiteY0" fmla="*/ 16951 h 713237"/>
                  <a:gd name="connsiteX1" fmla="*/ 1400961 w 1912690"/>
                  <a:gd name="connsiteY1" fmla="*/ 16951 h 713237"/>
                  <a:gd name="connsiteX2" fmla="*/ 1795244 w 1912690"/>
                  <a:gd name="connsiteY2" fmla="*/ 193120 h 713237"/>
                  <a:gd name="connsiteX3" fmla="*/ 1912690 w 1912690"/>
                  <a:gd name="connsiteY3" fmla="*/ 713237 h 713237"/>
                  <a:gd name="connsiteX0" fmla="*/ 0 w 1912690"/>
                  <a:gd name="connsiteY0" fmla="*/ 24173 h 720459"/>
                  <a:gd name="connsiteX1" fmla="*/ 1400961 w 1912690"/>
                  <a:gd name="connsiteY1" fmla="*/ 24173 h 720459"/>
                  <a:gd name="connsiteX2" fmla="*/ 1753299 w 1912690"/>
                  <a:gd name="connsiteY2" fmla="*/ 301010 h 720459"/>
                  <a:gd name="connsiteX3" fmla="*/ 1912690 w 1912690"/>
                  <a:gd name="connsiteY3" fmla="*/ 720459 h 720459"/>
                  <a:gd name="connsiteX0" fmla="*/ 0 w 1912690"/>
                  <a:gd name="connsiteY0" fmla="*/ 3348 h 699634"/>
                  <a:gd name="connsiteX1" fmla="*/ 1325460 w 1912690"/>
                  <a:gd name="connsiteY1" fmla="*/ 70460 h 699634"/>
                  <a:gd name="connsiteX2" fmla="*/ 1753299 w 1912690"/>
                  <a:gd name="connsiteY2" fmla="*/ 280185 h 699634"/>
                  <a:gd name="connsiteX3" fmla="*/ 1912690 w 1912690"/>
                  <a:gd name="connsiteY3" fmla="*/ 699634 h 699634"/>
                  <a:gd name="connsiteX0" fmla="*/ 0 w 1912690"/>
                  <a:gd name="connsiteY0" fmla="*/ 4885 h 701171"/>
                  <a:gd name="connsiteX1" fmla="*/ 1325460 w 1912690"/>
                  <a:gd name="connsiteY1" fmla="*/ 55219 h 701171"/>
                  <a:gd name="connsiteX2" fmla="*/ 1753299 w 1912690"/>
                  <a:gd name="connsiteY2" fmla="*/ 281722 h 701171"/>
                  <a:gd name="connsiteX3" fmla="*/ 1912690 w 1912690"/>
                  <a:gd name="connsiteY3" fmla="*/ 701171 h 701171"/>
                  <a:gd name="connsiteX0" fmla="*/ 0 w 1920310"/>
                  <a:gd name="connsiteY0" fmla="*/ 4885 h 1036451"/>
                  <a:gd name="connsiteX1" fmla="*/ 1325460 w 1920310"/>
                  <a:gd name="connsiteY1" fmla="*/ 55219 h 1036451"/>
                  <a:gd name="connsiteX2" fmla="*/ 1753299 w 1920310"/>
                  <a:gd name="connsiteY2" fmla="*/ 281722 h 1036451"/>
                  <a:gd name="connsiteX3" fmla="*/ 1920310 w 1920310"/>
                  <a:gd name="connsiteY3" fmla="*/ 1036451 h 1036451"/>
                  <a:gd name="connsiteX0" fmla="*/ 0 w 1920310"/>
                  <a:gd name="connsiteY0" fmla="*/ 8245 h 1039811"/>
                  <a:gd name="connsiteX1" fmla="*/ 1325460 w 1920310"/>
                  <a:gd name="connsiteY1" fmla="*/ 58579 h 1039811"/>
                  <a:gd name="connsiteX2" fmla="*/ 1631379 w 1920310"/>
                  <a:gd name="connsiteY2" fmla="*/ 407002 h 1039811"/>
                  <a:gd name="connsiteX3" fmla="*/ 1920310 w 1920310"/>
                  <a:gd name="connsiteY3" fmla="*/ 1039811 h 1039811"/>
                  <a:gd name="connsiteX0" fmla="*/ 0 w 1920310"/>
                  <a:gd name="connsiteY0" fmla="*/ 2249 h 1033815"/>
                  <a:gd name="connsiteX1" fmla="*/ 974940 w 1920310"/>
                  <a:gd name="connsiteY1" fmla="*/ 113543 h 1033815"/>
                  <a:gd name="connsiteX2" fmla="*/ 1631379 w 1920310"/>
                  <a:gd name="connsiteY2" fmla="*/ 401006 h 1033815"/>
                  <a:gd name="connsiteX3" fmla="*/ 1920310 w 1920310"/>
                  <a:gd name="connsiteY3" fmla="*/ 1033815 h 1033815"/>
                  <a:gd name="connsiteX0" fmla="*/ 0 w 1920310"/>
                  <a:gd name="connsiteY0" fmla="*/ 2630 h 1034196"/>
                  <a:gd name="connsiteX1" fmla="*/ 974940 w 1920310"/>
                  <a:gd name="connsiteY1" fmla="*/ 113924 h 1034196"/>
                  <a:gd name="connsiteX2" fmla="*/ 1616139 w 1920310"/>
                  <a:gd name="connsiteY2" fmla="*/ 469967 h 1034196"/>
                  <a:gd name="connsiteX3" fmla="*/ 1920310 w 1920310"/>
                  <a:gd name="connsiteY3" fmla="*/ 1034196 h 1034196"/>
                  <a:gd name="connsiteX0" fmla="*/ 0 w 1920310"/>
                  <a:gd name="connsiteY0" fmla="*/ 2325 h 1033891"/>
                  <a:gd name="connsiteX1" fmla="*/ 974940 w 1920310"/>
                  <a:gd name="connsiteY1" fmla="*/ 113619 h 1033891"/>
                  <a:gd name="connsiteX2" fmla="*/ 1616139 w 1920310"/>
                  <a:gd name="connsiteY2" fmla="*/ 416322 h 1033891"/>
                  <a:gd name="connsiteX3" fmla="*/ 1920310 w 1920310"/>
                  <a:gd name="connsiteY3" fmla="*/ 1033891 h 1033891"/>
                  <a:gd name="connsiteX0" fmla="*/ 0 w 1920310"/>
                  <a:gd name="connsiteY0" fmla="*/ 0 h 1031566"/>
                  <a:gd name="connsiteX1" fmla="*/ 716224 w 1920310"/>
                  <a:gd name="connsiteY1" fmla="*/ 43907 h 1031566"/>
                  <a:gd name="connsiteX2" fmla="*/ 974940 w 1920310"/>
                  <a:gd name="connsiteY2" fmla="*/ 111294 h 1031566"/>
                  <a:gd name="connsiteX3" fmla="*/ 1616139 w 1920310"/>
                  <a:gd name="connsiteY3" fmla="*/ 413997 h 1031566"/>
                  <a:gd name="connsiteX4" fmla="*/ 1920310 w 1920310"/>
                  <a:gd name="connsiteY4" fmla="*/ 1031566 h 1031566"/>
                  <a:gd name="connsiteX0" fmla="*/ 0 w 1920310"/>
                  <a:gd name="connsiteY0" fmla="*/ 0 h 1031566"/>
                  <a:gd name="connsiteX1" fmla="*/ 510484 w 1920310"/>
                  <a:gd name="connsiteY1" fmla="*/ 66767 h 1031566"/>
                  <a:gd name="connsiteX2" fmla="*/ 974940 w 1920310"/>
                  <a:gd name="connsiteY2" fmla="*/ 111294 h 1031566"/>
                  <a:gd name="connsiteX3" fmla="*/ 1616139 w 1920310"/>
                  <a:gd name="connsiteY3" fmla="*/ 413997 h 1031566"/>
                  <a:gd name="connsiteX4" fmla="*/ 1920310 w 1920310"/>
                  <a:gd name="connsiteY4" fmla="*/ 1031566 h 1031566"/>
                  <a:gd name="connsiteX0" fmla="*/ 0 w 1920310"/>
                  <a:gd name="connsiteY0" fmla="*/ 0 h 1031566"/>
                  <a:gd name="connsiteX1" fmla="*/ 510484 w 1920310"/>
                  <a:gd name="connsiteY1" fmla="*/ 66767 h 1031566"/>
                  <a:gd name="connsiteX2" fmla="*/ 974940 w 1920310"/>
                  <a:gd name="connsiteY2" fmla="*/ 164634 h 1031566"/>
                  <a:gd name="connsiteX3" fmla="*/ 1616139 w 1920310"/>
                  <a:gd name="connsiteY3" fmla="*/ 413997 h 1031566"/>
                  <a:gd name="connsiteX4" fmla="*/ 1920310 w 1920310"/>
                  <a:gd name="connsiteY4" fmla="*/ 1031566 h 1031566"/>
                  <a:gd name="connsiteX0" fmla="*/ 0 w 1920310"/>
                  <a:gd name="connsiteY0" fmla="*/ 0 h 1031566"/>
                  <a:gd name="connsiteX1" fmla="*/ 510484 w 1920310"/>
                  <a:gd name="connsiteY1" fmla="*/ 66767 h 1031566"/>
                  <a:gd name="connsiteX2" fmla="*/ 974940 w 1920310"/>
                  <a:gd name="connsiteY2" fmla="*/ 164634 h 1031566"/>
                  <a:gd name="connsiteX3" fmla="*/ 1593279 w 1920310"/>
                  <a:gd name="connsiteY3" fmla="*/ 436857 h 1031566"/>
                  <a:gd name="connsiteX4" fmla="*/ 1920310 w 1920310"/>
                  <a:gd name="connsiteY4" fmla="*/ 1031566 h 1031566"/>
                  <a:gd name="connsiteX0" fmla="*/ 0 w 1920310"/>
                  <a:gd name="connsiteY0" fmla="*/ 0 h 1031566"/>
                  <a:gd name="connsiteX1" fmla="*/ 510484 w 1920310"/>
                  <a:gd name="connsiteY1" fmla="*/ 66767 h 1031566"/>
                  <a:gd name="connsiteX2" fmla="*/ 1104480 w 1920310"/>
                  <a:gd name="connsiteY2" fmla="*/ 179874 h 1031566"/>
                  <a:gd name="connsiteX3" fmla="*/ 1593279 w 1920310"/>
                  <a:gd name="connsiteY3" fmla="*/ 436857 h 1031566"/>
                  <a:gd name="connsiteX4" fmla="*/ 1920310 w 1920310"/>
                  <a:gd name="connsiteY4" fmla="*/ 1031566 h 1031566"/>
                  <a:gd name="connsiteX0" fmla="*/ 0 w 2103190"/>
                  <a:gd name="connsiteY0" fmla="*/ 0 h 1031566"/>
                  <a:gd name="connsiteX1" fmla="*/ 693364 w 2103190"/>
                  <a:gd name="connsiteY1" fmla="*/ 66767 h 1031566"/>
                  <a:gd name="connsiteX2" fmla="*/ 1287360 w 2103190"/>
                  <a:gd name="connsiteY2" fmla="*/ 179874 h 1031566"/>
                  <a:gd name="connsiteX3" fmla="*/ 1776159 w 2103190"/>
                  <a:gd name="connsiteY3" fmla="*/ 436857 h 1031566"/>
                  <a:gd name="connsiteX4" fmla="*/ 2103190 w 2103190"/>
                  <a:gd name="connsiteY4" fmla="*/ 1031566 h 1031566"/>
                  <a:gd name="connsiteX0" fmla="*/ 0 w 2103190"/>
                  <a:gd name="connsiteY0" fmla="*/ 0 h 1031566"/>
                  <a:gd name="connsiteX1" fmla="*/ 693364 w 2103190"/>
                  <a:gd name="connsiteY1" fmla="*/ 89627 h 1031566"/>
                  <a:gd name="connsiteX2" fmla="*/ 1287360 w 2103190"/>
                  <a:gd name="connsiteY2" fmla="*/ 179874 h 1031566"/>
                  <a:gd name="connsiteX3" fmla="*/ 1776159 w 2103190"/>
                  <a:gd name="connsiteY3" fmla="*/ 436857 h 1031566"/>
                  <a:gd name="connsiteX4" fmla="*/ 2103190 w 2103190"/>
                  <a:gd name="connsiteY4" fmla="*/ 1031566 h 1031566"/>
                  <a:gd name="connsiteX0" fmla="*/ 0 w 2103190"/>
                  <a:gd name="connsiteY0" fmla="*/ 0 h 1031566"/>
                  <a:gd name="connsiteX1" fmla="*/ 693364 w 2103190"/>
                  <a:gd name="connsiteY1" fmla="*/ 89627 h 1031566"/>
                  <a:gd name="connsiteX2" fmla="*/ 1287360 w 2103190"/>
                  <a:gd name="connsiteY2" fmla="*/ 210354 h 1031566"/>
                  <a:gd name="connsiteX3" fmla="*/ 1776159 w 2103190"/>
                  <a:gd name="connsiteY3" fmla="*/ 436857 h 1031566"/>
                  <a:gd name="connsiteX4" fmla="*/ 2103190 w 2103190"/>
                  <a:gd name="connsiteY4" fmla="*/ 1031566 h 1031566"/>
                  <a:gd name="connsiteX0" fmla="*/ 0 w 1974603"/>
                  <a:gd name="connsiteY0" fmla="*/ 0 h 1031566"/>
                  <a:gd name="connsiteX1" fmla="*/ 564777 w 1974603"/>
                  <a:gd name="connsiteY1" fmla="*/ 89627 h 1031566"/>
                  <a:gd name="connsiteX2" fmla="*/ 1158773 w 1974603"/>
                  <a:gd name="connsiteY2" fmla="*/ 210354 h 1031566"/>
                  <a:gd name="connsiteX3" fmla="*/ 1647572 w 1974603"/>
                  <a:gd name="connsiteY3" fmla="*/ 436857 h 1031566"/>
                  <a:gd name="connsiteX4" fmla="*/ 1974603 w 1974603"/>
                  <a:gd name="connsiteY4" fmla="*/ 1031566 h 10315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974603" h="1031566">
                    <a:moveTo>
                      <a:pt x="0" y="0"/>
                    </a:moveTo>
                    <a:cubicBezTo>
                      <a:pt x="119371" y="7318"/>
                      <a:pt x="371648" y="54568"/>
                      <a:pt x="564777" y="89627"/>
                    </a:cubicBezTo>
                    <a:cubicBezTo>
                      <a:pt x="757906" y="124686"/>
                      <a:pt x="978307" y="152482"/>
                      <a:pt x="1158773" y="210354"/>
                    </a:cubicBezTo>
                    <a:cubicBezTo>
                      <a:pt x="1339239" y="268226"/>
                      <a:pt x="1511600" y="299988"/>
                      <a:pt x="1647572" y="436857"/>
                    </a:cubicBezTo>
                    <a:cubicBezTo>
                      <a:pt x="1783544" y="573726"/>
                      <a:pt x="1965515" y="962357"/>
                      <a:pt x="1974603" y="1031566"/>
                    </a:cubicBezTo>
                  </a:path>
                </a:pathLst>
              </a:custGeom>
              <a:noFill/>
              <a:ln w="28575">
                <a:solidFill>
                  <a:srgbClr val="5B9BD5"/>
                </a:solidFill>
                <a:prstDash val="solid"/>
                <a:headEnd type="none" w="med" len="med"/>
                <a:tailEnd type="non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/>
              </a:p>
            </p:txBody>
          </p:sp>
        </p:grp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707F6EED-173A-4A99-94AD-80D91924A847}"/>
                </a:ext>
              </a:extLst>
            </p:cNvPr>
            <p:cNvCxnSpPr/>
            <p:nvPr/>
          </p:nvCxnSpPr>
          <p:spPr>
            <a:xfrm flipV="1">
              <a:off x="2497832" y="1279705"/>
              <a:ext cx="515799" cy="2660"/>
            </a:xfrm>
            <a:prstGeom prst="line">
              <a:avLst/>
            </a:prstGeom>
            <a:ln w="28575">
              <a:solidFill>
                <a:srgbClr val="5B9BD5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Arrow: Up-Down 40">
            <a:extLst>
              <a:ext uri="{FF2B5EF4-FFF2-40B4-BE49-F238E27FC236}">
                <a16:creationId xmlns:a16="http://schemas.microsoft.com/office/drawing/2014/main" id="{2FD251D5-5E49-4FA5-BCB8-1BAC1F1D14C9}"/>
              </a:ext>
            </a:extLst>
          </p:cNvPr>
          <p:cNvSpPr/>
          <p:nvPr/>
        </p:nvSpPr>
        <p:spPr>
          <a:xfrm>
            <a:off x="6754483" y="1371551"/>
            <a:ext cx="181614" cy="915528"/>
          </a:xfrm>
          <a:prstGeom prst="up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E624A36A-44F4-46E8-84FB-A56DC13A283E}"/>
              </a:ext>
            </a:extLst>
          </p:cNvPr>
          <p:cNvSpPr txBox="1"/>
          <p:nvPr/>
        </p:nvSpPr>
        <p:spPr>
          <a:xfrm>
            <a:off x="6845290" y="1627561"/>
            <a:ext cx="12044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Drawdown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28176F4D-6A47-430A-9EE2-E0771EF2055F}"/>
              </a:ext>
            </a:extLst>
          </p:cNvPr>
          <p:cNvSpPr txBox="1"/>
          <p:nvPr/>
        </p:nvSpPr>
        <p:spPr>
          <a:xfrm>
            <a:off x="5215015" y="622477"/>
            <a:ext cx="8372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Spread</a:t>
            </a:r>
          </a:p>
        </p:txBody>
      </p:sp>
      <p:sp>
        <p:nvSpPr>
          <p:cNvPr id="45" name="Arrow: Up-Down 44">
            <a:extLst>
              <a:ext uri="{FF2B5EF4-FFF2-40B4-BE49-F238E27FC236}">
                <a16:creationId xmlns:a16="http://schemas.microsoft.com/office/drawing/2014/main" id="{A88D78CA-25AD-4DFE-9815-5BEC8003155A}"/>
              </a:ext>
            </a:extLst>
          </p:cNvPr>
          <p:cNvSpPr/>
          <p:nvPr/>
        </p:nvSpPr>
        <p:spPr>
          <a:xfrm rot="5400000">
            <a:off x="5650172" y="98849"/>
            <a:ext cx="197946" cy="2192290"/>
          </a:xfrm>
          <a:prstGeom prst="up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D75A8BFF-F95E-422C-8A69-2A2CDB427E44}"/>
              </a:ext>
            </a:extLst>
          </p:cNvPr>
          <p:cNvSpPr txBox="1"/>
          <p:nvPr/>
        </p:nvSpPr>
        <p:spPr>
          <a:xfrm>
            <a:off x="1002390" y="4175696"/>
            <a:ext cx="54482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How would a </a:t>
            </a:r>
            <a:r>
              <a:rPr lang="en-US" dirty="0">
                <a:solidFill>
                  <a:srgbClr val="92D050"/>
                </a:solidFill>
              </a:rPr>
              <a:t>higher</a:t>
            </a:r>
            <a:r>
              <a:rPr lang="en-US" dirty="0"/>
              <a:t> K affect the drawdown and spread?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E24695E4-AC67-4C53-9C06-80260A27C1CF}"/>
              </a:ext>
            </a:extLst>
          </p:cNvPr>
          <p:cNvSpPr txBox="1"/>
          <p:nvPr/>
        </p:nvSpPr>
        <p:spPr>
          <a:xfrm>
            <a:off x="1655122" y="4728113"/>
            <a:ext cx="31422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Drawdown would </a:t>
            </a:r>
            <a:r>
              <a:rPr lang="en-US" dirty="0">
                <a:solidFill>
                  <a:srgbClr val="92D050"/>
                </a:solidFill>
              </a:rPr>
              <a:t>decrease</a:t>
            </a:r>
            <a:r>
              <a:rPr lang="en-US" dirty="0"/>
              <a:t> and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C6E8D3C0-4FBA-46FB-A33A-8E834BC91FEB}"/>
              </a:ext>
            </a:extLst>
          </p:cNvPr>
          <p:cNvSpPr txBox="1"/>
          <p:nvPr/>
        </p:nvSpPr>
        <p:spPr>
          <a:xfrm>
            <a:off x="1655121" y="5265396"/>
            <a:ext cx="58498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Spread would </a:t>
            </a:r>
            <a:r>
              <a:rPr lang="en-US" dirty="0">
                <a:solidFill>
                  <a:srgbClr val="92D050"/>
                </a:solidFill>
              </a:rPr>
              <a:t>increase</a:t>
            </a:r>
            <a:r>
              <a:rPr lang="en-US" dirty="0"/>
              <a:t> because water movement toward the well would be faster</a:t>
            </a:r>
          </a:p>
        </p:txBody>
      </p:sp>
      <p:sp>
        <p:nvSpPr>
          <p:cNvPr id="2" name="Freeform: Shape 1">
            <a:extLst>
              <a:ext uri="{FF2B5EF4-FFF2-40B4-BE49-F238E27FC236}">
                <a16:creationId xmlns:a16="http://schemas.microsoft.com/office/drawing/2014/main" id="{6986FAEB-A6B7-4363-898A-7BDD423E020C}"/>
              </a:ext>
            </a:extLst>
          </p:cNvPr>
          <p:cNvSpPr/>
          <p:nvPr/>
        </p:nvSpPr>
        <p:spPr>
          <a:xfrm>
            <a:off x="2147977" y="1397479"/>
            <a:ext cx="2406770" cy="362310"/>
          </a:xfrm>
          <a:custGeom>
            <a:avLst/>
            <a:gdLst>
              <a:gd name="connsiteX0" fmla="*/ 0 w 2406770"/>
              <a:gd name="connsiteY0" fmla="*/ 0 h 362310"/>
              <a:gd name="connsiteX1" fmla="*/ 854015 w 2406770"/>
              <a:gd name="connsiteY1" fmla="*/ 77638 h 362310"/>
              <a:gd name="connsiteX2" fmla="*/ 1984076 w 2406770"/>
              <a:gd name="connsiteY2" fmla="*/ 172529 h 362310"/>
              <a:gd name="connsiteX3" fmla="*/ 2406770 w 2406770"/>
              <a:gd name="connsiteY3" fmla="*/ 362310 h 3623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06770" h="362310">
                <a:moveTo>
                  <a:pt x="0" y="0"/>
                </a:moveTo>
                <a:lnTo>
                  <a:pt x="854015" y="77638"/>
                </a:lnTo>
                <a:cubicBezTo>
                  <a:pt x="1184694" y="106393"/>
                  <a:pt x="1725284" y="125084"/>
                  <a:pt x="1984076" y="172529"/>
                </a:cubicBezTo>
                <a:cubicBezTo>
                  <a:pt x="2242868" y="219974"/>
                  <a:pt x="2324819" y="291142"/>
                  <a:pt x="2406770" y="362310"/>
                </a:cubicBezTo>
              </a:path>
            </a:pathLst>
          </a:custGeom>
          <a:noFill/>
          <a:ln w="38100">
            <a:solidFill>
              <a:srgbClr val="92D05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Freeform: Shape 2">
            <a:extLst>
              <a:ext uri="{FF2B5EF4-FFF2-40B4-BE49-F238E27FC236}">
                <a16:creationId xmlns:a16="http://schemas.microsoft.com/office/drawing/2014/main" id="{A5D601F6-11E1-43C8-B75B-9457C6157B31}"/>
              </a:ext>
            </a:extLst>
          </p:cNvPr>
          <p:cNvSpPr/>
          <p:nvPr/>
        </p:nvSpPr>
        <p:spPr>
          <a:xfrm flipH="1">
            <a:off x="4619676" y="1397895"/>
            <a:ext cx="2406770" cy="362310"/>
          </a:xfrm>
          <a:custGeom>
            <a:avLst/>
            <a:gdLst>
              <a:gd name="connsiteX0" fmla="*/ 0 w 2406770"/>
              <a:gd name="connsiteY0" fmla="*/ 0 h 362310"/>
              <a:gd name="connsiteX1" fmla="*/ 854015 w 2406770"/>
              <a:gd name="connsiteY1" fmla="*/ 77638 h 362310"/>
              <a:gd name="connsiteX2" fmla="*/ 1984076 w 2406770"/>
              <a:gd name="connsiteY2" fmla="*/ 172529 h 362310"/>
              <a:gd name="connsiteX3" fmla="*/ 2406770 w 2406770"/>
              <a:gd name="connsiteY3" fmla="*/ 362310 h 3623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06770" h="362310">
                <a:moveTo>
                  <a:pt x="0" y="0"/>
                </a:moveTo>
                <a:lnTo>
                  <a:pt x="854015" y="77638"/>
                </a:lnTo>
                <a:cubicBezTo>
                  <a:pt x="1184694" y="106393"/>
                  <a:pt x="1725284" y="125084"/>
                  <a:pt x="1984076" y="172529"/>
                </a:cubicBezTo>
                <a:cubicBezTo>
                  <a:pt x="2242868" y="219974"/>
                  <a:pt x="2324819" y="291142"/>
                  <a:pt x="2406770" y="362310"/>
                </a:cubicBezTo>
              </a:path>
            </a:pathLst>
          </a:custGeom>
          <a:noFill/>
          <a:ln w="38100">
            <a:solidFill>
              <a:srgbClr val="92D05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288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  <p:bldP spid="49" grpId="0"/>
      <p:bldP spid="50" grpId="0"/>
      <p:bldP spid="2" grpId="0" animBg="1"/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Group 39">
            <a:extLst>
              <a:ext uri="{FF2B5EF4-FFF2-40B4-BE49-F238E27FC236}">
                <a16:creationId xmlns:a16="http://schemas.microsoft.com/office/drawing/2014/main" id="{858CF0C6-A007-43FD-A191-5EE3C4EF1DA0}"/>
              </a:ext>
            </a:extLst>
          </p:cNvPr>
          <p:cNvGrpSpPr/>
          <p:nvPr/>
        </p:nvGrpSpPr>
        <p:grpSpPr>
          <a:xfrm>
            <a:off x="2190807" y="305580"/>
            <a:ext cx="4762385" cy="3123420"/>
            <a:chOff x="2380287" y="378905"/>
            <a:chExt cx="4132656" cy="2639450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95686BA2-1981-4876-B086-B8966D7FAE99}"/>
                </a:ext>
              </a:extLst>
            </p:cNvPr>
            <p:cNvSpPr/>
            <p:nvPr/>
          </p:nvSpPr>
          <p:spPr>
            <a:xfrm>
              <a:off x="4435690" y="740744"/>
              <a:ext cx="56626" cy="2277611"/>
            </a:xfrm>
            <a:prstGeom prst="rect">
              <a:avLst/>
            </a:prstGeom>
            <a:noFill/>
            <a:ln w="12700">
              <a:solidFill>
                <a:srgbClr val="FF0000"/>
              </a:solidFill>
              <a:prstDash val="solid"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DC298506-EE79-4EA0-BBC9-BAF8B20F763F}"/>
                </a:ext>
              </a:extLst>
            </p:cNvPr>
            <p:cNvCxnSpPr>
              <a:cxnSpLocks/>
            </p:cNvCxnSpPr>
            <p:nvPr/>
          </p:nvCxnSpPr>
          <p:spPr>
            <a:xfrm>
              <a:off x="2380287" y="1274447"/>
              <a:ext cx="4132656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1E14C4DA-050F-4AB6-A456-365A7EF68575}"/>
                </a:ext>
              </a:extLst>
            </p:cNvPr>
            <p:cNvSpPr/>
            <p:nvPr/>
          </p:nvSpPr>
          <p:spPr>
            <a:xfrm rot="10800000">
              <a:off x="2464595" y="1142215"/>
              <a:ext cx="140485" cy="124565"/>
            </a:xfrm>
            <a:prstGeom prst="triangle">
              <a:avLst/>
            </a:prstGeom>
            <a:solidFill>
              <a:srgbClr val="5B9BD5"/>
            </a:solidFill>
            <a:ln w="12700">
              <a:solidFill>
                <a:srgbClr val="0070C0"/>
              </a:solidFill>
              <a:prstDash val="solid"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17" name="Up Arrow 19">
              <a:extLst>
                <a:ext uri="{FF2B5EF4-FFF2-40B4-BE49-F238E27FC236}">
                  <a16:creationId xmlns:a16="http://schemas.microsoft.com/office/drawing/2014/main" id="{6983EA13-0464-4C3B-BA5C-177341E81404}"/>
                </a:ext>
              </a:extLst>
            </p:cNvPr>
            <p:cNvSpPr/>
            <p:nvPr/>
          </p:nvSpPr>
          <p:spPr>
            <a:xfrm>
              <a:off x="4409946" y="378905"/>
              <a:ext cx="106959" cy="264254"/>
            </a:xfrm>
            <a:prstGeom prst="upArrow">
              <a:avLst/>
            </a:prstGeom>
            <a:solidFill>
              <a:srgbClr val="5B9BD5"/>
            </a:solidFill>
            <a:ln w="12700">
              <a:solidFill>
                <a:srgbClr val="0070C0"/>
              </a:solidFill>
              <a:prstDash val="solid"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60497493-9DB1-4297-B858-17694277487A}"/>
                </a:ext>
              </a:extLst>
            </p:cNvPr>
            <p:cNvGrpSpPr/>
            <p:nvPr/>
          </p:nvGrpSpPr>
          <p:grpSpPr>
            <a:xfrm>
              <a:off x="2983184" y="1274156"/>
              <a:ext cx="2983528" cy="784391"/>
              <a:chOff x="7106658" y="3706086"/>
              <a:chExt cx="3978037" cy="1045854"/>
            </a:xfrm>
          </p:grpSpPr>
          <p:sp>
            <p:nvSpPr>
              <p:cNvPr id="25" name="Freeform 37">
                <a:extLst>
                  <a:ext uri="{FF2B5EF4-FFF2-40B4-BE49-F238E27FC236}">
                    <a16:creationId xmlns:a16="http://schemas.microsoft.com/office/drawing/2014/main" id="{07BDD2D2-45FF-4865-81EB-1971CDE89860}"/>
                  </a:ext>
                </a:extLst>
              </p:cNvPr>
              <p:cNvSpPr/>
              <p:nvPr/>
            </p:nvSpPr>
            <p:spPr>
              <a:xfrm>
                <a:off x="7106658" y="3706086"/>
                <a:ext cx="1946028" cy="1045854"/>
              </a:xfrm>
              <a:custGeom>
                <a:avLst/>
                <a:gdLst>
                  <a:gd name="connsiteX0" fmla="*/ 0 w 1895912"/>
                  <a:gd name="connsiteY0" fmla="*/ 16951 h 394456"/>
                  <a:gd name="connsiteX1" fmla="*/ 1400961 w 1895912"/>
                  <a:gd name="connsiteY1" fmla="*/ 16951 h 394456"/>
                  <a:gd name="connsiteX2" fmla="*/ 1795244 w 1895912"/>
                  <a:gd name="connsiteY2" fmla="*/ 193120 h 394456"/>
                  <a:gd name="connsiteX3" fmla="*/ 1895912 w 1895912"/>
                  <a:gd name="connsiteY3" fmla="*/ 394456 h 394456"/>
                  <a:gd name="connsiteX0" fmla="*/ 0 w 1912690"/>
                  <a:gd name="connsiteY0" fmla="*/ 16951 h 713237"/>
                  <a:gd name="connsiteX1" fmla="*/ 1400961 w 1912690"/>
                  <a:gd name="connsiteY1" fmla="*/ 16951 h 713237"/>
                  <a:gd name="connsiteX2" fmla="*/ 1795244 w 1912690"/>
                  <a:gd name="connsiteY2" fmla="*/ 193120 h 713237"/>
                  <a:gd name="connsiteX3" fmla="*/ 1912690 w 1912690"/>
                  <a:gd name="connsiteY3" fmla="*/ 713237 h 713237"/>
                  <a:gd name="connsiteX0" fmla="*/ 0 w 1912690"/>
                  <a:gd name="connsiteY0" fmla="*/ 24173 h 720459"/>
                  <a:gd name="connsiteX1" fmla="*/ 1400961 w 1912690"/>
                  <a:gd name="connsiteY1" fmla="*/ 24173 h 720459"/>
                  <a:gd name="connsiteX2" fmla="*/ 1753299 w 1912690"/>
                  <a:gd name="connsiteY2" fmla="*/ 301010 h 720459"/>
                  <a:gd name="connsiteX3" fmla="*/ 1912690 w 1912690"/>
                  <a:gd name="connsiteY3" fmla="*/ 720459 h 720459"/>
                  <a:gd name="connsiteX0" fmla="*/ 0 w 1912690"/>
                  <a:gd name="connsiteY0" fmla="*/ 3348 h 699634"/>
                  <a:gd name="connsiteX1" fmla="*/ 1325460 w 1912690"/>
                  <a:gd name="connsiteY1" fmla="*/ 70460 h 699634"/>
                  <a:gd name="connsiteX2" fmla="*/ 1753299 w 1912690"/>
                  <a:gd name="connsiteY2" fmla="*/ 280185 h 699634"/>
                  <a:gd name="connsiteX3" fmla="*/ 1912690 w 1912690"/>
                  <a:gd name="connsiteY3" fmla="*/ 699634 h 699634"/>
                  <a:gd name="connsiteX0" fmla="*/ 0 w 1912690"/>
                  <a:gd name="connsiteY0" fmla="*/ 4885 h 701171"/>
                  <a:gd name="connsiteX1" fmla="*/ 1325460 w 1912690"/>
                  <a:gd name="connsiteY1" fmla="*/ 55219 h 701171"/>
                  <a:gd name="connsiteX2" fmla="*/ 1753299 w 1912690"/>
                  <a:gd name="connsiteY2" fmla="*/ 281722 h 701171"/>
                  <a:gd name="connsiteX3" fmla="*/ 1912690 w 1912690"/>
                  <a:gd name="connsiteY3" fmla="*/ 701171 h 701171"/>
                  <a:gd name="connsiteX0" fmla="*/ 0 w 1920310"/>
                  <a:gd name="connsiteY0" fmla="*/ 4885 h 1036451"/>
                  <a:gd name="connsiteX1" fmla="*/ 1325460 w 1920310"/>
                  <a:gd name="connsiteY1" fmla="*/ 55219 h 1036451"/>
                  <a:gd name="connsiteX2" fmla="*/ 1753299 w 1920310"/>
                  <a:gd name="connsiteY2" fmla="*/ 281722 h 1036451"/>
                  <a:gd name="connsiteX3" fmla="*/ 1920310 w 1920310"/>
                  <a:gd name="connsiteY3" fmla="*/ 1036451 h 1036451"/>
                  <a:gd name="connsiteX0" fmla="*/ 0 w 1920310"/>
                  <a:gd name="connsiteY0" fmla="*/ 8245 h 1039811"/>
                  <a:gd name="connsiteX1" fmla="*/ 1325460 w 1920310"/>
                  <a:gd name="connsiteY1" fmla="*/ 58579 h 1039811"/>
                  <a:gd name="connsiteX2" fmla="*/ 1631379 w 1920310"/>
                  <a:gd name="connsiteY2" fmla="*/ 407002 h 1039811"/>
                  <a:gd name="connsiteX3" fmla="*/ 1920310 w 1920310"/>
                  <a:gd name="connsiteY3" fmla="*/ 1039811 h 1039811"/>
                  <a:gd name="connsiteX0" fmla="*/ 0 w 1920310"/>
                  <a:gd name="connsiteY0" fmla="*/ 2249 h 1033815"/>
                  <a:gd name="connsiteX1" fmla="*/ 974940 w 1920310"/>
                  <a:gd name="connsiteY1" fmla="*/ 113543 h 1033815"/>
                  <a:gd name="connsiteX2" fmla="*/ 1631379 w 1920310"/>
                  <a:gd name="connsiteY2" fmla="*/ 401006 h 1033815"/>
                  <a:gd name="connsiteX3" fmla="*/ 1920310 w 1920310"/>
                  <a:gd name="connsiteY3" fmla="*/ 1033815 h 1033815"/>
                  <a:gd name="connsiteX0" fmla="*/ 0 w 1920310"/>
                  <a:gd name="connsiteY0" fmla="*/ 2630 h 1034196"/>
                  <a:gd name="connsiteX1" fmla="*/ 974940 w 1920310"/>
                  <a:gd name="connsiteY1" fmla="*/ 113924 h 1034196"/>
                  <a:gd name="connsiteX2" fmla="*/ 1616139 w 1920310"/>
                  <a:gd name="connsiteY2" fmla="*/ 469967 h 1034196"/>
                  <a:gd name="connsiteX3" fmla="*/ 1920310 w 1920310"/>
                  <a:gd name="connsiteY3" fmla="*/ 1034196 h 1034196"/>
                  <a:gd name="connsiteX0" fmla="*/ 0 w 1920310"/>
                  <a:gd name="connsiteY0" fmla="*/ 2325 h 1033891"/>
                  <a:gd name="connsiteX1" fmla="*/ 974940 w 1920310"/>
                  <a:gd name="connsiteY1" fmla="*/ 113619 h 1033891"/>
                  <a:gd name="connsiteX2" fmla="*/ 1616139 w 1920310"/>
                  <a:gd name="connsiteY2" fmla="*/ 416322 h 1033891"/>
                  <a:gd name="connsiteX3" fmla="*/ 1920310 w 1920310"/>
                  <a:gd name="connsiteY3" fmla="*/ 1033891 h 1033891"/>
                  <a:gd name="connsiteX0" fmla="*/ 0 w 1920310"/>
                  <a:gd name="connsiteY0" fmla="*/ 0 h 1031566"/>
                  <a:gd name="connsiteX1" fmla="*/ 716224 w 1920310"/>
                  <a:gd name="connsiteY1" fmla="*/ 43907 h 1031566"/>
                  <a:gd name="connsiteX2" fmla="*/ 974940 w 1920310"/>
                  <a:gd name="connsiteY2" fmla="*/ 111294 h 1031566"/>
                  <a:gd name="connsiteX3" fmla="*/ 1616139 w 1920310"/>
                  <a:gd name="connsiteY3" fmla="*/ 413997 h 1031566"/>
                  <a:gd name="connsiteX4" fmla="*/ 1920310 w 1920310"/>
                  <a:gd name="connsiteY4" fmla="*/ 1031566 h 1031566"/>
                  <a:gd name="connsiteX0" fmla="*/ 0 w 1920310"/>
                  <a:gd name="connsiteY0" fmla="*/ 0 h 1031566"/>
                  <a:gd name="connsiteX1" fmla="*/ 510484 w 1920310"/>
                  <a:gd name="connsiteY1" fmla="*/ 66767 h 1031566"/>
                  <a:gd name="connsiteX2" fmla="*/ 974940 w 1920310"/>
                  <a:gd name="connsiteY2" fmla="*/ 111294 h 1031566"/>
                  <a:gd name="connsiteX3" fmla="*/ 1616139 w 1920310"/>
                  <a:gd name="connsiteY3" fmla="*/ 413997 h 1031566"/>
                  <a:gd name="connsiteX4" fmla="*/ 1920310 w 1920310"/>
                  <a:gd name="connsiteY4" fmla="*/ 1031566 h 1031566"/>
                  <a:gd name="connsiteX0" fmla="*/ 0 w 1920310"/>
                  <a:gd name="connsiteY0" fmla="*/ 0 h 1031566"/>
                  <a:gd name="connsiteX1" fmla="*/ 510484 w 1920310"/>
                  <a:gd name="connsiteY1" fmla="*/ 66767 h 1031566"/>
                  <a:gd name="connsiteX2" fmla="*/ 974940 w 1920310"/>
                  <a:gd name="connsiteY2" fmla="*/ 164634 h 1031566"/>
                  <a:gd name="connsiteX3" fmla="*/ 1616139 w 1920310"/>
                  <a:gd name="connsiteY3" fmla="*/ 413997 h 1031566"/>
                  <a:gd name="connsiteX4" fmla="*/ 1920310 w 1920310"/>
                  <a:gd name="connsiteY4" fmla="*/ 1031566 h 1031566"/>
                  <a:gd name="connsiteX0" fmla="*/ 0 w 1920310"/>
                  <a:gd name="connsiteY0" fmla="*/ 0 h 1031566"/>
                  <a:gd name="connsiteX1" fmla="*/ 510484 w 1920310"/>
                  <a:gd name="connsiteY1" fmla="*/ 66767 h 1031566"/>
                  <a:gd name="connsiteX2" fmla="*/ 974940 w 1920310"/>
                  <a:gd name="connsiteY2" fmla="*/ 164634 h 1031566"/>
                  <a:gd name="connsiteX3" fmla="*/ 1593279 w 1920310"/>
                  <a:gd name="connsiteY3" fmla="*/ 436857 h 1031566"/>
                  <a:gd name="connsiteX4" fmla="*/ 1920310 w 1920310"/>
                  <a:gd name="connsiteY4" fmla="*/ 1031566 h 1031566"/>
                  <a:gd name="connsiteX0" fmla="*/ 0 w 1920310"/>
                  <a:gd name="connsiteY0" fmla="*/ 0 h 1031566"/>
                  <a:gd name="connsiteX1" fmla="*/ 510484 w 1920310"/>
                  <a:gd name="connsiteY1" fmla="*/ 66767 h 1031566"/>
                  <a:gd name="connsiteX2" fmla="*/ 1104480 w 1920310"/>
                  <a:gd name="connsiteY2" fmla="*/ 179874 h 1031566"/>
                  <a:gd name="connsiteX3" fmla="*/ 1593279 w 1920310"/>
                  <a:gd name="connsiteY3" fmla="*/ 436857 h 1031566"/>
                  <a:gd name="connsiteX4" fmla="*/ 1920310 w 1920310"/>
                  <a:gd name="connsiteY4" fmla="*/ 1031566 h 1031566"/>
                  <a:gd name="connsiteX0" fmla="*/ 0 w 2103190"/>
                  <a:gd name="connsiteY0" fmla="*/ 0 h 1031566"/>
                  <a:gd name="connsiteX1" fmla="*/ 693364 w 2103190"/>
                  <a:gd name="connsiteY1" fmla="*/ 66767 h 1031566"/>
                  <a:gd name="connsiteX2" fmla="*/ 1287360 w 2103190"/>
                  <a:gd name="connsiteY2" fmla="*/ 179874 h 1031566"/>
                  <a:gd name="connsiteX3" fmla="*/ 1776159 w 2103190"/>
                  <a:gd name="connsiteY3" fmla="*/ 436857 h 1031566"/>
                  <a:gd name="connsiteX4" fmla="*/ 2103190 w 2103190"/>
                  <a:gd name="connsiteY4" fmla="*/ 1031566 h 1031566"/>
                  <a:gd name="connsiteX0" fmla="*/ 0 w 2103190"/>
                  <a:gd name="connsiteY0" fmla="*/ 0 h 1031566"/>
                  <a:gd name="connsiteX1" fmla="*/ 693364 w 2103190"/>
                  <a:gd name="connsiteY1" fmla="*/ 89627 h 1031566"/>
                  <a:gd name="connsiteX2" fmla="*/ 1287360 w 2103190"/>
                  <a:gd name="connsiteY2" fmla="*/ 179874 h 1031566"/>
                  <a:gd name="connsiteX3" fmla="*/ 1776159 w 2103190"/>
                  <a:gd name="connsiteY3" fmla="*/ 436857 h 1031566"/>
                  <a:gd name="connsiteX4" fmla="*/ 2103190 w 2103190"/>
                  <a:gd name="connsiteY4" fmla="*/ 1031566 h 1031566"/>
                  <a:gd name="connsiteX0" fmla="*/ 0 w 2103190"/>
                  <a:gd name="connsiteY0" fmla="*/ 0 h 1031566"/>
                  <a:gd name="connsiteX1" fmla="*/ 693364 w 2103190"/>
                  <a:gd name="connsiteY1" fmla="*/ 89627 h 1031566"/>
                  <a:gd name="connsiteX2" fmla="*/ 1287360 w 2103190"/>
                  <a:gd name="connsiteY2" fmla="*/ 210354 h 1031566"/>
                  <a:gd name="connsiteX3" fmla="*/ 1776159 w 2103190"/>
                  <a:gd name="connsiteY3" fmla="*/ 436857 h 1031566"/>
                  <a:gd name="connsiteX4" fmla="*/ 2103190 w 2103190"/>
                  <a:gd name="connsiteY4" fmla="*/ 1031566 h 1031566"/>
                  <a:gd name="connsiteX0" fmla="*/ 0 w 1946028"/>
                  <a:gd name="connsiteY0" fmla="*/ 0 h 1031566"/>
                  <a:gd name="connsiteX1" fmla="*/ 536202 w 1946028"/>
                  <a:gd name="connsiteY1" fmla="*/ 89627 h 1031566"/>
                  <a:gd name="connsiteX2" fmla="*/ 1130198 w 1946028"/>
                  <a:gd name="connsiteY2" fmla="*/ 210354 h 1031566"/>
                  <a:gd name="connsiteX3" fmla="*/ 1618997 w 1946028"/>
                  <a:gd name="connsiteY3" fmla="*/ 436857 h 1031566"/>
                  <a:gd name="connsiteX4" fmla="*/ 1946028 w 1946028"/>
                  <a:gd name="connsiteY4" fmla="*/ 1031566 h 1031566"/>
                  <a:gd name="connsiteX0" fmla="*/ 0 w 1946028"/>
                  <a:gd name="connsiteY0" fmla="*/ 0 h 1045854"/>
                  <a:gd name="connsiteX1" fmla="*/ 536202 w 1946028"/>
                  <a:gd name="connsiteY1" fmla="*/ 103915 h 1045854"/>
                  <a:gd name="connsiteX2" fmla="*/ 1130198 w 1946028"/>
                  <a:gd name="connsiteY2" fmla="*/ 224642 h 1045854"/>
                  <a:gd name="connsiteX3" fmla="*/ 1618997 w 1946028"/>
                  <a:gd name="connsiteY3" fmla="*/ 451145 h 1045854"/>
                  <a:gd name="connsiteX4" fmla="*/ 1946028 w 1946028"/>
                  <a:gd name="connsiteY4" fmla="*/ 1045854 h 10458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946028" h="1045854">
                    <a:moveTo>
                      <a:pt x="0" y="0"/>
                    </a:moveTo>
                    <a:cubicBezTo>
                      <a:pt x="119371" y="7318"/>
                      <a:pt x="347836" y="66475"/>
                      <a:pt x="536202" y="103915"/>
                    </a:cubicBezTo>
                    <a:cubicBezTo>
                      <a:pt x="724568" y="141355"/>
                      <a:pt x="949732" y="166770"/>
                      <a:pt x="1130198" y="224642"/>
                    </a:cubicBezTo>
                    <a:cubicBezTo>
                      <a:pt x="1310664" y="282514"/>
                      <a:pt x="1483025" y="314276"/>
                      <a:pt x="1618997" y="451145"/>
                    </a:cubicBezTo>
                    <a:cubicBezTo>
                      <a:pt x="1754969" y="588014"/>
                      <a:pt x="1936940" y="976645"/>
                      <a:pt x="1946028" y="1045854"/>
                    </a:cubicBezTo>
                  </a:path>
                </a:pathLst>
              </a:custGeom>
              <a:noFill/>
              <a:ln w="28575">
                <a:solidFill>
                  <a:srgbClr val="5B9BD5"/>
                </a:solidFill>
                <a:prstDash val="solid"/>
                <a:headEnd type="none" w="med" len="med"/>
                <a:tailEnd type="non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/>
              </a:p>
            </p:txBody>
          </p:sp>
          <p:sp>
            <p:nvSpPr>
              <p:cNvPr id="26" name="Freeform 39">
                <a:extLst>
                  <a:ext uri="{FF2B5EF4-FFF2-40B4-BE49-F238E27FC236}">
                    <a16:creationId xmlns:a16="http://schemas.microsoft.com/office/drawing/2014/main" id="{9539A24C-062D-4850-836B-276A69F74D3A}"/>
                  </a:ext>
                </a:extLst>
              </p:cNvPr>
              <p:cNvSpPr/>
              <p:nvPr/>
            </p:nvSpPr>
            <p:spPr>
              <a:xfrm flipH="1">
                <a:off x="9110092" y="3720374"/>
                <a:ext cx="1974603" cy="1031566"/>
              </a:xfrm>
              <a:custGeom>
                <a:avLst/>
                <a:gdLst>
                  <a:gd name="connsiteX0" fmla="*/ 0 w 1895912"/>
                  <a:gd name="connsiteY0" fmla="*/ 16951 h 394456"/>
                  <a:gd name="connsiteX1" fmla="*/ 1400961 w 1895912"/>
                  <a:gd name="connsiteY1" fmla="*/ 16951 h 394456"/>
                  <a:gd name="connsiteX2" fmla="*/ 1795244 w 1895912"/>
                  <a:gd name="connsiteY2" fmla="*/ 193120 h 394456"/>
                  <a:gd name="connsiteX3" fmla="*/ 1895912 w 1895912"/>
                  <a:gd name="connsiteY3" fmla="*/ 394456 h 394456"/>
                  <a:gd name="connsiteX0" fmla="*/ 0 w 1912690"/>
                  <a:gd name="connsiteY0" fmla="*/ 16951 h 713237"/>
                  <a:gd name="connsiteX1" fmla="*/ 1400961 w 1912690"/>
                  <a:gd name="connsiteY1" fmla="*/ 16951 h 713237"/>
                  <a:gd name="connsiteX2" fmla="*/ 1795244 w 1912690"/>
                  <a:gd name="connsiteY2" fmla="*/ 193120 h 713237"/>
                  <a:gd name="connsiteX3" fmla="*/ 1912690 w 1912690"/>
                  <a:gd name="connsiteY3" fmla="*/ 713237 h 713237"/>
                  <a:gd name="connsiteX0" fmla="*/ 0 w 1912690"/>
                  <a:gd name="connsiteY0" fmla="*/ 24173 h 720459"/>
                  <a:gd name="connsiteX1" fmla="*/ 1400961 w 1912690"/>
                  <a:gd name="connsiteY1" fmla="*/ 24173 h 720459"/>
                  <a:gd name="connsiteX2" fmla="*/ 1753299 w 1912690"/>
                  <a:gd name="connsiteY2" fmla="*/ 301010 h 720459"/>
                  <a:gd name="connsiteX3" fmla="*/ 1912690 w 1912690"/>
                  <a:gd name="connsiteY3" fmla="*/ 720459 h 720459"/>
                  <a:gd name="connsiteX0" fmla="*/ 0 w 1912690"/>
                  <a:gd name="connsiteY0" fmla="*/ 3348 h 699634"/>
                  <a:gd name="connsiteX1" fmla="*/ 1325460 w 1912690"/>
                  <a:gd name="connsiteY1" fmla="*/ 70460 h 699634"/>
                  <a:gd name="connsiteX2" fmla="*/ 1753299 w 1912690"/>
                  <a:gd name="connsiteY2" fmla="*/ 280185 h 699634"/>
                  <a:gd name="connsiteX3" fmla="*/ 1912690 w 1912690"/>
                  <a:gd name="connsiteY3" fmla="*/ 699634 h 699634"/>
                  <a:gd name="connsiteX0" fmla="*/ 0 w 1912690"/>
                  <a:gd name="connsiteY0" fmla="*/ 4885 h 701171"/>
                  <a:gd name="connsiteX1" fmla="*/ 1325460 w 1912690"/>
                  <a:gd name="connsiteY1" fmla="*/ 55219 h 701171"/>
                  <a:gd name="connsiteX2" fmla="*/ 1753299 w 1912690"/>
                  <a:gd name="connsiteY2" fmla="*/ 281722 h 701171"/>
                  <a:gd name="connsiteX3" fmla="*/ 1912690 w 1912690"/>
                  <a:gd name="connsiteY3" fmla="*/ 701171 h 701171"/>
                  <a:gd name="connsiteX0" fmla="*/ 0 w 1920310"/>
                  <a:gd name="connsiteY0" fmla="*/ 4885 h 1036451"/>
                  <a:gd name="connsiteX1" fmla="*/ 1325460 w 1920310"/>
                  <a:gd name="connsiteY1" fmla="*/ 55219 h 1036451"/>
                  <a:gd name="connsiteX2" fmla="*/ 1753299 w 1920310"/>
                  <a:gd name="connsiteY2" fmla="*/ 281722 h 1036451"/>
                  <a:gd name="connsiteX3" fmla="*/ 1920310 w 1920310"/>
                  <a:gd name="connsiteY3" fmla="*/ 1036451 h 1036451"/>
                  <a:gd name="connsiteX0" fmla="*/ 0 w 1920310"/>
                  <a:gd name="connsiteY0" fmla="*/ 8245 h 1039811"/>
                  <a:gd name="connsiteX1" fmla="*/ 1325460 w 1920310"/>
                  <a:gd name="connsiteY1" fmla="*/ 58579 h 1039811"/>
                  <a:gd name="connsiteX2" fmla="*/ 1631379 w 1920310"/>
                  <a:gd name="connsiteY2" fmla="*/ 407002 h 1039811"/>
                  <a:gd name="connsiteX3" fmla="*/ 1920310 w 1920310"/>
                  <a:gd name="connsiteY3" fmla="*/ 1039811 h 1039811"/>
                  <a:gd name="connsiteX0" fmla="*/ 0 w 1920310"/>
                  <a:gd name="connsiteY0" fmla="*/ 2249 h 1033815"/>
                  <a:gd name="connsiteX1" fmla="*/ 974940 w 1920310"/>
                  <a:gd name="connsiteY1" fmla="*/ 113543 h 1033815"/>
                  <a:gd name="connsiteX2" fmla="*/ 1631379 w 1920310"/>
                  <a:gd name="connsiteY2" fmla="*/ 401006 h 1033815"/>
                  <a:gd name="connsiteX3" fmla="*/ 1920310 w 1920310"/>
                  <a:gd name="connsiteY3" fmla="*/ 1033815 h 1033815"/>
                  <a:gd name="connsiteX0" fmla="*/ 0 w 1920310"/>
                  <a:gd name="connsiteY0" fmla="*/ 2630 h 1034196"/>
                  <a:gd name="connsiteX1" fmla="*/ 974940 w 1920310"/>
                  <a:gd name="connsiteY1" fmla="*/ 113924 h 1034196"/>
                  <a:gd name="connsiteX2" fmla="*/ 1616139 w 1920310"/>
                  <a:gd name="connsiteY2" fmla="*/ 469967 h 1034196"/>
                  <a:gd name="connsiteX3" fmla="*/ 1920310 w 1920310"/>
                  <a:gd name="connsiteY3" fmla="*/ 1034196 h 1034196"/>
                  <a:gd name="connsiteX0" fmla="*/ 0 w 1920310"/>
                  <a:gd name="connsiteY0" fmla="*/ 2325 h 1033891"/>
                  <a:gd name="connsiteX1" fmla="*/ 974940 w 1920310"/>
                  <a:gd name="connsiteY1" fmla="*/ 113619 h 1033891"/>
                  <a:gd name="connsiteX2" fmla="*/ 1616139 w 1920310"/>
                  <a:gd name="connsiteY2" fmla="*/ 416322 h 1033891"/>
                  <a:gd name="connsiteX3" fmla="*/ 1920310 w 1920310"/>
                  <a:gd name="connsiteY3" fmla="*/ 1033891 h 1033891"/>
                  <a:gd name="connsiteX0" fmla="*/ 0 w 1920310"/>
                  <a:gd name="connsiteY0" fmla="*/ 0 h 1031566"/>
                  <a:gd name="connsiteX1" fmla="*/ 716224 w 1920310"/>
                  <a:gd name="connsiteY1" fmla="*/ 43907 h 1031566"/>
                  <a:gd name="connsiteX2" fmla="*/ 974940 w 1920310"/>
                  <a:gd name="connsiteY2" fmla="*/ 111294 h 1031566"/>
                  <a:gd name="connsiteX3" fmla="*/ 1616139 w 1920310"/>
                  <a:gd name="connsiteY3" fmla="*/ 413997 h 1031566"/>
                  <a:gd name="connsiteX4" fmla="*/ 1920310 w 1920310"/>
                  <a:gd name="connsiteY4" fmla="*/ 1031566 h 1031566"/>
                  <a:gd name="connsiteX0" fmla="*/ 0 w 1920310"/>
                  <a:gd name="connsiteY0" fmla="*/ 0 h 1031566"/>
                  <a:gd name="connsiteX1" fmla="*/ 510484 w 1920310"/>
                  <a:gd name="connsiteY1" fmla="*/ 66767 h 1031566"/>
                  <a:gd name="connsiteX2" fmla="*/ 974940 w 1920310"/>
                  <a:gd name="connsiteY2" fmla="*/ 111294 h 1031566"/>
                  <a:gd name="connsiteX3" fmla="*/ 1616139 w 1920310"/>
                  <a:gd name="connsiteY3" fmla="*/ 413997 h 1031566"/>
                  <a:gd name="connsiteX4" fmla="*/ 1920310 w 1920310"/>
                  <a:gd name="connsiteY4" fmla="*/ 1031566 h 1031566"/>
                  <a:gd name="connsiteX0" fmla="*/ 0 w 1920310"/>
                  <a:gd name="connsiteY0" fmla="*/ 0 h 1031566"/>
                  <a:gd name="connsiteX1" fmla="*/ 510484 w 1920310"/>
                  <a:gd name="connsiteY1" fmla="*/ 66767 h 1031566"/>
                  <a:gd name="connsiteX2" fmla="*/ 974940 w 1920310"/>
                  <a:gd name="connsiteY2" fmla="*/ 164634 h 1031566"/>
                  <a:gd name="connsiteX3" fmla="*/ 1616139 w 1920310"/>
                  <a:gd name="connsiteY3" fmla="*/ 413997 h 1031566"/>
                  <a:gd name="connsiteX4" fmla="*/ 1920310 w 1920310"/>
                  <a:gd name="connsiteY4" fmla="*/ 1031566 h 1031566"/>
                  <a:gd name="connsiteX0" fmla="*/ 0 w 1920310"/>
                  <a:gd name="connsiteY0" fmla="*/ 0 h 1031566"/>
                  <a:gd name="connsiteX1" fmla="*/ 510484 w 1920310"/>
                  <a:gd name="connsiteY1" fmla="*/ 66767 h 1031566"/>
                  <a:gd name="connsiteX2" fmla="*/ 974940 w 1920310"/>
                  <a:gd name="connsiteY2" fmla="*/ 164634 h 1031566"/>
                  <a:gd name="connsiteX3" fmla="*/ 1593279 w 1920310"/>
                  <a:gd name="connsiteY3" fmla="*/ 436857 h 1031566"/>
                  <a:gd name="connsiteX4" fmla="*/ 1920310 w 1920310"/>
                  <a:gd name="connsiteY4" fmla="*/ 1031566 h 1031566"/>
                  <a:gd name="connsiteX0" fmla="*/ 0 w 1920310"/>
                  <a:gd name="connsiteY0" fmla="*/ 0 h 1031566"/>
                  <a:gd name="connsiteX1" fmla="*/ 510484 w 1920310"/>
                  <a:gd name="connsiteY1" fmla="*/ 66767 h 1031566"/>
                  <a:gd name="connsiteX2" fmla="*/ 1104480 w 1920310"/>
                  <a:gd name="connsiteY2" fmla="*/ 179874 h 1031566"/>
                  <a:gd name="connsiteX3" fmla="*/ 1593279 w 1920310"/>
                  <a:gd name="connsiteY3" fmla="*/ 436857 h 1031566"/>
                  <a:gd name="connsiteX4" fmla="*/ 1920310 w 1920310"/>
                  <a:gd name="connsiteY4" fmla="*/ 1031566 h 1031566"/>
                  <a:gd name="connsiteX0" fmla="*/ 0 w 2103190"/>
                  <a:gd name="connsiteY0" fmla="*/ 0 h 1031566"/>
                  <a:gd name="connsiteX1" fmla="*/ 693364 w 2103190"/>
                  <a:gd name="connsiteY1" fmla="*/ 66767 h 1031566"/>
                  <a:gd name="connsiteX2" fmla="*/ 1287360 w 2103190"/>
                  <a:gd name="connsiteY2" fmla="*/ 179874 h 1031566"/>
                  <a:gd name="connsiteX3" fmla="*/ 1776159 w 2103190"/>
                  <a:gd name="connsiteY3" fmla="*/ 436857 h 1031566"/>
                  <a:gd name="connsiteX4" fmla="*/ 2103190 w 2103190"/>
                  <a:gd name="connsiteY4" fmla="*/ 1031566 h 1031566"/>
                  <a:gd name="connsiteX0" fmla="*/ 0 w 2103190"/>
                  <a:gd name="connsiteY0" fmla="*/ 0 h 1031566"/>
                  <a:gd name="connsiteX1" fmla="*/ 693364 w 2103190"/>
                  <a:gd name="connsiteY1" fmla="*/ 89627 h 1031566"/>
                  <a:gd name="connsiteX2" fmla="*/ 1287360 w 2103190"/>
                  <a:gd name="connsiteY2" fmla="*/ 179874 h 1031566"/>
                  <a:gd name="connsiteX3" fmla="*/ 1776159 w 2103190"/>
                  <a:gd name="connsiteY3" fmla="*/ 436857 h 1031566"/>
                  <a:gd name="connsiteX4" fmla="*/ 2103190 w 2103190"/>
                  <a:gd name="connsiteY4" fmla="*/ 1031566 h 1031566"/>
                  <a:gd name="connsiteX0" fmla="*/ 0 w 2103190"/>
                  <a:gd name="connsiteY0" fmla="*/ 0 h 1031566"/>
                  <a:gd name="connsiteX1" fmla="*/ 693364 w 2103190"/>
                  <a:gd name="connsiteY1" fmla="*/ 89627 h 1031566"/>
                  <a:gd name="connsiteX2" fmla="*/ 1287360 w 2103190"/>
                  <a:gd name="connsiteY2" fmla="*/ 210354 h 1031566"/>
                  <a:gd name="connsiteX3" fmla="*/ 1776159 w 2103190"/>
                  <a:gd name="connsiteY3" fmla="*/ 436857 h 1031566"/>
                  <a:gd name="connsiteX4" fmla="*/ 2103190 w 2103190"/>
                  <a:gd name="connsiteY4" fmla="*/ 1031566 h 1031566"/>
                  <a:gd name="connsiteX0" fmla="*/ 0 w 1974603"/>
                  <a:gd name="connsiteY0" fmla="*/ 0 h 1031566"/>
                  <a:gd name="connsiteX1" fmla="*/ 564777 w 1974603"/>
                  <a:gd name="connsiteY1" fmla="*/ 89627 h 1031566"/>
                  <a:gd name="connsiteX2" fmla="*/ 1158773 w 1974603"/>
                  <a:gd name="connsiteY2" fmla="*/ 210354 h 1031566"/>
                  <a:gd name="connsiteX3" fmla="*/ 1647572 w 1974603"/>
                  <a:gd name="connsiteY3" fmla="*/ 436857 h 1031566"/>
                  <a:gd name="connsiteX4" fmla="*/ 1974603 w 1974603"/>
                  <a:gd name="connsiteY4" fmla="*/ 1031566 h 10315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974603" h="1031566">
                    <a:moveTo>
                      <a:pt x="0" y="0"/>
                    </a:moveTo>
                    <a:cubicBezTo>
                      <a:pt x="119371" y="7318"/>
                      <a:pt x="371648" y="54568"/>
                      <a:pt x="564777" y="89627"/>
                    </a:cubicBezTo>
                    <a:cubicBezTo>
                      <a:pt x="757906" y="124686"/>
                      <a:pt x="978307" y="152482"/>
                      <a:pt x="1158773" y="210354"/>
                    </a:cubicBezTo>
                    <a:cubicBezTo>
                      <a:pt x="1339239" y="268226"/>
                      <a:pt x="1511600" y="299988"/>
                      <a:pt x="1647572" y="436857"/>
                    </a:cubicBezTo>
                    <a:cubicBezTo>
                      <a:pt x="1783544" y="573726"/>
                      <a:pt x="1965515" y="962357"/>
                      <a:pt x="1974603" y="1031566"/>
                    </a:cubicBezTo>
                  </a:path>
                </a:pathLst>
              </a:custGeom>
              <a:noFill/>
              <a:ln w="28575">
                <a:solidFill>
                  <a:srgbClr val="5B9BD5"/>
                </a:solidFill>
                <a:prstDash val="solid"/>
                <a:headEnd type="none" w="med" len="med"/>
                <a:tailEnd type="non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/>
              </a:p>
            </p:txBody>
          </p:sp>
        </p:grp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707F6EED-173A-4A99-94AD-80D91924A847}"/>
                </a:ext>
              </a:extLst>
            </p:cNvPr>
            <p:cNvCxnSpPr/>
            <p:nvPr/>
          </p:nvCxnSpPr>
          <p:spPr>
            <a:xfrm flipV="1">
              <a:off x="2497832" y="1279705"/>
              <a:ext cx="515799" cy="2660"/>
            </a:xfrm>
            <a:prstGeom prst="line">
              <a:avLst/>
            </a:prstGeom>
            <a:ln w="28575">
              <a:solidFill>
                <a:srgbClr val="5B9BD5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Arrow: Up-Down 40">
            <a:extLst>
              <a:ext uri="{FF2B5EF4-FFF2-40B4-BE49-F238E27FC236}">
                <a16:creationId xmlns:a16="http://schemas.microsoft.com/office/drawing/2014/main" id="{2FD251D5-5E49-4FA5-BCB8-1BAC1F1D14C9}"/>
              </a:ext>
            </a:extLst>
          </p:cNvPr>
          <p:cNvSpPr/>
          <p:nvPr/>
        </p:nvSpPr>
        <p:spPr>
          <a:xfrm>
            <a:off x="6754483" y="1371551"/>
            <a:ext cx="181614" cy="915528"/>
          </a:xfrm>
          <a:prstGeom prst="up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E624A36A-44F4-46E8-84FB-A56DC13A283E}"/>
              </a:ext>
            </a:extLst>
          </p:cNvPr>
          <p:cNvSpPr txBox="1"/>
          <p:nvPr/>
        </p:nvSpPr>
        <p:spPr>
          <a:xfrm>
            <a:off x="6845290" y="1627561"/>
            <a:ext cx="12044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Drawdown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28176F4D-6A47-430A-9EE2-E0771EF2055F}"/>
              </a:ext>
            </a:extLst>
          </p:cNvPr>
          <p:cNvSpPr txBox="1"/>
          <p:nvPr/>
        </p:nvSpPr>
        <p:spPr>
          <a:xfrm>
            <a:off x="5215015" y="622477"/>
            <a:ext cx="8372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Spread</a:t>
            </a:r>
          </a:p>
        </p:txBody>
      </p:sp>
      <p:sp>
        <p:nvSpPr>
          <p:cNvPr id="45" name="Arrow: Up-Down 44">
            <a:extLst>
              <a:ext uri="{FF2B5EF4-FFF2-40B4-BE49-F238E27FC236}">
                <a16:creationId xmlns:a16="http://schemas.microsoft.com/office/drawing/2014/main" id="{A88D78CA-25AD-4DFE-9815-5BEC8003155A}"/>
              </a:ext>
            </a:extLst>
          </p:cNvPr>
          <p:cNvSpPr/>
          <p:nvPr/>
        </p:nvSpPr>
        <p:spPr>
          <a:xfrm rot="5400000">
            <a:off x="5650172" y="98849"/>
            <a:ext cx="197946" cy="2192290"/>
          </a:xfrm>
          <a:prstGeom prst="up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D75A8BFF-F95E-422C-8A69-2A2CDB427E44}"/>
              </a:ext>
            </a:extLst>
          </p:cNvPr>
          <p:cNvSpPr txBox="1"/>
          <p:nvPr/>
        </p:nvSpPr>
        <p:spPr>
          <a:xfrm>
            <a:off x="1002390" y="4175696"/>
            <a:ext cx="54665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How would a </a:t>
            </a:r>
            <a:r>
              <a:rPr lang="en-US" dirty="0">
                <a:solidFill>
                  <a:srgbClr val="FF0000"/>
                </a:solidFill>
              </a:rPr>
              <a:t>lower</a:t>
            </a:r>
            <a:r>
              <a:rPr lang="en-US" dirty="0"/>
              <a:t> S</a:t>
            </a:r>
            <a:r>
              <a:rPr lang="en-US" baseline="-25000" dirty="0"/>
              <a:t>y</a:t>
            </a:r>
            <a:r>
              <a:rPr lang="en-US" dirty="0"/>
              <a:t> affect the drawdown and spread?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E24695E4-AC67-4C53-9C06-80260A27C1CF}"/>
              </a:ext>
            </a:extLst>
          </p:cNvPr>
          <p:cNvSpPr txBox="1"/>
          <p:nvPr/>
        </p:nvSpPr>
        <p:spPr>
          <a:xfrm>
            <a:off x="1655122" y="4728113"/>
            <a:ext cx="30796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Drawdown would </a:t>
            </a:r>
            <a:r>
              <a:rPr lang="en-US" dirty="0">
                <a:solidFill>
                  <a:srgbClr val="FF0000"/>
                </a:solidFill>
              </a:rPr>
              <a:t>increase</a:t>
            </a:r>
            <a:r>
              <a:rPr lang="en-US" dirty="0"/>
              <a:t> and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C6E8D3C0-4FBA-46FB-A33A-8E834BC91FEB}"/>
              </a:ext>
            </a:extLst>
          </p:cNvPr>
          <p:cNvSpPr txBox="1"/>
          <p:nvPr/>
        </p:nvSpPr>
        <p:spPr>
          <a:xfrm>
            <a:off x="1655121" y="5265396"/>
            <a:ext cx="58498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Spread would </a:t>
            </a:r>
            <a:r>
              <a:rPr lang="en-US" dirty="0">
                <a:solidFill>
                  <a:srgbClr val="FF0000"/>
                </a:solidFill>
              </a:rPr>
              <a:t>increase</a:t>
            </a:r>
            <a:r>
              <a:rPr lang="en-US" dirty="0"/>
              <a:t> because a larger volume of aquifer would need to drain to provide stored water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" name="Freeform: Shape 1">
            <a:extLst>
              <a:ext uri="{FF2B5EF4-FFF2-40B4-BE49-F238E27FC236}">
                <a16:creationId xmlns:a16="http://schemas.microsoft.com/office/drawing/2014/main" id="{050FB2A9-FB11-4673-ACC2-EEC7FF21E302}"/>
              </a:ext>
            </a:extLst>
          </p:cNvPr>
          <p:cNvSpPr/>
          <p:nvPr/>
        </p:nvSpPr>
        <p:spPr>
          <a:xfrm>
            <a:off x="2173857" y="1380226"/>
            <a:ext cx="2363637" cy="1388853"/>
          </a:xfrm>
          <a:custGeom>
            <a:avLst/>
            <a:gdLst>
              <a:gd name="connsiteX0" fmla="*/ 0 w 2363637"/>
              <a:gd name="connsiteY0" fmla="*/ 0 h 1388853"/>
              <a:gd name="connsiteX1" fmla="*/ 646981 w 2363637"/>
              <a:gd name="connsiteY1" fmla="*/ 94891 h 1388853"/>
              <a:gd name="connsiteX2" fmla="*/ 1630392 w 2363637"/>
              <a:gd name="connsiteY2" fmla="*/ 388189 h 1388853"/>
              <a:gd name="connsiteX3" fmla="*/ 2363637 w 2363637"/>
              <a:gd name="connsiteY3" fmla="*/ 1388853 h 13888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63637" h="1388853">
                <a:moveTo>
                  <a:pt x="0" y="0"/>
                </a:moveTo>
                <a:cubicBezTo>
                  <a:pt x="187624" y="15096"/>
                  <a:pt x="375249" y="30193"/>
                  <a:pt x="646981" y="94891"/>
                </a:cubicBezTo>
                <a:cubicBezTo>
                  <a:pt x="918713" y="159589"/>
                  <a:pt x="1344283" y="172529"/>
                  <a:pt x="1630392" y="388189"/>
                </a:cubicBezTo>
                <a:cubicBezTo>
                  <a:pt x="1916501" y="603849"/>
                  <a:pt x="2140069" y="996351"/>
                  <a:pt x="2363637" y="1388853"/>
                </a:cubicBezTo>
              </a:path>
            </a:pathLst>
          </a:custGeom>
          <a:noFill/>
          <a:ln w="3810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Freeform: Shape 2">
            <a:extLst>
              <a:ext uri="{FF2B5EF4-FFF2-40B4-BE49-F238E27FC236}">
                <a16:creationId xmlns:a16="http://schemas.microsoft.com/office/drawing/2014/main" id="{9CAD2498-48D4-455D-8D16-DD28F948DD9D}"/>
              </a:ext>
            </a:extLst>
          </p:cNvPr>
          <p:cNvSpPr/>
          <p:nvPr/>
        </p:nvSpPr>
        <p:spPr>
          <a:xfrm flipH="1">
            <a:off x="4635748" y="1401671"/>
            <a:ext cx="2363637" cy="1388853"/>
          </a:xfrm>
          <a:custGeom>
            <a:avLst/>
            <a:gdLst>
              <a:gd name="connsiteX0" fmla="*/ 0 w 2363637"/>
              <a:gd name="connsiteY0" fmla="*/ 0 h 1388853"/>
              <a:gd name="connsiteX1" fmla="*/ 646981 w 2363637"/>
              <a:gd name="connsiteY1" fmla="*/ 94891 h 1388853"/>
              <a:gd name="connsiteX2" fmla="*/ 1630392 w 2363637"/>
              <a:gd name="connsiteY2" fmla="*/ 388189 h 1388853"/>
              <a:gd name="connsiteX3" fmla="*/ 2363637 w 2363637"/>
              <a:gd name="connsiteY3" fmla="*/ 1388853 h 13888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63637" h="1388853">
                <a:moveTo>
                  <a:pt x="0" y="0"/>
                </a:moveTo>
                <a:cubicBezTo>
                  <a:pt x="187624" y="15096"/>
                  <a:pt x="375249" y="30193"/>
                  <a:pt x="646981" y="94891"/>
                </a:cubicBezTo>
                <a:cubicBezTo>
                  <a:pt x="918713" y="159589"/>
                  <a:pt x="1344283" y="172529"/>
                  <a:pt x="1630392" y="388189"/>
                </a:cubicBezTo>
                <a:cubicBezTo>
                  <a:pt x="1916501" y="603849"/>
                  <a:pt x="2140069" y="996351"/>
                  <a:pt x="2363637" y="1388853"/>
                </a:cubicBezTo>
              </a:path>
            </a:pathLst>
          </a:custGeom>
          <a:noFill/>
          <a:ln w="3810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493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  <p:bldP spid="49" grpId="0"/>
      <p:bldP spid="50" grpId="0"/>
      <p:bldP spid="2" grpId="0" animBg="1"/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Group 39">
            <a:extLst>
              <a:ext uri="{FF2B5EF4-FFF2-40B4-BE49-F238E27FC236}">
                <a16:creationId xmlns:a16="http://schemas.microsoft.com/office/drawing/2014/main" id="{858CF0C6-A007-43FD-A191-5EE3C4EF1DA0}"/>
              </a:ext>
            </a:extLst>
          </p:cNvPr>
          <p:cNvGrpSpPr/>
          <p:nvPr/>
        </p:nvGrpSpPr>
        <p:grpSpPr>
          <a:xfrm>
            <a:off x="2190807" y="305580"/>
            <a:ext cx="4762385" cy="3123420"/>
            <a:chOff x="2380287" y="378905"/>
            <a:chExt cx="4132656" cy="2639450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95686BA2-1981-4876-B086-B8966D7FAE99}"/>
                </a:ext>
              </a:extLst>
            </p:cNvPr>
            <p:cNvSpPr/>
            <p:nvPr/>
          </p:nvSpPr>
          <p:spPr>
            <a:xfrm>
              <a:off x="4435690" y="740744"/>
              <a:ext cx="56626" cy="2277611"/>
            </a:xfrm>
            <a:prstGeom prst="rect">
              <a:avLst/>
            </a:prstGeom>
            <a:noFill/>
            <a:ln w="12700">
              <a:solidFill>
                <a:srgbClr val="FF0000"/>
              </a:solidFill>
              <a:prstDash val="solid"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DC298506-EE79-4EA0-BBC9-BAF8B20F763F}"/>
                </a:ext>
              </a:extLst>
            </p:cNvPr>
            <p:cNvCxnSpPr>
              <a:cxnSpLocks/>
            </p:cNvCxnSpPr>
            <p:nvPr/>
          </p:nvCxnSpPr>
          <p:spPr>
            <a:xfrm>
              <a:off x="2380287" y="1274447"/>
              <a:ext cx="4132656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1E14C4DA-050F-4AB6-A456-365A7EF68575}"/>
                </a:ext>
              </a:extLst>
            </p:cNvPr>
            <p:cNvSpPr/>
            <p:nvPr/>
          </p:nvSpPr>
          <p:spPr>
            <a:xfrm rot="10800000">
              <a:off x="2464595" y="1142215"/>
              <a:ext cx="140485" cy="124565"/>
            </a:xfrm>
            <a:prstGeom prst="triangle">
              <a:avLst/>
            </a:prstGeom>
            <a:solidFill>
              <a:srgbClr val="5B9BD5"/>
            </a:solidFill>
            <a:ln w="12700">
              <a:solidFill>
                <a:srgbClr val="0070C0"/>
              </a:solidFill>
              <a:prstDash val="solid"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17" name="Up Arrow 19">
              <a:extLst>
                <a:ext uri="{FF2B5EF4-FFF2-40B4-BE49-F238E27FC236}">
                  <a16:creationId xmlns:a16="http://schemas.microsoft.com/office/drawing/2014/main" id="{6983EA13-0464-4C3B-BA5C-177341E81404}"/>
                </a:ext>
              </a:extLst>
            </p:cNvPr>
            <p:cNvSpPr/>
            <p:nvPr/>
          </p:nvSpPr>
          <p:spPr>
            <a:xfrm>
              <a:off x="4409946" y="378905"/>
              <a:ext cx="106959" cy="264254"/>
            </a:xfrm>
            <a:prstGeom prst="upArrow">
              <a:avLst/>
            </a:prstGeom>
            <a:solidFill>
              <a:srgbClr val="5B9BD5"/>
            </a:solidFill>
            <a:ln w="12700">
              <a:solidFill>
                <a:srgbClr val="0070C0"/>
              </a:solidFill>
              <a:prstDash val="solid"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60497493-9DB1-4297-B858-17694277487A}"/>
                </a:ext>
              </a:extLst>
            </p:cNvPr>
            <p:cNvGrpSpPr/>
            <p:nvPr/>
          </p:nvGrpSpPr>
          <p:grpSpPr>
            <a:xfrm>
              <a:off x="2983184" y="1274156"/>
              <a:ext cx="2983528" cy="784391"/>
              <a:chOff x="7106658" y="3706086"/>
              <a:chExt cx="3978037" cy="1045854"/>
            </a:xfrm>
          </p:grpSpPr>
          <p:sp>
            <p:nvSpPr>
              <p:cNvPr id="25" name="Freeform 37">
                <a:extLst>
                  <a:ext uri="{FF2B5EF4-FFF2-40B4-BE49-F238E27FC236}">
                    <a16:creationId xmlns:a16="http://schemas.microsoft.com/office/drawing/2014/main" id="{07BDD2D2-45FF-4865-81EB-1971CDE89860}"/>
                  </a:ext>
                </a:extLst>
              </p:cNvPr>
              <p:cNvSpPr/>
              <p:nvPr/>
            </p:nvSpPr>
            <p:spPr>
              <a:xfrm>
                <a:off x="7106658" y="3706086"/>
                <a:ext cx="1946028" cy="1045854"/>
              </a:xfrm>
              <a:custGeom>
                <a:avLst/>
                <a:gdLst>
                  <a:gd name="connsiteX0" fmla="*/ 0 w 1895912"/>
                  <a:gd name="connsiteY0" fmla="*/ 16951 h 394456"/>
                  <a:gd name="connsiteX1" fmla="*/ 1400961 w 1895912"/>
                  <a:gd name="connsiteY1" fmla="*/ 16951 h 394456"/>
                  <a:gd name="connsiteX2" fmla="*/ 1795244 w 1895912"/>
                  <a:gd name="connsiteY2" fmla="*/ 193120 h 394456"/>
                  <a:gd name="connsiteX3" fmla="*/ 1895912 w 1895912"/>
                  <a:gd name="connsiteY3" fmla="*/ 394456 h 394456"/>
                  <a:gd name="connsiteX0" fmla="*/ 0 w 1912690"/>
                  <a:gd name="connsiteY0" fmla="*/ 16951 h 713237"/>
                  <a:gd name="connsiteX1" fmla="*/ 1400961 w 1912690"/>
                  <a:gd name="connsiteY1" fmla="*/ 16951 h 713237"/>
                  <a:gd name="connsiteX2" fmla="*/ 1795244 w 1912690"/>
                  <a:gd name="connsiteY2" fmla="*/ 193120 h 713237"/>
                  <a:gd name="connsiteX3" fmla="*/ 1912690 w 1912690"/>
                  <a:gd name="connsiteY3" fmla="*/ 713237 h 713237"/>
                  <a:gd name="connsiteX0" fmla="*/ 0 w 1912690"/>
                  <a:gd name="connsiteY0" fmla="*/ 24173 h 720459"/>
                  <a:gd name="connsiteX1" fmla="*/ 1400961 w 1912690"/>
                  <a:gd name="connsiteY1" fmla="*/ 24173 h 720459"/>
                  <a:gd name="connsiteX2" fmla="*/ 1753299 w 1912690"/>
                  <a:gd name="connsiteY2" fmla="*/ 301010 h 720459"/>
                  <a:gd name="connsiteX3" fmla="*/ 1912690 w 1912690"/>
                  <a:gd name="connsiteY3" fmla="*/ 720459 h 720459"/>
                  <a:gd name="connsiteX0" fmla="*/ 0 w 1912690"/>
                  <a:gd name="connsiteY0" fmla="*/ 3348 h 699634"/>
                  <a:gd name="connsiteX1" fmla="*/ 1325460 w 1912690"/>
                  <a:gd name="connsiteY1" fmla="*/ 70460 h 699634"/>
                  <a:gd name="connsiteX2" fmla="*/ 1753299 w 1912690"/>
                  <a:gd name="connsiteY2" fmla="*/ 280185 h 699634"/>
                  <a:gd name="connsiteX3" fmla="*/ 1912690 w 1912690"/>
                  <a:gd name="connsiteY3" fmla="*/ 699634 h 699634"/>
                  <a:gd name="connsiteX0" fmla="*/ 0 w 1912690"/>
                  <a:gd name="connsiteY0" fmla="*/ 4885 h 701171"/>
                  <a:gd name="connsiteX1" fmla="*/ 1325460 w 1912690"/>
                  <a:gd name="connsiteY1" fmla="*/ 55219 h 701171"/>
                  <a:gd name="connsiteX2" fmla="*/ 1753299 w 1912690"/>
                  <a:gd name="connsiteY2" fmla="*/ 281722 h 701171"/>
                  <a:gd name="connsiteX3" fmla="*/ 1912690 w 1912690"/>
                  <a:gd name="connsiteY3" fmla="*/ 701171 h 701171"/>
                  <a:gd name="connsiteX0" fmla="*/ 0 w 1920310"/>
                  <a:gd name="connsiteY0" fmla="*/ 4885 h 1036451"/>
                  <a:gd name="connsiteX1" fmla="*/ 1325460 w 1920310"/>
                  <a:gd name="connsiteY1" fmla="*/ 55219 h 1036451"/>
                  <a:gd name="connsiteX2" fmla="*/ 1753299 w 1920310"/>
                  <a:gd name="connsiteY2" fmla="*/ 281722 h 1036451"/>
                  <a:gd name="connsiteX3" fmla="*/ 1920310 w 1920310"/>
                  <a:gd name="connsiteY3" fmla="*/ 1036451 h 1036451"/>
                  <a:gd name="connsiteX0" fmla="*/ 0 w 1920310"/>
                  <a:gd name="connsiteY0" fmla="*/ 8245 h 1039811"/>
                  <a:gd name="connsiteX1" fmla="*/ 1325460 w 1920310"/>
                  <a:gd name="connsiteY1" fmla="*/ 58579 h 1039811"/>
                  <a:gd name="connsiteX2" fmla="*/ 1631379 w 1920310"/>
                  <a:gd name="connsiteY2" fmla="*/ 407002 h 1039811"/>
                  <a:gd name="connsiteX3" fmla="*/ 1920310 w 1920310"/>
                  <a:gd name="connsiteY3" fmla="*/ 1039811 h 1039811"/>
                  <a:gd name="connsiteX0" fmla="*/ 0 w 1920310"/>
                  <a:gd name="connsiteY0" fmla="*/ 2249 h 1033815"/>
                  <a:gd name="connsiteX1" fmla="*/ 974940 w 1920310"/>
                  <a:gd name="connsiteY1" fmla="*/ 113543 h 1033815"/>
                  <a:gd name="connsiteX2" fmla="*/ 1631379 w 1920310"/>
                  <a:gd name="connsiteY2" fmla="*/ 401006 h 1033815"/>
                  <a:gd name="connsiteX3" fmla="*/ 1920310 w 1920310"/>
                  <a:gd name="connsiteY3" fmla="*/ 1033815 h 1033815"/>
                  <a:gd name="connsiteX0" fmla="*/ 0 w 1920310"/>
                  <a:gd name="connsiteY0" fmla="*/ 2630 h 1034196"/>
                  <a:gd name="connsiteX1" fmla="*/ 974940 w 1920310"/>
                  <a:gd name="connsiteY1" fmla="*/ 113924 h 1034196"/>
                  <a:gd name="connsiteX2" fmla="*/ 1616139 w 1920310"/>
                  <a:gd name="connsiteY2" fmla="*/ 469967 h 1034196"/>
                  <a:gd name="connsiteX3" fmla="*/ 1920310 w 1920310"/>
                  <a:gd name="connsiteY3" fmla="*/ 1034196 h 1034196"/>
                  <a:gd name="connsiteX0" fmla="*/ 0 w 1920310"/>
                  <a:gd name="connsiteY0" fmla="*/ 2325 h 1033891"/>
                  <a:gd name="connsiteX1" fmla="*/ 974940 w 1920310"/>
                  <a:gd name="connsiteY1" fmla="*/ 113619 h 1033891"/>
                  <a:gd name="connsiteX2" fmla="*/ 1616139 w 1920310"/>
                  <a:gd name="connsiteY2" fmla="*/ 416322 h 1033891"/>
                  <a:gd name="connsiteX3" fmla="*/ 1920310 w 1920310"/>
                  <a:gd name="connsiteY3" fmla="*/ 1033891 h 1033891"/>
                  <a:gd name="connsiteX0" fmla="*/ 0 w 1920310"/>
                  <a:gd name="connsiteY0" fmla="*/ 0 h 1031566"/>
                  <a:gd name="connsiteX1" fmla="*/ 716224 w 1920310"/>
                  <a:gd name="connsiteY1" fmla="*/ 43907 h 1031566"/>
                  <a:gd name="connsiteX2" fmla="*/ 974940 w 1920310"/>
                  <a:gd name="connsiteY2" fmla="*/ 111294 h 1031566"/>
                  <a:gd name="connsiteX3" fmla="*/ 1616139 w 1920310"/>
                  <a:gd name="connsiteY3" fmla="*/ 413997 h 1031566"/>
                  <a:gd name="connsiteX4" fmla="*/ 1920310 w 1920310"/>
                  <a:gd name="connsiteY4" fmla="*/ 1031566 h 1031566"/>
                  <a:gd name="connsiteX0" fmla="*/ 0 w 1920310"/>
                  <a:gd name="connsiteY0" fmla="*/ 0 h 1031566"/>
                  <a:gd name="connsiteX1" fmla="*/ 510484 w 1920310"/>
                  <a:gd name="connsiteY1" fmla="*/ 66767 h 1031566"/>
                  <a:gd name="connsiteX2" fmla="*/ 974940 w 1920310"/>
                  <a:gd name="connsiteY2" fmla="*/ 111294 h 1031566"/>
                  <a:gd name="connsiteX3" fmla="*/ 1616139 w 1920310"/>
                  <a:gd name="connsiteY3" fmla="*/ 413997 h 1031566"/>
                  <a:gd name="connsiteX4" fmla="*/ 1920310 w 1920310"/>
                  <a:gd name="connsiteY4" fmla="*/ 1031566 h 1031566"/>
                  <a:gd name="connsiteX0" fmla="*/ 0 w 1920310"/>
                  <a:gd name="connsiteY0" fmla="*/ 0 h 1031566"/>
                  <a:gd name="connsiteX1" fmla="*/ 510484 w 1920310"/>
                  <a:gd name="connsiteY1" fmla="*/ 66767 h 1031566"/>
                  <a:gd name="connsiteX2" fmla="*/ 974940 w 1920310"/>
                  <a:gd name="connsiteY2" fmla="*/ 164634 h 1031566"/>
                  <a:gd name="connsiteX3" fmla="*/ 1616139 w 1920310"/>
                  <a:gd name="connsiteY3" fmla="*/ 413997 h 1031566"/>
                  <a:gd name="connsiteX4" fmla="*/ 1920310 w 1920310"/>
                  <a:gd name="connsiteY4" fmla="*/ 1031566 h 1031566"/>
                  <a:gd name="connsiteX0" fmla="*/ 0 w 1920310"/>
                  <a:gd name="connsiteY0" fmla="*/ 0 h 1031566"/>
                  <a:gd name="connsiteX1" fmla="*/ 510484 w 1920310"/>
                  <a:gd name="connsiteY1" fmla="*/ 66767 h 1031566"/>
                  <a:gd name="connsiteX2" fmla="*/ 974940 w 1920310"/>
                  <a:gd name="connsiteY2" fmla="*/ 164634 h 1031566"/>
                  <a:gd name="connsiteX3" fmla="*/ 1593279 w 1920310"/>
                  <a:gd name="connsiteY3" fmla="*/ 436857 h 1031566"/>
                  <a:gd name="connsiteX4" fmla="*/ 1920310 w 1920310"/>
                  <a:gd name="connsiteY4" fmla="*/ 1031566 h 1031566"/>
                  <a:gd name="connsiteX0" fmla="*/ 0 w 1920310"/>
                  <a:gd name="connsiteY0" fmla="*/ 0 h 1031566"/>
                  <a:gd name="connsiteX1" fmla="*/ 510484 w 1920310"/>
                  <a:gd name="connsiteY1" fmla="*/ 66767 h 1031566"/>
                  <a:gd name="connsiteX2" fmla="*/ 1104480 w 1920310"/>
                  <a:gd name="connsiteY2" fmla="*/ 179874 h 1031566"/>
                  <a:gd name="connsiteX3" fmla="*/ 1593279 w 1920310"/>
                  <a:gd name="connsiteY3" fmla="*/ 436857 h 1031566"/>
                  <a:gd name="connsiteX4" fmla="*/ 1920310 w 1920310"/>
                  <a:gd name="connsiteY4" fmla="*/ 1031566 h 1031566"/>
                  <a:gd name="connsiteX0" fmla="*/ 0 w 2103190"/>
                  <a:gd name="connsiteY0" fmla="*/ 0 h 1031566"/>
                  <a:gd name="connsiteX1" fmla="*/ 693364 w 2103190"/>
                  <a:gd name="connsiteY1" fmla="*/ 66767 h 1031566"/>
                  <a:gd name="connsiteX2" fmla="*/ 1287360 w 2103190"/>
                  <a:gd name="connsiteY2" fmla="*/ 179874 h 1031566"/>
                  <a:gd name="connsiteX3" fmla="*/ 1776159 w 2103190"/>
                  <a:gd name="connsiteY3" fmla="*/ 436857 h 1031566"/>
                  <a:gd name="connsiteX4" fmla="*/ 2103190 w 2103190"/>
                  <a:gd name="connsiteY4" fmla="*/ 1031566 h 1031566"/>
                  <a:gd name="connsiteX0" fmla="*/ 0 w 2103190"/>
                  <a:gd name="connsiteY0" fmla="*/ 0 h 1031566"/>
                  <a:gd name="connsiteX1" fmla="*/ 693364 w 2103190"/>
                  <a:gd name="connsiteY1" fmla="*/ 89627 h 1031566"/>
                  <a:gd name="connsiteX2" fmla="*/ 1287360 w 2103190"/>
                  <a:gd name="connsiteY2" fmla="*/ 179874 h 1031566"/>
                  <a:gd name="connsiteX3" fmla="*/ 1776159 w 2103190"/>
                  <a:gd name="connsiteY3" fmla="*/ 436857 h 1031566"/>
                  <a:gd name="connsiteX4" fmla="*/ 2103190 w 2103190"/>
                  <a:gd name="connsiteY4" fmla="*/ 1031566 h 1031566"/>
                  <a:gd name="connsiteX0" fmla="*/ 0 w 2103190"/>
                  <a:gd name="connsiteY0" fmla="*/ 0 h 1031566"/>
                  <a:gd name="connsiteX1" fmla="*/ 693364 w 2103190"/>
                  <a:gd name="connsiteY1" fmla="*/ 89627 h 1031566"/>
                  <a:gd name="connsiteX2" fmla="*/ 1287360 w 2103190"/>
                  <a:gd name="connsiteY2" fmla="*/ 210354 h 1031566"/>
                  <a:gd name="connsiteX3" fmla="*/ 1776159 w 2103190"/>
                  <a:gd name="connsiteY3" fmla="*/ 436857 h 1031566"/>
                  <a:gd name="connsiteX4" fmla="*/ 2103190 w 2103190"/>
                  <a:gd name="connsiteY4" fmla="*/ 1031566 h 1031566"/>
                  <a:gd name="connsiteX0" fmla="*/ 0 w 1946028"/>
                  <a:gd name="connsiteY0" fmla="*/ 0 h 1031566"/>
                  <a:gd name="connsiteX1" fmla="*/ 536202 w 1946028"/>
                  <a:gd name="connsiteY1" fmla="*/ 89627 h 1031566"/>
                  <a:gd name="connsiteX2" fmla="*/ 1130198 w 1946028"/>
                  <a:gd name="connsiteY2" fmla="*/ 210354 h 1031566"/>
                  <a:gd name="connsiteX3" fmla="*/ 1618997 w 1946028"/>
                  <a:gd name="connsiteY3" fmla="*/ 436857 h 1031566"/>
                  <a:gd name="connsiteX4" fmla="*/ 1946028 w 1946028"/>
                  <a:gd name="connsiteY4" fmla="*/ 1031566 h 1031566"/>
                  <a:gd name="connsiteX0" fmla="*/ 0 w 1946028"/>
                  <a:gd name="connsiteY0" fmla="*/ 0 h 1045854"/>
                  <a:gd name="connsiteX1" fmla="*/ 536202 w 1946028"/>
                  <a:gd name="connsiteY1" fmla="*/ 103915 h 1045854"/>
                  <a:gd name="connsiteX2" fmla="*/ 1130198 w 1946028"/>
                  <a:gd name="connsiteY2" fmla="*/ 224642 h 1045854"/>
                  <a:gd name="connsiteX3" fmla="*/ 1618997 w 1946028"/>
                  <a:gd name="connsiteY3" fmla="*/ 451145 h 1045854"/>
                  <a:gd name="connsiteX4" fmla="*/ 1946028 w 1946028"/>
                  <a:gd name="connsiteY4" fmla="*/ 1045854 h 10458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946028" h="1045854">
                    <a:moveTo>
                      <a:pt x="0" y="0"/>
                    </a:moveTo>
                    <a:cubicBezTo>
                      <a:pt x="119371" y="7318"/>
                      <a:pt x="347836" y="66475"/>
                      <a:pt x="536202" y="103915"/>
                    </a:cubicBezTo>
                    <a:cubicBezTo>
                      <a:pt x="724568" y="141355"/>
                      <a:pt x="949732" y="166770"/>
                      <a:pt x="1130198" y="224642"/>
                    </a:cubicBezTo>
                    <a:cubicBezTo>
                      <a:pt x="1310664" y="282514"/>
                      <a:pt x="1483025" y="314276"/>
                      <a:pt x="1618997" y="451145"/>
                    </a:cubicBezTo>
                    <a:cubicBezTo>
                      <a:pt x="1754969" y="588014"/>
                      <a:pt x="1936940" y="976645"/>
                      <a:pt x="1946028" y="1045854"/>
                    </a:cubicBezTo>
                  </a:path>
                </a:pathLst>
              </a:custGeom>
              <a:noFill/>
              <a:ln w="28575">
                <a:solidFill>
                  <a:srgbClr val="5B9BD5"/>
                </a:solidFill>
                <a:prstDash val="solid"/>
                <a:headEnd type="none" w="med" len="med"/>
                <a:tailEnd type="non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/>
              </a:p>
            </p:txBody>
          </p:sp>
          <p:sp>
            <p:nvSpPr>
              <p:cNvPr id="26" name="Freeform 39">
                <a:extLst>
                  <a:ext uri="{FF2B5EF4-FFF2-40B4-BE49-F238E27FC236}">
                    <a16:creationId xmlns:a16="http://schemas.microsoft.com/office/drawing/2014/main" id="{9539A24C-062D-4850-836B-276A69F74D3A}"/>
                  </a:ext>
                </a:extLst>
              </p:cNvPr>
              <p:cNvSpPr/>
              <p:nvPr/>
            </p:nvSpPr>
            <p:spPr>
              <a:xfrm flipH="1">
                <a:off x="9110092" y="3720374"/>
                <a:ext cx="1974603" cy="1031566"/>
              </a:xfrm>
              <a:custGeom>
                <a:avLst/>
                <a:gdLst>
                  <a:gd name="connsiteX0" fmla="*/ 0 w 1895912"/>
                  <a:gd name="connsiteY0" fmla="*/ 16951 h 394456"/>
                  <a:gd name="connsiteX1" fmla="*/ 1400961 w 1895912"/>
                  <a:gd name="connsiteY1" fmla="*/ 16951 h 394456"/>
                  <a:gd name="connsiteX2" fmla="*/ 1795244 w 1895912"/>
                  <a:gd name="connsiteY2" fmla="*/ 193120 h 394456"/>
                  <a:gd name="connsiteX3" fmla="*/ 1895912 w 1895912"/>
                  <a:gd name="connsiteY3" fmla="*/ 394456 h 394456"/>
                  <a:gd name="connsiteX0" fmla="*/ 0 w 1912690"/>
                  <a:gd name="connsiteY0" fmla="*/ 16951 h 713237"/>
                  <a:gd name="connsiteX1" fmla="*/ 1400961 w 1912690"/>
                  <a:gd name="connsiteY1" fmla="*/ 16951 h 713237"/>
                  <a:gd name="connsiteX2" fmla="*/ 1795244 w 1912690"/>
                  <a:gd name="connsiteY2" fmla="*/ 193120 h 713237"/>
                  <a:gd name="connsiteX3" fmla="*/ 1912690 w 1912690"/>
                  <a:gd name="connsiteY3" fmla="*/ 713237 h 713237"/>
                  <a:gd name="connsiteX0" fmla="*/ 0 w 1912690"/>
                  <a:gd name="connsiteY0" fmla="*/ 24173 h 720459"/>
                  <a:gd name="connsiteX1" fmla="*/ 1400961 w 1912690"/>
                  <a:gd name="connsiteY1" fmla="*/ 24173 h 720459"/>
                  <a:gd name="connsiteX2" fmla="*/ 1753299 w 1912690"/>
                  <a:gd name="connsiteY2" fmla="*/ 301010 h 720459"/>
                  <a:gd name="connsiteX3" fmla="*/ 1912690 w 1912690"/>
                  <a:gd name="connsiteY3" fmla="*/ 720459 h 720459"/>
                  <a:gd name="connsiteX0" fmla="*/ 0 w 1912690"/>
                  <a:gd name="connsiteY0" fmla="*/ 3348 h 699634"/>
                  <a:gd name="connsiteX1" fmla="*/ 1325460 w 1912690"/>
                  <a:gd name="connsiteY1" fmla="*/ 70460 h 699634"/>
                  <a:gd name="connsiteX2" fmla="*/ 1753299 w 1912690"/>
                  <a:gd name="connsiteY2" fmla="*/ 280185 h 699634"/>
                  <a:gd name="connsiteX3" fmla="*/ 1912690 w 1912690"/>
                  <a:gd name="connsiteY3" fmla="*/ 699634 h 699634"/>
                  <a:gd name="connsiteX0" fmla="*/ 0 w 1912690"/>
                  <a:gd name="connsiteY0" fmla="*/ 4885 h 701171"/>
                  <a:gd name="connsiteX1" fmla="*/ 1325460 w 1912690"/>
                  <a:gd name="connsiteY1" fmla="*/ 55219 h 701171"/>
                  <a:gd name="connsiteX2" fmla="*/ 1753299 w 1912690"/>
                  <a:gd name="connsiteY2" fmla="*/ 281722 h 701171"/>
                  <a:gd name="connsiteX3" fmla="*/ 1912690 w 1912690"/>
                  <a:gd name="connsiteY3" fmla="*/ 701171 h 701171"/>
                  <a:gd name="connsiteX0" fmla="*/ 0 w 1920310"/>
                  <a:gd name="connsiteY0" fmla="*/ 4885 h 1036451"/>
                  <a:gd name="connsiteX1" fmla="*/ 1325460 w 1920310"/>
                  <a:gd name="connsiteY1" fmla="*/ 55219 h 1036451"/>
                  <a:gd name="connsiteX2" fmla="*/ 1753299 w 1920310"/>
                  <a:gd name="connsiteY2" fmla="*/ 281722 h 1036451"/>
                  <a:gd name="connsiteX3" fmla="*/ 1920310 w 1920310"/>
                  <a:gd name="connsiteY3" fmla="*/ 1036451 h 1036451"/>
                  <a:gd name="connsiteX0" fmla="*/ 0 w 1920310"/>
                  <a:gd name="connsiteY0" fmla="*/ 8245 h 1039811"/>
                  <a:gd name="connsiteX1" fmla="*/ 1325460 w 1920310"/>
                  <a:gd name="connsiteY1" fmla="*/ 58579 h 1039811"/>
                  <a:gd name="connsiteX2" fmla="*/ 1631379 w 1920310"/>
                  <a:gd name="connsiteY2" fmla="*/ 407002 h 1039811"/>
                  <a:gd name="connsiteX3" fmla="*/ 1920310 w 1920310"/>
                  <a:gd name="connsiteY3" fmla="*/ 1039811 h 1039811"/>
                  <a:gd name="connsiteX0" fmla="*/ 0 w 1920310"/>
                  <a:gd name="connsiteY0" fmla="*/ 2249 h 1033815"/>
                  <a:gd name="connsiteX1" fmla="*/ 974940 w 1920310"/>
                  <a:gd name="connsiteY1" fmla="*/ 113543 h 1033815"/>
                  <a:gd name="connsiteX2" fmla="*/ 1631379 w 1920310"/>
                  <a:gd name="connsiteY2" fmla="*/ 401006 h 1033815"/>
                  <a:gd name="connsiteX3" fmla="*/ 1920310 w 1920310"/>
                  <a:gd name="connsiteY3" fmla="*/ 1033815 h 1033815"/>
                  <a:gd name="connsiteX0" fmla="*/ 0 w 1920310"/>
                  <a:gd name="connsiteY0" fmla="*/ 2630 h 1034196"/>
                  <a:gd name="connsiteX1" fmla="*/ 974940 w 1920310"/>
                  <a:gd name="connsiteY1" fmla="*/ 113924 h 1034196"/>
                  <a:gd name="connsiteX2" fmla="*/ 1616139 w 1920310"/>
                  <a:gd name="connsiteY2" fmla="*/ 469967 h 1034196"/>
                  <a:gd name="connsiteX3" fmla="*/ 1920310 w 1920310"/>
                  <a:gd name="connsiteY3" fmla="*/ 1034196 h 1034196"/>
                  <a:gd name="connsiteX0" fmla="*/ 0 w 1920310"/>
                  <a:gd name="connsiteY0" fmla="*/ 2325 h 1033891"/>
                  <a:gd name="connsiteX1" fmla="*/ 974940 w 1920310"/>
                  <a:gd name="connsiteY1" fmla="*/ 113619 h 1033891"/>
                  <a:gd name="connsiteX2" fmla="*/ 1616139 w 1920310"/>
                  <a:gd name="connsiteY2" fmla="*/ 416322 h 1033891"/>
                  <a:gd name="connsiteX3" fmla="*/ 1920310 w 1920310"/>
                  <a:gd name="connsiteY3" fmla="*/ 1033891 h 1033891"/>
                  <a:gd name="connsiteX0" fmla="*/ 0 w 1920310"/>
                  <a:gd name="connsiteY0" fmla="*/ 0 h 1031566"/>
                  <a:gd name="connsiteX1" fmla="*/ 716224 w 1920310"/>
                  <a:gd name="connsiteY1" fmla="*/ 43907 h 1031566"/>
                  <a:gd name="connsiteX2" fmla="*/ 974940 w 1920310"/>
                  <a:gd name="connsiteY2" fmla="*/ 111294 h 1031566"/>
                  <a:gd name="connsiteX3" fmla="*/ 1616139 w 1920310"/>
                  <a:gd name="connsiteY3" fmla="*/ 413997 h 1031566"/>
                  <a:gd name="connsiteX4" fmla="*/ 1920310 w 1920310"/>
                  <a:gd name="connsiteY4" fmla="*/ 1031566 h 1031566"/>
                  <a:gd name="connsiteX0" fmla="*/ 0 w 1920310"/>
                  <a:gd name="connsiteY0" fmla="*/ 0 h 1031566"/>
                  <a:gd name="connsiteX1" fmla="*/ 510484 w 1920310"/>
                  <a:gd name="connsiteY1" fmla="*/ 66767 h 1031566"/>
                  <a:gd name="connsiteX2" fmla="*/ 974940 w 1920310"/>
                  <a:gd name="connsiteY2" fmla="*/ 111294 h 1031566"/>
                  <a:gd name="connsiteX3" fmla="*/ 1616139 w 1920310"/>
                  <a:gd name="connsiteY3" fmla="*/ 413997 h 1031566"/>
                  <a:gd name="connsiteX4" fmla="*/ 1920310 w 1920310"/>
                  <a:gd name="connsiteY4" fmla="*/ 1031566 h 1031566"/>
                  <a:gd name="connsiteX0" fmla="*/ 0 w 1920310"/>
                  <a:gd name="connsiteY0" fmla="*/ 0 h 1031566"/>
                  <a:gd name="connsiteX1" fmla="*/ 510484 w 1920310"/>
                  <a:gd name="connsiteY1" fmla="*/ 66767 h 1031566"/>
                  <a:gd name="connsiteX2" fmla="*/ 974940 w 1920310"/>
                  <a:gd name="connsiteY2" fmla="*/ 164634 h 1031566"/>
                  <a:gd name="connsiteX3" fmla="*/ 1616139 w 1920310"/>
                  <a:gd name="connsiteY3" fmla="*/ 413997 h 1031566"/>
                  <a:gd name="connsiteX4" fmla="*/ 1920310 w 1920310"/>
                  <a:gd name="connsiteY4" fmla="*/ 1031566 h 1031566"/>
                  <a:gd name="connsiteX0" fmla="*/ 0 w 1920310"/>
                  <a:gd name="connsiteY0" fmla="*/ 0 h 1031566"/>
                  <a:gd name="connsiteX1" fmla="*/ 510484 w 1920310"/>
                  <a:gd name="connsiteY1" fmla="*/ 66767 h 1031566"/>
                  <a:gd name="connsiteX2" fmla="*/ 974940 w 1920310"/>
                  <a:gd name="connsiteY2" fmla="*/ 164634 h 1031566"/>
                  <a:gd name="connsiteX3" fmla="*/ 1593279 w 1920310"/>
                  <a:gd name="connsiteY3" fmla="*/ 436857 h 1031566"/>
                  <a:gd name="connsiteX4" fmla="*/ 1920310 w 1920310"/>
                  <a:gd name="connsiteY4" fmla="*/ 1031566 h 1031566"/>
                  <a:gd name="connsiteX0" fmla="*/ 0 w 1920310"/>
                  <a:gd name="connsiteY0" fmla="*/ 0 h 1031566"/>
                  <a:gd name="connsiteX1" fmla="*/ 510484 w 1920310"/>
                  <a:gd name="connsiteY1" fmla="*/ 66767 h 1031566"/>
                  <a:gd name="connsiteX2" fmla="*/ 1104480 w 1920310"/>
                  <a:gd name="connsiteY2" fmla="*/ 179874 h 1031566"/>
                  <a:gd name="connsiteX3" fmla="*/ 1593279 w 1920310"/>
                  <a:gd name="connsiteY3" fmla="*/ 436857 h 1031566"/>
                  <a:gd name="connsiteX4" fmla="*/ 1920310 w 1920310"/>
                  <a:gd name="connsiteY4" fmla="*/ 1031566 h 1031566"/>
                  <a:gd name="connsiteX0" fmla="*/ 0 w 2103190"/>
                  <a:gd name="connsiteY0" fmla="*/ 0 h 1031566"/>
                  <a:gd name="connsiteX1" fmla="*/ 693364 w 2103190"/>
                  <a:gd name="connsiteY1" fmla="*/ 66767 h 1031566"/>
                  <a:gd name="connsiteX2" fmla="*/ 1287360 w 2103190"/>
                  <a:gd name="connsiteY2" fmla="*/ 179874 h 1031566"/>
                  <a:gd name="connsiteX3" fmla="*/ 1776159 w 2103190"/>
                  <a:gd name="connsiteY3" fmla="*/ 436857 h 1031566"/>
                  <a:gd name="connsiteX4" fmla="*/ 2103190 w 2103190"/>
                  <a:gd name="connsiteY4" fmla="*/ 1031566 h 1031566"/>
                  <a:gd name="connsiteX0" fmla="*/ 0 w 2103190"/>
                  <a:gd name="connsiteY0" fmla="*/ 0 h 1031566"/>
                  <a:gd name="connsiteX1" fmla="*/ 693364 w 2103190"/>
                  <a:gd name="connsiteY1" fmla="*/ 89627 h 1031566"/>
                  <a:gd name="connsiteX2" fmla="*/ 1287360 w 2103190"/>
                  <a:gd name="connsiteY2" fmla="*/ 179874 h 1031566"/>
                  <a:gd name="connsiteX3" fmla="*/ 1776159 w 2103190"/>
                  <a:gd name="connsiteY3" fmla="*/ 436857 h 1031566"/>
                  <a:gd name="connsiteX4" fmla="*/ 2103190 w 2103190"/>
                  <a:gd name="connsiteY4" fmla="*/ 1031566 h 1031566"/>
                  <a:gd name="connsiteX0" fmla="*/ 0 w 2103190"/>
                  <a:gd name="connsiteY0" fmla="*/ 0 h 1031566"/>
                  <a:gd name="connsiteX1" fmla="*/ 693364 w 2103190"/>
                  <a:gd name="connsiteY1" fmla="*/ 89627 h 1031566"/>
                  <a:gd name="connsiteX2" fmla="*/ 1287360 w 2103190"/>
                  <a:gd name="connsiteY2" fmla="*/ 210354 h 1031566"/>
                  <a:gd name="connsiteX3" fmla="*/ 1776159 w 2103190"/>
                  <a:gd name="connsiteY3" fmla="*/ 436857 h 1031566"/>
                  <a:gd name="connsiteX4" fmla="*/ 2103190 w 2103190"/>
                  <a:gd name="connsiteY4" fmla="*/ 1031566 h 1031566"/>
                  <a:gd name="connsiteX0" fmla="*/ 0 w 1974603"/>
                  <a:gd name="connsiteY0" fmla="*/ 0 h 1031566"/>
                  <a:gd name="connsiteX1" fmla="*/ 564777 w 1974603"/>
                  <a:gd name="connsiteY1" fmla="*/ 89627 h 1031566"/>
                  <a:gd name="connsiteX2" fmla="*/ 1158773 w 1974603"/>
                  <a:gd name="connsiteY2" fmla="*/ 210354 h 1031566"/>
                  <a:gd name="connsiteX3" fmla="*/ 1647572 w 1974603"/>
                  <a:gd name="connsiteY3" fmla="*/ 436857 h 1031566"/>
                  <a:gd name="connsiteX4" fmla="*/ 1974603 w 1974603"/>
                  <a:gd name="connsiteY4" fmla="*/ 1031566 h 10315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974603" h="1031566">
                    <a:moveTo>
                      <a:pt x="0" y="0"/>
                    </a:moveTo>
                    <a:cubicBezTo>
                      <a:pt x="119371" y="7318"/>
                      <a:pt x="371648" y="54568"/>
                      <a:pt x="564777" y="89627"/>
                    </a:cubicBezTo>
                    <a:cubicBezTo>
                      <a:pt x="757906" y="124686"/>
                      <a:pt x="978307" y="152482"/>
                      <a:pt x="1158773" y="210354"/>
                    </a:cubicBezTo>
                    <a:cubicBezTo>
                      <a:pt x="1339239" y="268226"/>
                      <a:pt x="1511600" y="299988"/>
                      <a:pt x="1647572" y="436857"/>
                    </a:cubicBezTo>
                    <a:cubicBezTo>
                      <a:pt x="1783544" y="573726"/>
                      <a:pt x="1965515" y="962357"/>
                      <a:pt x="1974603" y="1031566"/>
                    </a:cubicBezTo>
                  </a:path>
                </a:pathLst>
              </a:custGeom>
              <a:noFill/>
              <a:ln w="28575">
                <a:solidFill>
                  <a:srgbClr val="5B9BD5"/>
                </a:solidFill>
                <a:prstDash val="solid"/>
                <a:headEnd type="none" w="med" len="med"/>
                <a:tailEnd type="non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/>
              </a:p>
            </p:txBody>
          </p:sp>
        </p:grp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707F6EED-173A-4A99-94AD-80D91924A847}"/>
                </a:ext>
              </a:extLst>
            </p:cNvPr>
            <p:cNvCxnSpPr/>
            <p:nvPr/>
          </p:nvCxnSpPr>
          <p:spPr>
            <a:xfrm flipV="1">
              <a:off x="2497832" y="1279705"/>
              <a:ext cx="515799" cy="2660"/>
            </a:xfrm>
            <a:prstGeom prst="line">
              <a:avLst/>
            </a:prstGeom>
            <a:ln w="28575">
              <a:solidFill>
                <a:srgbClr val="5B9BD5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Arrow: Up-Down 40">
            <a:extLst>
              <a:ext uri="{FF2B5EF4-FFF2-40B4-BE49-F238E27FC236}">
                <a16:creationId xmlns:a16="http://schemas.microsoft.com/office/drawing/2014/main" id="{2FD251D5-5E49-4FA5-BCB8-1BAC1F1D14C9}"/>
              </a:ext>
            </a:extLst>
          </p:cNvPr>
          <p:cNvSpPr/>
          <p:nvPr/>
        </p:nvSpPr>
        <p:spPr>
          <a:xfrm>
            <a:off x="6754483" y="1371551"/>
            <a:ext cx="181614" cy="915528"/>
          </a:xfrm>
          <a:prstGeom prst="up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E624A36A-44F4-46E8-84FB-A56DC13A283E}"/>
              </a:ext>
            </a:extLst>
          </p:cNvPr>
          <p:cNvSpPr txBox="1"/>
          <p:nvPr/>
        </p:nvSpPr>
        <p:spPr>
          <a:xfrm>
            <a:off x="6845290" y="1627561"/>
            <a:ext cx="12044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Drawdown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28176F4D-6A47-430A-9EE2-E0771EF2055F}"/>
              </a:ext>
            </a:extLst>
          </p:cNvPr>
          <p:cNvSpPr txBox="1"/>
          <p:nvPr/>
        </p:nvSpPr>
        <p:spPr>
          <a:xfrm>
            <a:off x="5215015" y="622477"/>
            <a:ext cx="8372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Spread</a:t>
            </a:r>
          </a:p>
        </p:txBody>
      </p:sp>
      <p:sp>
        <p:nvSpPr>
          <p:cNvPr id="45" name="Arrow: Up-Down 44">
            <a:extLst>
              <a:ext uri="{FF2B5EF4-FFF2-40B4-BE49-F238E27FC236}">
                <a16:creationId xmlns:a16="http://schemas.microsoft.com/office/drawing/2014/main" id="{A88D78CA-25AD-4DFE-9815-5BEC8003155A}"/>
              </a:ext>
            </a:extLst>
          </p:cNvPr>
          <p:cNvSpPr/>
          <p:nvPr/>
        </p:nvSpPr>
        <p:spPr>
          <a:xfrm rot="5400000">
            <a:off x="5650172" y="98849"/>
            <a:ext cx="197946" cy="2192290"/>
          </a:xfrm>
          <a:prstGeom prst="up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D75A8BFF-F95E-422C-8A69-2A2CDB427E44}"/>
              </a:ext>
            </a:extLst>
          </p:cNvPr>
          <p:cNvSpPr txBox="1"/>
          <p:nvPr/>
        </p:nvSpPr>
        <p:spPr>
          <a:xfrm>
            <a:off x="1002390" y="4175696"/>
            <a:ext cx="55352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How would a </a:t>
            </a:r>
            <a:r>
              <a:rPr lang="en-US" dirty="0">
                <a:solidFill>
                  <a:srgbClr val="92D050"/>
                </a:solidFill>
              </a:rPr>
              <a:t>higher</a:t>
            </a:r>
            <a:r>
              <a:rPr lang="en-US" dirty="0"/>
              <a:t> S</a:t>
            </a:r>
            <a:r>
              <a:rPr lang="en-US" baseline="-25000" dirty="0"/>
              <a:t>y</a:t>
            </a:r>
            <a:r>
              <a:rPr lang="en-US" dirty="0"/>
              <a:t> affect the drawdown and spread?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E24695E4-AC67-4C53-9C06-80260A27C1CF}"/>
              </a:ext>
            </a:extLst>
          </p:cNvPr>
          <p:cNvSpPr txBox="1"/>
          <p:nvPr/>
        </p:nvSpPr>
        <p:spPr>
          <a:xfrm>
            <a:off x="1655122" y="4728113"/>
            <a:ext cx="31422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Drawdown would </a:t>
            </a:r>
            <a:r>
              <a:rPr lang="en-US" dirty="0">
                <a:solidFill>
                  <a:srgbClr val="92D050"/>
                </a:solidFill>
              </a:rPr>
              <a:t>decrease</a:t>
            </a:r>
            <a:r>
              <a:rPr lang="en-US" dirty="0"/>
              <a:t> and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C6E8D3C0-4FBA-46FB-A33A-8E834BC91FEB}"/>
              </a:ext>
            </a:extLst>
          </p:cNvPr>
          <p:cNvSpPr txBox="1"/>
          <p:nvPr/>
        </p:nvSpPr>
        <p:spPr>
          <a:xfrm>
            <a:off x="1655121" y="5265396"/>
            <a:ext cx="58498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Spread would </a:t>
            </a:r>
            <a:r>
              <a:rPr lang="en-US" dirty="0">
                <a:solidFill>
                  <a:srgbClr val="92D050"/>
                </a:solidFill>
              </a:rPr>
              <a:t>decrease</a:t>
            </a:r>
            <a:r>
              <a:rPr lang="en-US" dirty="0"/>
              <a:t> because a smaller volume of the aquifer would need to be drained to provide stored water</a:t>
            </a:r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C0483E6D-AC13-4B59-9C6E-F5748A01772F}"/>
              </a:ext>
            </a:extLst>
          </p:cNvPr>
          <p:cNvSpPr/>
          <p:nvPr/>
        </p:nvSpPr>
        <p:spPr>
          <a:xfrm>
            <a:off x="3295291" y="1362974"/>
            <a:ext cx="1268083" cy="646981"/>
          </a:xfrm>
          <a:custGeom>
            <a:avLst/>
            <a:gdLst>
              <a:gd name="connsiteX0" fmla="*/ 0 w 1268083"/>
              <a:gd name="connsiteY0" fmla="*/ 0 h 646981"/>
              <a:gd name="connsiteX1" fmla="*/ 638354 w 1268083"/>
              <a:gd name="connsiteY1" fmla="*/ 120769 h 646981"/>
              <a:gd name="connsiteX2" fmla="*/ 1095554 w 1268083"/>
              <a:gd name="connsiteY2" fmla="*/ 327803 h 646981"/>
              <a:gd name="connsiteX3" fmla="*/ 1268083 w 1268083"/>
              <a:gd name="connsiteY3" fmla="*/ 646981 h 6469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68083" h="646981">
                <a:moveTo>
                  <a:pt x="0" y="0"/>
                </a:moveTo>
                <a:cubicBezTo>
                  <a:pt x="227881" y="33067"/>
                  <a:pt x="455762" y="66135"/>
                  <a:pt x="638354" y="120769"/>
                </a:cubicBezTo>
                <a:cubicBezTo>
                  <a:pt x="820946" y="175403"/>
                  <a:pt x="990599" y="240101"/>
                  <a:pt x="1095554" y="327803"/>
                </a:cubicBezTo>
                <a:cubicBezTo>
                  <a:pt x="1200509" y="415505"/>
                  <a:pt x="1234296" y="531243"/>
                  <a:pt x="1268083" y="646981"/>
                </a:cubicBezTo>
              </a:path>
            </a:pathLst>
          </a:custGeom>
          <a:noFill/>
          <a:ln w="38100">
            <a:solidFill>
              <a:srgbClr val="92D05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32AA931F-0CBF-4B82-86BB-1D2A34FF7276}"/>
              </a:ext>
            </a:extLst>
          </p:cNvPr>
          <p:cNvSpPr/>
          <p:nvPr/>
        </p:nvSpPr>
        <p:spPr>
          <a:xfrm flipH="1">
            <a:off x="4628218" y="1360592"/>
            <a:ext cx="1268083" cy="646981"/>
          </a:xfrm>
          <a:custGeom>
            <a:avLst/>
            <a:gdLst>
              <a:gd name="connsiteX0" fmla="*/ 0 w 1268083"/>
              <a:gd name="connsiteY0" fmla="*/ 0 h 646981"/>
              <a:gd name="connsiteX1" fmla="*/ 638354 w 1268083"/>
              <a:gd name="connsiteY1" fmla="*/ 120769 h 646981"/>
              <a:gd name="connsiteX2" fmla="*/ 1095554 w 1268083"/>
              <a:gd name="connsiteY2" fmla="*/ 327803 h 646981"/>
              <a:gd name="connsiteX3" fmla="*/ 1268083 w 1268083"/>
              <a:gd name="connsiteY3" fmla="*/ 646981 h 6469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68083" h="646981">
                <a:moveTo>
                  <a:pt x="0" y="0"/>
                </a:moveTo>
                <a:cubicBezTo>
                  <a:pt x="227881" y="33067"/>
                  <a:pt x="455762" y="66135"/>
                  <a:pt x="638354" y="120769"/>
                </a:cubicBezTo>
                <a:cubicBezTo>
                  <a:pt x="820946" y="175403"/>
                  <a:pt x="990599" y="240101"/>
                  <a:pt x="1095554" y="327803"/>
                </a:cubicBezTo>
                <a:cubicBezTo>
                  <a:pt x="1200509" y="415505"/>
                  <a:pt x="1234296" y="531243"/>
                  <a:pt x="1268083" y="646981"/>
                </a:cubicBezTo>
              </a:path>
            </a:pathLst>
          </a:custGeom>
          <a:noFill/>
          <a:ln w="38100">
            <a:solidFill>
              <a:srgbClr val="92D05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250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  <p:bldP spid="49" grpId="0"/>
      <p:bldP spid="50" grpId="0"/>
      <p:bldP spid="4" grpId="0" animBg="1"/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9AF8C"/>
      </a:accent1>
      <a:accent2>
        <a:srgbClr val="97BE49"/>
      </a:accent2>
      <a:accent3>
        <a:srgbClr val="3D9CCC"/>
      </a:accent3>
      <a:accent4>
        <a:srgbClr val="7C60C6"/>
      </a:accent4>
      <a:accent5>
        <a:srgbClr val="C9492C"/>
      </a:accent5>
      <a:accent6>
        <a:srgbClr val="D58C2E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38100">
          <a:solidFill>
            <a:srgbClr val="FF0000"/>
          </a:solidFill>
          <a:prstDash val="sysDash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3E4F19A7-A959-40BB-972C-4880BAF8EB0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9212</TotalTime>
  <Words>376</Words>
  <Application>Microsoft Office PowerPoint</Application>
  <PresentationFormat>On-screen Show (4:3)</PresentationFormat>
  <Paragraphs>81</Paragraphs>
  <Slides>8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Cambria Math</vt:lpstr>
      <vt:lpstr>Office Theme</vt:lpstr>
      <vt:lpstr>Well Log Interpretation</vt:lpstr>
      <vt:lpstr>Well Log Interpretation</vt:lpstr>
      <vt:lpstr>Stream – subsurface exchange: Stream depletion zones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Part I: Evapotranspiration</dc:title>
  <dc:creator>Katie Fogg</dc:creator>
  <cp:lastModifiedBy>Robert Payn</cp:lastModifiedBy>
  <cp:revision>133</cp:revision>
  <dcterms:created xsi:type="dcterms:W3CDTF">2017-10-18T19:03:17Z</dcterms:created>
  <dcterms:modified xsi:type="dcterms:W3CDTF">2020-09-27T15:19:29Z</dcterms:modified>
</cp:coreProperties>
</file>