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" panose="02040604050505020304" pitchFamily="18" charset="0"/>
      <p:regular r:id="rId27"/>
    </p:embeddedFont>
    <p:embeddedFont>
      <p:font typeface="Impact" panose="020B0806030902050204" pitchFamily="34" charset="0"/>
      <p:regular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Trebuchet MS" panose="020B0603020202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cf21fc7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cf21fc7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678b3d5d6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678b3d5d6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678b3d5d6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678b3d5d6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678b3d5d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678b3d5d6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678b3d5d6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678b3d5d6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678b3d5d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678b3d5d6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678b3d5d6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4678b3d5d6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678b3d5d6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4678b3d5d6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4678b3d5d6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4678b3d5d6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cf21fc7f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4cf21fc7ff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678b3d5d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678b3d5d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678b3d5d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678b3d5d6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678b3d5d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678b3d5d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678b3d5d6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678b3d5d6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678b3d5d6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678b3d5d6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678b3d5d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678b3d5d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678b3d5d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678b3d5d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2850" y="512491"/>
            <a:ext cx="332296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010" y="63126"/>
            <a:ext cx="440988" cy="440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7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5D7C8A"/>
                </a:solidFill>
              </a:rPr>
              <a:t>Γιατί υπάρχει διαδικτυακή ρητορική μίσους; &gt; Ανάλυση μέσων &gt; </a:t>
            </a:r>
            <a:r>
              <a:rPr lang="el-GR" b="1">
                <a:solidFill>
                  <a:srgbClr val="5D7C8A"/>
                </a:solidFill>
              </a:rPr>
              <a:t>Διαβάζοντας πίσω από τις γραμμές</a:t>
            </a:r>
            <a:endParaRPr b="1">
              <a:solidFill>
                <a:srgbClr val="5D7C8A"/>
              </a:solidFill>
            </a:endParaRPr>
          </a:p>
        </p:txBody>
      </p:sp>
      <p:pic>
        <p:nvPicPr>
          <p:cNvPr id="154" name="Google Shape;154;p37"/>
          <p:cNvPicPr preferRelativeResize="0"/>
          <p:nvPr/>
        </p:nvPicPr>
        <p:blipFill rotWithShape="1">
          <a:blip r:embed="rId4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 txBox="1">
            <a:spLocks noGrp="1"/>
          </p:cNvSpPr>
          <p:nvPr>
            <p:ph type="ctrTitle"/>
          </p:nvPr>
        </p:nvSpPr>
        <p:spPr>
          <a:xfrm>
            <a:off x="924275" y="1170175"/>
            <a:ext cx="48969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b="1" dirty="0"/>
              <a:t>Διαβάζοντας πίσω από τις γραμμές</a:t>
            </a:r>
            <a:endParaRPr sz="4800" b="1" dirty="0"/>
          </a:p>
        </p:txBody>
      </p:sp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615694">
            <a:off x="7567691" y="1871942"/>
            <a:ext cx="1157907" cy="70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47451" y="977988"/>
            <a:ext cx="1064323" cy="83281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7"/>
          <p:cNvSpPr txBox="1"/>
          <p:nvPr/>
        </p:nvSpPr>
        <p:spPr>
          <a:xfrm rot="-520883">
            <a:off x="6307487" y="2627742"/>
            <a:ext cx="806945" cy="85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200"/>
              <a:t>#</a:t>
            </a:r>
            <a:endParaRPr sz="7200"/>
          </a:p>
        </p:txBody>
      </p:sp>
      <p:pic>
        <p:nvPicPr>
          <p:cNvPr id="161" name="Google Shape;161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65999" y="3400475"/>
            <a:ext cx="1196549" cy="100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63100" y="561406"/>
            <a:ext cx="5602204" cy="3559497"/>
            <a:chOff x="2063100" y="561406"/>
            <a:chExt cx="5602204" cy="3559497"/>
          </a:xfrm>
        </p:grpSpPr>
        <p:grpSp>
          <p:nvGrpSpPr>
            <p:cNvPr id="5" name="Group 4"/>
            <p:cNvGrpSpPr/>
            <p:nvPr/>
          </p:nvGrpSpPr>
          <p:grpSpPr>
            <a:xfrm>
              <a:off x="2063100" y="561406"/>
              <a:ext cx="5602204" cy="3559497"/>
              <a:chOff x="2063100" y="561406"/>
              <a:chExt cx="5602204" cy="3559497"/>
            </a:xfrm>
          </p:grpSpPr>
          <p:pic>
            <p:nvPicPr>
              <p:cNvPr id="7" name="Google Shape;233;p4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063100" y="561406"/>
                <a:ext cx="5602204" cy="355949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2574950" y="1587398"/>
                <a:ext cx="4835348" cy="6347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081985" y="577901"/>
              <a:ext cx="2631186" cy="10168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"/>
            </a:p>
          </p:txBody>
        </p:sp>
      </p:grpSp>
      <p:sp>
        <p:nvSpPr>
          <p:cNvPr id="9" name="Google Shape;234;p46"/>
          <p:cNvSpPr/>
          <p:nvPr/>
        </p:nvSpPr>
        <p:spPr>
          <a:xfrm>
            <a:off x="2850149" y="2295301"/>
            <a:ext cx="3885600" cy="8190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727580" y="1612387"/>
            <a:ext cx="4965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" sz="3600" dirty="0">
                <a:solidFill>
                  <a:schemeClr val="tx1"/>
                </a:solidFill>
              </a:rPr>
              <a:t>ΝΑ ΠΕΘΑΝΟΥΝ ΟΛΟΙ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81985" y="819300"/>
            <a:ext cx="274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" sz="3200" b="1" dirty="0"/>
              <a:t>Κάψτε τους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79463" y="429675"/>
            <a:ext cx="5692219" cy="3761025"/>
            <a:chOff x="1979463" y="429675"/>
            <a:chExt cx="5692219" cy="3761025"/>
          </a:xfrm>
        </p:grpSpPr>
        <p:grpSp>
          <p:nvGrpSpPr>
            <p:cNvPr id="5" name="Group 4"/>
            <p:cNvGrpSpPr/>
            <p:nvPr/>
          </p:nvGrpSpPr>
          <p:grpSpPr>
            <a:xfrm>
              <a:off x="1979463" y="429675"/>
              <a:ext cx="5692219" cy="3761025"/>
              <a:chOff x="1979463" y="429675"/>
              <a:chExt cx="5692219" cy="3761025"/>
            </a:xfrm>
          </p:grpSpPr>
          <p:pic>
            <p:nvPicPr>
              <p:cNvPr id="7" name="Google Shape;239;p4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979463" y="429675"/>
                <a:ext cx="5692219" cy="3761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1979463" y="629107"/>
                <a:ext cx="5555193" cy="21380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810451" y="2926080"/>
                <a:ext cx="488636" cy="731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6749798" y="2767197"/>
              <a:ext cx="54928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" sz="6000" dirty="0">
                  <a:latin typeface="Century" panose="02040604050505020304" pitchFamily="18" charset="0"/>
                </a:rPr>
                <a:t>”</a:t>
              </a:r>
            </a:p>
          </p:txBody>
        </p:sp>
      </p:grpSp>
      <p:sp>
        <p:nvSpPr>
          <p:cNvPr id="10" name="Google Shape;240;p47"/>
          <p:cNvSpPr/>
          <p:nvPr/>
        </p:nvSpPr>
        <p:spPr>
          <a:xfrm>
            <a:off x="2523975" y="2874300"/>
            <a:ext cx="4230600" cy="9900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2460511" y="524294"/>
            <a:ext cx="5552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" sz="4800" b="1" spc="-150" dirty="0">
                <a:latin typeface="Century" panose="02040604050505020304" pitchFamily="18" charset="0"/>
              </a:rPr>
              <a:t>"ΣΤΗΝ ΕΥΡΩΠΗ ΕΙΝΑΙ ΠΑΡΑ ΠΟΛΛΟΙ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5775" y="785882"/>
            <a:ext cx="4831462" cy="3460275"/>
            <a:chOff x="2285775" y="785882"/>
            <a:chExt cx="4831462" cy="3460275"/>
          </a:xfrm>
        </p:grpSpPr>
        <p:pic>
          <p:nvPicPr>
            <p:cNvPr id="5" name="Google Shape;245;p4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85775" y="785882"/>
              <a:ext cx="4831462" cy="3460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2699309" y="2092147"/>
              <a:ext cx="4242816" cy="205083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"/>
            </a:p>
          </p:txBody>
        </p:sp>
      </p:grpSp>
      <p:sp>
        <p:nvSpPr>
          <p:cNvPr id="7" name="Google Shape;246;p48"/>
          <p:cNvSpPr/>
          <p:nvPr/>
        </p:nvSpPr>
        <p:spPr>
          <a:xfrm>
            <a:off x="2555825" y="1003225"/>
            <a:ext cx="4219800" cy="10161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984601" y="2019325"/>
            <a:ext cx="35917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600" dirty="0">
                <a:solidFill>
                  <a:schemeClr val="bg1"/>
                </a:solidFill>
                <a:latin typeface="Impact" panose="020B0806030902050204" pitchFamily="34" charset="0"/>
              </a:rPr>
              <a:t>ΚΥΝΗΓΟΥΝ ΤΑ ΠΑΙΔΙΑ ΜΑΣ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7275" y="1178099"/>
            <a:ext cx="6378224" cy="2423832"/>
            <a:chOff x="1697275" y="1178099"/>
            <a:chExt cx="6378224" cy="2423832"/>
          </a:xfrm>
        </p:grpSpPr>
        <p:pic>
          <p:nvPicPr>
            <p:cNvPr id="5" name="Google Shape;251;p4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97275" y="1178099"/>
              <a:ext cx="6378224" cy="2423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08576" y="1367943"/>
              <a:ext cx="2223821" cy="336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41150" y="2457907"/>
              <a:ext cx="3288911" cy="5696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307435" y="3035846"/>
              <a:ext cx="1018031" cy="391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"/>
            </a:p>
          </p:txBody>
        </p:sp>
      </p:grpSp>
      <p:sp>
        <p:nvSpPr>
          <p:cNvPr id="9" name="Google Shape;252;p49"/>
          <p:cNvSpPr/>
          <p:nvPr/>
        </p:nvSpPr>
        <p:spPr>
          <a:xfrm>
            <a:off x="3141150" y="1830800"/>
            <a:ext cx="4120200" cy="5514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608576" y="1367943"/>
            <a:ext cx="2223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" sz="2000" dirty="0">
                <a:solidFill>
                  <a:schemeClr val="bg1">
                    <a:lumMod val="50000"/>
                  </a:schemeClr>
                </a:solidFill>
              </a:rPr>
              <a:t>10 λεπτά πριν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7435" y="3027586"/>
            <a:ext cx="197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" sz="2000" dirty="0">
                <a:solidFill>
                  <a:schemeClr val="bg1">
                    <a:lumMod val="50000"/>
                  </a:schemeClr>
                </a:solidFill>
              </a:rPr>
              <a:t>ΑΠΑΝΤΗΣΗ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68000" y="2389515"/>
            <a:ext cx="347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" sz="3600" dirty="0">
                <a:solidFill>
                  <a:schemeClr val="tx1"/>
                </a:solidFill>
              </a:rPr>
              <a:t>ΕΙΝΑΙ ΖΩΑ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4962" y="4487650"/>
            <a:ext cx="769931" cy="3537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50"/>
          <p:cNvGrpSpPr/>
          <p:nvPr/>
        </p:nvGrpSpPr>
        <p:grpSpPr>
          <a:xfrm>
            <a:off x="1566225" y="558406"/>
            <a:ext cx="6751200" cy="3600300"/>
            <a:chOff x="363950" y="653956"/>
            <a:chExt cx="6751200" cy="3600300"/>
          </a:xfrm>
        </p:grpSpPr>
        <p:pic>
          <p:nvPicPr>
            <p:cNvPr id="259" name="Google Shape;259;p5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3950" y="693725"/>
              <a:ext cx="6216563" cy="3560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50"/>
            <p:cNvSpPr txBox="1"/>
            <p:nvPr/>
          </p:nvSpPr>
          <p:spPr>
            <a:xfrm>
              <a:off x="2586950" y="1033819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400" b="1">
                  <a:latin typeface="Trebuchet MS"/>
                  <a:ea typeface="Trebuchet MS"/>
                  <a:cs typeface="Trebuchet MS"/>
                  <a:sym typeface="Trebuchet MS"/>
                </a:rPr>
                <a:t>IMHO</a:t>
              </a:r>
              <a:endParaRPr sz="2400" b="1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1" name="Google Shape;261;p50"/>
            <p:cNvSpPr txBox="1"/>
            <p:nvPr/>
          </p:nvSpPr>
          <p:spPr>
            <a:xfrm>
              <a:off x="623475" y="653956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Σήμερα, 9:01 π.μ.</a:t>
              </a:r>
              <a:endPara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2" name="Google Shape;262;p50"/>
            <p:cNvSpPr txBox="1"/>
            <p:nvPr/>
          </p:nvSpPr>
          <p:spPr>
            <a:xfrm>
              <a:off x="451550" y="1033819"/>
              <a:ext cx="16599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400" u="sng">
                  <a:latin typeface="Trebuchet MS"/>
                  <a:ea typeface="Trebuchet MS"/>
                  <a:cs typeface="Trebuchet MS"/>
                  <a:sym typeface="Trebuchet MS"/>
                </a:rPr>
                <a:t>Panther21</a:t>
              </a:r>
              <a:endParaRPr sz="2400" u="sng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3" name="Google Shape;263;p50"/>
            <p:cNvSpPr txBox="1"/>
            <p:nvPr/>
          </p:nvSpPr>
          <p:spPr>
            <a:xfrm>
              <a:off x="451550" y="1373906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>
                  <a:latin typeface="Trebuchet MS"/>
                  <a:ea typeface="Trebuchet MS"/>
                  <a:cs typeface="Trebuchet MS"/>
                  <a:sym typeface="Trebuchet MS"/>
                </a:rPr>
                <a:t>Μέλος του φόρουμ</a:t>
              </a:r>
              <a:endParaRPr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4" name="Google Shape;264;p50"/>
            <p:cNvSpPr txBox="1"/>
            <p:nvPr/>
          </p:nvSpPr>
          <p:spPr>
            <a:xfrm>
              <a:off x="451550" y="2332013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200">
                  <a:latin typeface="Trebuchet MS"/>
                  <a:ea typeface="Trebuchet MS"/>
                  <a:cs typeface="Trebuchet MS"/>
                  <a:sym typeface="Trebuchet MS"/>
                </a:rPr>
                <a:t>Εγγραφή: Ιαν 2017</a:t>
              </a:r>
              <a:endParaRPr sz="1200"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200">
                  <a:latin typeface="Trebuchet MS"/>
                  <a:ea typeface="Trebuchet MS"/>
                  <a:cs typeface="Trebuchet MS"/>
                  <a:sym typeface="Trebuchet MS"/>
                </a:rPr>
                <a:t>Δημοσιεύσεις: 42</a:t>
              </a:r>
              <a:endParaRPr sz="12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65" name="Google Shape;265;p5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6238" y="1738331"/>
              <a:ext cx="513206" cy="51320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6" name="Google Shape;266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64777" y="4487650"/>
            <a:ext cx="513196" cy="35375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50"/>
          <p:cNvSpPr txBox="1"/>
          <p:nvPr/>
        </p:nvSpPr>
        <p:spPr>
          <a:xfrm>
            <a:off x="3403000" y="1593558"/>
            <a:ext cx="5951400" cy="28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 dirty="0">
                <a:latin typeface="Trebuchet MS"/>
                <a:ea typeface="Trebuchet MS"/>
                <a:cs typeface="Trebuchet MS"/>
                <a:sym typeface="Trebuchet MS"/>
              </a:rPr>
              <a:t>Όλοι</a:t>
            </a:r>
            <a:endParaRPr sz="36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 dirty="0">
                <a:latin typeface="Trebuchet MS"/>
                <a:ea typeface="Trebuchet MS"/>
                <a:cs typeface="Trebuchet MS"/>
                <a:sym typeface="Trebuchet MS"/>
              </a:rPr>
              <a:t>είναι κλέφτες - ΣΥΜΦΩΝΟΥΜΕ;</a:t>
            </a:r>
            <a:endParaRPr sz="36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8" name="Google Shape;268;p50"/>
          <p:cNvSpPr/>
          <p:nvPr/>
        </p:nvSpPr>
        <p:spPr>
          <a:xfrm>
            <a:off x="4572000" y="1593558"/>
            <a:ext cx="2105247" cy="6009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51"/>
          <p:cNvGrpSpPr/>
          <p:nvPr/>
        </p:nvGrpSpPr>
        <p:grpSpPr>
          <a:xfrm>
            <a:off x="1843675" y="609114"/>
            <a:ext cx="5759195" cy="3659227"/>
            <a:chOff x="732525" y="617064"/>
            <a:chExt cx="5759195" cy="3659227"/>
          </a:xfrm>
        </p:grpSpPr>
        <p:pic>
          <p:nvPicPr>
            <p:cNvPr id="274" name="Google Shape;274;p5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2525" y="617064"/>
              <a:ext cx="5759195" cy="36592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51"/>
            <p:cNvSpPr txBox="1"/>
            <p:nvPr/>
          </p:nvSpPr>
          <p:spPr>
            <a:xfrm>
              <a:off x="2024125" y="3519227"/>
              <a:ext cx="6843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4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17</a:t>
              </a:r>
              <a:endParaRPr sz="2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6" name="Google Shape;276;p51"/>
            <p:cNvSpPr txBox="1"/>
            <p:nvPr/>
          </p:nvSpPr>
          <p:spPr>
            <a:xfrm>
              <a:off x="3256500" y="3519200"/>
              <a:ext cx="6291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4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35</a:t>
              </a:r>
              <a:endParaRPr sz="2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7" name="Google Shape;277;p51"/>
            <p:cNvSpPr txBox="1"/>
            <p:nvPr/>
          </p:nvSpPr>
          <p:spPr>
            <a:xfrm>
              <a:off x="4488875" y="3496775"/>
              <a:ext cx="629100" cy="37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4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22</a:t>
              </a:r>
              <a:endParaRPr sz="2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8" name="Google Shape;278;p51"/>
          <p:cNvSpPr txBox="1"/>
          <p:nvPr/>
        </p:nvSpPr>
        <p:spPr>
          <a:xfrm>
            <a:off x="1164900" y="1482863"/>
            <a:ext cx="68142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dirty="0">
                <a:latin typeface="Roboto"/>
                <a:ea typeface="Roboto"/>
                <a:cs typeface="Roboto"/>
                <a:sym typeface="Roboto"/>
              </a:rPr>
              <a:t>ΕΙΝΑΙ ΩΡΑ ΝΑ </a:t>
            </a:r>
            <a:br>
              <a:rPr lang="en" sz="3600" dirty="0">
                <a:latin typeface="Roboto"/>
                <a:ea typeface="Roboto"/>
                <a:cs typeface="Roboto"/>
                <a:sym typeface="Roboto"/>
              </a:rPr>
            </a:br>
            <a:r>
              <a:rPr lang="el-GR" sz="3600" dirty="0">
                <a:latin typeface="Roboto"/>
                <a:ea typeface="Roboto"/>
                <a:cs typeface="Roboto"/>
                <a:sym typeface="Roboto"/>
              </a:rPr>
              <a:t>ΤΟ "ΚΑΝΟΝΙΣΟΥΜΕ"</a:t>
            </a:r>
            <a:endParaRPr sz="3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51"/>
          <p:cNvSpPr/>
          <p:nvPr/>
        </p:nvSpPr>
        <p:spPr>
          <a:xfrm>
            <a:off x="2675250" y="2826525"/>
            <a:ext cx="3853500" cy="6210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52"/>
          <p:cNvGrpSpPr/>
          <p:nvPr/>
        </p:nvGrpSpPr>
        <p:grpSpPr>
          <a:xfrm>
            <a:off x="1550300" y="517500"/>
            <a:ext cx="6750375" cy="3593406"/>
            <a:chOff x="363950" y="660850"/>
            <a:chExt cx="6750375" cy="3593406"/>
          </a:xfrm>
        </p:grpSpPr>
        <p:pic>
          <p:nvPicPr>
            <p:cNvPr id="285" name="Google Shape;285;p5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3950" y="693725"/>
              <a:ext cx="6216563" cy="3560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52"/>
            <p:cNvSpPr txBox="1"/>
            <p:nvPr/>
          </p:nvSpPr>
          <p:spPr>
            <a:xfrm>
              <a:off x="2586125" y="1013594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400" b="1">
                  <a:latin typeface="Trebuchet MS"/>
                  <a:ea typeface="Trebuchet MS"/>
                  <a:cs typeface="Trebuchet MS"/>
                  <a:sym typeface="Trebuchet MS"/>
                </a:rPr>
                <a:t>Απ: τέρατα</a:t>
              </a:r>
              <a:endParaRPr sz="2400" b="1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7" name="Google Shape;287;p52"/>
            <p:cNvSpPr txBox="1"/>
            <p:nvPr/>
          </p:nvSpPr>
          <p:spPr>
            <a:xfrm>
              <a:off x="623475" y="660850"/>
              <a:ext cx="4528200" cy="31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14/11/15, 2:34 π.μ.</a:t>
              </a:r>
              <a:endPara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8" name="Google Shape;288;p52"/>
            <p:cNvSpPr txBox="1"/>
            <p:nvPr/>
          </p:nvSpPr>
          <p:spPr>
            <a:xfrm>
              <a:off x="451550" y="1033819"/>
              <a:ext cx="16599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400" u="sng">
                  <a:latin typeface="Trebuchet MS"/>
                  <a:ea typeface="Trebuchet MS"/>
                  <a:cs typeface="Trebuchet MS"/>
                  <a:sym typeface="Trebuchet MS"/>
                </a:rPr>
                <a:t>FreedomK</a:t>
              </a:r>
              <a:endParaRPr sz="2400" u="sng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9" name="Google Shape;289;p52"/>
            <p:cNvSpPr txBox="1"/>
            <p:nvPr/>
          </p:nvSpPr>
          <p:spPr>
            <a:xfrm>
              <a:off x="451550" y="1373906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>
                  <a:latin typeface="Trebuchet MS"/>
                  <a:ea typeface="Trebuchet MS"/>
                  <a:cs typeface="Trebuchet MS"/>
                  <a:sym typeface="Trebuchet MS"/>
                </a:rPr>
                <a:t>Συντονιστής</a:t>
              </a:r>
              <a:endParaRPr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90" name="Google Shape;290;p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9000" y="1713994"/>
              <a:ext cx="513207" cy="513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Google Shape;291;p52"/>
            <p:cNvSpPr txBox="1"/>
            <p:nvPr/>
          </p:nvSpPr>
          <p:spPr>
            <a:xfrm>
              <a:off x="451550" y="2332013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200">
                  <a:latin typeface="Trebuchet MS"/>
                  <a:ea typeface="Trebuchet MS"/>
                  <a:cs typeface="Trebuchet MS"/>
                  <a:sym typeface="Trebuchet MS"/>
                </a:rPr>
                <a:t>Ημερομηνία εγγραφής: Οκτ 2001</a:t>
              </a:r>
              <a:endParaRPr sz="1200"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200">
                  <a:latin typeface="Trebuchet MS"/>
                  <a:ea typeface="Trebuchet MS"/>
                  <a:cs typeface="Trebuchet MS"/>
                  <a:sym typeface="Trebuchet MS"/>
                </a:rPr>
                <a:t>Δημοσιεύσεις: 1732</a:t>
              </a:r>
              <a:endParaRPr sz="12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92" name="Google Shape;292;p52"/>
          <p:cNvSpPr/>
          <p:nvPr/>
        </p:nvSpPr>
        <p:spPr>
          <a:xfrm>
            <a:off x="4675500" y="1733825"/>
            <a:ext cx="2880600" cy="6942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52"/>
          <p:cNvSpPr txBox="1"/>
          <p:nvPr/>
        </p:nvSpPr>
        <p:spPr>
          <a:xfrm>
            <a:off x="3239857" y="1754050"/>
            <a:ext cx="14997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1" dirty="0">
                <a:latin typeface="Trebuchet MS"/>
                <a:ea typeface="Trebuchet MS"/>
                <a:cs typeface="Trebuchet MS"/>
                <a:sym typeface="Trebuchet MS"/>
              </a:rPr>
              <a:t>ΟΛΟΙ</a:t>
            </a:r>
            <a:endParaRPr sz="32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4" name="Google Shape;294;p52"/>
          <p:cNvSpPr txBox="1"/>
          <p:nvPr/>
        </p:nvSpPr>
        <p:spPr>
          <a:xfrm>
            <a:off x="3434317" y="2482066"/>
            <a:ext cx="4440155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1" dirty="0">
                <a:latin typeface="Trebuchet MS"/>
                <a:ea typeface="Trebuchet MS"/>
                <a:cs typeface="Trebuchet MS"/>
                <a:sym typeface="Trebuchet MS"/>
              </a:rPr>
              <a:t>ΕΙΝΑΙ ΤΡΟΜΟΚΡΑΤΕΣ</a:t>
            </a:r>
            <a:endParaRPr sz="32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5288" y="516286"/>
            <a:ext cx="4554356" cy="3891941"/>
            <a:chOff x="2475288" y="516286"/>
            <a:chExt cx="4554356" cy="3891941"/>
          </a:xfrm>
        </p:grpSpPr>
        <p:pic>
          <p:nvPicPr>
            <p:cNvPr id="5" name="Google Shape;299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75288" y="516286"/>
              <a:ext cx="4554356" cy="38919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2475288" y="1675180"/>
              <a:ext cx="4415630" cy="26407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"/>
            </a:p>
          </p:txBody>
        </p:sp>
      </p:grpSp>
      <p:sp>
        <p:nvSpPr>
          <p:cNvPr id="7" name="Google Shape;300;p53"/>
          <p:cNvSpPr/>
          <p:nvPr/>
        </p:nvSpPr>
        <p:spPr>
          <a:xfrm>
            <a:off x="2770800" y="775700"/>
            <a:ext cx="3957000" cy="8031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475288" y="1773655"/>
            <a:ext cx="44887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4800" dirty="0">
                <a:solidFill>
                  <a:schemeClr val="bg1"/>
                </a:solidFill>
                <a:latin typeface="Impact" panose="020B0806030902050204" pitchFamily="34" charset="0"/>
              </a:rPr>
              <a:t>"ΔΕΝ ΠΡΕΠΕΙ ΝΑ ΤΟΥΣ </a:t>
            </a:r>
            <a:r>
              <a:rPr lang="el-GR" sz="4800" dirty="0">
                <a:solidFill>
                  <a:schemeClr val="bg1"/>
                </a:solidFill>
                <a:latin typeface="Impact" panose="020B0806030902050204" pitchFamily="34" charset="0"/>
              </a:rPr>
              <a:t>ΕΠΙΤΡΕΠΕΤΕ</a:t>
            </a:r>
            <a:r>
              <a:rPr lang="el" sz="4800" dirty="0">
                <a:solidFill>
                  <a:schemeClr val="bg1"/>
                </a:solidFill>
                <a:latin typeface="Impact" panose="020B0806030902050204" pitchFamily="34" charset="0"/>
              </a:rPr>
              <a:t> ΝΑ ΕΧΟΥΝ ΠΑΙΔΙΑ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54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54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308" name="Google Shape;308;p54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309" name="Google Shape;309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54"/>
          <p:cNvPicPr preferRelativeResize="0"/>
          <p:nvPr/>
        </p:nvPicPr>
        <p:blipFill rotWithShape="1">
          <a:blip r:embed="rId8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5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5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5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5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850" y="512491"/>
            <a:ext cx="332296" cy="33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/>
          <p:nvPr/>
        </p:nvSpPr>
        <p:spPr>
          <a:xfrm>
            <a:off x="1852950" y="1640175"/>
            <a:ext cx="5438100" cy="2635200"/>
          </a:xfrm>
          <a:prstGeom prst="round2DiagRect">
            <a:avLst>
              <a:gd name="adj1" fmla="val 9227"/>
              <a:gd name="adj2" fmla="val 0"/>
            </a:avLst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8"/>
          <p:cNvSpPr txBox="1"/>
          <p:nvPr/>
        </p:nvSpPr>
        <p:spPr>
          <a:xfrm>
            <a:off x="1223525" y="312500"/>
            <a:ext cx="72669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/>
              <a:t>Καθένας από τους παρακάτω τίτλους/δηλώσεις καλύπτει την προστατευόμενη ομάδα.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168" name="Google Shape;168;p38"/>
          <p:cNvSpPr txBox="1"/>
          <p:nvPr/>
        </p:nvSpPr>
        <p:spPr>
          <a:xfrm>
            <a:off x="2047000" y="1489225"/>
            <a:ext cx="5045100" cy="26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>
                <a:solidFill>
                  <a:srgbClr val="FFFFFF"/>
                </a:solidFill>
              </a:rPr>
              <a:t>Για κάθε έναν, σκεφτείτε: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l-GR" sz="1800" dirty="0">
                <a:solidFill>
                  <a:srgbClr val="FFFFFF"/>
                </a:solidFill>
              </a:rPr>
              <a:t>Το εγγενές χαρακτηριστικό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l-GR" sz="1800" dirty="0">
                <a:solidFill>
                  <a:srgbClr val="FFFFFF"/>
                </a:solidFill>
              </a:rPr>
              <a:t>Πώς σας κάνει να αισθάνεστε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l-GR" sz="1800" dirty="0">
                <a:solidFill>
                  <a:srgbClr val="FFFFFF"/>
                </a:solidFill>
              </a:rPr>
              <a:t>Ο πιθανός συντάκτης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l-GR" sz="1800" dirty="0">
                <a:solidFill>
                  <a:srgbClr val="FFFFFF"/>
                </a:solidFill>
              </a:rPr>
              <a:t>Το(-α) πιθανό(-α) κίνητρο(-α)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l-GR" sz="1800" dirty="0">
                <a:solidFill>
                  <a:srgbClr val="FFFFFF"/>
                </a:solidFill>
              </a:rPr>
              <a:t>Πώς προσπάθησαν να σε κάνουν να αισθάνεσαι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l-GR" sz="1800" dirty="0">
                <a:solidFill>
                  <a:srgbClr val="FFFFFF"/>
                </a:solidFill>
              </a:rPr>
              <a:t>Τι προσπαθούν να σε κάνουν να κάνεις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7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338" y="462650"/>
            <a:ext cx="5595316" cy="36970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74;p39"/>
          <p:cNvSpPr/>
          <p:nvPr/>
        </p:nvSpPr>
        <p:spPr>
          <a:xfrm>
            <a:off x="2273238" y="2677294"/>
            <a:ext cx="4597500" cy="11031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D7C8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0746" y="613588"/>
            <a:ext cx="5354726" cy="1917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"/>
          </a:p>
        </p:txBody>
      </p:sp>
      <p:sp>
        <p:nvSpPr>
          <p:cNvPr id="7" name="TextBox 6"/>
          <p:cNvSpPr txBox="1"/>
          <p:nvPr/>
        </p:nvSpPr>
        <p:spPr>
          <a:xfrm>
            <a:off x="1850746" y="502154"/>
            <a:ext cx="5464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ΑΣΘΕΝΕΙΣ ΠΟΥ ΚΙΝΔΥΝΕΥΟΥΝ ΑΠΟ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40"/>
          <p:cNvGrpSpPr/>
          <p:nvPr/>
        </p:nvGrpSpPr>
        <p:grpSpPr>
          <a:xfrm>
            <a:off x="1383100" y="590206"/>
            <a:ext cx="6798125" cy="3592375"/>
            <a:chOff x="363950" y="661881"/>
            <a:chExt cx="6798125" cy="3592375"/>
          </a:xfrm>
        </p:grpSpPr>
        <p:pic>
          <p:nvPicPr>
            <p:cNvPr id="180" name="Google Shape;180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3950" y="693725"/>
              <a:ext cx="6216563" cy="3560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40"/>
            <p:cNvSpPr txBox="1"/>
            <p:nvPr/>
          </p:nvSpPr>
          <p:spPr>
            <a:xfrm>
              <a:off x="2633875" y="1033826"/>
              <a:ext cx="45282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400" b="1" dirty="0">
                  <a:latin typeface="Trebuchet MS"/>
                  <a:ea typeface="Trebuchet MS"/>
                  <a:cs typeface="Trebuchet MS"/>
                  <a:sym typeface="Trebuchet MS"/>
                </a:rPr>
                <a:t>Απ: Πως σου φαίνεται;</a:t>
              </a:r>
              <a:endParaRPr sz="2400" b="1" dirty="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2" name="Google Shape;182;p40"/>
            <p:cNvSpPr txBox="1"/>
            <p:nvPr/>
          </p:nvSpPr>
          <p:spPr>
            <a:xfrm>
              <a:off x="607550" y="661881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Χθες, 11:34 μ.μ.</a:t>
              </a:r>
              <a:endPara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3" name="Google Shape;183;p40"/>
            <p:cNvSpPr txBox="1"/>
            <p:nvPr/>
          </p:nvSpPr>
          <p:spPr>
            <a:xfrm>
              <a:off x="451550" y="1033819"/>
              <a:ext cx="16599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400" u="sng">
                  <a:latin typeface="Trebuchet MS"/>
                  <a:ea typeface="Trebuchet MS"/>
                  <a:cs typeface="Trebuchet MS"/>
                  <a:sym typeface="Trebuchet MS"/>
                </a:rPr>
                <a:t>Oracle785</a:t>
              </a:r>
              <a:endParaRPr sz="2400" u="sng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4" name="Google Shape;184;p40"/>
            <p:cNvSpPr txBox="1"/>
            <p:nvPr/>
          </p:nvSpPr>
          <p:spPr>
            <a:xfrm>
              <a:off x="451550" y="1373906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>
                  <a:latin typeface="Trebuchet MS"/>
                  <a:ea typeface="Trebuchet MS"/>
                  <a:cs typeface="Trebuchet MS"/>
                  <a:sym typeface="Trebuchet MS"/>
                </a:rPr>
                <a:t>Μέλος του φόρουμ</a:t>
              </a:r>
              <a:endParaRPr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85" name="Google Shape;185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9000" y="1713994"/>
              <a:ext cx="513207" cy="513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40"/>
            <p:cNvSpPr txBox="1"/>
            <p:nvPr/>
          </p:nvSpPr>
          <p:spPr>
            <a:xfrm>
              <a:off x="403775" y="2331925"/>
              <a:ext cx="2046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200" dirty="0">
                  <a:latin typeface="Trebuchet MS"/>
                  <a:ea typeface="Trebuchet MS"/>
                  <a:cs typeface="Trebuchet MS"/>
                  <a:sym typeface="Trebuchet MS"/>
                </a:rPr>
                <a:t>Ημερομηνία εγγραφής: Νοέμβριος 2018</a:t>
              </a:r>
              <a:endParaRPr sz="1200" dirty="0"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200" dirty="0">
                  <a:latin typeface="Trebuchet MS"/>
                  <a:ea typeface="Trebuchet MS"/>
                  <a:cs typeface="Trebuchet MS"/>
                  <a:sym typeface="Trebuchet MS"/>
                </a:rPr>
                <a:t>Δημοσιεύσεις: 74</a:t>
              </a:r>
              <a:endParaRPr sz="1200" dirty="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87" name="Google Shape;187;p40"/>
          <p:cNvSpPr txBox="1"/>
          <p:nvPr/>
        </p:nvSpPr>
        <p:spPr>
          <a:xfrm>
            <a:off x="3267650" y="1858925"/>
            <a:ext cx="4312200" cy="17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200" b="1" dirty="0">
                <a:latin typeface="Trebuchet MS"/>
                <a:ea typeface="Trebuchet MS"/>
                <a:cs typeface="Trebuchet MS"/>
                <a:sym typeface="Trebuchet MS"/>
              </a:rPr>
              <a:t>                  </a:t>
            </a:r>
            <a:r>
              <a:rPr lang="el-GR" sz="3600" b="1" dirty="0">
                <a:latin typeface="Trebuchet MS"/>
                <a:ea typeface="Trebuchet MS"/>
                <a:cs typeface="Trebuchet MS"/>
                <a:sym typeface="Trebuchet MS"/>
              </a:rPr>
              <a:t>ΕΧΟΥΝ ΠΡΟΒΛΗΜΑ ΣΤΟΝ ΕΓΚΕΦΑΛΟ</a:t>
            </a:r>
            <a:endParaRPr sz="42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8" name="Google Shape;188;p40"/>
          <p:cNvSpPr/>
          <p:nvPr/>
        </p:nvSpPr>
        <p:spPr>
          <a:xfrm>
            <a:off x="3367950" y="1858925"/>
            <a:ext cx="2739000" cy="7128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700" y="487448"/>
            <a:ext cx="5251912" cy="37613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4;p41"/>
          <p:cNvSpPr/>
          <p:nvPr/>
        </p:nvSpPr>
        <p:spPr>
          <a:xfrm>
            <a:off x="2486400" y="694225"/>
            <a:ext cx="4522500" cy="11031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179930" y="1967789"/>
            <a:ext cx="4974336" cy="21236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"/>
          </a:p>
        </p:txBody>
      </p:sp>
      <p:sp>
        <p:nvSpPr>
          <p:cNvPr id="7" name="TextBox 6"/>
          <p:cNvSpPr txBox="1"/>
          <p:nvPr/>
        </p:nvSpPr>
        <p:spPr>
          <a:xfrm>
            <a:off x="2121700" y="1875456"/>
            <a:ext cx="5179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4800" dirty="0">
                <a:solidFill>
                  <a:schemeClr val="bg1"/>
                </a:solidFill>
                <a:latin typeface="Impact" panose="020B0806030902050204" pitchFamily="34" charset="0"/>
              </a:rPr>
              <a:t>ΜΠΟΡΕΙ ΝΑ ΕΞΑΦΑΝΙΣΟΥΝ ΤΑ ΧΡΙΣΤΟΥΓΕΝΝΑ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27125" y="1151163"/>
            <a:ext cx="6652880" cy="2528195"/>
            <a:chOff x="1627125" y="1151163"/>
            <a:chExt cx="6652880" cy="2528195"/>
          </a:xfrm>
        </p:grpSpPr>
        <p:pic>
          <p:nvPicPr>
            <p:cNvPr id="5" name="Google Shape;199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27125" y="1151163"/>
              <a:ext cx="6652880" cy="25281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200;p42"/>
            <p:cNvSpPr/>
            <p:nvPr/>
          </p:nvSpPr>
          <p:spPr>
            <a:xfrm>
              <a:off x="3097250" y="1828325"/>
              <a:ext cx="4732500" cy="565800"/>
            </a:xfrm>
            <a:prstGeom prst="rect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74411" y="1353312"/>
              <a:ext cx="259689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351591" y="3117875"/>
              <a:ext cx="199705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914370" y="2473355"/>
              <a:ext cx="4732500" cy="5538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674412" y="1353312"/>
            <a:ext cx="1806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" sz="2000" dirty="0">
                <a:solidFill>
                  <a:schemeClr val="bg1">
                    <a:lumMod val="50000"/>
                  </a:schemeClr>
                </a:solidFill>
              </a:rPr>
              <a:t>2 λεπτά πριν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1590" y="3080686"/>
            <a:ext cx="1781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" sz="2000" b="1" dirty="0">
                <a:solidFill>
                  <a:schemeClr val="bg1">
                    <a:lumMod val="50000"/>
                  </a:schemeClr>
                </a:solidFill>
              </a:rPr>
              <a:t>ΑΠΑΝΤΗΣΗ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3866" y="2468938"/>
            <a:ext cx="6160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" sz="2800" dirty="0">
                <a:solidFill>
                  <a:schemeClr val="tx1"/>
                </a:solidFill>
              </a:rPr>
              <a:t>ΠΗΡΑΝ ΤΙΣ ΔΟΥΛΕΙΕΣ ΜΑΣ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51275" y="684431"/>
            <a:ext cx="6271388" cy="3565949"/>
            <a:chOff x="1651275" y="684431"/>
            <a:chExt cx="6271388" cy="3565949"/>
          </a:xfrm>
        </p:grpSpPr>
        <p:pic>
          <p:nvPicPr>
            <p:cNvPr id="5" name="Google Shape;205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51275" y="684431"/>
              <a:ext cx="6271388" cy="35659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389120" y="1482525"/>
              <a:ext cx="1572768" cy="661880"/>
            </a:xfrm>
            <a:prstGeom prst="rect">
              <a:avLst/>
            </a:prstGeom>
            <a:solidFill>
              <a:srgbClr val="0F7B0F"/>
            </a:solidFill>
            <a:ln>
              <a:solidFill>
                <a:srgbClr val="0F7B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01050" y="1934000"/>
              <a:ext cx="1963712" cy="472015"/>
            </a:xfrm>
            <a:prstGeom prst="rect">
              <a:avLst/>
            </a:prstGeom>
            <a:solidFill>
              <a:srgbClr val="0F7B0F"/>
            </a:solidFill>
            <a:ln>
              <a:solidFill>
                <a:srgbClr val="0F7B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42584" y="2838298"/>
              <a:ext cx="2055573" cy="553998"/>
            </a:xfrm>
            <a:prstGeom prst="rect">
              <a:avLst/>
            </a:prstGeom>
            <a:solidFill>
              <a:srgbClr val="383837"/>
            </a:solidFill>
            <a:ln>
              <a:solidFill>
                <a:srgbClr val="3838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"/>
            </a:p>
          </p:txBody>
        </p:sp>
      </p:grpSp>
      <p:sp>
        <p:nvSpPr>
          <p:cNvPr id="9" name="Google Shape;206;p43"/>
          <p:cNvSpPr/>
          <p:nvPr/>
        </p:nvSpPr>
        <p:spPr>
          <a:xfrm>
            <a:off x="2301050" y="1482525"/>
            <a:ext cx="2028600" cy="4149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329649" y="1445950"/>
            <a:ext cx="2043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είναι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0309" y="1882795"/>
            <a:ext cx="3732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τέρατα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l" sz="2800" dirty="0">
                <a:solidFill>
                  <a:schemeClr val="bg1"/>
                </a:solidFill>
              </a:rPr>
              <a:t>της φύσης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62158" y="2638243"/>
            <a:ext cx="2780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Ποιος είναι αυτός;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51063" y="492038"/>
            <a:ext cx="5344555" cy="3827736"/>
            <a:chOff x="2251063" y="492038"/>
            <a:chExt cx="5344555" cy="3827736"/>
          </a:xfrm>
        </p:grpSpPr>
        <p:pic>
          <p:nvPicPr>
            <p:cNvPr id="5" name="Google Shape;211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51063" y="492038"/>
              <a:ext cx="5344555" cy="38277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2326234" y="1872691"/>
              <a:ext cx="5113324" cy="23042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"/>
            </a:p>
          </p:txBody>
        </p:sp>
      </p:grpSp>
      <p:sp>
        <p:nvSpPr>
          <p:cNvPr id="7" name="Google Shape;212;p44"/>
          <p:cNvSpPr/>
          <p:nvPr/>
        </p:nvSpPr>
        <p:spPr>
          <a:xfrm>
            <a:off x="2460275" y="707675"/>
            <a:ext cx="4848900" cy="11031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51063" y="1782639"/>
            <a:ext cx="52616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400" dirty="0">
                <a:solidFill>
                  <a:schemeClr val="bg1"/>
                </a:solidFill>
                <a:latin typeface="Impact" panose="020B0806030902050204" pitchFamily="34" charset="0"/>
              </a:rPr>
              <a:t>"ΚΑΤΑΣΤΡΕΦΟΥΝ ΤΟΝ ΤΡΟΠΟ ΖΩΗΣ ΜΑΣ"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4962" y="4487650"/>
            <a:ext cx="769931" cy="3537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45"/>
          <p:cNvGrpSpPr/>
          <p:nvPr/>
        </p:nvGrpSpPr>
        <p:grpSpPr>
          <a:xfrm>
            <a:off x="1645925" y="518556"/>
            <a:ext cx="6738300" cy="3592375"/>
            <a:chOff x="363950" y="661881"/>
            <a:chExt cx="6738300" cy="3592375"/>
          </a:xfrm>
        </p:grpSpPr>
        <p:pic>
          <p:nvPicPr>
            <p:cNvPr id="219" name="Google Shape;219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3950" y="693725"/>
              <a:ext cx="6216563" cy="3560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p45"/>
            <p:cNvSpPr txBox="1"/>
            <p:nvPr/>
          </p:nvSpPr>
          <p:spPr>
            <a:xfrm>
              <a:off x="2574050" y="1033819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400" b="1">
                  <a:latin typeface="Trebuchet MS"/>
                  <a:ea typeface="Trebuchet MS"/>
                  <a:cs typeface="Trebuchet MS"/>
                  <a:sym typeface="Trebuchet MS"/>
                </a:rPr>
                <a:t>Απ: Χτίστε τείχος</a:t>
              </a:r>
              <a:endParaRPr sz="2400" b="1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1" name="Google Shape;221;p45"/>
            <p:cNvSpPr txBox="1"/>
            <p:nvPr/>
          </p:nvSpPr>
          <p:spPr>
            <a:xfrm>
              <a:off x="607550" y="661881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Σήμερα, 8:16 π.μ.</a:t>
              </a:r>
              <a:endPara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2" name="Google Shape;222;p45"/>
            <p:cNvSpPr txBox="1"/>
            <p:nvPr/>
          </p:nvSpPr>
          <p:spPr>
            <a:xfrm>
              <a:off x="451550" y="1033819"/>
              <a:ext cx="16599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400" u="sng">
                  <a:latin typeface="Trebuchet MS"/>
                  <a:ea typeface="Trebuchet MS"/>
                  <a:cs typeface="Trebuchet MS"/>
                  <a:sym typeface="Trebuchet MS"/>
                </a:rPr>
                <a:t>FreedomK</a:t>
              </a:r>
              <a:endParaRPr sz="2400" u="sng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3" name="Google Shape;223;p45"/>
            <p:cNvSpPr txBox="1"/>
            <p:nvPr/>
          </p:nvSpPr>
          <p:spPr>
            <a:xfrm>
              <a:off x="451550" y="1373906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>
                  <a:latin typeface="Trebuchet MS"/>
                  <a:ea typeface="Trebuchet MS"/>
                  <a:cs typeface="Trebuchet MS"/>
                  <a:sym typeface="Trebuchet MS"/>
                </a:rPr>
                <a:t>Συντονιστής</a:t>
              </a:r>
              <a:endParaRPr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24" name="Google Shape;224;p4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9000" y="1713994"/>
              <a:ext cx="513207" cy="513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5"/>
            <p:cNvSpPr txBox="1"/>
            <p:nvPr/>
          </p:nvSpPr>
          <p:spPr>
            <a:xfrm>
              <a:off x="451550" y="2332013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200">
                  <a:latin typeface="Trebuchet MS"/>
                  <a:ea typeface="Trebuchet MS"/>
                  <a:cs typeface="Trebuchet MS"/>
                  <a:sym typeface="Trebuchet MS"/>
                </a:rPr>
                <a:t>Ημερομηνία εγγραφής: Οκτ 2001</a:t>
              </a:r>
              <a:endParaRPr sz="1200"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200">
                  <a:latin typeface="Trebuchet MS"/>
                  <a:ea typeface="Trebuchet MS"/>
                  <a:cs typeface="Trebuchet MS"/>
                  <a:sym typeface="Trebuchet MS"/>
                </a:rPr>
                <a:t>Δημοσιεύσεις: 2431</a:t>
              </a:r>
              <a:endParaRPr sz="12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226" name="Google Shape;22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64777" y="4487650"/>
            <a:ext cx="513196" cy="35375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5"/>
          <p:cNvSpPr txBox="1"/>
          <p:nvPr/>
        </p:nvSpPr>
        <p:spPr>
          <a:xfrm>
            <a:off x="3546350" y="1483613"/>
            <a:ext cx="5951400" cy="17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Trebuchet MS"/>
                <a:ea typeface="Trebuchet MS"/>
                <a:cs typeface="Trebuchet MS"/>
                <a:sym typeface="Trebuchet MS"/>
              </a:rPr>
              <a:t>Προστατεύστε τα</a:t>
            </a:r>
            <a:endParaRPr sz="28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Trebuchet MS"/>
                <a:ea typeface="Trebuchet MS"/>
                <a:cs typeface="Trebuchet MS"/>
                <a:sym typeface="Trebuchet MS"/>
              </a:rPr>
              <a:t>σύνορά μας από</a:t>
            </a:r>
            <a:endParaRPr sz="28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Trebuchet MS"/>
                <a:ea typeface="Trebuchet MS"/>
                <a:cs typeface="Trebuchet MS"/>
                <a:sym typeface="Trebuchet MS"/>
              </a:rPr>
              <a:t>τους βρωμιάρηδες</a:t>
            </a:r>
            <a:endParaRPr sz="28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8" name="Google Shape;228;p45"/>
          <p:cNvSpPr/>
          <p:nvPr/>
        </p:nvSpPr>
        <p:spPr>
          <a:xfrm>
            <a:off x="3642316" y="2942248"/>
            <a:ext cx="2388900" cy="6009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260</Words>
  <Application>Microsoft Office PowerPoint</Application>
  <PresentationFormat>On-screen Show (16:9)</PresentationFormat>
  <Paragraphs>69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Roboto</vt:lpstr>
      <vt:lpstr>Times New Roman</vt:lpstr>
      <vt:lpstr>Trebuchet MS</vt:lpstr>
      <vt:lpstr>Calibri</vt:lpstr>
      <vt:lpstr>Century</vt:lpstr>
      <vt:lpstr>Arial</vt:lpstr>
      <vt:lpstr>Impact</vt:lpstr>
      <vt:lpstr>Simple Light</vt:lpstr>
      <vt:lpstr>Simple Light</vt:lpstr>
      <vt:lpstr>Simple Light</vt:lpstr>
      <vt:lpstr>Διαβάζοντας πίσω από τις γραμμές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Διαβάζοντας πίσω από τις γραμμές</dc:title>
  <cp:lastModifiedBy>Oscar Güell</cp:lastModifiedBy>
  <cp:revision>3</cp:revision>
  <dcterms:modified xsi:type="dcterms:W3CDTF">2019-10-04T16:28:36Z</dcterms:modified>
</cp:coreProperties>
</file>