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4"/>
  </p:sldMasterIdLst>
  <p:notesMasterIdLst>
    <p:notesMasterId r:id="rId36"/>
  </p:notesMasterIdLst>
  <p:sldIdLst>
    <p:sldId id="256" r:id="rId5"/>
    <p:sldId id="257" r:id="rId6"/>
    <p:sldId id="264" r:id="rId7"/>
    <p:sldId id="265" r:id="rId8"/>
    <p:sldId id="291" r:id="rId9"/>
    <p:sldId id="346" r:id="rId10"/>
    <p:sldId id="332" r:id="rId11"/>
    <p:sldId id="350" r:id="rId12"/>
    <p:sldId id="334" r:id="rId13"/>
    <p:sldId id="351" r:id="rId14"/>
    <p:sldId id="336" r:id="rId15"/>
    <p:sldId id="352" r:id="rId16"/>
    <p:sldId id="337" r:id="rId17"/>
    <p:sldId id="353" r:id="rId18"/>
    <p:sldId id="338" r:id="rId19"/>
    <p:sldId id="354" r:id="rId20"/>
    <p:sldId id="315" r:id="rId21"/>
    <p:sldId id="270" r:id="rId22"/>
    <p:sldId id="271" r:id="rId23"/>
    <p:sldId id="355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4" r:id="rId33"/>
    <p:sldId id="375" r:id="rId34"/>
    <p:sldId id="259" r:id="rId35"/>
  </p:sldIdLst>
  <p:sldSz cx="12188825" cy="6858000"/>
  <p:notesSz cx="6858000" cy="9144000"/>
  <p:embeddedFontLst>
    <p:embeddedFont>
      <p:font typeface="Grandstander" panose="020B0604020202020204" charset="0"/>
      <p:regular r:id="rId37"/>
      <p:bold r:id="rId38"/>
      <p:italic r:id="rId39"/>
      <p:boldItalic r:id="rId40"/>
    </p:embeddedFont>
    <p:embeddedFont>
      <p:font typeface="Grandstander Medium" panose="020B0604020202020204" charset="0"/>
      <p:regular r:id="rId41"/>
      <p:bold r:id="rId42"/>
      <p:italic r:id="rId43"/>
      <p:boldItalic r:id="rId44"/>
    </p:embeddedFont>
    <p:embeddedFont>
      <p:font typeface="Grandstander SemiBold" panose="020B0604020202020204" charset="0"/>
      <p:regular r:id="rId45"/>
      <p:bold r:id="rId46"/>
      <p:italic r:id="rId47"/>
      <p:boldItalic r:id="rId48"/>
    </p:embeddedFont>
    <p:embeddedFont>
      <p:font typeface="Lato" panose="020F0502020204030203" pitchFamily="34" charset="0"/>
      <p:regular r:id="rId49"/>
      <p:bold r:id="rId50"/>
      <p:italic r:id="rId51"/>
      <p:boldItalic r:id="rId52"/>
    </p:embeddedFont>
    <p:embeddedFont>
      <p:font typeface="Segoe UI" panose="020B0502040204020203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91" userDrawn="1">
          <p15:clr>
            <a:srgbClr val="747775"/>
          </p15:clr>
        </p15:guide>
        <p15:guide id="2" pos="332" userDrawn="1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820308-9795-B143-8AEC-D6AB0587632B}" name="Monica Galati" initials="MG" userId="1c5d80ad35b29d3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C2EC"/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683CFE-9EE1-4F7E-B5E4-D48A75BB8725}" v="1" dt="2025-08-20T18:38:28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83312" autoAdjust="0"/>
  </p:normalViewPr>
  <p:slideViewPr>
    <p:cSldViewPr snapToGrid="0" showGuides="1">
      <p:cViewPr varScale="1">
        <p:scale>
          <a:sx n="87" d="100"/>
          <a:sy n="87" d="100"/>
        </p:scale>
        <p:origin x="1332" y="78"/>
      </p:cViewPr>
      <p:guideLst>
        <p:guide orient="horz" pos="791"/>
        <p:guide pos="3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presProps" Target="presProps.xml"/><Relationship Id="rId61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4.xml"/><Relationship Id="rId51" Type="http://schemas.openxmlformats.org/officeDocument/2006/relationships/font" Target="fonts/font1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○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■"/>
              <a:defRPr sz="11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866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nva.com/design/DAGuer_UU-o/F6AvSEPScmLUBeOI2XlnyQ/edit" TargetMode="External"/><Relationship Id="rId3" Type="http://schemas.openxmlformats.org/officeDocument/2006/relationships/hyperlink" Target="https://www.gettyimages.com.br/detail/ilustra%C3%A7%C3%A3o/an-illustration-of-a-cartoon-class-room-with-ilustra%C3%A7%C3%A3o-royalty-free/454209161?phrase=ILUSTRA%C3%87%C3%83O+DE+SALA+DE+AULA+CRIAN%C3%87AS+&amp;adppopup=true" TargetMode="External"/><Relationship Id="rId7" Type="http://schemas.openxmlformats.org/officeDocument/2006/relationships/hyperlink" Target="https://www.canva.com/design/DAGueBFZSRc/EwotaExoTEEmlnjH2-MD5Q/edit?utm_content=DAGueBFZSRc&amp;utm_campaign=designshare&amp;utm_medium=link2&amp;utm_source=sharebutto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anva.com/design/DAGudkbmTf4/JjGek6scawJ9g29Xcg7yAA/edit?utm_content=DAGudkbmTf4&amp;utm_campaign=designshare&amp;utm_medium=link2&amp;utm_source=sharebutton" TargetMode="External"/><Relationship Id="rId11" Type="http://schemas.openxmlformats.org/officeDocument/2006/relationships/hyperlink" Target="https://www.canva.com/design/DAGueJf6Nhc/aC2NllunuCH3Rac-f9otrA/edit?utm_content=DAGueJf6Nhc&amp;utm_campaign=designshare&amp;utm_medium=link2&amp;utm_source=sharebutton" TargetMode="External"/><Relationship Id="rId5" Type="http://schemas.openxmlformats.org/officeDocument/2006/relationships/hyperlink" Target="https://www.gettyimages.com.br/detail/foto/girls-playing-hand-game-in-the-classroom-at-school-imagem-royalty-free/1416105708?phrase=CRIAN%C3%87AS+BRINCANDO+DE+ESPELHO+NA+ESCOLA&amp;adppopup=true" TargetMode="External"/><Relationship Id="rId10" Type="http://schemas.openxmlformats.org/officeDocument/2006/relationships/hyperlink" Target="https://www.canva.com/design/DAGuesoFMp8/_DVBBNOAVe0I3gONUox41w/edit" TargetMode="External"/><Relationship Id="rId4" Type="http://schemas.openxmlformats.org/officeDocument/2006/relationships/hyperlink" Target="https://www.gettyimages.com.br/detail/ilustra%C3%A7%C3%A3o/two-boys-looking-far-away-ilustra%C3%A7%C3%A3o-royalty-free/152405845?phrase=ILUSTRA%C3%87%C3%83O+DE+CRIAN%C3%87AS+IMITANDO+O+COLEGA&amp;adppopup=true" TargetMode="External"/><Relationship Id="rId9" Type="http://schemas.openxmlformats.org/officeDocument/2006/relationships/hyperlink" Target="https://www.canva.com/design/DAGueBNTZ8Y/qChB7kxyU7wbs23jrYLKFw/edit?utm_content=DAGueBNTZ8Y&amp;utm_campaign=designshare&amp;utm_medium=link2&amp;utm_source=sharebutton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215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u="none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100" u="none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213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endParaRPr lang="pt-B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9078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u="none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8310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b="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9760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effectLst/>
              </a:rPr>
              <a:t>Slide 3</a:t>
            </a:r>
            <a:r>
              <a:rPr lang="pt-BR" dirty="0"/>
              <a:t> - </a:t>
            </a:r>
            <a:r>
              <a:rPr lang="pt-BR" dirty="0" err="1">
                <a:effectLst/>
              </a:rPr>
              <a:t>Ilustration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of</a:t>
            </a:r>
            <a:r>
              <a:rPr lang="pt-BR" dirty="0">
                <a:effectLst/>
              </a:rPr>
              <a:t> a cartoon – Disponível em: </a:t>
            </a:r>
            <a:r>
              <a:rPr lang="pt-BR" dirty="0">
                <a:effectLst/>
                <a:hlinkClick r:id="rId3"/>
              </a:rPr>
              <a:t>https://www.gettyimages.com.br/</a:t>
            </a:r>
            <a:r>
              <a:rPr lang="pt-BR" dirty="0" err="1">
                <a:effectLst/>
                <a:hlinkClick r:id="rId3"/>
              </a:rPr>
              <a:t>detail</a:t>
            </a:r>
            <a:r>
              <a:rPr lang="pt-BR" dirty="0">
                <a:effectLst/>
                <a:hlinkClick r:id="rId3"/>
              </a:rPr>
              <a:t>/ilustra%C3%A7%C3%A3o/an-illustration-of-a-cartoon-class-room-with-ilustra%C3%A7%C3%A3o-royalty-free/454209161?phrase=ILUSTRA%C3%87%C3%83O+DE+SALA+DE+AULA+CRIAN%C3%87AS+&amp;</a:t>
            </a:r>
            <a:r>
              <a:rPr lang="pt-BR" dirty="0" err="1">
                <a:effectLst/>
                <a:hlinkClick r:id="rId3"/>
              </a:rPr>
              <a:t>adppopup</a:t>
            </a:r>
            <a:r>
              <a:rPr lang="pt-BR" dirty="0">
                <a:effectLst/>
                <a:hlinkClick r:id="rId3"/>
              </a:rPr>
              <a:t>=</a:t>
            </a:r>
            <a:r>
              <a:rPr lang="pt-BR" dirty="0" err="1">
                <a:effectLst/>
                <a:hlinkClick r:id="rId3"/>
              </a:rPr>
              <a:t>true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>
                <a:effectLst/>
              </a:rPr>
              <a:t>Slide 4</a:t>
            </a:r>
            <a:r>
              <a:rPr lang="pt-BR" dirty="0"/>
              <a:t> - </a:t>
            </a:r>
            <a:r>
              <a:rPr lang="pt-BR" dirty="0" err="1">
                <a:effectLst/>
              </a:rPr>
              <a:t>Two</a:t>
            </a:r>
            <a:r>
              <a:rPr lang="pt-BR" dirty="0">
                <a:effectLst/>
              </a:rPr>
              <a:t> boys Looking </a:t>
            </a:r>
            <a:r>
              <a:rPr lang="pt-BR" dirty="0" err="1">
                <a:effectLst/>
              </a:rPr>
              <a:t>far</a:t>
            </a:r>
            <a:r>
              <a:rPr lang="pt-BR" dirty="0">
                <a:effectLst/>
              </a:rPr>
              <a:t> </a:t>
            </a:r>
            <a:r>
              <a:rPr lang="pt-BR" dirty="0" err="1">
                <a:effectLst/>
              </a:rPr>
              <a:t>away</a:t>
            </a:r>
            <a:r>
              <a:rPr lang="pt-BR" dirty="0">
                <a:effectLst/>
              </a:rPr>
              <a:t> – Disponível em: </a:t>
            </a:r>
            <a:r>
              <a:rPr lang="pt-BR" dirty="0">
                <a:effectLst/>
                <a:hlinkClick r:id="rId4"/>
              </a:rPr>
              <a:t>https://www.gettyimages.com.br/</a:t>
            </a:r>
            <a:r>
              <a:rPr lang="pt-BR" dirty="0" err="1">
                <a:effectLst/>
                <a:hlinkClick r:id="rId4"/>
              </a:rPr>
              <a:t>detail</a:t>
            </a:r>
            <a:r>
              <a:rPr lang="pt-BR" dirty="0">
                <a:effectLst/>
                <a:hlinkClick r:id="rId4"/>
              </a:rPr>
              <a:t>/ilustra%C3%A7%C3%A3o/two-boys-looking-far-away-ilustra%C3%A7%C3%A3o-royalty-free/152405845?phrase=ILUSTRA%C3%87%C3%83O+DE+CRIAN%C3%87AS+IMITANDO+O+COLEGA&amp;adppopup=</a:t>
            </a:r>
            <a:r>
              <a:rPr lang="pt-BR" dirty="0" err="1">
                <a:effectLst/>
                <a:hlinkClick r:id="rId4"/>
              </a:rPr>
              <a:t>true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r>
              <a:rPr lang="pt-BR" dirty="0">
                <a:effectLst/>
              </a:rPr>
              <a:t>Girls </a:t>
            </a:r>
            <a:r>
              <a:rPr lang="pt-BR" dirty="0" err="1">
                <a:effectLst/>
              </a:rPr>
              <a:t>playing</a:t>
            </a:r>
            <a:r>
              <a:rPr lang="pt-BR" dirty="0">
                <a:effectLst/>
              </a:rPr>
              <a:t> – Disponível em: </a:t>
            </a:r>
            <a:r>
              <a:rPr lang="pt-BR" dirty="0">
                <a:effectLst/>
                <a:hlinkClick r:id="rId5"/>
              </a:rPr>
              <a:t>https://www.gettyimages.com.br/</a:t>
            </a:r>
            <a:r>
              <a:rPr lang="pt-BR" dirty="0" err="1">
                <a:effectLst/>
                <a:hlinkClick r:id="rId5"/>
              </a:rPr>
              <a:t>detail</a:t>
            </a:r>
            <a:r>
              <a:rPr lang="pt-BR" dirty="0">
                <a:effectLst/>
                <a:hlinkClick r:id="rId5"/>
              </a:rPr>
              <a:t>/foto/girls-playing-hand-game-in-the-classroom-at-school-imagem-royalty-free/1416105708?phrase=CRIAN%C3%87AS+BRINCANDO+DE+ESPELHO+NA+ESCOLA&amp;adppopup=</a:t>
            </a:r>
            <a:r>
              <a:rPr lang="pt-BR" dirty="0" err="1">
                <a:effectLst/>
                <a:hlinkClick r:id="rId5"/>
              </a:rPr>
              <a:t>true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endParaRPr lang="pt-BR" dirty="0">
              <a:effectLst/>
            </a:endParaRPr>
          </a:p>
          <a:p>
            <a:pPr marL="0" indent="0">
              <a:buNone/>
            </a:pPr>
            <a:r>
              <a:rPr lang="pt-BR" b="1" dirty="0">
                <a:effectLst/>
              </a:rPr>
              <a:t>Slides 5 e 6</a:t>
            </a:r>
            <a:r>
              <a:rPr lang="pt-BR" dirty="0"/>
              <a:t> - </a:t>
            </a:r>
            <a:r>
              <a:rPr lang="pt-BR" dirty="0">
                <a:effectLst/>
              </a:rPr>
              <a:t>Gato almofada – Disponível em: </a:t>
            </a:r>
            <a:r>
              <a:rPr lang="pt-BR" dirty="0">
                <a:effectLst/>
                <a:hlinkClick r:id="rId6"/>
              </a:rPr>
              <a:t>https://www.canva.com/design/DAGudkbmTf4/JjGek6scawJ9g29Xcg7yAA/</a:t>
            </a:r>
            <a:r>
              <a:rPr lang="pt-BR" dirty="0" err="1">
                <a:effectLst/>
                <a:hlinkClick r:id="rId6"/>
              </a:rPr>
              <a:t>edit?utm_content</a:t>
            </a:r>
            <a:r>
              <a:rPr lang="pt-BR" dirty="0">
                <a:effectLst/>
                <a:hlinkClick r:id="rId6"/>
              </a:rPr>
              <a:t>=DAGudkbmTf4&amp;utm_campaign=</a:t>
            </a:r>
            <a:r>
              <a:rPr lang="pt-BR" dirty="0" err="1">
                <a:effectLst/>
                <a:hlinkClick r:id="rId6"/>
              </a:rPr>
              <a:t>designshare&amp;utm_medium</a:t>
            </a:r>
            <a:r>
              <a:rPr lang="pt-BR" dirty="0">
                <a:effectLst/>
                <a:hlinkClick r:id="rId6"/>
              </a:rPr>
              <a:t>=link2&amp;utm_source=</a:t>
            </a:r>
            <a:r>
              <a:rPr lang="pt-BR" dirty="0" err="1">
                <a:effectLst/>
                <a:hlinkClick r:id="rId6"/>
              </a:rPr>
              <a:t>sharebutton</a:t>
            </a:r>
            <a:r>
              <a:rPr lang="pt-BR" dirty="0">
                <a:effectLst/>
              </a:rPr>
              <a:t>. Acesso em 28 jul. 2025.</a:t>
            </a:r>
          </a:p>
          <a:p>
            <a:pPr marL="0" indent="0">
              <a:buNone/>
            </a:pPr>
            <a:endParaRPr lang="pt-BR" b="1" dirty="0">
              <a:effectLst/>
            </a:endParaRPr>
          </a:p>
          <a:p>
            <a:pPr marL="0" indent="0">
              <a:buNone/>
            </a:pPr>
            <a:r>
              <a:rPr lang="pt-BR" b="1" dirty="0">
                <a:effectLst/>
              </a:rPr>
              <a:t>Slides 7 e 8</a:t>
            </a:r>
            <a:r>
              <a:rPr lang="pt-BR" dirty="0"/>
              <a:t> - </a:t>
            </a:r>
            <a:r>
              <a:rPr lang="pt-BR" dirty="0">
                <a:effectLst/>
              </a:rPr>
              <a:t>Cachorro, gato e coelho – Disponível em: </a:t>
            </a:r>
            <a:r>
              <a:rPr lang="pt-BR" dirty="0">
                <a:effectLst/>
                <a:hlinkClick r:id="rId7"/>
              </a:rPr>
              <a:t>https://www.canva.com/design/</a:t>
            </a:r>
            <a:r>
              <a:rPr lang="pt-BR" dirty="0" err="1">
                <a:effectLst/>
                <a:hlinkClick r:id="rId7"/>
              </a:rPr>
              <a:t>DAGueBFZSRc</a:t>
            </a:r>
            <a:r>
              <a:rPr lang="pt-BR" dirty="0">
                <a:effectLst/>
                <a:hlinkClick r:id="rId7"/>
              </a:rPr>
              <a:t>/EwotaExoTEEmlnjH2-MD5Q/</a:t>
            </a:r>
            <a:r>
              <a:rPr lang="pt-BR" dirty="0" err="1">
                <a:effectLst/>
                <a:hlinkClick r:id="rId7"/>
              </a:rPr>
              <a:t>edit?utm_content</a:t>
            </a:r>
            <a:r>
              <a:rPr lang="pt-BR" dirty="0">
                <a:effectLst/>
                <a:hlinkClick r:id="rId7"/>
              </a:rPr>
              <a:t>=</a:t>
            </a:r>
            <a:r>
              <a:rPr lang="pt-BR" dirty="0" err="1">
                <a:effectLst/>
                <a:hlinkClick r:id="rId7"/>
              </a:rPr>
              <a:t>DAGueBFZSRc&amp;utm_campaign</a:t>
            </a:r>
            <a:r>
              <a:rPr lang="pt-BR" dirty="0">
                <a:effectLst/>
                <a:hlinkClick r:id="rId7"/>
              </a:rPr>
              <a:t>=</a:t>
            </a:r>
            <a:r>
              <a:rPr lang="pt-BR" dirty="0" err="1">
                <a:effectLst/>
                <a:hlinkClick r:id="rId7"/>
              </a:rPr>
              <a:t>designshare&amp;utm_medium</a:t>
            </a:r>
            <a:r>
              <a:rPr lang="pt-BR" dirty="0">
                <a:effectLst/>
                <a:hlinkClick r:id="rId7"/>
              </a:rPr>
              <a:t>=link2&amp;utm_source=</a:t>
            </a:r>
            <a:r>
              <a:rPr lang="pt-BR" dirty="0" err="1">
                <a:effectLst/>
                <a:hlinkClick r:id="rId7"/>
              </a:rPr>
              <a:t>sharebutton</a:t>
            </a:r>
            <a:r>
              <a:rPr lang="pt-BR" u="sng" dirty="0">
                <a:effectLst/>
              </a:rPr>
              <a:t>.</a:t>
            </a:r>
            <a:r>
              <a:rPr lang="pt-BR" dirty="0">
                <a:effectLst/>
              </a:rPr>
              <a:t> Acesso em 28 jul. 2025. </a:t>
            </a:r>
          </a:p>
          <a:p>
            <a:pPr marL="0" indent="0">
              <a:buNone/>
            </a:pPr>
            <a:br>
              <a:rPr lang="pt-BR" b="1" dirty="0">
                <a:effectLst/>
              </a:rPr>
            </a:br>
            <a:r>
              <a:rPr lang="pt-BR" b="1" dirty="0">
                <a:effectLst/>
              </a:rPr>
              <a:t>Slide 9 e 10</a:t>
            </a:r>
            <a:r>
              <a:rPr lang="pt-BR" dirty="0"/>
              <a:t> - </a:t>
            </a:r>
            <a:r>
              <a:rPr lang="pt-BR" dirty="0">
                <a:effectLst/>
              </a:rPr>
              <a:t>Coelho – Disponível em: Disponível em: </a:t>
            </a:r>
            <a:r>
              <a:rPr lang="pt-BR" dirty="0">
                <a:effectLst/>
                <a:hlinkClick r:id="rId8"/>
              </a:rPr>
              <a:t>https://www.canva.com/design/</a:t>
            </a:r>
            <a:r>
              <a:rPr lang="pt-BR" dirty="0" err="1">
                <a:effectLst/>
                <a:hlinkClick r:id="rId8"/>
              </a:rPr>
              <a:t>DAGuer_UU</a:t>
            </a:r>
            <a:r>
              <a:rPr lang="pt-BR" dirty="0">
                <a:effectLst/>
                <a:hlinkClick r:id="rId8"/>
              </a:rPr>
              <a:t>-o/F6AvSEPScmLUBeOI2XlnyQ/</a:t>
            </a:r>
            <a:r>
              <a:rPr lang="pt-BR" dirty="0" err="1">
                <a:effectLst/>
                <a:hlinkClick r:id="rId8"/>
              </a:rPr>
              <a:t>edit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b="1" dirty="0">
                <a:effectLst/>
              </a:rPr>
              <a:t>Slides 11 e 12 - </a:t>
            </a:r>
            <a:r>
              <a:rPr lang="pt-BR" dirty="0">
                <a:effectLst/>
              </a:rPr>
              <a:t>Geladeira e ração – Disponível em: </a:t>
            </a:r>
            <a:r>
              <a:rPr lang="pt-BR" dirty="0">
                <a:effectLst/>
                <a:hlinkClick r:id="rId9"/>
              </a:rPr>
              <a:t>https://www.canva.com/design/DAGueBNTZ8Y/qChB7kxyU7wbs23jrYLKFw/</a:t>
            </a:r>
            <a:r>
              <a:rPr lang="pt-BR" dirty="0" err="1">
                <a:effectLst/>
                <a:hlinkClick r:id="rId9"/>
              </a:rPr>
              <a:t>edit?utm_content</a:t>
            </a:r>
            <a:r>
              <a:rPr lang="pt-BR" dirty="0">
                <a:effectLst/>
                <a:hlinkClick r:id="rId9"/>
              </a:rPr>
              <a:t>=DAGueBNTZ8Y&amp;utm_campaign=</a:t>
            </a:r>
            <a:r>
              <a:rPr lang="pt-BR" dirty="0" err="1">
                <a:effectLst/>
                <a:hlinkClick r:id="rId9"/>
              </a:rPr>
              <a:t>designshare&amp;utm_medium</a:t>
            </a:r>
            <a:r>
              <a:rPr lang="pt-BR" dirty="0">
                <a:effectLst/>
                <a:hlinkClick r:id="rId9"/>
              </a:rPr>
              <a:t>=link2&amp;utm_source=</a:t>
            </a:r>
            <a:r>
              <a:rPr lang="pt-BR" dirty="0" err="1">
                <a:effectLst/>
                <a:hlinkClick r:id="rId9"/>
              </a:rPr>
              <a:t>sharebutton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b="1" dirty="0">
                <a:effectLst/>
              </a:rPr>
              <a:t>Slides 13 e 14</a:t>
            </a:r>
            <a:r>
              <a:rPr lang="pt-BR" dirty="0"/>
              <a:t> - </a:t>
            </a:r>
            <a:r>
              <a:rPr lang="pt-BR" dirty="0">
                <a:effectLst/>
              </a:rPr>
              <a:t>Flores, cachorro e árvore – Disponível em: </a:t>
            </a:r>
            <a:r>
              <a:rPr lang="pt-BR" dirty="0">
                <a:effectLst/>
                <a:hlinkClick r:id="rId10"/>
              </a:rPr>
              <a:t>Https://www.canva.com/design/DAGuesoFMp8/_DVBBNOAVe0I3gONUox41w/</a:t>
            </a:r>
            <a:r>
              <a:rPr lang="pt-BR" dirty="0" err="1">
                <a:effectLst/>
                <a:hlinkClick r:id="rId10"/>
              </a:rPr>
              <a:t>edit</a:t>
            </a:r>
            <a:r>
              <a:rPr lang="pt-BR" dirty="0">
                <a:effectLst/>
              </a:rPr>
              <a:t>. Acesso em 28 jul. 2025. 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b="1" dirty="0">
                <a:effectLst/>
              </a:rPr>
              <a:t>Slides 15 e 16</a:t>
            </a:r>
            <a:r>
              <a:rPr lang="pt-BR" dirty="0"/>
              <a:t> - </a:t>
            </a:r>
            <a:r>
              <a:rPr lang="pt-BR" dirty="0">
                <a:effectLst/>
              </a:rPr>
              <a:t>Novelo e pote – Disponível em: </a:t>
            </a:r>
            <a:r>
              <a:rPr lang="pt-BR" dirty="0">
                <a:effectLst/>
                <a:hlinkClick r:id="rId11"/>
              </a:rPr>
              <a:t>https://www.canva.com/design/DAGueJf6Nhc/aC2NllunuCH3Rac-f9otrA/</a:t>
            </a:r>
            <a:r>
              <a:rPr lang="pt-BR" dirty="0" err="1">
                <a:effectLst/>
                <a:hlinkClick r:id="rId11"/>
              </a:rPr>
              <a:t>edit?utm_content</a:t>
            </a:r>
            <a:r>
              <a:rPr lang="pt-BR" dirty="0">
                <a:effectLst/>
                <a:hlinkClick r:id="rId11"/>
              </a:rPr>
              <a:t>=DAGueJf6Nhc&amp;utm_campaign=</a:t>
            </a:r>
            <a:r>
              <a:rPr lang="pt-BR" dirty="0" err="1">
                <a:effectLst/>
                <a:hlinkClick r:id="rId11"/>
              </a:rPr>
              <a:t>designshare&amp;utm_medium</a:t>
            </a:r>
            <a:r>
              <a:rPr lang="pt-BR" dirty="0">
                <a:effectLst/>
                <a:hlinkClick r:id="rId11"/>
              </a:rPr>
              <a:t>=link2&amp;utm_source=</a:t>
            </a:r>
            <a:r>
              <a:rPr lang="pt-BR" dirty="0" err="1">
                <a:effectLst/>
                <a:hlinkClick r:id="rId11"/>
              </a:rPr>
              <a:t>sharebutton</a:t>
            </a:r>
            <a:r>
              <a:rPr lang="pt-BR" u="sng" dirty="0">
                <a:effectLst/>
              </a:rPr>
              <a:t>. </a:t>
            </a:r>
            <a:r>
              <a:rPr lang="pt-BR" dirty="0">
                <a:effectLst/>
              </a:rPr>
              <a:t>Acesso em 28 jul. 2025.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  <a:defRPr/>
            </a:pPr>
            <a:endParaRPr sz="11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98A5A4B2-2B80-613D-BB3A-2707FDAB4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4AE64FCA-D21A-7E3B-CF76-0318E3DAAE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3ECAFBC0-5ACA-5E22-1D76-5C08C9BA7D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2746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BE338090-6733-8B01-28AD-BA12AC8F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F5F2FDCB-0B9F-3D7C-F6EC-C22620B6AD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B3E2591B-C6B3-A372-54CE-8D079783D5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963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AF4BF5EE-CC8C-2598-E45B-1DE4229C9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FB015F7E-FA5B-8D46-47DE-52DDF2D581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D99D5AB1-2CCC-5616-3A35-DB7F8091F8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15613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8FFDE966-AF66-2823-AF74-8D5F509F3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773497E7-40E6-E6CD-D09F-883FB2A7E8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4AA983B5-AF17-3A3B-BD78-CC60731423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6190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43B14D78-7D40-7F64-087D-6D2E0417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2C8675CF-9376-93D3-4E75-D368AA64BB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173D9CAD-D978-373D-2279-20DB4C9217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7433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B67A752B-2F8D-9221-B481-D3DB941D6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91F33B99-90CB-555E-27CD-A70C30610F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1743F038-10EB-B6D1-36DA-97D7D42415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64110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5D0CB49B-9C82-26C6-A68C-26DA171F2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42E028B7-78DE-64BD-0C8F-B064694977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4E888234-6492-5607-A4CA-5B79B56D34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23867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4FFE3CA0-3262-5405-39D9-8134AAE3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B7ED465A-0518-3CC0-350A-CFA97C98F7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07C0ABFA-CB5B-597A-612F-4A0000BD7D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648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7485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9547EA73-585F-8F72-3BC3-30D18F3DA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E206D956-B156-D050-C2F0-A4C2498334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0218EA8B-E642-7D46-A133-701869B193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65538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5580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u="none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100" u="none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u="none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9273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9550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43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748240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 userDrawn="1"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7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1"/>
            <a:ext cx="5912534" cy="3706934"/>
          </a:xfrm>
          <a:solidFill>
            <a:schemeClr val="tx2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570879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2671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/>
              <a:buNone/>
              <a:defRPr sz="1333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4" name="Google Shape;74;p18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 panose="020B0604020202020204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 panose="020F0502020204030203"/>
              <a:buChar char="○"/>
              <a:defRPr sz="2666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 panose="020F0502020204030203"/>
              <a:buNone/>
              <a:defRPr sz="3199" b="0" i="0" u="none" strike="noStrike" cap="none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 dirty="0"/>
          </a:p>
        </p:txBody>
      </p:sp>
      <p:sp>
        <p:nvSpPr>
          <p:cNvPr id="2" name="Google Shape;68;p17"/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340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197247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63463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18554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004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69419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454315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425603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9375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26560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7" r:id="rId12"/>
    <p:sldLayoutId id="2147483675" r:id="rId13"/>
    <p:sldLayoutId id="214748367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566438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CONCEITOS ESPACIAIS 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5AD97CD6-BDCB-64D7-A725-DFCFD42922D6}"/>
              </a:ext>
            </a:extLst>
          </p:cNvPr>
          <p:cNvSpPr/>
          <p:nvPr/>
        </p:nvSpPr>
        <p:spPr>
          <a:xfrm flipH="1">
            <a:off x="315420" y="5453843"/>
            <a:ext cx="1883769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284EB1BE-B524-3BFF-0C99-776CC2CC3F24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B429E030-EDB6-8D63-68BD-87392DB472E2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13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457B2C6F-0595-597D-E515-4398F364F33E}"/>
              </a:ext>
            </a:extLst>
          </p:cNvPr>
          <p:cNvSpPr/>
          <p:nvPr/>
        </p:nvSpPr>
        <p:spPr>
          <a:xfrm rot="-60000">
            <a:off x="4288112" y="4861070"/>
            <a:ext cx="3633824" cy="606014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42DD2BD-5E64-7EB8-0BD9-FC0FDF1D4D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431" y="2014497"/>
            <a:ext cx="3841502" cy="450231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18ED5585-838D-5286-9EA9-6344D1570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52013"/>
            <a:ext cx="246221" cy="50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8" tIns="60944" rIns="121888" bIns="60944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2487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D626300-58D6-4310-2981-6AFF56819C5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274630">
            <a:off x="7496491" y="5004506"/>
            <a:ext cx="2704396" cy="97764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A18458D-5952-C27E-8B33-B8FBF79F43C7}"/>
              </a:ext>
            </a:extLst>
          </p:cNvPr>
          <p:cNvSpPr txBox="1"/>
          <p:nvPr/>
        </p:nvSpPr>
        <p:spPr>
          <a:xfrm>
            <a:off x="581739" y="1121945"/>
            <a:ext cx="1117539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0354">
              <a:spcAft>
                <a:spcPts val="600"/>
              </a:spcAft>
              <a:buClr>
                <a:srgbClr val="EC008C"/>
              </a:buClr>
              <a:buSzPts val="1300"/>
              <a:tabLst>
                <a:tab pos="427460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AGORA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QUE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VOCÊ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JÁ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CONHECE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COELHO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MIMI,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DESENHE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UM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 CENOURA A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 LADO ESQUERDO DO COELHO.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4FF139-ACF0-CE96-A491-D72B98699401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A52D1F11-6B0A-A871-53B6-8862B61C024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705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80689" y="963288"/>
            <a:ext cx="10943096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4.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CACHORRO LULU ESTÁ NA COZINHA DA VOVÓ DINA PROCURANDO SEU POTE DE COMIDA. OBSERVE A IMAGEM E PINTE A RESPOSTA CORRETA.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192418" y="4328669"/>
            <a:ext cx="8321668" cy="90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 POTE DE COMIDA DE LULU ESTÁ DENTRO DA GELADEIRA.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099D8B-1492-ABC2-23DC-B7BC8BA0FF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739" y="2398691"/>
            <a:ext cx="2258693" cy="4094353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12D6CAE-7DCC-35B8-31FC-FCC811F57132}"/>
              </a:ext>
            </a:extLst>
          </p:cNvPr>
          <p:cNvSpPr/>
          <p:nvPr/>
        </p:nvSpPr>
        <p:spPr>
          <a:xfrm>
            <a:off x="3214727" y="5436827"/>
            <a:ext cx="8321668" cy="90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 POTE DE COMIDA DE LULU ESTÁ EM CIMA DA GELADEIRA.</a:t>
            </a:r>
          </a:p>
        </p:txBody>
      </p:sp>
      <p:pic>
        <p:nvPicPr>
          <p:cNvPr id="2" name="Google Shape;192;p6">
            <a:extLst>
              <a:ext uri="{FF2B5EF4-FFF2-40B4-BE49-F238E27FC236}">
                <a16:creationId xmlns:a16="http://schemas.microsoft.com/office/drawing/2014/main" id="{405CE410-37B3-84F2-8739-AA4694F458E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6114" y="546914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B099D8B-1492-ABC2-23DC-B7BC8BA0FF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739" y="2398691"/>
            <a:ext cx="2258693" cy="409435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0B3DA9D-B39F-77F6-ED38-9266C660257C}"/>
              </a:ext>
            </a:extLst>
          </p:cNvPr>
          <p:cNvSpPr txBox="1"/>
          <p:nvPr/>
        </p:nvSpPr>
        <p:spPr>
          <a:xfrm>
            <a:off x="580689" y="963288"/>
            <a:ext cx="10943096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4.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CACHORRO LULU ESTÁ NA COZINHA DA VOVÓ DINA PROCURANDO SEU POTE DE COMIDA. OBSERVE A IMAGEM E PINTE A RESPOSTA CORRETA.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1080D9C-EA05-CE7C-53A8-6C0469845381}"/>
              </a:ext>
            </a:extLst>
          </p:cNvPr>
          <p:cNvSpPr/>
          <p:nvPr/>
        </p:nvSpPr>
        <p:spPr>
          <a:xfrm>
            <a:off x="3192418" y="4328669"/>
            <a:ext cx="8321668" cy="90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 POTE DE COMIDA DE LULU ESTÁ DENTRO DA GELADEIRA.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41C6CFB-0C08-C503-348B-A1ADB099A9FC}"/>
              </a:ext>
            </a:extLst>
          </p:cNvPr>
          <p:cNvSpPr/>
          <p:nvPr/>
        </p:nvSpPr>
        <p:spPr>
          <a:xfrm>
            <a:off x="3214727" y="5422080"/>
            <a:ext cx="8321668" cy="900000"/>
          </a:xfrm>
          <a:prstGeom prst="rect">
            <a:avLst/>
          </a:prstGeom>
          <a:solidFill>
            <a:srgbClr val="DAC2E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O POTE DE COMIDA DE LULU ESTÁ EM CIMA DA GELADEIRA.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FE48677-04ED-6C6A-BD54-BDE56BBF4FF7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07EE71D4-4724-2475-D194-8C31530815B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74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22864" y="882809"/>
            <a:ext cx="10943096" cy="44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lnSpc>
                <a:spcPct val="85000"/>
              </a:lnSpc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5.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OBSERVE AS IMAGENS E RESPONDA.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18150" y="5232146"/>
            <a:ext cx="12807916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3366" marR="995431">
              <a:spcAft>
                <a:spcPts val="600"/>
              </a:spcAft>
              <a:tabLst>
                <a:tab pos="7409021" algn="l"/>
                <a:tab pos="7453883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A.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O QUE ESTÁ AO LADO DIREITO DO CACHORRO LULU? ________</a:t>
            </a:r>
          </a:p>
          <a:p>
            <a:pPr marL="163366" marR="995431">
              <a:spcAft>
                <a:spcPts val="600"/>
              </a:spcAft>
              <a:tabLst>
                <a:tab pos="7409021" algn="l"/>
                <a:tab pos="7453883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j-lt"/>
                <a:ea typeface="Calibri" panose="020F0502020204030204" pitchFamily="34" charset="0"/>
              </a:rPr>
              <a:t>B.</a:t>
            </a:r>
            <a:r>
              <a:rPr lang="pt-PT" sz="26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O QUE ESTÁ AO LADO ESQUERDO DO CACHORRO LULU? ______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BED8AF-7C3B-BA32-A98A-B85E6ADE99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5510" y="1131295"/>
            <a:ext cx="6468058" cy="3854779"/>
          </a:xfrm>
          <a:prstGeom prst="rect">
            <a:avLst/>
          </a:prstGeom>
        </p:spPr>
      </p:pic>
      <p:pic>
        <p:nvPicPr>
          <p:cNvPr id="2" name="Google Shape;205;p6">
            <a:extLst>
              <a:ext uri="{FF2B5EF4-FFF2-40B4-BE49-F238E27FC236}">
                <a16:creationId xmlns:a16="http://schemas.microsoft.com/office/drawing/2014/main" id="{69828B72-61FA-32FB-7E69-924A3047172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38028" y="563488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80377" y="5084665"/>
            <a:ext cx="12453957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95431">
              <a:spcAft>
                <a:spcPts val="600"/>
              </a:spcAft>
              <a:tabLst>
                <a:tab pos="7409021" algn="l"/>
                <a:tab pos="7453883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A.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O QUE ESTÁ AO LADO DIREITO DO CACHORRO LULU? </a:t>
            </a:r>
            <a:r>
              <a:rPr lang="pt-PT" sz="26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AS FLORES.</a:t>
            </a:r>
          </a:p>
          <a:p>
            <a:pPr marR="995431">
              <a:spcAft>
                <a:spcPts val="600"/>
              </a:spcAft>
              <a:tabLst>
                <a:tab pos="7409021" algn="l"/>
                <a:tab pos="7453883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B.</a:t>
            </a:r>
            <a:r>
              <a:rPr lang="pt-PT" sz="26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 QUE ESTÁ AO LADO ESQUERDO DO CACHORRO LULU? </a:t>
            </a:r>
            <a:b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</a:br>
            <a:r>
              <a:rPr lang="pt-PT" sz="26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 ÁRVORE.</a:t>
            </a:r>
            <a:endParaRPr lang="pt-BR" sz="2600" b="1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BED8AF-7C3B-BA32-A98A-B85E6ADE99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5510" y="1131295"/>
            <a:ext cx="6468058" cy="385477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93F3002-7B77-192B-429C-5E657454EFD7}"/>
              </a:ext>
            </a:extLst>
          </p:cNvPr>
          <p:cNvSpPr txBox="1"/>
          <p:nvPr/>
        </p:nvSpPr>
        <p:spPr>
          <a:xfrm>
            <a:off x="622864" y="882809"/>
            <a:ext cx="10943096" cy="441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lnSpc>
                <a:spcPct val="85000"/>
              </a:lnSpc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5.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OBSERVE AS IMAGENS E RESPONDA.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E335BF-B6DA-BB40-A776-0662FA9D447F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5" name="Google Shape;184;p6">
            <a:extLst>
              <a:ext uri="{FF2B5EF4-FFF2-40B4-BE49-F238E27FC236}">
                <a16:creationId xmlns:a16="http://schemas.microsoft.com/office/drawing/2014/main" id="{9EF52511-E863-F3C2-1D1B-D1039CA8E32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122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99887" y="1031488"/>
            <a:ext cx="10943096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6.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GATINHA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GIGI ESTÁ EM CIMA DA CAMA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!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VEJA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QUE</a:t>
            </a:r>
            <a:r>
              <a:rPr lang="pt-PT" sz="2600" spc="-1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TEM DO  LADO ESQUERDO E DO LADO DIREITO DELA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 RESPOSNDA. 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52708"/>
            <a:ext cx="246221" cy="50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8" tIns="60944" rIns="121888" bIns="60944" numCol="1" anchor="ctr" anchorCtr="0" compatLnSpc="1">
            <a:spAutoFit/>
          </a:bodyPr>
          <a:lstStyle/>
          <a:p>
            <a:endParaRPr lang="pt-BR" sz="2487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6EB1F4A-7EB7-65F1-7902-FE306F6E644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2885" y="1797897"/>
            <a:ext cx="6359241" cy="269936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B1254E2-69F3-F192-E7AC-1B575E7E9B49}"/>
              </a:ext>
            </a:extLst>
          </p:cNvPr>
          <p:cNvSpPr txBox="1"/>
          <p:nvPr/>
        </p:nvSpPr>
        <p:spPr>
          <a:xfrm>
            <a:off x="499887" y="4497262"/>
            <a:ext cx="11013474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+mn-lt"/>
              </a:rPr>
              <a:t>A.</a:t>
            </a:r>
            <a:r>
              <a:rPr lang="pt-BR" sz="2600" dirty="0">
                <a:solidFill>
                  <a:srgbClr val="444746"/>
                </a:solidFill>
                <a:latin typeface="+mn-lt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QUE ESTÁ AO LADO DIREITO DA GATINHA GIGI? </a:t>
            </a:r>
          </a:p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_________________________________________________________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7976DEB-C811-FB94-73DD-55F28B9BB7AF}"/>
              </a:ext>
            </a:extLst>
          </p:cNvPr>
          <p:cNvSpPr txBox="1"/>
          <p:nvPr/>
        </p:nvSpPr>
        <p:spPr>
          <a:xfrm>
            <a:off x="515104" y="5585547"/>
            <a:ext cx="10545510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  <a:latin typeface="+mn-lt"/>
              </a:rPr>
              <a:t>B.</a:t>
            </a:r>
            <a:r>
              <a:rPr lang="pt-BR" sz="2600" dirty="0">
                <a:solidFill>
                  <a:srgbClr val="444746"/>
                </a:solidFill>
                <a:latin typeface="+mn-lt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QUE ESTÁ AO LADO ESQUERDO DA GATINHA GIGI?</a:t>
            </a:r>
          </a:p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______________________________________________________</a:t>
            </a:r>
          </a:p>
        </p:txBody>
      </p:sp>
      <p:pic>
        <p:nvPicPr>
          <p:cNvPr id="2" name="Google Shape;205;p6">
            <a:extLst>
              <a:ext uri="{FF2B5EF4-FFF2-40B4-BE49-F238E27FC236}">
                <a16:creationId xmlns:a16="http://schemas.microsoft.com/office/drawing/2014/main" id="{B5E1CA40-189B-9A87-C962-C61AABA76F4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38028" y="563488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52708"/>
            <a:ext cx="246221" cy="50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88" tIns="60944" rIns="121888" bIns="60944" numCol="1" anchor="ctr" anchorCtr="0" compatLnSpc="1">
            <a:spAutoFit/>
          </a:bodyPr>
          <a:lstStyle/>
          <a:p>
            <a:endParaRPr lang="pt-BR" sz="2487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FD288E7-E5E8-1A25-6BF2-8C8A45C34996}"/>
              </a:ext>
            </a:extLst>
          </p:cNvPr>
          <p:cNvSpPr txBox="1"/>
          <p:nvPr/>
        </p:nvSpPr>
        <p:spPr>
          <a:xfrm>
            <a:off x="499887" y="1031488"/>
            <a:ext cx="10943096" cy="912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EC008C"/>
              </a:buClr>
              <a:buSzPts val="1300"/>
              <a:tabLst>
                <a:tab pos="449468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6.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GATINHA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GIGI ESTÁ EM CIMA DA CAMA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!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VEJA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9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QUE</a:t>
            </a:r>
            <a:r>
              <a:rPr lang="pt-PT" sz="2600" spc="-1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TEM DO  LADO ESQUERDO E DO LADO DIREITO DELA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 RESPOSNDA. 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B16955-C5C3-2242-1397-4F6DD7DD593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2885" y="1797897"/>
            <a:ext cx="6359241" cy="269936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7AD554-97FA-2948-23CE-DCED3FFAA64F}"/>
              </a:ext>
            </a:extLst>
          </p:cNvPr>
          <p:cNvSpPr txBox="1"/>
          <p:nvPr/>
        </p:nvSpPr>
        <p:spPr>
          <a:xfrm>
            <a:off x="499887" y="4497262"/>
            <a:ext cx="1101347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600" b="1" dirty="0">
                <a:solidFill>
                  <a:srgbClr val="7030A0"/>
                </a:solidFill>
                <a:latin typeface="+mn-lt"/>
              </a:rPr>
              <a:t>A.</a:t>
            </a:r>
            <a:r>
              <a:rPr lang="pt-BR" sz="2600" dirty="0">
                <a:solidFill>
                  <a:srgbClr val="444746"/>
                </a:solidFill>
                <a:latin typeface="+mn-lt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QUE ESTÁ AO LADO DIREITO DA GATINHA GIGI? </a:t>
            </a:r>
            <a:br>
              <a:rPr lang="pt-BR" sz="2600" dirty="0">
                <a:solidFill>
                  <a:schemeClr val="tx1"/>
                </a:solidFill>
                <a:latin typeface="+mn-lt"/>
              </a:rPr>
            </a:br>
            <a:r>
              <a:rPr lang="pt-BR" sz="2600" b="1" dirty="0">
                <a:solidFill>
                  <a:schemeClr val="tx1"/>
                </a:solidFill>
                <a:latin typeface="+mn-lt"/>
              </a:rPr>
              <a:t>NOVELO DE LÃ.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FD513BE-61DF-A82C-1E21-7897536FF997}"/>
              </a:ext>
            </a:extLst>
          </p:cNvPr>
          <p:cNvSpPr txBox="1"/>
          <p:nvPr/>
        </p:nvSpPr>
        <p:spPr>
          <a:xfrm>
            <a:off x="515104" y="5585547"/>
            <a:ext cx="1054551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600" b="1" dirty="0">
                <a:solidFill>
                  <a:srgbClr val="7030A0"/>
                </a:solidFill>
                <a:latin typeface="+mn-lt"/>
              </a:rPr>
              <a:t>B.</a:t>
            </a:r>
            <a:r>
              <a:rPr lang="pt-BR" sz="2600" dirty="0">
                <a:solidFill>
                  <a:srgbClr val="444746"/>
                </a:solidFill>
                <a:latin typeface="+mn-lt"/>
              </a:rPr>
              <a:t> </a:t>
            </a:r>
            <a:r>
              <a:rPr lang="pt-BR" sz="2600" dirty="0">
                <a:solidFill>
                  <a:schemeClr val="tx1"/>
                </a:solidFill>
                <a:latin typeface="+mn-lt"/>
              </a:rPr>
              <a:t>O QUE ESTÁ AO LADO ESQUERDO DA GATINHA GIGI?</a:t>
            </a:r>
            <a:br>
              <a:rPr lang="pt-BR" sz="2600" dirty="0">
                <a:solidFill>
                  <a:schemeClr val="tx1"/>
                </a:solidFill>
                <a:latin typeface="+mn-lt"/>
              </a:rPr>
            </a:br>
            <a:r>
              <a:rPr lang="pt-BR" sz="2600" b="1" dirty="0">
                <a:solidFill>
                  <a:schemeClr val="tx1"/>
                </a:solidFill>
                <a:latin typeface="+mn-lt"/>
              </a:rPr>
              <a:t>POTE DE ÁGUA.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38E8D40-5705-C621-0195-363990980D2A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388FF3D4-78A7-8BE4-BD20-59044759C61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3543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3" name="CaixaDeTexto 2"/>
          <p:cNvSpPr txBox="1"/>
          <p:nvPr/>
        </p:nvSpPr>
        <p:spPr>
          <a:xfrm>
            <a:off x="4694295" y="1341792"/>
            <a:ext cx="7116673" cy="365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0" hangingPunct="0">
              <a:spcAft>
                <a:spcPts val="1200"/>
              </a:spcAft>
              <a:buClr>
                <a:srgbClr val="7030A0"/>
              </a:buClr>
              <a:buSzPct val="100000"/>
              <a:buFont typeface="Fonte do Sistema Regular"/>
              <a:buChar char="●"/>
              <a:tabLst>
                <a:tab pos="264094" algn="l"/>
              </a:tabLst>
            </a:pPr>
            <a:r>
              <a:rPr lang="pt-BR" sz="26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TOMAMOS CONSCIÊNCIA DO NOSSO CORPO E NOS ORIENTAMOS EM RELAÇÃO A OBJETOS E PESSOAS; </a:t>
            </a:r>
          </a:p>
          <a:p>
            <a:pPr marL="457200" indent="-457200" eaLnBrk="0" hangingPunct="0">
              <a:spcAft>
                <a:spcPts val="1200"/>
              </a:spcAft>
              <a:buClr>
                <a:srgbClr val="7030A0"/>
              </a:buClr>
              <a:buSzPct val="100000"/>
              <a:buFont typeface="Fonte do Sistema Regular"/>
              <a:buChar char="●"/>
              <a:tabLst>
                <a:tab pos="264094" algn="l"/>
              </a:tabLst>
            </a:pPr>
            <a:r>
              <a:rPr lang="pt-BR" sz="26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DESCREVEMOS A LOCALIZAÇÃO DE PESSOAS E DE OBJETOS UTILIZANDO TERMOS COMO “À DIREITA”, “À ESQUERDA”, “EM FRENTE”, “ATRÁS”. 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0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/>
          <p:cNvSpPr txBox="1"/>
          <p:nvPr/>
        </p:nvSpPr>
        <p:spPr>
          <a:xfrm>
            <a:off x="537441" y="853616"/>
            <a:ext cx="10895308" cy="417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○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■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●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○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■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●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○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 panose="020B0604030504040204"/>
              <a:buChar char="■"/>
              <a:defRPr sz="2400" b="0" i="0" u="none" strike="noStrike" cap="none">
                <a:solidFill>
                  <a:schemeClr val="dk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</a:rPr>
              <a:t>LEMOV, D. </a:t>
            </a:r>
            <a:r>
              <a:rPr lang="pt-BR" sz="2000" b="1" dirty="0">
                <a:latin typeface="+mj-lt"/>
              </a:rPr>
              <a:t>Aula nota 10 3.0</a:t>
            </a:r>
            <a:r>
              <a:rPr lang="pt-BR" sz="2000" dirty="0">
                <a:latin typeface="+mj-lt"/>
              </a:rPr>
              <a:t>: 63 técnicas para melhorar a gestão da sala de aula. 3. ed. Tradução de Sandra Maria </a:t>
            </a:r>
            <a:r>
              <a:rPr lang="pt-BR" sz="2000" dirty="0" err="1">
                <a:latin typeface="+mj-lt"/>
              </a:rPr>
              <a:t>Mallman</a:t>
            </a:r>
            <a:r>
              <a:rPr lang="pt-BR" sz="2000" dirty="0">
                <a:latin typeface="+mj-lt"/>
              </a:rPr>
              <a:t> da Rosa e Daniel Vieira. Porto Alegre: Penso, 2023.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</a:rPr>
              <a:t>LYCEUM – CONSULTORIA EDUCACIONAL LTDA. </a:t>
            </a:r>
            <a:r>
              <a:rPr lang="pt-BR" sz="2000" b="1" dirty="0">
                <a:latin typeface="+mj-lt"/>
              </a:rPr>
              <a:t>Caderno de Atividades</a:t>
            </a:r>
            <a:r>
              <a:rPr lang="pt-BR" sz="2000" dirty="0">
                <a:latin typeface="+mj-lt"/>
              </a:rPr>
              <a:t>, 1, Matemática, 1</a:t>
            </a:r>
            <a:r>
              <a:rPr lang="pt-BR" sz="2000" u="sng" baseline="30000" dirty="0">
                <a:latin typeface="+mj-lt"/>
              </a:rPr>
              <a:t>o</a:t>
            </a:r>
            <a:r>
              <a:rPr lang="pt-BR" sz="2000" dirty="0">
                <a:latin typeface="+mj-lt"/>
              </a:rPr>
              <a:t> ano, Caderno 1. Organização de Joan </a:t>
            </a:r>
            <a:r>
              <a:rPr lang="pt-BR" sz="2000" dirty="0" err="1">
                <a:latin typeface="+mj-lt"/>
              </a:rPr>
              <a:t>Edesson</a:t>
            </a:r>
            <a:r>
              <a:rPr lang="pt-BR" sz="2000" dirty="0">
                <a:latin typeface="+mj-lt"/>
              </a:rPr>
              <a:t> de Oliveira, </a:t>
            </a:r>
            <a:r>
              <a:rPr lang="pt-BR" sz="2000" dirty="0" err="1">
                <a:latin typeface="+mj-lt"/>
              </a:rPr>
              <a:t>Jocelaine</a:t>
            </a:r>
            <a:r>
              <a:rPr lang="pt-BR" sz="2000" dirty="0">
                <a:latin typeface="+mj-lt"/>
              </a:rPr>
              <a:t> Regina Duarte Rossi. – Sobral: </a:t>
            </a:r>
            <a:r>
              <a:rPr lang="pt-BR" sz="2000" dirty="0" err="1">
                <a:latin typeface="+mj-lt"/>
              </a:rPr>
              <a:t>Lyceum</a:t>
            </a:r>
            <a:r>
              <a:rPr lang="pt-BR" sz="2000" dirty="0">
                <a:latin typeface="+mj-lt"/>
              </a:rPr>
              <a:t> – Consultoria Educacional Ltda., 2021.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</a:rPr>
              <a:t>SÃO PAULO (Estado). Secretaria da Educação. </a:t>
            </a:r>
            <a:r>
              <a:rPr lang="pt-BR" sz="2000" b="1" dirty="0">
                <a:latin typeface="+mj-lt"/>
              </a:rPr>
              <a:t>Currículo Paulista</a:t>
            </a:r>
            <a:r>
              <a:rPr lang="pt-BR" sz="2000" dirty="0">
                <a:latin typeface="+mj-lt"/>
              </a:rPr>
              <a:t>, 2019. </a:t>
            </a:r>
            <a:r>
              <a:rPr lang="pt-BR" sz="20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Disponível em: 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https://efape.educacao.sp.gov.br/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curriculopaulista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wp-content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/uploads/2023/02/Curriculo_Paulista-etapas-Educa%C3%A7%C3%A3o-Infantil-e-Ensino-Fundamental-ISBN.pdf</a:t>
            </a:r>
            <a:r>
              <a:rPr lang="pt-BR" sz="20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Acesso em: 19 ago. 2025.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582043" y="935796"/>
            <a:ext cx="11028093" cy="5517629"/>
          </a:xfrm>
        </p:spPr>
        <p:txBody>
          <a:bodyPr/>
          <a:lstStyle/>
          <a:p>
            <a:pPr marL="0" indent="0">
              <a:spcAft>
                <a:spcPts val="1200"/>
              </a:spcAft>
            </a:pPr>
            <a:r>
              <a:rPr lang="pt-BR" b="1" dirty="0"/>
              <a:t>Lista de imagens e vídeos</a:t>
            </a:r>
            <a:r>
              <a:rPr lang="pt-BR" dirty="0"/>
              <a:t> </a:t>
            </a:r>
          </a:p>
          <a:p>
            <a:pPr marL="0" indent="0">
              <a:spcAft>
                <a:spcPts val="1200"/>
              </a:spcAft>
            </a:pPr>
            <a:r>
              <a:rPr lang="pt-BR" b="1" dirty="0"/>
              <a:t>Slide 1</a:t>
            </a:r>
            <a:r>
              <a:rPr lang="pt-BR" dirty="0"/>
              <a:t> – Imagem de capa: SEDUC.</a:t>
            </a:r>
          </a:p>
          <a:p>
            <a:pPr marL="0" indent="0">
              <a:spcAft>
                <a:spcPts val="1200"/>
              </a:spcAft>
            </a:pPr>
            <a:r>
              <a:rPr lang="pt-BR" b="1" dirty="0"/>
              <a:t>Slides 3 e 4</a:t>
            </a:r>
            <a:r>
              <a:rPr lang="pt-BR" dirty="0"/>
              <a:t> – © Getty Images.</a:t>
            </a:r>
          </a:p>
          <a:p>
            <a:pPr marL="0" indent="0">
              <a:spcAft>
                <a:spcPts val="1200"/>
              </a:spcAft>
            </a:pPr>
            <a:r>
              <a:rPr lang="pt-BR" b="1" dirty="0"/>
              <a:t>Slides 5 a 16</a:t>
            </a:r>
            <a:r>
              <a:rPr lang="pt-BR" dirty="0"/>
              <a:t> – © </a:t>
            </a:r>
            <a:r>
              <a:rPr lang="pt-BR" dirty="0" err="1"/>
              <a:t>Canva</a:t>
            </a:r>
            <a:r>
              <a:rPr lang="pt-B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6330773" y="980907"/>
            <a:ext cx="5410478" cy="4212457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100000"/>
              <a:tabLst>
                <a:tab pos="264094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TOMAR CONSCIÊNCIA DO SEU CORPO E ORIENTÁ-LO EM RELAÇÃO A OBJETOS E PESSOAS;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100000"/>
              <a:tabLst>
                <a:tab pos="264094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DESCREVER A LOCALIZAÇÃO DE PESSOAS E DE OBJETOS, UTILIZANDO TERMOS COMO “À DIREITA”, “À ESQUERDA”, “EM FRENTE”, “ATRÁS”. </a:t>
            </a: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565561" y="980907"/>
            <a:ext cx="3136138" cy="927839"/>
          </a:xfrm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>
              <a:spcAft>
                <a:spcPts val="1200"/>
              </a:spcAft>
              <a:buSzPct val="100000"/>
            </a:pPr>
            <a:r>
              <a:rPr lang="pt-BR" dirty="0"/>
              <a:t>GEOMETRIA.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445553" y="826801"/>
            <a:ext cx="3731131" cy="857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Habilidade:</a:t>
            </a:r>
            <a:r>
              <a:rPr lang="pt-BR" sz="1600" dirty="0"/>
              <a:t> (EF01MA11) Descrever a localização de pessoas e de objetos no espaço em relação à sua própria posição, utilizando termos como à direita, à esquerda, em frente, atrás.</a:t>
            </a:r>
          </a:p>
          <a:p>
            <a:pPr>
              <a:spcAft>
                <a:spcPts val="600"/>
              </a:spcAft>
              <a:buSzPts val="1600"/>
            </a:pPr>
            <a:endParaRPr sz="1600" b="1" dirty="0"/>
          </a:p>
          <a:p>
            <a:pPr>
              <a:spcBef>
                <a:spcPts val="1000"/>
              </a:spcBef>
              <a:spcAft>
                <a:spcPts val="600"/>
              </a:spcAft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1060B2F4-5B38-DBA3-1869-B6708D9A827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-109" r="-103"/>
          <a:stretch>
            <a:fillRect/>
          </a:stretch>
        </p:blipFill>
        <p:spPr>
          <a:xfrm>
            <a:off x="5691937" y="826802"/>
            <a:ext cx="6018286" cy="3376488"/>
          </a:xfrm>
        </p:spPr>
      </p:pic>
      <p:sp>
        <p:nvSpPr>
          <p:cNvPr id="155" name="Google Shape;155;p26"/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/>
          <p:cNvGrpSpPr/>
          <p:nvPr/>
        </p:nvGrpSpPr>
        <p:grpSpPr>
          <a:xfrm>
            <a:off x="598236" y="826801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174C1662-32E4-B950-EC55-8C336D46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3C19060F-D7B6-0A6C-3DB9-D1E223C494DC}"/>
              </a:ext>
            </a:extLst>
          </p:cNvPr>
          <p:cNvSpPr txBox="1"/>
          <p:nvPr/>
        </p:nvSpPr>
        <p:spPr>
          <a:xfrm>
            <a:off x="1285421" y="885794"/>
            <a:ext cx="4807403" cy="343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400" b="1" dirty="0"/>
              <a:t>Dinâmica de condução: </a:t>
            </a:r>
            <a:r>
              <a:rPr lang="pt-BR" sz="1400" dirty="0"/>
              <a:t>caro professor, para esta aula, os estudantes vão observar atentamente a sala de aula.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400" dirty="0"/>
              <a:t>Antes de iniciar as perguntas do slide, peça que olhem para diferentes direções: para a frente, para trás, para os lados, para cima e para baixo.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400" dirty="0"/>
              <a:t>Pergunte o que eles estão vendo e ouça as respostas por alguns minutos.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400" dirty="0"/>
              <a:t>Faça as seguintes perguntas: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Qual colega senta mais perto de você?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Quem está sentado à sua direita? E à sua esquerda?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Quem está sentado à sua frente? E atrás de você?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Você está sentado entre dois colegas? Quem são eles?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1400" dirty="0"/>
              <a:t>Certifique-se de que todos compreendem bem os termos relacionados à localização espacial, considerando sua própria posição na sala.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1400" dirty="0"/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FD596FCD-0E61-05DE-05CE-2462EA8885B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0" y="826801"/>
            <a:ext cx="5606226" cy="3435007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72A57D22-5942-E9FD-8E80-FEB3CC733D7E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171" name="Google Shape;171;p26">
            <a:extLst>
              <a:ext uri="{FF2B5EF4-FFF2-40B4-BE49-F238E27FC236}">
                <a16:creationId xmlns:a16="http://schemas.microsoft.com/office/drawing/2014/main" id="{AC72E1B1-7C7F-37C1-4D1D-6CC7EDC884C5}"/>
              </a:ext>
            </a:extLst>
          </p:cNvPr>
          <p:cNvGrpSpPr/>
          <p:nvPr/>
        </p:nvGrpSpPr>
        <p:grpSpPr>
          <a:xfrm>
            <a:off x="519552" y="826801"/>
            <a:ext cx="692128" cy="719813"/>
            <a:chOff x="512793" y="2412643"/>
            <a:chExt cx="692308" cy="720000"/>
          </a:xfrm>
        </p:grpSpPr>
        <p:pic>
          <p:nvPicPr>
            <p:cNvPr id="172" name="Google Shape;172;p26">
              <a:extLst>
                <a:ext uri="{FF2B5EF4-FFF2-40B4-BE49-F238E27FC236}">
                  <a16:creationId xmlns:a16="http://schemas.microsoft.com/office/drawing/2014/main" id="{502C2B0B-5ACF-1A1E-D77F-F0BBE68BB42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>
              <a:extLst>
                <a:ext uri="{FF2B5EF4-FFF2-40B4-BE49-F238E27FC236}">
                  <a16:creationId xmlns:a16="http://schemas.microsoft.com/office/drawing/2014/main" id="{DF206188-5358-D0C5-F5D9-2DB07D511E7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FB48A9-A0DE-2AE0-E927-DA18D90CC6D5}"/>
              </a:ext>
            </a:extLst>
          </p:cNvPr>
          <p:cNvSpPr txBox="1"/>
          <p:nvPr/>
        </p:nvSpPr>
        <p:spPr>
          <a:xfrm>
            <a:off x="1285421" y="4778004"/>
            <a:ext cx="10601779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400" dirty="0"/>
              <a:t>Você pode incluir outros questionamentos conforme o contexto da sua turma, por exemplo: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O que você vê no fundo da sala?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O que há na parede do lado esquerdo? E do lado direito?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Quantos colegas estão na sua fila?</a:t>
            </a:r>
          </a:p>
          <a:p>
            <a:pPr marL="216000" indent="-216000">
              <a:spcAft>
                <a:spcPts val="600"/>
              </a:spcAft>
              <a:buClr>
                <a:srgbClr val="7030A0"/>
              </a:buClr>
              <a:buFont typeface="Fonte do Sistema Regular"/>
              <a:buChar char="●"/>
            </a:pPr>
            <a:r>
              <a:rPr lang="pt-BR" sz="1400" dirty="0"/>
              <a:t>Onde está o professor neste momento?</a:t>
            </a:r>
          </a:p>
          <a:p>
            <a:pPr>
              <a:spcAft>
                <a:spcPts val="600"/>
              </a:spcAft>
            </a:pPr>
            <a:r>
              <a:rPr lang="pt-BR" sz="1400" dirty="0"/>
              <a:t>E outras perguntas que considerar relevantes no desenvolvimento da habilidade proposta para a aula.</a:t>
            </a:r>
          </a:p>
        </p:txBody>
      </p:sp>
    </p:spTree>
    <p:extLst>
      <p:ext uri="{BB962C8B-B14F-4D97-AF65-F5344CB8AC3E}">
        <p14:creationId xmlns:p14="http://schemas.microsoft.com/office/powerpoint/2010/main" val="1450885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50D66097-CD8A-B6F6-4757-3690DF55B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60A17DAE-7D13-7B93-05F3-9D775075CB53}"/>
              </a:ext>
            </a:extLst>
          </p:cNvPr>
          <p:cNvSpPr txBox="1"/>
          <p:nvPr/>
        </p:nvSpPr>
        <p:spPr>
          <a:xfrm>
            <a:off x="1377495" y="871045"/>
            <a:ext cx="4674262" cy="364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para esta atividade, serão necessárias fitinhas de duas cores, que os estudantes deverão amarrar, uma em cada braço.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Organize os estudantes em duplas e oriente que um ajude o outro a colocar as fitinhas. 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Combine com a turma qual cor será amarrada no braço direito e qual no esquerdo, garantindo que todos sigam o mesmo padrão.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A proposta da atividade é o jogo “Espelho Mágico”. Leve os estudantes para um espaço mais amplo, como o pátio ou a quadra.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4708AF70-BBC3-5725-49C5-DAA8762E4C6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0" y="826801"/>
            <a:ext cx="5606226" cy="3348959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E213E87C-51DB-765A-8406-1B0BFB6AD29B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E33AE6E1-C009-CCC0-EAFC-F0D5359A39DD}"/>
              </a:ext>
            </a:extLst>
          </p:cNvPr>
          <p:cNvGrpSpPr/>
          <p:nvPr/>
        </p:nvGrpSpPr>
        <p:grpSpPr>
          <a:xfrm>
            <a:off x="534301" y="82680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B3295032-E3AA-E5AD-B93F-4C053BA9EF4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149591E6-39DA-27E9-C463-B210B8AD7F5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ADB93B8A-2394-9D7A-9EA2-CC5452908B3E}"/>
              </a:ext>
            </a:extLst>
          </p:cNvPr>
          <p:cNvSpPr txBox="1"/>
          <p:nvPr/>
        </p:nvSpPr>
        <p:spPr>
          <a:xfrm>
            <a:off x="1347997" y="4351894"/>
            <a:ext cx="10414662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dirty="0"/>
              <a:t>Formadas as duplas, um estudante deve ficar de frente para o outro e imitá-lo, como se estivesse refletindo seus movimentos em um espelho. O colega da frente poderá levantar os braços, girar, agachar, entre outros gestos simples, sempre sendo acompanhado pelo “espelho”.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Durante a atividade, os estudantes terão a oportunidade de perceber a lateralidade cruzada: quando estão frente a frente, o lado direito de um corresponde ao lado esquerdo do outro, e vice-versa.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Se desejar, chame um estudante para realizar os movimentos em frente à turma toda, e os demais imitam juntos.</a:t>
            </a:r>
          </a:p>
        </p:txBody>
      </p:sp>
    </p:spTree>
    <p:extLst>
      <p:ext uri="{BB962C8B-B14F-4D97-AF65-F5344CB8AC3E}">
        <p14:creationId xmlns:p14="http://schemas.microsoft.com/office/powerpoint/2010/main" val="31045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7FCC3163-28FC-AE7A-5C84-1212A380C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CF28017A-7278-6177-60EE-6D7FDA435739}"/>
              </a:ext>
            </a:extLst>
          </p:cNvPr>
          <p:cNvSpPr txBox="1"/>
          <p:nvPr/>
        </p:nvSpPr>
        <p:spPr>
          <a:xfrm>
            <a:off x="1535840" y="909321"/>
            <a:ext cx="4072480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considerar a gatinha como referência para realização da atividade proposta.</a:t>
            </a:r>
          </a:p>
          <a:p>
            <a:pPr eaLnBrk="0" hangingPunct="0">
              <a:spcBef>
                <a:spcPts val="135"/>
              </a:spcBef>
              <a:spcAft>
                <a:spcPts val="600"/>
              </a:spcAft>
            </a:pP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7CFB45D7-2EA7-DC7F-954D-804917A88B2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>
            <a:fillRect/>
          </a:stretch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9EBC8DF1-59B5-DE5E-B3BC-FB9425AA73DC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7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E7B693E8-1A2D-AEA3-1D02-88A6B58F2B46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D36812E8-A28B-9741-CBE2-EED6D44160D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1957FD62-A6D4-080D-70E8-A0D76BE76D5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60002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63D36CB0-9AEF-E09D-73B3-20D4CBAB4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AA03C4C7-51A3-11C0-65D6-D2702062D1EE}"/>
              </a:ext>
            </a:extLst>
          </p:cNvPr>
          <p:cNvSpPr txBox="1"/>
          <p:nvPr/>
        </p:nvSpPr>
        <p:spPr>
          <a:xfrm>
            <a:off x="1537131" y="909321"/>
            <a:ext cx="3898469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considerar a gatinha como referência para realização da atividade proposta.</a:t>
            </a:r>
          </a:p>
          <a:p>
            <a:pPr eaLnBrk="0" hangingPunct="0">
              <a:spcBef>
                <a:spcPts val="135"/>
              </a:spcBef>
            </a:pP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602A23AB-9873-FD1A-D4D3-AA5A5CAC2FD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/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2C82B3D9-C734-25E0-98E8-E04FC5A609B6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8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EAF3F7F9-4637-0354-05C1-BE32EE361290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9AA37A2A-F1D5-65A4-DB7E-8B929C829BE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68A46FC3-37CC-FBD2-85E1-B05B416229A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885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32C70448-92B4-A5BB-89AA-369DFC262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9C9A863D-BB16-B26A-B6B0-25E6F76EA02A}"/>
              </a:ext>
            </a:extLst>
          </p:cNvPr>
          <p:cNvSpPr txBox="1"/>
          <p:nvPr/>
        </p:nvSpPr>
        <p:spPr>
          <a:xfrm>
            <a:off x="1555643" y="909321"/>
            <a:ext cx="4131719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para essa atividade, converse coletivamente com os estudantes, questionando-os sobre qual seria o lado esquerdo do coelho. </a:t>
            </a:r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Ouça-os, deixe que se expliquem. A seguir, individualmente, cada estudante fará seu desenho. </a:t>
            </a:r>
          </a:p>
          <a:p>
            <a:pPr marL="158750" indent="0">
              <a:spcAft>
                <a:spcPts val="1200"/>
              </a:spcAft>
              <a:buNone/>
            </a:pPr>
            <a:endParaRPr lang="pt-BR" sz="1600" dirty="0"/>
          </a:p>
          <a:p>
            <a:pPr eaLnBrk="0" hangingPunct="0">
              <a:spcBef>
                <a:spcPts val="135"/>
              </a:spcBef>
              <a:spcAft>
                <a:spcPts val="1200"/>
              </a:spcAft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5C897235-D5AC-695D-F0EB-D1FCE630F805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9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DCD978C5-56A4-4F19-410C-82B8BF809F3E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58425B66-D4D5-A64F-36C9-0198E91DA6B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52C3FA20-DB36-1EB5-58EA-A2F7B5C83D0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8CBCF28E-D265-4CC1-1EEC-348077A7A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691" y="820833"/>
            <a:ext cx="5911269" cy="33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9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DA7F6B50-A647-187F-F79C-75D82B0B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9B14562-E8F8-062D-0A19-6A372E061393}"/>
              </a:ext>
            </a:extLst>
          </p:cNvPr>
          <p:cNvSpPr txBox="1"/>
          <p:nvPr/>
        </p:nvSpPr>
        <p:spPr>
          <a:xfrm>
            <a:off x="1573724" y="909321"/>
            <a:ext cx="3953316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coletivamente, leia a comanda para os estudantes e proponha a eles que, em duplas, discutam qual resposta será pintada, com base no que está escrito em cada um dos retângulos. </a:t>
            </a:r>
          </a:p>
          <a:p>
            <a:pPr marL="158750" indent="0">
              <a:spcAft>
                <a:spcPts val="600"/>
              </a:spcAft>
              <a:buNone/>
            </a:pPr>
            <a:endParaRPr lang="pt-BR" sz="1600" dirty="0"/>
          </a:p>
          <a:p>
            <a:pPr eaLnBrk="0" hangingPunct="0">
              <a:spcBef>
                <a:spcPts val="135"/>
              </a:spcBef>
              <a:spcAft>
                <a:spcPts val="600"/>
              </a:spcAft>
            </a:pP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44C25C44-2B33-16AA-58E8-0543214DD8D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/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0D8818EE-D0F6-648E-C112-CA3C014B6D87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11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A6F82BD7-4D03-E56C-E3A5-254A5EA2D979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4CC3BF24-9310-1A83-F0A1-CC83198D84A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C7C2BB97-6798-4672-FE53-C6E0D3B0157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28472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6ED722F5-A662-F8DD-8C27-167BE006A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8C0F589E-AF22-747F-43CB-CEB1DD959873}"/>
              </a:ext>
            </a:extLst>
          </p:cNvPr>
          <p:cNvSpPr txBox="1"/>
          <p:nvPr/>
        </p:nvSpPr>
        <p:spPr>
          <a:xfrm>
            <a:off x="1561223" y="909321"/>
            <a:ext cx="3935337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considerar o cachorro como referencial.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Após observem as imagens, faça uma pergunta por vez aos estudantes para que todos possam preencher a atividade. 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Se for necessário, chame um dos estudantes para ir até a lousa escrever “a árvore” e “as flores”.</a:t>
            </a:r>
          </a:p>
          <a:p>
            <a:pPr marL="158750" indent="0">
              <a:spcAft>
                <a:spcPts val="600"/>
              </a:spcAft>
              <a:buNone/>
            </a:pPr>
            <a:endParaRPr lang="pt-BR" sz="1600" dirty="0"/>
          </a:p>
          <a:p>
            <a:pPr eaLnBrk="0" hangingPunct="0">
              <a:spcBef>
                <a:spcPts val="135"/>
              </a:spcBef>
              <a:spcAft>
                <a:spcPts val="600"/>
              </a:spcAft>
            </a:pP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13B5644F-A182-1EBB-3575-007C37B1CD7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/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B31DD2F0-9CC5-D4BE-0CFA-CDBBAB0DF487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13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D187D2A7-6869-D80D-EA1D-5373C01AD07B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1B20A26D-347B-F117-CE81-85DF26F9C0A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644F45B9-696A-3A09-63BA-89D43F50D47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48348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32275901-6E96-931F-7198-E8A46AB47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0150D22D-75E9-2EF0-9823-E095269B4328}"/>
              </a:ext>
            </a:extLst>
          </p:cNvPr>
          <p:cNvSpPr txBox="1"/>
          <p:nvPr/>
        </p:nvSpPr>
        <p:spPr>
          <a:xfrm>
            <a:off x="1586639" y="909321"/>
            <a:ext cx="3981041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considerar a gatinha como referência para realização da atividade proposta..</a:t>
            </a:r>
          </a:p>
          <a:p>
            <a:pPr eaLnBrk="0" hangingPunct="0">
              <a:spcBef>
                <a:spcPts val="135"/>
              </a:spcBef>
              <a:spcAft>
                <a:spcPts val="600"/>
              </a:spcAft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EB151503-CE53-9734-423D-3C4E10F73A1E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15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4DF1566D-D78E-89D6-DF3A-AB033FE0EF2B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44A6FAF2-1EEF-41AD-4C4D-D6DE300F058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763628A6-2009-3F25-4A26-76B0E095391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997D1B26-D1ED-83E7-7B11-007124BBB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924" y="835406"/>
            <a:ext cx="6054313" cy="340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9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26767" y="1031967"/>
            <a:ext cx="6229674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96469" y="1822809"/>
            <a:ext cx="7859253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VAMOS OBSERVAR NOSSA SALA DE AULA?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9014579" y="1870962"/>
            <a:ext cx="2577777" cy="180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65987" y="3347580"/>
            <a:ext cx="11033287" cy="406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</a:pPr>
            <a:r>
              <a:rPr lang="pt-B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9DDDBC8-F186-6D53-F202-876B49B9B885}"/>
              </a:ext>
            </a:extLst>
          </p:cNvPr>
          <p:cNvSpPr txBox="1"/>
          <p:nvPr/>
        </p:nvSpPr>
        <p:spPr>
          <a:xfrm>
            <a:off x="654019" y="2434214"/>
            <a:ext cx="8357654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000" indent="-3420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QUAL COLEGA SENTA MAIS PERTO DE VOCÊ?</a:t>
            </a: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000" indent="-3420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QUAL COLEGA ESTÁ SENTADO À SUA FRENTE? E ATRÁS DE VOCÊ?</a:t>
            </a:r>
          </a:p>
          <a:p>
            <a:pPr marL="342000" indent="-3420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QUEM ESTÁ SENTADO À SUA DIREITA? E À SUA ESQUERDA?</a:t>
            </a:r>
          </a:p>
          <a:p>
            <a:pPr marL="342000" indent="-3420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VOCÊS ESTÃO SENTADOS ENTRE DOIS COLEGAS? QUAIS?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9E4386C-4FFC-955B-A404-D8E8BD3EA93B}"/>
              </a:ext>
            </a:extLst>
          </p:cNvPr>
          <p:cNvGrpSpPr/>
          <p:nvPr/>
        </p:nvGrpSpPr>
        <p:grpSpPr>
          <a:xfrm>
            <a:off x="9032184" y="497835"/>
            <a:ext cx="2659795" cy="415517"/>
            <a:chOff x="289560" y="3851596"/>
            <a:chExt cx="2659795" cy="415517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902E8918-B449-2113-2ACE-C1D3BA21F3FD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11" name="Gráfico 3">
              <a:extLst>
                <a:ext uri="{FF2B5EF4-FFF2-40B4-BE49-F238E27FC236}">
                  <a16:creationId xmlns:a16="http://schemas.microsoft.com/office/drawing/2014/main" id="{EF6A9F54-5761-9E2E-AD8D-CAFE91593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12" name="Google Shape;182;p6">
            <a:extLst>
              <a:ext uri="{FF2B5EF4-FFF2-40B4-BE49-F238E27FC236}">
                <a16:creationId xmlns:a16="http://schemas.microsoft.com/office/drawing/2014/main" id="{AC33CA2B-6DD9-C9FA-C5ED-7BD1477B9B0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6469" y="1152666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00C90622-A298-F56B-4E79-FB1A148CE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08B8D6AA-7AE5-F0CB-F76A-C54119483F49}"/>
              </a:ext>
            </a:extLst>
          </p:cNvPr>
          <p:cNvSpPr txBox="1"/>
          <p:nvPr/>
        </p:nvSpPr>
        <p:spPr>
          <a:xfrm>
            <a:off x="1540145" y="909321"/>
            <a:ext cx="4027536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antes de ler o slide para os estudantes, pergunte:</a:t>
            </a:r>
            <a:br>
              <a:rPr lang="pt-BR" sz="1600" dirty="0"/>
            </a:br>
            <a:r>
              <a:rPr lang="pt-BR" sz="1600" dirty="0"/>
              <a:t>“Quem gostaria de compartilhar o que aprendeu hoje em nossa aula?”</a:t>
            </a:r>
            <a:br>
              <a:rPr lang="pt-BR" sz="1600" dirty="0"/>
            </a:br>
            <a:r>
              <a:rPr lang="pt-BR" sz="1600" dirty="0"/>
              <a:t>Escute atentamente as respostas e, somente depois, leia os itens do slide. </a:t>
            </a:r>
          </a:p>
          <a:p>
            <a:pPr>
              <a:buSzPts val="1600"/>
            </a:pPr>
            <a:r>
              <a:rPr lang="pt-BR" sz="1600" dirty="0"/>
              <a:t>Lembre-se de que a retomada do conteúdo com base nas atividades realizadas ajuda a reforçar o aprendizado e a revisitar o que foi trabalhado.</a:t>
            </a:r>
          </a:p>
          <a:p>
            <a:pPr eaLnBrk="0" hangingPunct="0">
              <a:spcBef>
                <a:spcPts val="135"/>
              </a:spcBef>
            </a:pP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1B71516B-B1B5-2EA1-FE84-55F086A63374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/>
          <a:stretch>
            <a:fillRect/>
          </a:stretch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0CD5A86B-DC8B-F18F-C6E4-6CB2618B658F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17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A6B51467-CA25-57D3-8535-1BE08DCE8B21}"/>
              </a:ext>
            </a:extLst>
          </p:cNvPr>
          <p:cNvGrpSpPr/>
          <p:nvPr/>
        </p:nvGrpSpPr>
        <p:grpSpPr>
          <a:xfrm>
            <a:off x="593293" y="90932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B0FDDDCE-1F4E-34B4-C89F-0D2E2DE685C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173;p26">
              <a:extLst>
                <a:ext uri="{FF2B5EF4-FFF2-40B4-BE49-F238E27FC236}">
                  <a16:creationId xmlns:a16="http://schemas.microsoft.com/office/drawing/2014/main" id="{D19937A6-55FD-297C-5836-0308A469AD6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553261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82474" y="1031316"/>
            <a:ext cx="5036829" cy="621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tabLst>
                <a:tab pos="314881" algn="l"/>
              </a:tabLst>
            </a:pPr>
            <a:r>
              <a:rPr lang="pt-BR" sz="3466" b="1" kern="1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ESPELHO MÁGICO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82832" y="1817941"/>
            <a:ext cx="8248213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AMARREM AS FITINHAS NOS BRAÇOS. </a:t>
            </a:r>
          </a:p>
          <a:p>
            <a:pPr marL="457200" indent="-4572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VOCÊ VAI FICAR DE FRENTE PARA UM COLEGA. </a:t>
            </a:r>
          </a:p>
          <a:p>
            <a:pPr marL="457200" indent="-4572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DECIDAM QUEM COMEÇARÁ A BRINCADEIRA. </a:t>
            </a:r>
          </a:p>
          <a:p>
            <a:pPr marL="457200" indent="-4572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 TURNOS, CADA UM DE VOCÊS FARÁ MOVIMENTOS COM UM DOS BRAÇOS E O OUTRO VAI IMITÁ-LO.</a:t>
            </a:r>
          </a:p>
          <a:p>
            <a:pPr marL="457200" indent="-457200">
              <a:spcAft>
                <a:spcPts val="1200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FIQUE ATENTO À COR DA FITINHA NO BRAÇO DO COLEGA.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8919168" y="4111020"/>
            <a:ext cx="2843915" cy="189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8919168" y="1817941"/>
            <a:ext cx="2843915" cy="21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182;p6">
            <a:extLst>
              <a:ext uri="{FF2B5EF4-FFF2-40B4-BE49-F238E27FC236}">
                <a16:creationId xmlns:a16="http://schemas.microsoft.com/office/drawing/2014/main" id="{C8AB7096-2787-54EF-4452-DEB9671E809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48721" y="575167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81739" y="1189710"/>
            <a:ext cx="11157977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Bef>
                <a:spcPts val="147"/>
              </a:spcBef>
              <a:buClr>
                <a:srgbClr val="EC008C"/>
              </a:buClr>
              <a:buSzPts val="1300"/>
              <a:tabLst>
                <a:tab pos="430846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1.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 É UMA GATINHA MUITO ESPERTA E ADORA SE ESCONDER. DESCUBRA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ONDE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ESTÁ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PINTE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 QUADRO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8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OPÇÃO</a:t>
            </a:r>
            <a:r>
              <a:rPr lang="pt-PT" sz="2600" spc="-87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CORRETA.</a:t>
            </a:r>
            <a:endParaRPr lang="pt-BR" sz="2600" dirty="0"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430835-7377-2EB5-E86F-CE13278EDD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482" y="2590155"/>
            <a:ext cx="2996419" cy="3428107"/>
          </a:xfrm>
          <a:prstGeom prst="rect">
            <a:avLst/>
          </a:prstGeom>
        </p:spPr>
      </p:pic>
      <p:pic>
        <p:nvPicPr>
          <p:cNvPr id="2" name="Google Shape;192;p6">
            <a:extLst>
              <a:ext uri="{FF2B5EF4-FFF2-40B4-BE49-F238E27FC236}">
                <a16:creationId xmlns:a16="http://schemas.microsoft.com/office/drawing/2014/main" id="{891BE0E8-039B-6DE9-CBDE-B02EFB1B1A6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6114" y="546914"/>
            <a:ext cx="47817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C72058C-08A3-CE98-A9B6-04398A5E529E}"/>
              </a:ext>
            </a:extLst>
          </p:cNvPr>
          <p:cNvSpPr/>
          <p:nvPr/>
        </p:nvSpPr>
        <p:spPr>
          <a:xfrm>
            <a:off x="3948670" y="3864078"/>
            <a:ext cx="7219966" cy="96556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>
                <a:solidFill>
                  <a:schemeClr val="tx1"/>
                </a:solidFill>
              </a:rPr>
              <a:t>GIGI SE ESCONDEU NA FRENTE DA ALMOFADA DA VOVÓ.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437B532-7514-ABD1-3F2C-BDB91BC0A696}"/>
              </a:ext>
            </a:extLst>
          </p:cNvPr>
          <p:cNvSpPr/>
          <p:nvPr/>
        </p:nvSpPr>
        <p:spPr>
          <a:xfrm>
            <a:off x="3948670" y="5046251"/>
            <a:ext cx="7219966" cy="96078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00" dirty="0">
              <a:solidFill>
                <a:schemeClr val="tx1"/>
              </a:solidFill>
            </a:endParaRPr>
          </a:p>
          <a:p>
            <a:pPr algn="ctr"/>
            <a:r>
              <a:rPr lang="pt-BR" sz="2600" dirty="0">
                <a:solidFill>
                  <a:schemeClr val="tx1"/>
                </a:solidFill>
              </a:rPr>
              <a:t>GIGI SE ESCONDEU ATRÁS DA ALMOFADA DA VOVÓ. </a:t>
            </a:r>
          </a:p>
          <a:p>
            <a:pPr algn="ctr"/>
            <a:endParaRPr lang="pt-BR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81739" y="1190357"/>
            <a:ext cx="11167458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600"/>
              </a:spcAft>
              <a:buClr>
                <a:srgbClr val="EC008C"/>
              </a:buClr>
              <a:buSzPts val="1300"/>
              <a:tabLst>
                <a:tab pos="430846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1.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 É UMA GATINHA MUITO ESPERTA E ADORA SE ESCONDER. DESCUBRA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ONDE</a:t>
            </a:r>
            <a:r>
              <a:rPr lang="pt-PT" sz="2600" spc="-87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ESTÁ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</a:t>
            </a:r>
            <a:r>
              <a:rPr lang="pt-PT" sz="2600" spc="-87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PINTE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QUADRO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COM</a:t>
            </a:r>
            <a:r>
              <a:rPr lang="pt-PT" sz="2600" spc="-87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OPÇÃO CORRETA.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48670" y="3864078"/>
            <a:ext cx="7219966" cy="965568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>
                <a:solidFill>
                  <a:schemeClr val="tx1"/>
                </a:solidFill>
              </a:rPr>
              <a:t>GIGI SE ESCONDEU NA FRENTE DA ALMOFADA DA VOVÓ. </a:t>
            </a:r>
          </a:p>
        </p:txBody>
      </p:sp>
      <p:sp>
        <p:nvSpPr>
          <p:cNvPr id="8" name="Retângulo 7"/>
          <p:cNvSpPr/>
          <p:nvPr/>
        </p:nvSpPr>
        <p:spPr>
          <a:xfrm>
            <a:off x="3948670" y="5046251"/>
            <a:ext cx="7219966" cy="960784"/>
          </a:xfrm>
          <a:prstGeom prst="rect">
            <a:avLst/>
          </a:prstGeom>
          <a:solidFill>
            <a:srgbClr val="DAC2E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00" b="1" dirty="0">
              <a:solidFill>
                <a:schemeClr val="tx1"/>
              </a:solidFill>
            </a:endParaRPr>
          </a:p>
          <a:p>
            <a:pPr algn="ctr"/>
            <a:r>
              <a:rPr lang="pt-BR" sz="2600" b="1" dirty="0">
                <a:solidFill>
                  <a:schemeClr val="tx1"/>
                </a:solidFill>
              </a:rPr>
              <a:t>GIGI SE ESCONDEU ATRÁS DA ALMOFADA DA VOVÓ. </a:t>
            </a:r>
          </a:p>
          <a:p>
            <a:pPr algn="ctr"/>
            <a:endParaRPr lang="pt-BR" sz="26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596B87B-7077-FE5A-3C1A-07041344452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780" y="2593676"/>
            <a:ext cx="2996419" cy="342810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F5042B9-1FE5-FFC3-B9AB-FCC68FDB9CBD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0" name="Google Shape;184;p6">
            <a:extLst>
              <a:ext uri="{FF2B5EF4-FFF2-40B4-BE49-F238E27FC236}">
                <a16:creationId xmlns:a16="http://schemas.microsoft.com/office/drawing/2014/main" id="{D1BF37CE-E148-D959-9A82-EE506D35943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2" name="Google Shape;196;p6">
            <a:extLst>
              <a:ext uri="{FF2B5EF4-FFF2-40B4-BE49-F238E27FC236}">
                <a16:creationId xmlns:a16="http://schemas.microsoft.com/office/drawing/2014/main" id="{9ADB1896-7F4E-6430-7686-F4FA16EB933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3279" y="569584"/>
            <a:ext cx="524765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E7A112E-2A9B-D9F1-88F6-D5825B50F51E}"/>
              </a:ext>
            </a:extLst>
          </p:cNvPr>
          <p:cNvSpPr txBox="1"/>
          <p:nvPr/>
        </p:nvSpPr>
        <p:spPr>
          <a:xfrm>
            <a:off x="632892" y="954619"/>
            <a:ext cx="1111630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buClr>
                <a:srgbClr val="EC008C"/>
              </a:buClr>
              <a:buSzPts val="1300"/>
              <a:tabLst>
                <a:tab pos="428306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2.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TEM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SUA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CAMA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DESCANSAR.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ALGUMAS</a:t>
            </a:r>
            <a:r>
              <a:rPr lang="pt-PT" sz="2600" spc="-4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VEZES,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COELHO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MIMI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CACHORRO LULU CHEGAM PERTO DA CAMA PARA UMA CONVERSA ENTRE AMIGOS. OBSERVE A IMAGEM E MARQUE COM UM </a:t>
            </a:r>
            <a:r>
              <a:rPr lang="pt-PT" sz="2600" b="1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X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OPÇÃO CORRETA.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5018BB0-F341-D5F7-2810-3FF4A59F45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8515" y="2689199"/>
            <a:ext cx="6695841" cy="224812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D46177A-51DF-35B4-C38E-86F60F436FAC}"/>
              </a:ext>
            </a:extLst>
          </p:cNvPr>
          <p:cNvSpPr txBox="1"/>
          <p:nvPr/>
        </p:nvSpPr>
        <p:spPr>
          <a:xfrm>
            <a:off x="2347441" y="5074200"/>
            <a:ext cx="9370159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O COELHO MIMI ESTÁ À DIREITA DA CAMA DE GIGI.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CDE45D1-10AE-4870-F71C-2FF54BE8392A}"/>
              </a:ext>
            </a:extLst>
          </p:cNvPr>
          <p:cNvSpPr txBox="1"/>
          <p:nvPr/>
        </p:nvSpPr>
        <p:spPr>
          <a:xfrm>
            <a:off x="2347441" y="5787089"/>
            <a:ext cx="9293978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O COELHO MIMI ESTÁ À ESQUERDA DA CAMA DE GIGI.</a:t>
            </a:r>
          </a:p>
        </p:txBody>
      </p:sp>
      <p:sp>
        <p:nvSpPr>
          <p:cNvPr id="11" name="Retângulo: Cantos Arredondados 16">
            <a:extLst>
              <a:ext uri="{FF2B5EF4-FFF2-40B4-BE49-F238E27FC236}">
                <a16:creationId xmlns:a16="http://schemas.microsoft.com/office/drawing/2014/main" id="{5F1A3D86-03F0-155D-B50F-17D225BB4EF8}"/>
              </a:ext>
            </a:extLst>
          </p:cNvPr>
          <p:cNvSpPr/>
          <p:nvPr/>
        </p:nvSpPr>
        <p:spPr>
          <a:xfrm>
            <a:off x="1387691" y="4983013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13" name="Retângulo: Cantos Arredondados 17">
            <a:extLst>
              <a:ext uri="{FF2B5EF4-FFF2-40B4-BE49-F238E27FC236}">
                <a16:creationId xmlns:a16="http://schemas.microsoft.com/office/drawing/2014/main" id="{C234DCD1-D538-6AAD-8189-D397C46500F2}"/>
              </a:ext>
            </a:extLst>
          </p:cNvPr>
          <p:cNvSpPr/>
          <p:nvPr/>
        </p:nvSpPr>
        <p:spPr>
          <a:xfrm>
            <a:off x="1387691" y="5714461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4149B7A-401A-DDA6-A3D1-75F18550755B}"/>
              </a:ext>
            </a:extLst>
          </p:cNvPr>
          <p:cNvSpPr txBox="1"/>
          <p:nvPr/>
        </p:nvSpPr>
        <p:spPr>
          <a:xfrm>
            <a:off x="1638176" y="5722208"/>
            <a:ext cx="458780" cy="584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99" b="1" dirty="0"/>
              <a:t>X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19D842-BF1D-99C1-5324-90285AE7CC64}"/>
              </a:ext>
            </a:extLst>
          </p:cNvPr>
          <p:cNvSpPr txBox="1"/>
          <p:nvPr/>
        </p:nvSpPr>
        <p:spPr>
          <a:xfrm>
            <a:off x="632892" y="954619"/>
            <a:ext cx="1111630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buClr>
                <a:srgbClr val="EC008C"/>
              </a:buClr>
              <a:buSzPts val="1300"/>
              <a:tabLst>
                <a:tab pos="428306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2.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GIGI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TEM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SUA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CAMA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PARA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DESCANSAR.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ALGUMAS</a:t>
            </a:r>
            <a:r>
              <a:rPr lang="pt-PT" sz="2600" spc="-4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VEZES,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COELHO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MIMI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E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O</a:t>
            </a:r>
            <a:r>
              <a:rPr lang="pt-PT" sz="2600" spc="-33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CACHORRO LULU CHEGAM PERTO DA CAMA PARA UMA CONVERSA ENTRE AMIGOS. OBSERVE A IMAGEM E MARQUE COM UM </a:t>
            </a:r>
            <a:r>
              <a:rPr lang="pt-PT" sz="2600" b="1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X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A OPÇÃO CORRETA.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A719DC4-362C-6BDB-5842-A498A3BCF4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8515" y="2689199"/>
            <a:ext cx="6695841" cy="224812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2B95093-37D9-4F3B-EC2E-BEFEC4CD605B}"/>
              </a:ext>
            </a:extLst>
          </p:cNvPr>
          <p:cNvSpPr txBox="1"/>
          <p:nvPr/>
        </p:nvSpPr>
        <p:spPr>
          <a:xfrm>
            <a:off x="2347441" y="5074200"/>
            <a:ext cx="9370159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O COELHO MIMI ESTÁ À DIREITA DA CAMA DE GIGI.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DE97D8-B629-C4D3-80E0-8D95834B14C3}"/>
              </a:ext>
            </a:extLst>
          </p:cNvPr>
          <p:cNvSpPr txBox="1"/>
          <p:nvPr/>
        </p:nvSpPr>
        <p:spPr>
          <a:xfrm>
            <a:off x="2347441" y="5787089"/>
            <a:ext cx="9293978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tx1"/>
                </a:solidFill>
                <a:latin typeface="+mn-lt"/>
              </a:rPr>
              <a:t>O COELHO MIMI ESTÁ À ESQUERDA DA CAMA DE GIGI.</a:t>
            </a:r>
          </a:p>
        </p:txBody>
      </p:sp>
      <p:sp>
        <p:nvSpPr>
          <p:cNvPr id="13" name="Retângulo: Cantos Arredondados 16">
            <a:extLst>
              <a:ext uri="{FF2B5EF4-FFF2-40B4-BE49-F238E27FC236}">
                <a16:creationId xmlns:a16="http://schemas.microsoft.com/office/drawing/2014/main" id="{1AE955A1-96B5-BF3B-48FE-06588FC9EABE}"/>
              </a:ext>
            </a:extLst>
          </p:cNvPr>
          <p:cNvSpPr/>
          <p:nvPr/>
        </p:nvSpPr>
        <p:spPr>
          <a:xfrm>
            <a:off x="1387691" y="4983013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14" name="Retângulo: Cantos Arredondados 17">
            <a:extLst>
              <a:ext uri="{FF2B5EF4-FFF2-40B4-BE49-F238E27FC236}">
                <a16:creationId xmlns:a16="http://schemas.microsoft.com/office/drawing/2014/main" id="{2F4F545A-EF16-00E3-0EE2-431AD2B0A7EE}"/>
              </a:ext>
            </a:extLst>
          </p:cNvPr>
          <p:cNvSpPr/>
          <p:nvPr/>
        </p:nvSpPr>
        <p:spPr>
          <a:xfrm>
            <a:off x="1387691" y="5714461"/>
            <a:ext cx="959750" cy="64783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5CCC19-E9B5-F469-AE01-30D4BEF8A8E3}"/>
              </a:ext>
            </a:extLst>
          </p:cNvPr>
          <p:cNvSpPr txBox="1"/>
          <p:nvPr/>
        </p:nvSpPr>
        <p:spPr>
          <a:xfrm>
            <a:off x="8678936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4" name="Google Shape;184;p6">
            <a:extLst>
              <a:ext uri="{FF2B5EF4-FFF2-40B4-BE49-F238E27FC236}">
                <a16:creationId xmlns:a16="http://schemas.microsoft.com/office/drawing/2014/main" id="{28866FA9-5142-94AA-7EF4-5C9DEB213BE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84296" y="454436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1515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81739" y="1121945"/>
            <a:ext cx="1117539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0354">
              <a:spcAft>
                <a:spcPts val="600"/>
              </a:spcAft>
              <a:buClr>
                <a:srgbClr val="EC008C"/>
              </a:buClr>
              <a:buSzPts val="1300"/>
              <a:tabLst>
                <a:tab pos="427460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charset="0"/>
                <a:cs typeface="Segoe Print" panose="02000600000000000000" charset="0"/>
              </a:rPr>
              <a:t>3.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AGORA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QUE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VOCÊ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JÁ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CONHECE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COELHO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MIMI,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DESENHE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UM</a:t>
            </a:r>
            <a:r>
              <a:rPr lang="pt-PT" sz="2600" spc="-2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 CENOURA A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 LADO ESQUERDO DO COELHO.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charset="0"/>
              <a:cs typeface="Segoe Print" panose="0200060000000000000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2DD2BD-5E64-7EB8-0BD9-FC0FDF1D4D6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431" y="2014497"/>
            <a:ext cx="3841502" cy="4502311"/>
          </a:xfrm>
          <a:prstGeom prst="rect">
            <a:avLst/>
          </a:prstGeom>
        </p:spPr>
      </p:pic>
      <p:pic>
        <p:nvPicPr>
          <p:cNvPr id="3" name="Google Shape;344;p30">
            <a:extLst>
              <a:ext uri="{FF2B5EF4-FFF2-40B4-BE49-F238E27FC236}">
                <a16:creationId xmlns:a16="http://schemas.microsoft.com/office/drawing/2014/main" id="{74CFC87A-E35F-18C7-AF09-A49E8F52E6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42337" y="473694"/>
            <a:ext cx="51480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E85D10-B6A2-4B2F-830A-6252098F4D50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8df6c129-bb82-47a1-992e-9cb160171cc9"/>
    <ds:schemaRef ds:uri="ea1b7b51-7113-41d5-b42d-e3d894b4bbb2"/>
    <ds:schemaRef ds:uri="http://www.w3.org/XML/1998/namespace"/>
    <ds:schemaRef ds:uri="6fbeb102-8e9f-472b-adc1-a7108b369a00"/>
    <ds:schemaRef ds:uri="7700c5b6-cec6-4932-ab65-4424302d85df"/>
  </ds:schemaRefs>
</ds:datastoreItem>
</file>

<file path=customXml/itemProps2.xml><?xml version="1.0" encoding="utf-8"?>
<ds:datastoreItem xmlns:ds="http://schemas.openxmlformats.org/officeDocument/2006/customXml" ds:itemID="{10C204D7-8738-4FCC-AFC3-0C8EF0D82567}">
  <ds:schemaRefs/>
</ds:datastoreItem>
</file>

<file path=customXml/itemProps3.xml><?xml version="1.0" encoding="utf-8"?>
<ds:datastoreItem xmlns:ds="http://schemas.openxmlformats.org/officeDocument/2006/customXml" ds:itemID="{3FD5A93E-AE4E-4034-9802-6D62FB040CEE}"/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761</TotalTime>
  <Words>2184</Words>
  <Application>Microsoft Office PowerPoint</Application>
  <PresentationFormat>Personalizar</PresentationFormat>
  <Paragraphs>151</Paragraphs>
  <Slides>31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1" baseType="lpstr">
      <vt:lpstr>Calibri</vt:lpstr>
      <vt:lpstr>Lato</vt:lpstr>
      <vt:lpstr>Grandstander SemiBold</vt:lpstr>
      <vt:lpstr>Segoe UI</vt:lpstr>
      <vt:lpstr>Grandstander</vt:lpstr>
      <vt:lpstr>Fonte do Sistema Regular</vt:lpstr>
      <vt:lpstr>Arial</vt:lpstr>
      <vt:lpstr>Aptos</vt:lpstr>
      <vt:lpstr>Grandstander Medium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49</cp:revision>
  <dcterms:created xsi:type="dcterms:W3CDTF">2024-05-31T17:42:56Z</dcterms:created>
  <dcterms:modified xsi:type="dcterms:W3CDTF">2025-08-22T12:33:25Z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  <property fmtid="{D5CDD505-2E9C-101B-9397-08002B2CF9AE}" pid="4" name="ICV">
    <vt:lpwstr>F735342BC051476E851FE042C2C409E3_12</vt:lpwstr>
  </property>
  <property fmtid="{D5CDD505-2E9C-101B-9397-08002B2CF9AE}" pid="5" name="KSOProductBuildVer">
    <vt:lpwstr>1046-12.2.0.16909</vt:lpwstr>
  </property>
</Properties>
</file>