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10F1ED4-078F-470A-BC0F-CFB4004603A3}">
  <a:tblStyle styleId="{410F1ED4-078F-470A-BC0F-CFB4004603A3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3F9FA"/>
          </a:solidFill>
        </a:fill>
      </a:tcStyle>
    </a:wholeTbl>
    <a:band1H>
      <a:tcTxStyle/>
      <a:tcStyle>
        <a:fill>
          <a:solidFill>
            <a:srgbClr val="E7F3F4"/>
          </a:solidFill>
        </a:fill>
      </a:tcStyle>
    </a:band1H>
    <a:band2H>
      <a:tcTxStyle/>
    </a:band2H>
    <a:band1V>
      <a:tcTxStyle/>
      <a:tcStyle>
        <a:fill>
          <a:solidFill>
            <a:srgbClr val="E7F3F4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Google Shape;87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way of introduction on why this is so important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we are extremely bad at school reform  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one of the reasons is or failure to address the issue of culture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there are strategies we can use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3" name="Google Shape;153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 performing schools 	= avg. combined 02/03, 03/04 reading and math proficiency in lowest 10%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= schools failed to meet AYP proficiency targets two years in a row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Turnaround  =  test scores above 50</a:t>
            </a:r>
            <a:r>
              <a:rPr b="0" baseline="3000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percentile in last two years 07/08, 08/09</a:t>
            </a:r>
            <a:endParaRPr/>
          </a:p>
        </p:txBody>
      </p:sp>
      <p:sp>
        <p:nvSpPr>
          <p:cNvPr id="154" name="Google Shape;154;p2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3" name="Google Shape;163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71" name="Google Shape;171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80" name="Google Shape;180;p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90" name="Google Shape;190;p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Governance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7" name="Google Shape;207;p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6" name="Google Shape;216;p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5" name="Google Shape;95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4" name="Google Shape;244;p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Randomly sampled 72 programs, 223 reading courses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“Balanced Literacy”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Much of current reading instruction is incompatible with science.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organic process, reading develops naturally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kids learn to read as a result of life experience	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you should dvelope your own theories of teaching reading and writing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only 4 of 227 text books met acceptable standards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4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2" name="Google Shape;292;p4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8" name="Google Shape;298;p4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SHARED VISION, COMMON GOALS </a:t>
            </a:r>
            <a:endParaRPr/>
          </a:p>
        </p:txBody>
      </p:sp>
      <p:sp>
        <p:nvSpPr>
          <p:cNvPr id="299" name="Google Shape;299;p4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06" name="Google Shape;306;p5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14" name="Google Shape;314;p5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22" name="Google Shape;322;p5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1" name="Google Shape;101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8" name="Google Shape;108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6" name="Google Shape;116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many worked for us ?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2" name="Google Shape;122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150 new staff</a:t>
            </a:r>
            <a:endParaRPr/>
          </a:p>
        </p:txBody>
      </p:sp>
      <p:sp>
        <p:nvSpPr>
          <p:cNvPr id="123" name="Google Shape;123;p1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0" name="Google Shape;130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9" name="Google Shape;139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7" name="Google Shape;147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04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idx="1" type="subTitle"/>
          </p:nvPr>
        </p:nvSpPr>
        <p:spPr>
          <a:xfrm>
            <a:off x="228600" y="1193800"/>
            <a:ext cx="8750300" cy="51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200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50800" marR="0" rtl="0" algn="ctr">
              <a:spcBef>
                <a:spcPts val="760"/>
              </a:spcBef>
              <a:spcAft>
                <a:spcPts val="0"/>
              </a:spcAft>
              <a:buClr>
                <a:srgbClr val="FFFFFF"/>
              </a:buClr>
              <a:buFont typeface="Times New Roman"/>
              <a:buNone/>
            </a:pPr>
            <a:r>
              <a:rPr b="1" i="0" lang="en-US" sz="3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ABAI   38</a:t>
            </a:r>
            <a:r>
              <a:rPr b="1" baseline="30000" i="0" lang="en-US" sz="3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</a:t>
            </a:r>
            <a:r>
              <a:rPr b="1" i="0" lang="en-US" sz="3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Annual Convention</a:t>
            </a:r>
            <a:endParaRPr/>
          </a:p>
          <a:p>
            <a:pPr indent="0" lvl="0" marL="50800" marR="0" rtl="0" algn="ctr">
              <a:spcBef>
                <a:spcPts val="7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3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08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0800" marR="0" rtl="0" algn="ctr"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The Influence of External Contingencies </a:t>
            </a:r>
            <a:endParaRPr/>
          </a:p>
          <a:p>
            <a:pPr indent="0" lvl="0" marL="50800" marR="0" rtl="0" algn="ctr"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on Individual School Cultures</a:t>
            </a:r>
            <a:endParaRPr/>
          </a:p>
          <a:p>
            <a:pPr indent="0" lvl="0" marL="50800" marR="0" rtl="0" algn="ctr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0800" marR="0" rtl="0" algn="ctr"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You Believe What???</a:t>
            </a:r>
            <a:endParaRPr b="1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50800" marR="0" rtl="0" algn="ctr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50800" marR="0" rtl="0" algn="ctr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b="1" i="0" lang="en-US" sz="2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Randy Keyworth</a:t>
            </a:r>
            <a:endParaRPr b="0" i="0" sz="26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wing_header" id="90" name="Google Shape;9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3800" y="190500"/>
            <a:ext cx="69342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/>
          <p:nvPr/>
        </p:nvSpPr>
        <p:spPr>
          <a:xfrm>
            <a:off x="3340100" y="137160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/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Education Structural Interventions</a:t>
            </a:r>
            <a:b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 u="none" cap="none" strike="noStrike">
                <a:solidFill>
                  <a:srgbClr val="FF781A"/>
                </a:solidFill>
                <a:latin typeface="Arial"/>
                <a:ea typeface="Arial"/>
                <a:cs typeface="Arial"/>
                <a:sym typeface="Arial"/>
              </a:rPr>
              <a:t>No Child Left Behind</a:t>
            </a:r>
            <a:b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2"/>
          <p:cNvSpPr txBox="1"/>
          <p:nvPr>
            <p:ph idx="1" type="body"/>
          </p:nvPr>
        </p:nvSpPr>
        <p:spPr>
          <a:xfrm>
            <a:off x="150813" y="533400"/>
            <a:ext cx="8842375" cy="6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Tracked progress of 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2,025 low-performing 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charter &amp; district schools 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across 10 states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(2003-04 TO 2008-09)</a:t>
            </a:r>
            <a:endParaRPr/>
          </a:p>
          <a:p>
            <a:pPr indent="-342900" lvl="0" marL="342900" marR="0" rtl="0" algn="l">
              <a:spcBef>
                <a:spcPts val="1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Thomas B. Fordham Institute, </a:t>
            </a:r>
            <a:endParaRPr/>
          </a:p>
          <a:p>
            <a:pPr indent="-342900" lvl="0" marL="3429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2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Are Bad Schools Immortal?</a:t>
            </a: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(2010)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563" lvl="2" marL="182563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2005/06 was the first year </a:t>
            </a:r>
            <a:endParaRPr/>
          </a:p>
          <a:p>
            <a:pPr indent="-182563" lvl="2" marL="182563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“restructuring sanction”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563" lvl="2" marL="182563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Over the next three years </a:t>
            </a:r>
            <a:endParaRPr/>
          </a:p>
          <a:p>
            <a:pPr indent="0" lvl="1" marL="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(2006-07, 2007-08, 2008-09 )</a:t>
            </a:r>
            <a:endParaRPr/>
          </a:p>
          <a:p>
            <a:pPr indent="0" lvl="1" marL="0" marR="0" rtl="0" algn="l"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1521 </a:t>
            </a:r>
            <a:r>
              <a:rPr b="0" i="1" lang="en-US" sz="1800" u="sng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more</a:t>
            </a:r>
            <a:r>
              <a:rPr b="0" i="1" lang="en-US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schools entered </a:t>
            </a:r>
            <a:endParaRPr/>
          </a:p>
          <a:p>
            <a:pPr indent="0" lvl="1" marL="0" marR="0" rtl="0" algn="l"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restructuring than exited restructuring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182563" lvl="2" marL="182563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b="0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U.S. Department of Education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0" y="1143000"/>
            <a:ext cx="52832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57600" y="3657600"/>
            <a:ext cx="5283200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/>
          <p:nvPr>
            <p:ph type="title"/>
          </p:nvPr>
        </p:nvSpPr>
        <p:spPr>
          <a:xfrm>
            <a:off x="-152400" y="0"/>
            <a:ext cx="9510713" cy="923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Successful Implementation and Culture Change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3"/>
          <p:cNvSpPr txBox="1"/>
          <p:nvPr>
            <p:ph idx="1" type="body"/>
          </p:nvPr>
        </p:nvSpPr>
        <p:spPr>
          <a:xfrm>
            <a:off x="311150" y="914400"/>
            <a:ext cx="8628063" cy="5424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evidence-based and effective practices </a:t>
            </a:r>
            <a:r>
              <a:rPr b="0" i="0" lang="en-US" sz="2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often fail</a:t>
            </a:r>
            <a:r>
              <a:rPr b="0" i="0" lang="en-US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due to ineffective implementation strategies</a:t>
            </a:r>
            <a:endParaRPr/>
          </a:p>
          <a:p>
            <a:pPr indent="0" lvl="0" marL="45720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requires a systematic and deliberate </a:t>
            </a:r>
            <a:r>
              <a:rPr b="0" i="0" lang="en-US" sz="2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cultural change </a:t>
            </a:r>
            <a:r>
              <a:rPr b="0" i="0" lang="en-U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process across all levels of an organization: </a:t>
            </a:r>
            <a:r>
              <a:rPr b="0" i="0" lang="en-US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45720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changes in </a:t>
            </a:r>
            <a:r>
              <a:rPr b="0" i="0" lang="en-US" sz="2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adult professional behavior                         	</a:t>
            </a:r>
            <a:r>
              <a:rPr b="0" i="0" lang="en-U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(all stakeholders)</a:t>
            </a:r>
            <a:endParaRPr/>
          </a:p>
          <a:p>
            <a:pPr indent="0" lvl="0" marL="45720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changes in </a:t>
            </a:r>
            <a:r>
              <a:rPr b="0" i="0" lang="en-US" sz="2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organizational structures, systems, policies, 	contingencies, values, procedures</a:t>
            </a:r>
            <a:r>
              <a:rPr b="0" i="0" lang="en-U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both formal and informal	</a:t>
            </a:r>
            <a:endParaRPr/>
          </a:p>
          <a:p>
            <a:pPr indent="0" lvl="0" marL="45720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changes in </a:t>
            </a:r>
            <a:r>
              <a:rPr b="0" i="0" lang="en-US" sz="2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relationships </a:t>
            </a:r>
            <a:r>
              <a:rPr b="0" i="0" lang="en-U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 consumers, stakeholders, and 	systems partners</a:t>
            </a:r>
            <a:endParaRPr/>
          </a:p>
          <a:p>
            <a:pPr indent="-4763" lvl="0" marL="194786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763" lvl="0" marL="1947863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67" name="Google Shape;167;p23"/>
          <p:cNvSpPr txBox="1"/>
          <p:nvPr/>
        </p:nvSpPr>
        <p:spPr>
          <a:xfrm>
            <a:off x="812800" y="6396038"/>
            <a:ext cx="7754938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National Implementation Research Network (NIRN)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/>
          <p:nvPr>
            <p:ph type="title"/>
          </p:nvPr>
        </p:nvSpPr>
        <p:spPr>
          <a:xfrm>
            <a:off x="1588" y="219075"/>
            <a:ext cx="9142412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 Behavioral View of Culture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4"/>
          <p:cNvSpPr/>
          <p:nvPr/>
        </p:nvSpPr>
        <p:spPr>
          <a:xfrm>
            <a:off x="2016125" y="2833688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Screen shot 2011-02-08 at 9.02.09 AM.png" id="175" name="Google Shape;17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588" y="1443038"/>
            <a:ext cx="1487487" cy="2062162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4"/>
          <p:cNvSpPr txBox="1"/>
          <p:nvPr/>
        </p:nvSpPr>
        <p:spPr>
          <a:xfrm>
            <a:off x="2078038" y="1287463"/>
            <a:ext cx="6869112" cy="5570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“As a </a:t>
            </a:r>
            <a:r>
              <a:rPr b="1" lang="en-US" sz="2400" u="sng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set of contingencies of reinforcement </a:t>
            </a:r>
            <a:r>
              <a:rPr b="1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maintained by a group</a:t>
            </a:r>
            <a:r>
              <a:rPr b="1" lang="en-US" sz="24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 u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it has…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a </a:t>
            </a:r>
            <a:r>
              <a:rPr b="1" lang="en-US" sz="24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continuing existence </a:t>
            </a:r>
            <a:r>
              <a:rPr b="1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beyond the 	lives of members of the group,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lang="en-US" sz="24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changing pattern </a:t>
            </a:r>
            <a:r>
              <a:rPr b="1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 practices are 	added, discarded, or modified…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culture so defined </a:t>
            </a:r>
            <a:r>
              <a:rPr b="1" lang="en-US" sz="24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controls the behavior of the members of the group that practice it</a:t>
            </a:r>
            <a:r>
              <a:rPr b="1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.”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		B.F. Skinner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 txBox="1"/>
          <p:nvPr>
            <p:ph type="title"/>
          </p:nvPr>
        </p:nvSpPr>
        <p:spPr>
          <a:xfrm>
            <a:off x="1588" y="0"/>
            <a:ext cx="9142412" cy="78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 Behavioral View of Culture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5"/>
          <p:cNvSpPr/>
          <p:nvPr/>
        </p:nvSpPr>
        <p:spPr>
          <a:xfrm>
            <a:off x="2016125" y="2833688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Google Shape;184;p25"/>
          <p:cNvSpPr txBox="1"/>
          <p:nvPr/>
        </p:nvSpPr>
        <p:spPr>
          <a:xfrm>
            <a:off x="330200" y="1562100"/>
            <a:ext cx="8509000" cy="3046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…culture reflects a collection of common verbal &amp; overt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behaviors that are learned &amp; maintained by a set of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similar social &amp; environmental contingencies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(i.e., </a:t>
            </a:r>
            <a:r>
              <a:rPr b="1"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learning history</a:t>
            </a:r>
            <a:r>
              <a:rPr b="1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).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descr="Screen shot 2012-02-07 at 8.09.57 AM.png" id="185" name="Google Shape;18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2525" y="5816600"/>
            <a:ext cx="2625725" cy="88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5"/>
          <p:cNvSpPr txBox="1"/>
          <p:nvPr/>
        </p:nvSpPr>
        <p:spPr>
          <a:xfrm>
            <a:off x="4292600" y="6083300"/>
            <a:ext cx="1698625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Sugai (2011</a:t>
            </a:r>
            <a:r>
              <a:rPr b="1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/>
          <p:nvPr/>
        </p:nvSpPr>
        <p:spPr>
          <a:xfrm>
            <a:off x="355600" y="1562100"/>
            <a:ext cx="2281238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Stakeholders</a:t>
            </a:r>
            <a:endParaRPr/>
          </a:p>
        </p:txBody>
      </p:sp>
      <p:sp>
        <p:nvSpPr>
          <p:cNvPr id="193" name="Google Shape;193;p26"/>
          <p:cNvSpPr/>
          <p:nvPr/>
        </p:nvSpPr>
        <p:spPr>
          <a:xfrm>
            <a:off x="695325" y="2108200"/>
            <a:ext cx="2117725" cy="1938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policy makers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parents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administrators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teachers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students</a:t>
            </a:r>
            <a:endParaRPr/>
          </a:p>
        </p:txBody>
      </p:sp>
      <p:sp>
        <p:nvSpPr>
          <p:cNvPr id="194" name="Google Shape;194;p26"/>
          <p:cNvSpPr txBox="1"/>
          <p:nvPr>
            <p:ph type="title"/>
          </p:nvPr>
        </p:nvSpPr>
        <p:spPr>
          <a:xfrm>
            <a:off x="0" y="0"/>
            <a:ext cx="9142413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What is a School Culture?</a:t>
            </a:r>
            <a:r>
              <a:rPr b="1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2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6"/>
          <p:cNvSpPr txBox="1"/>
          <p:nvPr>
            <p:ph idx="1" type="body"/>
          </p:nvPr>
        </p:nvSpPr>
        <p:spPr>
          <a:xfrm>
            <a:off x="319088" y="647700"/>
            <a:ext cx="8824912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complex interaction of </a:t>
            </a: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learning histories and contingencies (formal and informal)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governing the behavior of </a:t>
            </a:r>
            <a:r>
              <a:rPr b="0" i="0" lang="en-US" sz="20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all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stakeholders, embodied in:</a:t>
            </a:r>
            <a:endParaRPr/>
          </a:p>
        </p:txBody>
      </p:sp>
      <p:sp>
        <p:nvSpPr>
          <p:cNvPr id="196" name="Google Shape;196;p26"/>
          <p:cNvSpPr/>
          <p:nvPr/>
        </p:nvSpPr>
        <p:spPr>
          <a:xfrm>
            <a:off x="4521200" y="1600200"/>
            <a:ext cx="3886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External Contingencies</a:t>
            </a:r>
            <a:endParaRPr/>
          </a:p>
        </p:txBody>
      </p:sp>
      <p:sp>
        <p:nvSpPr>
          <p:cNvPr id="197" name="Google Shape;197;p26"/>
          <p:cNvSpPr/>
          <p:nvPr/>
        </p:nvSpPr>
        <p:spPr>
          <a:xfrm>
            <a:off x="4660900" y="2157413"/>
            <a:ext cx="2854325" cy="157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teacher preparation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school governance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union contracts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funding</a:t>
            </a:r>
            <a:endParaRPr/>
          </a:p>
        </p:txBody>
      </p:sp>
      <p:sp>
        <p:nvSpPr>
          <p:cNvPr id="198" name="Google Shape;198;p26"/>
          <p:cNvSpPr/>
          <p:nvPr/>
        </p:nvSpPr>
        <p:spPr>
          <a:xfrm>
            <a:off x="2755900" y="3771900"/>
            <a:ext cx="3722688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Internal Contingencies</a:t>
            </a:r>
            <a:endParaRPr/>
          </a:p>
        </p:txBody>
      </p:sp>
      <p:sp>
        <p:nvSpPr>
          <p:cNvPr id="199" name="Google Shape;199;p26"/>
          <p:cNvSpPr/>
          <p:nvPr/>
        </p:nvSpPr>
        <p:spPr>
          <a:xfrm>
            <a:off x="4889500" y="4319588"/>
            <a:ext cx="3352800" cy="2308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policies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practices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resource allocations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data systems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feedback systems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reporting requirements</a:t>
            </a:r>
            <a:endParaRPr/>
          </a:p>
        </p:txBody>
      </p:sp>
      <p:sp>
        <p:nvSpPr>
          <p:cNvPr id="200" name="Google Shape;200;p26"/>
          <p:cNvSpPr/>
          <p:nvPr/>
        </p:nvSpPr>
        <p:spPr>
          <a:xfrm>
            <a:off x="1930400" y="4321175"/>
            <a:ext cx="2967038" cy="2308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recruitment &amp; hiring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expectations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compensation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staff training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staff coaching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staff feedback</a:t>
            </a:r>
            <a:endParaRPr/>
          </a:p>
        </p:txBody>
      </p:sp>
      <p:sp>
        <p:nvSpPr>
          <p:cNvPr id="201" name="Google Shape;201;p26"/>
          <p:cNvSpPr/>
          <p:nvPr/>
        </p:nvSpPr>
        <p:spPr>
          <a:xfrm>
            <a:off x="152400" y="3213100"/>
            <a:ext cx="2743200" cy="520700"/>
          </a:xfrm>
          <a:prstGeom prst="flowChartConnector">
            <a:avLst/>
          </a:prstGeom>
          <a:noFill/>
          <a:ln cap="flat" cmpd="sng" w="508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6"/>
          <p:cNvSpPr/>
          <p:nvPr/>
        </p:nvSpPr>
        <p:spPr>
          <a:xfrm>
            <a:off x="4203700" y="2095500"/>
            <a:ext cx="3619500" cy="965200"/>
          </a:xfrm>
          <a:prstGeom prst="flowChartConnector">
            <a:avLst/>
          </a:prstGeom>
          <a:noFill/>
          <a:ln cap="flat" cmpd="sng" w="508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6"/>
          <p:cNvSpPr/>
          <p:nvPr/>
        </p:nvSpPr>
        <p:spPr>
          <a:xfrm>
            <a:off x="723900" y="3733800"/>
            <a:ext cx="8115300" cy="3124200"/>
          </a:xfrm>
          <a:prstGeom prst="flowChartConnector">
            <a:avLst/>
          </a:prstGeom>
          <a:noFill/>
          <a:ln cap="flat" cmpd="sng" w="508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7"/>
          <p:cNvSpPr txBox="1"/>
          <p:nvPr>
            <p:ph type="title"/>
          </p:nvPr>
        </p:nvSpPr>
        <p:spPr>
          <a:xfrm flipH="1">
            <a:off x="693738" y="0"/>
            <a:ext cx="7797800" cy="7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Desired Cultural Values</a:t>
            </a:r>
            <a:endParaRPr/>
          </a:p>
        </p:txBody>
      </p:sp>
      <p:sp>
        <p:nvSpPr>
          <p:cNvPr id="210" name="Google Shape;210;p27"/>
          <p:cNvSpPr txBox="1"/>
          <p:nvPr>
            <p:ph idx="1" type="body"/>
          </p:nvPr>
        </p:nvSpPr>
        <p:spPr>
          <a:xfrm>
            <a:off x="200025" y="719138"/>
            <a:ext cx="8601075" cy="5961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Evidence-based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scientific research to practice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Performance feedback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reliable, valid, frequent, used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student, staff, organization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Clinical problem solving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data-based decision making	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Positive reinforcement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student, staff, organization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Systematic instruction</a:t>
            </a: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explicit &amp; deliberate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7"/>
          <p:cNvSpPr/>
          <p:nvPr/>
        </p:nvSpPr>
        <p:spPr>
          <a:xfrm>
            <a:off x="279400" y="2006600"/>
            <a:ext cx="5435600" cy="13462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7"/>
          <p:cNvSpPr/>
          <p:nvPr/>
        </p:nvSpPr>
        <p:spPr>
          <a:xfrm>
            <a:off x="215900" y="914400"/>
            <a:ext cx="5511800" cy="10414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8"/>
          <p:cNvSpPr txBox="1"/>
          <p:nvPr>
            <p:ph type="title"/>
          </p:nvPr>
        </p:nvSpPr>
        <p:spPr>
          <a:xfrm flipH="1">
            <a:off x="165100" y="0"/>
            <a:ext cx="8978900" cy="7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Teacher Preparation:  Evidence Based?</a:t>
            </a:r>
            <a:endParaRPr b="1" i="0" sz="2400" u="none" cap="none" strike="noStrik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9" name="Google Shape;219;p28"/>
          <p:cNvSpPr txBox="1"/>
          <p:nvPr>
            <p:ph idx="1" type="body"/>
          </p:nvPr>
        </p:nvSpPr>
        <p:spPr>
          <a:xfrm>
            <a:off x="288925" y="693738"/>
            <a:ext cx="8601075" cy="5961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Review of 1,206 </a:t>
            </a:r>
            <a:r>
              <a:rPr b="1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Teacher Preparation Programs (1,434 in 2011)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(220,000 students)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00"/>
              </a:buClr>
              <a:buSzPts val="2200"/>
              <a:buFont typeface="Arial"/>
              <a:buAutoNum type="arabicPeriod"/>
            </a:pPr>
            <a:r>
              <a:rPr b="1" i="0" lang="en-US" sz="2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Programs vary in every way imaginable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1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AutoNum type="arabicPeriod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selectivity, design, duration, course and fieldwork requirements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1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2.	Programs are driven by ideology and personal predilection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1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AutoNum type="arabicPeriod"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relativism is the rule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00"/>
              </a:buClr>
              <a:buSzPts val="2200"/>
              <a:buFont typeface="Arial"/>
              <a:buAutoNum type="arabicPeriod" startAt="3"/>
            </a:pPr>
            <a:r>
              <a:rPr b="1" i="0" lang="en-US" sz="2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Programs have fundamental disagreements with scientific evidence and data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science vs. art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	profession vs. craft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	anti-science, anti-systematic instruction                  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	(whole language, post modernism, constructivism)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Levine (2006)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9"/>
          <p:cNvSpPr txBox="1"/>
          <p:nvPr/>
        </p:nvSpPr>
        <p:spPr>
          <a:xfrm>
            <a:off x="1066800" y="0"/>
            <a:ext cx="9853613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Teacher Preparation:  Evidence Based?</a:t>
            </a:r>
            <a:endParaRPr b="1" sz="2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9"/>
          <p:cNvSpPr txBox="1"/>
          <p:nvPr/>
        </p:nvSpPr>
        <p:spPr>
          <a:xfrm>
            <a:off x="228600" y="533400"/>
            <a:ext cx="8763000" cy="6770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				</a:t>
            </a:r>
            <a:r>
              <a:rPr b="0" lang="en-US" sz="1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National Council on Teacher Quality  (2012)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DATA DRIVEN INSTRUCTION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Noto Sans Symbols"/>
              <a:buChar char="➢"/>
            </a:pPr>
            <a:r>
              <a:rPr b="0" lang="en-US" sz="20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using student &amp; treatment integrity data to inform / improve instruction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0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sz="10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Noto Sans Symbols"/>
              <a:buChar char="➢"/>
            </a:pPr>
            <a:r>
              <a:rPr b="0" lang="en-US" sz="20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estimated that teachers make 11,000 </a:t>
            </a:r>
            <a:r>
              <a:rPr b="0" lang="en-US" sz="2000" u="sng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significant</a:t>
            </a:r>
            <a:r>
              <a:rPr b="0" lang="en-US" sz="20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 instructional decisions in any given year (Hosp 2010)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0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Noto Sans Symbols"/>
              <a:buChar char="➢"/>
            </a:pPr>
            <a:r>
              <a:rPr b="0" lang="en-US" sz="20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over $ 500 million of federal funding for developing states’ technology infrastructure to support data-driven decision making</a:t>
            </a:r>
            <a:endParaRPr/>
          </a:p>
          <a:p>
            <a:pPr indent="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b="1" sz="20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TEACHER REQUISITE SKILLS</a:t>
            </a:r>
            <a:endParaRPr/>
          </a:p>
          <a:p>
            <a:pPr indent="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b="0" sz="20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Noto Sans Symbols"/>
              <a:buChar char="➢"/>
            </a:pPr>
            <a:r>
              <a:rPr b="1" lang="en-US" sz="20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ASSESSMENT LITERACY</a:t>
            </a:r>
            <a:r>
              <a:rPr b="0" lang="en-US" sz="20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:   the taxonomy of assessment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0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	(formative vs. summative, norm-referenced, criterion-referenced)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Noto Sans Symbols"/>
              <a:buChar char="➢"/>
            </a:pPr>
            <a:r>
              <a:rPr b="1" lang="en-US" sz="20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ANALYTIC SKILS</a:t>
            </a:r>
            <a:r>
              <a:rPr b="0" lang="en-US" sz="20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:   collect, dissect, describe and display data</a:t>
            </a:r>
            <a:endParaRPr/>
          </a:p>
          <a:p>
            <a:pPr indent="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b="0" sz="20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Noto Sans Symbols"/>
              <a:buChar char="➢"/>
            </a:pPr>
            <a:r>
              <a:rPr b="1" lang="en-US" sz="20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INSTRUCTIONAL DECISION MAKING</a:t>
            </a:r>
            <a:r>
              <a:rPr b="0" lang="en-US" sz="20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:  using data to make effective decisions about teaching strategies</a:t>
            </a:r>
            <a:r>
              <a:rPr b="1" lang="en-US" sz="20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							       		 		</a:t>
            </a:r>
            <a:endParaRPr b="1" sz="1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0"/>
          <p:cNvSpPr txBox="1"/>
          <p:nvPr/>
        </p:nvSpPr>
        <p:spPr>
          <a:xfrm>
            <a:off x="1295400" y="0"/>
            <a:ext cx="739140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Teacher Preparation:  Evidence Based?</a:t>
            </a:r>
            <a:endParaRPr b="1" sz="2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" name="Google Shape;23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914400"/>
            <a:ext cx="429260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8200" y="914400"/>
            <a:ext cx="429260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8600" y="3810000"/>
            <a:ext cx="4318000" cy="257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24400" y="3810000"/>
            <a:ext cx="4254500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0"/>
          <p:cNvSpPr txBox="1"/>
          <p:nvPr/>
        </p:nvSpPr>
        <p:spPr>
          <a:xfrm>
            <a:off x="4462463" y="6488113"/>
            <a:ext cx="4119562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National Council on Teacher Quality 2012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1"/>
          <p:cNvSpPr txBox="1"/>
          <p:nvPr/>
        </p:nvSpPr>
        <p:spPr>
          <a:xfrm>
            <a:off x="1168400" y="0"/>
            <a:ext cx="9752013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Teacher Preparation:  Evidence Based?</a:t>
            </a:r>
            <a:endParaRPr b="1" sz="2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1"/>
          <p:cNvSpPr txBox="1"/>
          <p:nvPr/>
        </p:nvSpPr>
        <p:spPr>
          <a:xfrm>
            <a:off x="228600" y="609600"/>
            <a:ext cx="8763000" cy="5170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National Reading Panel (2000)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overwhelming evidence that effective reading instruction includes          explicit and systematic teaching of: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Noto Sans Symbols"/>
              <a:buChar char="➢"/>
            </a:pPr>
            <a:r>
              <a:rPr b="1" lang="en-US" sz="20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Phonemic awareness</a:t>
            </a:r>
            <a:endParaRPr/>
          </a:p>
          <a:p>
            <a:pPr indent="-4572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Noto Sans Symbols"/>
              <a:buChar char="➢"/>
            </a:pPr>
            <a:r>
              <a:rPr b="1" lang="en-US" sz="20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Phonics</a:t>
            </a:r>
            <a:endParaRPr/>
          </a:p>
          <a:p>
            <a:pPr indent="-4572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Noto Sans Symbols"/>
              <a:buChar char="➢"/>
            </a:pPr>
            <a:r>
              <a:rPr b="1" lang="en-US" sz="20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Fluency</a:t>
            </a:r>
            <a:endParaRPr/>
          </a:p>
          <a:p>
            <a:pPr indent="-4572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Noto Sans Symbols"/>
              <a:buChar char="➢"/>
            </a:pPr>
            <a:r>
              <a:rPr b="1" lang="en-US" sz="20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  <a:p>
            <a:pPr indent="-4572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Noto Sans Symbols"/>
              <a:buChar char="➢"/>
            </a:pPr>
            <a:r>
              <a:rPr b="1" lang="en-US" sz="20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Comprehension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“whole language” instruction that ignores phonics and phonemic awareness was ineffective, especially for students with poor language skills and little exposure to print.”</a:t>
            </a:r>
            <a:endParaRPr/>
          </a:p>
          <a:p>
            <a:pPr indent="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b="1" sz="20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				      </a:t>
            </a:r>
            <a:r>
              <a:rPr b="1" lang="en-US" sz="1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National Council on Teacher Quality  (2012)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idx="1" type="body"/>
          </p:nvPr>
        </p:nvSpPr>
        <p:spPr>
          <a:xfrm>
            <a:off x="203200" y="203200"/>
            <a:ext cx="8775700" cy="64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Today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eriod"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have a spectacularly bad track record with         </a:t>
            </a: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Education Reform.</a:t>
            </a:r>
            <a:endParaRPr/>
          </a:p>
          <a:p>
            <a:pPr indent="-1905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eriod"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Existing school cultures </a:t>
            </a: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are often one of the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biggest roadblocks to effective change.</a:t>
            </a:r>
            <a:endParaRPr/>
          </a:p>
          <a:p>
            <a:pPr indent="-1905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	School cultures are a function of stakeholder’s </a:t>
            </a: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learning histories and external contingencies </a:t>
            </a: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over which we have very little control.</a:t>
            </a:r>
            <a:endParaRPr/>
          </a:p>
          <a:p>
            <a:pPr indent="-1905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4.	There are </a:t>
            </a: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strategies </a:t>
            </a: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building an effective individual school culture in this context / environment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685800"/>
            <a:ext cx="6931025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2"/>
          <p:cNvSpPr txBox="1"/>
          <p:nvPr/>
        </p:nvSpPr>
        <p:spPr>
          <a:xfrm>
            <a:off x="1676400" y="152400"/>
            <a:ext cx="6492875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Teacher Preparation:  The Science of Reading</a:t>
            </a:r>
            <a:endParaRPr b="1" sz="2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32"/>
          <p:cNvSpPr txBox="1"/>
          <p:nvPr/>
        </p:nvSpPr>
        <p:spPr>
          <a:xfrm>
            <a:off x="152400" y="6172200"/>
            <a:ext cx="8763000" cy="338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        National Council on Teacher Quality (2006)</a:t>
            </a:r>
            <a:endParaRPr/>
          </a:p>
        </p:txBody>
      </p:sp>
      <p:sp>
        <p:nvSpPr>
          <p:cNvPr id="250" name="Google Shape;250;p32"/>
          <p:cNvSpPr txBox="1"/>
          <p:nvPr/>
        </p:nvSpPr>
        <p:spPr>
          <a:xfrm>
            <a:off x="914400" y="5257800"/>
            <a:ext cx="7002463" cy="830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Only 4 of 227 required reading text books met acceptable standards for reading science.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3"/>
          <p:cNvSpPr/>
          <p:nvPr/>
        </p:nvSpPr>
        <p:spPr>
          <a:xfrm>
            <a:off x="161925" y="173038"/>
            <a:ext cx="8751888" cy="7299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Review of multiple years of teacher evaluations from: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Large districts:		Chicago, Denver, Cincinnati, Akron, Toledo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Smaller Districts:	Jonesboro, Pueblo City, Springdale, Rockford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lang="en-U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Out of </a:t>
            </a:r>
            <a:r>
              <a:rPr b="1"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52,337</a:t>
            </a:r>
            <a:r>
              <a:rPr b="0" lang="en-U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teacher evaluations, 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0" lang="en-U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only </a:t>
            </a:r>
            <a:r>
              <a:rPr b="1"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233 </a:t>
            </a:r>
            <a:r>
              <a:rPr b="0" lang="en-U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were unsatisfactory or improvement needed,  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0" lang="en-U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99.6%</a:t>
            </a:r>
            <a:r>
              <a:rPr b="0"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lang="en-U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 all teachers evaluated were satisfactory or above.  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Noto Sans Symbols"/>
              <a:buChar char="➢"/>
            </a:pPr>
            <a:r>
              <a:rPr b="0"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r>
              <a:rPr b="0" lang="en-U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the districts that gave “above satisfactory” ratings, 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0" lang="en-U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92.6%</a:t>
            </a:r>
            <a:r>
              <a:rPr b="0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lang="en-U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were rated as very good, distinguished, superior, 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0" lang="en-U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excellent, or outstanding.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6" name="Google Shape;256;p33"/>
          <p:cNvSpPr txBox="1"/>
          <p:nvPr/>
        </p:nvSpPr>
        <p:spPr>
          <a:xfrm>
            <a:off x="242888" y="173038"/>
            <a:ext cx="890111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School Governance:  Performance Feedback?</a:t>
            </a:r>
            <a:endParaRPr/>
          </a:p>
        </p:txBody>
      </p:sp>
      <p:sp>
        <p:nvSpPr>
          <p:cNvPr id="257" name="Google Shape;257;p33"/>
          <p:cNvSpPr txBox="1"/>
          <p:nvPr/>
        </p:nvSpPr>
        <p:spPr>
          <a:xfrm>
            <a:off x="1484313" y="6319838"/>
            <a:ext cx="6035675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New Teacher Project:    The Widget Effect (2009)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4"/>
          <p:cNvSpPr/>
          <p:nvPr/>
        </p:nvSpPr>
        <p:spPr>
          <a:xfrm>
            <a:off x="161925" y="173038"/>
            <a:ext cx="8751888" cy="6294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Irrespective of school performance…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in Denver schools that did not make adequate yearly 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progress (AYP), more than </a:t>
            </a:r>
            <a:r>
              <a:rPr b="0"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98 percent </a:t>
            </a:r>
            <a:r>
              <a:rPr b="0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 tenured	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teachers received the highest rating—satisfactory.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in Chicago 87 Schools met criteria for being identified 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as “failing schools”, </a:t>
            </a:r>
            <a:r>
              <a:rPr b="0"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79% </a:t>
            </a:r>
            <a:r>
              <a:rPr b="0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 these schools did not 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issue a single “unsatisfactory rating”</a:t>
            </a:r>
            <a:endParaRPr b="0"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3" name="Google Shape;263;p34"/>
          <p:cNvSpPr txBox="1"/>
          <p:nvPr/>
        </p:nvSpPr>
        <p:spPr>
          <a:xfrm>
            <a:off x="311150" y="161925"/>
            <a:ext cx="8832850" cy="830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School Governance:  Performance Feedback?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34"/>
          <p:cNvSpPr txBox="1"/>
          <p:nvPr/>
        </p:nvSpPr>
        <p:spPr>
          <a:xfrm>
            <a:off x="323850" y="6003925"/>
            <a:ext cx="86233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New Teacher Project:    The Widget Effect (2009)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5"/>
          <p:cNvSpPr txBox="1"/>
          <p:nvPr/>
        </p:nvSpPr>
        <p:spPr>
          <a:xfrm>
            <a:off x="230188" y="219075"/>
            <a:ext cx="8659812" cy="6186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School Governance:  Performance Feedback?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School districts fail to acknowledge or act on differences in teacher performance almost entirely.  </a:t>
            </a:r>
            <a:endParaRPr/>
          </a:p>
          <a:p>
            <a:pPr indent="2286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r>
              <a:t/>
            </a:r>
            <a:endParaRPr b="0"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Failure to recognize excellence among top performers</a:t>
            </a:r>
            <a:endParaRPr/>
          </a:p>
          <a:p>
            <a:pPr indent="2286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r>
              <a:t/>
            </a:r>
            <a:endParaRPr b="0"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Failure to identify and provide support to the broad plurality of hard working teachers who operate in the middle of the performance spectrum</a:t>
            </a:r>
            <a:endParaRPr/>
          </a:p>
          <a:p>
            <a:pPr indent="2286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r>
              <a:t/>
            </a:r>
            <a:endParaRPr b="0"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Failure to identify and dismiss consistently poor performers</a:t>
            </a:r>
            <a:endParaRPr/>
          </a:p>
          <a:p>
            <a:pPr indent="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0"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35"/>
          <p:cNvSpPr txBox="1"/>
          <p:nvPr/>
        </p:nvSpPr>
        <p:spPr>
          <a:xfrm>
            <a:off x="1797050" y="6165850"/>
            <a:ext cx="6035675" cy="768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New Teacher Project:    The Widget Effect (2009)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5" name="Google Shape;275;p36"/>
          <p:cNvGraphicFramePr/>
          <p:nvPr/>
        </p:nvGraphicFramePr>
        <p:xfrm>
          <a:off x="2286000" y="129698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{410F1ED4-078F-470A-BC0F-CFB4004603A3}</a:tableStyleId>
              </a:tblPr>
              <a:tblGrid>
                <a:gridCol w="2879725"/>
                <a:gridCol w="2879725"/>
              </a:tblGrid>
              <a:tr h="1560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4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4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76" name="Google Shape;276;p36"/>
          <p:cNvSpPr txBox="1"/>
          <p:nvPr/>
        </p:nvSpPr>
        <p:spPr>
          <a:xfrm>
            <a:off x="2697163" y="504825"/>
            <a:ext cx="2084387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Teacher Preparation</a:t>
            </a:r>
            <a:endParaRPr/>
          </a:p>
        </p:txBody>
      </p:sp>
      <p:sp>
        <p:nvSpPr>
          <p:cNvPr id="277" name="Google Shape;277;p36"/>
          <p:cNvSpPr txBox="1"/>
          <p:nvPr/>
        </p:nvSpPr>
        <p:spPr>
          <a:xfrm>
            <a:off x="5626100" y="479425"/>
            <a:ext cx="193675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School Governance</a:t>
            </a:r>
            <a:endParaRPr/>
          </a:p>
        </p:txBody>
      </p:sp>
      <p:sp>
        <p:nvSpPr>
          <p:cNvPr id="278" name="Google Shape;278;p36"/>
          <p:cNvSpPr txBox="1"/>
          <p:nvPr/>
        </p:nvSpPr>
        <p:spPr>
          <a:xfrm>
            <a:off x="358775" y="1516063"/>
            <a:ext cx="1862138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need to know what to do</a:t>
            </a:r>
            <a:endParaRPr/>
          </a:p>
        </p:txBody>
      </p:sp>
      <p:sp>
        <p:nvSpPr>
          <p:cNvPr id="279" name="Google Shape;279;p36"/>
          <p:cNvSpPr txBox="1"/>
          <p:nvPr/>
        </p:nvSpPr>
        <p:spPr>
          <a:xfrm>
            <a:off x="358775" y="3130550"/>
            <a:ext cx="1665288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need to know how to do it</a:t>
            </a:r>
            <a:endParaRPr/>
          </a:p>
        </p:txBody>
      </p:sp>
      <p:sp>
        <p:nvSpPr>
          <p:cNvPr id="280" name="Google Shape;280;p36"/>
          <p:cNvSpPr txBox="1"/>
          <p:nvPr/>
        </p:nvSpPr>
        <p:spPr>
          <a:xfrm>
            <a:off x="358775" y="4694238"/>
            <a:ext cx="1822450" cy="1014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need to be motivated to do it</a:t>
            </a:r>
            <a:endParaRPr/>
          </a:p>
        </p:txBody>
      </p:sp>
      <p:sp>
        <p:nvSpPr>
          <p:cNvPr id="281" name="Google Shape;281;p36"/>
          <p:cNvSpPr txBox="1"/>
          <p:nvPr/>
        </p:nvSpPr>
        <p:spPr>
          <a:xfrm>
            <a:off x="2409825" y="1508125"/>
            <a:ext cx="2686050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lack of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evidence- based pedagogy</a:t>
            </a:r>
            <a:endParaRPr/>
          </a:p>
        </p:txBody>
      </p:sp>
      <p:sp>
        <p:nvSpPr>
          <p:cNvPr id="282" name="Google Shape;282;p36"/>
          <p:cNvSpPr txBox="1"/>
          <p:nvPr/>
        </p:nvSpPr>
        <p:spPr>
          <a:xfrm>
            <a:off x="5334000" y="1484313"/>
            <a:ext cx="2622550" cy="1169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teacher autonomy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no systematic pedagogy</a:t>
            </a:r>
            <a:endParaRPr/>
          </a:p>
        </p:txBody>
      </p:sp>
      <p:sp>
        <p:nvSpPr>
          <p:cNvPr id="283" name="Google Shape;283;p36"/>
          <p:cNvSpPr/>
          <p:nvPr/>
        </p:nvSpPr>
        <p:spPr>
          <a:xfrm>
            <a:off x="2619375" y="3138488"/>
            <a:ext cx="2239963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lack of effective feedback, clinical training</a:t>
            </a:r>
            <a:endParaRPr/>
          </a:p>
        </p:txBody>
      </p:sp>
      <p:sp>
        <p:nvSpPr>
          <p:cNvPr id="284" name="Google Shape;284;p36"/>
          <p:cNvSpPr/>
          <p:nvPr/>
        </p:nvSpPr>
        <p:spPr>
          <a:xfrm>
            <a:off x="5392738" y="3276600"/>
            <a:ext cx="2506662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lack of effective feedback, support</a:t>
            </a:r>
            <a:endParaRPr/>
          </a:p>
        </p:txBody>
      </p:sp>
      <p:sp>
        <p:nvSpPr>
          <p:cNvPr id="285" name="Google Shape;285;p36"/>
          <p:cNvSpPr/>
          <p:nvPr/>
        </p:nvSpPr>
        <p:spPr>
          <a:xfrm>
            <a:off x="2473325" y="4716463"/>
            <a:ext cx="2532063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778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ideologies often anti-science,  anti-data</a:t>
            </a:r>
            <a:endParaRPr/>
          </a:p>
        </p:txBody>
      </p:sp>
      <p:sp>
        <p:nvSpPr>
          <p:cNvPr id="286" name="Google Shape;286;p36"/>
          <p:cNvSpPr/>
          <p:nvPr/>
        </p:nvSpPr>
        <p:spPr>
          <a:xfrm>
            <a:off x="5367338" y="4694238"/>
            <a:ext cx="2555875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consequences driven by process not outcomes</a:t>
            </a:r>
            <a:endParaRPr/>
          </a:p>
        </p:txBody>
      </p:sp>
      <p:sp>
        <p:nvSpPr>
          <p:cNvPr id="287" name="Google Shape;287;p36"/>
          <p:cNvSpPr txBox="1"/>
          <p:nvPr/>
        </p:nvSpPr>
        <p:spPr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Impact of Learning Histories and External Contingencies on Changing School Cultures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36"/>
          <p:cNvSpPr txBox="1"/>
          <p:nvPr/>
        </p:nvSpPr>
        <p:spPr>
          <a:xfrm>
            <a:off x="215900" y="698500"/>
            <a:ext cx="1820863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Teachers…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7"/>
          <p:cNvSpPr txBox="1"/>
          <p:nvPr>
            <p:ph type="title"/>
          </p:nvPr>
        </p:nvSpPr>
        <p:spPr>
          <a:xfrm>
            <a:off x="-187325" y="-288925"/>
            <a:ext cx="9510713" cy="923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Impact on School Culture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37"/>
          <p:cNvSpPr txBox="1"/>
          <p:nvPr>
            <p:ph idx="1" type="body"/>
          </p:nvPr>
        </p:nvSpPr>
        <p:spPr>
          <a:xfrm>
            <a:off x="254000" y="611188"/>
            <a:ext cx="8685213" cy="58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staff resistance to an evidence-based, performance feedback culture: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strong expectation that they will receive outstanding evaluations        </a:t>
            </a:r>
            <a:endParaRPr/>
          </a:p>
          <a:p>
            <a:pPr indent="-279400" lvl="0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long standing mistrust of the purpose of data</a:t>
            </a:r>
            <a:endParaRPr/>
          </a:p>
          <a:p>
            <a:pPr indent="-279400" lvl="0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educator autonomy, implicit power relationships</a:t>
            </a:r>
            <a:endParaRPr/>
          </a:p>
          <a:p>
            <a:pPr indent="-279400" lvl="0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cynicism about fads, new ideas, education reform</a:t>
            </a:r>
            <a:endParaRPr/>
          </a:p>
          <a:p>
            <a:pPr indent="-279400" lvl="0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resistance to performance feedback</a:t>
            </a:r>
            <a:endParaRPr/>
          </a:p>
          <a:p>
            <a:pPr indent="-279400" lvl="0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resistance to data collection</a:t>
            </a:r>
            <a:endParaRPr/>
          </a:p>
          <a:p>
            <a:pPr indent="-279400" lvl="0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art vs. science</a:t>
            </a:r>
            <a:endParaRPr/>
          </a:p>
          <a:p>
            <a:pPr indent="-279400" lvl="0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desired outcomes take too long to materialize</a:t>
            </a:r>
            <a:endParaRPr/>
          </a:p>
          <a:p>
            <a:pPr indent="-279400" lvl="0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0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perceived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costs exceed </a:t>
            </a:r>
            <a:r>
              <a:rPr b="0" i="0" lang="en-US" sz="20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perceived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benefits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8"/>
          <p:cNvSpPr txBox="1"/>
          <p:nvPr>
            <p:ph idx="1" type="body"/>
          </p:nvPr>
        </p:nvSpPr>
        <p:spPr>
          <a:xfrm>
            <a:off x="812800" y="254000"/>
            <a:ext cx="777240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Will it make the boat go faster?</a:t>
            </a:r>
            <a:endParaRPr/>
          </a:p>
          <a:p>
            <a:pPr indent="-342900" lvl="0" marL="342900" marR="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Will it help students learn?</a:t>
            </a:r>
            <a:endParaRPr/>
          </a:p>
        </p:txBody>
      </p:sp>
      <p:pic>
        <p:nvPicPr>
          <p:cNvPr descr="Screen shot 2011-12-19 at 1.38.49 PM.png" id="302" name="Google Shape;302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7663" y="1350963"/>
            <a:ext cx="3251200" cy="420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9"/>
          <p:cNvSpPr txBox="1"/>
          <p:nvPr>
            <p:ph type="title"/>
          </p:nvPr>
        </p:nvSpPr>
        <p:spPr>
          <a:xfrm>
            <a:off x="-38100" y="304800"/>
            <a:ext cx="9296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Using Performance Feedback </a:t>
            </a:r>
            <a:b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to Overcome Baseline Cultural Obstacles:</a:t>
            </a:r>
            <a:r>
              <a:rPr b="1" i="0" lang="en-US" sz="28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1" i="0" lang="en-US" sz="28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Calibration, Process, Engagement and Recognition</a:t>
            </a:r>
            <a:br>
              <a:rPr b="1" i="0" lang="en-US" sz="36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1" sz="3000" u="none" cap="none" strike="noStrike">
              <a:solidFill>
                <a:srgbClr val="FF8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9" name="Google Shape;309;p39"/>
          <p:cNvSpPr txBox="1"/>
          <p:nvPr>
            <p:ph idx="1" type="body"/>
          </p:nvPr>
        </p:nvSpPr>
        <p:spPr>
          <a:xfrm>
            <a:off x="388938" y="1447800"/>
            <a:ext cx="8753475" cy="5021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 “learner centered” culture </a:t>
            </a:r>
            <a:r>
              <a:rPr b="1" i="0" lang="en-US" sz="2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(calibration)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focus on student learning and educational practices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establishing consensus on standards, definitions, goals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shifts away from ideologies, philosophies, fads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 culture of “inquiry” rather than “compliance” </a:t>
            </a:r>
            <a:r>
              <a:rPr b="1" i="0" lang="en-US" sz="2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(process)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use of data to answer questions, problem solve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use of data-based decision making at </a:t>
            </a:r>
            <a:r>
              <a:rPr b="0" i="0" lang="en-US" sz="20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all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levels of the organization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not having all of the answers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 </a:t>
            </a:r>
            <a:endParaRPr/>
          </a:p>
        </p:txBody>
      </p:sp>
      <p:sp>
        <p:nvSpPr>
          <p:cNvPr id="310" name="Google Shape;310;p39"/>
          <p:cNvSpPr/>
          <p:nvPr/>
        </p:nvSpPr>
        <p:spPr>
          <a:xfrm>
            <a:off x="1927225" y="2833688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0"/>
          <p:cNvSpPr txBox="1"/>
          <p:nvPr>
            <p:ph type="title"/>
          </p:nvPr>
        </p:nvSpPr>
        <p:spPr>
          <a:xfrm>
            <a:off x="-38100" y="304800"/>
            <a:ext cx="9296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Using Performance Feedback </a:t>
            </a:r>
            <a:b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to Overcome Baseline Cultural Obstacles:</a:t>
            </a:r>
            <a:r>
              <a:rPr b="1" i="0" lang="en-US" sz="28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1" i="0" lang="en-US" sz="28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Calibration, Process, Engagement and Recognition</a:t>
            </a:r>
            <a:br>
              <a:rPr b="1" i="0" lang="en-US" sz="36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1" sz="3000" u="none" cap="none" strike="noStrike">
              <a:solidFill>
                <a:srgbClr val="FF8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7" name="Google Shape;317;p40"/>
          <p:cNvSpPr txBox="1"/>
          <p:nvPr>
            <p:ph idx="1" type="body"/>
          </p:nvPr>
        </p:nvSpPr>
        <p:spPr>
          <a:xfrm>
            <a:off x="450850" y="1720850"/>
            <a:ext cx="8691563" cy="4478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 culture of “universal participation” </a:t>
            </a:r>
            <a:r>
              <a:rPr b="1" i="0" lang="en-US" sz="2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(engagement)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wide-spread involvement (ownership, pride, participation)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collaboration across disciplines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giving, receiving, and using feedback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data analysis as positive, non-threatening experience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 culture of “meritocracy” </a:t>
            </a:r>
            <a:r>
              <a:rPr b="1" i="0" lang="en-US" sz="2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(recognition)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reinforcement for excellent teachers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support for middle range performing teachers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dismissal of consistently poor performing teachers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performance feedback for all staff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40"/>
          <p:cNvSpPr/>
          <p:nvPr/>
        </p:nvSpPr>
        <p:spPr>
          <a:xfrm>
            <a:off x="1927225" y="2833688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1"/>
          <p:cNvSpPr txBox="1"/>
          <p:nvPr>
            <p:ph type="title"/>
          </p:nvPr>
        </p:nvSpPr>
        <p:spPr>
          <a:xfrm>
            <a:off x="-38100" y="304800"/>
            <a:ext cx="9296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Overcoming Baseline Cultural Obstacles:</a:t>
            </a:r>
            <a:r>
              <a:rPr b="1" i="0" lang="en-US" sz="36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 Alignment</a:t>
            </a:r>
            <a:br>
              <a:rPr b="1" i="0" lang="en-US" sz="36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1" sz="3000" u="none" cap="none" strike="noStrike">
              <a:solidFill>
                <a:srgbClr val="FF8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5" name="Google Shape;325;p41"/>
          <p:cNvSpPr txBox="1"/>
          <p:nvPr>
            <p:ph idx="1" type="body"/>
          </p:nvPr>
        </p:nvSpPr>
        <p:spPr>
          <a:xfrm>
            <a:off x="450850" y="1447800"/>
            <a:ext cx="8691563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Alignment of all organizational cultural components so that contingencies </a:t>
            </a: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consistently, systematically and explicitly </a:t>
            </a: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support the culture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26" name="Google Shape;326;p41"/>
          <p:cNvSpPr/>
          <p:nvPr/>
        </p:nvSpPr>
        <p:spPr>
          <a:xfrm>
            <a:off x="1927225" y="2833688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7" name="Google Shape;327;p41"/>
          <p:cNvSpPr/>
          <p:nvPr/>
        </p:nvSpPr>
        <p:spPr>
          <a:xfrm>
            <a:off x="5048250" y="2617788"/>
            <a:ext cx="3656013" cy="2678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policies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practices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values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resource allocations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data systems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feedback systems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reporting requirements</a:t>
            </a:r>
            <a:endParaRPr/>
          </a:p>
        </p:txBody>
      </p:sp>
      <p:sp>
        <p:nvSpPr>
          <p:cNvPr id="328" name="Google Shape;328;p41"/>
          <p:cNvSpPr/>
          <p:nvPr/>
        </p:nvSpPr>
        <p:spPr>
          <a:xfrm>
            <a:off x="1004888" y="2662238"/>
            <a:ext cx="2967037" cy="2678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expectations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recruitment &amp; hiring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staff induction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compensation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staff training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staff coaching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staff feedback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idx="1" type="body"/>
          </p:nvPr>
        </p:nvSpPr>
        <p:spPr>
          <a:xfrm>
            <a:off x="914400" y="1676400"/>
            <a:ext cx="76962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30 years studying </a:t>
            </a: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“research to practice”</a:t>
            </a: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issues…</a:t>
            </a:r>
            <a:endParaRPr/>
          </a:p>
          <a:p>
            <a:pPr indent="0" lvl="0" marL="0" marR="0" rtl="0" algn="l">
              <a:spcBef>
                <a:spcPts val="1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from the </a:t>
            </a: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“practice”</a:t>
            </a: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side</a:t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b="1" i="0" sz="24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wing_header" id="104" name="Google Shape;10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762000"/>
            <a:ext cx="69342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2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42"/>
          <p:cNvSpPr txBox="1"/>
          <p:nvPr>
            <p:ph idx="1" type="body"/>
          </p:nvPr>
        </p:nvSpPr>
        <p:spPr>
          <a:xfrm>
            <a:off x="622300" y="2032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16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/>
          <p:nvPr>
            <p:ph type="title"/>
          </p:nvPr>
        </p:nvSpPr>
        <p:spPr>
          <a:xfrm>
            <a:off x="685800" y="457200"/>
            <a:ext cx="77724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6"/>
          <p:cNvSpPr txBox="1"/>
          <p:nvPr>
            <p:ph idx="1" type="body"/>
          </p:nvPr>
        </p:nvSpPr>
        <p:spPr>
          <a:xfrm>
            <a:off x="533400" y="1676400"/>
            <a:ext cx="80010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4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2004 - present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independent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non-profit operating foundation </a:t>
            </a:r>
            <a:endParaRPr/>
          </a:p>
          <a:p>
            <a:pPr indent="0" lvl="0" marL="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promote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evidence-based education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policies and practices</a:t>
            </a:r>
            <a:endParaRPr/>
          </a:p>
          <a:p>
            <a:pPr indent="0" lvl="0" marL="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act as a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catalyst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to facilitate communication, cooperation and collaboration between individuals and organizations  currently engaged in evidence based education</a:t>
            </a:r>
            <a:endParaRPr b="0" i="0" sz="2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engage in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data-mining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gathering, analyzing and disseminating data</a:t>
            </a:r>
            <a:endParaRPr/>
          </a:p>
        </p:txBody>
      </p:sp>
      <p:pic>
        <p:nvPicPr>
          <p:cNvPr descr="wing_header" id="112" name="Google Shape;11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152400"/>
            <a:ext cx="69342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/>
          <p:nvPr>
            <p:ph idx="1" type="body"/>
          </p:nvPr>
        </p:nvSpPr>
        <p:spPr>
          <a:xfrm>
            <a:off x="304800" y="1155700"/>
            <a:ext cx="8534400" cy="53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000" u="sng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4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1978 - 2004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Operated a large non-profit organization in SF Bay Area</a:t>
            </a:r>
            <a:endParaRPr/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six spec. ed schools		adult programs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residential programs		employment supportive services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public school consultation		teacher training campus</a:t>
            </a:r>
            <a:endParaRPr/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Deliberately implemented a organizational culture based on:</a:t>
            </a:r>
            <a:endParaRPr b="0" i="0" sz="1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6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Evidence-based 	</a:t>
            </a:r>
            <a:r>
              <a:rPr b="1" i="0" lang="en-US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b="1" i="0" lang="en-US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Clinical problem solving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860"/>
              </a:spcBef>
              <a:spcAft>
                <a:spcPts val="0"/>
              </a:spcAft>
              <a:buClr>
                <a:srgbClr val="F2F2F2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research to practice		data-based decision making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6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Performance feedback	</a:t>
            </a:r>
            <a:r>
              <a:rPr b="1" i="0" lang="en-US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-US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Positive reinforcement</a:t>
            </a:r>
            <a:r>
              <a:rPr b="0" i="0" lang="en-US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1" i="0" sz="18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60"/>
              </a:spcBef>
              <a:spcAft>
                <a:spcPts val="0"/>
              </a:spcAft>
              <a:buClr>
                <a:srgbClr val="F2F2F2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student, staff, organization		student, staff, organization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8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8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ing_header" id="119" name="Google Shape;11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152400"/>
            <a:ext cx="693420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/>
          <p:nvPr>
            <p:ph type="title"/>
          </p:nvPr>
        </p:nvSpPr>
        <p:spPr>
          <a:xfrm>
            <a:off x="685800" y="184150"/>
            <a:ext cx="7772400" cy="715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“real world” challenges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8"/>
          <p:cNvSpPr txBox="1"/>
          <p:nvPr>
            <p:ph idx="1" type="body"/>
          </p:nvPr>
        </p:nvSpPr>
        <p:spPr>
          <a:xfrm>
            <a:off x="254000" y="854075"/>
            <a:ext cx="8670925" cy="5819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Operating within direct service funding 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(no grants, research, university students)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Perpetual growth mode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(services, programs, technology)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Serving extremely “high risk” kids w/ challenging behaviors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(requiring high treatment integrity implementing sophisticated programs)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High profile 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(regulatory oversight, parents, districts, community)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Constant shortage of trained staff 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(staff turnover, failure of Universities to train in effective teaching strategies)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63550" lvl="1" marL="85725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>
            <p:ph type="title"/>
          </p:nvPr>
        </p:nvSpPr>
        <p:spPr>
          <a:xfrm>
            <a:off x="685800" y="196850"/>
            <a:ext cx="7772400" cy="61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Education Reform’s Track Record</a:t>
            </a:r>
            <a:b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9"/>
          <p:cNvSpPr txBox="1"/>
          <p:nvPr>
            <p:ph idx="1" type="body"/>
          </p:nvPr>
        </p:nvSpPr>
        <p:spPr>
          <a:xfrm>
            <a:off x="241300" y="825500"/>
            <a:ext cx="8293100" cy="5594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2011 NAEP Reading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At or above proficiency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baseline="3000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Grade   = 34%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b="1" baseline="3000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Grade   = 34%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r>
              <a:rPr b="1" baseline="3000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Grade = 38%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2011 NAEP Math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At or above proficiency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baseline="3000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1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Grade   = 40%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b="1" baseline="3000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1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Grade   = 35%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r>
              <a:rPr b="1" baseline="3000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1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Grade = 26%</a:t>
            </a:r>
            <a:endParaRPr/>
          </a:p>
          <a:p>
            <a:pPr indent="-342900" lvl="0" marL="3429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FFFF00"/>
              </a:buClr>
              <a:buFont typeface="Times New Roman"/>
              <a:buNone/>
            </a:pPr>
            <a:r>
              <a:rPr b="1" i="0" lang="en-US" sz="16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National Assessment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FFFF00"/>
              </a:buClr>
              <a:buFont typeface="Times New Roman"/>
              <a:buNone/>
            </a:pPr>
            <a:r>
              <a:rPr b="1" i="0" lang="en-US" sz="16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Educational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FFFF00"/>
              </a:buClr>
              <a:buFont typeface="Times New Roman"/>
              <a:buNone/>
            </a:pPr>
            <a:r>
              <a:rPr b="1" i="0" lang="en-US" sz="16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Progress (NAEP)</a:t>
            </a:r>
            <a:endParaRPr/>
          </a:p>
        </p:txBody>
      </p:sp>
      <p:pic>
        <p:nvPicPr>
          <p:cNvPr id="134" name="Google Shape;13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000" y="914400"/>
            <a:ext cx="6324600" cy="322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9400" y="3479800"/>
            <a:ext cx="6324600" cy="322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/>
          <p:nvPr>
            <p:ph type="title"/>
          </p:nvPr>
        </p:nvSpPr>
        <p:spPr>
          <a:xfrm>
            <a:off x="685800" y="196850"/>
            <a:ext cx="7772400" cy="61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Education Reform’s Track Record</a:t>
            </a:r>
            <a:b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0"/>
          <p:cNvSpPr txBox="1"/>
          <p:nvPr>
            <p:ph idx="1" type="body"/>
          </p:nvPr>
        </p:nvSpPr>
        <p:spPr>
          <a:xfrm>
            <a:off x="542925" y="711200"/>
            <a:ext cx="7991475" cy="5708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Graduation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Rate</a:t>
            </a:r>
            <a:endParaRPr/>
          </a:p>
        </p:txBody>
      </p:sp>
      <p:pic>
        <p:nvPicPr>
          <p:cNvPr id="143" name="Google Shape;14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900" y="1387475"/>
            <a:ext cx="8724900" cy="507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/>
          <p:nvPr>
            <p:ph type="title"/>
          </p:nvPr>
        </p:nvSpPr>
        <p:spPr>
          <a:xfrm>
            <a:off x="711200" y="0"/>
            <a:ext cx="77724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Education Reform’s Track Record</a:t>
            </a:r>
            <a:b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1"/>
          <p:cNvSpPr txBox="1"/>
          <p:nvPr>
            <p:ph idx="1" type="body"/>
          </p:nvPr>
        </p:nvSpPr>
        <p:spPr>
          <a:xfrm>
            <a:off x="355600" y="596900"/>
            <a:ext cx="8618538" cy="59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average life of an education innovation is </a:t>
            </a: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18-48 months</a:t>
            </a: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					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(Latham, 1988)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1" i="0" lang="en-U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Comprehensive School Reform Demonstration Program (1998)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nearly 6,000 schools implemented more than 700 different CSR Models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Implementation Findings</a:t>
            </a:r>
            <a:endParaRPr/>
          </a:p>
          <a:p>
            <a:pPr indent="-1905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	1 in 5 maintained reforms through 2002 </a:t>
            </a:r>
            <a:endParaRPr/>
          </a:p>
          <a:p>
            <a:pPr indent="-1905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	1 in 10 maintained reforms through 2004</a:t>
            </a:r>
            <a:endParaRPr/>
          </a:p>
          <a:p>
            <a:pPr indent="-215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-342900" lvl="0" marL="342900" marR="0" rtl="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(American Institute for Research)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ank Presentatio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