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57554554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5755455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Forces, Motion, &amp; Magnets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ombre:</a:t>
            </a:r>
            <a:r>
              <a:rPr lang="en" sz="1100">
                <a:solidFill>
                  <a:srgbClr val="000000"/>
                </a:solidFill>
              </a:rPr>
              <a:t>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525" y="603825"/>
            <a:ext cx="6691200" cy="80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800">
                <a:solidFill>
                  <a:schemeClr val="dk1"/>
                </a:solidFill>
                <a:latin typeface="Londrina Shadow"/>
                <a:ea typeface="Londrina Shadow"/>
                <a:cs typeface="Londrina Shadow"/>
                <a:sym typeface="Londrina Shadow"/>
              </a:rPr>
              <a:t>Científicos</a:t>
            </a:r>
            <a:r>
              <a:rPr b="1" lang="en" sz="3800">
                <a:solidFill>
                  <a:schemeClr val="dk1"/>
                </a:solidFill>
                <a:latin typeface="Londrina Shadow"/>
                <a:ea typeface="Londrina Shadow"/>
                <a:cs typeface="Londrina Shadow"/>
                <a:sym typeface="Londrina Shadow"/>
              </a:rPr>
              <a:t> resuelven un </a:t>
            </a:r>
            <a:endParaRPr b="1" sz="3800">
              <a:solidFill>
                <a:schemeClr val="dk1"/>
              </a:solidFill>
              <a:latin typeface="Londrina Shadow"/>
              <a:ea typeface="Londrina Shadow"/>
              <a:cs typeface="Londrina Shadow"/>
              <a:sym typeface="Londrina Shadow"/>
            </a:endParaRPr>
          </a:p>
          <a:p>
            <a:pPr indent="0" lvl="0" marL="0" rtl="0" algn="l">
              <a:lnSpc>
                <a:spcPct val="115000"/>
              </a:lnSpc>
              <a:spcBef>
                <a:spcPts val="0"/>
              </a:spcBef>
              <a:spcAft>
                <a:spcPts val="0"/>
              </a:spcAft>
              <a:buNone/>
            </a:pPr>
            <a:r>
              <a:rPr b="1" lang="en" sz="3800">
                <a:solidFill>
                  <a:schemeClr val="dk1"/>
                </a:solidFill>
                <a:latin typeface="Londrina Shadow"/>
                <a:ea typeface="Londrina Shadow"/>
                <a:cs typeface="Londrina Shadow"/>
                <a:sym typeface="Londrina Shadow"/>
              </a:rPr>
              <a:t>problema pegajoso</a:t>
            </a:r>
            <a:endParaRPr b="1" sz="3800">
              <a:solidFill>
                <a:schemeClr val="dk1"/>
              </a:solidFill>
              <a:latin typeface="Londrina Shadow"/>
              <a:ea typeface="Londrina Shadow"/>
              <a:cs typeface="Londrina Shadow"/>
              <a:sym typeface="Londrina Shadow"/>
            </a:endParaRPr>
          </a:p>
        </p:txBody>
      </p:sp>
      <p:sp>
        <p:nvSpPr>
          <p:cNvPr id="59" name="Google Shape;59;p13"/>
          <p:cNvSpPr/>
          <p:nvPr/>
        </p:nvSpPr>
        <p:spPr>
          <a:xfrm>
            <a:off x="628275" y="2082263"/>
            <a:ext cx="6515859"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96400" y="2230975"/>
            <a:ext cx="6579600" cy="6803400"/>
          </a:xfrm>
          <a:prstGeom prst="rect">
            <a:avLst/>
          </a:prstGeom>
          <a:noFill/>
          <a:ln>
            <a:noFill/>
          </a:ln>
        </p:spPr>
        <p:txBody>
          <a:bodyPr anchorCtr="0" anchor="t" bIns="91425" lIns="91425" spcFirstLastPara="1" rIns="91425" wrap="square" tIns="91425">
            <a:spAutoFit/>
          </a:bodyPr>
          <a:lstStyle/>
          <a:p>
            <a:pPr indent="0" lvl="0" marL="0" rtl="0" algn="l">
              <a:lnSpc>
                <a:spcPct val="145000"/>
              </a:lnSpc>
              <a:spcBef>
                <a:spcPts val="0"/>
              </a:spcBef>
              <a:spcAft>
                <a:spcPts val="0"/>
              </a:spcAft>
              <a:buNone/>
            </a:pPr>
            <a:r>
              <a:rPr lang="en" sz="1600">
                <a:solidFill>
                  <a:schemeClr val="dk1"/>
                </a:solidFill>
                <a:latin typeface="Poppins SemiBold"/>
                <a:ea typeface="Poppins SemiBold"/>
                <a:cs typeface="Poppins SemiBold"/>
                <a:sym typeface="Poppins SemiBold"/>
              </a:rPr>
              <a:t>Imagínate si te resbalaras</a:t>
            </a:r>
            <a:r>
              <a:rPr lang="en" sz="1600">
                <a:solidFill>
                  <a:schemeClr val="dk1"/>
                </a:solidFill>
                <a:latin typeface="Poppins SemiBold"/>
                <a:ea typeface="Poppins SemiBold"/>
                <a:cs typeface="Poppins SemiBold"/>
                <a:sym typeface="Poppins SemiBold"/>
              </a:rPr>
              <a:t> cada vez que dieras un paso.</a:t>
            </a:r>
            <a:r>
              <a:rPr lang="en" sz="1200">
                <a:solidFill>
                  <a:schemeClr val="dk1"/>
                </a:solidFill>
                <a:highlight>
                  <a:srgbClr val="FFFFFF"/>
                </a:highlight>
              </a:rPr>
              <a:t> Te costaría mucho caminar. Sería como caminar sobre hielo.</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La fuerza que evita que tus pies se resbalen se llama fricción. La fricción se produce cuando dos cosas se rozan. Hay mucha fricción cuando un zapato roza el suelo. Hay menos fricción cuando un zapato roza el hielo.</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No es bueno que tus zapatos se resbalen cuando caminas. Pero hay momentos en los que sí es bueno que las cosas se resbalen.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Por ejemplo, ¿alguna vez has tratado de sacar lo último que queda en el tubo de la pasta de dientes? Lo aprietas, pero la pasta de dientes no sale. Sería bueno que saliera fácilmente, pero no lo hace.</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Un grupo de científicos resolvió este problema. Descubrieron cómo hacer una superficie súper resbalosa a la cual la pasta de dientes no se pega.Crearon un tubo de pasta de dientes con ese material por dentro. La pasta de dientes salió fácilmente del tubo. </a:t>
            </a:r>
            <a:endParaRPr sz="1200">
              <a:solidFill>
                <a:schemeClr val="dk1"/>
              </a:solidFill>
              <a:highlight>
                <a:srgbClr val="FFFFFF"/>
              </a:highlight>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highlight>
                <a:srgbClr val="FFFFFF"/>
              </a:highlight>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Piensa en todas las formas en las que este invento podría ayudarte. ¿Qué pasaría si la catsup no se pegara a la botella? ¿Qué pasaría si la mermelada de uva no se pegara al frasco? La gente podría utilizar hasta lo último de la pasta de dientes, de catsup y de mermelada.</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La vida está llena de problemas pegajosos. Este nuevo invento ayudará a resolver algunos de ellos.</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