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df57554554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f5755455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142625" y="9232482"/>
            <a:ext cx="7487153" cy="391991"/>
            <a:chOff x="0" y="9175900"/>
            <a:chExt cx="7772400" cy="406925"/>
          </a:xfrm>
        </p:grpSpPr>
        <p:sp>
          <p:nvSpPr>
            <p:cNvPr id="55" name="Google Shape;55;p13"/>
            <p:cNvSpPr txBox="1"/>
            <p:nvPr/>
          </p:nvSpPr>
          <p:spPr>
            <a:xfrm>
              <a:off x="0" y="9364725"/>
              <a:ext cx="7772400" cy="218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Forces, Motion, &amp; Magnets</a:t>
              </a:r>
              <a:endParaRPr sz="900">
                <a:solidFill>
                  <a:schemeClr val="dk1"/>
                </a:solidFill>
              </a:endParaRPr>
            </a:p>
            <a:p>
              <a:pPr indent="0" lvl="0" marL="0" rtl="0" algn="ctr">
                <a:spcBef>
                  <a:spcPts val="0"/>
                </a:spcBef>
                <a:spcAft>
                  <a:spcPts val="0"/>
                </a:spcAft>
                <a:buNone/>
              </a:pPr>
              <a:r>
                <a:t/>
              </a:r>
              <a:endParaRPr sz="900"/>
            </a:p>
          </p:txBody>
        </p:sp>
        <p:pic>
          <p:nvPicPr>
            <p:cNvPr id="56" name="Google Shape;56;p13"/>
            <p:cNvPicPr preferRelativeResize="0"/>
            <p:nvPr/>
          </p:nvPicPr>
          <p:blipFill rotWithShape="1">
            <a:blip r:embed="rId3">
              <a:alphaModFix/>
            </a:blip>
            <a:srcRect b="-34811" l="0" r="-3852" t="-11579"/>
            <a:stretch/>
          </p:blipFill>
          <p:spPr>
            <a:xfrm>
              <a:off x="3004538" y="9175900"/>
              <a:ext cx="1763323" cy="328500"/>
            </a:xfrm>
            <a:prstGeom prst="rect">
              <a:avLst/>
            </a:prstGeom>
            <a:noFill/>
            <a:ln>
              <a:noFill/>
            </a:ln>
          </p:spPr>
        </p:pic>
      </p:grpSp>
      <p:sp>
        <p:nvSpPr>
          <p:cNvPr id="57" name="Google Shape;57;p13"/>
          <p:cNvSpPr txBox="1"/>
          <p:nvPr/>
        </p:nvSpPr>
        <p:spPr>
          <a:xfrm>
            <a:off x="2725325" y="274550"/>
            <a:ext cx="4748400" cy="4674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1100">
                <a:solidFill>
                  <a:srgbClr val="000000"/>
                </a:solidFill>
              </a:rPr>
              <a:t>N</a:t>
            </a:r>
            <a:r>
              <a:rPr lang="en" sz="1100"/>
              <a:t>ombre</a:t>
            </a:r>
            <a:r>
              <a:rPr lang="en" sz="1100">
                <a:solidFill>
                  <a:srgbClr val="000000"/>
                </a:solidFill>
              </a:rPr>
              <a:t> </a:t>
            </a:r>
            <a:r>
              <a:rPr lang="en" sz="1100">
                <a:solidFill>
                  <a:srgbClr val="B7B7B7"/>
                </a:solidFill>
              </a:rPr>
              <a:t>_____________________</a:t>
            </a:r>
            <a:endParaRPr sz="1100">
              <a:solidFill>
                <a:srgbClr val="B7B7B7"/>
              </a:solidFill>
            </a:endParaRPr>
          </a:p>
        </p:txBody>
      </p:sp>
      <p:sp>
        <p:nvSpPr>
          <p:cNvPr id="58" name="Google Shape;58;p13"/>
          <p:cNvSpPr txBox="1"/>
          <p:nvPr/>
        </p:nvSpPr>
        <p:spPr>
          <a:xfrm>
            <a:off x="561525" y="603825"/>
            <a:ext cx="6691200" cy="804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3800">
                <a:solidFill>
                  <a:schemeClr val="dk1"/>
                </a:solidFill>
                <a:latin typeface="Londrina Shadow"/>
                <a:ea typeface="Londrina Shadow"/>
                <a:cs typeface="Londrina Shadow"/>
                <a:sym typeface="Londrina Shadow"/>
              </a:rPr>
              <a:t>Científicos</a:t>
            </a:r>
            <a:r>
              <a:rPr b="1" lang="en" sz="3800">
                <a:solidFill>
                  <a:schemeClr val="dk1"/>
                </a:solidFill>
                <a:latin typeface="Londrina Shadow"/>
                <a:ea typeface="Londrina Shadow"/>
                <a:cs typeface="Londrina Shadow"/>
                <a:sym typeface="Londrina Shadow"/>
              </a:rPr>
              <a:t> Resuelven un </a:t>
            </a:r>
            <a:endParaRPr b="1" sz="3800">
              <a:solidFill>
                <a:schemeClr val="dk1"/>
              </a:solidFill>
              <a:latin typeface="Londrina Shadow"/>
              <a:ea typeface="Londrina Shadow"/>
              <a:cs typeface="Londrina Shadow"/>
              <a:sym typeface="Londrina Shadow"/>
            </a:endParaRPr>
          </a:p>
          <a:p>
            <a:pPr indent="0" lvl="0" marL="0" rtl="0" algn="l">
              <a:lnSpc>
                <a:spcPct val="115000"/>
              </a:lnSpc>
              <a:spcBef>
                <a:spcPts val="0"/>
              </a:spcBef>
              <a:spcAft>
                <a:spcPts val="0"/>
              </a:spcAft>
              <a:buNone/>
            </a:pPr>
            <a:r>
              <a:rPr b="1" lang="en" sz="3800">
                <a:solidFill>
                  <a:schemeClr val="dk1"/>
                </a:solidFill>
                <a:latin typeface="Londrina Shadow"/>
                <a:ea typeface="Londrina Shadow"/>
                <a:cs typeface="Londrina Shadow"/>
                <a:sym typeface="Londrina Shadow"/>
              </a:rPr>
              <a:t>Problema Pegajoso</a:t>
            </a:r>
            <a:endParaRPr b="1" sz="3800">
              <a:solidFill>
                <a:schemeClr val="dk1"/>
              </a:solidFill>
              <a:latin typeface="Londrina Shadow"/>
              <a:ea typeface="Londrina Shadow"/>
              <a:cs typeface="Londrina Shadow"/>
              <a:sym typeface="Londrina Shadow"/>
            </a:endParaRPr>
          </a:p>
        </p:txBody>
      </p:sp>
      <p:sp>
        <p:nvSpPr>
          <p:cNvPr id="59" name="Google Shape;59;p13"/>
          <p:cNvSpPr/>
          <p:nvPr/>
        </p:nvSpPr>
        <p:spPr>
          <a:xfrm>
            <a:off x="628275" y="2082263"/>
            <a:ext cx="6515859" cy="71351"/>
          </a:xfrm>
          <a:custGeom>
            <a:rect b="b" l="l" r="r" t="t"/>
            <a:pathLst>
              <a:path extrusionOk="0" h="3044" w="212867">
                <a:moveTo>
                  <a:pt x="0" y="3044"/>
                </a:moveTo>
                <a:cubicBezTo>
                  <a:pt x="70712" y="-2842"/>
                  <a:pt x="141910" y="1903"/>
                  <a:pt x="212867" y="1903"/>
                </a:cubicBezTo>
              </a:path>
            </a:pathLst>
          </a:custGeom>
          <a:noFill/>
          <a:ln cap="flat" cmpd="sng" w="28575">
            <a:solidFill>
              <a:schemeClr val="dk2"/>
            </a:solidFill>
            <a:prstDash val="solid"/>
            <a:round/>
            <a:headEnd len="med" w="med" type="none"/>
            <a:tailEnd len="med" w="med" type="none"/>
          </a:ln>
        </p:spPr>
      </p:sp>
      <p:sp>
        <p:nvSpPr>
          <p:cNvPr id="60" name="Google Shape;60;p13"/>
          <p:cNvSpPr txBox="1"/>
          <p:nvPr/>
        </p:nvSpPr>
        <p:spPr>
          <a:xfrm>
            <a:off x="596400" y="2230975"/>
            <a:ext cx="6579600" cy="7169700"/>
          </a:xfrm>
          <a:prstGeom prst="rect">
            <a:avLst/>
          </a:prstGeom>
          <a:noFill/>
          <a:ln>
            <a:noFill/>
          </a:ln>
        </p:spPr>
        <p:txBody>
          <a:bodyPr anchorCtr="0" anchor="t" bIns="91425" lIns="91425" spcFirstLastPara="1" rIns="91425" wrap="square" tIns="91425">
            <a:spAutoFit/>
          </a:bodyPr>
          <a:lstStyle/>
          <a:p>
            <a:pPr indent="0" lvl="0" marL="0" rtl="0" algn="l">
              <a:lnSpc>
                <a:spcPct val="145000"/>
              </a:lnSpc>
              <a:spcBef>
                <a:spcPts val="0"/>
              </a:spcBef>
              <a:spcAft>
                <a:spcPts val="0"/>
              </a:spcAft>
              <a:buNone/>
            </a:pPr>
            <a:r>
              <a:rPr lang="en" sz="1600">
                <a:solidFill>
                  <a:schemeClr val="dk1"/>
                </a:solidFill>
                <a:latin typeface="Poppins SemiBold"/>
                <a:ea typeface="Poppins SemiBold"/>
                <a:cs typeface="Poppins SemiBold"/>
                <a:sym typeface="Poppins SemiBold"/>
              </a:rPr>
              <a:t>Supongamos que tú pie resbalaba cada vez que daba un paso.</a:t>
            </a:r>
            <a:r>
              <a:rPr lang="en" sz="1200">
                <a:solidFill>
                  <a:schemeClr val="dk1"/>
                </a:solidFill>
                <a:highlight>
                  <a:srgbClr val="FFFFFF"/>
                </a:highlight>
              </a:rPr>
              <a:t> Te costaría mucho caminar. Sería como caminar sobre hielo.</a:t>
            </a:r>
            <a:endParaRPr sz="1200">
              <a:solidFill>
                <a:schemeClr val="dk1"/>
              </a:solidFill>
            </a:endParaRPr>
          </a:p>
          <a:p>
            <a:pPr indent="0" lvl="0" marL="0" rtl="0" algn="l">
              <a:lnSpc>
                <a:spcPct val="145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highlight>
                  <a:srgbClr val="FFFFFF"/>
                </a:highlight>
              </a:rPr>
              <a:t>La fuerza que evita que el pie resbale se llama fricción. Se produce fricción cuando dos cosas se rozan. Hay mucha fricción cuando un zapato roza el suelo. Hay menos fricción cuando un zapato roza el hielo.</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highlight>
                  <a:srgbClr val="FFFFFF"/>
                </a:highlight>
              </a:rPr>
              <a:t>No querrás que tus zapatos se resbalen cuando caminas. Pero hay momentos en los que quieres que las cosas se resbalen.</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highlight>
                  <a:srgbClr val="FFFFFF"/>
                </a:highlight>
              </a:rPr>
              <a:t>¿Alguna vez has intentado exprimir lo último de pasta de dientes del tubo? Aprietas, pero la pasta de dientes se queda adentro. Quieres que se resbale, pero no lo hace.</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highlight>
                  <a:srgbClr val="FFFFFF"/>
                </a:highlight>
              </a:rPr>
              <a:t>Un grupo de científicos resolvió este problema. Descubrieron cómo hacer una superficie súper resbalosa. La pasta de dientes no se le pega.</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highlight>
                  <a:srgbClr val="FFFFFF"/>
                </a:highlight>
              </a:rPr>
              <a:t>Hicieron un tubo de pasta de dientes con esta superficie en el interior. La pasta de dientes resbaló fácilmente fuera del tubo.</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highlight>
                  <a:srgbClr val="FFFFFF"/>
                </a:highlight>
              </a:rPr>
              <a:t>Piensa en todas las formas en que este invento podría ayudarte. ¿Qué pasaría si la catsup no se pegara a la botella? ¿Qué pasaría si la mermelada de uva no se pegara al frasco? La gente podría utilizar hasta lo último de pasta de dientes, catsup y mermelada.</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highlight>
                  <a:srgbClr val="FFFFFF"/>
                </a:highlight>
              </a:rPr>
              <a:t>La vida está llena de problemas pegajosos. Este nuevo invento ayudará a resolver algunos de ellos.</a:t>
            </a:r>
            <a:endParaRPr sz="12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