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7F34DB-0C22-E427-B3EE-54F7562EB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3">
            <a:extLst>
              <a:ext uri="{FF2B5EF4-FFF2-40B4-BE49-F238E27FC236}">
                <a16:creationId xmlns:a16="http://schemas.microsoft.com/office/drawing/2014/main" id="{6870B0E5-505F-AEBE-BF60-FB7D490D8110}"/>
              </a:ext>
            </a:extLst>
          </p:cNvPr>
          <p:cNvSpPr txBox="1">
            <a:spLocks/>
          </p:cNvSpPr>
          <p:nvPr/>
        </p:nvSpPr>
        <p:spPr>
          <a:xfrm>
            <a:off x="609600" y="6251575"/>
            <a:ext cx="287338" cy="222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accent4"/>
                </a:solidFill>
                <a:latin typeface="Montserrat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E7F5B6-FDA8-601B-7AE7-482FA082788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/>
          <a:lstStyle/>
          <a:p>
            <a:r>
              <a:rPr lang="en-US" dirty="0"/>
              <a:t>Global Impact of Digital Transformation Initiatives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02F5601-D0A2-6D78-2557-A1827271FEB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A332D3-E6B7-5CB7-9A94-FD35C22FEB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pPr lvl="0"/>
            <a:fld id="{E494F7E3-3625-40F1-897C-DFFB67D50095}" type="slidenum">
              <a:rPr lang="en-US" noProof="0" smtClean="0"/>
              <a:pPr lvl="0"/>
              <a:t>1</a:t>
            </a:fld>
            <a:endParaRPr lang="en-US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04302B0-CEFA-14F4-0421-82F758BC21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3301"/>
            <a:ext cx="10972800" cy="757599"/>
          </a:xfrm>
        </p:spPr>
        <p:txBody>
          <a:bodyPr anchor="t"/>
          <a:lstStyle/>
          <a:p>
            <a:r>
              <a:rPr lang="en-US" dirty="0"/>
              <a:t>Global Impact of Digital Transformation Initiatives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4BFD52-A536-F878-3EF9-D0DF32A9C1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1" t="10630" r="2694" b="3924"/>
          <a:stretch/>
        </p:blipFill>
        <p:spPr>
          <a:xfrm>
            <a:off x="2660439" y="1509428"/>
            <a:ext cx="7221230" cy="361829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4AE469C-D6E7-2DEF-A4B0-A6A76A4A6889}"/>
              </a:ext>
            </a:extLst>
          </p:cNvPr>
          <p:cNvSpPr txBox="1"/>
          <p:nvPr/>
        </p:nvSpPr>
        <p:spPr>
          <a:xfrm>
            <a:off x="3449447" y="2978537"/>
            <a:ext cx="51727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 SemiBold" pitchFamily="2" charset="0"/>
              </a:rPr>
              <a:t>United States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967A5A-CAA5-B0E6-9A3B-855003EBE1DF}"/>
              </a:ext>
            </a:extLst>
          </p:cNvPr>
          <p:cNvSpPr txBox="1"/>
          <p:nvPr/>
        </p:nvSpPr>
        <p:spPr>
          <a:xfrm>
            <a:off x="4981895" y="3999852"/>
            <a:ext cx="43341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 SemiBold" pitchFamily="2" charset="0"/>
              </a:rPr>
              <a:t>Brazil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C68D4B-2D0E-7F79-979F-650267E5A261}"/>
              </a:ext>
            </a:extLst>
          </p:cNvPr>
          <p:cNvSpPr txBox="1"/>
          <p:nvPr/>
        </p:nvSpPr>
        <p:spPr>
          <a:xfrm>
            <a:off x="7857583" y="3061398"/>
            <a:ext cx="41931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 SemiBold" pitchFamily="2" charset="0"/>
              </a:rPr>
              <a:t>China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F0DF95-BE51-CA07-900C-3C40C2042DA5}"/>
              </a:ext>
            </a:extLst>
          </p:cNvPr>
          <p:cNvSpPr txBox="1"/>
          <p:nvPr/>
        </p:nvSpPr>
        <p:spPr>
          <a:xfrm>
            <a:off x="6600032" y="3215427"/>
            <a:ext cx="51728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 SemiBold" pitchFamily="2" charset="0"/>
              </a:rPr>
              <a:t>Saudi</a:t>
            </a:r>
          </a:p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 SemiBold" pitchFamily="2" charset="0"/>
              </a:rPr>
              <a:t>Arabia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14ADF8-6FD4-E1FC-5561-25B4891839A1}"/>
              </a:ext>
            </a:extLst>
          </p:cNvPr>
          <p:cNvSpPr txBox="1"/>
          <p:nvPr/>
        </p:nvSpPr>
        <p:spPr>
          <a:xfrm>
            <a:off x="641139" y="2481231"/>
            <a:ext cx="2019300" cy="67710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Home to tech giants and innovation hubs driving enterprise AI, cloud, and data analytics adoption.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3D0FD03-0678-55C5-4D1C-CE1F1760F756}"/>
              </a:ext>
            </a:extLst>
          </p:cNvPr>
          <p:cNvSpPr txBox="1">
            <a:spLocks/>
          </p:cNvSpPr>
          <p:nvPr/>
        </p:nvSpPr>
        <p:spPr>
          <a:xfrm>
            <a:off x="9092661" y="2481231"/>
            <a:ext cx="2019300" cy="67710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defPPr>
              <a:defRPr lang="en-US"/>
            </a:defPPr>
            <a:lvl1pPr marR="0" lv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defRPr>
            </a:lvl1pPr>
          </a:lstStyle>
          <a:p>
            <a:pPr algn="l">
              <a:lnSpc>
                <a:spcPct val="114000"/>
              </a:lnSpc>
            </a:pPr>
            <a:r>
              <a:rPr lang="en-US" altLang="en-US" sz="1100" dirty="0">
                <a:solidFill>
                  <a:schemeClr val="tx1"/>
                </a:solidFill>
                <a:latin typeface="+mn-lt"/>
              </a:rPr>
              <a:t>Rapid growth in mobile-first digital services, e-commerce, and advanced manufacturing automation.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3830A-A1A1-8FBC-78AD-210A3889B38F}"/>
              </a:ext>
            </a:extLst>
          </p:cNvPr>
          <p:cNvSpPr txBox="1">
            <a:spLocks/>
          </p:cNvSpPr>
          <p:nvPr/>
        </p:nvSpPr>
        <p:spPr>
          <a:xfrm>
            <a:off x="7367732" y="4931967"/>
            <a:ext cx="2019300" cy="67710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defPPr>
              <a:defRPr lang="en-US"/>
            </a:defPPr>
            <a:lvl1pPr marR="0" lv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defRPr>
            </a:lvl1pPr>
          </a:lstStyle>
          <a:p>
            <a:pPr algn="l">
              <a:lnSpc>
                <a:spcPct val="114000"/>
              </a:lnSpc>
            </a:pPr>
            <a:r>
              <a:rPr lang="en-US" altLang="en-US" sz="1100" dirty="0">
                <a:solidFill>
                  <a:schemeClr val="tx1"/>
                </a:solidFill>
                <a:latin typeface="+mn-lt"/>
              </a:rPr>
              <a:t>Focus on smart cities, AI-powered public services, and digital government initiatives.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C480A2F-5B30-ABBC-02AC-8967C92C5BA2}"/>
              </a:ext>
            </a:extLst>
          </p:cNvPr>
          <p:cNvSpPr txBox="1">
            <a:spLocks/>
          </p:cNvSpPr>
          <p:nvPr/>
        </p:nvSpPr>
        <p:spPr>
          <a:xfrm>
            <a:off x="1816095" y="4931967"/>
            <a:ext cx="2019300" cy="67710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defPPr>
              <a:defRPr lang="en-US"/>
            </a:defPPr>
            <a:lvl1pPr marR="0" lv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defRPr>
            </a:lvl1pPr>
          </a:lstStyle>
          <a:p>
            <a:pPr algn="l">
              <a:lnSpc>
                <a:spcPct val="114000"/>
              </a:lnSpc>
            </a:pPr>
            <a:r>
              <a:rPr lang="en-US" altLang="en-US" sz="1100" dirty="0">
                <a:solidFill>
                  <a:schemeClr val="tx1"/>
                </a:solidFill>
                <a:latin typeface="+mn-lt"/>
              </a:rPr>
              <a:t>Emerging markets investing in digital financial services and cloud infrastructure expansion.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B9E0E78-66BA-7FC8-94FA-59565E7294D3}"/>
              </a:ext>
            </a:extLst>
          </p:cNvPr>
          <p:cNvCxnSpPr/>
          <p:nvPr/>
        </p:nvCxnSpPr>
        <p:spPr>
          <a:xfrm flipH="1">
            <a:off x="609600" y="2388484"/>
            <a:ext cx="2839847" cy="0"/>
          </a:xfrm>
          <a:prstGeom prst="line">
            <a:avLst/>
          </a:prstGeom>
          <a:ln>
            <a:solidFill>
              <a:schemeClr val="accent4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A8D307-B1AB-4D91-329D-5980E636BF97}"/>
              </a:ext>
            </a:extLst>
          </p:cNvPr>
          <p:cNvCxnSpPr>
            <a:cxnSpLocks/>
          </p:cNvCxnSpPr>
          <p:nvPr/>
        </p:nvCxnSpPr>
        <p:spPr>
          <a:xfrm flipH="1">
            <a:off x="8377382" y="2388484"/>
            <a:ext cx="2734579" cy="0"/>
          </a:xfrm>
          <a:prstGeom prst="line">
            <a:avLst/>
          </a:prstGeom>
          <a:ln>
            <a:solidFill>
              <a:schemeClr val="accent4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194BF4B-2FC7-00F8-0838-3B46D038FFB1}"/>
              </a:ext>
            </a:extLst>
          </p:cNvPr>
          <p:cNvCxnSpPr>
            <a:cxnSpLocks/>
          </p:cNvCxnSpPr>
          <p:nvPr/>
        </p:nvCxnSpPr>
        <p:spPr>
          <a:xfrm>
            <a:off x="4725448" y="3967161"/>
            <a:ext cx="0" cy="886147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64A5D30-A73B-3BCC-65CB-8027AAE92932}"/>
              </a:ext>
            </a:extLst>
          </p:cNvPr>
          <p:cNvCxnSpPr>
            <a:cxnSpLocks/>
          </p:cNvCxnSpPr>
          <p:nvPr/>
        </p:nvCxnSpPr>
        <p:spPr>
          <a:xfrm flipH="1">
            <a:off x="1816095" y="4853308"/>
            <a:ext cx="2909353" cy="0"/>
          </a:xfrm>
          <a:prstGeom prst="line">
            <a:avLst/>
          </a:prstGeom>
          <a:ln>
            <a:solidFill>
              <a:schemeClr val="accent4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72547A4-2C7F-19BD-6F14-0298EDB973FD}"/>
              </a:ext>
            </a:extLst>
          </p:cNvPr>
          <p:cNvCxnSpPr>
            <a:cxnSpLocks/>
          </p:cNvCxnSpPr>
          <p:nvPr/>
        </p:nvCxnSpPr>
        <p:spPr>
          <a:xfrm>
            <a:off x="7117314" y="3068651"/>
            <a:ext cx="0" cy="1784657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82855E65-96E3-E361-8180-410CF0063576}"/>
              </a:ext>
            </a:extLst>
          </p:cNvPr>
          <p:cNvCxnSpPr>
            <a:cxnSpLocks/>
          </p:cNvCxnSpPr>
          <p:nvPr/>
        </p:nvCxnSpPr>
        <p:spPr>
          <a:xfrm flipH="1">
            <a:off x="7117314" y="4853308"/>
            <a:ext cx="2055261" cy="0"/>
          </a:xfrm>
          <a:prstGeom prst="line">
            <a:avLst/>
          </a:prstGeom>
          <a:ln>
            <a:solidFill>
              <a:schemeClr val="accent4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25FDBA1-4AC7-4867-E2CB-12B7F0D89795}"/>
              </a:ext>
            </a:extLst>
          </p:cNvPr>
          <p:cNvSpPr txBox="1"/>
          <p:nvPr/>
        </p:nvSpPr>
        <p:spPr>
          <a:xfrm>
            <a:off x="641139" y="2143286"/>
            <a:ext cx="2168736" cy="18466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200" dirty="0">
                <a:solidFill>
                  <a:schemeClr val="tx2"/>
                </a:solidFill>
                <a:latin typeface="Montserrat ExtraBold" pitchFamily="2" charset="0"/>
              </a:rPr>
              <a:t>AI &amp; Cloud Powerhouses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79232A2-0593-E289-67AD-8B4C79A6DD9B}"/>
              </a:ext>
            </a:extLst>
          </p:cNvPr>
          <p:cNvSpPr txBox="1"/>
          <p:nvPr/>
        </p:nvSpPr>
        <p:spPr>
          <a:xfrm>
            <a:off x="1816095" y="4598413"/>
            <a:ext cx="2406660" cy="18466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200" dirty="0">
                <a:solidFill>
                  <a:schemeClr val="tx2"/>
                </a:solidFill>
                <a:latin typeface="Montserrat ExtraBold" pitchFamily="2" charset="0"/>
              </a:rPr>
              <a:t>Fintech and Cloud Expansion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33374DF-D37B-D8CB-C67D-9FAE06F96E3E}"/>
              </a:ext>
            </a:extLst>
          </p:cNvPr>
          <p:cNvSpPr txBox="1"/>
          <p:nvPr/>
        </p:nvSpPr>
        <p:spPr>
          <a:xfrm>
            <a:off x="7367731" y="4598413"/>
            <a:ext cx="2719243" cy="18466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200" dirty="0">
                <a:solidFill>
                  <a:schemeClr val="tx2"/>
                </a:solidFill>
                <a:latin typeface="Montserrat ExtraBold" pitchFamily="2" charset="0"/>
              </a:rPr>
              <a:t>Smart Cities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7BF40BE-290D-E589-3610-CDFB6BE35187}"/>
              </a:ext>
            </a:extLst>
          </p:cNvPr>
          <p:cNvSpPr txBox="1"/>
          <p:nvPr/>
        </p:nvSpPr>
        <p:spPr>
          <a:xfrm>
            <a:off x="9092661" y="2143286"/>
            <a:ext cx="2168736" cy="18466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200" dirty="0">
                <a:solidFill>
                  <a:schemeClr val="tx2"/>
                </a:solidFill>
                <a:latin typeface="Montserrat ExtraBold" pitchFamily="2" charset="0"/>
              </a:rPr>
              <a:t>Smart Tech Innovators</a:t>
            </a:r>
          </a:p>
        </p:txBody>
      </p:sp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8F991B14-A128-4F99-39B5-250234783BF0}"/>
              </a:ext>
            </a:extLst>
          </p:cNvPr>
          <p:cNvSpPr txBox="1">
            <a:spLocks/>
          </p:cNvSpPr>
          <p:nvPr/>
        </p:nvSpPr>
        <p:spPr>
          <a:xfrm>
            <a:off x="609600" y="752190"/>
            <a:ext cx="10151144" cy="29392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546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Key Countries Leading the Shift Toward Digital-First Business Models</a:t>
            </a: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9C7B09BB-8452-665B-B763-12019F6C8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67731" y="4316169"/>
            <a:ext cx="228600" cy="228600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D9614982-C2B6-D0F1-51F9-0D6D03C682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092661" y="1866544"/>
            <a:ext cx="228600" cy="228600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9D904871-0488-BD51-EFBA-2566ADE0FE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621761" y="1866544"/>
            <a:ext cx="228600" cy="228600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D3B60127-7B0D-12DD-B01A-A1D053FCFC0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816095" y="4316169"/>
            <a:ext cx="2286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54967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8742</TotalTime>
  <Words>101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72</cp:revision>
  <dcterms:created xsi:type="dcterms:W3CDTF">2025-04-10T11:11:23Z</dcterms:created>
  <dcterms:modified xsi:type="dcterms:W3CDTF">2025-10-16T08:30:44Z</dcterms:modified>
  <cp:category/>
</cp:coreProperties>
</file>