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Raleway"/>
      <p:regular r:id="rId26"/>
      <p:bold r:id="rId27"/>
      <p:italic r:id="rId28"/>
      <p:boldItalic r:id="rId29"/>
    </p:embeddedFont>
    <p:embeddedFont>
      <p:font typeface="Lato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4" roundtripDataSignature="AMtx7mj9HaT6Xk+TMgu+wAJgv2oEkEMsX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Tam Huynh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aleway-regular.fntdata"/><Relationship Id="rId25" Type="http://schemas.openxmlformats.org/officeDocument/2006/relationships/slide" Target="slides/slide20.xml"/><Relationship Id="rId28" Type="http://schemas.openxmlformats.org/officeDocument/2006/relationships/font" Target="fonts/Raleway-italic.fntdata"/><Relationship Id="rId27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bold.fntdata"/><Relationship Id="rId30" Type="http://schemas.openxmlformats.org/officeDocument/2006/relationships/font" Target="fonts/Lato-regular.fntdata"/><Relationship Id="rId11" Type="http://schemas.openxmlformats.org/officeDocument/2006/relationships/slide" Target="slides/slide6.xml"/><Relationship Id="rId33" Type="http://schemas.openxmlformats.org/officeDocument/2006/relationships/font" Target="fonts/Lato-boldItalic.fntdata"/><Relationship Id="rId10" Type="http://schemas.openxmlformats.org/officeDocument/2006/relationships/slide" Target="slides/slide5.xml"/><Relationship Id="rId32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customschemas.google.com/relationships/presentationmetadata" Target="meta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3-08-24T08:46:42.465">
    <p:pos x="6000" y="0"/>
    <p:text>Can remove this slide as We don't support UDP and TCP for singtel customer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3mxzG7M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2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2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3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3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3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3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3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3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2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0" name="Google Shape;20;p2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2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23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3" name="Google Shape;23;p23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3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" name="Google Shape;28;p2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9" name="Google Shape;29;p2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2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" name="Google Shape;31;p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2" name="Google Shape;32;p2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3" name="Google Shape;33;p2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" name="Google Shape;36;p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7" name="Google Shape;37;p2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" name="Google Shape;39;p2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0" name="Google Shape;40;p2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3" name="Google Shape;43;p2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4" name="Google Shape;44;p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2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7" name="Google Shape;47;p26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2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2" name="Google Shape;52;p2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27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5" name="Google Shape;55;p2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8" name="Google Shape;58;p2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9" name="Google Shape;59;p2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2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" name="Google Shape;61;p28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2" name="Google Shape;62;p28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29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66" name="Google Shape;66;p2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2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8" name="Google Shape;68;p2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9" name="Google Shape;69;p2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b="1" i="0" sz="2800" u="none" cap="none" strike="noStrik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b="0" i="0" sz="13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b="0" i="0" sz="11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2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>
            <p:ph type="ctrTitle"/>
          </p:nvPr>
        </p:nvSpPr>
        <p:spPr>
          <a:xfrm>
            <a:off x="729625" y="13880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SIP Application</a:t>
            </a:r>
            <a:endParaRPr b="0" sz="1600"/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/>
              <a:t>Guide to SIP Issue Troubleshooting and Escalation</a:t>
            </a: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54825" y="-84800"/>
            <a:ext cx="689175" cy="68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19081" l="10176" r="8275" t="26035"/>
          <a:stretch/>
        </p:blipFill>
        <p:spPr>
          <a:xfrm>
            <a:off x="7964375" y="0"/>
            <a:ext cx="1179625" cy="48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"/>
          <p:cNvSpPr txBox="1"/>
          <p:nvPr>
            <p:ph type="title"/>
          </p:nvPr>
        </p:nvSpPr>
        <p:spPr>
          <a:xfrm>
            <a:off x="455625" y="489775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Voice Quality</a:t>
            </a:r>
            <a:endParaRPr/>
          </a:p>
        </p:txBody>
      </p:sp>
      <p:pic>
        <p:nvPicPr>
          <p:cNvPr id="181" name="Google Shape;181;p10"/>
          <p:cNvPicPr preferRelativeResize="0"/>
          <p:nvPr/>
        </p:nvPicPr>
        <p:blipFill rotWithShape="1">
          <a:blip r:embed="rId3">
            <a:alphaModFix/>
          </a:blip>
          <a:srcRect b="0" l="4291" r="4006" t="0"/>
          <a:stretch/>
        </p:blipFill>
        <p:spPr>
          <a:xfrm>
            <a:off x="1262900" y="1219475"/>
            <a:ext cx="6618199" cy="172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0"/>
          <p:cNvPicPr preferRelativeResize="0"/>
          <p:nvPr/>
        </p:nvPicPr>
        <p:blipFill rotWithShape="1">
          <a:blip r:embed="rId4">
            <a:alphaModFix/>
          </a:blip>
          <a:srcRect b="0" l="4291" r="4006" t="0"/>
          <a:stretch/>
        </p:blipFill>
        <p:spPr>
          <a:xfrm>
            <a:off x="1041550" y="2731950"/>
            <a:ext cx="7060901" cy="227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1"/>
          <p:cNvSpPr txBox="1"/>
          <p:nvPr>
            <p:ph type="title"/>
          </p:nvPr>
        </p:nvSpPr>
        <p:spPr>
          <a:xfrm>
            <a:off x="460750" y="497175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Voice Quality</a:t>
            </a:r>
            <a:endParaRPr/>
          </a:p>
        </p:txBody>
      </p:sp>
      <p:sp>
        <p:nvSpPr>
          <p:cNvPr id="188" name="Google Shape;188;p11"/>
          <p:cNvSpPr/>
          <p:nvPr/>
        </p:nvSpPr>
        <p:spPr>
          <a:xfrm>
            <a:off x="4934925" y="1378675"/>
            <a:ext cx="21519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Network fluctuation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5205075" y="3133075"/>
            <a:ext cx="16116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Collect MTR report and Network Capture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90" name="Google Shape;190;p11"/>
          <p:cNvCxnSpPr>
            <a:stCxn id="188" idx="2"/>
            <a:endCxn id="189" idx="0"/>
          </p:cNvCxnSpPr>
          <p:nvPr/>
        </p:nvCxnSpPr>
        <p:spPr>
          <a:xfrm>
            <a:off x="6010875" y="2461075"/>
            <a:ext cx="0" cy="672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91" name="Google Shape;191;p11"/>
          <p:cNvCxnSpPr>
            <a:stCxn id="192" idx="3"/>
          </p:cNvCxnSpPr>
          <p:nvPr/>
        </p:nvCxnSpPr>
        <p:spPr>
          <a:xfrm>
            <a:off x="4603125" y="1920000"/>
            <a:ext cx="3318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93" name="Google Shape;193;p11"/>
          <p:cNvSpPr txBox="1"/>
          <p:nvPr/>
        </p:nvSpPr>
        <p:spPr>
          <a:xfrm>
            <a:off x="6010875" y="2603850"/>
            <a:ext cx="6147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2489025" y="1378800"/>
            <a:ext cx="21141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Bandwidth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2593125" y="3133075"/>
            <a:ext cx="19059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Collect Bandwidth report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5" name="Google Shape;195;p11"/>
          <p:cNvSpPr txBox="1"/>
          <p:nvPr/>
        </p:nvSpPr>
        <p:spPr>
          <a:xfrm>
            <a:off x="3511425" y="2603850"/>
            <a:ext cx="7386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6" name="Google Shape;196;p11"/>
          <p:cNvSpPr txBox="1"/>
          <p:nvPr/>
        </p:nvSpPr>
        <p:spPr>
          <a:xfrm>
            <a:off x="4439313" y="1497625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97" name="Google Shape;197;p11"/>
          <p:cNvCxnSpPr>
            <a:stCxn id="198" idx="3"/>
          </p:cNvCxnSpPr>
          <p:nvPr/>
        </p:nvCxnSpPr>
        <p:spPr>
          <a:xfrm>
            <a:off x="2138925" y="1920000"/>
            <a:ext cx="3501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98" name="Google Shape;198;p11"/>
          <p:cNvSpPr/>
          <p:nvPr/>
        </p:nvSpPr>
        <p:spPr>
          <a:xfrm>
            <a:off x="460725" y="1378800"/>
            <a:ext cx="16782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Route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11"/>
          <p:cNvSpPr/>
          <p:nvPr/>
        </p:nvSpPr>
        <p:spPr>
          <a:xfrm>
            <a:off x="404025" y="3133075"/>
            <a:ext cx="17916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Ask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Engineer to check the route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0" name="Google Shape;200;p11"/>
          <p:cNvSpPr txBox="1"/>
          <p:nvPr/>
        </p:nvSpPr>
        <p:spPr>
          <a:xfrm>
            <a:off x="1299975" y="2603850"/>
            <a:ext cx="6819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1" name="Google Shape;201;p11"/>
          <p:cNvSpPr txBox="1"/>
          <p:nvPr/>
        </p:nvSpPr>
        <p:spPr>
          <a:xfrm>
            <a:off x="2053275" y="1497625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2" name="Google Shape;202;p11"/>
          <p:cNvSpPr/>
          <p:nvPr/>
        </p:nvSpPr>
        <p:spPr>
          <a:xfrm>
            <a:off x="7161650" y="3133075"/>
            <a:ext cx="15495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Escalate to VoIP Engineer 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03" name="Google Shape;203;p11"/>
          <p:cNvCxnSpPr/>
          <p:nvPr/>
        </p:nvCxnSpPr>
        <p:spPr>
          <a:xfrm>
            <a:off x="3536775" y="2450413"/>
            <a:ext cx="300" cy="693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4" name="Google Shape;204;p11"/>
          <p:cNvCxnSpPr>
            <a:endCxn id="199" idx="0"/>
          </p:cNvCxnSpPr>
          <p:nvPr/>
        </p:nvCxnSpPr>
        <p:spPr>
          <a:xfrm>
            <a:off x="1299525" y="2461075"/>
            <a:ext cx="300" cy="672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5" name="Google Shape;205;p11"/>
          <p:cNvCxnSpPr>
            <a:stCxn id="189" idx="3"/>
            <a:endCxn id="202" idx="1"/>
          </p:cNvCxnSpPr>
          <p:nvPr/>
        </p:nvCxnSpPr>
        <p:spPr>
          <a:xfrm>
            <a:off x="6816675" y="3476125"/>
            <a:ext cx="3450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06" name="Google Shape;206;p11"/>
          <p:cNvSpPr txBox="1"/>
          <p:nvPr/>
        </p:nvSpPr>
        <p:spPr>
          <a:xfrm>
            <a:off x="1047300" y="4114600"/>
            <a:ext cx="7049400" cy="6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pinpoint if it is down to the route?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 the number by SIP as well as Mobile Phone and compare the quality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/>
          <p:nvPr>
            <p:ph type="title"/>
          </p:nvPr>
        </p:nvSpPr>
        <p:spPr>
          <a:xfrm>
            <a:off x="455625" y="489775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Report] Checklist </a:t>
            </a:r>
            <a:endParaRPr/>
          </a:p>
        </p:txBody>
      </p:sp>
      <p:sp>
        <p:nvSpPr>
          <p:cNvPr id="212" name="Google Shape;212;p12"/>
          <p:cNvSpPr txBox="1"/>
          <p:nvPr>
            <p:ph idx="1" type="body"/>
          </p:nvPr>
        </p:nvSpPr>
        <p:spPr>
          <a:xfrm>
            <a:off x="306750" y="1238250"/>
            <a:ext cx="4165800" cy="36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">
                <a:solidFill>
                  <a:schemeClr val="accent2"/>
                </a:solidFill>
              </a:rPr>
              <a:t>Please make sure to do a round of testing to replicate user experience and eliminate possibilities such as:</a:t>
            </a:r>
            <a:endParaRPr b="1">
              <a:solidFill>
                <a:schemeClr val="accent2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Account Issue (Lack of Credits, Subscription Expired)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Wrong configuration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Multiple devices connected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Network Issues (Unstable Internet connection, Firewall restrictions)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Wrong number entry (dial plan settings, destination number format) 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Security Issues (IP Whitelist, Country Whitelist)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">
                <a:solidFill>
                  <a:schemeClr val="accent2"/>
                </a:solidFill>
              </a:rPr>
              <a:t>Test on separate device first</a:t>
            </a:r>
            <a:endParaRPr b="1">
              <a:solidFill>
                <a:schemeClr val="accent2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Using Zoiper or another IP Phone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In a different Network (using WiFi, Mobile Data)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●"/>
            </a:pPr>
            <a:r>
              <a:rPr lang="en">
                <a:solidFill>
                  <a:srgbClr val="666666"/>
                </a:solidFill>
              </a:rPr>
              <a:t>For Outgoing call issue, call the number using Mobile to check</a:t>
            </a:r>
            <a:endParaRPr>
              <a:solidFill>
                <a:srgbClr val="666666"/>
              </a:solidFill>
            </a:endParaRPr>
          </a:p>
        </p:txBody>
      </p:sp>
      <p:sp>
        <p:nvSpPr>
          <p:cNvPr id="213" name="Google Shape;213;p12"/>
          <p:cNvSpPr txBox="1"/>
          <p:nvPr>
            <p:ph idx="2" type="body"/>
          </p:nvPr>
        </p:nvSpPr>
        <p:spPr>
          <a:xfrm>
            <a:off x="4614754" y="1238250"/>
            <a:ext cx="4222500" cy="36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">
                <a:solidFill>
                  <a:schemeClr val="accent2"/>
                </a:solidFill>
              </a:rPr>
              <a:t>After clearing the enumerated factors, you may escalate to Tech Support Team with the ff details:</a:t>
            </a:r>
            <a:endParaRPr b="1">
              <a:solidFill>
                <a:schemeClr val="accent2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Domain: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Org UUID (Required) + Name (Optional):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SIP Account: 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Destination number: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Date &amp; time: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Symptom: Incoming/Outgoing</a:t>
            </a:r>
            <a:endParaRPr>
              <a:solidFill>
                <a:srgbClr val="666666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Lato"/>
              <a:buChar char="●"/>
            </a:pPr>
            <a:r>
              <a:rPr lang="en">
                <a:solidFill>
                  <a:srgbClr val="666666"/>
                </a:solidFill>
              </a:rPr>
              <a:t>Issue: 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>
                <a:solidFill>
                  <a:schemeClr val="accent3"/>
                </a:solidFill>
              </a:rPr>
              <a:t>*</a:t>
            </a:r>
            <a:r>
              <a:rPr i="1" lang="en">
                <a:solidFill>
                  <a:schemeClr val="accent3"/>
                </a:solidFill>
              </a:rPr>
              <a:t>If possible, lay out the tests done w/ supporting call transactions and describe the issues faced, e.g</a:t>
            </a:r>
            <a:endParaRPr i="1">
              <a:solidFill>
                <a:schemeClr val="accent3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</a:pPr>
            <a:r>
              <a:rPr i="1" lang="en">
                <a:solidFill>
                  <a:schemeClr val="accent3"/>
                </a:solidFill>
              </a:rPr>
              <a:t>Unable to receive Incoming Call</a:t>
            </a:r>
            <a:endParaRPr i="1">
              <a:solidFill>
                <a:schemeClr val="accent3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</a:pPr>
            <a:r>
              <a:rPr i="1" lang="en">
                <a:solidFill>
                  <a:schemeClr val="accent3"/>
                </a:solidFill>
              </a:rPr>
              <a:t>Unable to make Outgoing Calls</a:t>
            </a:r>
            <a:endParaRPr i="1">
              <a:solidFill>
                <a:schemeClr val="accent3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</a:pPr>
            <a:r>
              <a:rPr i="1" lang="en">
                <a:solidFill>
                  <a:schemeClr val="accent3"/>
                </a:solidFill>
              </a:rPr>
              <a:t>Calls dropping/getting disconnected</a:t>
            </a:r>
            <a:endParaRPr i="1">
              <a:solidFill>
                <a:schemeClr val="accent3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</a:pPr>
            <a:r>
              <a:rPr i="1" lang="en">
                <a:solidFill>
                  <a:schemeClr val="accent3"/>
                </a:solidFill>
              </a:rPr>
              <a:t>Poor Voice Quality</a:t>
            </a:r>
            <a:endParaRPr i="1">
              <a:solidFill>
                <a:schemeClr val="accent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3"/>
          <p:cNvSpPr txBox="1"/>
          <p:nvPr>
            <p:ph idx="2" type="body"/>
          </p:nvPr>
        </p:nvSpPr>
        <p:spPr>
          <a:xfrm>
            <a:off x="4939500" y="1873950"/>
            <a:ext cx="3837000" cy="13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Checklist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How to Test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Incoming Call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Outgoing Call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How to Report</a:t>
            </a:r>
            <a:endParaRPr sz="1400"/>
          </a:p>
        </p:txBody>
      </p:sp>
      <p:sp>
        <p:nvSpPr>
          <p:cNvPr id="219" name="Google Shape;219;p13"/>
          <p:cNvSpPr txBox="1"/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SIP Troubleshooting for Customers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"/>
          <p:cNvSpPr txBox="1"/>
          <p:nvPr>
            <p:ph type="title"/>
          </p:nvPr>
        </p:nvSpPr>
        <p:spPr>
          <a:xfrm>
            <a:off x="455425" y="4876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[Checklist] </a:t>
            </a:r>
            <a:endParaRPr/>
          </a:p>
        </p:txBody>
      </p:sp>
      <p:sp>
        <p:nvSpPr>
          <p:cNvPr id="225" name="Google Shape;225;p14"/>
          <p:cNvSpPr txBox="1"/>
          <p:nvPr/>
        </p:nvSpPr>
        <p:spPr>
          <a:xfrm>
            <a:off x="527700" y="1383950"/>
            <a:ext cx="8088600" cy="3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First check your Account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Does the Account still have Credits? If not, top up.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Is the Subscription still Active? If not, contact Sales Team to renew subscription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Eliminate Device Issue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How to check if there is any device connected 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On the portal go to Health &gt; Connected device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How many devices are connected 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Look into to the User Agent and Device Endpoint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Look into the time register (the time must be w/in 1 hour as of checking)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Reboot device and try again.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Eliminate Network Issue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Do you have a stable internet connection? If not, contact your Internet provider.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Try connecting to Mobile Data instead of WiFi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"/>
          <p:cNvSpPr txBox="1"/>
          <p:nvPr>
            <p:ph type="title"/>
          </p:nvPr>
        </p:nvSpPr>
        <p:spPr>
          <a:xfrm>
            <a:off x="457950" y="4876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[Checklist] Outgoing Call</a:t>
            </a:r>
            <a:endParaRPr/>
          </a:p>
        </p:txBody>
      </p:sp>
      <p:sp>
        <p:nvSpPr>
          <p:cNvPr id="231" name="Google Shape;231;p15"/>
          <p:cNvSpPr txBox="1"/>
          <p:nvPr/>
        </p:nvSpPr>
        <p:spPr>
          <a:xfrm>
            <a:off x="527700" y="1250725"/>
            <a:ext cx="8088600" cy="3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know if IP Whitelist is configured correctly?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Compare the IP addresses in the IP whitelist and the one that the connected device is using. They must be the same.</a:t>
            </a:r>
            <a:endParaRPr b="1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know what is my IP? 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Google “my ip”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Dial string must match with  Dial Plan.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there is no Dial Plan set, dial string must match w/ default dialing pattern: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	&lt;Country Code&gt;</a:t>
            </a: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+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&lt;Area Code&gt;</a:t>
            </a: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+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&lt;Phone Number&gt;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○"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/>
          <p:nvPr>
            <p:ph type="title"/>
          </p:nvPr>
        </p:nvSpPr>
        <p:spPr>
          <a:xfrm>
            <a:off x="457950" y="5024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Incoming Call</a:t>
            </a:r>
            <a:endParaRPr/>
          </a:p>
        </p:txBody>
      </p:sp>
      <p:sp>
        <p:nvSpPr>
          <p:cNvPr id="237" name="Google Shape;237;p16"/>
          <p:cNvSpPr/>
          <p:nvPr/>
        </p:nvSpPr>
        <p:spPr>
          <a:xfrm>
            <a:off x="511413" y="2078350"/>
            <a:ext cx="22404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Is there any device connected?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8" name="Google Shape;238;p16"/>
          <p:cNvSpPr/>
          <p:nvPr/>
        </p:nvSpPr>
        <p:spPr>
          <a:xfrm>
            <a:off x="1094613" y="3938100"/>
            <a:ext cx="10740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Connect/ Reboot Device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39" name="Google Shape;239;p16"/>
          <p:cNvCxnSpPr>
            <a:stCxn id="237" idx="2"/>
            <a:endCxn id="238" idx="0"/>
          </p:cNvCxnSpPr>
          <p:nvPr/>
        </p:nvCxnSpPr>
        <p:spPr>
          <a:xfrm>
            <a:off x="1631613" y="3160750"/>
            <a:ext cx="0" cy="777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40" name="Google Shape;240;p16"/>
          <p:cNvSpPr txBox="1"/>
          <p:nvPr/>
        </p:nvSpPr>
        <p:spPr>
          <a:xfrm>
            <a:off x="1668613" y="3269825"/>
            <a:ext cx="4698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41" name="Google Shape;241;p16"/>
          <p:cNvCxnSpPr>
            <a:stCxn id="237" idx="3"/>
            <a:endCxn id="242" idx="1"/>
          </p:cNvCxnSpPr>
          <p:nvPr/>
        </p:nvCxnSpPr>
        <p:spPr>
          <a:xfrm flipH="1" rot="10800000">
            <a:off x="2751813" y="2617450"/>
            <a:ext cx="631200" cy="21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42" name="Google Shape;242;p16"/>
          <p:cNvSpPr/>
          <p:nvPr/>
        </p:nvSpPr>
        <p:spPr>
          <a:xfrm>
            <a:off x="3383013" y="2076250"/>
            <a:ext cx="17325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How many?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3" name="Google Shape;243;p16"/>
          <p:cNvSpPr/>
          <p:nvPr/>
        </p:nvSpPr>
        <p:spPr>
          <a:xfrm>
            <a:off x="3256325" y="3938100"/>
            <a:ext cx="19830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Only 1 device should be connected to 1 SIP Trunk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44" name="Google Shape;244;p16"/>
          <p:cNvCxnSpPr>
            <a:stCxn id="242" idx="2"/>
            <a:endCxn id="243" idx="0"/>
          </p:cNvCxnSpPr>
          <p:nvPr/>
        </p:nvCxnSpPr>
        <p:spPr>
          <a:xfrm flipH="1">
            <a:off x="4247763" y="3158650"/>
            <a:ext cx="1500" cy="779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45" name="Google Shape;245;p16"/>
          <p:cNvSpPr txBox="1"/>
          <p:nvPr/>
        </p:nvSpPr>
        <p:spPr>
          <a:xfrm>
            <a:off x="4281801" y="3269825"/>
            <a:ext cx="13551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More than one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6" name="Google Shape;246;p16"/>
          <p:cNvSpPr txBox="1"/>
          <p:nvPr/>
        </p:nvSpPr>
        <p:spPr>
          <a:xfrm>
            <a:off x="2806713" y="22046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47" name="Google Shape;247;p16"/>
          <p:cNvCxnSpPr>
            <a:stCxn id="242" idx="3"/>
          </p:cNvCxnSpPr>
          <p:nvPr/>
        </p:nvCxnSpPr>
        <p:spPr>
          <a:xfrm flipH="1" rot="10800000">
            <a:off x="5115513" y="2612350"/>
            <a:ext cx="740700" cy="51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48" name="Google Shape;248;p16"/>
          <p:cNvSpPr txBox="1"/>
          <p:nvPr/>
        </p:nvSpPr>
        <p:spPr>
          <a:xfrm>
            <a:off x="5115513" y="22046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One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9" name="Google Shape;249;p16"/>
          <p:cNvSpPr txBox="1"/>
          <p:nvPr/>
        </p:nvSpPr>
        <p:spPr>
          <a:xfrm>
            <a:off x="243325" y="1325375"/>
            <a:ext cx="8350200" cy="485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First, check if the backup line is activated. If not, and customer cannot receive calls to their SIP device, then follow the diagram below to check on Device Connectivity.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0" name="Google Shape;250;p16"/>
          <p:cNvSpPr/>
          <p:nvPr/>
        </p:nvSpPr>
        <p:spPr>
          <a:xfrm>
            <a:off x="5856225" y="2078350"/>
            <a:ext cx="2839500" cy="2029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Test on Softphone or another device.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Make sure device/s are connected to Internet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line works, Reboot Device or check Device Configuration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test fails, Report to Support Team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7"/>
          <p:cNvSpPr txBox="1"/>
          <p:nvPr>
            <p:ph type="title"/>
          </p:nvPr>
        </p:nvSpPr>
        <p:spPr>
          <a:xfrm>
            <a:off x="463350" y="50587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Outgoing Call   </a:t>
            </a:r>
            <a:endParaRPr/>
          </a:p>
        </p:txBody>
      </p:sp>
      <p:sp>
        <p:nvSpPr>
          <p:cNvPr id="256" name="Google Shape;256;p17"/>
          <p:cNvSpPr/>
          <p:nvPr/>
        </p:nvSpPr>
        <p:spPr>
          <a:xfrm>
            <a:off x="3803175" y="1382700"/>
            <a:ext cx="17430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DNC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7" name="Google Shape;257;p17"/>
          <p:cNvSpPr/>
          <p:nvPr/>
        </p:nvSpPr>
        <p:spPr>
          <a:xfrm>
            <a:off x="4305375" y="3167050"/>
            <a:ext cx="7386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Inform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58" name="Google Shape;258;p17"/>
          <p:cNvCxnSpPr>
            <a:stCxn id="256" idx="2"/>
            <a:endCxn id="257" idx="0"/>
          </p:cNvCxnSpPr>
          <p:nvPr/>
        </p:nvCxnSpPr>
        <p:spPr>
          <a:xfrm>
            <a:off x="4674675" y="2465100"/>
            <a:ext cx="0" cy="702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59" name="Google Shape;259;p17"/>
          <p:cNvCxnSpPr>
            <a:endCxn id="256" idx="1"/>
          </p:cNvCxnSpPr>
          <p:nvPr/>
        </p:nvCxnSpPr>
        <p:spPr>
          <a:xfrm flipH="1" rot="10800000">
            <a:off x="3288675" y="1923900"/>
            <a:ext cx="514500" cy="8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60" name="Google Shape;260;p17"/>
          <p:cNvSpPr txBox="1"/>
          <p:nvPr/>
        </p:nvSpPr>
        <p:spPr>
          <a:xfrm>
            <a:off x="4725975" y="2616275"/>
            <a:ext cx="6147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61" name="Google Shape;261;p17"/>
          <p:cNvCxnSpPr>
            <a:stCxn id="256" idx="3"/>
            <a:endCxn id="262" idx="1"/>
          </p:cNvCxnSpPr>
          <p:nvPr/>
        </p:nvCxnSpPr>
        <p:spPr>
          <a:xfrm>
            <a:off x="5546175" y="1923900"/>
            <a:ext cx="282900" cy="8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63" name="Google Shape;263;p17"/>
          <p:cNvSpPr txBox="1"/>
          <p:nvPr/>
        </p:nvSpPr>
        <p:spPr>
          <a:xfrm>
            <a:off x="5453363" y="14513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4" name="Google Shape;264;p17"/>
          <p:cNvSpPr/>
          <p:nvPr/>
        </p:nvSpPr>
        <p:spPr>
          <a:xfrm>
            <a:off x="2034825" y="1382700"/>
            <a:ext cx="14856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Invalid Dial String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5" name="Google Shape;265;p17"/>
          <p:cNvSpPr/>
          <p:nvPr/>
        </p:nvSpPr>
        <p:spPr>
          <a:xfrm>
            <a:off x="1824675" y="3175450"/>
            <a:ext cx="1905900" cy="1013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AutoNum type="arabicPeriod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Dial Correctly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(</a:t>
            </a:r>
            <a:r>
              <a:rPr b="0" i="1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CC + AC + Number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)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AutoNum type="arabicPeriod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Check Dial Plan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6" name="Google Shape;266;p17"/>
          <p:cNvSpPr txBox="1"/>
          <p:nvPr/>
        </p:nvSpPr>
        <p:spPr>
          <a:xfrm>
            <a:off x="2798300" y="2616275"/>
            <a:ext cx="7386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7" name="Google Shape;267;p17"/>
          <p:cNvSpPr txBox="1"/>
          <p:nvPr/>
        </p:nvSpPr>
        <p:spPr>
          <a:xfrm>
            <a:off x="3452938" y="14513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68" name="Google Shape;268;p17"/>
          <p:cNvCxnSpPr>
            <a:stCxn id="269" idx="3"/>
            <a:endCxn id="264" idx="1"/>
          </p:cNvCxnSpPr>
          <p:nvPr/>
        </p:nvCxnSpPr>
        <p:spPr>
          <a:xfrm flipH="1" rot="10800000">
            <a:off x="1751925" y="1924025"/>
            <a:ext cx="282900" cy="8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69" name="Google Shape;269;p17"/>
          <p:cNvSpPr/>
          <p:nvPr/>
        </p:nvSpPr>
        <p:spPr>
          <a:xfrm>
            <a:off x="208725" y="1391225"/>
            <a:ext cx="15432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Out of Credits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0" name="Google Shape;270;p17"/>
          <p:cNvSpPr/>
          <p:nvPr/>
        </p:nvSpPr>
        <p:spPr>
          <a:xfrm>
            <a:off x="424125" y="3167050"/>
            <a:ext cx="11244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Request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Top up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71" name="Google Shape;271;p17"/>
          <p:cNvCxnSpPr>
            <a:stCxn id="269" idx="2"/>
            <a:endCxn id="270" idx="0"/>
          </p:cNvCxnSpPr>
          <p:nvPr/>
        </p:nvCxnSpPr>
        <p:spPr>
          <a:xfrm>
            <a:off x="980325" y="2473625"/>
            <a:ext cx="6000" cy="693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72" name="Google Shape;272;p17"/>
          <p:cNvSpPr txBox="1"/>
          <p:nvPr/>
        </p:nvSpPr>
        <p:spPr>
          <a:xfrm>
            <a:off x="1070025" y="2616275"/>
            <a:ext cx="6819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3" name="Google Shape;273;p17"/>
          <p:cNvSpPr txBox="1"/>
          <p:nvPr/>
        </p:nvSpPr>
        <p:spPr>
          <a:xfrm>
            <a:off x="1684475" y="14513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2" name="Google Shape;262;p17"/>
          <p:cNvSpPr/>
          <p:nvPr/>
        </p:nvSpPr>
        <p:spPr>
          <a:xfrm>
            <a:off x="5828925" y="1391225"/>
            <a:ext cx="18138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Country/IP in Whitelist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4" name="Google Shape;274;p17"/>
          <p:cNvSpPr txBox="1"/>
          <p:nvPr/>
        </p:nvSpPr>
        <p:spPr>
          <a:xfrm>
            <a:off x="6780475" y="2616275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5" name="Google Shape;275;p17"/>
          <p:cNvSpPr txBox="1"/>
          <p:nvPr/>
        </p:nvSpPr>
        <p:spPr>
          <a:xfrm>
            <a:off x="7642725" y="14513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6" name="Google Shape;276;p17"/>
          <p:cNvSpPr/>
          <p:nvPr/>
        </p:nvSpPr>
        <p:spPr>
          <a:xfrm>
            <a:off x="5432175" y="3175450"/>
            <a:ext cx="2607300" cy="1568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&gt; 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Try calling the number using Mobile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&gt; Test on another line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&gt; 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number can be reached otherwise, report to Support with complete call details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77" name="Google Shape;277;p17"/>
          <p:cNvCxnSpPr>
            <a:stCxn id="264" idx="2"/>
          </p:cNvCxnSpPr>
          <p:nvPr/>
        </p:nvCxnSpPr>
        <p:spPr>
          <a:xfrm>
            <a:off x="2777625" y="2465100"/>
            <a:ext cx="300" cy="7017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78" name="Google Shape;278;p17"/>
          <p:cNvSpPr/>
          <p:nvPr/>
        </p:nvSpPr>
        <p:spPr>
          <a:xfrm>
            <a:off x="7810875" y="2344750"/>
            <a:ext cx="11244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Adjust the whitelist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79" name="Google Shape;279;p17"/>
          <p:cNvCxnSpPr/>
          <p:nvPr/>
        </p:nvCxnSpPr>
        <p:spPr>
          <a:xfrm>
            <a:off x="6733050" y="2473625"/>
            <a:ext cx="300" cy="693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80" name="Google Shape;280;p17"/>
          <p:cNvCxnSpPr>
            <a:endCxn id="278" idx="0"/>
          </p:cNvCxnSpPr>
          <p:nvPr/>
        </p:nvCxnSpPr>
        <p:spPr>
          <a:xfrm>
            <a:off x="7642875" y="1932550"/>
            <a:ext cx="730200" cy="412200"/>
          </a:xfrm>
          <a:prstGeom prst="bentConnector2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8"/>
          <p:cNvSpPr txBox="1"/>
          <p:nvPr>
            <p:ph type="title"/>
          </p:nvPr>
        </p:nvSpPr>
        <p:spPr>
          <a:xfrm>
            <a:off x="465325" y="4876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Outgoing Call Issue</a:t>
            </a:r>
            <a:endParaRPr/>
          </a:p>
        </p:txBody>
      </p:sp>
      <p:sp>
        <p:nvSpPr>
          <p:cNvPr id="286" name="Google Shape;286;p18"/>
          <p:cNvSpPr txBox="1"/>
          <p:nvPr/>
        </p:nvSpPr>
        <p:spPr>
          <a:xfrm>
            <a:off x="527700" y="1420800"/>
            <a:ext cx="8088600" cy="328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know if IP Whitelist is configured correctly?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Compare the IP addresses in the IP whitelist and the one that the connected device is using. They must be the same.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IP Whitelist is enabled, caller can only make calls from devices connected to the same network.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know what the current network’s IP Address is? 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Google “What is my IP”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Dial string must match with  Dial Plan.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Default dial pattern is </a:t>
            </a:r>
            <a:r>
              <a:rPr b="0" i="1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Country Code + Area Code + Phone Number</a:t>
            </a:r>
            <a:endParaRPr b="0" i="1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Dial Plan Settings is in place, follow configured pattern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Is the Destination Number valid?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-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Try calling the number using Mobile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9"/>
          <p:cNvSpPr txBox="1"/>
          <p:nvPr>
            <p:ph type="title"/>
          </p:nvPr>
        </p:nvSpPr>
        <p:spPr>
          <a:xfrm>
            <a:off x="243325" y="4580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Report] </a:t>
            </a:r>
            <a:endParaRPr/>
          </a:p>
        </p:txBody>
      </p:sp>
      <p:sp>
        <p:nvSpPr>
          <p:cNvPr id="292" name="Google Shape;292;p19"/>
          <p:cNvSpPr txBox="1"/>
          <p:nvPr/>
        </p:nvSpPr>
        <p:spPr>
          <a:xfrm>
            <a:off x="455425" y="1383775"/>
            <a:ext cx="8088600" cy="313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How to note the Test Call Detail &amp; Result 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 Detail: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Date/Time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Caller (SIP)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Destination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Result: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Is the call successful or not 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○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not : Is there any symptom/error message 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Include other related information like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SIP account (Required)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Organization Name (Optional)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Send to </a:t>
            </a:r>
            <a:r>
              <a:rPr b="1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{Support Email}</a:t>
            </a:r>
            <a:endParaRPr b="1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idx="2" type="body"/>
          </p:nvPr>
        </p:nvSpPr>
        <p:spPr>
          <a:xfrm>
            <a:off x="5196425" y="1589700"/>
            <a:ext cx="3374400" cy="19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SIP Troubleshooting for Partners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How to test &amp; specify an Issue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Escalation Process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SIP Troubleshooting for Customers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How to test</a:t>
            </a: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How to Report</a:t>
            </a:r>
            <a:endParaRPr sz="1400"/>
          </a:p>
        </p:txBody>
      </p:sp>
      <p:sp>
        <p:nvSpPr>
          <p:cNvPr id="95" name="Google Shape;95;p2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Agenda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Thank You</a:t>
            </a:r>
            <a:endParaRPr/>
          </a:p>
        </p:txBody>
      </p:sp>
      <p:sp>
        <p:nvSpPr>
          <p:cNvPr id="298" name="Google Shape;298;p20"/>
          <p:cNvSpPr txBox="1"/>
          <p:nvPr/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" sz="1300" u="none" cap="none" strike="noStrike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For comments and feedbacks please contact academy@b3networks.com</a:t>
            </a:r>
            <a:r>
              <a:rPr b="0" i="0" lang="en" sz="1000" u="none" cap="none" strike="noStrike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b="0" i="0" sz="1000" u="none" cap="none" strike="noStrike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99" name="Google Shape;299;p20"/>
          <p:cNvPicPr preferRelativeResize="0"/>
          <p:nvPr/>
        </p:nvPicPr>
        <p:blipFill rotWithShape="1">
          <a:blip r:embed="rId3">
            <a:alphaModFix/>
          </a:blip>
          <a:srcRect b="19081" l="10176" r="8275" t="26035"/>
          <a:stretch/>
        </p:blipFill>
        <p:spPr>
          <a:xfrm>
            <a:off x="5927475" y="3736725"/>
            <a:ext cx="1912325" cy="78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idx="2" type="body"/>
          </p:nvPr>
        </p:nvSpPr>
        <p:spPr>
          <a:xfrm>
            <a:off x="4939500" y="1850250"/>
            <a:ext cx="3837000" cy="14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How to Test</a:t>
            </a:r>
            <a:endParaRPr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Incoming Call Issue</a:t>
            </a:r>
            <a:endParaRPr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Outgoing Call Issue</a:t>
            </a:r>
            <a:endParaRPr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Dropped Calls</a:t>
            </a:r>
            <a:endParaRPr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Voice Quality</a:t>
            </a:r>
            <a:endParaRPr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How to Report</a:t>
            </a:r>
            <a:endParaRPr/>
          </a:p>
        </p:txBody>
      </p:sp>
      <p:sp>
        <p:nvSpPr>
          <p:cNvPr id="101" name="Google Shape;101;p3"/>
          <p:cNvSpPr txBox="1"/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SIP Troubleshooting for Partners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4"/>
          <p:cNvPicPr preferRelativeResize="0"/>
          <p:nvPr/>
        </p:nvPicPr>
        <p:blipFill rotWithShape="1">
          <a:blip r:embed="rId4">
            <a:alphaModFix/>
          </a:blip>
          <a:srcRect b="0" l="4278" r="0" t="0"/>
          <a:stretch/>
        </p:blipFill>
        <p:spPr>
          <a:xfrm>
            <a:off x="563425" y="688625"/>
            <a:ext cx="8017150" cy="43512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>
            <p:ph type="title"/>
          </p:nvPr>
        </p:nvSpPr>
        <p:spPr>
          <a:xfrm>
            <a:off x="465350" y="49667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 Incoming Call Issue 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457950" y="4876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Incoming Call</a:t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507800" y="2093150"/>
            <a:ext cx="22404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Is there any device connected?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1091000" y="3952900"/>
            <a:ext cx="10740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Connect/ Reboot Device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15" name="Google Shape;115;p5"/>
          <p:cNvCxnSpPr>
            <a:stCxn id="113" idx="2"/>
            <a:endCxn id="114" idx="0"/>
          </p:cNvCxnSpPr>
          <p:nvPr/>
        </p:nvCxnSpPr>
        <p:spPr>
          <a:xfrm>
            <a:off x="1628000" y="3175550"/>
            <a:ext cx="0" cy="777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16" name="Google Shape;116;p5"/>
          <p:cNvCxnSpPr>
            <a:stCxn id="113" idx="3"/>
            <a:endCxn id="117" idx="1"/>
          </p:cNvCxnSpPr>
          <p:nvPr/>
        </p:nvCxnSpPr>
        <p:spPr>
          <a:xfrm flipH="1" rot="10800000">
            <a:off x="2748200" y="2632250"/>
            <a:ext cx="631200" cy="21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7" name="Google Shape;117;p5"/>
          <p:cNvSpPr/>
          <p:nvPr/>
        </p:nvSpPr>
        <p:spPr>
          <a:xfrm>
            <a:off x="3379400" y="2091050"/>
            <a:ext cx="17325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How many?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3255500" y="3952900"/>
            <a:ext cx="19803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Only 1 device should be connected to 1 SIP Trunk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19" name="Google Shape;119;p5"/>
          <p:cNvCxnSpPr>
            <a:stCxn id="117" idx="2"/>
            <a:endCxn id="118" idx="0"/>
          </p:cNvCxnSpPr>
          <p:nvPr/>
        </p:nvCxnSpPr>
        <p:spPr>
          <a:xfrm>
            <a:off x="4245650" y="3173450"/>
            <a:ext cx="0" cy="779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0" name="Google Shape;120;p5"/>
          <p:cNvSpPr txBox="1"/>
          <p:nvPr/>
        </p:nvSpPr>
        <p:spPr>
          <a:xfrm>
            <a:off x="4315175" y="3284625"/>
            <a:ext cx="124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More than one</a:t>
            </a:r>
            <a:endParaRPr b="0" i="0" sz="12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21" name="Google Shape;121;p5"/>
          <p:cNvCxnSpPr>
            <a:stCxn id="117" idx="3"/>
          </p:cNvCxnSpPr>
          <p:nvPr/>
        </p:nvCxnSpPr>
        <p:spPr>
          <a:xfrm>
            <a:off x="5111900" y="2632250"/>
            <a:ext cx="837000" cy="99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2" name="Google Shape;122;p5"/>
          <p:cNvSpPr txBox="1"/>
          <p:nvPr/>
        </p:nvSpPr>
        <p:spPr>
          <a:xfrm>
            <a:off x="5111900" y="22194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One</a:t>
            </a:r>
            <a:endParaRPr b="0" i="0" sz="14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324625" y="1278738"/>
            <a:ext cx="8350200" cy="55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First, check if the backup line is activated. If not, and customer cannot receive calls to their SIP device, then follow the diagram below to check on Device Connectivity.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5993200" y="2219400"/>
            <a:ext cx="2643000" cy="194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&gt; </a:t>
            </a: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Test on Softphone or another device.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Make sure device/s are connected to Internet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line works, Reboot Device or check Device Configuration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Lato"/>
              <a:buChar char="●"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If test fails, Report to Support Team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1695200" y="3284625"/>
            <a:ext cx="4698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2734100" y="221940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6"/>
          <p:cNvPicPr preferRelativeResize="0"/>
          <p:nvPr/>
        </p:nvPicPr>
        <p:blipFill rotWithShape="1">
          <a:blip r:embed="rId3">
            <a:alphaModFix/>
          </a:blip>
          <a:srcRect b="0" l="4516" r="795" t="0"/>
          <a:stretch/>
        </p:blipFill>
        <p:spPr>
          <a:xfrm>
            <a:off x="220075" y="1335675"/>
            <a:ext cx="8703850" cy="3319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6"/>
          <p:cNvSpPr txBox="1"/>
          <p:nvPr>
            <p:ph type="title"/>
          </p:nvPr>
        </p:nvSpPr>
        <p:spPr>
          <a:xfrm>
            <a:off x="457950" y="502425"/>
            <a:ext cx="85128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Outgoing Call Issue 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 txBox="1"/>
          <p:nvPr>
            <p:ph type="title"/>
          </p:nvPr>
        </p:nvSpPr>
        <p:spPr>
          <a:xfrm>
            <a:off x="468475" y="503025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Outgoing Call Caller ID</a:t>
            </a:r>
            <a:endParaRPr/>
          </a:p>
        </p:txBody>
      </p:sp>
      <p:sp>
        <p:nvSpPr>
          <p:cNvPr id="138" name="Google Shape;138;p7"/>
          <p:cNvSpPr/>
          <p:nvPr/>
        </p:nvSpPr>
        <p:spPr>
          <a:xfrm>
            <a:off x="5174300" y="2035500"/>
            <a:ext cx="20982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CallerID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Retention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Registered?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5145800" y="3811325"/>
            <a:ext cx="21552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Caller ID = SIP Number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Set Default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40" name="Google Shape;140;p7"/>
          <p:cNvCxnSpPr>
            <a:stCxn id="138" idx="2"/>
            <a:endCxn id="139" idx="0"/>
          </p:cNvCxnSpPr>
          <p:nvPr/>
        </p:nvCxnSpPr>
        <p:spPr>
          <a:xfrm>
            <a:off x="6223400" y="3117900"/>
            <a:ext cx="0" cy="693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41" name="Google Shape;141;p7"/>
          <p:cNvCxnSpPr>
            <a:stCxn id="142" idx="3"/>
            <a:endCxn id="138" idx="1"/>
          </p:cNvCxnSpPr>
          <p:nvPr/>
        </p:nvCxnSpPr>
        <p:spPr>
          <a:xfrm>
            <a:off x="4614075" y="2576688"/>
            <a:ext cx="5601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43" name="Google Shape;143;p7"/>
          <p:cNvSpPr txBox="1"/>
          <p:nvPr/>
        </p:nvSpPr>
        <p:spPr>
          <a:xfrm>
            <a:off x="7281163" y="2107925"/>
            <a:ext cx="4698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44" name="Google Shape;144;p7"/>
          <p:cNvCxnSpPr>
            <a:stCxn id="138" idx="3"/>
            <a:endCxn id="145" idx="1"/>
          </p:cNvCxnSpPr>
          <p:nvPr/>
        </p:nvCxnSpPr>
        <p:spPr>
          <a:xfrm>
            <a:off x="7272500" y="2576700"/>
            <a:ext cx="522900" cy="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46" name="Google Shape;146;p7"/>
          <p:cNvSpPr txBox="1"/>
          <p:nvPr/>
        </p:nvSpPr>
        <p:spPr>
          <a:xfrm>
            <a:off x="6321900" y="3203150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2905875" y="2035488"/>
            <a:ext cx="17082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SIP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2725875" y="3822800"/>
            <a:ext cx="20982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Caller ID = SIP Number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Set Default Number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48" name="Google Shape;148;p7"/>
          <p:cNvCxnSpPr>
            <a:stCxn id="142" idx="2"/>
            <a:endCxn id="147" idx="0"/>
          </p:cNvCxnSpPr>
          <p:nvPr/>
        </p:nvCxnSpPr>
        <p:spPr>
          <a:xfrm>
            <a:off x="3759975" y="3117888"/>
            <a:ext cx="15000" cy="705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49" name="Google Shape;149;p7"/>
          <p:cNvSpPr txBox="1"/>
          <p:nvPr/>
        </p:nvSpPr>
        <p:spPr>
          <a:xfrm>
            <a:off x="3823475" y="3214625"/>
            <a:ext cx="6147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7"/>
          <p:cNvSpPr txBox="1"/>
          <p:nvPr/>
        </p:nvSpPr>
        <p:spPr>
          <a:xfrm>
            <a:off x="4626000" y="2107925"/>
            <a:ext cx="422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51" name="Google Shape;151;p7"/>
          <p:cNvCxnSpPr>
            <a:endCxn id="142" idx="1"/>
          </p:cNvCxnSpPr>
          <p:nvPr/>
        </p:nvCxnSpPr>
        <p:spPr>
          <a:xfrm flipH="1" rot="10800000">
            <a:off x="2401275" y="2576688"/>
            <a:ext cx="504600" cy="87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52" name="Google Shape;152;p7"/>
          <p:cNvSpPr/>
          <p:nvPr/>
        </p:nvSpPr>
        <p:spPr>
          <a:xfrm>
            <a:off x="170238" y="2035500"/>
            <a:ext cx="2223000" cy="1082400"/>
          </a:xfrm>
          <a:prstGeom prst="diamond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Anonymous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275263" y="3811313"/>
            <a:ext cx="20304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Caller ID = Anonymous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54" name="Google Shape;154;p7"/>
          <p:cNvCxnSpPr>
            <a:stCxn id="152" idx="2"/>
            <a:endCxn id="153" idx="0"/>
          </p:cNvCxnSpPr>
          <p:nvPr/>
        </p:nvCxnSpPr>
        <p:spPr>
          <a:xfrm>
            <a:off x="1281738" y="3117900"/>
            <a:ext cx="8700" cy="693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55" name="Google Shape;155;p7"/>
          <p:cNvSpPr txBox="1"/>
          <p:nvPr/>
        </p:nvSpPr>
        <p:spPr>
          <a:xfrm>
            <a:off x="1325063" y="3203150"/>
            <a:ext cx="6147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Yes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6" name="Google Shape;156;p7"/>
          <p:cNvSpPr txBox="1"/>
          <p:nvPr/>
        </p:nvSpPr>
        <p:spPr>
          <a:xfrm>
            <a:off x="2384475" y="2107925"/>
            <a:ext cx="5214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7" name="Google Shape;157;p7"/>
          <p:cNvSpPr txBox="1"/>
          <p:nvPr/>
        </p:nvSpPr>
        <p:spPr>
          <a:xfrm>
            <a:off x="468475" y="1256788"/>
            <a:ext cx="42876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rPr>
              <a:t>Which Caller ID is expected to show ?</a:t>
            </a:r>
            <a:endParaRPr b="1" i="0" sz="1400" u="none" cap="none" strike="noStrike">
              <a:solidFill>
                <a:schemeClr val="accen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8" name="Google Shape;158;p7"/>
          <p:cNvSpPr txBox="1"/>
          <p:nvPr/>
        </p:nvSpPr>
        <p:spPr>
          <a:xfrm>
            <a:off x="5526650" y="1697525"/>
            <a:ext cx="15207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Lato"/>
                <a:ea typeface="Lato"/>
                <a:cs typeface="Lato"/>
                <a:sym typeface="Lato"/>
              </a:rPr>
              <a:t>Not SIP Number</a:t>
            </a:r>
            <a:endParaRPr b="0" i="0" sz="1400" u="none" cap="none" strike="noStrike">
              <a:solidFill>
                <a:schemeClr val="accent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7795363" y="2233950"/>
            <a:ext cx="8892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Register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7506163" y="3831725"/>
            <a:ext cx="1467600" cy="686100"/>
          </a:xfrm>
          <a:prstGeom prst="rect">
            <a:avLst/>
          </a:prstGeom>
          <a:solidFill>
            <a:srgbClr val="DD7E6B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Escalate to 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rPr>
              <a:t>VoIP Engineer</a:t>
            </a:r>
            <a:endParaRPr b="0" i="0" sz="1400" u="none" cap="none" strike="noStrike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60" name="Google Shape;160;p7"/>
          <p:cNvCxnSpPr>
            <a:stCxn id="145" idx="2"/>
            <a:endCxn id="159" idx="0"/>
          </p:cNvCxnSpPr>
          <p:nvPr/>
        </p:nvCxnSpPr>
        <p:spPr>
          <a:xfrm>
            <a:off x="8239963" y="2920050"/>
            <a:ext cx="0" cy="9117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 txBox="1"/>
          <p:nvPr>
            <p:ph type="title"/>
          </p:nvPr>
        </p:nvSpPr>
        <p:spPr>
          <a:xfrm>
            <a:off x="446350" y="504575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Dropped Calls</a:t>
            </a:r>
            <a:endParaRPr/>
          </a:p>
        </p:txBody>
      </p:sp>
      <p:pic>
        <p:nvPicPr>
          <p:cNvPr id="166" name="Google Shape;166;p8"/>
          <p:cNvPicPr preferRelativeResize="0"/>
          <p:nvPr/>
        </p:nvPicPr>
        <p:blipFill rotWithShape="1">
          <a:blip r:embed="rId3">
            <a:alphaModFix/>
          </a:blip>
          <a:srcRect b="5041" l="4257" r="4174" t="0"/>
          <a:stretch/>
        </p:blipFill>
        <p:spPr>
          <a:xfrm>
            <a:off x="257375" y="1180825"/>
            <a:ext cx="8629250" cy="374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"/>
          <p:cNvSpPr txBox="1"/>
          <p:nvPr>
            <p:ph type="title"/>
          </p:nvPr>
        </p:nvSpPr>
        <p:spPr>
          <a:xfrm>
            <a:off x="471100" y="497175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[How to Test] Dropped Calls</a:t>
            </a:r>
            <a:endParaRPr/>
          </a:p>
        </p:txBody>
      </p:sp>
      <p:sp>
        <p:nvSpPr>
          <p:cNvPr id="172" name="Google Shape;172;p9"/>
          <p:cNvSpPr/>
          <p:nvPr/>
        </p:nvSpPr>
        <p:spPr>
          <a:xfrm>
            <a:off x="1384663" y="1955475"/>
            <a:ext cx="20346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 on softphone and company phone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4744238" y="1955475"/>
            <a:ext cx="2502000" cy="686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Report to VoIP Engineer on result and call details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4" name="Google Shape;174;p9"/>
          <p:cNvCxnSpPr/>
          <p:nvPr/>
        </p:nvCxnSpPr>
        <p:spPr>
          <a:xfrm>
            <a:off x="3419338" y="2298525"/>
            <a:ext cx="130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75" name="Google Shape;175;p9"/>
          <p:cNvSpPr txBox="1"/>
          <p:nvPr>
            <p:ph idx="1" type="body"/>
          </p:nvPr>
        </p:nvSpPr>
        <p:spPr>
          <a:xfrm>
            <a:off x="471100" y="1278375"/>
            <a:ext cx="7688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b="1" lang="en" sz="1400">
                <a:solidFill>
                  <a:schemeClr val="accent2"/>
                </a:solidFill>
              </a:rPr>
              <a:t>How to determine routing issue </a:t>
            </a:r>
            <a:endParaRPr b="1" sz="14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