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1" name="Google Shape;16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7" name="Google Shape;16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3" name="Google Shape;17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0" i="0" lang="en-US" sz="1200" u="none" cap="none" strike="noStrike">
                <a:solidFill>
                  <a:schemeClr val="dk1"/>
                </a:solidFill>
                <a:latin typeface="Arial"/>
                <a:ea typeface="Arial"/>
                <a:cs typeface="Arial"/>
                <a:sym typeface="Arial"/>
              </a:rPr>
              <a:t>set of skills, knowledge, and dispositions that a principal must 	have in order to drive high levels of student achievement</a:t>
            </a:r>
            <a:endParaRPr/>
          </a:p>
          <a:p>
            <a:pPr indent="0" lvl="0" marL="228600" marR="0" rtl="0" algn="l">
              <a:spcBef>
                <a:spcPts val="240"/>
              </a:spcBef>
              <a:spcAft>
                <a:spcPts val="0"/>
              </a:spcAft>
              <a:buNone/>
            </a:pPr>
            <a:r>
              <a:t/>
            </a:r>
            <a:endParaRPr b="0" i="0" sz="800" u="none" cap="none" strike="noStrike">
              <a:solidFill>
                <a:schemeClr val="dk1"/>
              </a:solidFill>
              <a:latin typeface="Arial"/>
              <a:ea typeface="Arial"/>
              <a:cs typeface="Arial"/>
              <a:sym typeface="Arial"/>
            </a:endParaRPr>
          </a:p>
          <a:p>
            <a:pPr indent="0" lvl="0" marL="228600" marR="0" rtl="0" algn="l">
              <a:spcBef>
                <a:spcPts val="360"/>
              </a:spcBef>
              <a:spcAft>
                <a:spcPts val="0"/>
              </a:spcAft>
              <a:buNone/>
            </a:pPr>
            <a:r>
              <a:rPr b="0" i="0" lang="en-US" sz="1200" u="none" cap="none" strike="noStrike">
                <a:solidFill>
                  <a:schemeClr val="dk1"/>
                </a:solidFill>
                <a:latin typeface="Arial"/>
                <a:ea typeface="Arial"/>
                <a:cs typeface="Arial"/>
                <a:sym typeface="Arial"/>
              </a:rPr>
              <a:t>it guides ALL aspects of the system</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	</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Leadership-Centered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80" name="Google Shape;180;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6" name="Google Shape;18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1" name="Google Shape;19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6" name="Google Shape;19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5" name="Google Shape;20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6" name="Google Shape;2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22" name="Google Shape;222;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4" name="Google Shape;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By way of introduction on why this is so important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we are extremely bad at school reform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one of the reasons is or failure to address the issue of culture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there are strategies we can use</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If equal each 14%</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Technical: law, finance, facilities, data, and research </a:t>
            </a:r>
            <a:endParaRPr/>
          </a:p>
        </p:txBody>
      </p:sp>
      <p:sp>
        <p:nvSpPr>
          <p:cNvPr id="233" name="Google Shape;233;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9" name="Google Shape;23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7" name="Google Shape;24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2" name="Google Shape;2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8" name="Google Shape;25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3" name="Google Shape;26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9" name="Google Shape;26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5" name="Google Shape;27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1" name="Google Shape;28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2" name="Google Shape;29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2" name="Google Shape;1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8" name="Google Shape;29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4" name="Google Shape;30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0" i="0" lang="en-US" sz="1200" u="none" cap="none" strike="noStrike">
                <a:solidFill>
                  <a:schemeClr val="dk1"/>
                </a:solidFill>
                <a:latin typeface="Arial"/>
                <a:ea typeface="Arial"/>
                <a:cs typeface="Arial"/>
                <a:sym typeface="Arial"/>
              </a:rPr>
              <a:t>set of skills, knowledge, and dispositions that a principal must 	have in order to drive high levels of student achievement</a:t>
            </a:r>
            <a:endParaRPr/>
          </a:p>
          <a:p>
            <a:pPr indent="0" lvl="0" marL="228600" marR="0" rtl="0" algn="l">
              <a:spcBef>
                <a:spcPts val="240"/>
              </a:spcBef>
              <a:spcAft>
                <a:spcPts val="0"/>
              </a:spcAft>
              <a:buNone/>
            </a:pPr>
            <a:r>
              <a:t/>
            </a:r>
            <a:endParaRPr b="0" i="0" sz="800" u="none" cap="none" strike="noStrike">
              <a:solidFill>
                <a:schemeClr val="dk1"/>
              </a:solidFill>
              <a:latin typeface="Arial"/>
              <a:ea typeface="Arial"/>
              <a:cs typeface="Arial"/>
              <a:sym typeface="Arial"/>
            </a:endParaRPr>
          </a:p>
          <a:p>
            <a:pPr indent="0" lvl="0" marL="228600" marR="0" rtl="0" algn="l">
              <a:spcBef>
                <a:spcPts val="360"/>
              </a:spcBef>
              <a:spcAft>
                <a:spcPts val="0"/>
              </a:spcAft>
              <a:buNone/>
            </a:pPr>
            <a:r>
              <a:rPr b="0" i="0" lang="en-US" sz="1200" u="none" cap="none" strike="noStrike">
                <a:solidFill>
                  <a:schemeClr val="dk1"/>
                </a:solidFill>
                <a:latin typeface="Arial"/>
                <a:ea typeface="Arial"/>
                <a:cs typeface="Arial"/>
                <a:sym typeface="Arial"/>
              </a:rPr>
              <a:t>it guides ALL aspects of the system</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	</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Leadership-Centered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11" name="Google Shape;311;p4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4" name="Google Shape;32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0" name="Google Shape;33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6" name="Google Shape;33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2" name="Google Shape;34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8" name="Google Shape;34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0" name="Google Shape;1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8" name="Google Shape;11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2011-12</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33" name="Google Shape;133;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3" name="Google Shape;14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9" name="Google Shape;14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5" name="Google Shape;1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0" name="Google Shape;30;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1" name="Google Shape;31;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5" name="Google Shape;35;p5"/>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6" name="Google Shape;36;p5"/>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7" name="Google Shape;37;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8" name="Google Shape;38;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6" name="Google Shape;46;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7" name="Google Shape;47;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8" name="Google Shape;48;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1" name="Google Shape;51;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2" name="Google Shape;52;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3" name="Google Shape;5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4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subTitle"/>
          </p:nvPr>
        </p:nvSpPr>
        <p:spPr>
          <a:xfrm>
            <a:off x="228600" y="1676400"/>
            <a:ext cx="8458200" cy="449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1" i="1" sz="3200" u="none" cap="none" strike="noStrike">
              <a:solidFill>
                <a:srgbClr val="FFFF00"/>
              </a:solidFill>
              <a:latin typeface="Times New Roman"/>
              <a:ea typeface="Times New Roman"/>
              <a:cs typeface="Times New Roman"/>
              <a:sym typeface="Times New Roman"/>
            </a:endParaRPr>
          </a:p>
          <a:p>
            <a:pPr indent="0" lvl="0" marL="0" marR="0" rtl="0" algn="ctr">
              <a:spcBef>
                <a:spcPts val="0"/>
              </a:spcBef>
              <a:spcAft>
                <a:spcPts val="0"/>
              </a:spcAft>
              <a:buClr>
                <a:srgbClr val="FFFF00"/>
              </a:buClr>
              <a:buFont typeface="Arial"/>
              <a:buNone/>
            </a:pPr>
            <a:r>
              <a:rPr b="1" i="1" lang="en-US" sz="3200" u="none" cap="none" strike="noStrike">
                <a:solidFill>
                  <a:srgbClr val="FFFF00"/>
                </a:solidFill>
                <a:latin typeface="Arial"/>
                <a:ea typeface="Arial"/>
                <a:cs typeface="Arial"/>
                <a:sym typeface="Arial"/>
              </a:rPr>
              <a:t>					</a:t>
            </a:r>
            <a:endParaRPr b="0" i="1" sz="3200" u="none" cap="none" strike="noStrike">
              <a:solidFill>
                <a:srgbClr val="FFFF00"/>
              </a:solidFill>
              <a:latin typeface="Arial"/>
              <a:ea typeface="Arial"/>
              <a:cs typeface="Arial"/>
              <a:sym typeface="Arial"/>
            </a:endParaRPr>
          </a:p>
        </p:txBody>
      </p:sp>
      <p:sp>
        <p:nvSpPr>
          <p:cNvPr id="90" name="Google Shape;90;p13"/>
          <p:cNvSpPr txBox="1"/>
          <p:nvPr/>
        </p:nvSpPr>
        <p:spPr>
          <a:xfrm>
            <a:off x="1344613" y="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91" name="Google Shape;91;p13"/>
          <p:cNvSpPr txBox="1"/>
          <p:nvPr/>
        </p:nvSpPr>
        <p:spPr>
          <a:xfrm>
            <a:off x="749300" y="1866900"/>
            <a:ext cx="7493000" cy="23082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Obstacles to Building </a:t>
            </a:r>
            <a:endParaRPr/>
          </a:p>
          <a:p>
            <a:pPr indent="0" lvl="0" marL="0" marR="0" rtl="0" algn="ctr">
              <a:spcBef>
                <a:spcPts val="0"/>
              </a:spcBef>
              <a:spcAft>
                <a:spcPts val="0"/>
              </a:spcAft>
              <a:buNone/>
            </a:pPr>
            <a:r>
              <a:t/>
            </a:r>
            <a:endParaRPr b="1" i="0" sz="2400" u="none" cap="none" strike="noStrike">
              <a:solidFill>
                <a:srgbClr val="FFFF00"/>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Effective School Leadership in Education:  </a:t>
            </a:r>
            <a:endParaRPr/>
          </a:p>
          <a:p>
            <a:pPr indent="0" lvl="0" marL="0" marR="0" rtl="0" algn="ctr">
              <a:spcBef>
                <a:spcPts val="0"/>
              </a:spcBef>
              <a:spcAft>
                <a:spcPts val="0"/>
              </a:spcAft>
              <a:buNone/>
            </a:pPr>
            <a:r>
              <a:t/>
            </a:r>
            <a:endParaRPr b="1" i="0" sz="2400" u="none" cap="none" strike="noStrike">
              <a:solidFill>
                <a:srgbClr val="FFFF00"/>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Part II</a:t>
            </a:r>
            <a:endParaRPr/>
          </a:p>
          <a:p>
            <a:pPr indent="0" lvl="0" marL="0" marR="0" rtl="0" algn="ctr">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STATE OUTCOME DATA</a:t>
            </a:r>
            <a:endParaRPr/>
          </a:p>
          <a:p>
            <a:pPr indent="-457200" lvl="0" marL="4572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28 states report than </a:t>
            </a:r>
            <a:r>
              <a:rPr b="1" i="0" lang="en-US" sz="2000" u="none" cap="none" strike="noStrike">
                <a:solidFill>
                  <a:srgbClr val="FFFF00"/>
                </a:solidFill>
                <a:latin typeface="Arial"/>
                <a:ea typeface="Arial"/>
                <a:cs typeface="Arial"/>
                <a:sym typeface="Arial"/>
              </a:rPr>
              <a:t>neither the state nor principal preparation programs are required to collect any outcome data on principal preparation program graduates </a:t>
            </a:r>
            <a:r>
              <a:rPr b="0" i="0" lang="en-US" sz="2000" u="none" cap="none" strike="noStrike">
                <a:solidFill>
                  <a:srgbClr val="FFFF00"/>
                </a:solidFill>
                <a:latin typeface="Arial"/>
                <a:ea typeface="Arial"/>
                <a:cs typeface="Arial"/>
                <a:sym typeface="Arial"/>
              </a:rPr>
              <a:t>	</a:t>
            </a:r>
            <a:endParaRPr/>
          </a:p>
          <a:p>
            <a:pPr indent="0" lvl="1" marL="2286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33 states do not have data on </a:t>
            </a:r>
            <a:r>
              <a:rPr b="1" i="0" lang="en-US" sz="2000" u="none" cap="none" strike="noStrike">
                <a:solidFill>
                  <a:srgbClr val="FFFF00"/>
                </a:solidFill>
                <a:latin typeface="Arial"/>
                <a:ea typeface="Arial"/>
                <a:cs typeface="Arial"/>
                <a:sym typeface="Arial"/>
              </a:rPr>
              <a:t>principal job placement rates </a:t>
            </a:r>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39 states do not have data on </a:t>
            </a:r>
            <a:r>
              <a:rPr b="1" i="0" lang="en-US" sz="2000" u="none" cap="none" strike="noStrike">
                <a:solidFill>
                  <a:srgbClr val="FFFF00"/>
                </a:solidFill>
                <a:latin typeface="Arial"/>
                <a:ea typeface="Arial"/>
                <a:cs typeface="Arial"/>
                <a:sym typeface="Arial"/>
              </a:rPr>
              <a:t>principal job retention rates</a:t>
            </a:r>
            <a:endParaRPr/>
          </a:p>
          <a:p>
            <a:pPr indent="-228600" lvl="1"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36 states do not have data on </a:t>
            </a:r>
            <a:r>
              <a:rPr b="1" i="0" lang="en-US" sz="2000" u="none" cap="none" strike="noStrike">
                <a:solidFill>
                  <a:srgbClr val="FFFF00"/>
                </a:solidFill>
                <a:latin typeface="Arial"/>
                <a:ea typeface="Arial"/>
                <a:cs typeface="Arial"/>
                <a:sym typeface="Arial"/>
              </a:rPr>
              <a:t>principal job effectiveness                    	</a:t>
            </a:r>
            <a:r>
              <a:rPr b="0" i="0" lang="en-US" sz="2000" u="none" cap="none" strike="noStrike">
                <a:solidFill>
                  <a:schemeClr val="lt1"/>
                </a:solidFill>
                <a:latin typeface="Arial"/>
                <a:ea typeface="Arial"/>
                <a:cs typeface="Arial"/>
                <a:sym typeface="Arial"/>
              </a:rPr>
              <a:t>(by evaluation)</a:t>
            </a:r>
            <a:endParaRPr/>
          </a:p>
          <a:p>
            <a:pPr indent="-228600" lvl="1"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37 states do not have data on </a:t>
            </a:r>
            <a:r>
              <a:rPr b="1" i="0" lang="en-US" sz="2000" u="none" cap="none" strike="noStrike">
                <a:solidFill>
                  <a:srgbClr val="FFFF00"/>
                </a:solidFill>
                <a:latin typeface="Arial"/>
                <a:ea typeface="Arial"/>
                <a:cs typeface="Arial"/>
                <a:sym typeface="Arial"/>
              </a:rPr>
              <a:t>principal job effectiveness                      </a:t>
            </a: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(as measured by student achievement data)</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Briggs et al., (2013)</a:t>
            </a:r>
            <a:endParaRPr b="0" i="1" sz="1600" u="none" cap="none" strike="noStrike">
              <a:solidFill>
                <a:srgbClr val="FFFFFF"/>
              </a:solidFill>
              <a:latin typeface="Arial"/>
              <a:ea typeface="Arial"/>
              <a:cs typeface="Arial"/>
              <a:sym typeface="Arial"/>
            </a:endParaRPr>
          </a:p>
        </p:txBody>
      </p:sp>
      <p:sp>
        <p:nvSpPr>
          <p:cNvPr id="164" name="Google Shape;164;p22"/>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56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UNIVERSITIES</a:t>
            </a:r>
            <a:endParaRPr/>
          </a:p>
          <a:p>
            <a:pPr indent="-457200" lvl="0" marL="457200" marR="0" rtl="0" algn="l">
              <a:spcBef>
                <a:spcPts val="560"/>
              </a:spcBef>
              <a:spcAft>
                <a:spcPts val="0"/>
              </a:spcAft>
              <a:buClr>
                <a:schemeClr val="lt1"/>
              </a:buClr>
              <a:buFont typeface="Arial"/>
              <a:buNone/>
            </a:pPr>
            <a:r>
              <a:t/>
            </a:r>
            <a:endParaRPr b="0" i="0" sz="2800" u="none" cap="none" strike="noStrike">
              <a:solidFill>
                <a:srgbClr val="FFFF00"/>
              </a:solidFill>
              <a:latin typeface="Arial"/>
              <a:ea typeface="Arial"/>
              <a:cs typeface="Arial"/>
              <a:sym typeface="Arial"/>
            </a:endParaRPr>
          </a:p>
          <a:p>
            <a:pPr indent="0" lvl="1" marL="228600" marR="0" rtl="0" algn="l">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Self-assessment is largely absent.    				</a:t>
            </a:r>
            <a:endParaRPr/>
          </a:p>
          <a:p>
            <a:pPr indent="0" lvl="1" marL="228600" marR="0" rtl="0" algn="r">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Levine, (2015)</a:t>
            </a:r>
            <a:endParaRPr b="0" i="1" sz="2800" u="none" cap="none" strike="noStrike">
              <a:solidFill>
                <a:srgbClr val="FFFFFF"/>
              </a:solidFill>
              <a:latin typeface="Arial"/>
              <a:ea typeface="Arial"/>
              <a:cs typeface="Arial"/>
              <a:sym typeface="Arial"/>
            </a:endParaRPr>
          </a:p>
        </p:txBody>
      </p:sp>
      <p:sp>
        <p:nvSpPr>
          <p:cNvPr id="170" name="Google Shape;170;p23"/>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685800" y="0"/>
            <a:ext cx="7772400" cy="46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Punch Lines</a:t>
            </a:r>
            <a:endParaRPr/>
          </a:p>
        </p:txBody>
      </p:sp>
      <p:sp>
        <p:nvSpPr>
          <p:cNvPr id="176" name="Google Shape;176;p24"/>
          <p:cNvSpPr txBox="1"/>
          <p:nvPr>
            <p:ph idx="1" type="body"/>
          </p:nvPr>
        </p:nvSpPr>
        <p:spPr>
          <a:xfrm>
            <a:off x="266700" y="533400"/>
            <a:ext cx="8559800" cy="621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Font typeface="Arial"/>
              <a:buNone/>
            </a:pPr>
            <a:r>
              <a:t/>
            </a:r>
            <a:endParaRPr b="0" i="1" sz="10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FFFFFF"/>
              </a:buClr>
              <a:buFont typeface="Arial"/>
              <a:buNone/>
            </a:pPr>
            <a:r>
              <a:rPr b="0" i="1" lang="en-US" sz="2000" u="none" cap="none" strike="noStrike">
                <a:solidFill>
                  <a:srgbClr val="FFFFFF"/>
                </a:solidFill>
                <a:latin typeface="Arial"/>
                <a:ea typeface="Arial"/>
                <a:cs typeface="Arial"/>
                <a:sym typeface="Arial"/>
              </a:rPr>
              <a:t>“Traditionally, the processes and standards by which many principal preparation programs screen, select, and graduate candidates often     </a:t>
            </a:r>
            <a:r>
              <a:rPr b="1" i="1" lang="en-US" sz="2000" u="none" cap="none" strike="noStrike">
                <a:solidFill>
                  <a:srgbClr val="FFFF00"/>
                </a:solidFill>
                <a:latin typeface="Arial"/>
                <a:ea typeface="Arial"/>
                <a:cs typeface="Arial"/>
                <a:sym typeface="Arial"/>
              </a:rPr>
              <a:t>lack rigor and do not adequately equip principals for the multi-faceted role of effective instructional leader.”                                        							</a:t>
            </a:r>
            <a:r>
              <a:rPr b="0" i="0" lang="en-US" sz="1600" u="none" cap="none" strike="noStrike">
                <a:solidFill>
                  <a:srgbClr val="FFFFFF"/>
                </a:solidFill>
                <a:latin typeface="Arial"/>
                <a:ea typeface="Arial"/>
                <a:cs typeface="Arial"/>
                <a:sym typeface="Arial"/>
              </a:rPr>
              <a:t>Cheney, et. al. (2010)</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chemeClr val="lt1"/>
              </a:buClr>
              <a:buFont typeface="Arial"/>
              <a:buNone/>
            </a:pPr>
            <a:r>
              <a:rPr b="0" i="1" lang="en-US" sz="2000" u="none" cap="none" strike="noStrike">
                <a:solidFill>
                  <a:schemeClr val="lt1"/>
                </a:solidFill>
                <a:latin typeface="Arial"/>
                <a:ea typeface="Arial"/>
                <a:cs typeface="Arial"/>
                <a:sym typeface="Arial"/>
              </a:rPr>
              <a:t>“it is distressing that </a:t>
            </a:r>
            <a:r>
              <a:rPr b="1" i="1" lang="en-US" sz="2000" u="none" cap="none" strike="noStrike">
                <a:solidFill>
                  <a:srgbClr val="FFFF00"/>
                </a:solidFill>
                <a:latin typeface="Arial"/>
                <a:ea typeface="Arial"/>
                <a:cs typeface="Arial"/>
                <a:sym typeface="Arial"/>
              </a:rPr>
              <a:t>inappropriate content ineffectively packaged      should also be so poorly delivered</a:t>
            </a:r>
            <a:r>
              <a:rPr b="1" i="1" lang="en-US" sz="20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Murphy (1992)</a:t>
            </a:r>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FFFFFF"/>
              </a:buClr>
              <a:buFont typeface="Arial"/>
              <a:buNone/>
            </a:pPr>
            <a:r>
              <a:rPr b="0" i="1" lang="en-US" sz="2000" u="none" cap="none" strike="noStrike">
                <a:solidFill>
                  <a:srgbClr val="FFFFFF"/>
                </a:solidFill>
                <a:latin typeface="Arial"/>
                <a:ea typeface="Arial"/>
                <a:cs typeface="Arial"/>
                <a:sym typeface="Arial"/>
              </a:rPr>
              <a:t>“The majority of programs range from </a:t>
            </a:r>
            <a:r>
              <a:rPr b="1" i="1" lang="en-US" sz="2000" u="none" cap="none" strike="noStrike">
                <a:solidFill>
                  <a:srgbClr val="FFFF00"/>
                </a:solidFill>
                <a:latin typeface="Arial"/>
                <a:ea typeface="Arial"/>
                <a:cs typeface="Arial"/>
                <a:sym typeface="Arial"/>
              </a:rPr>
              <a:t>inadequate to appalling</a:t>
            </a:r>
            <a:r>
              <a:rPr b="0" i="1" lang="en-US" sz="2000" u="none" cap="none" strike="noStrike">
                <a:solidFill>
                  <a:srgbClr val="FFFFFF"/>
                </a:solidFill>
                <a:latin typeface="Arial"/>
                <a:ea typeface="Arial"/>
                <a:cs typeface="Arial"/>
                <a:sym typeface="Arial"/>
              </a:rPr>
              <a:t>,             even at some of the country’s leading universities.”</a:t>
            </a:r>
            <a:r>
              <a:rPr b="0" i="0" lang="en-US" sz="2000" u="none" cap="none" strike="noStrike">
                <a:solidFill>
                  <a:srgbClr val="FFFFFF"/>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Levine (2005)</a:t>
            </a:r>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Critical Core Components of Principal Preparation</a:t>
            </a:r>
            <a:endParaRPr/>
          </a:p>
        </p:txBody>
      </p:sp>
      <p:sp>
        <p:nvSpPr>
          <p:cNvPr id="183" name="Google Shape;183;p25"/>
          <p:cNvSpPr txBox="1"/>
          <p:nvPr>
            <p:ph idx="1" type="body"/>
          </p:nvPr>
        </p:nvSpPr>
        <p:spPr>
          <a:xfrm>
            <a:off x="127000" y="774700"/>
            <a:ext cx="8851900" cy="6235700"/>
          </a:xfrm>
          <a:prstGeom prst="rect">
            <a:avLst/>
          </a:prstGeom>
          <a:noFill/>
          <a:ln>
            <a:noFill/>
          </a:ln>
        </p:spPr>
        <p:txBody>
          <a:bodyPr anchorCtr="0" anchor="t" bIns="45700" lIns="91425" spcFirstLastPara="1" rIns="91425" wrap="square" tIns="45700">
            <a:noAutofit/>
          </a:bodyPr>
          <a:lstStyle/>
          <a:p>
            <a:pPr indent="139700" lvl="0" marL="1371600" marR="0" rtl="0" algn="l">
              <a:spcBef>
                <a:spcPts val="0"/>
              </a:spcBef>
              <a:spcAft>
                <a:spcPts val="0"/>
              </a:spcAft>
              <a:buClr>
                <a:schemeClr val="lt1"/>
              </a:buClr>
              <a:buSzPts val="2200"/>
              <a:buFont typeface="Arial"/>
              <a:buNone/>
            </a:pPr>
            <a:r>
              <a:t/>
            </a:r>
            <a:endParaRPr b="1" i="0" sz="2200" u="none" cap="none" strike="noStrike">
              <a:solidFill>
                <a:srgbClr val="FFFF00"/>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Principal competency framework</a:t>
            </a:r>
            <a:endParaRPr/>
          </a:p>
          <a:p>
            <a:pPr indent="-622300" lvl="0" marL="1600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Strategic and and proactive recruiting </a:t>
            </a:r>
            <a:endParaRPr/>
          </a:p>
          <a:p>
            <a:pPr indent="-622300" lvl="0" marL="1600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Rigorous selection process</a:t>
            </a:r>
            <a:endParaRPr/>
          </a:p>
          <a:p>
            <a:pPr indent="-685800" lvl="0" marL="1600200" marR="0" rtl="0" algn="l">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4.	Relevant and practical coursework</a:t>
            </a:r>
            <a:endParaRPr/>
          </a:p>
          <a:p>
            <a:pPr indent="-622300" lvl="0" marL="1600200" marR="0" rtl="0" algn="l">
              <a:spcBef>
                <a:spcPts val="200"/>
              </a:spcBef>
              <a:spcAft>
                <a:spcPts val="0"/>
              </a:spcAft>
              <a:buClr>
                <a:schemeClr val="lt1"/>
              </a:buClr>
              <a:buSzPts val="1000"/>
              <a:buFont typeface="Arial"/>
              <a:buNone/>
            </a:pPr>
            <a:r>
              <a:t/>
            </a:r>
            <a:endParaRPr b="1" i="0" sz="1000" u="none" cap="none" strike="noStrike">
              <a:solidFill>
                <a:srgbClr val="FFFF00"/>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5.	Experiential, clinical school-based opportunities</a:t>
            </a:r>
            <a:endParaRPr b="1" i="0" sz="2200" u="none" cap="none" strike="noStrike">
              <a:solidFill>
                <a:srgbClr val="FFFF00"/>
              </a:solidFill>
              <a:latin typeface="Arial"/>
              <a:ea typeface="Arial"/>
              <a:cs typeface="Arial"/>
              <a:sym typeface="Arial"/>
            </a:endParaRPr>
          </a:p>
          <a:p>
            <a:pPr indent="-685800" lvl="0" marL="16002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r>
              <a:rPr b="0" i="0" lang="en-US" sz="1000" u="none" cap="none" strike="noStrike">
                <a:solidFill>
                  <a:srgbClr val="FFFF00"/>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6.	Placement and on-the-job support</a:t>
            </a:r>
            <a:endParaRPr/>
          </a:p>
          <a:p>
            <a:pPr indent="-685800" lvl="0" marL="16002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7.	Robust data collection and continuous learning</a:t>
            </a:r>
            <a:endParaRPr/>
          </a:p>
          <a:p>
            <a:pPr indent="-457200" lvl="0" marL="1371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Rainwater Leadership Alliance		Cheney, et.al. (2010)</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FF00"/>
              </a:buClr>
              <a:buSzPts val="2400"/>
              <a:buFont typeface="Arial"/>
              <a:buAutoNum type="arabicPeriod"/>
            </a:pPr>
            <a:r>
              <a:rPr b="1" i="0" lang="en-US" sz="2400" u="none" cap="none" strike="noStrike">
                <a:solidFill>
                  <a:srgbClr val="FFFF00"/>
                </a:solidFill>
                <a:latin typeface="Arial"/>
                <a:ea typeface="Arial"/>
                <a:cs typeface="Arial"/>
                <a:sym typeface="Arial"/>
              </a:rPr>
              <a:t> Principal competency framework: </a:t>
            </a:r>
            <a:r>
              <a:rPr b="1" i="0" lang="en-US" sz="2400" u="none" cap="none" strike="noStrike">
                <a:solidFill>
                  <a:srgbClr val="FF0000"/>
                </a:solidFill>
                <a:latin typeface="Arial"/>
                <a:ea typeface="Arial"/>
                <a:cs typeface="Arial"/>
                <a:sym typeface="Arial"/>
              </a:rPr>
              <a:t>University Programs</a:t>
            </a:r>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‘’The typical course of study… </a:t>
            </a:r>
            <a:endParaRPr/>
          </a:p>
          <a:p>
            <a:pPr indent="0" lvl="0" marL="0" marR="0" rtl="0" algn="l">
              <a:spcBef>
                <a:spcPts val="480"/>
              </a:spcBef>
              <a:spcAft>
                <a:spcPts val="0"/>
              </a:spcAft>
              <a:buClr>
                <a:srgbClr val="FFFFFF"/>
              </a:buClr>
              <a:buFont typeface="Arial"/>
              <a:buNone/>
            </a:pPr>
            <a:r>
              <a:rPr b="1" i="0" lang="en-US" sz="2400" u="none" cap="none" strike="noStrike">
                <a:solidFill>
                  <a:srgbClr val="FFFFFF"/>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…has nothing to do with the job of being a principal</a:t>
            </a:r>
            <a:endParaRPr/>
          </a:p>
          <a:p>
            <a:pPr indent="-6350" lvl="1" marL="40005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…a nearly random collection of courses…</a:t>
            </a:r>
            <a:endParaRPr/>
          </a:p>
          <a:p>
            <a:pPr indent="-6350" lvl="1" marL="40005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…little more than a grab bag of survey courses”</a:t>
            </a:r>
            <a:endParaRPr/>
          </a:p>
          <a:p>
            <a:pPr indent="0" lvl="0" marL="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Levine 2005</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“Programs offer a …</a:t>
            </a:r>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…disparate array of courses and program elements </a:t>
            </a:r>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…without a governing set of competencies”</a:t>
            </a:r>
            <a:endParaRPr b="0" i="0" sz="2000" u="none" cap="none" strike="noStrike">
              <a:solidFill>
                <a:srgbClr val="FFFF00"/>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10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Cheney &amp; Davis 2011</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685800" lvl="0" marL="1600200" marR="0" rtl="0" algn="l">
              <a:spcBef>
                <a:spcPts val="0"/>
              </a:spcBef>
              <a:spcAft>
                <a:spcPts val="0"/>
              </a:spcAft>
              <a:buClr>
                <a:srgbClr val="FFFF00"/>
              </a:buClr>
              <a:buSzPts val="2800"/>
              <a:buFont typeface="Arial"/>
              <a:buAutoNum type="arabicPeriod" startAt="2"/>
            </a:pPr>
            <a:r>
              <a:rPr b="1" i="0" lang="en-US" sz="2800" u="none" cap="none" strike="noStrike">
                <a:solidFill>
                  <a:srgbClr val="FFFF00"/>
                </a:solidFill>
                <a:latin typeface="Arial"/>
                <a:ea typeface="Arial"/>
                <a:cs typeface="Arial"/>
                <a:sym typeface="Arial"/>
              </a:rPr>
              <a:t>Strategic and and proactive recruiting </a:t>
            </a:r>
            <a:endParaRPr/>
          </a:p>
          <a:p>
            <a:pPr indent="0" lvl="0" marL="914400" marR="0" rtl="0" algn="l">
              <a:spcBef>
                <a:spcPts val="56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			   </a:t>
            </a:r>
            <a:r>
              <a:rPr b="0" i="0" lang="en-US" sz="2400" u="none" cap="none" strike="noStrike">
                <a:solidFill>
                  <a:srgbClr val="FFFF00"/>
                </a:solidFill>
                <a:latin typeface="Arial"/>
                <a:ea typeface="Arial"/>
                <a:cs typeface="Arial"/>
                <a:sym typeface="Arial"/>
              </a:rPr>
              <a:t>&amp;</a:t>
            </a:r>
            <a:endParaRPr/>
          </a:p>
          <a:p>
            <a:pPr indent="0" lvl="0" marL="914400" marR="0" rtl="0" algn="l">
              <a:spcBef>
                <a:spcPts val="56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3.   Rigorous selection process</a:t>
            </a:r>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Recruitment / Selection “Gateways”:</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admission to </a:t>
            </a:r>
            <a:r>
              <a:rPr b="0" i="0" lang="en-US" sz="2400" u="none" cap="none" strike="noStrike">
                <a:solidFill>
                  <a:srgbClr val="FFFF00"/>
                </a:solidFill>
                <a:latin typeface="Arial"/>
                <a:ea typeface="Arial"/>
                <a:cs typeface="Arial"/>
                <a:sym typeface="Arial"/>
              </a:rPr>
              <a:t>UNIVERSITY GRADUATE PROGRAMS</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selection via district </a:t>
            </a:r>
            <a:r>
              <a:rPr b="0" i="0" lang="en-US" sz="2400" u="none" cap="none" strike="noStrike">
                <a:solidFill>
                  <a:srgbClr val="FFFF00"/>
                </a:solidFill>
                <a:latin typeface="Arial"/>
                <a:ea typeface="Arial"/>
                <a:cs typeface="Arial"/>
                <a:sym typeface="Arial"/>
              </a:rPr>
              <a:t>PIPELINE</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acquisition &amp; renewal of </a:t>
            </a:r>
            <a:r>
              <a:rPr b="0" i="0" lang="en-US" sz="2400" u="none" cap="none" strike="noStrike">
                <a:solidFill>
                  <a:srgbClr val="FFFF00"/>
                </a:solidFill>
                <a:latin typeface="Arial"/>
                <a:ea typeface="Arial"/>
                <a:cs typeface="Arial"/>
                <a:sym typeface="Arial"/>
              </a:rPr>
              <a:t>ADMINISTRATIVE LICENSES</a:t>
            </a:r>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685800" y="1524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Recruitment / Selection:    </a:t>
            </a:r>
            <a:r>
              <a:rPr b="1" i="0" lang="en-US" sz="2800" u="none" cap="none" strike="noStrike">
                <a:solidFill>
                  <a:srgbClr val="FF0000"/>
                </a:solidFill>
                <a:latin typeface="Arial"/>
                <a:ea typeface="Arial"/>
                <a:cs typeface="Arial"/>
                <a:sym typeface="Arial"/>
              </a:rPr>
              <a:t>UNIVERSITY</a:t>
            </a:r>
            <a:br>
              <a:rPr b="0" i="0" lang="en-US" sz="2400" u="none" cap="none" strike="noStrike">
                <a:solidFill>
                  <a:srgbClr val="FF00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9" name="Google Shape;199;p28"/>
          <p:cNvSpPr txBox="1"/>
          <p:nvPr>
            <p:ph idx="1" type="body"/>
          </p:nvPr>
        </p:nvSpPr>
        <p:spPr>
          <a:xfrm>
            <a:off x="139700" y="723900"/>
            <a:ext cx="3975100" cy="603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1" i="0" lang="en-US" sz="1600" u="none" cap="none" strike="noStrike">
                <a:solidFill>
                  <a:srgbClr val="FFFF00"/>
                </a:solidFill>
                <a:latin typeface="Arial"/>
                <a:ea typeface="Arial"/>
                <a:cs typeface="Arial"/>
                <a:sym typeface="Arial"/>
              </a:rPr>
              <a:t>ADMISSION AND GRADUATION STANDARDS</a:t>
            </a:r>
            <a:endParaRPr/>
          </a:p>
          <a:p>
            <a:pPr indent="0" lvl="0" marL="0" marR="0" rtl="0" algn="l">
              <a:spcBef>
                <a:spcPts val="320"/>
              </a:spcBef>
              <a:spcAft>
                <a:spcPts val="0"/>
              </a:spcAft>
              <a:buClr>
                <a:schemeClr val="lt1"/>
              </a:buClr>
              <a:buFont typeface="Arial"/>
              <a:buNone/>
            </a:pPr>
            <a:r>
              <a:t/>
            </a:r>
            <a:endParaRPr b="1" i="0" sz="1600" u="none" cap="none" strike="noStrike">
              <a:solidFill>
                <a:srgbClr val="FFFF00"/>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For all intents and purposes, the majority of educational administration programs </a:t>
            </a:r>
            <a:r>
              <a:rPr b="0" i="0" lang="en-US" sz="2000" u="sng" cap="none" strike="noStrike">
                <a:solidFill>
                  <a:srgbClr val="FFFF00"/>
                </a:solidFill>
                <a:latin typeface="Arial"/>
                <a:ea typeface="Arial"/>
                <a:cs typeface="Arial"/>
                <a:sym typeface="Arial"/>
              </a:rPr>
              <a:t>admit nearly everyone who applies</a:t>
            </a:r>
            <a:r>
              <a:rPr b="0" i="0" lang="en-US" sz="2000" u="none" cap="none" strike="noStrike">
                <a:solidFill>
                  <a:schemeClr val="lt1"/>
                </a:solidFill>
                <a:latin typeface="Arial"/>
                <a:ea typeface="Arial"/>
                <a:cs typeface="Arial"/>
                <a:sym typeface="Arial"/>
              </a:rPr>
              <a:t>.</a:t>
            </a:r>
            <a:endParaRPr/>
          </a:p>
          <a:p>
            <a:pPr indent="0" lvl="0" marL="0" marR="0" rtl="0" algn="l">
              <a:spcBef>
                <a:spcPts val="32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Levine 2005</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Most programs are open enrollment programs and do not target or cultivate relationships with high-potential candidates.  Instead, these programs </a:t>
            </a:r>
            <a:r>
              <a:rPr b="0" i="0" lang="en-US" sz="2000" u="sng" cap="none" strike="noStrike">
                <a:solidFill>
                  <a:srgbClr val="FFFF00"/>
                </a:solidFill>
                <a:latin typeface="Arial"/>
                <a:ea typeface="Arial"/>
                <a:cs typeface="Arial"/>
                <a:sym typeface="Arial"/>
              </a:rPr>
              <a:t>passively accept who comes to them through their applicant pool</a:t>
            </a:r>
            <a:r>
              <a:rPr b="0" i="0" lang="en-US" sz="2000" u="none" cap="none" strike="noStrike">
                <a:solidFill>
                  <a:srgbClr val="FFFFFF"/>
                </a:solidFill>
                <a:latin typeface="Arial"/>
                <a:ea typeface="Arial"/>
                <a:cs typeface="Arial"/>
                <a:sym typeface="Arial"/>
              </a:rPr>
              <a:t>.</a:t>
            </a:r>
            <a:endParaRPr/>
          </a:p>
          <a:p>
            <a:pPr indent="0" lvl="0" marL="0" marR="0" rtl="0" algn="l">
              <a:spcBef>
                <a:spcPts val="32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            </a:t>
            </a:r>
            <a:endParaRPr/>
          </a:p>
          <a:p>
            <a:pPr indent="0" lvl="0" marL="0" marR="0" rtl="0" algn="l">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Cheney &amp; Davis 2011</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
        <p:nvSpPr>
          <p:cNvPr id="200" name="Google Shape;200;p28"/>
          <p:cNvSpPr txBox="1"/>
          <p:nvPr/>
        </p:nvSpPr>
        <p:spPr>
          <a:xfrm>
            <a:off x="5321300" y="6519863"/>
            <a:ext cx="3248025"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Arial"/>
                <a:ea typeface="Arial"/>
                <a:cs typeface="Arial"/>
                <a:sym typeface="Arial"/>
              </a:rPr>
              <a:t>Education Testing Service 2004</a:t>
            </a:r>
            <a:endParaRPr/>
          </a:p>
        </p:txBody>
      </p:sp>
      <p:pic>
        <p:nvPicPr>
          <p:cNvPr id="201" name="Google Shape;201;p28"/>
          <p:cNvPicPr preferRelativeResize="0"/>
          <p:nvPr/>
        </p:nvPicPr>
        <p:blipFill rotWithShape="1">
          <a:blip r:embed="rId3">
            <a:alphaModFix/>
          </a:blip>
          <a:srcRect b="0" l="0" r="0" t="0"/>
          <a:stretch/>
        </p:blipFill>
        <p:spPr>
          <a:xfrm>
            <a:off x="4343400" y="641350"/>
            <a:ext cx="4648200" cy="5899150"/>
          </a:xfrm>
          <a:prstGeom prst="rect">
            <a:avLst/>
          </a:prstGeom>
          <a:noFill/>
          <a:ln>
            <a:noFill/>
          </a:ln>
        </p:spPr>
      </p:pic>
      <p:sp>
        <p:nvSpPr>
          <p:cNvPr id="202" name="Google Shape;202;p28"/>
          <p:cNvSpPr/>
          <p:nvPr/>
        </p:nvSpPr>
        <p:spPr>
          <a:xfrm>
            <a:off x="4229100" y="5511800"/>
            <a:ext cx="4762500" cy="3556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Recruitment / Selection:  </a:t>
            </a:r>
            <a:r>
              <a:rPr b="0" i="0" lang="en-US" sz="2800" u="none" cap="none" strike="noStrike">
                <a:solidFill>
                  <a:srgbClr val="FF0000"/>
                </a:solidFill>
                <a:latin typeface="Arial"/>
                <a:ea typeface="Arial"/>
                <a:cs typeface="Arial"/>
                <a:sym typeface="Arial"/>
              </a:rPr>
              <a:t>PIPELINE</a:t>
            </a:r>
            <a:endParaRPr b="0" i="0" sz="2800" u="none" cap="none" strike="noStrike">
              <a:solidFill>
                <a:srgbClr val="FF0000"/>
              </a:solidFill>
              <a:latin typeface="Arial"/>
              <a:ea typeface="Arial"/>
              <a:cs typeface="Arial"/>
              <a:sym typeface="Arial"/>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Most recruiting and selection of principals is done internally…tends to be a very laissez-faire process…often valuing the following traditional qualifications…</a:t>
            </a:r>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Years of experience as a teacher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Years of experience as an Assistant Principal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Having a M.A. degree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Selectivity of principal’s college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Traditional principal training programs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Job-embedded principal training programs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		</a:t>
            </a:r>
            <a:endParaRPr b="0" i="0" sz="20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Research on relationship between qualifications and effect on student performance.</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(NYC, 1987 – 2007,  employs well over 1,000 school principals)</a:t>
            </a:r>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(student test scores, absences and suspensions)		Clark, Martorell, Rockoff (2009)</a:t>
            </a:r>
            <a:endParaRPr/>
          </a:p>
          <a:p>
            <a:pPr indent="0" lvl="0" marL="0" marR="0" rtl="0" algn="l">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
        <p:nvSpPr>
          <p:cNvPr id="208" name="Google Shape;208;p29"/>
          <p:cNvSpPr/>
          <p:nvPr/>
        </p:nvSpPr>
        <p:spPr>
          <a:xfrm>
            <a:off x="6581775" y="17129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09" name="Google Shape;209;p29"/>
          <p:cNvSpPr/>
          <p:nvPr/>
        </p:nvSpPr>
        <p:spPr>
          <a:xfrm>
            <a:off x="6581775" y="2259013"/>
            <a:ext cx="121920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 </a:t>
            </a:r>
            <a:r>
              <a:rPr b="0" lang="en-US" sz="1800">
                <a:solidFill>
                  <a:srgbClr val="FFFFFF"/>
                </a:solidFill>
                <a:latin typeface="Arial"/>
                <a:ea typeface="Arial"/>
                <a:cs typeface="Arial"/>
                <a:sym typeface="Arial"/>
              </a:rPr>
              <a:t>*</a:t>
            </a:r>
            <a:endParaRPr b="0" sz="1800">
              <a:solidFill>
                <a:schemeClr val="dk1"/>
              </a:solidFill>
              <a:latin typeface="Arial"/>
              <a:ea typeface="Arial"/>
              <a:cs typeface="Arial"/>
              <a:sym typeface="Arial"/>
            </a:endParaRPr>
          </a:p>
        </p:txBody>
      </p:sp>
      <p:sp>
        <p:nvSpPr>
          <p:cNvPr id="210" name="Google Shape;210;p29"/>
          <p:cNvSpPr/>
          <p:nvPr/>
        </p:nvSpPr>
        <p:spPr>
          <a:xfrm>
            <a:off x="6581775" y="28178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11" name="Google Shape;211;p29"/>
          <p:cNvSpPr/>
          <p:nvPr/>
        </p:nvSpPr>
        <p:spPr>
          <a:xfrm>
            <a:off x="6581775" y="33639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12" name="Google Shape;212;p29"/>
          <p:cNvSpPr/>
          <p:nvPr/>
        </p:nvSpPr>
        <p:spPr>
          <a:xfrm>
            <a:off x="6581775" y="39100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13" name="Google Shape;213;p29"/>
          <p:cNvSpPr/>
          <p:nvPr/>
        </p:nvSpPr>
        <p:spPr>
          <a:xfrm>
            <a:off x="6581775" y="4506913"/>
            <a:ext cx="1347788"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small effect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Recruitment / Selection:  </a:t>
            </a:r>
            <a:r>
              <a:rPr b="1" i="0" lang="en-US" sz="2400" u="none" cap="none" strike="noStrike">
                <a:solidFill>
                  <a:srgbClr val="FF0000"/>
                </a:solidFill>
                <a:latin typeface="Arial"/>
                <a:ea typeface="Arial"/>
                <a:cs typeface="Arial"/>
                <a:sym typeface="Arial"/>
              </a:rPr>
              <a:t>ADMINISTRATIVE LICENSES</a:t>
            </a:r>
            <a:endParaRPr b="1" i="0" sz="2400" u="none" cap="none" strike="noStrike">
              <a:solidFill>
                <a:srgbClr val="FF0000"/>
              </a:solidFill>
              <a:latin typeface="Arial"/>
              <a:ea typeface="Arial"/>
              <a:cs typeface="Arial"/>
              <a:sym typeface="Arial"/>
            </a:endParaRPr>
          </a:p>
          <a:p>
            <a:pPr indent="0" lvl="1"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1"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focused primarily on inputs, not outputs (competencies):</a:t>
            </a:r>
            <a:endParaRPr/>
          </a:p>
          <a:p>
            <a:pPr indent="0" lvl="1"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1" marL="4572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Initial License Requirements </a:t>
            </a:r>
            <a:endParaRPr b="0" i="0" sz="2400" u="none" cap="none" strike="noStrike">
              <a:solidFill>
                <a:srgbClr val="FFFF00"/>
              </a:solidFill>
              <a:latin typeface="Arial"/>
              <a:ea typeface="Arial"/>
              <a:cs typeface="Arial"/>
              <a:sym typeface="Arial"/>
            </a:endParaRPr>
          </a:p>
          <a:p>
            <a:pPr indent="0" lvl="1"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2286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completion of MA from an approved principal prep program</a:t>
            </a:r>
            <a:endParaRPr/>
          </a:p>
          <a:p>
            <a:pPr indent="-2286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years of teaching </a:t>
            </a:r>
            <a:endParaRPr b="0" i="0" sz="2000" u="none" cap="none" strike="noStrike">
              <a:solidFill>
                <a:srgbClr val="FFFFFF"/>
              </a:solidFill>
              <a:latin typeface="Arial"/>
              <a:ea typeface="Arial"/>
              <a:cs typeface="Arial"/>
              <a:sym typeface="Arial"/>
            </a:endParaRPr>
          </a:p>
          <a:p>
            <a:pPr indent="-2286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passed an exam</a:t>
            </a:r>
            <a:endParaRPr/>
          </a:p>
          <a:p>
            <a:pPr indent="-342900" lvl="1" marL="34290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406400" lvl="1" marL="4064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License Renewal</a:t>
            </a:r>
            <a:r>
              <a:rPr b="1" i="0" lang="en-US" sz="2000" u="none" cap="none" strike="noStrike">
                <a:solidFill>
                  <a:srgbClr val="FFFFFF"/>
                </a:solidFill>
                <a:latin typeface="Arial"/>
                <a:ea typeface="Arial"/>
                <a:cs typeface="Arial"/>
                <a:sym typeface="Arial"/>
              </a:rPr>
              <a:t>	</a:t>
            </a:r>
            <a:r>
              <a:rPr b="0" i="0" lang="en-US" sz="2000" u="none" cap="none" strike="noStrike">
                <a:solidFill>
                  <a:srgbClr val="FFFFFF"/>
                </a:solidFill>
                <a:latin typeface="Arial"/>
                <a:ea typeface="Arial"/>
                <a:cs typeface="Arial"/>
                <a:sym typeface="Arial"/>
              </a:rPr>
              <a:t>			</a:t>
            </a:r>
            <a:endParaRPr/>
          </a:p>
          <a:p>
            <a:pPr indent="0" lvl="1" marL="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3429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hours of professional development</a:t>
            </a:r>
            <a:endParaRPr/>
          </a:p>
          <a:p>
            <a:pPr indent="-3429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no standards for quality outcomes of training</a:t>
            </a:r>
            <a:endParaRPr/>
          </a:p>
          <a:p>
            <a:pPr indent="-342900" lvl="1" marL="6858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	no standards for performance on the job</a:t>
            </a:r>
            <a:endParaRPr b="0" i="0" sz="2000" u="none" cap="none" strike="noStrike">
              <a:solidFill>
                <a:srgbClr val="FFFFFF"/>
              </a:solidFill>
              <a:latin typeface="Arial"/>
              <a:ea typeface="Arial"/>
              <a:cs typeface="Arial"/>
              <a:sym typeface="Arial"/>
            </a:endParaRPr>
          </a:p>
          <a:p>
            <a:pPr indent="0" lvl="1" marL="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1" marL="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Cheney &amp; Davis (2012)</a:t>
            </a:r>
            <a:endParaRPr b="0" i="0" sz="18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0" y="0"/>
            <a:ext cx="9004300" cy="914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0" i="0" lang="en-US" sz="2520" u="none" cap="none" strike="noStrike">
                <a:solidFill>
                  <a:srgbClr val="FFFF00"/>
                </a:solidFill>
                <a:latin typeface="Arial"/>
                <a:ea typeface="Arial"/>
                <a:cs typeface="Arial"/>
                <a:sym typeface="Arial"/>
              </a:rPr>
              <a:t>4.	Relevant and practical coursework: </a:t>
            </a:r>
            <a:r>
              <a:rPr b="0" i="0" lang="en-US" sz="2520" u="none" cap="none" strike="noStrike">
                <a:solidFill>
                  <a:srgbClr val="FF0000"/>
                </a:solidFill>
                <a:latin typeface="Arial"/>
                <a:ea typeface="Arial"/>
                <a:cs typeface="Arial"/>
                <a:sym typeface="Arial"/>
              </a:rPr>
              <a:t>University Programs</a:t>
            </a:r>
            <a:endParaRPr b="0" i="0" sz="2520" u="none" cap="none" strike="noStrike">
              <a:solidFill>
                <a:srgbClr val="FF0000"/>
              </a:solidFill>
              <a:latin typeface="Arial"/>
              <a:ea typeface="Arial"/>
              <a:cs typeface="Arial"/>
              <a:sym typeface="Arial"/>
            </a:endParaRPr>
          </a:p>
        </p:txBody>
      </p:sp>
      <p:pic>
        <p:nvPicPr>
          <p:cNvPr id="225" name="Google Shape;225;p31"/>
          <p:cNvPicPr preferRelativeResize="0"/>
          <p:nvPr/>
        </p:nvPicPr>
        <p:blipFill rotWithShape="1">
          <a:blip r:embed="rId3">
            <a:alphaModFix/>
          </a:blip>
          <a:srcRect b="0" l="0" r="0" t="0"/>
          <a:stretch/>
        </p:blipFill>
        <p:spPr>
          <a:xfrm>
            <a:off x="444500" y="1816100"/>
            <a:ext cx="8115300" cy="4064000"/>
          </a:xfrm>
          <a:prstGeom prst="rect">
            <a:avLst/>
          </a:prstGeom>
          <a:noFill/>
          <a:ln>
            <a:noFill/>
          </a:ln>
        </p:spPr>
      </p:pic>
      <p:sp>
        <p:nvSpPr>
          <p:cNvPr id="226" name="Google Shape;226;p31"/>
          <p:cNvSpPr txBox="1"/>
          <p:nvPr/>
        </p:nvSpPr>
        <p:spPr>
          <a:xfrm>
            <a:off x="482600" y="4749800"/>
            <a:ext cx="2374900" cy="20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t>Hess and Kelly, 2007</a:t>
            </a:r>
            <a:endParaRPr sz="1100"/>
          </a:p>
        </p:txBody>
      </p:sp>
      <p:sp>
        <p:nvSpPr>
          <p:cNvPr id="227" name="Google Shape;227;p31"/>
          <p:cNvSpPr txBox="1"/>
          <p:nvPr/>
        </p:nvSpPr>
        <p:spPr>
          <a:xfrm>
            <a:off x="5397500" y="3568700"/>
            <a:ext cx="2971799" cy="4498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t>31 Preparation Programs</a:t>
            </a:r>
            <a:endParaRPr/>
          </a:p>
        </p:txBody>
      </p:sp>
      <p:sp>
        <p:nvSpPr>
          <p:cNvPr id="228" name="Google Shape;228;p31"/>
          <p:cNvSpPr/>
          <p:nvPr/>
        </p:nvSpPr>
        <p:spPr>
          <a:xfrm>
            <a:off x="2870200" y="2197100"/>
            <a:ext cx="1092200" cy="3695700"/>
          </a:xfrm>
          <a:prstGeom prst="ellipse">
            <a:avLst/>
          </a:prstGeom>
          <a:solidFill>
            <a:schemeClr val="accent1">
              <a:alpha val="0"/>
            </a:schemeClr>
          </a:solidFill>
          <a:ln cap="flat" cmpd="sng" w="57150">
            <a:solidFill>
              <a:srgbClr val="FF12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p:txBody>
      </p:sp>
      <p:sp>
        <p:nvSpPr>
          <p:cNvPr id="229" name="Google Shape;229;p31"/>
          <p:cNvSpPr/>
          <p:nvPr/>
        </p:nvSpPr>
        <p:spPr>
          <a:xfrm>
            <a:off x="6477000" y="3784600"/>
            <a:ext cx="1041400" cy="2095500"/>
          </a:xfrm>
          <a:prstGeom prst="ellipse">
            <a:avLst/>
          </a:prstGeom>
          <a:solidFill>
            <a:schemeClr val="accent1">
              <a:alpha val="0"/>
            </a:schemeClr>
          </a:solid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4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3340100" y="13716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pic>
        <p:nvPicPr>
          <p:cNvPr descr="Screen Shot 2014-02-25 at 11.41.24 AM.png" id="98" name="Google Shape;98;p14"/>
          <p:cNvPicPr preferRelativeResize="0"/>
          <p:nvPr/>
        </p:nvPicPr>
        <p:blipFill rotWithShape="1">
          <a:blip r:embed="rId3">
            <a:alphaModFix/>
          </a:blip>
          <a:srcRect b="0" l="0" r="0" t="0"/>
          <a:stretch/>
        </p:blipFill>
        <p:spPr>
          <a:xfrm>
            <a:off x="228600" y="609600"/>
            <a:ext cx="8534400" cy="5562600"/>
          </a:xfrm>
          <a:prstGeom prst="rect">
            <a:avLst/>
          </a:prstGeom>
          <a:noFill/>
          <a:ln>
            <a:noFill/>
          </a:ln>
        </p:spPr>
      </p:pic>
      <p:sp>
        <p:nvSpPr>
          <p:cNvPr id="99" name="Google Shape;99;p14"/>
          <p:cNvSpPr txBox="1"/>
          <p:nvPr/>
        </p:nvSpPr>
        <p:spPr>
          <a:xfrm>
            <a:off x="863600" y="1828800"/>
            <a:ext cx="6629400" cy="16927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4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en-US" sz="2800" u="none" cap="none" strike="noStrike">
                <a:solidFill>
                  <a:schemeClr val="lt1"/>
                </a:solidFill>
                <a:latin typeface="Arial"/>
                <a:ea typeface="Arial"/>
                <a:cs typeface="Arial"/>
                <a:sym typeface="Arial"/>
              </a:rPr>
              <a:t>What is the Current State of Principal Preparation, Evaluation and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101600" y="0"/>
            <a:ext cx="8585200" cy="914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0" i="0" lang="en-US" sz="2520" u="none" cap="none" strike="noStrike">
                <a:solidFill>
                  <a:srgbClr val="FFFF00"/>
                </a:solidFill>
                <a:latin typeface="Arial"/>
                <a:ea typeface="Arial"/>
                <a:cs typeface="Arial"/>
                <a:sym typeface="Arial"/>
              </a:rPr>
              <a:t>4.	Relevant and practical coursework: </a:t>
            </a:r>
            <a:r>
              <a:rPr b="0" i="0" lang="en-US" sz="2520" u="none" cap="none" strike="noStrike">
                <a:solidFill>
                  <a:srgbClr val="FF0000"/>
                </a:solidFill>
                <a:latin typeface="Arial"/>
                <a:ea typeface="Arial"/>
                <a:cs typeface="Arial"/>
                <a:sym typeface="Arial"/>
              </a:rPr>
              <a:t>University Programs</a:t>
            </a:r>
            <a:endParaRPr b="0" i="0" sz="2520" u="none" cap="none" strike="noStrike">
              <a:solidFill>
                <a:srgbClr val="FF0000"/>
              </a:solidFill>
              <a:latin typeface="Arial"/>
              <a:ea typeface="Arial"/>
              <a:cs typeface="Arial"/>
              <a:sym typeface="Arial"/>
            </a:endParaRPr>
          </a:p>
        </p:txBody>
      </p:sp>
      <p:sp>
        <p:nvSpPr>
          <p:cNvPr id="236" name="Google Shape;236;p32"/>
          <p:cNvSpPr txBox="1"/>
          <p:nvPr/>
        </p:nvSpPr>
        <p:spPr>
          <a:xfrm>
            <a:off x="355600" y="990600"/>
            <a:ext cx="8699500" cy="6632575"/>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Managing for results</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2% of curricula addressed accountability as it relates to school management</a:t>
            </a:r>
            <a:endParaRPr/>
          </a:p>
          <a:p>
            <a:pPr indent="-228600" lvl="0" marL="228600" marR="0" rtl="0" algn="l">
              <a:spcBef>
                <a:spcPts val="0"/>
              </a:spcBef>
              <a:spcAft>
                <a:spcPts val="0"/>
              </a:spcAft>
              <a:buNone/>
            </a:pPr>
            <a:r>
              <a:t/>
            </a:r>
            <a:endParaRPr b="0" sz="9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5% addressed use of data, research, or technology as it relates to managing school improvement</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Managing personnel</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1% of curricula focused on systematic and “assertive” efforts to identify, enhance and reward teacher quality…the majority failed to mention termination or compensation at all.</a:t>
            </a:r>
            <a:endParaRPr/>
          </a:p>
          <a:p>
            <a:pPr indent="-228600" lvl="0" marL="228600" marR="0" rtl="0" algn="l">
              <a:spcBef>
                <a:spcPts val="0"/>
              </a:spcBef>
              <a:spcAft>
                <a:spcPts val="0"/>
              </a:spcAft>
              <a:buNone/>
            </a:pPr>
            <a:r>
              <a:t/>
            </a:r>
            <a:endParaRPr b="0" sz="2000">
              <a:solidFill>
                <a:schemeClr val="lt1"/>
              </a:solidFill>
              <a:latin typeface="Arial"/>
              <a:ea typeface="Arial"/>
              <a:cs typeface="Arial"/>
              <a:sym typeface="Arial"/>
            </a:endParaRPr>
          </a:p>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Technical knowledge</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7.4% data management and utilization</a:t>
            </a:r>
            <a:endParaRPr b="0" sz="18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10% research skills</a:t>
            </a:r>
            <a:endParaRPr b="0" sz="18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4.7% technology</a:t>
            </a:r>
            <a:endParaRPr/>
          </a:p>
          <a:p>
            <a:pPr indent="-228600" lvl="0" marL="228600" marR="0" rtl="0" algn="l">
              <a:spcBef>
                <a:spcPts val="0"/>
              </a:spcBef>
              <a:spcAft>
                <a:spcPts val="0"/>
              </a:spcAft>
              <a:buNone/>
            </a:pPr>
            <a:r>
              <a:t/>
            </a:r>
            <a:endParaRPr b="0"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Hess &amp; Kelly (2007)</a:t>
            </a:r>
            <a:endParaRPr/>
          </a:p>
          <a:p>
            <a:pPr indent="-228600" lvl="0" marL="228600" marR="0" rtl="0" algn="l">
              <a:spcBef>
                <a:spcPts val="0"/>
              </a:spcBef>
              <a:spcAft>
                <a:spcPts val="0"/>
              </a:spcAft>
              <a:buNone/>
            </a:pPr>
            <a:r>
              <a:t/>
            </a:r>
            <a:endParaRPr b="0" sz="1400">
              <a:solidFill>
                <a:schemeClr val="lt1"/>
              </a:solidFill>
              <a:latin typeface="Arial"/>
              <a:ea typeface="Arial"/>
              <a:cs typeface="Arial"/>
              <a:sym typeface="Arial"/>
            </a:endParaRPr>
          </a:p>
          <a:p>
            <a:pPr indent="-228600" lvl="0" marL="228600" marR="0" rtl="0" algn="l">
              <a:spcBef>
                <a:spcPts val="0"/>
              </a:spcBef>
              <a:spcAft>
                <a:spcPts val="0"/>
              </a:spcAft>
              <a:buNone/>
            </a:pPr>
            <a:r>
              <a:t/>
            </a:r>
            <a:endParaRPr b="0" sz="1400" u="sng">
              <a:solidFill>
                <a:schemeClr val="lt1"/>
              </a:solidFill>
              <a:latin typeface="Arial"/>
              <a:ea typeface="Arial"/>
              <a:cs typeface="Arial"/>
              <a:sym typeface="Arial"/>
            </a:endParaRPr>
          </a:p>
          <a:p>
            <a:pPr indent="0" lvl="0" marL="0" marR="0" rtl="0" algn="l">
              <a:spcBef>
                <a:spcPts val="0"/>
              </a:spcBef>
              <a:spcAft>
                <a:spcPts val="0"/>
              </a:spcAft>
              <a:buNone/>
            </a:pPr>
            <a:r>
              <a:t/>
            </a:r>
            <a:endParaRPr b="0" sz="1400" u="sng">
              <a:solidFill>
                <a:schemeClr val="lt1"/>
              </a:solidFill>
              <a:latin typeface="Arial"/>
              <a:ea typeface="Arial"/>
              <a:cs typeface="Arial"/>
              <a:sym typeface="Arial"/>
            </a:endParaRPr>
          </a:p>
          <a:p>
            <a:pPr indent="0" lvl="0" marL="0" marR="0" rtl="0" algn="l">
              <a:spcBef>
                <a:spcPts val="0"/>
              </a:spcBef>
              <a:spcAft>
                <a:spcPts val="0"/>
              </a:spcAft>
              <a:buNone/>
            </a:pPr>
            <a:r>
              <a:t/>
            </a:r>
            <a:endParaRPr b="0" sz="1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190500" y="114300"/>
            <a:ext cx="8801100" cy="596900"/>
          </a:xfrm>
          <a:prstGeom prst="rect">
            <a:avLst/>
          </a:prstGeom>
          <a:noFill/>
          <a:ln>
            <a:noFill/>
          </a:ln>
        </p:spPr>
        <p:txBody>
          <a:bodyPr anchorCtr="0" anchor="ctr" bIns="45700" lIns="91425" spcFirstLastPara="1" rIns="91425" wrap="square" tIns="45700">
            <a:noAutofit/>
          </a:bodyPr>
          <a:lstStyle/>
          <a:p>
            <a:pPr indent="-520700" lvl="0" marL="520700" marR="0" rtl="0" algn="ctr">
              <a:spcBef>
                <a:spcPts val="0"/>
              </a:spcBef>
              <a:spcAft>
                <a:spcPts val="0"/>
              </a:spcAft>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a:p>
        </p:txBody>
      </p:sp>
      <p:sp>
        <p:nvSpPr>
          <p:cNvPr id="242" name="Google Shape;242;p33"/>
          <p:cNvSpPr txBox="1"/>
          <p:nvPr>
            <p:ph idx="1" type="body"/>
          </p:nvPr>
        </p:nvSpPr>
        <p:spPr>
          <a:xfrm>
            <a:off x="241300" y="939800"/>
            <a:ext cx="8763000" cy="581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Schools of education…</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43" name="Google Shape;243;p33"/>
          <p:cNvSpPr txBox="1"/>
          <p:nvPr/>
        </p:nvSpPr>
        <p:spPr>
          <a:xfrm>
            <a:off x="6731000" y="6362700"/>
            <a:ext cx="16478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Levine (2005)</a:t>
            </a:r>
            <a:endParaRPr/>
          </a:p>
        </p:txBody>
      </p:sp>
      <p:pic>
        <p:nvPicPr>
          <p:cNvPr id="244" name="Google Shape;244;p33"/>
          <p:cNvPicPr preferRelativeResize="0"/>
          <p:nvPr/>
        </p:nvPicPr>
        <p:blipFill rotWithShape="1">
          <a:blip r:embed="rId3">
            <a:alphaModFix/>
          </a:blip>
          <a:srcRect b="0" l="0" r="0" t="0"/>
          <a:stretch/>
        </p:blipFill>
        <p:spPr>
          <a:xfrm>
            <a:off x="1443038" y="1460500"/>
            <a:ext cx="6773862" cy="487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b="0" i="0" sz="24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PEDAGOGY</a:t>
            </a:r>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classes are predominately:</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a:t>
            </a:r>
            <a:r>
              <a:rPr b="0" i="0" lang="en-US" sz="2200" u="none" cap="none" strike="noStrike">
                <a:solidFill>
                  <a:srgbClr val="FFFF00"/>
                </a:solidFill>
                <a:latin typeface="Arial"/>
                <a:ea typeface="Arial"/>
                <a:cs typeface="Arial"/>
                <a:sym typeface="Arial"/>
              </a:rPr>
              <a:t>teacher-centered and lecture-styled</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from a </a:t>
            </a:r>
            <a:r>
              <a:rPr b="0" i="0" lang="en-US" sz="2200" u="none" cap="none" strike="noStrike">
                <a:solidFill>
                  <a:srgbClr val="FFFF00"/>
                </a:solidFill>
                <a:latin typeface="Arial"/>
                <a:ea typeface="Arial"/>
                <a:cs typeface="Arial"/>
                <a:sym typeface="Arial"/>
              </a:rPr>
              <a:t>theoretical context</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with little </a:t>
            </a:r>
            <a:r>
              <a:rPr b="0" i="0" lang="en-US" sz="2200" u="none" cap="none" strike="noStrike">
                <a:solidFill>
                  <a:srgbClr val="FFFF00"/>
                </a:solidFill>
                <a:latin typeface="Arial"/>
                <a:ea typeface="Arial"/>
                <a:cs typeface="Arial"/>
                <a:sym typeface="Arial"/>
              </a:rPr>
              <a:t>opportunity to practice critical leadership skills</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and </a:t>
            </a:r>
            <a:r>
              <a:rPr b="0" i="0" lang="en-US" sz="2200" u="none" cap="none" strike="noStrike">
                <a:solidFill>
                  <a:srgbClr val="FFFF00"/>
                </a:solidFill>
                <a:latin typeface="Arial"/>
                <a:ea typeface="Arial"/>
                <a:cs typeface="Arial"/>
                <a:sym typeface="Arial"/>
              </a:rPr>
              <a:t>no content involving the real-life situations </a:t>
            </a:r>
            <a:r>
              <a:rPr b="0" i="0" lang="en-US" sz="2200" u="none" cap="none" strike="noStrike">
                <a:solidFill>
                  <a:srgbClr val="FFFFFF"/>
                </a:solidFill>
                <a:latin typeface="Arial"/>
                <a:ea typeface="Arial"/>
                <a:cs typeface="Arial"/>
                <a:sym typeface="Arial"/>
              </a:rPr>
              <a:t>they are likely 	to confront on the job.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r">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Cheney &amp; Davis  2011</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88900" y="152400"/>
            <a:ext cx="88519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b="1" i="0" sz="2400" u="none" cap="none" strike="noStrike">
              <a:solidFill>
                <a:srgbClr val="FF0000"/>
              </a:solidFill>
              <a:latin typeface="Arial"/>
              <a:ea typeface="Arial"/>
              <a:cs typeface="Arial"/>
              <a:sym typeface="Arial"/>
            </a:endParaRPr>
          </a:p>
        </p:txBody>
      </p:sp>
      <p:sp>
        <p:nvSpPr>
          <p:cNvPr id="255" name="Google Shape;255;p35"/>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FACULTY</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2286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the field depends too heavily on practitioners serving as part-time faculty</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lack of instructional experience, knowledge of research, and rely on anecdotal “war stories”</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2286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it employs too many full time professors who have minimal, if any, recent experience in the practice of school administration</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8% of faculty who have had experience as school administrators</a:t>
            </a:r>
            <a:endParaRPr/>
          </a:p>
          <a:p>
            <a:pPr indent="-2286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22% of deans who have had experience as school administrators</a:t>
            </a:r>
            <a:endParaRPr/>
          </a:p>
          <a:p>
            <a:pPr indent="-228600" lvl="0" marL="2286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28600" lvl="0" marL="228600" marR="0" rtl="0" algn="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Levine (2005)</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b="0" i="0" sz="1600" u="none" cap="none" strike="noStrike">
              <a:solidFill>
                <a:srgbClr val="FFFFFF"/>
              </a:solidFill>
              <a:latin typeface="Arial"/>
              <a:ea typeface="Arial"/>
              <a:cs typeface="Arial"/>
              <a:sym typeface="Arial"/>
            </a:endParaRPr>
          </a:p>
          <a:p>
            <a:pPr indent="-2794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Internship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vague or unclear goals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insufficient focus on instructional leadership and / or overemphasis on managerial role</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training for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insufficient mentoring time or duration</a:t>
            </a:r>
            <a:endParaRPr/>
          </a:p>
          <a:p>
            <a:pPr indent="-279400" lvl="0" marL="3429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The Wallace Foundation (2007)</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279400" lvl="0" marL="3429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evaluation of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evaluation of principal interns</a:t>
            </a:r>
            <a:endParaRPr/>
          </a:p>
          <a:p>
            <a:pPr indent="-2794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1765300" lvl="0" marL="18288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Southern Regional Education Board (2007)</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114300" y="15240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a:t>
            </a:r>
            <a:endParaRPr/>
          </a:p>
        </p:txBody>
      </p:sp>
      <p:sp>
        <p:nvSpPr>
          <p:cNvPr id="266" name="Google Shape;266;p37"/>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Principal Supervisors 	</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Professional Development</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Principal Feedback &amp; Evaluation</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Supervision</a:t>
            </a:r>
            <a:endParaRPr/>
          </a:p>
        </p:txBody>
      </p:sp>
      <p:sp>
        <p:nvSpPr>
          <p:cNvPr id="272" name="Google Shape;272;p38"/>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Supervisors</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supervisors oversee an average of 24 schools,              ranging from 6 to 67</a:t>
            </a:r>
            <a:endParaRPr/>
          </a:p>
          <a:p>
            <a:pPr indent="-2286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Districts by and large have not articulated an explicit set of principal supervisory competencies on which to base evaluations.</a:t>
            </a:r>
            <a:endParaRPr/>
          </a:p>
          <a:p>
            <a:pPr indent="-2286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Few districts select principal supervisors on the basis of their explicit results and measurable student achievement gains.</a:t>
            </a:r>
            <a:endParaRPr/>
          </a:p>
          <a:p>
            <a:pPr indent="-2286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 Wallace Foundation and Council of the Great City Schools</a:t>
            </a:r>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Survey of 41 urban public school districts			Corcoran. et.al. (2012)</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type="title"/>
          </p:nvPr>
        </p:nvSpPr>
        <p:spPr>
          <a:xfrm>
            <a:off x="101600" y="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Evaluation</a:t>
            </a:r>
            <a:endParaRPr/>
          </a:p>
        </p:txBody>
      </p:sp>
      <p:sp>
        <p:nvSpPr>
          <p:cNvPr id="278" name="Google Shape;278;p39"/>
          <p:cNvSpPr txBox="1"/>
          <p:nvPr>
            <p:ph idx="1" type="body"/>
          </p:nvPr>
        </p:nvSpPr>
        <p:spPr>
          <a:xfrm>
            <a:off x="101600" y="609600"/>
            <a:ext cx="8763000" cy="5943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INSTRUMENT </a:t>
            </a:r>
            <a:r>
              <a:rPr b="1" i="0" lang="en-US" sz="1800" u="none" cap="none" strike="noStrike">
                <a:solidFill>
                  <a:srgbClr val="FF6600"/>
                </a:solidFill>
                <a:latin typeface="Arial"/>
                <a:ea typeface="Arial"/>
                <a:cs typeface="Arial"/>
                <a:sym typeface="Arial"/>
              </a:rPr>
              <a:t>CONTENT</a:t>
            </a:r>
            <a:r>
              <a:rPr b="0" i="0" lang="en-US" sz="1800" u="none" cap="none" strike="noStrike">
                <a:solidFill>
                  <a:srgbClr val="FF6600"/>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ANALYSIS</a:t>
            </a:r>
            <a:endParaRPr/>
          </a:p>
          <a:p>
            <a:pPr indent="-3429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8001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Learning Centered Leadership: A Behavior-Anchored Framework</a:t>
            </a:r>
            <a:endParaRPr/>
          </a:p>
          <a:p>
            <a:pPr indent="-342900" lvl="0" marL="8001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(Vanderbilt Assessment of Leadership in Education)</a:t>
            </a:r>
            <a:endParaRPr/>
          </a:p>
          <a:p>
            <a:pPr indent="-3429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342900" lvl="0" marL="7493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high standards for student learning	culture of learning </a:t>
            </a:r>
            <a:endParaRPr/>
          </a:p>
          <a:p>
            <a:pPr indent="-342900" lvl="0" marL="7493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rigorous curriculum			connections to external communities</a:t>
            </a:r>
            <a:endParaRPr/>
          </a:p>
          <a:p>
            <a:pPr indent="-342900" lvl="0" marL="7493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quality instruction			performance accountability</a:t>
            </a:r>
            <a:endParaRPr/>
          </a:p>
          <a:p>
            <a:pPr indent="-342900" lvl="0" marL="342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342900" lvl="0" marL="34290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INSTRUMENT </a:t>
            </a:r>
            <a:r>
              <a:rPr b="0" i="0" lang="en-US" sz="1800" u="none" cap="none" strike="noStrike">
                <a:solidFill>
                  <a:srgbClr val="FF6600"/>
                </a:solidFill>
                <a:latin typeface="Arial"/>
                <a:ea typeface="Arial"/>
                <a:cs typeface="Arial"/>
                <a:sym typeface="Arial"/>
              </a:rPr>
              <a:t>USAGE</a:t>
            </a:r>
            <a:r>
              <a:rPr b="0" i="0" lang="en-US" sz="1800" u="none" cap="none" strike="noStrike">
                <a:solidFill>
                  <a:srgbClr val="FFFF00"/>
                </a:solidFill>
                <a:latin typeface="Arial"/>
                <a:ea typeface="Arial"/>
                <a:cs typeface="Arial"/>
                <a:sym typeface="Arial"/>
              </a:rPr>
              <a:t> ANALYSIS</a:t>
            </a:r>
            <a:endParaRPr/>
          </a:p>
          <a:p>
            <a:pPr indent="-342900" lvl="0" marL="3429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1663700" lvl="0" marL="2120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UTILITY:  	information is used to improvement performance </a:t>
            </a:r>
            <a:endParaRPr/>
          </a:p>
          <a:p>
            <a:pPr indent="-1663700" lvl="0" marL="21209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a:p>
          <a:p>
            <a:pPr indent="-1663700" lvl="0" marL="2120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ACCURACY:	instrument produces sound information about the principal’s performance (e.g. sound psychometric development)</a:t>
            </a:r>
            <a:endParaRPr b="0" i="0" sz="1600" u="none" cap="none" strike="noStrike">
              <a:solidFill>
                <a:schemeClr val="lt1"/>
              </a:solidFill>
              <a:latin typeface="Arial"/>
              <a:ea typeface="Arial"/>
              <a:cs typeface="Arial"/>
              <a:sym typeface="Arial"/>
            </a:endParaRPr>
          </a:p>
          <a:p>
            <a:pPr indent="-342900" lvl="0" marL="342900" marR="0" rtl="0" algn="ct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The Wallace Foundation and Council of the Great City Schools. Survey of 65 Principal Assessment Instruments from 65 districts (43 states and DC) </a:t>
            </a:r>
            <a:endParaRPr b="0" i="0" sz="1800" u="none" cap="none" strike="noStrike">
              <a:solidFill>
                <a:srgbClr val="FFFF00"/>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Goldring, et.al. (2012)</a:t>
            </a:r>
            <a:endParaRPr/>
          </a:p>
          <a:p>
            <a:pPr indent="-342900" lvl="0" marL="34290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CONTENT:</a:t>
            </a:r>
            <a:r>
              <a:rPr b="1" i="1" lang="en-US" sz="2000" u="none" cap="none" strike="noStrike">
                <a:solidFill>
                  <a:srgbClr val="FFFF00"/>
                </a:solidFill>
                <a:latin typeface="Arial"/>
                <a:ea typeface="Arial"/>
                <a:cs typeface="Arial"/>
                <a:sym typeface="Arial"/>
              </a:rPr>
              <a:t>	</a:t>
            </a:r>
            <a:r>
              <a:rPr b="0" i="1" lang="en-US" sz="2000" u="none" cap="none" strike="noStrike">
                <a:solidFill>
                  <a:srgbClr val="FFFF00"/>
                </a:solidFill>
                <a:latin typeface="Arial"/>
                <a:ea typeface="Arial"/>
                <a:cs typeface="Arial"/>
                <a:sym typeface="Arial"/>
              </a:rPr>
              <a:t>Principal evaluation systems do not focus on the most 			critical items:  student outcomes and teacher effectiveness</a:t>
            </a:r>
            <a:endParaRPr b="0" i="1" sz="2000" u="none" cap="none" strike="noStrike">
              <a:solidFill>
                <a:srgbClr val="FFFF00"/>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only 25 instruments (38%) touched on </a:t>
            </a:r>
            <a:r>
              <a:rPr b="0" i="1" lang="en-US" sz="2000" u="none" cap="none" strike="noStrike">
                <a:solidFill>
                  <a:srgbClr val="FFFF00"/>
                </a:solidFill>
                <a:latin typeface="Arial"/>
                <a:ea typeface="Arial"/>
                <a:cs typeface="Arial"/>
                <a:sym typeface="Arial"/>
              </a:rPr>
              <a:t>all six core components</a:t>
            </a:r>
            <a:endParaRPr/>
          </a:p>
          <a:p>
            <a:pPr indent="-279400" lvl="0" marL="3429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4" name="Google Shape;284;p40"/>
          <p:cNvSpPr txBox="1"/>
          <p:nvPr/>
        </p:nvSpPr>
        <p:spPr>
          <a:xfrm>
            <a:off x="165100" y="0"/>
            <a:ext cx="876935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6.	Placement and on-the-job support: </a:t>
            </a:r>
            <a:r>
              <a:rPr b="1" lang="en-US" sz="2400">
                <a:solidFill>
                  <a:srgbClr val="FF0000"/>
                </a:solidFill>
                <a:latin typeface="Arial"/>
                <a:ea typeface="Arial"/>
                <a:cs typeface="Arial"/>
                <a:sym typeface="Arial"/>
              </a:rPr>
              <a:t>Evaluation</a:t>
            </a:r>
            <a:endParaRPr b="1" sz="2400">
              <a:solidFill>
                <a:schemeClr val="dk1"/>
              </a:solidFill>
              <a:latin typeface="Arial"/>
              <a:ea typeface="Arial"/>
              <a:cs typeface="Arial"/>
              <a:sym typeface="Arial"/>
            </a:endParaRPr>
          </a:p>
        </p:txBody>
      </p:sp>
      <p:pic>
        <p:nvPicPr>
          <p:cNvPr id="285" name="Google Shape;285;p40"/>
          <p:cNvPicPr preferRelativeResize="0"/>
          <p:nvPr/>
        </p:nvPicPr>
        <p:blipFill rotWithShape="1">
          <a:blip r:embed="rId3">
            <a:alphaModFix/>
          </a:blip>
          <a:srcRect b="0" l="0" r="0" t="0"/>
          <a:stretch/>
        </p:blipFill>
        <p:spPr>
          <a:xfrm>
            <a:off x="298450" y="1809750"/>
            <a:ext cx="8845550" cy="4006850"/>
          </a:xfrm>
          <a:prstGeom prst="rect">
            <a:avLst/>
          </a:prstGeom>
          <a:noFill/>
          <a:ln>
            <a:noFill/>
          </a:ln>
        </p:spPr>
      </p:pic>
      <p:sp>
        <p:nvSpPr>
          <p:cNvPr id="286" name="Google Shape;286;p40"/>
          <p:cNvSpPr/>
          <p:nvPr/>
        </p:nvSpPr>
        <p:spPr>
          <a:xfrm>
            <a:off x="88900" y="37084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87" name="Google Shape;287;p40"/>
          <p:cNvSpPr/>
          <p:nvPr/>
        </p:nvSpPr>
        <p:spPr>
          <a:xfrm>
            <a:off x="88900" y="41021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88" name="Google Shape;288;p40"/>
          <p:cNvSpPr/>
          <p:nvPr/>
        </p:nvSpPr>
        <p:spPr>
          <a:xfrm>
            <a:off x="101600" y="48133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89" name="Google Shape;289;p40"/>
          <p:cNvSpPr/>
          <p:nvPr/>
        </p:nvSpPr>
        <p:spPr>
          <a:xfrm>
            <a:off x="114300" y="52197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257300" lvl="0" marL="12573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UTILITY:</a:t>
            </a:r>
            <a:r>
              <a:rPr b="1" i="0" lang="en-US" sz="2000" u="none" cap="none" strike="noStrike">
                <a:solidFill>
                  <a:srgbClr val="FFFF00"/>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Principal evaluation systems are not used effectively to   improve principal performance</a:t>
            </a:r>
            <a:endParaRPr/>
          </a:p>
          <a:p>
            <a:pPr indent="-1257300" lvl="0" marL="125730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43% of the reviewed instruments </a:t>
            </a:r>
            <a:r>
              <a:rPr b="0" i="0" lang="en-US" sz="1800" u="none" cap="none" strike="noStrike">
                <a:solidFill>
                  <a:srgbClr val="FFFF00"/>
                </a:solidFill>
                <a:latin typeface="Arial"/>
                <a:ea typeface="Arial"/>
                <a:cs typeface="Arial"/>
                <a:sym typeface="Arial"/>
              </a:rPr>
              <a:t>failed to give leaders clear feedback </a:t>
            </a:r>
            <a:r>
              <a:rPr b="0" i="0" lang="en-US" sz="1800" u="none" cap="none" strike="noStrike">
                <a:solidFill>
                  <a:srgbClr val="FFFFFF"/>
                </a:solidFill>
                <a:latin typeface="Arial"/>
                <a:ea typeface="Arial"/>
                <a:cs typeface="Arial"/>
                <a:sym typeface="Arial"/>
              </a:rPr>
              <a:t>on what they could be doing more or better to improve teaching and learning</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there are often inconsistent (or nonexistent) connections between evaluation and professional development plans</a:t>
            </a:r>
            <a:endParaRPr/>
          </a:p>
          <a:p>
            <a:pPr indent="-1257300" lvl="0" marL="12573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1257300" lvl="0" marL="12573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a:p>
          <a:p>
            <a:pPr indent="-1257300" lvl="0" marL="12573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ACCURACY:</a:t>
            </a:r>
            <a:r>
              <a:rPr b="1" i="0" lang="en-US" sz="2000" u="none" cap="none" strike="noStrike">
                <a:solidFill>
                  <a:srgbClr val="FFFF00"/>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Principal evaluation systems are not used effectively to   	improve principal performance</a:t>
            </a:r>
            <a:endParaRPr/>
          </a:p>
          <a:p>
            <a:pPr indent="-1257300" lvl="0" marL="125730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evaluation systems are seldom based on clear performance standards</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there is little attention paid to the skills, qualifications, or authority of the reviewer</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few have been tested for important psychometric properties for validity and reliability</a:t>
            </a:r>
            <a:endParaRPr b="0" i="0" sz="1800" u="none" cap="none" strike="noStrike">
              <a:solidFill>
                <a:srgbClr val="FFFFFF"/>
              </a:solidFill>
              <a:latin typeface="Arial"/>
              <a:ea typeface="Arial"/>
              <a:cs typeface="Arial"/>
              <a:sym typeface="Arial"/>
            </a:endParaRPr>
          </a:p>
          <a:p>
            <a:pPr indent="-1257300" lvl="0" marL="12573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5" name="Google Shape;295;p41"/>
          <p:cNvSpPr txBox="1"/>
          <p:nvPr/>
        </p:nvSpPr>
        <p:spPr>
          <a:xfrm>
            <a:off x="165100" y="0"/>
            <a:ext cx="8769350" cy="830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6.	Placement and on-the-job support: </a:t>
            </a:r>
            <a:r>
              <a:rPr b="1" lang="en-US" sz="2400">
                <a:solidFill>
                  <a:srgbClr val="FF0000"/>
                </a:solidFill>
                <a:latin typeface="Arial"/>
                <a:ea typeface="Arial"/>
                <a:cs typeface="Arial"/>
                <a:sym typeface="Arial"/>
              </a:rPr>
              <a:t>Evaluation</a:t>
            </a:r>
            <a:br>
              <a:rPr b="1" lang="en-US" sz="2400">
                <a:solidFill>
                  <a:srgbClr val="FFFF00"/>
                </a:solidFill>
                <a:latin typeface="Arial"/>
                <a:ea typeface="Arial"/>
                <a:cs typeface="Arial"/>
                <a:sym typeface="Arial"/>
              </a:rPr>
            </a:br>
            <a:endParaRPr b="1"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381000" y="228600"/>
            <a:ext cx="8382000" cy="6324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FFFF00"/>
              </a:buClr>
              <a:buFont typeface="Arial"/>
              <a:buNone/>
            </a:pPr>
            <a:r>
              <a:rPr b="0" i="0" lang="en-US" sz="3200" u="none" cap="none" strike="noStrike">
                <a:solidFill>
                  <a:srgbClr val="FFFF00"/>
                </a:solidFill>
                <a:latin typeface="Arial"/>
                <a:ea typeface="Arial"/>
                <a:cs typeface="Arial"/>
                <a:sym typeface="Arial"/>
              </a:rPr>
              <a:t>Teacher Professional Development</a:t>
            </a:r>
            <a:endParaRPr/>
          </a:p>
          <a:p>
            <a:pPr indent="-342900" lvl="0" marL="342900" marR="0" rtl="0" algn="ctr">
              <a:spcBef>
                <a:spcPts val="640"/>
              </a:spcBef>
              <a:spcAft>
                <a:spcPts val="0"/>
              </a:spcAft>
              <a:buClr>
                <a:srgbClr val="FFFF00"/>
              </a:buClr>
              <a:buFont typeface="Arial"/>
              <a:buNone/>
            </a:pPr>
            <a:r>
              <a:rPr b="0" i="0" lang="en-US" sz="3200" u="none" cap="none" strike="noStrike">
                <a:solidFill>
                  <a:srgbClr val="FFFF00"/>
                </a:solidFill>
                <a:latin typeface="Arial"/>
                <a:ea typeface="Arial"/>
                <a:cs typeface="Arial"/>
                <a:sym typeface="Arial"/>
              </a:rPr>
              <a:t> Industrial Complex</a:t>
            </a:r>
            <a:endParaRPr/>
          </a:p>
          <a:p>
            <a:pPr indent="-342900" lvl="0" marL="342900" marR="0" rtl="0" algn="ctr">
              <a:spcBef>
                <a:spcPts val="800"/>
              </a:spcBef>
              <a:spcAft>
                <a:spcPts val="0"/>
              </a:spcAft>
              <a:buClr>
                <a:schemeClr val="lt1"/>
              </a:buClr>
              <a:buFont typeface="Arial"/>
              <a:buNone/>
            </a:pPr>
            <a:r>
              <a:t/>
            </a:r>
            <a:endParaRPr b="0" i="0" sz="4000" u="none" cap="none" strike="noStrike">
              <a:solidFill>
                <a:srgbClr val="FFFF00"/>
              </a:solidFill>
              <a:latin typeface="Arial"/>
              <a:ea typeface="Arial"/>
              <a:cs typeface="Arial"/>
              <a:sym typeface="Arial"/>
            </a:endParaRPr>
          </a:p>
        </p:txBody>
      </p:sp>
      <p:sp>
        <p:nvSpPr>
          <p:cNvPr id="106" name="Google Shape;106;p15"/>
          <p:cNvSpPr txBox="1"/>
          <p:nvPr/>
        </p:nvSpPr>
        <p:spPr>
          <a:xfrm>
            <a:off x="3124200" y="55626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pic>
        <p:nvPicPr>
          <p:cNvPr descr="3723_wpm_lowres copy.png" id="107" name="Google Shape;107;p15"/>
          <p:cNvPicPr preferRelativeResize="0"/>
          <p:nvPr/>
        </p:nvPicPr>
        <p:blipFill rotWithShape="1">
          <a:blip r:embed="rId3">
            <a:alphaModFix/>
          </a:blip>
          <a:srcRect b="0" l="0" r="0" t="0"/>
          <a:stretch/>
        </p:blipFill>
        <p:spPr>
          <a:xfrm>
            <a:off x="1335088" y="1693863"/>
            <a:ext cx="6470650" cy="41735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Supervision</a:t>
            </a:r>
            <a:endParaRPr/>
          </a:p>
        </p:txBody>
      </p:sp>
      <p:sp>
        <p:nvSpPr>
          <p:cNvPr id="301" name="Google Shape;301;p42"/>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Professional Development</a:t>
            </a:r>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Professional development is generally not seen as sufficient to support school principals as instructional leaders.</a:t>
            </a:r>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 Wallace Foundation and Council of the Great City Schools              Corcoran. et.al. (2012)</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Principal development opportunities are based more on              </a:t>
            </a:r>
            <a:r>
              <a:rPr b="0" i="0" lang="en-US" sz="2000" u="none" cap="none" strike="noStrike">
                <a:solidFill>
                  <a:srgbClr val="FFFF00"/>
                </a:solidFill>
                <a:latin typeface="Arial"/>
                <a:ea typeface="Arial"/>
                <a:cs typeface="Arial"/>
                <a:sym typeface="Arial"/>
              </a:rPr>
              <a:t>“whims, fads, opportunism and ideology” </a:t>
            </a:r>
            <a:r>
              <a:rPr b="0" i="0" lang="en-US" sz="2000" u="none" cap="none" strike="noStrike">
                <a:solidFill>
                  <a:schemeClr val="lt1"/>
                </a:solidFill>
                <a:latin typeface="Arial"/>
                <a:ea typeface="Arial"/>
                <a:cs typeface="Arial"/>
                <a:sym typeface="Arial"/>
              </a:rPr>
              <a:t>than sound research            and that while participation rates were high, it rarely lead to any changes in practice that had an impact on student achievement.</a:t>
            </a:r>
            <a:endParaRPr/>
          </a:p>
          <a:p>
            <a:pPr indent="-457200" lvl="0" marL="4572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457200" lvl="0" marL="4572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National Association of State Boards of Education	Sun (2011)</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685800" y="0"/>
            <a:ext cx="77724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400" u="none" cap="none" strike="noStrike">
                <a:solidFill>
                  <a:srgbClr val="FFFF00"/>
                </a:solidFill>
                <a:latin typeface="Arial"/>
                <a:ea typeface="Arial"/>
                <a:cs typeface="Arial"/>
                <a:sym typeface="Arial"/>
              </a:rPr>
            </a:br>
            <a:r>
              <a:rPr b="0" i="0" lang="en-US" sz="2400" u="none" cap="none" strike="noStrike">
                <a:solidFill>
                  <a:srgbClr val="FFFF00"/>
                </a:solidFill>
                <a:latin typeface="Arial"/>
                <a:ea typeface="Arial"/>
                <a:cs typeface="Arial"/>
                <a:sym typeface="Arial"/>
              </a:rPr>
              <a:t>7.  Robust data collection and continuous learning: </a:t>
            </a:r>
            <a:br>
              <a:rPr b="0" i="0" lang="en-US" sz="2400" u="none" cap="none" strike="noStrike">
                <a:solidFill>
                  <a:srgbClr val="FFFF00"/>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State Oversight</a:t>
            </a:r>
            <a:endParaRPr b="1" i="0" sz="2400" u="none" cap="none" strike="noStrike">
              <a:solidFill>
                <a:srgbClr val="FFFF00"/>
              </a:solidFill>
              <a:latin typeface="Arial"/>
              <a:ea typeface="Arial"/>
              <a:cs typeface="Arial"/>
              <a:sym typeface="Arial"/>
            </a:endParaRPr>
          </a:p>
        </p:txBody>
      </p:sp>
      <p:sp>
        <p:nvSpPr>
          <p:cNvPr id="307" name="Google Shape;307;p43"/>
          <p:cNvSpPr txBox="1"/>
          <p:nvPr>
            <p:ph idx="1" type="body"/>
          </p:nvPr>
        </p:nvSpPr>
        <p:spPr>
          <a:xfrm>
            <a:off x="139700" y="939800"/>
            <a:ext cx="8864600" cy="6172200"/>
          </a:xfrm>
          <a:prstGeom prst="rect">
            <a:avLst/>
          </a:prstGeom>
          <a:noFill/>
          <a:ln>
            <a:noFill/>
          </a:ln>
        </p:spPr>
        <p:txBody>
          <a:bodyPr anchorCtr="0" anchor="t" bIns="45700" lIns="91425" spcFirstLastPara="1" rIns="91425" wrap="square" tIns="45700">
            <a:noAutofit/>
          </a:bodyPr>
          <a:lstStyle/>
          <a:p>
            <a:pPr indent="-228600" lvl="1" marL="457200" marR="0" rtl="0" algn="l">
              <a:spcBef>
                <a:spcPts val="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Performance  data</a:t>
            </a:r>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19 states were unable to report how many people graduate from state-approved principal preparation programs in their state on an annual basis	</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28 states report than neither the state nor principal preparation programs are required to collect </a:t>
            </a:r>
            <a:r>
              <a:rPr b="0" i="0" lang="en-US" sz="2000" u="sng" cap="none" strike="noStrike">
                <a:solidFill>
                  <a:srgbClr val="FFFF00"/>
                </a:solidFill>
                <a:latin typeface="Arial"/>
                <a:ea typeface="Arial"/>
                <a:cs typeface="Arial"/>
                <a:sym typeface="Arial"/>
              </a:rPr>
              <a:t>any outcome data </a:t>
            </a:r>
            <a:r>
              <a:rPr b="0" i="0" lang="en-US" sz="2000" u="none" cap="none" strike="noStrike">
                <a:solidFill>
                  <a:schemeClr val="lt1"/>
                </a:solidFill>
                <a:latin typeface="Arial"/>
                <a:ea typeface="Arial"/>
                <a:cs typeface="Arial"/>
                <a:sym typeface="Arial"/>
              </a:rPr>
              <a:t>on principal preparation program graduates to know if they secure jobs, retain them, show impact on student achievement, or earn effective ratings on principal evaluations program</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Universities typically do not track performance outcomes</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Critical Core Components of Principal Preparation</a:t>
            </a:r>
            <a:endParaRPr/>
          </a:p>
        </p:txBody>
      </p:sp>
      <p:sp>
        <p:nvSpPr>
          <p:cNvPr id="314" name="Google Shape;314;p44"/>
          <p:cNvSpPr txBox="1"/>
          <p:nvPr>
            <p:ph idx="1" type="body"/>
          </p:nvPr>
        </p:nvSpPr>
        <p:spPr>
          <a:xfrm>
            <a:off x="1612900" y="723900"/>
            <a:ext cx="8077200" cy="6286500"/>
          </a:xfrm>
          <a:prstGeom prst="rect">
            <a:avLst/>
          </a:prstGeom>
          <a:noFill/>
          <a:ln>
            <a:noFill/>
          </a:ln>
        </p:spPr>
        <p:txBody>
          <a:bodyPr anchorCtr="0" anchor="t" bIns="45700" lIns="91425" spcFirstLastPara="1" rIns="91425" wrap="square" tIns="45700">
            <a:noAutofit/>
          </a:bodyPr>
          <a:lstStyle/>
          <a:p>
            <a:pPr indent="139700" lvl="0" marL="1371600" marR="0" rtl="0" algn="l">
              <a:spcBef>
                <a:spcPts val="0"/>
              </a:spcBef>
              <a:spcAft>
                <a:spcPts val="0"/>
              </a:spcAft>
              <a:buClr>
                <a:schemeClr val="lt1"/>
              </a:buClr>
              <a:buSzPts val="2200"/>
              <a:buFont typeface="Arial"/>
              <a:buNone/>
            </a:pPr>
            <a:r>
              <a:t/>
            </a:r>
            <a:endParaRPr b="1" i="0" sz="2200" u="none" cap="none" strike="noStrike">
              <a:solidFill>
                <a:srgbClr val="FFFF00"/>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Principal competency framework</a:t>
            </a:r>
            <a:endParaRPr/>
          </a:p>
          <a:p>
            <a:pPr indent="-622300" lvl="0" marL="6858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Strategic and and proactive recruiting </a:t>
            </a:r>
            <a:endParaRPr/>
          </a:p>
          <a:p>
            <a:pPr indent="-622300" lvl="0" marL="6858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Rigorous selection process</a:t>
            </a:r>
            <a:endParaRPr/>
          </a:p>
          <a:p>
            <a:pPr indent="-685800" lvl="0" marL="685800" marR="0" rtl="0" algn="l">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4.	Relevant and practical coursework</a:t>
            </a:r>
            <a:endParaRPr/>
          </a:p>
          <a:p>
            <a:pPr indent="-622300" lvl="0" marL="685800" marR="0" rtl="0" algn="l">
              <a:spcBef>
                <a:spcPts val="200"/>
              </a:spcBef>
              <a:spcAft>
                <a:spcPts val="0"/>
              </a:spcAft>
              <a:buClr>
                <a:schemeClr val="lt1"/>
              </a:buClr>
              <a:buSzPts val="1000"/>
              <a:buFont typeface="Arial"/>
              <a:buNone/>
            </a:pPr>
            <a:r>
              <a:t/>
            </a:r>
            <a:endParaRPr b="1" i="0" sz="1000" u="none" cap="none" strike="noStrike">
              <a:solidFill>
                <a:srgbClr val="FFFF00"/>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5.	Experiential, clinical school-based opportunities</a:t>
            </a:r>
            <a:endParaRPr b="1" i="0" sz="2200" u="none" cap="none" strike="noStrike">
              <a:solidFill>
                <a:srgbClr val="FFFF00"/>
              </a:solidFill>
              <a:latin typeface="Arial"/>
              <a:ea typeface="Arial"/>
              <a:cs typeface="Arial"/>
              <a:sym typeface="Arial"/>
            </a:endParaRPr>
          </a:p>
          <a:p>
            <a:pPr indent="-685800" lvl="0" marL="6858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r>
              <a:rPr b="0" i="0" lang="en-US" sz="1000" u="none" cap="none" strike="noStrike">
                <a:solidFill>
                  <a:srgbClr val="FFFF00"/>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6.	Placement and on-the-job support</a:t>
            </a:r>
            <a:endParaRPr/>
          </a:p>
          <a:p>
            <a:pPr indent="-685800" lvl="0" marL="6858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7.	Robust data collection and continuous learning</a:t>
            </a:r>
            <a:endParaRPr/>
          </a:p>
          <a:p>
            <a:pPr indent="-457200" lvl="0" marL="1371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ct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Rainwater Leadership Alliance         Cheney, et.al. (2010)</a:t>
            </a:r>
            <a:endParaRPr b="0" i="0" sz="2000" u="none" cap="none" strike="noStrike">
              <a:solidFill>
                <a:schemeClr val="lt1"/>
              </a:solidFill>
              <a:latin typeface="Arial"/>
              <a:ea typeface="Arial"/>
              <a:cs typeface="Arial"/>
              <a:sym typeface="Arial"/>
            </a:endParaRPr>
          </a:p>
        </p:txBody>
      </p:sp>
      <p:sp>
        <p:nvSpPr>
          <p:cNvPr id="315" name="Google Shape;315;p44"/>
          <p:cNvSpPr txBox="1"/>
          <p:nvPr/>
        </p:nvSpPr>
        <p:spPr>
          <a:xfrm>
            <a:off x="482600" y="16764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16" name="Google Shape;316;p44"/>
          <p:cNvSpPr txBox="1"/>
          <p:nvPr/>
        </p:nvSpPr>
        <p:spPr>
          <a:xfrm>
            <a:off x="482600" y="11176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17" name="Google Shape;317;p44"/>
          <p:cNvSpPr txBox="1"/>
          <p:nvPr/>
        </p:nvSpPr>
        <p:spPr>
          <a:xfrm>
            <a:off x="482600" y="22733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18" name="Google Shape;318;p44"/>
          <p:cNvSpPr txBox="1"/>
          <p:nvPr/>
        </p:nvSpPr>
        <p:spPr>
          <a:xfrm>
            <a:off x="469900" y="28448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19" name="Google Shape;319;p44"/>
          <p:cNvSpPr txBox="1"/>
          <p:nvPr/>
        </p:nvSpPr>
        <p:spPr>
          <a:xfrm>
            <a:off x="495300" y="34036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20" name="Google Shape;320;p44"/>
          <p:cNvSpPr txBox="1"/>
          <p:nvPr/>
        </p:nvSpPr>
        <p:spPr>
          <a:xfrm>
            <a:off x="482600" y="40132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21" name="Google Shape;321;p44"/>
          <p:cNvSpPr txBox="1"/>
          <p:nvPr/>
        </p:nvSpPr>
        <p:spPr>
          <a:xfrm>
            <a:off x="482600" y="45847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Now What?</a:t>
            </a:r>
            <a:endParaRPr/>
          </a:p>
        </p:txBody>
      </p:sp>
      <p:sp>
        <p:nvSpPr>
          <p:cNvPr id="327" name="Google Shape;327;p45"/>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Dealing with “passive” incompetence vs. “active” incompetence</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350" lvl="1" marL="40005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Less ideological opposition, active resistance</a:t>
            </a:r>
            <a:endParaRPr/>
          </a:p>
          <a:p>
            <a:pPr indent="-6350" lvl="1" marL="40005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6350" lvl="1" marL="40005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1" lang="en-US" sz="2000" u="none" cap="none" strike="noStrike">
                <a:solidFill>
                  <a:schemeClr val="lt1"/>
                </a:solidFill>
                <a:latin typeface="Arial"/>
                <a:ea typeface="Arial"/>
                <a:cs typeface="Arial"/>
                <a:sym typeface="Arial"/>
              </a:rPr>
              <a:t>An Innovative Look, A Recalcitrant Reality:  The Politics of Principal 	Preparation Reform</a:t>
            </a:r>
            <a:r>
              <a:rPr b="0" i="0" lang="en-US" sz="20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Hess &amp; Kelly 2005</a:t>
            </a:r>
            <a:endParaRPr/>
          </a:p>
          <a:p>
            <a:pPr indent="-6350" lvl="1" marL="40005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6350" lvl="1" marL="40005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6350" lvl="1" marL="40005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Now What?</a:t>
            </a:r>
            <a:endParaRPr/>
          </a:p>
        </p:txBody>
      </p:sp>
      <p:sp>
        <p:nvSpPr>
          <p:cNvPr id="333" name="Google Shape;333;p46"/>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Dealing with “passive” incompetence vs. “active” incompetence</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is movement in the public policy level to recognize the changing role of school principal and the need to strengthen principal effectiveness standards, preparation program oversight, licensure and outcome data.</a:t>
            </a:r>
            <a:endParaRPr/>
          </a:p>
          <a:p>
            <a:pPr indent="0" lvl="0" marL="457200" marR="0" rtl="0" algn="l">
              <a:spcBef>
                <a:spcPts val="240"/>
              </a:spcBef>
              <a:spcAft>
                <a:spcPts val="0"/>
              </a:spcAft>
              <a:buClr>
                <a:schemeClr val="lt1"/>
              </a:buClr>
              <a:buFont typeface="Arial"/>
              <a:buNone/>
            </a:pPr>
            <a:r>
              <a:rPr b="0" i="0" lang="en-US" sz="1200" u="none" cap="none" strike="noStrike">
                <a:solidFill>
                  <a:schemeClr val="lt1"/>
                </a:solidFill>
                <a:latin typeface="Arial"/>
                <a:ea typeface="Arial"/>
                <a:cs typeface="Arial"/>
                <a:sym typeface="Arial"/>
              </a:rPr>
              <a:t>	</a:t>
            </a:r>
            <a:endParaRPr/>
          </a:p>
          <a:p>
            <a:pPr indent="0" lvl="0"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U.S. Department of Education			</a:t>
            </a:r>
            <a:endParaRPr b="0" i="0" sz="2000" u="none" cap="none" strike="noStrike">
              <a:solidFill>
                <a:schemeClr val="lt1"/>
              </a:solidFill>
              <a:latin typeface="Arial"/>
              <a:ea typeface="Arial"/>
              <a:cs typeface="Arial"/>
              <a:sym typeface="Arial"/>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State Boards of Education	</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Conference of State Legislators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Education Commission of the States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Council of State Chief School Officers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Elementary School Principals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Secondary School Principals</a:t>
            </a:r>
            <a:endParaRPr/>
          </a:p>
          <a:p>
            <a:pPr indent="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Now What?</a:t>
            </a:r>
            <a:endParaRPr/>
          </a:p>
        </p:txBody>
      </p:sp>
      <p:sp>
        <p:nvSpPr>
          <p:cNvPr id="339" name="Google Shape;339;p47"/>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Dealing with “passive” incompetence vs. “active” incompetence</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is movement in the public policy level to recognize the changing role of school principal and the need to strengthen principal effectiveness standards, preparation program oversight, licensure and outcome data.</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is an increasing amount of research on principal competencies and principal preparation systems.</a:t>
            </a:r>
            <a:endParaRPr/>
          </a:p>
          <a:p>
            <a:pPr indent="-330200" lvl="0" marL="45720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U.S. Department of Education is funding a large-scale randomized 	control trial evaluation of principal professional development 	beginning in 2015.</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Rand studies on New Leaders performance outcomes</a:t>
            </a:r>
            <a:endParaRPr b="0" i="0" sz="2000" u="none" cap="none" strike="noStrike">
              <a:solidFill>
                <a:schemeClr val="lt1"/>
              </a:solidFill>
              <a:latin typeface="Arial"/>
              <a:ea typeface="Arial"/>
              <a:cs typeface="Arial"/>
              <a:sym typeface="Arial"/>
            </a:endParaRPr>
          </a:p>
          <a:p>
            <a:pPr indent="-355600" lvl="0" marL="4572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Now What?</a:t>
            </a:r>
            <a:endParaRPr/>
          </a:p>
        </p:txBody>
      </p:sp>
      <p:sp>
        <p:nvSpPr>
          <p:cNvPr id="345" name="Google Shape;345;p48"/>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Dealing with “passive” incompetence vs. “active” incompetence</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is movement in the public policy level to recognize the changing role of school principal and the need to strengthen principal effectiveness standards, preparation program oversight, licensure and outcome data.</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is an increasing amount of research on principal competencies and principal preparation systems.</a:t>
            </a:r>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There are an increasing number of “exemplar” principal preparation programs and research organizations:</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New Leaders, etc.</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Wallace Foundation Pipeline</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Southern Regional Education Board </a:t>
            </a:r>
            <a:endParaRPr b="0" i="0" sz="2000" u="none" cap="none" strike="noStrike">
              <a:solidFill>
                <a:schemeClr val="lt1"/>
              </a:solidFill>
              <a:latin typeface="Arial"/>
              <a:ea typeface="Arial"/>
              <a:cs typeface="Arial"/>
              <a:sym typeface="Arial"/>
            </a:endParaRPr>
          </a:p>
          <a:p>
            <a:pPr indent="-6350" lvl="1" marL="40005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351" name="Google Shape;351;p4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8000" u="none" cap="none" strike="noStrike">
                <a:solidFill>
                  <a:srgbClr val="FFFF00"/>
                </a:solidFill>
                <a:latin typeface="Arial"/>
                <a:ea typeface="Arial"/>
                <a:cs typeface="Arial"/>
                <a:sym typeface="Arial"/>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idx="1" type="subTitle"/>
          </p:nvPr>
        </p:nvSpPr>
        <p:spPr>
          <a:xfrm>
            <a:off x="228600" y="1676400"/>
            <a:ext cx="8458200" cy="449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1" i="1" sz="3200" u="none" cap="none" strike="noStrike">
              <a:solidFill>
                <a:srgbClr val="FFFF00"/>
              </a:solidFill>
              <a:latin typeface="Times New Roman"/>
              <a:ea typeface="Times New Roman"/>
              <a:cs typeface="Times New Roman"/>
              <a:sym typeface="Times New Roman"/>
            </a:endParaRPr>
          </a:p>
          <a:p>
            <a:pPr indent="0" lvl="0" marL="0" marR="0" rtl="0" algn="ctr">
              <a:spcBef>
                <a:spcPts val="0"/>
              </a:spcBef>
              <a:spcAft>
                <a:spcPts val="0"/>
              </a:spcAft>
              <a:buClr>
                <a:srgbClr val="FFFF00"/>
              </a:buClr>
              <a:buFont typeface="Arial"/>
              <a:buNone/>
            </a:pPr>
            <a:r>
              <a:rPr b="1" i="1" lang="en-US" sz="3200" u="none" cap="none" strike="noStrike">
                <a:solidFill>
                  <a:srgbClr val="FFFF00"/>
                </a:solidFill>
                <a:latin typeface="Arial"/>
                <a:ea typeface="Arial"/>
                <a:cs typeface="Arial"/>
                <a:sym typeface="Arial"/>
              </a:rPr>
              <a:t>					</a:t>
            </a:r>
            <a:endParaRPr b="0" i="1" sz="3200" u="none" cap="none" strike="noStrike">
              <a:solidFill>
                <a:srgbClr val="FFFF00"/>
              </a:solidFill>
              <a:latin typeface="Arial"/>
              <a:ea typeface="Arial"/>
              <a:cs typeface="Arial"/>
              <a:sym typeface="Arial"/>
            </a:endParaRPr>
          </a:p>
        </p:txBody>
      </p:sp>
      <p:pic>
        <p:nvPicPr>
          <p:cNvPr descr="Screen Shot 2015-04-16 at 3.03.45 PM.png" id="114" name="Google Shape;114;p16"/>
          <p:cNvPicPr preferRelativeResize="0"/>
          <p:nvPr/>
        </p:nvPicPr>
        <p:blipFill rotWithShape="1">
          <a:blip r:embed="rId3">
            <a:alphaModFix/>
          </a:blip>
          <a:srcRect b="0" l="0" r="0" t="0"/>
          <a:stretch/>
        </p:blipFill>
        <p:spPr>
          <a:xfrm>
            <a:off x="1244600" y="1419225"/>
            <a:ext cx="6527800" cy="4543425"/>
          </a:xfrm>
          <a:prstGeom prst="rect">
            <a:avLst/>
          </a:prstGeom>
          <a:noFill/>
          <a:ln>
            <a:noFill/>
          </a:ln>
        </p:spPr>
      </p:pic>
      <p:sp>
        <p:nvSpPr>
          <p:cNvPr id="115" name="Google Shape;115;p16"/>
          <p:cNvSpPr txBox="1"/>
          <p:nvPr/>
        </p:nvSpPr>
        <p:spPr>
          <a:xfrm>
            <a:off x="1231900" y="0"/>
            <a:ext cx="6775450" cy="1446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Principal Professional Development</a:t>
            </a:r>
            <a:endParaRPr/>
          </a:p>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 Industrial Complex</a:t>
            </a:r>
            <a:endParaRP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1" type="body"/>
          </p:nvPr>
        </p:nvSpPr>
        <p:spPr>
          <a:xfrm>
            <a:off x="330200" y="469900"/>
            <a:ext cx="8953500" cy="6121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342900" lvl="0" marL="3429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a:p>
          <a:p>
            <a:pPr indent="-342900" lvl="0" marL="34290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342900" lvl="0" marL="3429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SY 2012-13</a:t>
            </a:r>
            <a:endParaRPr/>
          </a:p>
        </p:txBody>
      </p:sp>
      <p:sp>
        <p:nvSpPr>
          <p:cNvPr id="121" name="Google Shape;121;p17"/>
          <p:cNvSpPr txBox="1"/>
          <p:nvPr/>
        </p:nvSpPr>
        <p:spPr>
          <a:xfrm>
            <a:off x="101600" y="419100"/>
            <a:ext cx="8953500" cy="830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The Challenge: Developing Effective Principals “At SCALE”</a:t>
            </a:r>
            <a:endParaRP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236538" y="2717800"/>
            <a:ext cx="8501062" cy="2746375"/>
          </a:xfrm>
          <a:prstGeom prst="rect">
            <a:avLst/>
          </a:prstGeom>
          <a:noFill/>
          <a:ln>
            <a:noFill/>
          </a:ln>
        </p:spPr>
      </p:pic>
      <p:sp>
        <p:nvSpPr>
          <p:cNvPr id="123" name="Google Shape;123;p17"/>
          <p:cNvSpPr txBox="1"/>
          <p:nvPr/>
        </p:nvSpPr>
        <p:spPr>
          <a:xfrm>
            <a:off x="190500" y="5715000"/>
            <a:ext cx="89535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u="none" cap="none" strike="noStrike">
                <a:solidFill>
                  <a:schemeClr val="lt1"/>
                </a:solidFill>
                <a:latin typeface="Arial"/>
                <a:ea typeface="Arial"/>
                <a:cs typeface="Arial"/>
                <a:sym typeface="Arial"/>
              </a:rPr>
              <a:t>Principal Attrition and Mobility</a:t>
            </a:r>
            <a:r>
              <a:rPr b="0" i="0" lang="en-US" sz="1800" u="none" cap="none" strike="noStrike">
                <a:solidFill>
                  <a:schemeClr val="lt1"/>
                </a:solidFill>
                <a:latin typeface="Arial"/>
                <a:ea typeface="Arial"/>
                <a:cs typeface="Arial"/>
                <a:sym typeface="Arial"/>
              </a:rPr>
              <a:t>, National Center for Education Statistics  (2014)</a:t>
            </a:r>
            <a:endParaRPr/>
          </a:p>
        </p:txBody>
      </p:sp>
      <p:sp>
        <p:nvSpPr>
          <p:cNvPr id="124" name="Google Shape;124;p17"/>
          <p:cNvSpPr/>
          <p:nvPr/>
        </p:nvSpPr>
        <p:spPr>
          <a:xfrm>
            <a:off x="36576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
        <p:nvSpPr>
          <p:cNvPr id="125" name="Google Shape;125;p17"/>
          <p:cNvSpPr/>
          <p:nvPr/>
        </p:nvSpPr>
        <p:spPr>
          <a:xfrm>
            <a:off x="7010400" y="266700"/>
            <a:ext cx="2133600" cy="8001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
        <p:nvSpPr>
          <p:cNvPr id="126" name="Google Shape;126;p17"/>
          <p:cNvSpPr/>
          <p:nvPr/>
        </p:nvSpPr>
        <p:spPr>
          <a:xfrm>
            <a:off x="49784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
        <p:nvSpPr>
          <p:cNvPr id="127" name="Google Shape;127;p17"/>
          <p:cNvSpPr/>
          <p:nvPr/>
        </p:nvSpPr>
        <p:spPr>
          <a:xfrm>
            <a:off x="6388100" y="44196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
        <p:nvSpPr>
          <p:cNvPr id="128" name="Google Shape;128;p17"/>
          <p:cNvSpPr/>
          <p:nvPr/>
        </p:nvSpPr>
        <p:spPr>
          <a:xfrm>
            <a:off x="7747000" y="44450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
        <p:nvSpPr>
          <p:cNvPr id="129" name="Google Shape;129;p17"/>
          <p:cNvSpPr/>
          <p:nvPr/>
        </p:nvSpPr>
        <p:spPr>
          <a:xfrm>
            <a:off x="22225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Principal Development Universe:  </a:t>
            </a:r>
            <a:r>
              <a:rPr b="1" i="0" lang="en-US" sz="2800" u="none" cap="none" strike="noStrike">
                <a:solidFill>
                  <a:srgbClr val="FF6600"/>
                </a:solidFill>
                <a:latin typeface="Arial"/>
                <a:ea typeface="Arial"/>
                <a:cs typeface="Arial"/>
                <a:sym typeface="Arial"/>
              </a:rPr>
              <a:t>Programs</a:t>
            </a:r>
            <a:endParaRPr/>
          </a:p>
        </p:txBody>
      </p:sp>
      <p:sp>
        <p:nvSpPr>
          <p:cNvPr id="136" name="Google Shape;136;p18"/>
          <p:cNvSpPr txBox="1"/>
          <p:nvPr>
            <p:ph idx="1" type="body"/>
          </p:nvPr>
        </p:nvSpPr>
        <p:spPr>
          <a:xfrm>
            <a:off x="165100" y="825500"/>
            <a:ext cx="8763000" cy="6032500"/>
          </a:xfrm>
          <a:prstGeom prst="rect">
            <a:avLst/>
          </a:prstGeom>
          <a:noFill/>
          <a:ln>
            <a:noFill/>
          </a:ln>
        </p:spPr>
        <p:txBody>
          <a:bodyPr anchorCtr="0" anchor="t" bIns="45700" lIns="91425" spcFirstLastPara="1" rIns="91425" wrap="square" tIns="45700">
            <a:noAutofit/>
          </a:bodyPr>
          <a:lstStyle/>
          <a:p>
            <a:pPr indent="-457200" lvl="0" marL="685800" marR="0" rtl="0" algn="l">
              <a:spcBef>
                <a:spcPts val="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University-based preparation program  		825  (84%)</a:t>
            </a:r>
            <a:endParaRPr/>
          </a:p>
          <a:p>
            <a:pPr indent="-4572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100"/>
              </a:spcBef>
              <a:spcAft>
                <a:spcPts val="0"/>
              </a:spcAft>
              <a:buClr>
                <a:schemeClr val="lt1"/>
              </a:buClr>
              <a:buFont typeface="Arial"/>
              <a:buNone/>
            </a:pPr>
            <a:r>
              <a:t/>
            </a:r>
            <a:endParaRPr b="0" i="0" sz="5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1" i="0" sz="2000" u="none" cap="none" strike="noStrike">
              <a:solidFill>
                <a:srgbClr val="FFFF00"/>
              </a:solidFill>
              <a:latin typeface="Arial"/>
              <a:ea typeface="Arial"/>
              <a:cs typeface="Arial"/>
              <a:sym typeface="Arial"/>
            </a:endParaRPr>
          </a:p>
          <a:p>
            <a:pPr indent="-457200" lvl="0" marL="6858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Non-University-based preparation program  	153  (16%)</a:t>
            </a:r>
            <a:endParaRPr/>
          </a:p>
          <a:p>
            <a:pPr indent="-457200" lvl="0" marL="1143000" marR="0" rtl="0" algn="l">
              <a:spcBef>
                <a:spcPts val="200"/>
              </a:spcBef>
              <a:spcAft>
                <a:spcPts val="0"/>
              </a:spcAft>
              <a:buClr>
                <a:schemeClr val="lt1"/>
              </a:buClr>
              <a:buFont typeface="Arial"/>
              <a:buNone/>
            </a:pPr>
            <a:r>
              <a:t/>
            </a:r>
            <a:endParaRPr b="1" i="0" sz="1000" u="none" cap="none" strike="noStrike">
              <a:solidFill>
                <a:srgbClr val="FFFF00"/>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Private Organizations (nonprofit)</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lnSpc>
                <a:spcPct val="9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New Leaders for New Schools	</a:t>
            </a:r>
            <a:endParaRPr/>
          </a:p>
          <a:p>
            <a:pPr indent="-457200" lvl="0" marL="1143000" marR="0" rtl="0" algn="l">
              <a:lnSpc>
                <a:spcPct val="90000"/>
              </a:lnSpc>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NYC Aspiring Principal Program</a:t>
            </a:r>
            <a:endParaRPr b="0" i="0" sz="1800" u="none" cap="none" strike="noStrike">
              <a:solidFill>
                <a:schemeClr val="lt1"/>
              </a:solidFill>
              <a:latin typeface="Arial"/>
              <a:ea typeface="Arial"/>
              <a:cs typeface="Arial"/>
              <a:sym typeface="Arial"/>
            </a:endParaRPr>
          </a:p>
          <a:p>
            <a:pPr indent="-457200" lvl="0" marL="11430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District-based Programs</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lnSpc>
                <a:spcPct val="9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Ohio Advisory Leadership Council</a:t>
            </a:r>
            <a:endParaRPr/>
          </a:p>
          <a:p>
            <a:pPr indent="-457200" lvl="0" marL="1143000" marR="0" rtl="0" algn="l">
              <a:lnSpc>
                <a:spcPct val="90000"/>
              </a:lnSpc>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Charter School  Programs</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KIPP</a:t>
            </a:r>
            <a:endParaRPr/>
          </a:p>
        </p:txBody>
      </p:sp>
      <p:sp>
        <p:nvSpPr>
          <p:cNvPr id="137" name="Google Shape;137;p18"/>
          <p:cNvSpPr txBox="1"/>
          <p:nvPr/>
        </p:nvSpPr>
        <p:spPr>
          <a:xfrm>
            <a:off x="0" y="1346200"/>
            <a:ext cx="9055100" cy="1458913"/>
          </a:xfrm>
          <a:prstGeom prst="rect">
            <a:avLst/>
          </a:prstGeom>
          <a:noFill/>
          <a:ln>
            <a:noFill/>
          </a:ln>
        </p:spPr>
        <p:txBody>
          <a:bodyPr anchorCtr="0" anchor="t" bIns="45700" lIns="91425" spcFirstLastPara="1" rIns="91425" wrap="square" tIns="45700">
            <a:noAutofit/>
          </a:bodyPr>
          <a:lstStyle/>
          <a:p>
            <a:pPr indent="0" lvl="0" marL="914400" marR="0" rtl="0" algn="l">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Over 95% of America’s …K-12 principals graduate from                                       a university-based preparation program.      		           	  Levine (2005)</a:t>
            </a:r>
            <a:endParaRPr/>
          </a:p>
          <a:p>
            <a:pPr indent="0" lvl="0" marL="914400" marR="0" rtl="0" algn="l">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914400" marR="0" rtl="0" algn="l">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27,289 M.A degrees	   4,676 Ph.D. degrees   		   NCES (2013</a:t>
            </a:r>
            <a:r>
              <a:rPr b="1" i="0" lang="en-US" sz="1800" u="none" cap="none" strike="noStrike">
                <a:solidFill>
                  <a:schemeClr val="lt1"/>
                </a:solidFill>
                <a:latin typeface="Arial"/>
                <a:ea typeface="Arial"/>
                <a:cs typeface="Arial"/>
                <a:sym typeface="Arial"/>
              </a:rPr>
              <a:t>)</a:t>
            </a:r>
            <a:endParaRPr/>
          </a:p>
          <a:p>
            <a:pPr indent="0" lvl="0" marL="91440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38" name="Google Shape;138;p18"/>
          <p:cNvSpPr txBox="1"/>
          <p:nvPr/>
        </p:nvSpPr>
        <p:spPr>
          <a:xfrm>
            <a:off x="5054600" y="3708400"/>
            <a:ext cx="2981325" cy="696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FF"/>
                </a:solidFill>
                <a:latin typeface="Arial"/>
                <a:ea typeface="Arial"/>
                <a:cs typeface="Arial"/>
                <a:sym typeface="Arial"/>
              </a:rPr>
              <a:t>1600 leaders over 10 years</a:t>
            </a:r>
            <a:endParaRPr/>
          </a:p>
          <a:p>
            <a:pPr indent="0" lvl="0" marL="0" marR="0" rtl="0" algn="l">
              <a:spcBef>
                <a:spcPts val="438"/>
              </a:spcBef>
              <a:spcAft>
                <a:spcPts val="0"/>
              </a:spcAft>
              <a:buNone/>
            </a:pPr>
            <a:r>
              <a:rPr b="0" i="0" lang="en-US" sz="1800" u="none" cap="none" strike="noStrike">
                <a:solidFill>
                  <a:srgbClr val="FFFFFF"/>
                </a:solidFill>
                <a:latin typeface="Arial"/>
                <a:ea typeface="Arial"/>
                <a:cs typeface="Arial"/>
                <a:sym typeface="Arial"/>
              </a:rPr>
              <a:t>500 leaders over 11 years</a:t>
            </a:r>
            <a:endParaRPr/>
          </a:p>
        </p:txBody>
      </p:sp>
      <p:sp>
        <p:nvSpPr>
          <p:cNvPr id="139" name="Google Shape;139;p18"/>
          <p:cNvSpPr/>
          <p:nvPr/>
        </p:nvSpPr>
        <p:spPr>
          <a:xfrm>
            <a:off x="749300" y="1866900"/>
            <a:ext cx="5600700" cy="7620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
        <p:nvSpPr>
          <p:cNvPr id="140" name="Google Shape;140;p18"/>
          <p:cNvSpPr/>
          <p:nvPr/>
        </p:nvSpPr>
        <p:spPr>
          <a:xfrm>
            <a:off x="4279900" y="3644900"/>
            <a:ext cx="4267200" cy="7620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 general dearth of systematic scholarly inquiry…</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bleak, scant…</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no systematic data”	</a:t>
            </a:r>
            <a:r>
              <a:rPr b="0" i="0" lang="en-US" sz="2000" u="none" cap="none" strike="noStrike">
                <a:solidFill>
                  <a:schemeClr val="lt1"/>
                </a:solidFill>
                <a:latin typeface="Arial"/>
                <a:ea typeface="Arial"/>
                <a:cs typeface="Arial"/>
                <a:sym typeface="Arial"/>
              </a:rPr>
              <a:t>			             </a:t>
            </a:r>
            <a:endParaRPr/>
          </a:p>
          <a:p>
            <a:pPr indent="0" lvl="0" marL="0" marR="0" rtl="0" algn="r">
              <a:spcBef>
                <a:spcPts val="6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Hess &amp; Kelly (2007)</a:t>
            </a:r>
            <a:r>
              <a:rPr b="0" i="0" lang="en-US" sz="2000" u="none" cap="none" strike="noStrike">
                <a:solidFill>
                  <a:schemeClr val="lt1"/>
                </a:solidFill>
                <a:latin typeface="Arial"/>
                <a:ea typeface="Arial"/>
                <a:cs typeface="Arial"/>
                <a:sym typeface="Arial"/>
              </a:rPr>
              <a:t>	</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“…lack of rigorous scholarship…</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low standards…</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dubious reliability and validity…</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data of questionable value…</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inappropriate analysis of data”…</a:t>
            </a:r>
            <a:endParaRPr/>
          </a:p>
          <a:p>
            <a:pPr indent="0" lvl="0" marL="0" marR="0" rtl="0" algn="l">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						       </a:t>
            </a:r>
            <a:endParaRPr/>
          </a:p>
          <a:p>
            <a:pPr indent="0" lvl="0" marL="0" marR="0" rtl="0" algn="r">
              <a:spcBef>
                <a:spcPts val="60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Levine (2005)</a:t>
            </a:r>
            <a:endParaRPr/>
          </a:p>
          <a:p>
            <a:pPr indent="0" lvl="0" marL="0" marR="0" rtl="0" algn="l">
              <a:spcBef>
                <a:spcPts val="600"/>
              </a:spcBef>
              <a:spcAft>
                <a:spcPts val="0"/>
              </a:spcAft>
              <a:buClr>
                <a:schemeClr val="lt1"/>
              </a:buClr>
              <a:buFont typeface="Arial"/>
              <a:buNone/>
            </a:pPr>
            <a:r>
              <a:t/>
            </a:r>
            <a:endParaRPr b="0" i="0" sz="2000" u="none" cap="none" strike="noStrike">
              <a:solidFill>
                <a:srgbClr val="FFFF00"/>
              </a:solidFill>
              <a:latin typeface="Arial"/>
              <a:ea typeface="Arial"/>
              <a:cs typeface="Arial"/>
              <a:sym typeface="Arial"/>
            </a:endParaRPr>
          </a:p>
        </p:txBody>
      </p:sp>
      <p:sp>
        <p:nvSpPr>
          <p:cNvPr id="146" name="Google Shape;146;p19"/>
          <p:cNvSpPr txBox="1"/>
          <p:nvPr/>
        </p:nvSpPr>
        <p:spPr>
          <a:xfrm>
            <a:off x="0" y="0"/>
            <a:ext cx="91440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LACK OF RESEARCH ON PRINCIPAL PREPARATION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292100" y="0"/>
            <a:ext cx="84709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State Oversight Responsibilities</a:t>
            </a:r>
            <a:endParaRPr b="1" i="0" sz="2800" u="none" cap="none" strike="noStrike">
              <a:solidFill>
                <a:srgbClr val="FF6600"/>
              </a:solidFill>
              <a:latin typeface="Arial"/>
              <a:ea typeface="Arial"/>
              <a:cs typeface="Arial"/>
              <a:sym typeface="Arial"/>
            </a:endParaRPr>
          </a:p>
        </p:txBody>
      </p:sp>
      <p:sp>
        <p:nvSpPr>
          <p:cNvPr id="152" name="Google Shape;152;p20"/>
          <p:cNvSpPr txBox="1"/>
          <p:nvPr>
            <p:ph idx="1" type="body"/>
          </p:nvPr>
        </p:nvSpPr>
        <p:spPr>
          <a:xfrm>
            <a:off x="152400" y="660400"/>
            <a:ext cx="8864600" cy="6045200"/>
          </a:xfrm>
          <a:prstGeom prst="rect">
            <a:avLst/>
          </a:prstGeom>
          <a:noFill/>
          <a:ln>
            <a:noFill/>
          </a:ln>
        </p:spPr>
        <p:txBody>
          <a:bodyPr anchorCtr="0" anchor="t" bIns="45700" lIns="91425" spcFirstLastPara="1" rIns="91425" wrap="square" tIns="45700">
            <a:noAutofit/>
          </a:bodyPr>
          <a:lstStyle/>
          <a:p>
            <a:pPr indent="-1092200" lvl="0" marL="1549400" marR="0" rtl="0" algn="l">
              <a:lnSpc>
                <a:spcPct val="150000"/>
              </a:lnSpc>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1092200" lvl="0" marL="1549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Competency Standards</a:t>
            </a:r>
            <a:endParaRPr b="0" i="0" sz="2400" u="none" cap="none" strike="noStrike">
              <a:solidFill>
                <a:srgbClr val="FFFF00"/>
              </a:solidFill>
              <a:latin typeface="Arial"/>
              <a:ea typeface="Arial"/>
              <a:cs typeface="Arial"/>
              <a:sym typeface="Arial"/>
            </a:endParaRPr>
          </a:p>
          <a:p>
            <a:pPr indent="-1092200" lvl="0" marL="1549400" marR="0" rtl="0" algn="l">
              <a:lnSpc>
                <a:spcPct val="150000"/>
              </a:lnSpc>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1092200" lvl="0" marL="1549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Preparation Program Approval</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Set requirements		School-based learning experiences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Specific coursework		Faculty qualifications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Track performance outcomes</a:t>
            </a:r>
            <a:endParaRPr/>
          </a:p>
          <a:p>
            <a:pPr indent="-457200" lvl="1" marL="914400" marR="0" rtl="0" algn="l">
              <a:lnSpc>
                <a:spcPct val="150000"/>
              </a:lnSpc>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1" marL="914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Licensure</a:t>
            </a:r>
            <a:endParaRPr/>
          </a:p>
          <a:p>
            <a:pPr indent="0" lvl="1" marL="4572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Initial licensure			Renewal licensure</a:t>
            </a:r>
            <a:endParaRPr/>
          </a:p>
          <a:p>
            <a:pPr indent="0" lvl="1" marL="4572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outcome data</a:t>
            </a:r>
            <a:endParaRPr/>
          </a:p>
          <a:p>
            <a:pPr indent="0" lvl="1" marL="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Briggs, et. al. (2013)</a:t>
            </a:r>
            <a:endParaRPr/>
          </a:p>
          <a:p>
            <a:pPr indent="0" lvl="1" marL="0" marR="0" rtl="0" algn="l">
              <a:lnSpc>
                <a:spcPct val="15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1"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STATE OUTCOME DATA</a:t>
            </a:r>
            <a:endParaRPr/>
          </a:p>
          <a:p>
            <a:pPr indent="-457200" lvl="0" marL="457200" marR="0" rtl="0" algn="l">
              <a:spcBef>
                <a:spcPts val="480"/>
              </a:spcBef>
              <a:spcAft>
                <a:spcPts val="0"/>
              </a:spcAft>
              <a:buClr>
                <a:schemeClr val="lt1"/>
              </a:buClr>
              <a:buFont typeface="Arial"/>
              <a:buNone/>
            </a:pPr>
            <a:r>
              <a:t/>
            </a:r>
            <a:endParaRPr b="0" i="0" sz="2400" u="none" cap="none" strike="noStrike">
              <a:solidFill>
                <a:srgbClr val="FFFF00"/>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19 states were unable to report how many people graduate from state-approved principal preparation programs in their state on an annual basis	</a:t>
            </a:r>
            <a:endParaRPr b="0" i="0" sz="2400" u="none" cap="none" strike="noStrike">
              <a:solidFill>
                <a:schemeClr val="lt1"/>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7 states could not report how many principal licenses are granted on an annual basis</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Briggs et al., (2013)</a:t>
            </a:r>
            <a:endParaRPr b="0" i="1" sz="1600" u="none" cap="none" strike="noStrike">
              <a:solidFill>
                <a:srgbClr val="FFFFFF"/>
              </a:solidFill>
              <a:latin typeface="Arial"/>
              <a:ea typeface="Arial"/>
              <a:cs typeface="Arial"/>
              <a:sym typeface="Arial"/>
            </a:endParaRPr>
          </a:p>
        </p:txBody>
      </p:sp>
      <p:sp>
        <p:nvSpPr>
          <p:cNvPr id="158" name="Google Shape;158;p21"/>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