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M" initials="AM" lastIdx="1" clrIdx="0">
    <p:extLst>
      <p:ext uri="{19B8F6BF-5375-455C-9EA6-DF929625EA0E}">
        <p15:presenceInfo xmlns:p15="http://schemas.microsoft.com/office/powerpoint/2012/main" userId="a3581c0ab48b8c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AFFE"/>
    <a:srgbClr val="96F0FC"/>
    <a:srgbClr val="D6BED1"/>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9A7-4365-AB16-4C73F75DEE98}"/>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9A7-4365-AB16-4C73F75DEE98}"/>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09A7-4365-AB16-4C73F75DEE98}"/>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09A7-4365-AB16-4C73F75DEE98}"/>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09A7-4365-AB16-4C73F75DEE98}"/>
              </c:ext>
            </c:extLst>
          </c:dPt>
          <c:dLbls>
            <c:dLbl>
              <c:idx val="0"/>
              <c:layout>
                <c:manualLayout>
                  <c:x val="0.23114784892175458"/>
                  <c:y val="1.8845684057603035E-3"/>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A7-4365-AB16-4C73F75DEE98}"/>
                </c:ext>
              </c:extLst>
            </c:dLbl>
            <c:dLbl>
              <c:idx val="1"/>
              <c:layout>
                <c:manualLayout>
                  <c:x val="9.9415936083410497E-2"/>
                  <c:y val="0.27472309774646586"/>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A7-4365-AB16-4C73F75DEE98}"/>
                </c:ext>
              </c:extLst>
            </c:dLbl>
            <c:dLbl>
              <c:idx val="2"/>
              <c:layout>
                <c:manualLayout>
                  <c:x val="-0.3747576467556229"/>
                  <c:y val="-1.0000945052138105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A7-4365-AB16-4C73F75DEE98}"/>
                </c:ext>
              </c:extLst>
            </c:dLbl>
            <c:dLbl>
              <c:idx val="3"/>
              <c:layout>
                <c:manualLayout>
                  <c:x val="-9.6436752939091971E-2"/>
                  <c:y val="0.19967093205470546"/>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A7-4365-AB16-4C73F75DEE98}"/>
                </c:ext>
              </c:extLst>
            </c:dLbl>
            <c:dLbl>
              <c:idx val="4"/>
              <c:layout>
                <c:manualLayout>
                  <c:x val="-0.13210641300143286"/>
                  <c:y val="4.8897551207788383E-3"/>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A7-4365-AB16-4C73F75DEE98}"/>
                </c:ext>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&lt; 20 Tahun</c:v>
                </c:pt>
                <c:pt idx="1">
                  <c:v>21 - 30 Tahun</c:v>
                </c:pt>
                <c:pt idx="2">
                  <c:v>31 - 40 Tahun</c:v>
                </c:pt>
                <c:pt idx="3">
                  <c:v>41 - 50 Tahun</c:v>
                </c:pt>
                <c:pt idx="4">
                  <c:v>&gt; 50 Tahun</c:v>
                </c:pt>
              </c:strCache>
            </c:strRef>
          </c:cat>
          <c:val>
            <c:numRef>
              <c:f>Sheet1!$B$2:$B$6</c:f>
              <c:numCache>
                <c:formatCode>0%</c:formatCode>
                <c:ptCount val="5"/>
                <c:pt idx="0">
                  <c:v>0.02</c:v>
                </c:pt>
                <c:pt idx="1">
                  <c:v>0.24</c:v>
                </c:pt>
                <c:pt idx="2">
                  <c:v>0.45</c:v>
                </c:pt>
                <c:pt idx="3">
                  <c:v>0.24</c:v>
                </c:pt>
                <c:pt idx="4">
                  <c:v>0.05</c:v>
                </c:pt>
              </c:numCache>
            </c:numRef>
          </c:val>
          <c:extLst>
            <c:ext xmlns:c16="http://schemas.microsoft.com/office/drawing/2014/chart" uri="{C3380CC4-5D6E-409C-BE32-E72D297353CC}">
              <c16:uniqueId val="{0000000A-09A7-4365-AB16-4C73F75DEE98}"/>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D164-4AF5-B669-CD88D6387A0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D164-4AF5-B669-CD88D6387A0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D164-4AF5-B669-CD88D6387A0D}"/>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D164-4AF5-B669-CD88D6387A0D}"/>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D164-4AF5-B669-CD88D6387A0D}"/>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D164-4AF5-B669-CD88D6387A0D}"/>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D-D164-4AF5-B669-CD88D6387A0D}"/>
              </c:ext>
            </c:extLst>
          </c:dPt>
          <c:dPt>
            <c:idx val="7"/>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F-D164-4AF5-B669-CD88D6387A0D}"/>
              </c:ext>
            </c:extLst>
          </c:dPt>
          <c:dLbls>
            <c:dLbl>
              <c:idx val="0"/>
              <c:layout>
                <c:manualLayout>
                  <c:x val="0.10040560191603864"/>
                  <c:y val="2.4544862494913909E-2"/>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64-4AF5-B669-CD88D6387A0D}"/>
                </c:ext>
              </c:extLst>
            </c:dLbl>
            <c:dLbl>
              <c:idx val="1"/>
              <c:layout>
                <c:manualLayout>
                  <c:x val="5.9018004196012469E-2"/>
                  <c:y val="-0.11195269519775117"/>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64-4AF5-B669-CD88D6387A0D}"/>
                </c:ext>
              </c:extLst>
            </c:dLbl>
            <c:dLbl>
              <c:idx val="2"/>
              <c:layout>
                <c:manualLayout>
                  <c:x val="5.713010647316781E-2"/>
                  <c:y val="-4.1337134103689227E-3"/>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64-4AF5-B669-CD88D6387A0D}"/>
                </c:ext>
              </c:extLst>
            </c:dLbl>
            <c:dLbl>
              <c:idx val="3"/>
              <c:layout>
                <c:manualLayout>
                  <c:x val="-2.8222531265789219E-2"/>
                  <c:y val="-8.0211992197586277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64-4AF5-B669-CD88D6387A0D}"/>
                </c:ext>
              </c:extLst>
            </c:dLbl>
            <c:dLbl>
              <c:idx val="4"/>
              <c:layout>
                <c:manualLayout>
                  <c:x val="-0.15942881737301756"/>
                  <c:y val="1.8845684057603035E-3"/>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64-4AF5-B669-CD88D6387A0D}"/>
                </c:ext>
              </c:extLst>
            </c:dLbl>
            <c:dLbl>
              <c:idx val="5"/>
              <c:layout>
                <c:manualLayout>
                  <c:x val="-1.376483521637566E-3"/>
                  <c:y val="5.7124645259456319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64-4AF5-B669-CD88D6387A0D}"/>
                </c:ext>
              </c:extLst>
            </c:dLbl>
            <c:dLbl>
              <c:idx val="6"/>
              <c:layout>
                <c:manualLayout>
                  <c:x val="-4.737509970049061E-7"/>
                  <c:y val="0.21782305065202667"/>
                </c:manualLayout>
              </c:layout>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6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64-4AF5-B669-CD88D6387A0D}"/>
                </c:ext>
              </c:extLst>
            </c:dLbl>
            <c:dLbl>
              <c:idx val="7"/>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lumMod val="60000"/>
                        </a:schemeClr>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F-D164-4AF5-B669-CD88D6387A0D}"/>
                </c:ext>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Sheet1!$A$2:$A$9</c:f>
              <c:strCache>
                <c:ptCount val="8"/>
                <c:pt idx="0">
                  <c:v>Non SD</c:v>
                </c:pt>
                <c:pt idx="1">
                  <c:v>SD</c:v>
                </c:pt>
                <c:pt idx="2">
                  <c:v>SMP</c:v>
                </c:pt>
                <c:pt idx="3">
                  <c:v>SMA</c:v>
                </c:pt>
                <c:pt idx="4">
                  <c:v>Diploma</c:v>
                </c:pt>
                <c:pt idx="5">
                  <c:v>S1</c:v>
                </c:pt>
                <c:pt idx="6">
                  <c:v>S2</c:v>
                </c:pt>
                <c:pt idx="7">
                  <c:v>S3</c:v>
                </c:pt>
              </c:strCache>
            </c:strRef>
          </c:cat>
          <c:val>
            <c:numRef>
              <c:f>Sheet1!$B$2:$B$9</c:f>
              <c:numCache>
                <c:formatCode>0%</c:formatCode>
                <c:ptCount val="8"/>
                <c:pt idx="0">
                  <c:v>0.21</c:v>
                </c:pt>
                <c:pt idx="1">
                  <c:v>0.19</c:v>
                </c:pt>
                <c:pt idx="2">
                  <c:v>0.11</c:v>
                </c:pt>
                <c:pt idx="3">
                  <c:v>0.45</c:v>
                </c:pt>
                <c:pt idx="4">
                  <c:v>0</c:v>
                </c:pt>
                <c:pt idx="5">
                  <c:v>0.02</c:v>
                </c:pt>
                <c:pt idx="6">
                  <c:v>0</c:v>
                </c:pt>
              </c:numCache>
            </c:numRef>
          </c:val>
          <c:extLst>
            <c:ext xmlns:c16="http://schemas.microsoft.com/office/drawing/2014/chart" uri="{C3380CC4-5D6E-409C-BE32-E72D297353CC}">
              <c16:uniqueId val="{00000010-D164-4AF5-B669-CD88D6387A0D}"/>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334A-499D-9D58-2717B48BEB66}"/>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334A-499D-9D58-2717B48BEB6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334A-499D-9D58-2717B48BEB6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334A-499D-9D58-2717B48BEB66}"/>
              </c:ext>
            </c:extLst>
          </c:dPt>
          <c:dLbls>
            <c:dLbl>
              <c:idx val="0"/>
              <c:layout>
                <c:manualLayout>
                  <c:x val="1.8556598466230312E-2"/>
                  <c:y val="9.9115802892966679E-3"/>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4A-499D-9D58-2717B48BEB66}"/>
                </c:ext>
              </c:extLst>
            </c:dLbl>
            <c:dLbl>
              <c:idx val="1"/>
              <c:layout>
                <c:manualLayout>
                  <c:x val="-7.7006129156426614E-2"/>
                  <c:y val="0.126527850765591"/>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4A-499D-9D58-2717B48BEB66}"/>
                </c:ext>
              </c:extLst>
            </c:dLbl>
            <c:dLbl>
              <c:idx val="2"/>
              <c:layout>
                <c:manualLayout>
                  <c:x val="9.1701892043940414E-2"/>
                  <c:y val="-0.1375723073625888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4A-499D-9D58-2717B48BEB66}"/>
                </c:ext>
              </c:extLst>
            </c:dLbl>
            <c:dLbl>
              <c:idx val="3"/>
              <c:layout>
                <c:manualLayout>
                  <c:x val="-0.12924028069759869"/>
                  <c:y val="2.1264903554210051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4A-499D-9D58-2717B48BEB66}"/>
                </c:ext>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&lt; 1 Tahun</c:v>
                </c:pt>
                <c:pt idx="1">
                  <c:v>1-3 Tahun</c:v>
                </c:pt>
                <c:pt idx="2">
                  <c:v>3-5 Tahun</c:v>
                </c:pt>
                <c:pt idx="3">
                  <c:v>&gt; 5 Tahun</c:v>
                </c:pt>
              </c:strCache>
            </c:strRef>
          </c:cat>
          <c:val>
            <c:numRef>
              <c:f>Sheet1!$B$2:$B$5</c:f>
              <c:numCache>
                <c:formatCode>General</c:formatCode>
                <c:ptCount val="4"/>
                <c:pt idx="0">
                  <c:v>2</c:v>
                </c:pt>
                <c:pt idx="1">
                  <c:v>14</c:v>
                </c:pt>
                <c:pt idx="2">
                  <c:v>24</c:v>
                </c:pt>
                <c:pt idx="3">
                  <c:v>1.2</c:v>
                </c:pt>
              </c:numCache>
            </c:numRef>
          </c:val>
          <c:extLst>
            <c:ext xmlns:c16="http://schemas.microsoft.com/office/drawing/2014/chart" uri="{C3380CC4-5D6E-409C-BE32-E72D297353CC}">
              <c16:uniqueId val="{00000008-334A-499D-9D58-2717B48BEB66}"/>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E8BB-4743-8AE1-AEE0B25C1B62}"/>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E8BB-4743-8AE1-AEE0B25C1B6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E8BB-4743-8AE1-AEE0B25C1B62}"/>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E8BB-4743-8AE1-AEE0B25C1B62}"/>
              </c:ext>
            </c:extLst>
          </c:dPt>
          <c:dLbls>
            <c:dLbl>
              <c:idx val="0"/>
              <c:layout>
                <c:manualLayout>
                  <c:x val="-4.6029668670239544E-3"/>
                  <c:y val="1.5209558943644688E-3"/>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BB-4743-8AE1-AEE0B25C1B62}"/>
                </c:ext>
              </c:extLst>
            </c:dLbl>
            <c:dLbl>
              <c:idx val="1"/>
              <c:layout>
                <c:manualLayout>
                  <c:x val="-4.756462262755374E-4"/>
                  <c:y val="7.2276686067891081E-3"/>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BB-4743-8AE1-AEE0B25C1B62}"/>
                </c:ext>
              </c:extLst>
            </c:dLbl>
            <c:dLbl>
              <c:idx val="2"/>
              <c:layout>
                <c:manualLayout>
                  <c:x val="0.11619269830930032"/>
                  <c:y val="0.16978712873696014"/>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BB-4743-8AE1-AEE0B25C1B62}"/>
                </c:ext>
              </c:extLst>
            </c:dLbl>
            <c:dLbl>
              <c:idx val="3"/>
              <c:layout>
                <c:manualLayout>
                  <c:x val="-6.1935392177182955E-2"/>
                  <c:y val="3.1813559168868508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BB-4743-8AE1-AEE0B25C1B62}"/>
                </c:ext>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&lt; 1 Tahun</c:v>
                </c:pt>
                <c:pt idx="1">
                  <c:v>1-3 Tahun</c:v>
                </c:pt>
                <c:pt idx="2">
                  <c:v>3-5 Tahun</c:v>
                </c:pt>
                <c:pt idx="3">
                  <c:v>&gt;5 Tahun</c:v>
                </c:pt>
              </c:strCache>
            </c:strRef>
          </c:cat>
          <c:val>
            <c:numRef>
              <c:f>Sheet1!$B$2:$B$5</c:f>
              <c:numCache>
                <c:formatCode>General</c:formatCode>
                <c:ptCount val="4"/>
                <c:pt idx="0">
                  <c:v>3</c:v>
                </c:pt>
                <c:pt idx="1">
                  <c:v>11</c:v>
                </c:pt>
                <c:pt idx="2">
                  <c:v>21</c:v>
                </c:pt>
                <c:pt idx="3">
                  <c:v>1.2</c:v>
                </c:pt>
              </c:numCache>
            </c:numRef>
          </c:val>
          <c:extLst>
            <c:ext xmlns:c16="http://schemas.microsoft.com/office/drawing/2014/chart" uri="{C3380CC4-5D6E-409C-BE32-E72D297353CC}">
              <c16:uniqueId val="{00000008-E8BB-4743-8AE1-AEE0B25C1B62}"/>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8F5F9-1C1C-4E66-A0F4-031E5C1C937C}"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717A9-2498-4121-B993-EA21C5CDEF5B}" type="slidenum">
              <a:rPr lang="en-US" smtClean="0"/>
              <a:t>‹#›</a:t>
            </a:fld>
            <a:endParaRPr lang="en-US"/>
          </a:p>
        </p:txBody>
      </p:sp>
    </p:spTree>
    <p:extLst>
      <p:ext uri="{BB962C8B-B14F-4D97-AF65-F5344CB8AC3E}">
        <p14:creationId xmlns:p14="http://schemas.microsoft.com/office/powerpoint/2010/main" val="155703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a:t>
            </a:fld>
            <a:endParaRPr lang="en-US"/>
          </a:p>
        </p:txBody>
      </p:sp>
    </p:spTree>
    <p:extLst>
      <p:ext uri="{BB962C8B-B14F-4D97-AF65-F5344CB8AC3E}">
        <p14:creationId xmlns:p14="http://schemas.microsoft.com/office/powerpoint/2010/main" val="411152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Knowledge Management </a:t>
            </a:r>
            <a:r>
              <a:rPr lang="en-US" dirty="0" err="1"/>
              <a:t>terhadap</a:t>
            </a:r>
            <a:r>
              <a:rPr lang="en-US" dirty="0"/>
              <a:t> </a:t>
            </a:r>
            <a:r>
              <a:rPr lang="en-US" dirty="0" err="1"/>
              <a:t>Keunggulan</a:t>
            </a:r>
            <a:r>
              <a:rPr lang="en-US" dirty="0"/>
              <a:t> </a:t>
            </a:r>
            <a:r>
              <a:rPr lang="en-US" dirty="0" err="1"/>
              <a:t>Bersaing</a:t>
            </a:r>
            <a:r>
              <a:rPr lang="en-US" dirty="0"/>
              <a:t> = 40,3%</a:t>
            </a:r>
          </a:p>
          <a:p>
            <a:pPr marL="228600" indent="-228600">
              <a:buAutoNum type="arabicPeriod"/>
            </a:pPr>
            <a:r>
              <a:rPr lang="en-US" dirty="0" err="1"/>
              <a:t>Kemitraan</a:t>
            </a:r>
            <a:r>
              <a:rPr lang="en-US" dirty="0"/>
              <a:t> </a:t>
            </a:r>
            <a:r>
              <a:rPr lang="en-US" dirty="0" err="1"/>
              <a:t>terhadap</a:t>
            </a:r>
            <a:r>
              <a:rPr lang="en-US" dirty="0"/>
              <a:t> </a:t>
            </a:r>
            <a:r>
              <a:rPr lang="en-US" dirty="0" err="1"/>
              <a:t>keunggulan</a:t>
            </a:r>
            <a:r>
              <a:rPr lang="en-US" dirty="0"/>
              <a:t> </a:t>
            </a:r>
            <a:r>
              <a:rPr lang="en-US" dirty="0" err="1"/>
              <a:t>Bersaing</a:t>
            </a:r>
            <a:r>
              <a:rPr lang="en-US" dirty="0"/>
              <a:t> = 43,3%</a:t>
            </a:r>
          </a:p>
          <a:p>
            <a:pPr marL="228600" indent="-228600">
              <a:buAutoNum type="arabicPeriod"/>
            </a:pPr>
            <a:endParaRPr lang="en-US" dirty="0"/>
          </a:p>
          <a:p>
            <a:pPr marL="228600" indent="-228600">
              <a:buAutoNum type="arabicPeriod"/>
            </a:pPr>
            <a:endParaRPr lang="en-US" dirty="0"/>
          </a:p>
          <a:p>
            <a:pPr marL="0" indent="0">
              <a:buNone/>
            </a:pPr>
            <a:r>
              <a:rPr lang="en-US" dirty="0" err="1"/>
              <a:t>Untuk</a:t>
            </a:r>
            <a:r>
              <a:rPr lang="en-US" dirty="0"/>
              <a:t> </a:t>
            </a:r>
            <a:r>
              <a:rPr lang="en-US" dirty="0" err="1"/>
              <a:t>simultan</a:t>
            </a:r>
            <a:r>
              <a:rPr lang="en-US" dirty="0"/>
              <a:t> </a:t>
            </a:r>
            <a:r>
              <a:rPr lang="en-US" dirty="0" err="1"/>
              <a:t>berada</a:t>
            </a:r>
            <a:r>
              <a:rPr lang="en-US" dirty="0"/>
              <a:t> pada </a:t>
            </a:r>
            <a:r>
              <a:rPr lang="en-US" dirty="0" err="1"/>
              <a:t>angka</a:t>
            </a:r>
            <a:r>
              <a:rPr lang="en-US" dirty="0"/>
              <a:t> 0,667 dan </a:t>
            </a:r>
            <a:r>
              <a:rPr lang="en-US" dirty="0" err="1"/>
              <a:t>mendekati</a:t>
            </a:r>
            <a:r>
              <a:rPr lang="en-US" dirty="0"/>
              <a:t> </a:t>
            </a:r>
            <a:r>
              <a:rPr lang="en-US" dirty="0" err="1"/>
              <a:t>angka</a:t>
            </a:r>
            <a:r>
              <a:rPr lang="en-US" dirty="0"/>
              <a:t> 1 </a:t>
            </a:r>
            <a:r>
              <a:rPr lang="en-US" dirty="0" err="1"/>
              <a:t>maka</a:t>
            </a:r>
            <a:r>
              <a:rPr lang="en-US" dirty="0"/>
              <a:t> model </a:t>
            </a:r>
            <a:r>
              <a:rPr lang="en-US" dirty="0" err="1"/>
              <a:t>menjelaskan</a:t>
            </a:r>
            <a:r>
              <a:rPr lang="en-US" dirty="0"/>
              <a:t> </a:t>
            </a:r>
            <a:r>
              <a:rPr lang="en-US" dirty="0" err="1"/>
              <a:t>sangat</a:t>
            </a:r>
            <a:r>
              <a:rPr lang="en-US" dirty="0"/>
              <a:t> </a:t>
            </a:r>
            <a:r>
              <a:rPr lang="en-US" dirty="0" err="1"/>
              <a:t>baik</a:t>
            </a:r>
            <a:r>
              <a:rPr lang="en-US" dirty="0"/>
              <a:t> dan table di </a:t>
            </a:r>
            <a:r>
              <a:rPr lang="en-US" dirty="0" err="1"/>
              <a:t>atas</a:t>
            </a:r>
            <a:r>
              <a:rPr lang="en-US" dirty="0"/>
              <a:t> </a:t>
            </a:r>
            <a:r>
              <a:rPr lang="en-US" dirty="0" err="1"/>
              <a:t>menunjukkan</a:t>
            </a:r>
            <a:r>
              <a:rPr lang="en-US" dirty="0"/>
              <a:t> km dan </a:t>
            </a:r>
            <a:r>
              <a:rPr lang="en-US" dirty="0" err="1"/>
              <a:t>kemitraan</a:t>
            </a:r>
            <a:r>
              <a:rPr lang="en-US" dirty="0"/>
              <a:t> </a:t>
            </a:r>
            <a:r>
              <a:rPr lang="en-US" dirty="0" err="1"/>
              <a:t>mempunyai</a:t>
            </a:r>
            <a:r>
              <a:rPr lang="en-US" dirty="0"/>
              <a:t> </a:t>
            </a:r>
            <a:r>
              <a:rPr lang="en-US" dirty="0" err="1"/>
              <a:t>kontribusi</a:t>
            </a:r>
            <a:r>
              <a:rPr lang="en-US" dirty="0"/>
              <a:t> </a:t>
            </a:r>
            <a:r>
              <a:rPr lang="en-US" dirty="0" err="1"/>
              <a:t>terhadap</a:t>
            </a:r>
            <a:r>
              <a:rPr lang="en-US" dirty="0"/>
              <a:t> </a:t>
            </a:r>
            <a:r>
              <a:rPr lang="en-US" dirty="0" err="1"/>
              <a:t>keunggulan</a:t>
            </a:r>
            <a:r>
              <a:rPr lang="en-US" dirty="0"/>
              <a:t> </a:t>
            </a:r>
            <a:r>
              <a:rPr lang="en-US" dirty="0" err="1"/>
              <a:t>bersaing</a:t>
            </a:r>
            <a:r>
              <a:rPr lang="en-US" dirty="0"/>
              <a:t> </a:t>
            </a:r>
            <a:r>
              <a:rPr lang="en-US" dirty="0" err="1"/>
              <a:t>sebesar</a:t>
            </a:r>
            <a:r>
              <a:rPr lang="en-US" dirty="0"/>
              <a:t> 66,7% </a:t>
            </a:r>
            <a:r>
              <a:rPr lang="en-US" dirty="0" err="1"/>
              <a:t>sedangkan</a:t>
            </a:r>
            <a:r>
              <a:rPr lang="en-US" dirty="0"/>
              <a:t> 33,3 di </a:t>
            </a:r>
            <a:r>
              <a:rPr lang="en-US" dirty="0" err="1"/>
              <a:t>pengaruhi</a:t>
            </a:r>
            <a:r>
              <a:rPr lang="en-US" dirty="0"/>
              <a:t> factor lain yang </a:t>
            </a:r>
            <a:r>
              <a:rPr lang="en-US" dirty="0" err="1"/>
              <a:t>tidak</a:t>
            </a:r>
            <a:r>
              <a:rPr lang="en-US" dirty="0"/>
              <a:t> di </a:t>
            </a:r>
            <a:r>
              <a:rPr lang="en-US" dirty="0" err="1"/>
              <a:t>teliti</a:t>
            </a:r>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22</a:t>
            </a:fld>
            <a:endParaRPr lang="en-US"/>
          </a:p>
        </p:txBody>
      </p:sp>
    </p:spTree>
    <p:extLst>
      <p:ext uri="{BB962C8B-B14F-4D97-AF65-F5344CB8AC3E}">
        <p14:creationId xmlns:p14="http://schemas.microsoft.com/office/powerpoint/2010/main" val="59501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Cooper </a:t>
            </a:r>
            <a:r>
              <a:rPr lang="en-US" dirty="0" err="1"/>
              <a:t>dalam</a:t>
            </a:r>
            <a:r>
              <a:rPr lang="en-US" dirty="0"/>
              <a:t> </a:t>
            </a:r>
            <a:r>
              <a:rPr lang="en-US" dirty="0" err="1"/>
              <a:t>Umi</a:t>
            </a:r>
            <a:r>
              <a:rPr lang="en-US" dirty="0"/>
              <a:t>  “ </a:t>
            </a:r>
            <a:r>
              <a:rPr lang="en-US" dirty="0" err="1"/>
              <a:t>validitas</a:t>
            </a:r>
            <a:r>
              <a:rPr lang="en-US" dirty="0"/>
              <a:t> </a:t>
            </a:r>
            <a:r>
              <a:rPr lang="en-US" dirty="0" err="1"/>
              <a:t>adalah</a:t>
            </a:r>
            <a:r>
              <a:rPr lang="en-US" dirty="0"/>
              <a:t> </a:t>
            </a:r>
            <a:r>
              <a:rPr lang="en-US" dirty="0" err="1"/>
              <a:t>suatu</a:t>
            </a:r>
            <a:r>
              <a:rPr lang="en-US" dirty="0"/>
              <a:t> </a:t>
            </a:r>
            <a:r>
              <a:rPr lang="en-US" dirty="0" err="1"/>
              <a:t>karakteristik</a:t>
            </a:r>
            <a:r>
              <a:rPr lang="en-US" dirty="0"/>
              <a:t>  </a:t>
            </a:r>
            <a:r>
              <a:rPr lang="en-US" dirty="0" err="1"/>
              <a:t>dari</a:t>
            </a:r>
            <a:r>
              <a:rPr lang="en-US" dirty="0"/>
              <a:t> </a:t>
            </a:r>
            <a:r>
              <a:rPr lang="en-US" dirty="0" err="1"/>
              <a:t>ukuran</a:t>
            </a:r>
            <a:r>
              <a:rPr lang="en-US" dirty="0"/>
              <a:t> yang </a:t>
            </a:r>
            <a:r>
              <a:rPr lang="en-US" dirty="0" err="1"/>
              <a:t>terkait</a:t>
            </a:r>
            <a:r>
              <a:rPr lang="en-US" dirty="0"/>
              <a:t> </a:t>
            </a:r>
            <a:r>
              <a:rPr lang="en-US" dirty="0" err="1"/>
              <a:t>dengan</a:t>
            </a:r>
            <a:r>
              <a:rPr lang="en-US" dirty="0"/>
              <a:t> </a:t>
            </a:r>
            <a:r>
              <a:rPr lang="en-US" dirty="0" err="1"/>
              <a:t>tingkat</a:t>
            </a:r>
            <a:r>
              <a:rPr lang="en-US" dirty="0"/>
              <a:t> </a:t>
            </a:r>
            <a:r>
              <a:rPr lang="en-US" dirty="0" err="1"/>
              <a:t>pengukuran</a:t>
            </a:r>
            <a:r>
              <a:rPr lang="en-US" dirty="0"/>
              <a:t> </a:t>
            </a:r>
            <a:r>
              <a:rPr lang="en-US" dirty="0" err="1"/>
              <a:t>sebuah</a:t>
            </a:r>
            <a:r>
              <a:rPr lang="en-US" dirty="0"/>
              <a:t> </a:t>
            </a:r>
            <a:r>
              <a:rPr lang="en-US" dirty="0" err="1"/>
              <a:t>alat</a:t>
            </a:r>
            <a:r>
              <a:rPr lang="en-US" dirty="0"/>
              <a:t> </a:t>
            </a:r>
            <a:r>
              <a:rPr lang="en-US" dirty="0" err="1"/>
              <a:t>ates</a:t>
            </a:r>
            <a:r>
              <a:rPr lang="en-US" dirty="0"/>
              <a:t> ( </a:t>
            </a:r>
            <a:r>
              <a:rPr lang="en-US" dirty="0" err="1"/>
              <a:t>kuesioner</a:t>
            </a:r>
            <a:endParaRPr lang="en-US" dirty="0"/>
          </a:p>
          <a:p>
            <a:pPr marL="0" indent="0">
              <a:buNone/>
            </a:pPr>
            <a:r>
              <a:rPr lang="en-US" dirty="0"/>
              <a:t>       r </a:t>
            </a:r>
            <a:r>
              <a:rPr lang="en-US" dirty="0" err="1"/>
              <a:t>hitung</a:t>
            </a:r>
            <a:r>
              <a:rPr lang="en-US" dirty="0"/>
              <a:t> &lt; r </a:t>
            </a:r>
            <a:r>
              <a:rPr lang="en-US" dirty="0" err="1"/>
              <a:t>kritis</a:t>
            </a:r>
            <a:r>
              <a:rPr lang="en-US" dirty="0"/>
              <a:t> </a:t>
            </a:r>
            <a:r>
              <a:rPr lang="en-US" dirty="0" err="1"/>
              <a:t>tidak</a:t>
            </a:r>
            <a:r>
              <a:rPr lang="en-US" dirty="0"/>
              <a:t> valid</a:t>
            </a:r>
          </a:p>
          <a:p>
            <a:pPr marL="0" indent="0">
              <a:buNone/>
            </a:pPr>
            <a:r>
              <a:rPr lang="en-US" dirty="0"/>
              <a:t>       r </a:t>
            </a:r>
            <a:r>
              <a:rPr lang="en-US" dirty="0" err="1"/>
              <a:t>hitung</a:t>
            </a:r>
            <a:r>
              <a:rPr lang="en-US" dirty="0"/>
              <a:t> &gt; r </a:t>
            </a:r>
            <a:r>
              <a:rPr lang="en-US" dirty="0" err="1"/>
              <a:t>kritis</a:t>
            </a:r>
            <a:r>
              <a:rPr lang="en-US" dirty="0"/>
              <a:t> </a:t>
            </a:r>
            <a:r>
              <a:rPr lang="en-US" dirty="0" err="1"/>
              <a:t>maka</a:t>
            </a:r>
            <a:r>
              <a:rPr lang="en-US" dirty="0"/>
              <a:t> valid</a:t>
            </a:r>
          </a:p>
          <a:p>
            <a:r>
              <a:rPr lang="en-US" dirty="0"/>
              <a:t>2. Nilai 0.03044  </a:t>
            </a:r>
            <a:r>
              <a:rPr lang="en-US" dirty="0" err="1"/>
              <a:t>dapat</a:t>
            </a:r>
            <a:r>
              <a:rPr lang="en-US" dirty="0"/>
              <a:t> di </a:t>
            </a:r>
            <a:r>
              <a:rPr lang="en-US" dirty="0" err="1"/>
              <a:t>lihat</a:t>
            </a:r>
            <a:r>
              <a:rPr lang="en-US" dirty="0"/>
              <a:t> pada R table </a:t>
            </a:r>
            <a:r>
              <a:rPr lang="en-US" dirty="0" err="1"/>
              <a:t>dengan</a:t>
            </a:r>
            <a:r>
              <a:rPr lang="en-US" dirty="0"/>
              <a:t> </a:t>
            </a:r>
            <a:r>
              <a:rPr lang="en-US" dirty="0" err="1"/>
              <a:t>Rumus</a:t>
            </a:r>
            <a:r>
              <a:rPr lang="en-US" dirty="0"/>
              <a:t> ( df = N-2)</a:t>
            </a:r>
          </a:p>
          <a:p>
            <a:endParaRPr lang="en-US" dirty="0"/>
          </a:p>
          <a:p>
            <a:r>
              <a:rPr lang="en-US" dirty="0"/>
              <a:t>3.  </a:t>
            </a:r>
            <a:r>
              <a:rPr lang="en-US" dirty="0" err="1"/>
              <a:t>Metode</a:t>
            </a:r>
            <a:r>
              <a:rPr lang="en-US" dirty="0"/>
              <a:t> </a:t>
            </a:r>
            <a:r>
              <a:rPr lang="en-US" dirty="0" err="1"/>
              <a:t>Reliabiliti</a:t>
            </a:r>
            <a:r>
              <a:rPr lang="en-US" dirty="0"/>
              <a:t> </a:t>
            </a:r>
            <a:r>
              <a:rPr lang="en-US" dirty="0" err="1"/>
              <a:t>yaitu</a:t>
            </a:r>
            <a:r>
              <a:rPr lang="en-US" dirty="0"/>
              <a:t> </a:t>
            </a:r>
            <a:r>
              <a:rPr lang="en-US" dirty="0" err="1"/>
              <a:t>alpa</a:t>
            </a:r>
            <a:r>
              <a:rPr lang="en-US" dirty="0"/>
              <a:t> Cronbach’s</a:t>
            </a:r>
          </a:p>
          <a:p>
            <a:r>
              <a:rPr lang="en-US" dirty="0"/>
              <a:t>4. </a:t>
            </a:r>
            <a:r>
              <a:rPr lang="en-US" dirty="0" err="1"/>
              <a:t>Reliabilitas</a:t>
            </a:r>
            <a:r>
              <a:rPr lang="en-US" dirty="0"/>
              <a:t> ( cooper </a:t>
            </a:r>
            <a:r>
              <a:rPr lang="en-US" dirty="0" err="1"/>
              <a:t>suatu</a:t>
            </a:r>
            <a:r>
              <a:rPr lang="en-US" dirty="0"/>
              <a:t> </a:t>
            </a:r>
            <a:r>
              <a:rPr lang="en-US" dirty="0" err="1"/>
              <a:t>karakteristik</a:t>
            </a:r>
            <a:r>
              <a:rPr lang="en-US" dirty="0"/>
              <a:t> </a:t>
            </a:r>
            <a:r>
              <a:rPr lang="en-US" dirty="0" err="1"/>
              <a:t>terkait</a:t>
            </a:r>
            <a:r>
              <a:rPr lang="en-US" dirty="0"/>
              <a:t> </a:t>
            </a:r>
            <a:r>
              <a:rPr lang="en-US" dirty="0" err="1"/>
              <a:t>dengan</a:t>
            </a:r>
            <a:r>
              <a:rPr lang="en-US" dirty="0"/>
              <a:t> </a:t>
            </a:r>
            <a:r>
              <a:rPr lang="en-US" dirty="0" err="1"/>
              <a:t>keakuratan</a:t>
            </a:r>
            <a:r>
              <a:rPr lang="en-US" dirty="0"/>
              <a:t>, </a:t>
            </a:r>
            <a:r>
              <a:rPr lang="en-US" dirty="0" err="1"/>
              <a:t>ketelitian</a:t>
            </a:r>
            <a:r>
              <a:rPr lang="en-US" dirty="0"/>
              <a:t> da </a:t>
            </a:r>
            <a:r>
              <a:rPr lang="en-US" dirty="0" err="1"/>
              <a:t>kekonsitenan</a:t>
            </a:r>
            <a:endParaRPr lang="en-US" dirty="0"/>
          </a:p>
          <a:p>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13</a:t>
            </a:fld>
            <a:endParaRPr lang="en-US"/>
          </a:p>
        </p:txBody>
      </p:sp>
    </p:spTree>
    <p:extLst>
      <p:ext uri="{BB962C8B-B14F-4D97-AF65-F5344CB8AC3E}">
        <p14:creationId xmlns:p14="http://schemas.microsoft.com/office/powerpoint/2010/main" val="30240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err="1"/>
              <a:t>Analisis</a:t>
            </a:r>
            <a:r>
              <a:rPr lang="en-US" dirty="0"/>
              <a:t> </a:t>
            </a:r>
            <a:r>
              <a:rPr lang="en-US" dirty="0" err="1"/>
              <a:t>Deskriftip</a:t>
            </a:r>
            <a:r>
              <a:rPr lang="en-US" dirty="0"/>
              <a:t> </a:t>
            </a:r>
            <a:r>
              <a:rPr lang="en-US" dirty="0" err="1"/>
              <a:t>untuk</a:t>
            </a:r>
            <a:r>
              <a:rPr lang="en-US" dirty="0"/>
              <a:t> </a:t>
            </a:r>
            <a:r>
              <a:rPr lang="en-US" dirty="0" err="1"/>
              <a:t>menggambarkan</a:t>
            </a:r>
            <a:r>
              <a:rPr lang="en-US" dirty="0"/>
              <a:t> </a:t>
            </a:r>
            <a:r>
              <a:rPr lang="en-US" dirty="0" err="1"/>
              <a:t>kondisi</a:t>
            </a:r>
            <a:r>
              <a:rPr lang="en-US" dirty="0"/>
              <a:t> variable </a:t>
            </a:r>
            <a:r>
              <a:rPr lang="en-US" dirty="0" err="1"/>
              <a:t>tertentu</a:t>
            </a:r>
            <a:r>
              <a:rPr lang="en-US" dirty="0"/>
              <a:t> </a:t>
            </a:r>
            <a:r>
              <a:rPr lang="en-US" dirty="0" err="1"/>
              <a:t>dengan</a:t>
            </a:r>
            <a:r>
              <a:rPr lang="en-US" dirty="0"/>
              <a:t> </a:t>
            </a:r>
            <a:r>
              <a:rPr lang="en-US" dirty="0" err="1"/>
              <a:t>tidak</a:t>
            </a:r>
            <a:r>
              <a:rPr lang="en-US" dirty="0"/>
              <a:t> </a:t>
            </a:r>
            <a:r>
              <a:rPr lang="en-US" dirty="0" err="1"/>
              <a:t>membandingkan</a:t>
            </a:r>
            <a:r>
              <a:rPr lang="en-US" dirty="0"/>
              <a:t> </a:t>
            </a:r>
            <a:r>
              <a:rPr lang="en-US" dirty="0" err="1"/>
              <a:t>dengan</a:t>
            </a:r>
            <a:r>
              <a:rPr lang="en-US" dirty="0"/>
              <a:t> </a:t>
            </a:r>
            <a:r>
              <a:rPr lang="en-US" dirty="0" err="1"/>
              <a:t>varibel</a:t>
            </a:r>
            <a:r>
              <a:rPr lang="en-US" dirty="0"/>
              <a:t> lain</a:t>
            </a:r>
          </a:p>
          <a:p>
            <a:pPr marL="228600" indent="-228600">
              <a:buAutoNum type="alphaLcPeriod"/>
            </a:pPr>
            <a:r>
              <a:rPr lang="en-US" dirty="0" err="1"/>
              <a:t>Analsisi</a:t>
            </a:r>
            <a:r>
              <a:rPr lang="en-US" dirty="0"/>
              <a:t> </a:t>
            </a:r>
            <a:r>
              <a:rPr lang="en-US" dirty="0" err="1"/>
              <a:t>verifikatif</a:t>
            </a:r>
            <a:r>
              <a:rPr lang="en-US" dirty="0"/>
              <a:t> </a:t>
            </a:r>
            <a:r>
              <a:rPr lang="en-US" dirty="0" err="1"/>
              <a:t>untuk</a:t>
            </a:r>
            <a:r>
              <a:rPr lang="en-US" dirty="0"/>
              <a:t> </a:t>
            </a:r>
            <a:r>
              <a:rPr lang="en-US" dirty="0" err="1"/>
              <a:t>untuk</a:t>
            </a:r>
            <a:r>
              <a:rPr lang="en-US" dirty="0"/>
              <a:t> </a:t>
            </a:r>
            <a:r>
              <a:rPr lang="en-US" dirty="0" err="1"/>
              <a:t>melihat</a:t>
            </a:r>
            <a:r>
              <a:rPr lang="en-US" dirty="0"/>
              <a:t> </a:t>
            </a:r>
            <a:r>
              <a:rPr lang="en-US" dirty="0" err="1"/>
              <a:t>besar</a:t>
            </a:r>
            <a:r>
              <a:rPr lang="en-US" dirty="0"/>
              <a:t> </a:t>
            </a:r>
            <a:r>
              <a:rPr lang="en-US" dirty="0" err="1"/>
              <a:t>pengaruh</a:t>
            </a:r>
            <a:r>
              <a:rPr lang="en-US" dirty="0"/>
              <a:t> </a:t>
            </a:r>
            <a:r>
              <a:rPr lang="en-US" dirty="0" err="1"/>
              <a:t>atau</a:t>
            </a:r>
            <a:r>
              <a:rPr lang="en-US" dirty="0"/>
              <a:t> </a:t>
            </a:r>
            <a:r>
              <a:rPr lang="en-US" dirty="0" err="1"/>
              <a:t>hubungan</a:t>
            </a:r>
            <a:r>
              <a:rPr lang="en-US" dirty="0"/>
              <a:t> ( </a:t>
            </a:r>
            <a:r>
              <a:rPr lang="en-US" dirty="0" err="1"/>
              <a:t>korelasi</a:t>
            </a:r>
            <a:r>
              <a:rPr lang="en-US" dirty="0"/>
              <a:t> )/  </a:t>
            </a:r>
            <a:r>
              <a:rPr lang="en-US" dirty="0" err="1"/>
              <a:t>dengan</a:t>
            </a:r>
            <a:r>
              <a:rPr lang="en-US" dirty="0"/>
              <a:t> variable lain.</a:t>
            </a:r>
          </a:p>
          <a:p>
            <a:r>
              <a:rPr lang="en-US" dirty="0" err="1"/>
              <a:t>Untuk</a:t>
            </a:r>
            <a:r>
              <a:rPr lang="en-US" dirty="0"/>
              <a:t> </a:t>
            </a:r>
            <a:r>
              <a:rPr lang="en-US" dirty="0" err="1"/>
              <a:t>hasil</a:t>
            </a:r>
            <a:r>
              <a:rPr lang="en-US" dirty="0"/>
              <a:t> yang </a:t>
            </a:r>
            <a:r>
              <a:rPr lang="en-US" dirty="0" err="1"/>
              <a:t>berbadning</a:t>
            </a:r>
            <a:r>
              <a:rPr lang="en-US" dirty="0"/>
              <a:t> </a:t>
            </a:r>
            <a:r>
              <a:rPr lang="en-US" dirty="0" err="1"/>
              <a:t>terbalik</a:t>
            </a:r>
            <a:r>
              <a:rPr lang="en-US" dirty="0"/>
              <a:t> </a:t>
            </a:r>
            <a:r>
              <a:rPr lang="en-US" dirty="0" err="1"/>
              <a:t>yaitu</a:t>
            </a:r>
            <a:endParaRPr lang="en-US" dirty="0"/>
          </a:p>
          <a:p>
            <a:pPr marL="228600" indent="-228600">
              <a:buAutoNum type="arabicPeriod"/>
            </a:pPr>
            <a:r>
              <a:rPr lang="en-US" dirty="0" err="1"/>
              <a:t>Survei</a:t>
            </a:r>
            <a:r>
              <a:rPr lang="en-US" dirty="0"/>
              <a:t> </a:t>
            </a:r>
            <a:r>
              <a:rPr lang="en-US" dirty="0" err="1"/>
              <a:t>awal</a:t>
            </a:r>
            <a:r>
              <a:rPr lang="en-US" dirty="0"/>
              <a:t> </a:t>
            </a:r>
            <a:r>
              <a:rPr lang="en-US" dirty="0" err="1"/>
              <a:t>pertanyaan</a:t>
            </a:r>
            <a:r>
              <a:rPr lang="en-US" dirty="0"/>
              <a:t> no.1 </a:t>
            </a:r>
            <a:r>
              <a:rPr lang="en-US" dirty="0" err="1"/>
              <a:t>memiliki</a:t>
            </a:r>
            <a:r>
              <a:rPr lang="en-US" dirty="0"/>
              <a:t> </a:t>
            </a:r>
            <a:r>
              <a:rPr lang="en-US" dirty="0" err="1"/>
              <a:t>nilai</a:t>
            </a:r>
            <a:r>
              <a:rPr lang="en-US" dirty="0"/>
              <a:t> </a:t>
            </a:r>
            <a:r>
              <a:rPr lang="en-US" dirty="0" err="1"/>
              <a:t>terendah</a:t>
            </a:r>
            <a:endParaRPr lang="en-US" dirty="0"/>
          </a:p>
          <a:p>
            <a:pPr marL="228600" indent="-228600">
              <a:buAutoNum type="arabicPeriod"/>
            </a:pPr>
            <a:r>
              <a:rPr lang="en-US" dirty="0" err="1"/>
              <a:t>Survei</a:t>
            </a:r>
            <a:r>
              <a:rPr lang="en-US" dirty="0"/>
              <a:t> </a:t>
            </a:r>
            <a:r>
              <a:rPr lang="en-US" dirty="0" err="1"/>
              <a:t>akhir</a:t>
            </a:r>
            <a:r>
              <a:rPr lang="en-US" dirty="0"/>
              <a:t> </a:t>
            </a:r>
            <a:r>
              <a:rPr lang="en-US" dirty="0" err="1"/>
              <a:t>pertanyaan</a:t>
            </a:r>
            <a:r>
              <a:rPr lang="en-US" dirty="0"/>
              <a:t> no 1 </a:t>
            </a:r>
            <a:r>
              <a:rPr lang="en-US" dirty="0" err="1"/>
              <a:t>memiliki</a:t>
            </a:r>
            <a:r>
              <a:rPr lang="en-US" dirty="0"/>
              <a:t> </a:t>
            </a:r>
            <a:r>
              <a:rPr lang="en-US" dirty="0" err="1"/>
              <a:t>nilai</a:t>
            </a:r>
            <a:r>
              <a:rPr lang="en-US" dirty="0"/>
              <a:t> </a:t>
            </a:r>
            <a:r>
              <a:rPr lang="en-US" dirty="0" err="1"/>
              <a:t>tertinggi</a:t>
            </a:r>
            <a:endParaRPr lang="en-US" dirty="0"/>
          </a:p>
          <a:p>
            <a:pPr marL="0" indent="0">
              <a:buNone/>
            </a:pPr>
            <a:endParaRPr lang="en-US" dirty="0"/>
          </a:p>
          <a:p>
            <a:pPr marL="0" indent="0">
              <a:buNone/>
            </a:pPr>
            <a:r>
              <a:rPr lang="en-US" dirty="0" err="1"/>
              <a:t>Alasan</a:t>
            </a:r>
            <a:r>
              <a:rPr lang="en-US" dirty="0"/>
              <a:t>: </a:t>
            </a:r>
            <a:r>
              <a:rPr lang="en-US" dirty="0" err="1"/>
              <a:t>karena</a:t>
            </a:r>
            <a:r>
              <a:rPr lang="en-US" dirty="0"/>
              <a:t> pada </a:t>
            </a:r>
            <a:r>
              <a:rPr lang="en-US" dirty="0" err="1"/>
              <a:t>penelitian</a:t>
            </a:r>
            <a:r>
              <a:rPr lang="en-US" dirty="0"/>
              <a:t> </a:t>
            </a:r>
            <a:r>
              <a:rPr lang="en-US" dirty="0" err="1"/>
              <a:t>awal</a:t>
            </a:r>
            <a:r>
              <a:rPr lang="en-US" dirty="0"/>
              <a:t> </a:t>
            </a:r>
            <a:r>
              <a:rPr lang="en-US" dirty="0" err="1"/>
              <a:t>untuk</a:t>
            </a:r>
            <a:r>
              <a:rPr lang="en-US" dirty="0"/>
              <a:t> </a:t>
            </a:r>
            <a:r>
              <a:rPr lang="en-US" dirty="0" err="1"/>
              <a:t>responden</a:t>
            </a:r>
            <a:r>
              <a:rPr lang="en-US" dirty="0"/>
              <a:t> 34 orang </a:t>
            </a:r>
            <a:r>
              <a:rPr lang="en-US" dirty="0" err="1"/>
              <a:t>sedangkan</a:t>
            </a:r>
            <a:r>
              <a:rPr lang="en-US" dirty="0"/>
              <a:t> </a:t>
            </a:r>
            <a:r>
              <a:rPr lang="en-US" dirty="0" err="1"/>
              <a:t>untuk</a:t>
            </a:r>
            <a:r>
              <a:rPr lang="en-US" dirty="0"/>
              <a:t> </a:t>
            </a:r>
            <a:r>
              <a:rPr lang="en-US" dirty="0" err="1"/>
              <a:t>penelitian</a:t>
            </a:r>
            <a:r>
              <a:rPr lang="en-US" dirty="0"/>
              <a:t> </a:t>
            </a:r>
            <a:r>
              <a:rPr lang="en-US" dirty="0" err="1"/>
              <a:t>akhir</a:t>
            </a:r>
            <a:r>
              <a:rPr lang="en-US" dirty="0"/>
              <a:t> </a:t>
            </a:r>
            <a:r>
              <a:rPr lang="en-US" dirty="0" err="1"/>
              <a:t>itu</a:t>
            </a:r>
            <a:r>
              <a:rPr lang="en-US" dirty="0"/>
              <a:t> </a:t>
            </a:r>
            <a:r>
              <a:rPr lang="en-US" dirty="0" err="1"/>
              <a:t>berjumlah</a:t>
            </a:r>
            <a:r>
              <a:rPr lang="en-US" dirty="0"/>
              <a:t> 42 orang </a:t>
            </a:r>
            <a:r>
              <a:rPr lang="en-US" dirty="0" err="1"/>
              <a:t>responden</a:t>
            </a:r>
            <a:r>
              <a:rPr lang="en-US" dirty="0"/>
              <a:t> </a:t>
            </a:r>
            <a:r>
              <a:rPr lang="en-US" dirty="0" err="1"/>
              <a:t>sehingga</a:t>
            </a:r>
            <a:r>
              <a:rPr lang="en-US" dirty="0"/>
              <a:t> </a:t>
            </a:r>
            <a:r>
              <a:rPr lang="en-US" dirty="0" err="1"/>
              <a:t>kemungkinan</a:t>
            </a:r>
            <a:r>
              <a:rPr lang="en-US" dirty="0"/>
              <a:t> </a:t>
            </a:r>
            <a:r>
              <a:rPr lang="en-US" dirty="0" err="1"/>
              <a:t>besar</a:t>
            </a:r>
            <a:r>
              <a:rPr lang="en-US" dirty="0"/>
              <a:t> </a:t>
            </a:r>
            <a:r>
              <a:rPr lang="en-US" dirty="0" err="1"/>
              <a:t>akibat</a:t>
            </a:r>
            <a:r>
              <a:rPr lang="en-US" dirty="0"/>
              <a:t> </a:t>
            </a:r>
            <a:r>
              <a:rPr lang="en-US" dirty="0" err="1"/>
              <a:t>penambahan</a:t>
            </a:r>
            <a:r>
              <a:rPr lang="en-US" dirty="0"/>
              <a:t> </a:t>
            </a:r>
            <a:r>
              <a:rPr lang="en-US" dirty="0" err="1"/>
              <a:t>jumlah</a:t>
            </a:r>
            <a:r>
              <a:rPr lang="en-US" dirty="0"/>
              <a:t> </a:t>
            </a:r>
            <a:r>
              <a:rPr lang="en-US" dirty="0" err="1"/>
              <a:t>respinden</a:t>
            </a:r>
            <a:r>
              <a:rPr lang="en-US" dirty="0"/>
              <a:t> yang </a:t>
            </a:r>
            <a:r>
              <a:rPr lang="en-US" dirty="0" err="1"/>
              <a:t>mempengaruhi</a:t>
            </a:r>
            <a:r>
              <a:rPr lang="en-US" dirty="0"/>
              <a:t>.</a:t>
            </a:r>
          </a:p>
        </p:txBody>
      </p:sp>
      <p:sp>
        <p:nvSpPr>
          <p:cNvPr id="4" name="Slide Number Placeholder 3"/>
          <p:cNvSpPr>
            <a:spLocks noGrp="1"/>
          </p:cNvSpPr>
          <p:nvPr>
            <p:ph type="sldNum" sz="quarter" idx="5"/>
          </p:nvPr>
        </p:nvSpPr>
        <p:spPr/>
        <p:txBody>
          <a:bodyPr/>
          <a:lstStyle/>
          <a:p>
            <a:fld id="{33C717A9-2498-4121-B993-EA21C5CDEF5B}" type="slidenum">
              <a:rPr lang="en-US" smtClean="0"/>
              <a:t>15</a:t>
            </a:fld>
            <a:endParaRPr lang="en-US"/>
          </a:p>
        </p:txBody>
      </p:sp>
    </p:spTree>
    <p:extLst>
      <p:ext uri="{BB962C8B-B14F-4D97-AF65-F5344CB8AC3E}">
        <p14:creationId xmlns:p14="http://schemas.microsoft.com/office/powerpoint/2010/main" val="250672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Untuk</a:t>
            </a:r>
            <a:r>
              <a:rPr lang="en-US" dirty="0"/>
              <a:t> </a:t>
            </a:r>
            <a:r>
              <a:rPr lang="en-US" dirty="0" err="1"/>
              <a:t>hasil</a:t>
            </a:r>
            <a:r>
              <a:rPr lang="en-US" dirty="0"/>
              <a:t> yang </a:t>
            </a:r>
            <a:r>
              <a:rPr lang="en-US" dirty="0" err="1"/>
              <a:t>berbadning</a:t>
            </a:r>
            <a:r>
              <a:rPr lang="en-US" dirty="0"/>
              <a:t> </a:t>
            </a:r>
            <a:r>
              <a:rPr lang="en-US" dirty="0" err="1"/>
              <a:t>terbalik</a:t>
            </a:r>
            <a:r>
              <a:rPr lang="en-US" dirty="0"/>
              <a:t> </a:t>
            </a:r>
            <a:r>
              <a:rPr lang="en-US" dirty="0" err="1"/>
              <a:t>yaitu</a:t>
            </a:r>
            <a:endParaRPr lang="en-US" dirty="0"/>
          </a:p>
          <a:p>
            <a:pPr marL="228600" indent="-228600">
              <a:buAutoNum type="arabicPeriod"/>
            </a:pPr>
            <a:r>
              <a:rPr lang="en-US" dirty="0" err="1"/>
              <a:t>Survei</a:t>
            </a:r>
            <a:r>
              <a:rPr lang="en-US" dirty="0"/>
              <a:t> </a:t>
            </a:r>
            <a:r>
              <a:rPr lang="en-US" dirty="0" err="1"/>
              <a:t>awal</a:t>
            </a:r>
            <a:r>
              <a:rPr lang="en-US" dirty="0"/>
              <a:t> </a:t>
            </a:r>
            <a:r>
              <a:rPr lang="en-US" dirty="0" err="1"/>
              <a:t>pertanyaan</a:t>
            </a:r>
            <a:r>
              <a:rPr lang="en-US" dirty="0"/>
              <a:t> no.3 </a:t>
            </a:r>
            <a:r>
              <a:rPr lang="en-US" dirty="0" err="1"/>
              <a:t>memiliki</a:t>
            </a:r>
            <a:r>
              <a:rPr lang="en-US" dirty="0"/>
              <a:t> </a:t>
            </a:r>
            <a:r>
              <a:rPr lang="en-US" dirty="0" err="1"/>
              <a:t>nilai</a:t>
            </a:r>
            <a:r>
              <a:rPr lang="en-US" dirty="0"/>
              <a:t> </a:t>
            </a:r>
            <a:r>
              <a:rPr lang="en-US" dirty="0" err="1"/>
              <a:t>terendah</a:t>
            </a:r>
            <a:endParaRPr lang="en-US" dirty="0"/>
          </a:p>
          <a:p>
            <a:pPr marL="228600" indent="-228600">
              <a:buAutoNum type="arabicPeriod"/>
            </a:pPr>
            <a:r>
              <a:rPr lang="en-US" dirty="0" err="1"/>
              <a:t>Survei</a:t>
            </a:r>
            <a:r>
              <a:rPr lang="en-US" dirty="0"/>
              <a:t> </a:t>
            </a:r>
            <a:r>
              <a:rPr lang="en-US" dirty="0" err="1"/>
              <a:t>akhir</a:t>
            </a:r>
            <a:r>
              <a:rPr lang="en-US" dirty="0"/>
              <a:t> </a:t>
            </a:r>
            <a:r>
              <a:rPr lang="en-US" dirty="0" err="1"/>
              <a:t>pertanyaan</a:t>
            </a:r>
            <a:r>
              <a:rPr lang="en-US" dirty="0"/>
              <a:t> no 1 </a:t>
            </a:r>
            <a:r>
              <a:rPr lang="en-US" dirty="0" err="1"/>
              <a:t>memiliki</a:t>
            </a:r>
            <a:r>
              <a:rPr lang="en-US" dirty="0"/>
              <a:t> </a:t>
            </a:r>
            <a:r>
              <a:rPr lang="en-US" dirty="0" err="1"/>
              <a:t>nilai</a:t>
            </a:r>
            <a:r>
              <a:rPr lang="en-US" dirty="0"/>
              <a:t> </a:t>
            </a:r>
            <a:r>
              <a:rPr lang="en-US" dirty="0" err="1"/>
              <a:t>kategori</a:t>
            </a:r>
            <a:r>
              <a:rPr lang="en-US" dirty="0"/>
              <a:t> </a:t>
            </a:r>
            <a:r>
              <a:rPr lang="en-US" dirty="0" err="1"/>
              <a:t>cukup</a:t>
            </a:r>
            <a:endParaRPr lang="en-US" dirty="0"/>
          </a:p>
          <a:p>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16</a:t>
            </a:fld>
            <a:endParaRPr lang="en-US"/>
          </a:p>
        </p:txBody>
      </p:sp>
    </p:spTree>
    <p:extLst>
      <p:ext uri="{BB962C8B-B14F-4D97-AF65-F5344CB8AC3E}">
        <p14:creationId xmlns:p14="http://schemas.microsoft.com/office/powerpoint/2010/main" val="256750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Untuk</a:t>
            </a:r>
            <a:r>
              <a:rPr lang="en-US" dirty="0"/>
              <a:t> </a:t>
            </a:r>
            <a:r>
              <a:rPr lang="en-US" dirty="0" err="1"/>
              <a:t>hasil</a:t>
            </a:r>
            <a:r>
              <a:rPr lang="en-US" dirty="0"/>
              <a:t> yang </a:t>
            </a:r>
            <a:r>
              <a:rPr lang="en-US" dirty="0" err="1"/>
              <a:t>berbadning</a:t>
            </a:r>
            <a:r>
              <a:rPr lang="en-US" dirty="0"/>
              <a:t> </a:t>
            </a:r>
            <a:r>
              <a:rPr lang="en-US" dirty="0" err="1"/>
              <a:t>terbalik</a:t>
            </a:r>
            <a:r>
              <a:rPr lang="en-US" dirty="0"/>
              <a:t> </a:t>
            </a:r>
            <a:r>
              <a:rPr lang="en-US" dirty="0" err="1"/>
              <a:t>yaitu</a:t>
            </a:r>
            <a:endParaRPr lang="en-US" dirty="0"/>
          </a:p>
          <a:p>
            <a:pPr marL="228600" indent="-228600">
              <a:buAutoNum type="arabicPeriod"/>
            </a:pPr>
            <a:r>
              <a:rPr lang="en-US" dirty="0" err="1"/>
              <a:t>Survei</a:t>
            </a:r>
            <a:r>
              <a:rPr lang="en-US" dirty="0"/>
              <a:t> </a:t>
            </a:r>
            <a:r>
              <a:rPr lang="en-US" dirty="0" err="1"/>
              <a:t>awal</a:t>
            </a:r>
            <a:r>
              <a:rPr lang="en-US" dirty="0"/>
              <a:t> </a:t>
            </a:r>
            <a:r>
              <a:rPr lang="en-US" dirty="0" err="1"/>
              <a:t>pertanyaan</a:t>
            </a:r>
            <a:r>
              <a:rPr lang="en-US" dirty="0"/>
              <a:t> no.1 </a:t>
            </a:r>
            <a:r>
              <a:rPr lang="en-US" dirty="0" err="1"/>
              <a:t>memiliki</a:t>
            </a:r>
            <a:r>
              <a:rPr lang="en-US" dirty="0"/>
              <a:t> </a:t>
            </a:r>
            <a:r>
              <a:rPr lang="en-US" dirty="0" err="1"/>
              <a:t>nilai</a:t>
            </a:r>
            <a:r>
              <a:rPr lang="en-US" dirty="0"/>
              <a:t> </a:t>
            </a:r>
            <a:r>
              <a:rPr lang="en-US" dirty="0" err="1"/>
              <a:t>terendah</a:t>
            </a:r>
            <a:endParaRPr lang="en-US" dirty="0"/>
          </a:p>
          <a:p>
            <a:pPr marL="228600" indent="-228600">
              <a:buAutoNum type="arabicPeriod"/>
            </a:pPr>
            <a:r>
              <a:rPr lang="en-US" dirty="0" err="1"/>
              <a:t>Survei</a:t>
            </a:r>
            <a:r>
              <a:rPr lang="en-US" dirty="0"/>
              <a:t> </a:t>
            </a:r>
            <a:r>
              <a:rPr lang="en-US" dirty="0" err="1"/>
              <a:t>akhir</a:t>
            </a:r>
            <a:r>
              <a:rPr lang="en-US" dirty="0"/>
              <a:t> </a:t>
            </a:r>
            <a:r>
              <a:rPr lang="en-US" dirty="0" err="1"/>
              <a:t>pertanyaan</a:t>
            </a:r>
            <a:r>
              <a:rPr lang="en-US" dirty="0"/>
              <a:t> no 1 </a:t>
            </a:r>
            <a:r>
              <a:rPr lang="en-US" dirty="0" err="1"/>
              <a:t>memiliki</a:t>
            </a:r>
            <a:r>
              <a:rPr lang="en-US" dirty="0"/>
              <a:t> </a:t>
            </a:r>
            <a:r>
              <a:rPr lang="en-US" dirty="0" err="1"/>
              <a:t>nilai</a:t>
            </a:r>
            <a:r>
              <a:rPr lang="en-US" dirty="0"/>
              <a:t> </a:t>
            </a:r>
            <a:r>
              <a:rPr lang="en-US" dirty="0" err="1"/>
              <a:t>kategori</a:t>
            </a:r>
            <a:r>
              <a:rPr lang="en-US" dirty="0"/>
              <a:t> </a:t>
            </a:r>
            <a:r>
              <a:rPr lang="en-US" dirty="0" err="1"/>
              <a:t>cukup</a:t>
            </a:r>
            <a:endParaRPr lang="en-US" dirty="0"/>
          </a:p>
          <a:p>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17</a:t>
            </a:fld>
            <a:endParaRPr lang="en-US"/>
          </a:p>
        </p:txBody>
      </p:sp>
    </p:spTree>
    <p:extLst>
      <p:ext uri="{BB962C8B-B14F-4D97-AF65-F5344CB8AC3E}">
        <p14:creationId xmlns:p14="http://schemas.microsoft.com/office/powerpoint/2010/main" val="247692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Standardized solution </a:t>
            </a:r>
            <a:r>
              <a:rPr lang="en-US" dirty="0" err="1"/>
              <a:t>untuk</a:t>
            </a:r>
            <a:r>
              <a:rPr lang="en-US" dirty="0"/>
              <a:t> </a:t>
            </a:r>
            <a:r>
              <a:rPr lang="en-US" dirty="0" err="1"/>
              <a:t>melihat</a:t>
            </a:r>
            <a:r>
              <a:rPr lang="en-US" dirty="0"/>
              <a:t> </a:t>
            </a:r>
            <a:r>
              <a:rPr lang="en-US" dirty="0" err="1"/>
              <a:t>besarnya</a:t>
            </a:r>
            <a:r>
              <a:rPr lang="en-US" dirty="0"/>
              <a:t> </a:t>
            </a:r>
            <a:r>
              <a:rPr lang="en-US" dirty="0" err="1"/>
              <a:t>pengaruh</a:t>
            </a:r>
            <a:r>
              <a:rPr lang="en-US" dirty="0"/>
              <a:t> </a:t>
            </a:r>
            <a:r>
              <a:rPr lang="en-US" dirty="0" err="1"/>
              <a:t>secara</a:t>
            </a:r>
            <a:r>
              <a:rPr lang="en-US" dirty="0"/>
              <a:t> </a:t>
            </a:r>
            <a:r>
              <a:rPr lang="en-US" dirty="0" err="1"/>
              <a:t>langsung</a:t>
            </a:r>
            <a:r>
              <a:rPr lang="en-US" dirty="0"/>
              <a:t> dan </a:t>
            </a:r>
            <a:r>
              <a:rPr lang="en-US" dirty="0" err="1"/>
              <a:t>tidak</a:t>
            </a:r>
            <a:r>
              <a:rPr lang="en-US" dirty="0"/>
              <a:t> </a:t>
            </a:r>
            <a:r>
              <a:rPr lang="en-US" dirty="0" err="1"/>
              <a:t>langsung</a:t>
            </a:r>
            <a:endParaRPr lang="en-US" dirty="0"/>
          </a:p>
          <a:p>
            <a:pPr marL="228600" indent="-228600">
              <a:buAutoNum type="arabicPeriod"/>
            </a:pPr>
            <a:r>
              <a:rPr lang="en-US" dirty="0"/>
              <a:t>T value </a:t>
            </a:r>
            <a:r>
              <a:rPr lang="en-US" dirty="0" err="1"/>
              <a:t>untuk</a:t>
            </a:r>
            <a:r>
              <a:rPr lang="en-US" dirty="0"/>
              <a:t> </a:t>
            </a:r>
            <a:r>
              <a:rPr lang="en-US" dirty="0" err="1"/>
              <a:t>melihat</a:t>
            </a:r>
            <a:r>
              <a:rPr lang="en-US" dirty="0"/>
              <a:t> </a:t>
            </a:r>
            <a:r>
              <a:rPr lang="en-US" dirty="0" err="1"/>
              <a:t>singnifikan</a:t>
            </a:r>
            <a:r>
              <a:rPr lang="en-US" dirty="0"/>
              <a:t> </a:t>
            </a:r>
            <a:r>
              <a:rPr lang="en-US" dirty="0" err="1"/>
              <a:t>atau</a:t>
            </a:r>
            <a:r>
              <a:rPr lang="en-US" dirty="0"/>
              <a:t> </a:t>
            </a:r>
            <a:r>
              <a:rPr lang="en-US" dirty="0" err="1"/>
              <a:t>tidak</a:t>
            </a:r>
            <a:r>
              <a:rPr lang="en-US" dirty="0"/>
              <a:t> </a:t>
            </a:r>
            <a:r>
              <a:rPr lang="en-US" dirty="0" err="1"/>
              <a:t>pengaruhnya</a:t>
            </a:r>
            <a:endParaRPr lang="en-US" dirty="0"/>
          </a:p>
          <a:p>
            <a:pPr marL="228600" indent="-228600">
              <a:buAutoNum type="arabicPeriod"/>
            </a:pPr>
            <a:r>
              <a:rPr lang="en-US" dirty="0"/>
              <a:t>Estimate </a:t>
            </a:r>
            <a:r>
              <a:rPr lang="en-US" dirty="0" err="1"/>
              <a:t>untuk</a:t>
            </a:r>
            <a:r>
              <a:rPr lang="en-US" dirty="0"/>
              <a:t> </a:t>
            </a:r>
            <a:r>
              <a:rPr lang="en-US" dirty="0" err="1"/>
              <a:t>melihat</a:t>
            </a:r>
            <a:r>
              <a:rPr lang="en-US" dirty="0"/>
              <a:t> </a:t>
            </a:r>
            <a:r>
              <a:rPr lang="en-US" dirty="0" err="1"/>
              <a:t>persamaan</a:t>
            </a:r>
            <a:r>
              <a:rPr lang="en-US" dirty="0"/>
              <a:t> </a:t>
            </a:r>
            <a:r>
              <a:rPr lang="en-US" dirty="0" err="1"/>
              <a:t>analisis</a:t>
            </a:r>
            <a:r>
              <a:rPr lang="en-US" dirty="0"/>
              <a:t> </a:t>
            </a:r>
            <a:r>
              <a:rPr lang="en-US" dirty="0" err="1"/>
              <a:t>jalur</a:t>
            </a:r>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18</a:t>
            </a:fld>
            <a:endParaRPr lang="en-US"/>
          </a:p>
        </p:txBody>
      </p:sp>
    </p:spTree>
    <p:extLst>
      <p:ext uri="{BB962C8B-B14F-4D97-AF65-F5344CB8AC3E}">
        <p14:creationId xmlns:p14="http://schemas.microsoft.com/office/powerpoint/2010/main" val="387472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Uji one simple </a:t>
            </a:r>
            <a:r>
              <a:rPr lang="en-US" dirty="0" err="1"/>
              <a:t>kolmogrov</a:t>
            </a:r>
            <a:r>
              <a:rPr lang="en-US" dirty="0"/>
              <a:t> </a:t>
            </a:r>
            <a:r>
              <a:rPr lang="en-US" dirty="0" err="1"/>
              <a:t>smirnov</a:t>
            </a:r>
            <a:r>
              <a:rPr lang="en-US" dirty="0"/>
              <a:t> test ( </a:t>
            </a:r>
            <a:r>
              <a:rPr lang="en-US" dirty="0" err="1"/>
              <a:t>apabila</a:t>
            </a:r>
            <a:r>
              <a:rPr lang="en-US" dirty="0"/>
              <a:t> </a:t>
            </a:r>
            <a:r>
              <a:rPr lang="en-US" dirty="0" err="1"/>
              <a:t>nilai</a:t>
            </a:r>
            <a:r>
              <a:rPr lang="en-US" dirty="0"/>
              <a:t> </a:t>
            </a:r>
            <a:r>
              <a:rPr lang="en-US" dirty="0" err="1"/>
              <a:t>asymp</a:t>
            </a:r>
            <a:r>
              <a:rPr lang="en-US" dirty="0"/>
              <a:t> sig &gt; 0.05 </a:t>
            </a:r>
            <a:r>
              <a:rPr lang="en-US" dirty="0" err="1"/>
              <a:t>maka</a:t>
            </a:r>
            <a:r>
              <a:rPr lang="en-US" dirty="0"/>
              <a:t> </a:t>
            </a:r>
            <a:r>
              <a:rPr lang="en-US" dirty="0" err="1"/>
              <a:t>berdistribusi</a:t>
            </a:r>
            <a:r>
              <a:rPr lang="en-US" dirty="0"/>
              <a:t> normal</a:t>
            </a:r>
          </a:p>
          <a:p>
            <a:r>
              <a:rPr lang="en-US" dirty="0"/>
              <a:t>2. </a:t>
            </a:r>
            <a:r>
              <a:rPr lang="en-US" dirty="0" err="1"/>
              <a:t>Untuk</a:t>
            </a:r>
            <a:r>
              <a:rPr lang="en-US" dirty="0"/>
              <a:t> Normal P. Plot of </a:t>
            </a:r>
            <a:r>
              <a:rPr lang="en-US" dirty="0" err="1"/>
              <a:t>Resgretion</a:t>
            </a:r>
            <a:r>
              <a:rPr lang="en-US" dirty="0"/>
              <a:t> residual di </a:t>
            </a:r>
            <a:r>
              <a:rPr lang="en-US" dirty="0" err="1"/>
              <a:t>lihat</a:t>
            </a:r>
            <a:r>
              <a:rPr lang="en-US" dirty="0"/>
              <a:t> </a:t>
            </a:r>
            <a:r>
              <a:rPr lang="en-US" dirty="0" err="1"/>
              <a:t>dari</a:t>
            </a:r>
            <a:r>
              <a:rPr lang="en-US" dirty="0"/>
              <a:t> </a:t>
            </a:r>
            <a:r>
              <a:rPr lang="en-US" dirty="0" err="1"/>
              <a:t>titik</a:t>
            </a:r>
            <a:r>
              <a:rPr lang="en-US" dirty="0"/>
              <a:t> </a:t>
            </a:r>
            <a:r>
              <a:rPr lang="en-US" dirty="0" err="1"/>
              <a:t>dengan</a:t>
            </a:r>
            <a:r>
              <a:rPr lang="en-US" dirty="0"/>
              <a:t> </a:t>
            </a:r>
            <a:r>
              <a:rPr lang="en-US" dirty="0" err="1"/>
              <a:t>ketentuan</a:t>
            </a:r>
            <a:r>
              <a:rPr lang="en-US" dirty="0"/>
              <a:t>:</a:t>
            </a:r>
          </a:p>
          <a:p>
            <a:r>
              <a:rPr lang="en-US" dirty="0" err="1"/>
              <a:t>Menurut</a:t>
            </a:r>
            <a:r>
              <a:rPr lang="en-US" dirty="0"/>
              <a:t> </a:t>
            </a:r>
            <a:r>
              <a:rPr lang="en-US" dirty="0" err="1"/>
              <a:t>Husein</a:t>
            </a:r>
            <a:r>
              <a:rPr lang="en-US" dirty="0"/>
              <a:t> : </a:t>
            </a:r>
            <a:r>
              <a:rPr lang="en-US" dirty="0" err="1"/>
              <a:t>jika</a:t>
            </a:r>
            <a:r>
              <a:rPr lang="en-US" dirty="0"/>
              <a:t> data </a:t>
            </a:r>
            <a:r>
              <a:rPr lang="en-US" dirty="0" err="1"/>
              <a:t>menyebar</a:t>
            </a:r>
            <a:r>
              <a:rPr lang="en-US" dirty="0"/>
              <a:t> </a:t>
            </a:r>
            <a:r>
              <a:rPr lang="en-US" dirty="0" err="1"/>
              <a:t>disekitar</a:t>
            </a:r>
            <a:r>
              <a:rPr lang="en-US" dirty="0"/>
              <a:t> </a:t>
            </a:r>
            <a:r>
              <a:rPr lang="en-US" dirty="0" err="1"/>
              <a:t>garis</a:t>
            </a:r>
            <a:r>
              <a:rPr lang="en-US" dirty="0"/>
              <a:t> diagonal dan </a:t>
            </a:r>
            <a:r>
              <a:rPr lang="en-US" dirty="0" err="1"/>
              <a:t>mengikuti</a:t>
            </a:r>
            <a:r>
              <a:rPr lang="en-US" dirty="0"/>
              <a:t> </a:t>
            </a:r>
            <a:r>
              <a:rPr lang="en-US" dirty="0" err="1"/>
              <a:t>arah</a:t>
            </a:r>
            <a:r>
              <a:rPr lang="en-US" dirty="0"/>
              <a:t> </a:t>
            </a:r>
            <a:r>
              <a:rPr lang="en-US" dirty="0" err="1"/>
              <a:t>garis</a:t>
            </a:r>
            <a:r>
              <a:rPr lang="en-US" dirty="0"/>
              <a:t> </a:t>
            </a:r>
            <a:r>
              <a:rPr lang="en-US" dirty="0" err="1"/>
              <a:t>diagonalnya</a:t>
            </a:r>
            <a:r>
              <a:rPr lang="en-US" dirty="0"/>
              <a:t>, </a:t>
            </a:r>
            <a:r>
              <a:rPr lang="en-US" dirty="0" err="1"/>
              <a:t>maka</a:t>
            </a:r>
            <a:r>
              <a:rPr lang="en-US" dirty="0"/>
              <a:t> model </a:t>
            </a:r>
            <a:r>
              <a:rPr lang="en-US" dirty="0" err="1"/>
              <a:t>regresi</a:t>
            </a:r>
            <a:r>
              <a:rPr lang="en-US" dirty="0"/>
              <a:t> </a:t>
            </a:r>
            <a:r>
              <a:rPr lang="en-US" dirty="0" err="1"/>
              <a:t>memenuhi</a:t>
            </a:r>
            <a:r>
              <a:rPr lang="en-US" dirty="0"/>
              <a:t> </a:t>
            </a:r>
            <a:r>
              <a:rPr lang="en-US" dirty="0" err="1"/>
              <a:t>asumsi</a:t>
            </a:r>
            <a:r>
              <a:rPr lang="en-US" dirty="0"/>
              <a:t> </a:t>
            </a:r>
            <a:r>
              <a:rPr lang="en-US" dirty="0" err="1"/>
              <a:t>normalitas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19</a:t>
            </a:fld>
            <a:endParaRPr lang="en-US"/>
          </a:p>
        </p:txBody>
      </p:sp>
    </p:spTree>
    <p:extLst>
      <p:ext uri="{BB962C8B-B14F-4D97-AF65-F5344CB8AC3E}">
        <p14:creationId xmlns:p14="http://schemas.microsoft.com/office/powerpoint/2010/main" val="288318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Uji </a:t>
            </a:r>
            <a:r>
              <a:rPr lang="en-US" dirty="0" err="1"/>
              <a:t>multikolonieritas</a:t>
            </a:r>
            <a:r>
              <a:rPr lang="en-US" dirty="0"/>
              <a:t> </a:t>
            </a:r>
            <a:r>
              <a:rPr lang="en-US" dirty="0" err="1"/>
              <a:t>bertujuan</a:t>
            </a:r>
            <a:r>
              <a:rPr lang="en-US" dirty="0"/>
              <a:t> </a:t>
            </a:r>
            <a:r>
              <a:rPr lang="en-US" dirty="0" err="1"/>
              <a:t>untuk</a:t>
            </a:r>
            <a:r>
              <a:rPr lang="en-US" dirty="0"/>
              <a:t> </a:t>
            </a:r>
            <a:r>
              <a:rPr lang="en-US" dirty="0" err="1"/>
              <a:t>mengetahui</a:t>
            </a:r>
            <a:r>
              <a:rPr lang="en-US" dirty="0"/>
              <a:t> </a:t>
            </a:r>
            <a:r>
              <a:rPr lang="en-US" dirty="0" err="1"/>
              <a:t>apakah</a:t>
            </a:r>
            <a:r>
              <a:rPr lang="en-US" dirty="0"/>
              <a:t> </a:t>
            </a:r>
            <a:r>
              <a:rPr lang="en-US" dirty="0" err="1"/>
              <a:t>terjadi</a:t>
            </a:r>
            <a:r>
              <a:rPr lang="en-US" dirty="0"/>
              <a:t> </a:t>
            </a:r>
            <a:r>
              <a:rPr lang="en-US" dirty="0" err="1"/>
              <a:t>intoleransi</a:t>
            </a:r>
            <a:r>
              <a:rPr lang="en-US" dirty="0"/>
              <a:t> ( </a:t>
            </a:r>
            <a:r>
              <a:rPr lang="en-US" dirty="0" err="1"/>
              <a:t>hubungan</a:t>
            </a:r>
            <a:r>
              <a:rPr lang="en-US" dirty="0"/>
              <a:t> yang </a:t>
            </a:r>
            <a:r>
              <a:rPr lang="en-US" dirty="0" err="1"/>
              <a:t>kuat</a:t>
            </a:r>
            <a:r>
              <a:rPr lang="en-US" dirty="0"/>
              <a:t> ) </a:t>
            </a:r>
            <a:r>
              <a:rPr lang="en-US" dirty="0" err="1"/>
              <a:t>antar</a:t>
            </a:r>
            <a:r>
              <a:rPr lang="en-US" dirty="0"/>
              <a:t> variable </a:t>
            </a:r>
            <a:r>
              <a:rPr lang="en-US" dirty="0" err="1"/>
              <a:t>indefenden</a:t>
            </a:r>
            <a:r>
              <a:rPr lang="en-US" dirty="0"/>
              <a:t> (x)</a:t>
            </a:r>
          </a:p>
          <a:p>
            <a:pPr marL="228600" indent="-228600">
              <a:buAutoNum type="arabicPeriod"/>
            </a:pPr>
            <a:r>
              <a:rPr lang="en-US" dirty="0"/>
              <a:t> </a:t>
            </a:r>
            <a:r>
              <a:rPr lang="en-US" dirty="0" err="1"/>
              <a:t>cara</a:t>
            </a:r>
            <a:r>
              <a:rPr lang="en-US" dirty="0"/>
              <a:t> </a:t>
            </a:r>
            <a:r>
              <a:rPr lang="en-US" dirty="0" err="1"/>
              <a:t>untuk</a:t>
            </a:r>
            <a:r>
              <a:rPr lang="en-US" dirty="0"/>
              <a:t> </a:t>
            </a:r>
            <a:r>
              <a:rPr lang="en-US" dirty="0" err="1"/>
              <a:t>melihat</a:t>
            </a:r>
            <a:r>
              <a:rPr lang="en-US" dirty="0"/>
              <a:t> </a:t>
            </a:r>
            <a:r>
              <a:rPr lang="en-US" dirty="0" err="1"/>
              <a:t>terjadi</a:t>
            </a:r>
            <a:r>
              <a:rPr lang="en-US" dirty="0"/>
              <a:t> </a:t>
            </a:r>
            <a:r>
              <a:rPr lang="en-US" dirty="0" err="1"/>
              <a:t>atau</a:t>
            </a:r>
            <a:r>
              <a:rPr lang="en-US" dirty="0"/>
              <a:t> </a:t>
            </a:r>
            <a:r>
              <a:rPr lang="en-US" dirty="0" err="1"/>
              <a:t>tidaknya</a:t>
            </a:r>
            <a:r>
              <a:rPr lang="en-US" dirty="0"/>
              <a:t> </a:t>
            </a:r>
            <a:r>
              <a:rPr lang="en-US" dirty="0" err="1"/>
              <a:t>multikolonieritas</a:t>
            </a:r>
            <a:r>
              <a:rPr lang="en-US" dirty="0"/>
              <a:t> </a:t>
            </a:r>
            <a:r>
              <a:rPr lang="en-US" dirty="0" err="1"/>
              <a:t>dengan</a:t>
            </a:r>
            <a:r>
              <a:rPr lang="en-US" dirty="0"/>
              <a:t> </a:t>
            </a:r>
            <a:r>
              <a:rPr lang="en-US" dirty="0" err="1"/>
              <a:t>melihat</a:t>
            </a:r>
            <a:r>
              <a:rPr lang="en-US" dirty="0"/>
              <a:t> </a:t>
            </a:r>
            <a:r>
              <a:rPr lang="en-US" dirty="0" err="1"/>
              <a:t>nilai</a:t>
            </a:r>
            <a:r>
              <a:rPr lang="en-US" dirty="0"/>
              <a:t> VIF ( VARLANCE INFLATION FAKTOR) </a:t>
            </a:r>
          </a:p>
          <a:p>
            <a:pPr marL="0" indent="0">
              <a:buNone/>
            </a:pPr>
            <a:r>
              <a:rPr lang="en-US" dirty="0"/>
              <a:t>        </a:t>
            </a:r>
            <a:r>
              <a:rPr lang="en-US" dirty="0" err="1"/>
              <a:t>Apabila</a:t>
            </a:r>
            <a:r>
              <a:rPr lang="en-US" dirty="0"/>
              <a:t> </a:t>
            </a:r>
            <a:r>
              <a:rPr lang="en-US" dirty="0" err="1"/>
              <a:t>nilai</a:t>
            </a:r>
            <a:r>
              <a:rPr lang="en-US" dirty="0"/>
              <a:t> VIF &gt; Tolerance </a:t>
            </a:r>
            <a:r>
              <a:rPr lang="en-US" dirty="0" err="1"/>
              <a:t>maka</a:t>
            </a:r>
            <a:r>
              <a:rPr lang="en-US" dirty="0"/>
              <a:t> </a:t>
            </a:r>
            <a:r>
              <a:rPr lang="en-US" dirty="0" err="1"/>
              <a:t>terjadi</a:t>
            </a:r>
            <a:r>
              <a:rPr lang="en-US" dirty="0"/>
              <a:t> </a:t>
            </a:r>
            <a:r>
              <a:rPr lang="en-US" dirty="0" err="1"/>
              <a:t>multikolonieritas</a:t>
            </a:r>
            <a:endParaRPr lang="en-US" dirty="0"/>
          </a:p>
          <a:p>
            <a:pPr marL="0" indent="0">
              <a:buNone/>
            </a:pPr>
            <a:r>
              <a:rPr lang="en-US" dirty="0"/>
              <a:t>        </a:t>
            </a:r>
            <a:r>
              <a:rPr lang="en-US" dirty="0" err="1"/>
              <a:t>apabila</a:t>
            </a:r>
            <a:r>
              <a:rPr lang="en-US" dirty="0"/>
              <a:t> </a:t>
            </a:r>
            <a:r>
              <a:rPr lang="en-US" dirty="0" err="1"/>
              <a:t>nilai</a:t>
            </a:r>
            <a:r>
              <a:rPr lang="en-US" dirty="0"/>
              <a:t> VIF &lt; 10 </a:t>
            </a:r>
            <a:r>
              <a:rPr lang="en-US" dirty="0" err="1"/>
              <a:t>maka</a:t>
            </a:r>
            <a:r>
              <a:rPr lang="en-US" dirty="0"/>
              <a:t> </a:t>
            </a:r>
            <a:r>
              <a:rPr lang="en-US" dirty="0" err="1"/>
              <a:t>tidak</a:t>
            </a:r>
            <a:r>
              <a:rPr lang="en-US" dirty="0"/>
              <a:t> </a:t>
            </a:r>
            <a:r>
              <a:rPr lang="en-US" dirty="0" err="1"/>
              <a:t>terjadi</a:t>
            </a:r>
            <a:r>
              <a:rPr lang="en-US" dirty="0"/>
              <a:t> </a:t>
            </a:r>
            <a:r>
              <a:rPr lang="en-US" dirty="0" err="1"/>
              <a:t>multikolonieritas</a:t>
            </a:r>
            <a:endParaRPr lang="en-US" dirty="0"/>
          </a:p>
          <a:p>
            <a:pPr marL="0" indent="0">
              <a:buNone/>
            </a:pPr>
            <a:endParaRPr lang="en-US" dirty="0"/>
          </a:p>
          <a:p>
            <a:pPr marL="228600" indent="-228600">
              <a:buAutoNum type="arabicPeriod"/>
            </a:pPr>
            <a:r>
              <a:rPr lang="en-US" dirty="0"/>
              <a:t>Uji </a:t>
            </a:r>
            <a:r>
              <a:rPr lang="en-US" dirty="0" err="1"/>
              <a:t>Heterokedasitas</a:t>
            </a:r>
            <a:r>
              <a:rPr lang="en-US" dirty="0"/>
              <a:t> </a:t>
            </a:r>
          </a:p>
          <a:p>
            <a:pPr marL="0" indent="0">
              <a:buNone/>
            </a:pPr>
            <a:r>
              <a:rPr lang="en-US" dirty="0"/>
              <a:t>       </a:t>
            </a:r>
            <a:r>
              <a:rPr lang="en-US" dirty="0" err="1"/>
              <a:t>untuk</a:t>
            </a:r>
            <a:r>
              <a:rPr lang="en-US" dirty="0"/>
              <a:t> </a:t>
            </a:r>
            <a:r>
              <a:rPr lang="en-US" dirty="0" err="1"/>
              <a:t>melihat</a:t>
            </a:r>
            <a:r>
              <a:rPr lang="en-US" dirty="0"/>
              <a:t> </a:t>
            </a:r>
            <a:r>
              <a:rPr lang="en-US" dirty="0" err="1"/>
              <a:t>apakah</a:t>
            </a:r>
            <a:r>
              <a:rPr lang="en-US" dirty="0"/>
              <a:t> data </a:t>
            </a:r>
            <a:r>
              <a:rPr lang="en-US" dirty="0" err="1"/>
              <a:t>terdapat</a:t>
            </a:r>
            <a:r>
              <a:rPr lang="en-US" dirty="0"/>
              <a:t> </a:t>
            </a:r>
            <a:r>
              <a:rPr lang="en-US" dirty="0" err="1"/>
              <a:t>heteros</a:t>
            </a:r>
            <a:r>
              <a:rPr lang="en-US" dirty="0"/>
              <a:t> </a:t>
            </a:r>
            <a:r>
              <a:rPr lang="en-US" dirty="0" err="1"/>
              <a:t>atau</a:t>
            </a:r>
            <a:r>
              <a:rPr lang="en-US" dirty="0"/>
              <a:t> </a:t>
            </a:r>
            <a:r>
              <a:rPr lang="en-US" dirty="0" err="1"/>
              <a:t>tidak</a:t>
            </a:r>
            <a:endParaRPr lang="en-US" dirty="0"/>
          </a:p>
          <a:p>
            <a:pPr marL="0" indent="0">
              <a:buNone/>
            </a:pPr>
            <a:r>
              <a:rPr lang="en-US" dirty="0"/>
              <a:t>a. </a:t>
            </a:r>
            <a:r>
              <a:rPr lang="en-US" dirty="0" err="1"/>
              <a:t>Apa</a:t>
            </a:r>
            <a:r>
              <a:rPr lang="en-US" dirty="0"/>
              <a:t> </a:t>
            </a:r>
            <a:r>
              <a:rPr lang="en-US" dirty="0" err="1"/>
              <a:t>bilah</a:t>
            </a:r>
            <a:r>
              <a:rPr lang="en-US" dirty="0"/>
              <a:t> data </a:t>
            </a:r>
            <a:r>
              <a:rPr lang="en-US" dirty="0" err="1"/>
              <a:t>tersebar</a:t>
            </a:r>
            <a:r>
              <a:rPr lang="en-US" dirty="0"/>
              <a:t> dan </a:t>
            </a:r>
            <a:r>
              <a:rPr lang="en-US" dirty="0" err="1"/>
              <a:t>mendekati</a:t>
            </a:r>
            <a:r>
              <a:rPr lang="en-US" dirty="0"/>
              <a:t> </a:t>
            </a:r>
            <a:r>
              <a:rPr lang="en-US" dirty="0" err="1"/>
              <a:t>angaka</a:t>
            </a:r>
            <a:r>
              <a:rPr lang="en-US" dirty="0"/>
              <a:t> </a:t>
            </a:r>
            <a:r>
              <a:rPr lang="en-US" dirty="0" err="1"/>
              <a:t>nol</a:t>
            </a:r>
            <a:r>
              <a:rPr lang="en-US" dirty="0"/>
              <a:t> dan </a:t>
            </a:r>
            <a:r>
              <a:rPr lang="en-US" dirty="0" err="1"/>
              <a:t>tidak</a:t>
            </a:r>
            <a:r>
              <a:rPr lang="en-US" dirty="0"/>
              <a:t> </a:t>
            </a:r>
            <a:r>
              <a:rPr lang="en-US" dirty="0" err="1"/>
              <a:t>membentuk</a:t>
            </a:r>
            <a:r>
              <a:rPr lang="en-US" dirty="0"/>
              <a:t> </a:t>
            </a:r>
            <a:r>
              <a:rPr lang="en-US" dirty="0" err="1"/>
              <a:t>pola</a:t>
            </a:r>
            <a:r>
              <a:rPr lang="en-US" dirty="0"/>
              <a:t>( </a:t>
            </a:r>
            <a:r>
              <a:rPr lang="en-US" dirty="0" err="1"/>
              <a:t>begelombang</a:t>
            </a:r>
            <a:r>
              <a:rPr lang="en-US" dirty="0"/>
              <a:t> </a:t>
            </a:r>
            <a:r>
              <a:rPr lang="en-US" dirty="0" err="1"/>
              <a:t>dll</a:t>
            </a:r>
            <a:r>
              <a:rPr lang="en-US" dirty="0"/>
              <a:t>) </a:t>
            </a:r>
            <a:r>
              <a:rPr lang="en-US" dirty="0" err="1"/>
              <a:t>maka</a:t>
            </a:r>
            <a:r>
              <a:rPr lang="en-US" dirty="0"/>
              <a:t> </a:t>
            </a:r>
            <a:r>
              <a:rPr lang="en-US" dirty="0" err="1"/>
              <a:t>tidak</a:t>
            </a:r>
            <a:r>
              <a:rPr lang="en-US" dirty="0"/>
              <a:t> </a:t>
            </a:r>
            <a:r>
              <a:rPr lang="en-US" dirty="0" err="1"/>
              <a:t>terjadi</a:t>
            </a:r>
            <a:r>
              <a:rPr lang="en-US" dirty="0"/>
              <a:t> </a:t>
            </a:r>
            <a:r>
              <a:rPr lang="en-US" dirty="0" err="1"/>
              <a:t>heteros</a:t>
            </a:r>
            <a:endParaRPr lang="en-US" dirty="0"/>
          </a:p>
        </p:txBody>
      </p:sp>
      <p:sp>
        <p:nvSpPr>
          <p:cNvPr id="4" name="Slide Number Placeholder 3"/>
          <p:cNvSpPr>
            <a:spLocks noGrp="1"/>
          </p:cNvSpPr>
          <p:nvPr>
            <p:ph type="sldNum" sz="quarter" idx="5"/>
          </p:nvPr>
        </p:nvSpPr>
        <p:spPr/>
        <p:txBody>
          <a:bodyPr/>
          <a:lstStyle/>
          <a:p>
            <a:fld id="{33C717A9-2498-4121-B993-EA21C5CDEF5B}" type="slidenum">
              <a:rPr lang="en-US" smtClean="0"/>
              <a:t>20</a:t>
            </a:fld>
            <a:endParaRPr lang="en-US"/>
          </a:p>
        </p:txBody>
      </p:sp>
    </p:spTree>
    <p:extLst>
      <p:ext uri="{BB962C8B-B14F-4D97-AF65-F5344CB8AC3E}">
        <p14:creationId xmlns:p14="http://schemas.microsoft.com/office/powerpoint/2010/main" val="18112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Untuk</a:t>
            </a:r>
            <a:r>
              <a:rPr lang="en-US" dirty="0"/>
              <a:t> </a:t>
            </a:r>
            <a:r>
              <a:rPr lang="en-US" dirty="0" err="1"/>
              <a:t>melihat</a:t>
            </a:r>
            <a:r>
              <a:rPr lang="en-US" dirty="0"/>
              <a:t> </a:t>
            </a:r>
            <a:r>
              <a:rPr lang="en-US" dirty="0" err="1"/>
              <a:t>kekuata</a:t>
            </a:r>
            <a:r>
              <a:rPr lang="en-US" dirty="0"/>
              <a:t> </a:t>
            </a:r>
            <a:r>
              <a:rPr lang="en-US" dirty="0" err="1"/>
              <a:t>korelasi</a:t>
            </a:r>
            <a:r>
              <a:rPr lang="en-US" dirty="0"/>
              <a:t> </a:t>
            </a:r>
            <a:r>
              <a:rPr lang="en-US" dirty="0" err="1"/>
              <a:t>parsial</a:t>
            </a:r>
            <a:endParaRPr lang="en-US" dirty="0"/>
          </a:p>
          <a:p>
            <a:r>
              <a:rPr lang="en-US" dirty="0"/>
              <a:t>0,00 – 0,199-&gt; </a:t>
            </a:r>
            <a:r>
              <a:rPr lang="en-US" dirty="0" err="1"/>
              <a:t>Sangat</a:t>
            </a:r>
            <a:r>
              <a:rPr lang="en-US" dirty="0"/>
              <a:t> </a:t>
            </a:r>
            <a:r>
              <a:rPr lang="en-US" dirty="0" err="1"/>
              <a:t>rendah</a:t>
            </a:r>
            <a:endParaRPr lang="en-US" dirty="0"/>
          </a:p>
          <a:p>
            <a:r>
              <a:rPr lang="en-US" dirty="0"/>
              <a:t>0,20 – 0,399-&gt; </a:t>
            </a:r>
            <a:r>
              <a:rPr lang="en-US" dirty="0" err="1"/>
              <a:t>Rendah</a:t>
            </a:r>
            <a:endParaRPr lang="en-US" dirty="0"/>
          </a:p>
          <a:p>
            <a:r>
              <a:rPr lang="en-US" dirty="0"/>
              <a:t>0,40 – 0,599-&gt; </a:t>
            </a:r>
            <a:r>
              <a:rPr lang="en-US" dirty="0" err="1"/>
              <a:t>Sedang</a:t>
            </a:r>
            <a:endParaRPr lang="en-US" dirty="0"/>
          </a:p>
          <a:p>
            <a:r>
              <a:rPr lang="en-US" dirty="0"/>
              <a:t>0,60 – 0,799-&gt; </a:t>
            </a:r>
            <a:r>
              <a:rPr lang="en-US" dirty="0" err="1"/>
              <a:t>Kuat</a:t>
            </a:r>
            <a:endParaRPr lang="en-US" dirty="0"/>
          </a:p>
          <a:p>
            <a:r>
              <a:rPr lang="en-US" dirty="0"/>
              <a:t>0,80 – 1,000-&gt; </a:t>
            </a:r>
            <a:r>
              <a:rPr lang="en-US" dirty="0" err="1"/>
              <a:t>Sangat</a:t>
            </a:r>
            <a:r>
              <a:rPr lang="en-US" dirty="0"/>
              <a:t> </a:t>
            </a:r>
            <a:r>
              <a:rPr lang="en-US" dirty="0" err="1"/>
              <a:t>Kuat</a:t>
            </a:r>
            <a:endParaRPr lang="en-US" dirty="0"/>
          </a:p>
          <a:p>
            <a:r>
              <a:rPr lang="en-US" dirty="0"/>
              <a:t>2. </a:t>
            </a:r>
            <a:r>
              <a:rPr lang="en-US" dirty="0" err="1"/>
              <a:t>Untuk</a:t>
            </a:r>
            <a:r>
              <a:rPr lang="en-US" dirty="0"/>
              <a:t> </a:t>
            </a:r>
            <a:r>
              <a:rPr lang="en-US" dirty="0" err="1"/>
              <a:t>melihat</a:t>
            </a:r>
            <a:r>
              <a:rPr lang="en-US" dirty="0"/>
              <a:t> </a:t>
            </a:r>
            <a:r>
              <a:rPr lang="en-US" dirty="0" err="1"/>
              <a:t>simultan</a:t>
            </a:r>
            <a:r>
              <a:rPr lang="en-US" dirty="0"/>
              <a:t> </a:t>
            </a:r>
          </a:p>
          <a:p>
            <a:r>
              <a:rPr lang="en-US" dirty="0"/>
              <a:t> di </a:t>
            </a:r>
            <a:r>
              <a:rPr lang="en-US" dirty="0" err="1"/>
              <a:t>lihat</a:t>
            </a:r>
            <a:r>
              <a:rPr lang="en-US" dirty="0"/>
              <a:t> </a:t>
            </a:r>
            <a:r>
              <a:rPr lang="en-US" dirty="0" err="1"/>
              <a:t>nilai</a:t>
            </a:r>
            <a:r>
              <a:rPr lang="en-US" dirty="0"/>
              <a:t> R</a:t>
            </a:r>
          </a:p>
        </p:txBody>
      </p:sp>
      <p:sp>
        <p:nvSpPr>
          <p:cNvPr id="4" name="Slide Number Placeholder 3"/>
          <p:cNvSpPr>
            <a:spLocks noGrp="1"/>
          </p:cNvSpPr>
          <p:nvPr>
            <p:ph type="sldNum" sz="quarter" idx="5"/>
          </p:nvPr>
        </p:nvSpPr>
        <p:spPr/>
        <p:txBody>
          <a:bodyPr/>
          <a:lstStyle/>
          <a:p>
            <a:fld id="{33C717A9-2498-4121-B993-EA21C5CDEF5B}" type="slidenum">
              <a:rPr lang="en-US" smtClean="0"/>
              <a:t>21</a:t>
            </a:fld>
            <a:endParaRPr lang="en-US"/>
          </a:p>
        </p:txBody>
      </p:sp>
    </p:spTree>
    <p:extLst>
      <p:ext uri="{BB962C8B-B14F-4D97-AF65-F5344CB8AC3E}">
        <p14:creationId xmlns:p14="http://schemas.microsoft.com/office/powerpoint/2010/main" val="321033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9402-2AEE-4021-8185-BA02CFF4F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E1A7E-C868-4EA8-AD96-A440B4E9A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471ACE-B697-43FB-A7C5-F550902B73E2}"/>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DE7E64B5-5E8B-4557-B179-B655EF140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3E14F-F167-4239-8505-9DB8A1DBAC5E}"/>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313586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4BC0-319E-4A2B-AAB0-9370487A92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F26B9-E134-42C6-BEA4-E4969B6797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FCB8E-CED7-48D6-B873-0B6FD993FBE9}"/>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EF987B87-8BE9-4D85-A071-2A4E33FE3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7F5A1-D23F-4623-9BF9-A594DC7603C1}"/>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362237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CC8C2-1EA3-4A74-B4DE-FFBFDB94BE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65C2D4-FCC2-4D79-A356-C9C474B79D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898D1-4A30-409A-92D5-2859FAA2E0A0}"/>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5E9CEE4B-2793-4F40-8EEA-3EBE6B210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E2882-4F1C-41BD-AE62-82929DDC8462}"/>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83038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0831-081D-4C19-8603-BDEA49568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776E3A-4830-4E65-A4E1-EDB29FF130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CC92-3203-45A8-9F44-A35159FCB6B3}"/>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1398BE2D-AB43-4C1A-8E78-A8C0895D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878E6-7BE6-4E5A-9D4D-E17ED1F559AE}"/>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00265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7B61-06D1-442B-A31A-248B87E91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29B4C-8BA1-4AAB-BCD3-F15B84682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E9B3E8-454A-436F-A316-BB2739AB3AD3}"/>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B7FF7DF0-17D0-462A-8A93-2330BC7E8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4CCD7-33EF-4FF3-921B-790918D444F8}"/>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166785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774B-F51C-460F-B3A6-6C4E2E67BD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EDC1D-C25B-4923-A810-F91286042D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906E7-9922-4E2F-B0DA-8D47205D06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D305FC-7411-4DD4-B659-4917EE744ED4}"/>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6" name="Footer Placeholder 5">
            <a:extLst>
              <a:ext uri="{FF2B5EF4-FFF2-40B4-BE49-F238E27FC236}">
                <a16:creationId xmlns:a16="http://schemas.microsoft.com/office/drawing/2014/main" id="{CCC06C0E-75E8-41EF-8F5C-8039CE428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7383F-4A24-4341-A806-8AC01020E526}"/>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78745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FD44-3D75-4208-A865-8BE08ECDF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25FE2-68BD-4363-BB2D-BC291C434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51EE05-DA54-4FEE-A4BC-D4F68F3D4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02CB0F-48C5-4B5D-9A30-D976A6061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A3F321-DB52-4023-B49C-FBC2838D75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E1DFE-4D73-4067-ABAA-48F860488400}"/>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8" name="Footer Placeholder 7">
            <a:extLst>
              <a:ext uri="{FF2B5EF4-FFF2-40B4-BE49-F238E27FC236}">
                <a16:creationId xmlns:a16="http://schemas.microsoft.com/office/drawing/2014/main" id="{E9121B23-6870-4446-9267-8FB7F88BE8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63D450-DA32-412E-849A-761D1267538C}"/>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67915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E6D7-1689-47CB-B9EB-C186EE6FA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60AE6-9834-4B4C-9647-EA7A55DC9DD3}"/>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4" name="Footer Placeholder 3">
            <a:extLst>
              <a:ext uri="{FF2B5EF4-FFF2-40B4-BE49-F238E27FC236}">
                <a16:creationId xmlns:a16="http://schemas.microsoft.com/office/drawing/2014/main" id="{1B47733F-5F48-456F-A66B-7C499B5FB0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ECBBFA-88D1-40CF-BE4A-3956AFAB77BC}"/>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47163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8BAE9-FF69-4653-82FF-8719FA53FBAE}"/>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3" name="Footer Placeholder 2">
            <a:extLst>
              <a:ext uri="{FF2B5EF4-FFF2-40B4-BE49-F238E27FC236}">
                <a16:creationId xmlns:a16="http://schemas.microsoft.com/office/drawing/2014/main" id="{4C9AC794-5B37-43BB-9611-30F53E4B52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F2E23E-9E07-4288-B5A3-B363E10CB85B}"/>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33854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712B-5256-4B3A-8A15-330564419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4D0806-13FD-45A0-B4CF-0CF409140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EF81C2-6E33-41D5-9776-1539895FE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2FFCD6-B200-48D5-BC9E-087F969A23EA}"/>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6" name="Footer Placeholder 5">
            <a:extLst>
              <a:ext uri="{FF2B5EF4-FFF2-40B4-BE49-F238E27FC236}">
                <a16:creationId xmlns:a16="http://schemas.microsoft.com/office/drawing/2014/main" id="{9C655B1D-475C-4123-951B-12CF379BF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7C6DA-B47E-445B-B7DB-623628025495}"/>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39147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F908-5363-4E96-9C7D-62380EC9E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C411B2-DB2C-4732-B27E-100847963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41433-D3D7-4B42-A32D-810FDCB11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3EADE1-5593-4FA0-96B5-09F3896814F2}"/>
              </a:ext>
            </a:extLst>
          </p:cNvPr>
          <p:cNvSpPr>
            <a:spLocks noGrp="1"/>
          </p:cNvSpPr>
          <p:nvPr>
            <p:ph type="dt" sz="half" idx="10"/>
          </p:nvPr>
        </p:nvSpPr>
        <p:spPr/>
        <p:txBody>
          <a:bodyPr/>
          <a:lstStyle/>
          <a:p>
            <a:fld id="{B96F41B6-D293-460D-A059-2B402B1FFC86}" type="datetimeFigureOut">
              <a:rPr lang="en-US" smtClean="0"/>
              <a:t>6/19/2021</a:t>
            </a:fld>
            <a:endParaRPr lang="en-US"/>
          </a:p>
        </p:txBody>
      </p:sp>
      <p:sp>
        <p:nvSpPr>
          <p:cNvPr id="6" name="Footer Placeholder 5">
            <a:extLst>
              <a:ext uri="{FF2B5EF4-FFF2-40B4-BE49-F238E27FC236}">
                <a16:creationId xmlns:a16="http://schemas.microsoft.com/office/drawing/2014/main" id="{442398E5-39DE-4A62-B931-607566473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28E93-BEDE-4DAD-9580-F3ED8ADCDFB9}"/>
              </a:ext>
            </a:extLst>
          </p:cNvPr>
          <p:cNvSpPr>
            <a:spLocks noGrp="1"/>
          </p:cNvSpPr>
          <p:nvPr>
            <p:ph type="sldNum" sz="quarter" idx="12"/>
          </p:nvPr>
        </p:nvSpPr>
        <p:spPr/>
        <p:txBody>
          <a:bodyPr/>
          <a:lstStyle/>
          <a:p>
            <a:fld id="{DE4E6EEB-E7F4-4B55-94BA-8E764D0F6166}" type="slidenum">
              <a:rPr lang="en-US" smtClean="0"/>
              <a:t>‹#›</a:t>
            </a:fld>
            <a:endParaRPr lang="en-US"/>
          </a:p>
        </p:txBody>
      </p:sp>
    </p:spTree>
    <p:extLst>
      <p:ext uri="{BB962C8B-B14F-4D97-AF65-F5344CB8AC3E}">
        <p14:creationId xmlns:p14="http://schemas.microsoft.com/office/powerpoint/2010/main" val="24476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02C79-0C70-4330-9490-89D8C5D19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2D07F0-57AB-48B9-A486-B5E74DF3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D61B2-A793-4A90-BF97-1CFC8A5F25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F41B6-D293-460D-A059-2B402B1FFC86}" type="datetimeFigureOut">
              <a:rPr lang="en-US" smtClean="0"/>
              <a:t>6/19/2021</a:t>
            </a:fld>
            <a:endParaRPr lang="en-US"/>
          </a:p>
        </p:txBody>
      </p:sp>
      <p:sp>
        <p:nvSpPr>
          <p:cNvPr id="5" name="Footer Placeholder 4">
            <a:extLst>
              <a:ext uri="{FF2B5EF4-FFF2-40B4-BE49-F238E27FC236}">
                <a16:creationId xmlns:a16="http://schemas.microsoft.com/office/drawing/2014/main" id="{E375E54D-DC92-437E-A886-829F7BD9C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8C3A2-064C-4D7A-81B5-FD864317E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E6EEB-E7F4-4B55-94BA-8E764D0F6166}" type="slidenum">
              <a:rPr lang="en-US" smtClean="0"/>
              <a:t>‹#›</a:t>
            </a:fld>
            <a:endParaRPr lang="en-US"/>
          </a:p>
        </p:txBody>
      </p:sp>
    </p:spTree>
    <p:extLst>
      <p:ext uri="{BB962C8B-B14F-4D97-AF65-F5344CB8AC3E}">
        <p14:creationId xmlns:p14="http://schemas.microsoft.com/office/powerpoint/2010/main" val="86333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696D9-7EAD-41D5-929C-D3A90BE5604D}"/>
              </a:ext>
            </a:extLst>
          </p:cNvPr>
          <p:cNvSpPr/>
          <p:nvPr/>
        </p:nvSpPr>
        <p:spPr>
          <a:xfrm>
            <a:off x="4520485" y="2121697"/>
            <a:ext cx="3258354" cy="8435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7F7D4E-8E42-4F01-B4CA-208E7C45E86B}"/>
              </a:ext>
            </a:extLst>
          </p:cNvPr>
          <p:cNvSpPr/>
          <p:nvPr/>
        </p:nvSpPr>
        <p:spPr>
          <a:xfrm>
            <a:off x="7789294" y="2120300"/>
            <a:ext cx="3258354" cy="843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D0E136-2A2C-491A-AC36-70B1E89E8F54}"/>
              </a:ext>
            </a:extLst>
          </p:cNvPr>
          <p:cNvSpPr/>
          <p:nvPr/>
        </p:nvSpPr>
        <p:spPr>
          <a:xfrm>
            <a:off x="1252278" y="2121507"/>
            <a:ext cx="3258354" cy="84354"/>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sp>
        <p:nvSpPr>
          <p:cNvPr id="7" name="Title 1">
            <a:extLst>
              <a:ext uri="{FF2B5EF4-FFF2-40B4-BE49-F238E27FC236}">
                <a16:creationId xmlns:a16="http://schemas.microsoft.com/office/drawing/2014/main" id="{AC68D345-74C2-4576-AB30-81632A1F2CCA}"/>
              </a:ext>
            </a:extLst>
          </p:cNvPr>
          <p:cNvSpPr txBox="1">
            <a:spLocks/>
          </p:cNvSpPr>
          <p:nvPr/>
        </p:nvSpPr>
        <p:spPr>
          <a:xfrm>
            <a:off x="1691959" y="321307"/>
            <a:ext cx="8915399" cy="17727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PENGARUH KNOWLEDGE MANAGEMENT DAN KEMITRAAN TERHADAP KEUNGGULAN BERSAING</a:t>
            </a:r>
          </a:p>
        </p:txBody>
      </p:sp>
      <p:sp>
        <p:nvSpPr>
          <p:cNvPr id="8" name="Subtitle 2">
            <a:extLst>
              <a:ext uri="{FF2B5EF4-FFF2-40B4-BE49-F238E27FC236}">
                <a16:creationId xmlns:a16="http://schemas.microsoft.com/office/drawing/2014/main" id="{77D12C56-0E06-4F1F-8F90-94019D5387D5}"/>
              </a:ext>
            </a:extLst>
          </p:cNvPr>
          <p:cNvSpPr txBox="1">
            <a:spLocks/>
          </p:cNvSpPr>
          <p:nvPr/>
        </p:nvSpPr>
        <p:spPr>
          <a:xfrm>
            <a:off x="3213812" y="1834795"/>
            <a:ext cx="5871692" cy="40329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PT. XXX</a:t>
            </a:r>
          </a:p>
        </p:txBody>
      </p:sp>
      <p:sp>
        <p:nvSpPr>
          <p:cNvPr id="10" name="Rectangle 9">
            <a:extLst>
              <a:ext uri="{FF2B5EF4-FFF2-40B4-BE49-F238E27FC236}">
                <a16:creationId xmlns:a16="http://schemas.microsoft.com/office/drawing/2014/main" id="{D16B57C4-E0A7-491A-A67F-011A7A558F17}"/>
              </a:ext>
            </a:extLst>
          </p:cNvPr>
          <p:cNvSpPr/>
          <p:nvPr/>
        </p:nvSpPr>
        <p:spPr>
          <a:xfrm>
            <a:off x="4956064" y="4817610"/>
            <a:ext cx="2387193"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 KOBAR</a:t>
            </a:r>
          </a:p>
        </p:txBody>
      </p:sp>
      <p:sp>
        <p:nvSpPr>
          <p:cNvPr id="11" name="Rectangle 10">
            <a:extLst>
              <a:ext uri="{FF2B5EF4-FFF2-40B4-BE49-F238E27FC236}">
                <a16:creationId xmlns:a16="http://schemas.microsoft.com/office/drawing/2014/main" id="{BC5F9C53-72E9-4394-B8BF-709AF1C57F88}"/>
              </a:ext>
            </a:extLst>
          </p:cNvPr>
          <p:cNvSpPr/>
          <p:nvPr/>
        </p:nvSpPr>
        <p:spPr>
          <a:xfrm>
            <a:off x="5182929" y="5240999"/>
            <a:ext cx="1826142"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21212121</a:t>
            </a:r>
          </a:p>
        </p:txBody>
      </p:sp>
      <p:sp>
        <p:nvSpPr>
          <p:cNvPr id="12" name="Rectangle 11">
            <a:extLst>
              <a:ext uri="{FF2B5EF4-FFF2-40B4-BE49-F238E27FC236}">
                <a16:creationId xmlns:a16="http://schemas.microsoft.com/office/drawing/2014/main" id="{9E62CF1C-3C03-4F47-81C2-444F1DDB6AAD}"/>
              </a:ext>
            </a:extLst>
          </p:cNvPr>
          <p:cNvSpPr/>
          <p:nvPr/>
        </p:nvSpPr>
        <p:spPr>
          <a:xfrm>
            <a:off x="3347495" y="5664388"/>
            <a:ext cx="5497018"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BISNIS/PEMASARAN/MSDM</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F733FBF7-3305-4846-A64B-AF1702D3E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526" y="2299296"/>
            <a:ext cx="3002280" cy="2486088"/>
          </a:xfrm>
          <a:prstGeom prst="rect">
            <a:avLst/>
          </a:prstGeom>
        </p:spPr>
      </p:pic>
    </p:spTree>
    <p:extLst>
      <p:ext uri="{BB962C8B-B14F-4D97-AF65-F5344CB8AC3E}">
        <p14:creationId xmlns:p14="http://schemas.microsoft.com/office/powerpoint/2010/main" val="383738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A517B6-4348-4F70-836C-ED1A6FF63295}"/>
              </a:ext>
            </a:extLst>
          </p:cNvPr>
          <p:cNvSpPr/>
          <p:nvPr/>
        </p:nvSpPr>
        <p:spPr>
          <a:xfrm>
            <a:off x="141629" y="0"/>
            <a:ext cx="3228769"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HIPOTESIS</a:t>
            </a:r>
          </a:p>
        </p:txBody>
      </p:sp>
      <p:grpSp>
        <p:nvGrpSpPr>
          <p:cNvPr id="5" name="Group 4">
            <a:extLst>
              <a:ext uri="{FF2B5EF4-FFF2-40B4-BE49-F238E27FC236}">
                <a16:creationId xmlns:a16="http://schemas.microsoft.com/office/drawing/2014/main" id="{FC4D338C-186A-48D0-B3C6-32D1C650A7C7}"/>
              </a:ext>
            </a:extLst>
          </p:cNvPr>
          <p:cNvGrpSpPr/>
          <p:nvPr/>
        </p:nvGrpSpPr>
        <p:grpSpPr>
          <a:xfrm>
            <a:off x="141629" y="687169"/>
            <a:ext cx="3091901" cy="82272"/>
            <a:chOff x="360536" y="644686"/>
            <a:chExt cx="3589848" cy="97988"/>
          </a:xfrm>
        </p:grpSpPr>
        <p:sp>
          <p:nvSpPr>
            <p:cNvPr id="6" name="Rectangle 5">
              <a:extLst>
                <a:ext uri="{FF2B5EF4-FFF2-40B4-BE49-F238E27FC236}">
                  <a16:creationId xmlns:a16="http://schemas.microsoft.com/office/drawing/2014/main" id="{B9D1B555-EBA4-4CF4-B22A-19A286CC6169}"/>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1D30A5-D651-40C7-A52D-17B4B80153B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25639B-EDA0-4770-A537-3DCB1ADD8365}"/>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Striped Right Arrow 8">
            <a:extLst>
              <a:ext uri="{FF2B5EF4-FFF2-40B4-BE49-F238E27FC236}">
                <a16:creationId xmlns:a16="http://schemas.microsoft.com/office/drawing/2014/main" id="{C46A2F36-5CBB-4582-B0B3-AC229FC01C1B}"/>
              </a:ext>
            </a:extLst>
          </p:cNvPr>
          <p:cNvSpPr/>
          <p:nvPr/>
        </p:nvSpPr>
        <p:spPr>
          <a:xfrm>
            <a:off x="141629" y="1825344"/>
            <a:ext cx="762000" cy="584200"/>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CEA354-71B3-41DD-AC50-8B60C8ACBAF1}"/>
              </a:ext>
            </a:extLst>
          </p:cNvPr>
          <p:cNvSpPr/>
          <p:nvPr/>
        </p:nvSpPr>
        <p:spPr>
          <a:xfrm>
            <a:off x="1014196" y="1455437"/>
            <a:ext cx="10430433" cy="954107"/>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Terdapat Pengaruh Knowledge Management Dan Kemitraan Terhadap Keunggulan Bersaing Pada Sentra Percetakan </a:t>
            </a:r>
            <a:r>
              <a:rPr lang="en-US" dirty="0" err="1">
                <a:solidFill>
                  <a:srgbClr val="000000"/>
                </a:solidFill>
                <a:latin typeface="Times New Roman" panose="02020603050405020304" pitchFamily="18" charset="0"/>
              </a:rPr>
              <a:t>Pagarsih</a:t>
            </a:r>
            <a:r>
              <a:rPr lang="en-US" dirty="0">
                <a:solidFill>
                  <a:srgbClr val="000000"/>
                </a:solidFill>
                <a:latin typeface="Times New Roman" panose="02020603050405020304" pitchFamily="18" charset="0"/>
              </a:rPr>
              <a:t> Bandung. </a:t>
            </a:r>
          </a:p>
        </p:txBody>
      </p:sp>
      <p:sp>
        <p:nvSpPr>
          <p:cNvPr id="11" name="Striped Right Arrow 10">
            <a:extLst>
              <a:ext uri="{FF2B5EF4-FFF2-40B4-BE49-F238E27FC236}">
                <a16:creationId xmlns:a16="http://schemas.microsoft.com/office/drawing/2014/main" id="{2B2CCC3B-D8D8-45B9-B617-6FC13EC5DA68}"/>
              </a:ext>
            </a:extLst>
          </p:cNvPr>
          <p:cNvSpPr/>
          <p:nvPr/>
        </p:nvSpPr>
        <p:spPr>
          <a:xfrm>
            <a:off x="903629" y="3324235"/>
            <a:ext cx="762000" cy="584200"/>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742F05-A453-463E-95F7-A9F8760738F5}"/>
              </a:ext>
            </a:extLst>
          </p:cNvPr>
          <p:cNvSpPr/>
          <p:nvPr/>
        </p:nvSpPr>
        <p:spPr>
          <a:xfrm>
            <a:off x="1766430" y="3005419"/>
            <a:ext cx="9589299" cy="954107"/>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Terdapat Pengaruh Knowledge Management Terhadap Keunggulan Bersaing Pada Sentra Percetakan </a:t>
            </a:r>
            <a:r>
              <a:rPr lang="en-US" dirty="0" err="1">
                <a:solidFill>
                  <a:srgbClr val="000000"/>
                </a:solidFill>
                <a:latin typeface="Times New Roman" panose="02020603050405020304" pitchFamily="18" charset="0"/>
              </a:rPr>
              <a:t>Pagarsih</a:t>
            </a:r>
            <a:r>
              <a:rPr lang="en-US" dirty="0">
                <a:solidFill>
                  <a:srgbClr val="000000"/>
                </a:solidFill>
                <a:latin typeface="Times New Roman" panose="02020603050405020304" pitchFamily="18" charset="0"/>
              </a:rPr>
              <a:t> Bandung. </a:t>
            </a:r>
          </a:p>
        </p:txBody>
      </p:sp>
      <p:sp>
        <p:nvSpPr>
          <p:cNvPr id="13" name="Striped Right Arrow 12">
            <a:extLst>
              <a:ext uri="{FF2B5EF4-FFF2-40B4-BE49-F238E27FC236}">
                <a16:creationId xmlns:a16="http://schemas.microsoft.com/office/drawing/2014/main" id="{0E25FC88-3C55-4DD8-9DDF-E41182AD90DC}"/>
              </a:ext>
            </a:extLst>
          </p:cNvPr>
          <p:cNvSpPr/>
          <p:nvPr/>
        </p:nvSpPr>
        <p:spPr>
          <a:xfrm>
            <a:off x="1665629" y="4723133"/>
            <a:ext cx="762000" cy="584200"/>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9415A7-280F-4FA8-896F-C9EE7ECC34FB}"/>
              </a:ext>
            </a:extLst>
          </p:cNvPr>
          <p:cNvSpPr/>
          <p:nvPr/>
        </p:nvSpPr>
        <p:spPr>
          <a:xfrm>
            <a:off x="2616663" y="4421248"/>
            <a:ext cx="9183566" cy="954107"/>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Terdapat Pengaruh Kemitraan Terhadap Keunggulan Bersaing Pada Sentra Percetakan </a:t>
            </a:r>
            <a:r>
              <a:rPr lang="en-US" dirty="0" err="1">
                <a:solidFill>
                  <a:srgbClr val="000000"/>
                </a:solidFill>
                <a:latin typeface="Times New Roman" panose="02020603050405020304" pitchFamily="18" charset="0"/>
              </a:rPr>
              <a:t>Pagarsih</a:t>
            </a:r>
            <a:r>
              <a:rPr lang="en-US" dirty="0">
                <a:solidFill>
                  <a:srgbClr val="000000"/>
                </a:solidFill>
                <a:latin typeface="Times New Roman" panose="02020603050405020304" pitchFamily="18" charset="0"/>
              </a:rPr>
              <a:t> Bandung. </a:t>
            </a:r>
          </a:p>
        </p:txBody>
      </p:sp>
    </p:spTree>
    <p:extLst>
      <p:ext uri="{BB962C8B-B14F-4D97-AF65-F5344CB8AC3E}">
        <p14:creationId xmlns:p14="http://schemas.microsoft.com/office/powerpoint/2010/main" val="10892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7D80EE-AE03-4717-8BE2-F830C980C60C}"/>
              </a:ext>
            </a:extLst>
          </p:cNvPr>
          <p:cNvSpPr/>
          <p:nvPr/>
        </p:nvSpPr>
        <p:spPr>
          <a:xfrm>
            <a:off x="0" y="0"/>
            <a:ext cx="7259808"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OPERASIONALISASI VARIABEL</a:t>
            </a:r>
          </a:p>
        </p:txBody>
      </p:sp>
      <p:grpSp>
        <p:nvGrpSpPr>
          <p:cNvPr id="5" name="Group 4">
            <a:extLst>
              <a:ext uri="{FF2B5EF4-FFF2-40B4-BE49-F238E27FC236}">
                <a16:creationId xmlns:a16="http://schemas.microsoft.com/office/drawing/2014/main" id="{B13FE058-0122-4435-B896-E4BF8566F6CF}"/>
              </a:ext>
            </a:extLst>
          </p:cNvPr>
          <p:cNvGrpSpPr/>
          <p:nvPr/>
        </p:nvGrpSpPr>
        <p:grpSpPr>
          <a:xfrm>
            <a:off x="141629" y="584776"/>
            <a:ext cx="6935032" cy="61555"/>
            <a:chOff x="360536" y="644686"/>
            <a:chExt cx="3589848" cy="97988"/>
          </a:xfrm>
        </p:grpSpPr>
        <p:sp>
          <p:nvSpPr>
            <p:cNvPr id="6" name="Rectangle 5">
              <a:extLst>
                <a:ext uri="{FF2B5EF4-FFF2-40B4-BE49-F238E27FC236}">
                  <a16:creationId xmlns:a16="http://schemas.microsoft.com/office/drawing/2014/main" id="{F4332BC3-CF32-4D2A-936A-A23F51FBA201}"/>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34CE7F-3FCE-4D83-B47F-88AB4DB9761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E1E9F3-B039-4734-B9FB-B7F3368622FD}"/>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CEA65014-7E42-4F0F-875A-2E83A88842E7}"/>
              </a:ext>
            </a:extLst>
          </p:cNvPr>
          <p:cNvGraphicFramePr>
            <a:graphicFrameLocks noGrp="1"/>
          </p:cNvGraphicFramePr>
          <p:nvPr>
            <p:extLst>
              <p:ext uri="{D42A27DB-BD31-4B8C-83A1-F6EECF244321}">
                <p14:modId xmlns:p14="http://schemas.microsoft.com/office/powerpoint/2010/main" val="1970595763"/>
              </p:ext>
            </p:extLst>
          </p:nvPr>
        </p:nvGraphicFramePr>
        <p:xfrm>
          <a:off x="204421" y="884861"/>
          <a:ext cx="11741774" cy="5957674"/>
        </p:xfrm>
        <a:graphic>
          <a:graphicData uri="http://schemas.openxmlformats.org/drawingml/2006/table">
            <a:tbl>
              <a:tblPr firstRow="1" firstCol="1" bandRow="1">
                <a:tableStyleId>{5940675A-B579-460E-94D1-54222C63F5DA}</a:tableStyleId>
              </a:tblPr>
              <a:tblGrid>
                <a:gridCol w="1261522">
                  <a:extLst>
                    <a:ext uri="{9D8B030D-6E8A-4147-A177-3AD203B41FA5}">
                      <a16:colId xmlns:a16="http://schemas.microsoft.com/office/drawing/2014/main" val="456497821"/>
                    </a:ext>
                  </a:extLst>
                </a:gridCol>
                <a:gridCol w="3280228">
                  <a:extLst>
                    <a:ext uri="{9D8B030D-6E8A-4147-A177-3AD203B41FA5}">
                      <a16:colId xmlns:a16="http://schemas.microsoft.com/office/drawing/2014/main" val="4052496714"/>
                    </a:ext>
                  </a:extLst>
                </a:gridCol>
                <a:gridCol w="2641600">
                  <a:extLst>
                    <a:ext uri="{9D8B030D-6E8A-4147-A177-3AD203B41FA5}">
                      <a16:colId xmlns:a16="http://schemas.microsoft.com/office/drawing/2014/main" val="3943620511"/>
                    </a:ext>
                  </a:extLst>
                </a:gridCol>
                <a:gridCol w="3570515">
                  <a:extLst>
                    <a:ext uri="{9D8B030D-6E8A-4147-A177-3AD203B41FA5}">
                      <a16:colId xmlns:a16="http://schemas.microsoft.com/office/drawing/2014/main" val="3774429144"/>
                    </a:ext>
                  </a:extLst>
                </a:gridCol>
                <a:gridCol w="987909">
                  <a:extLst>
                    <a:ext uri="{9D8B030D-6E8A-4147-A177-3AD203B41FA5}">
                      <a16:colId xmlns:a16="http://schemas.microsoft.com/office/drawing/2014/main" val="1890453193"/>
                    </a:ext>
                  </a:extLst>
                </a:gridCol>
              </a:tblGrid>
              <a:tr h="397065">
                <a:tc>
                  <a:txBody>
                    <a:bodyPr/>
                    <a:lstStyle/>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Variabel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Konsep</a:t>
                      </a:r>
                    </a:p>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Variabel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Indikator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Ukuran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ctr">
                        <a:lnSpc>
                          <a:spcPct val="100000"/>
                        </a:lnSpc>
                        <a:spcAft>
                          <a:spcPts val="0"/>
                        </a:spcAft>
                      </a:pPr>
                      <a:r>
                        <a:rPr lang="en-US" sz="1200">
                          <a:effectLst/>
                          <a:latin typeface="Times New Roman" panose="02020603050405020304" pitchFamily="18" charset="0"/>
                          <a:cs typeface="Times New Roman" panose="02020603050405020304" pitchFamily="18" charset="0"/>
                        </a:rPr>
                        <a:t>Skala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extLst>
                  <a:ext uri="{0D108BD9-81ED-4DB2-BD59-A6C34878D82A}">
                    <a16:rowId xmlns:a16="http://schemas.microsoft.com/office/drawing/2014/main" val="871331578"/>
                  </a:ext>
                </a:extLst>
              </a:tr>
              <a:tr h="275170">
                <a:tc rowSpan="5">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Knowledge Management</a:t>
                      </a: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 X1)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5">
                  <a:txBody>
                    <a:bodyPr/>
                    <a:lstStyle/>
                    <a:p>
                      <a:pPr>
                        <a:lnSpc>
                          <a:spcPct val="100000"/>
                        </a:lnSpc>
                        <a:spcAft>
                          <a:spcPts val="0"/>
                        </a:spcAft>
                      </a:pPr>
                      <a:r>
                        <a:rPr lang="en-US" sz="1200" dirty="0">
                          <a:effectLst/>
                          <a:latin typeface="Times New Roman" panose="02020603050405020304" pitchFamily="18" charset="0"/>
                          <a:cs typeface="Times New Roman" panose="02020603050405020304" pitchFamily="18" charset="0"/>
                        </a:rPr>
                        <a:t>Knowledge Management Terdiri dari identification of knowledge</a:t>
                      </a:r>
                      <a:r>
                        <a:rPr lang="en-US" sz="1200" baseline="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Reflection Knowledge, Knowledge Sharing, dan Use of Knowledge, </a:t>
                      </a: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n-US" sz="1200" dirty="0" err="1">
                          <a:effectLst/>
                          <a:latin typeface="Times New Roman" panose="02020603050405020304" pitchFamily="18" charset="0"/>
                          <a:cs typeface="Times New Roman" panose="02020603050405020304" pitchFamily="18" charset="0"/>
                        </a:rPr>
                        <a:t>Soleh</a:t>
                      </a:r>
                      <a:r>
                        <a:rPr lang="en-US" sz="1200" dirty="0">
                          <a:effectLst/>
                          <a:latin typeface="Times New Roman" panose="02020603050405020304" pitchFamily="18" charset="0"/>
                          <a:cs typeface="Times New Roman" panose="02020603050405020304" pitchFamily="18" charset="0"/>
                        </a:rPr>
                        <a:t> dalam </a:t>
                      </a:r>
                      <a:r>
                        <a:rPr lang="en-US" sz="1200" dirty="0" err="1">
                          <a:effectLst/>
                          <a:latin typeface="Times New Roman" panose="02020603050405020304" pitchFamily="18" charset="0"/>
                          <a:cs typeface="Times New Roman" panose="02020603050405020304" pitchFamily="18" charset="0"/>
                        </a:rPr>
                        <a:t>Subagja</a:t>
                      </a:r>
                      <a:endParaRPr lang="en-US"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(2018)</a:t>
                      </a: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2">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Identification Knowledge </a:t>
                      </a:r>
                    </a:p>
                    <a:p>
                      <a:pPr marL="207645"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Tingkat kemampuan dalam melihat perubahan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5">
                  <a:txBody>
                    <a:bodyPr/>
                    <a:lstStyle/>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Ordinal</a:t>
                      </a:r>
                    </a:p>
                  </a:txBody>
                  <a:tcPr marL="31353" marR="31353" marT="0" marB="0"/>
                </a:tc>
                <a:extLst>
                  <a:ext uri="{0D108BD9-81ED-4DB2-BD59-A6C34878D82A}">
                    <a16:rowId xmlns:a16="http://schemas.microsoft.com/office/drawing/2014/main" val="1058884628"/>
                  </a:ext>
                </a:extLst>
              </a:tr>
              <a:tr h="422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ketelitian dalam mengambil tindakan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3170897508"/>
                  </a:ext>
                </a:extLst>
              </a:tr>
              <a:tr h="397065">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marL="342900" lvl="0" indent="-342900" algn="just">
                        <a:lnSpc>
                          <a:spcPct val="100000"/>
                        </a:lnSpc>
                        <a:spcAft>
                          <a:spcPts val="0"/>
                        </a:spcAft>
                        <a:buFont typeface="Symbol" panose="05050102010706020507" pitchFamily="18" charset="2"/>
                        <a:buChar char=""/>
                      </a:pPr>
                      <a:r>
                        <a:rPr lang="en-US" sz="1200">
                          <a:effectLst/>
                          <a:latin typeface="Times New Roman" panose="02020603050405020304" pitchFamily="18" charset="0"/>
                          <a:cs typeface="Times New Roman" panose="02020603050405020304" pitchFamily="18" charset="0"/>
                        </a:rPr>
                        <a:t>Reflection Knowledge</a:t>
                      </a:r>
                    </a:p>
                    <a:p>
                      <a:pPr marL="379095" algn="just">
                        <a:lnSpc>
                          <a:spcPct val="100000"/>
                        </a:lnSpc>
                        <a:spcAft>
                          <a:spcPts val="0"/>
                        </a:spcAft>
                        <a:tabLst>
                          <a:tab pos="1371600" algn="l"/>
                        </a:tabLs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Tingkat kecepatan atau efisiensi dalam menyelesaikan pekerjaan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extLst>
                  <a:ext uri="{0D108BD9-81ED-4DB2-BD59-A6C34878D82A}">
                    <a16:rowId xmlns:a16="http://schemas.microsoft.com/office/drawing/2014/main" val="3853590507"/>
                  </a:ext>
                </a:extLst>
              </a:tr>
              <a:tr h="397065">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Knowledge Sharing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Tingkat kemauan dalam berbagi pengetahuan untuk kemajuan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dirty="0"/>
                    </a:p>
                  </a:txBody>
                  <a:tcPr marL="31353" marR="31353" marT="0" marB="0"/>
                </a:tc>
                <a:extLst>
                  <a:ext uri="{0D108BD9-81ED-4DB2-BD59-A6C34878D82A}">
                    <a16:rowId xmlns:a16="http://schemas.microsoft.com/office/drawing/2014/main" val="585741660"/>
                  </a:ext>
                </a:extLst>
              </a:tr>
              <a:tr h="397065">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pPr algn="just">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Use Of  Knowledge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Tingkat Kemampaun  menerapkan pengetahuan dalam bekerja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dirty="0"/>
                    </a:p>
                  </a:txBody>
                  <a:tcPr marL="31353" marR="31353" marT="0" marB="0"/>
                </a:tc>
                <a:extLst>
                  <a:ext uri="{0D108BD9-81ED-4DB2-BD59-A6C34878D82A}">
                    <a16:rowId xmlns:a16="http://schemas.microsoft.com/office/drawing/2014/main" val="4272811723"/>
                  </a:ext>
                </a:extLst>
              </a:tr>
              <a:tr h="397065">
                <a:tc rowSpan="5">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Kemitraan( X2)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5">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Kemitraan terdiri dari penekanan pada kualitas tinggi, hubungan jangan panjang, pemecahan masalah bersama, perbaikan berkelanjutan, perencanaan penetapan tujuan bersama.</a:t>
                      </a:r>
                    </a:p>
                    <a:p>
                      <a:pPr algn="just">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just">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just">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200" dirty="0" err="1">
                          <a:effectLst/>
                          <a:latin typeface="Times New Roman" panose="02020603050405020304" pitchFamily="18" charset="0"/>
                          <a:cs typeface="Times New Roman" panose="02020603050405020304" pitchFamily="18" charset="0"/>
                        </a:rPr>
                        <a:t>Kuei</a:t>
                      </a:r>
                      <a:r>
                        <a:rPr lang="en-US" sz="1200" dirty="0">
                          <a:effectLst/>
                          <a:latin typeface="Times New Roman" panose="02020603050405020304" pitchFamily="18" charset="0"/>
                          <a:cs typeface="Times New Roman" panose="02020603050405020304" pitchFamily="18" charset="0"/>
                        </a:rPr>
                        <a:t>, Li dalam (Agung, </a:t>
                      </a:r>
                      <a:r>
                        <a:rPr lang="en-US" sz="1200" dirty="0" err="1">
                          <a:effectLst/>
                          <a:latin typeface="Times New Roman" panose="02020603050405020304" pitchFamily="18" charset="0"/>
                          <a:cs typeface="Times New Roman" panose="02020603050405020304" pitchFamily="18" charset="0"/>
                        </a:rPr>
                        <a:t>Miyasto</a:t>
                      </a:r>
                      <a:r>
                        <a:rPr lang="en-US" sz="1200" dirty="0">
                          <a:effectLst/>
                          <a:latin typeface="Times New Roman" panose="02020603050405020304" pitchFamily="18" charset="0"/>
                          <a:cs typeface="Times New Roman" panose="02020603050405020304" pitchFamily="18" charset="0"/>
                        </a:rPr>
                        <a:t>, &amp; Indi, 2017, p. 207)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Penekanan pada kualitas tinggi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Tingkat kemampuan Menciptakan sesuatu berorintasi pada kualitas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5">
                  <a:txBody>
                    <a:bodyPr/>
                    <a:lstStyle/>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Ordinal</a:t>
                      </a:r>
                    </a:p>
                  </a:txBody>
                  <a:tcPr marL="31353" marR="31353" marT="0" marB="0"/>
                </a:tc>
                <a:extLst>
                  <a:ext uri="{0D108BD9-81ED-4DB2-BD59-A6C34878D82A}">
                    <a16:rowId xmlns:a16="http://schemas.microsoft.com/office/drawing/2014/main" val="2853501036"/>
                  </a:ext>
                </a:extLst>
              </a:tr>
              <a:tr h="425003">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hubungan jangan panjang</a:t>
                      </a: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kemauan dalam menjalin hubungan jangka panjang dengan mitra usaha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3546686331"/>
                  </a:ext>
                </a:extLst>
              </a:tr>
              <a:tr h="397065">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a:effectLst/>
                          <a:latin typeface="Times New Roman" panose="02020603050405020304" pitchFamily="18" charset="0"/>
                          <a:cs typeface="Times New Roman" panose="02020603050405020304" pitchFamily="18" charset="0"/>
                        </a:rPr>
                        <a:t>Pemecahan masalah bersama</a:t>
                      </a:r>
                    </a:p>
                    <a:p>
                      <a:pPr marL="198755" algn="just">
                        <a:lnSpc>
                          <a:spcPct val="10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kemampuan dalam menyelesaikan masalah</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4164886140"/>
                  </a:ext>
                </a:extLst>
              </a:tr>
              <a:tr h="595596">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a:effectLst/>
                          <a:latin typeface="Times New Roman" panose="02020603050405020304" pitchFamily="18" charset="0"/>
                          <a:cs typeface="Times New Roman" panose="02020603050405020304" pitchFamily="18" charset="0"/>
                        </a:rPr>
                        <a:t>Perbaikan Berkelanjutan</a:t>
                      </a:r>
                    </a:p>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keaktifan dalam melakukan perbaikan bersama mitra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3400362753"/>
                  </a:ext>
                </a:extLst>
              </a:tr>
              <a:tr h="275170">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a:effectLst/>
                          <a:latin typeface="Times New Roman" panose="02020603050405020304" pitchFamily="18" charset="0"/>
                          <a:cs typeface="Times New Roman" panose="02020603050405020304" pitchFamily="18" charset="0"/>
                        </a:rPr>
                        <a:t>Penetapan tujuan bersama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kemampuan dalam menentukan tujuan bersama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705040577"/>
                  </a:ext>
                </a:extLst>
              </a:tr>
              <a:tr h="397065">
                <a:tc rowSpan="4">
                  <a:txBody>
                    <a:bodyPr/>
                    <a:lstStyle/>
                    <a:p>
                      <a:pPr algn="just">
                        <a:lnSpc>
                          <a:spcPct val="100000"/>
                        </a:lnSpc>
                        <a:spcAft>
                          <a:spcPts val="0"/>
                        </a:spcAft>
                      </a:pPr>
                      <a:r>
                        <a:rPr lang="en-US" sz="1200">
                          <a:effectLst/>
                          <a:latin typeface="Times New Roman" panose="02020603050405020304" pitchFamily="18" charset="0"/>
                          <a:cs typeface="Times New Roman" panose="02020603050405020304" pitchFamily="18" charset="0"/>
                        </a:rPr>
                        <a:t>Keunggulan Bersaing ( 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4">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Keunggulan bersaing terdiri dari Cost Leadership, </a:t>
                      </a:r>
                      <a:r>
                        <a:rPr lang="en-US" sz="1200" dirty="0" err="1">
                          <a:effectLst/>
                          <a:latin typeface="Times New Roman" panose="02020603050405020304" pitchFamily="18" charset="0"/>
                          <a:cs typeface="Times New Roman" panose="02020603050405020304" pitchFamily="18" charset="0"/>
                        </a:rPr>
                        <a:t>Differensiasi</a:t>
                      </a:r>
                      <a:r>
                        <a:rPr lang="en-US" sz="1200" dirty="0">
                          <a:effectLst/>
                          <a:latin typeface="Times New Roman" panose="02020603050405020304" pitchFamily="18" charset="0"/>
                          <a:cs typeface="Times New Roman" panose="02020603050405020304" pitchFamily="18" charset="0"/>
                        </a:rPr>
                        <a:t>,</a:t>
                      </a:r>
                      <a:r>
                        <a:rPr lang="en-US" sz="1200" baseline="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Focus</a:t>
                      </a: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Michael Porter dalam (Lucky , Dian, &amp; </a:t>
                      </a:r>
                      <a:r>
                        <a:rPr lang="en-US" sz="1200" dirty="0" err="1">
                          <a:effectLst/>
                          <a:latin typeface="Times New Roman" panose="02020603050405020304" pitchFamily="18" charset="0"/>
                          <a:cs typeface="Times New Roman" panose="02020603050405020304" pitchFamily="18" charset="0"/>
                        </a:rPr>
                        <a:t>Ane</a:t>
                      </a:r>
                      <a:r>
                        <a:rPr lang="en-US" sz="1200" dirty="0">
                          <a:effectLst/>
                          <a:latin typeface="Times New Roman" panose="02020603050405020304" pitchFamily="18" charset="0"/>
                          <a:cs typeface="Times New Roman" panose="02020603050405020304" pitchFamily="18" charset="0"/>
                        </a:rPr>
                        <a:t>, 2016, p. 107)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2">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Cost Leadership</a:t>
                      </a: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kemampuan </a:t>
                      </a:r>
                      <a:r>
                        <a:rPr lang="en-US" sz="1200" dirty="0" err="1">
                          <a:effectLst/>
                          <a:latin typeface="Times New Roman" panose="02020603050405020304" pitchFamily="18" charset="0"/>
                          <a:cs typeface="Times New Roman" panose="02020603050405020304" pitchFamily="18" charset="0"/>
                        </a:rPr>
                        <a:t>Meminimalisir</a:t>
                      </a:r>
                      <a:r>
                        <a:rPr lang="en-US" sz="1200" dirty="0">
                          <a:effectLst/>
                          <a:latin typeface="Times New Roman" panose="02020603050405020304" pitchFamily="18" charset="0"/>
                          <a:cs typeface="Times New Roman" panose="02020603050405020304" pitchFamily="18" charset="0"/>
                        </a:rPr>
                        <a:t> pengeluaran biaya produksi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rowSpan="4">
                  <a:txBody>
                    <a:bodyPr/>
                    <a:lstStyle/>
                    <a:p>
                      <a:pPr algn="ctr">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Ordinal</a:t>
                      </a:r>
                    </a:p>
                    <a:p>
                      <a:pPr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extLst>
                  <a:ext uri="{0D108BD9-81ED-4DB2-BD59-A6C34878D82A}">
                    <a16:rowId xmlns:a16="http://schemas.microsoft.com/office/drawing/2014/main" val="4062801882"/>
                  </a:ext>
                </a:extLst>
              </a:tr>
              <a:tr h="2751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Kemampuan menentukan Harga kompetitif</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1627067467"/>
                  </a:ext>
                </a:extLst>
              </a:tr>
              <a:tr h="397065">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dirty="0" err="1">
                          <a:effectLst/>
                          <a:latin typeface="Times New Roman" panose="02020603050405020304" pitchFamily="18" charset="0"/>
                          <a:cs typeface="Times New Roman" panose="02020603050405020304" pitchFamily="18" charset="0"/>
                        </a:rPr>
                        <a:t>Differensiasi</a:t>
                      </a:r>
                      <a:endParaRPr lang="en-US" sz="12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kemampuan menciptakan yang terbaik</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341286253"/>
                  </a:ext>
                </a:extLst>
              </a:tr>
              <a:tr h="512684">
                <a:tc vMerge="1">
                  <a:txBody>
                    <a:bodyPr/>
                    <a:lstStyle/>
                    <a:p>
                      <a:endParaRPr lang="en-US"/>
                    </a:p>
                  </a:txBody>
                  <a:tcPr/>
                </a:tc>
                <a:tc vMerge="1">
                  <a:txBody>
                    <a:bodyPr/>
                    <a:lstStyle/>
                    <a:p>
                      <a:endParaRPr lang="en-US"/>
                    </a:p>
                  </a:txBody>
                  <a:tcPr/>
                </a:tc>
                <a:tc>
                  <a:txBody>
                    <a:bodyPr/>
                    <a:lstStyle/>
                    <a:p>
                      <a:pPr marL="342900" lvl="0" indent="-342900" algn="just">
                        <a:lnSpc>
                          <a:spcPct val="100000"/>
                        </a:lnSpc>
                        <a:spcAft>
                          <a:spcPts val="0"/>
                        </a:spcAft>
                        <a:buFont typeface="Symbol" panose="05050102010706020507" pitchFamily="18" charset="2"/>
                        <a:buChar char=""/>
                      </a:pPr>
                      <a:r>
                        <a:rPr lang="en-US" sz="1200" dirty="0">
                          <a:effectLst/>
                          <a:latin typeface="Times New Roman" panose="02020603050405020304" pitchFamily="18" charset="0"/>
                          <a:cs typeface="Times New Roman" panose="02020603050405020304" pitchFamily="18" charset="0"/>
                        </a:rPr>
                        <a:t>Fokus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a:txBody>
                    <a:bodyPr/>
                    <a:lstStyle/>
                    <a:p>
                      <a:pPr algn="just">
                        <a:lnSpc>
                          <a:spcPct val="100000"/>
                        </a:lnSpc>
                        <a:spcAft>
                          <a:spcPts val="0"/>
                        </a:spcAft>
                      </a:pPr>
                      <a:r>
                        <a:rPr lang="en-US" sz="1200" dirty="0">
                          <a:effectLst/>
                          <a:latin typeface="Times New Roman" panose="02020603050405020304" pitchFamily="18" charset="0"/>
                          <a:cs typeface="Times New Roman" panose="02020603050405020304" pitchFamily="18" charset="0"/>
                        </a:rPr>
                        <a:t>Tingkat menentukan prioritas tujuan usaha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53" marR="31353" marT="0" marB="0"/>
                </a:tc>
                <a:tc vMerge="1">
                  <a:txBody>
                    <a:bodyPr/>
                    <a:lstStyle/>
                    <a:p>
                      <a:endParaRPr lang="en-US"/>
                    </a:p>
                  </a:txBody>
                  <a:tcPr/>
                </a:tc>
                <a:extLst>
                  <a:ext uri="{0D108BD9-81ED-4DB2-BD59-A6C34878D82A}">
                    <a16:rowId xmlns:a16="http://schemas.microsoft.com/office/drawing/2014/main" val="3716062614"/>
                  </a:ext>
                </a:extLst>
              </a:tr>
            </a:tbl>
          </a:graphicData>
        </a:graphic>
      </p:graphicFrame>
    </p:spTree>
    <p:extLst>
      <p:ext uri="{BB962C8B-B14F-4D97-AF65-F5344CB8AC3E}">
        <p14:creationId xmlns:p14="http://schemas.microsoft.com/office/powerpoint/2010/main" val="110813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2B5E4-B98F-46EA-918D-9D951949BC16}"/>
              </a:ext>
            </a:extLst>
          </p:cNvPr>
          <p:cNvSpPr/>
          <p:nvPr/>
        </p:nvSpPr>
        <p:spPr>
          <a:xfrm>
            <a:off x="2789646" y="122535"/>
            <a:ext cx="6612708" cy="707886"/>
          </a:xfrm>
          <a:prstGeom prst="rect">
            <a:avLst/>
          </a:prstGeom>
          <a:noFill/>
        </p:spPr>
        <p:txBody>
          <a:bodyPr wrap="non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Metode dan Objek Penelitian</a:t>
            </a:r>
          </a:p>
        </p:txBody>
      </p:sp>
      <p:grpSp>
        <p:nvGrpSpPr>
          <p:cNvPr id="5" name="Group 4">
            <a:extLst>
              <a:ext uri="{FF2B5EF4-FFF2-40B4-BE49-F238E27FC236}">
                <a16:creationId xmlns:a16="http://schemas.microsoft.com/office/drawing/2014/main" id="{B0023CB3-BE1A-4E6B-B6E4-A29CC869DAEF}"/>
              </a:ext>
            </a:extLst>
          </p:cNvPr>
          <p:cNvGrpSpPr/>
          <p:nvPr/>
        </p:nvGrpSpPr>
        <p:grpSpPr>
          <a:xfrm>
            <a:off x="2789646" y="799643"/>
            <a:ext cx="6382994" cy="61555"/>
            <a:chOff x="360536" y="644686"/>
            <a:chExt cx="3589848" cy="97988"/>
          </a:xfrm>
        </p:grpSpPr>
        <p:sp>
          <p:nvSpPr>
            <p:cNvPr id="6" name="Rectangle 5">
              <a:extLst>
                <a:ext uri="{FF2B5EF4-FFF2-40B4-BE49-F238E27FC236}">
                  <a16:creationId xmlns:a16="http://schemas.microsoft.com/office/drawing/2014/main" id="{D61672EA-3E2D-45E4-8091-5C7FBD59F8FA}"/>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3DB6AC-3CD7-49D0-B88C-2A1E4E1BDCD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DF9657-F1CA-4FD0-8510-276157031909}"/>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テキスト プレースホルダー 6">
            <a:extLst>
              <a:ext uri="{FF2B5EF4-FFF2-40B4-BE49-F238E27FC236}">
                <a16:creationId xmlns:a16="http://schemas.microsoft.com/office/drawing/2014/main" id="{CFA14BA9-F2A2-4855-B563-6367E86A6DAE}"/>
              </a:ext>
            </a:extLst>
          </p:cNvPr>
          <p:cNvSpPr txBox="1">
            <a:spLocks/>
          </p:cNvSpPr>
          <p:nvPr/>
        </p:nvSpPr>
        <p:spPr>
          <a:xfrm>
            <a:off x="1058534" y="1802389"/>
            <a:ext cx="10074932" cy="61663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ja-JP" sz="1400" b="1" dirty="0">
                <a:latin typeface="Times New Roman" panose="02020603050405020304" pitchFamily="18" charset="0"/>
                <a:cs typeface="Times New Roman" panose="02020603050405020304" pitchFamily="18" charset="0"/>
              </a:rPr>
              <a:t>Metode Penelitian</a:t>
            </a:r>
            <a:r>
              <a:rPr lang="en-US" altLang="ja-JP" sz="1400" b="1" dirty="0">
                <a:latin typeface="Times New Roman" panose="02020603050405020304" pitchFamily="18" charset="0"/>
                <a:cs typeface="Times New Roman" panose="02020603050405020304" pitchFamily="18" charset="0"/>
              </a:rPr>
              <a:t>		</a:t>
            </a:r>
            <a:r>
              <a:rPr lang="id-ID" altLang="ja-JP" sz="1400" b="1" dirty="0">
                <a:latin typeface="Times New Roman" panose="02020603050405020304" pitchFamily="18" charset="0"/>
                <a:cs typeface="Times New Roman" panose="02020603050405020304" pitchFamily="18" charset="0"/>
              </a:rPr>
              <a:t>: </a:t>
            </a:r>
            <a:r>
              <a:rPr lang="id-ID" altLang="ja-JP" sz="1400" dirty="0">
                <a:latin typeface="Times New Roman" panose="02020603050405020304" pitchFamily="18" charset="0"/>
                <a:cs typeface="Times New Roman" panose="02020603050405020304" pitchFamily="18" charset="0"/>
                <a:sym typeface="Wingdings" panose="05000000000000000000" pitchFamily="2" charset="2"/>
              </a:rPr>
              <a:t></a:t>
            </a:r>
            <a:r>
              <a:rPr lang="id-ID" altLang="ja-JP" sz="1400" b="1" dirty="0">
                <a:latin typeface="Times New Roman" panose="02020603050405020304" pitchFamily="18" charset="0"/>
                <a:cs typeface="Times New Roman" panose="02020603050405020304" pitchFamily="18" charset="0"/>
              </a:rPr>
              <a:t> </a:t>
            </a:r>
            <a:r>
              <a:rPr lang="id-ID" altLang="ja-JP" sz="1400" dirty="0">
                <a:latin typeface="Times New Roman" panose="02020603050405020304" pitchFamily="18" charset="0"/>
                <a:cs typeface="Times New Roman" panose="02020603050405020304" pitchFamily="18" charset="0"/>
              </a:rPr>
              <a:t>Deskriptif ( Kualitatif )</a:t>
            </a:r>
          </a:p>
          <a:p>
            <a:pPr marL="0" indent="0">
              <a:buNone/>
            </a:pPr>
            <a:r>
              <a:rPr lang="en-US" altLang="ja-JP" sz="1400" dirty="0">
                <a:latin typeface="Times New Roman" panose="02020603050405020304" pitchFamily="18" charset="0"/>
                <a:cs typeface="Times New Roman" panose="02020603050405020304" pitchFamily="18" charset="0"/>
                <a:sym typeface="Wingdings" panose="05000000000000000000" pitchFamily="2" charset="2"/>
              </a:rPr>
              <a:t>			  </a:t>
            </a:r>
            <a:r>
              <a:rPr lang="id-ID" altLang="ja-JP" sz="1400" dirty="0">
                <a:latin typeface="Times New Roman" panose="02020603050405020304" pitchFamily="18" charset="0"/>
                <a:cs typeface="Times New Roman" panose="02020603050405020304" pitchFamily="18" charset="0"/>
                <a:sym typeface="Wingdings" panose="05000000000000000000" pitchFamily="2" charset="2"/>
              </a:rPr>
              <a:t></a:t>
            </a:r>
            <a:r>
              <a:rPr lang="id-ID" altLang="ja-JP" sz="1400" dirty="0">
                <a:latin typeface="Times New Roman" panose="02020603050405020304" pitchFamily="18" charset="0"/>
                <a:cs typeface="Times New Roman" panose="02020603050405020304" pitchFamily="18" charset="0"/>
              </a:rPr>
              <a:t> Verifikatif ( Kuantitatif )</a:t>
            </a:r>
            <a:endParaRPr lang="en-US" altLang="ja-JP" sz="1400" dirty="0">
              <a:latin typeface="Times New Roman" panose="02020603050405020304" pitchFamily="18" charset="0"/>
              <a:cs typeface="Times New Roman" panose="02020603050405020304" pitchFamily="18" charset="0"/>
            </a:endParaRPr>
          </a:p>
        </p:txBody>
      </p:sp>
      <p:sp>
        <p:nvSpPr>
          <p:cNvPr id="10" name="テキスト プレースホルダー 7">
            <a:extLst>
              <a:ext uri="{FF2B5EF4-FFF2-40B4-BE49-F238E27FC236}">
                <a16:creationId xmlns:a16="http://schemas.microsoft.com/office/drawing/2014/main" id="{355A383E-D73B-4990-ABB8-29CA526D8744}"/>
              </a:ext>
            </a:extLst>
          </p:cNvPr>
          <p:cNvSpPr txBox="1">
            <a:spLocks/>
          </p:cNvSpPr>
          <p:nvPr/>
        </p:nvSpPr>
        <p:spPr>
          <a:xfrm>
            <a:off x="1058534" y="2535792"/>
            <a:ext cx="10074932" cy="673915"/>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ja-JP" sz="1400" b="1" dirty="0">
                <a:latin typeface="Times New Roman" panose="02020603050405020304" pitchFamily="18" charset="0"/>
                <a:cs typeface="Times New Roman" panose="02020603050405020304" pitchFamily="18" charset="0"/>
              </a:rPr>
              <a:t>Unit Penelitia</a:t>
            </a:r>
            <a:r>
              <a:rPr lang="en-US" altLang="ja-JP" sz="1400" b="1" dirty="0">
                <a:latin typeface="Times New Roman" panose="02020603050405020304" pitchFamily="18" charset="0"/>
                <a:cs typeface="Times New Roman" panose="02020603050405020304" pitchFamily="18" charset="0"/>
              </a:rPr>
              <a:t>n		</a:t>
            </a:r>
            <a:r>
              <a:rPr lang="id-ID" altLang="ja-JP" sz="1400" b="1" dirty="0">
                <a:latin typeface="Times New Roman" panose="02020603050405020304" pitchFamily="18" charset="0"/>
                <a:cs typeface="Times New Roman" panose="02020603050405020304" pitchFamily="18" charset="0"/>
              </a:rPr>
              <a:t>:   </a:t>
            </a:r>
            <a:r>
              <a:rPr lang="id-ID" altLang="ja-JP" sz="1400" dirty="0">
                <a:latin typeface="Times New Roman" panose="02020603050405020304" pitchFamily="18" charset="0"/>
                <a:cs typeface="Times New Roman" panose="02020603050405020304" pitchFamily="18" charset="0"/>
              </a:rPr>
              <a:t>Sentra </a:t>
            </a:r>
            <a:r>
              <a:rPr lang="en-US" altLang="ja-JP" sz="1400" dirty="0">
                <a:latin typeface="Times New Roman" panose="02020603050405020304" pitchFamily="18" charset="0"/>
                <a:cs typeface="Times New Roman" panose="02020603050405020304" pitchFamily="18" charset="0"/>
              </a:rPr>
              <a:t>Percetakan </a:t>
            </a:r>
            <a:r>
              <a:rPr lang="en-US" altLang="ja-JP" sz="1400" dirty="0" err="1">
                <a:latin typeface="Times New Roman" panose="02020603050405020304" pitchFamily="18" charset="0"/>
                <a:cs typeface="Times New Roman" panose="02020603050405020304" pitchFamily="18" charset="0"/>
              </a:rPr>
              <a:t>Pagarsih</a:t>
            </a:r>
            <a:r>
              <a:rPr lang="en-US" altLang="ja-JP" sz="1400" dirty="0">
                <a:latin typeface="Times New Roman" panose="02020603050405020304" pitchFamily="18" charset="0"/>
                <a:cs typeface="Times New Roman" panose="02020603050405020304" pitchFamily="18" charset="0"/>
              </a:rPr>
              <a:t>  Jl. </a:t>
            </a:r>
            <a:r>
              <a:rPr lang="en-US" altLang="ja-JP" sz="1400" dirty="0" err="1">
                <a:latin typeface="Times New Roman" panose="02020603050405020304" pitchFamily="18" charset="0"/>
                <a:cs typeface="Times New Roman" panose="02020603050405020304" pitchFamily="18" charset="0"/>
              </a:rPr>
              <a:t>Pagarsih</a:t>
            </a:r>
            <a:r>
              <a:rPr lang="en-US" altLang="ja-JP" sz="1400" dirty="0">
                <a:latin typeface="Times New Roman" panose="02020603050405020304" pitchFamily="18" charset="0"/>
                <a:cs typeface="Times New Roman" panose="02020603050405020304" pitchFamily="18" charset="0"/>
              </a:rPr>
              <a:t>, </a:t>
            </a:r>
            <a:r>
              <a:rPr lang="en-US" altLang="ja-JP" sz="1400" dirty="0" err="1">
                <a:latin typeface="Times New Roman" panose="02020603050405020304" pitchFamily="18" charset="0"/>
                <a:cs typeface="Times New Roman" panose="02020603050405020304" pitchFamily="18" charset="0"/>
              </a:rPr>
              <a:t>Cibadak</a:t>
            </a:r>
            <a:r>
              <a:rPr lang="en-US" altLang="ja-JP" sz="1400" dirty="0">
                <a:latin typeface="Times New Roman" panose="02020603050405020304" pitchFamily="18" charset="0"/>
                <a:cs typeface="Times New Roman" panose="02020603050405020304" pitchFamily="18" charset="0"/>
              </a:rPr>
              <a:t>, </a:t>
            </a:r>
            <a:r>
              <a:rPr lang="en-US" altLang="ja-JP" sz="1400" dirty="0" err="1">
                <a:latin typeface="Times New Roman" panose="02020603050405020304" pitchFamily="18" charset="0"/>
                <a:cs typeface="Times New Roman" panose="02020603050405020304" pitchFamily="18" charset="0"/>
              </a:rPr>
              <a:t>Astanaanyar</a:t>
            </a:r>
            <a:r>
              <a:rPr lang="en-US" altLang="ja-JP" sz="1400" dirty="0">
                <a:latin typeface="Times New Roman" panose="02020603050405020304" pitchFamily="18" charset="0"/>
                <a:cs typeface="Times New Roman" panose="02020603050405020304" pitchFamily="18" charset="0"/>
              </a:rPr>
              <a:t>, Kota Bandung.</a:t>
            </a:r>
            <a:endParaRPr kumimoji="1" lang="ja-JP" altLang="en-US" sz="1400" dirty="0">
              <a:latin typeface="Times New Roman" panose="02020603050405020304" pitchFamily="18" charset="0"/>
              <a:cs typeface="Times New Roman" panose="02020603050405020304" pitchFamily="18" charset="0"/>
            </a:endParaRPr>
          </a:p>
        </p:txBody>
      </p:sp>
      <p:sp>
        <p:nvSpPr>
          <p:cNvPr id="11" name="テキスト プレースホルダー 8">
            <a:extLst>
              <a:ext uri="{FF2B5EF4-FFF2-40B4-BE49-F238E27FC236}">
                <a16:creationId xmlns:a16="http://schemas.microsoft.com/office/drawing/2014/main" id="{49B2B281-E013-49F5-8513-83492BEBEA0F}"/>
              </a:ext>
            </a:extLst>
          </p:cNvPr>
          <p:cNvSpPr txBox="1">
            <a:spLocks/>
          </p:cNvSpPr>
          <p:nvPr/>
        </p:nvSpPr>
        <p:spPr>
          <a:xfrm>
            <a:off x="1058534" y="3324686"/>
            <a:ext cx="10074932" cy="64702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ja-JP" sz="1400" b="1" dirty="0">
                <a:latin typeface="Times New Roman" panose="02020603050405020304" pitchFamily="18" charset="0"/>
                <a:cs typeface="Times New Roman" panose="02020603050405020304" pitchFamily="18" charset="0"/>
              </a:rPr>
              <a:t>Sumber Dat</a:t>
            </a:r>
            <a:r>
              <a:rPr lang="en-US" altLang="ja-JP" sz="1400" b="1" dirty="0">
                <a:latin typeface="Times New Roman" panose="02020603050405020304" pitchFamily="18" charset="0"/>
                <a:cs typeface="Times New Roman" panose="02020603050405020304" pitchFamily="18" charset="0"/>
              </a:rPr>
              <a:t>a		</a:t>
            </a:r>
            <a:r>
              <a:rPr lang="id-ID" altLang="ja-JP" sz="1400" b="1" dirty="0">
                <a:latin typeface="Times New Roman" panose="02020603050405020304" pitchFamily="18" charset="0"/>
                <a:cs typeface="Times New Roman" panose="02020603050405020304" pitchFamily="18" charset="0"/>
              </a:rPr>
              <a:t>:</a:t>
            </a:r>
            <a:r>
              <a:rPr lang="id-ID" altLang="ja-JP" sz="1400" dirty="0">
                <a:latin typeface="Times New Roman" panose="02020603050405020304" pitchFamily="18" charset="0"/>
                <a:cs typeface="Times New Roman" panose="02020603050405020304" pitchFamily="18" charset="0"/>
              </a:rPr>
              <a:t>   Primer dan Sekunder</a:t>
            </a:r>
            <a:endParaRPr lang="en-US" altLang="ja-JP" sz="1400" dirty="0">
              <a:latin typeface="Times New Roman" panose="02020603050405020304" pitchFamily="18" charset="0"/>
              <a:cs typeface="Times New Roman" panose="02020603050405020304" pitchFamily="18" charset="0"/>
            </a:endParaRPr>
          </a:p>
        </p:txBody>
      </p:sp>
      <p:sp>
        <p:nvSpPr>
          <p:cNvPr id="12" name="テキスト プレースホルダー 8">
            <a:extLst>
              <a:ext uri="{FF2B5EF4-FFF2-40B4-BE49-F238E27FC236}">
                <a16:creationId xmlns:a16="http://schemas.microsoft.com/office/drawing/2014/main" id="{EF805A03-2EA2-4C15-B4F2-F7C3FC50349F}"/>
              </a:ext>
            </a:extLst>
          </p:cNvPr>
          <p:cNvSpPr txBox="1">
            <a:spLocks/>
          </p:cNvSpPr>
          <p:nvPr/>
        </p:nvSpPr>
        <p:spPr>
          <a:xfrm>
            <a:off x="1058534" y="4085178"/>
            <a:ext cx="10074932" cy="585897"/>
          </a:xfrm>
          <a:prstGeom prst="rect">
            <a:avLst/>
          </a:prstGeom>
          <a:ln>
            <a:solidFill>
              <a:schemeClr val="tx1"/>
            </a:solidFill>
          </a:ln>
        </p:spPr>
        <p:txBody>
          <a:bodyPr vert="horz" lIns="91440" tIns="45720" rIns="91440" bIns="45720" rtlCol="0" anchor="t">
            <a:noAutofit/>
          </a:bodyPr>
          <a:lstStyle>
            <a:lvl1pPr marL="0" indent="0" algn="l" defTabSz="1371417" rtl="0" eaLnBrk="1" latinLnBrk="0" hangingPunct="1">
              <a:lnSpc>
                <a:spcPct val="130000"/>
              </a:lnSpc>
              <a:spcBef>
                <a:spcPts val="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285750" indent="-285750">
              <a:buFont typeface="Arial" panose="020B0604020202020204" pitchFamily="34" charset="0"/>
              <a:buChar char="•"/>
            </a:pPr>
            <a:r>
              <a:rPr lang="id-ID" altLang="ja-JP" sz="1400" b="1" dirty="0">
                <a:solidFill>
                  <a:schemeClr val="tx1"/>
                </a:solidFill>
                <a:latin typeface="Times New Roman" panose="02020603050405020304" pitchFamily="18" charset="0"/>
                <a:cs typeface="Times New Roman" panose="02020603050405020304" pitchFamily="18" charset="0"/>
              </a:rPr>
              <a:t>Sampel dan Populasi</a:t>
            </a:r>
            <a:r>
              <a:rPr lang="en-US" altLang="ja-JP" sz="1400" b="1" dirty="0">
                <a:solidFill>
                  <a:schemeClr val="tx1"/>
                </a:solidFill>
                <a:latin typeface="Times New Roman" panose="02020603050405020304" pitchFamily="18" charset="0"/>
                <a:cs typeface="Times New Roman" panose="02020603050405020304" pitchFamily="18" charset="0"/>
              </a:rPr>
              <a:t>	</a:t>
            </a:r>
            <a:r>
              <a:rPr lang="id-ID" altLang="ja-JP" sz="1400" b="1" dirty="0">
                <a:solidFill>
                  <a:schemeClr val="tx1"/>
                </a:solidFill>
                <a:latin typeface="Times New Roman" panose="02020603050405020304" pitchFamily="18" charset="0"/>
                <a:cs typeface="Times New Roman" panose="02020603050405020304" pitchFamily="18" charset="0"/>
              </a:rPr>
              <a:t>: </a:t>
            </a:r>
            <a:r>
              <a:rPr lang="id-ID"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Populasinya adalah seluruh </a:t>
            </a:r>
            <a:r>
              <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pengusaha percetakan </a:t>
            </a:r>
            <a:r>
              <a:rPr lang="en-US" altLang="ja-JP" sz="1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pagarsih</a:t>
            </a:r>
            <a:r>
              <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Sebanyak 342 Pengusaha</a:t>
            </a:r>
          </a:p>
          <a:p>
            <a:r>
              <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id-ID"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Pengambilan sampel menggunakan teknik </a:t>
            </a:r>
            <a:r>
              <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Simpel Random Sampling = 42 Pengusaha</a:t>
            </a:r>
            <a:endParaRPr lang="en-US" altLang="ja-JP" sz="1400" dirty="0">
              <a:solidFill>
                <a:schemeClr val="tx1"/>
              </a:solidFill>
              <a:latin typeface="Times New Roman" panose="02020603050405020304" pitchFamily="18" charset="0"/>
              <a:cs typeface="Times New Roman" panose="02020603050405020304" pitchFamily="18" charset="0"/>
            </a:endParaRPr>
          </a:p>
        </p:txBody>
      </p:sp>
      <p:sp>
        <p:nvSpPr>
          <p:cNvPr id="13" name="テキスト プレースホルダー 8">
            <a:extLst>
              <a:ext uri="{FF2B5EF4-FFF2-40B4-BE49-F238E27FC236}">
                <a16:creationId xmlns:a16="http://schemas.microsoft.com/office/drawing/2014/main" id="{CD35AD54-6D26-4553-8433-96C865B8C062}"/>
              </a:ext>
            </a:extLst>
          </p:cNvPr>
          <p:cNvSpPr txBox="1">
            <a:spLocks/>
          </p:cNvSpPr>
          <p:nvPr/>
        </p:nvSpPr>
        <p:spPr>
          <a:xfrm>
            <a:off x="1058534" y="4808294"/>
            <a:ext cx="10074932" cy="647503"/>
          </a:xfrm>
          <a:prstGeom prst="rect">
            <a:avLst/>
          </a:prstGeom>
          <a:ln>
            <a:solidFill>
              <a:schemeClr val="tx1"/>
            </a:solidFill>
          </a:ln>
        </p:spPr>
        <p:txBody>
          <a:bodyPr vert="horz" lIns="91440" tIns="45720" rIns="91440" bIns="45720" rtlCol="0" anchor="t">
            <a:noAutofit/>
          </a:bodyPr>
          <a:lstStyle>
            <a:lvl1pPr marL="0" indent="0" algn="l" defTabSz="1371417" rtl="0" eaLnBrk="1" latinLnBrk="0" hangingPunct="1">
              <a:lnSpc>
                <a:spcPct val="130000"/>
              </a:lnSpc>
              <a:spcBef>
                <a:spcPts val="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285750" indent="-285750">
              <a:buFont typeface="Arial" panose="020B0604020202020204" pitchFamily="34" charset="0"/>
              <a:buChar char="•"/>
            </a:pPr>
            <a:r>
              <a:rPr lang="id-ID" altLang="ja-JP" sz="1400" b="1" dirty="0">
                <a:solidFill>
                  <a:schemeClr val="tx1"/>
                </a:solidFill>
                <a:latin typeface="Times New Roman" panose="02020603050405020304" pitchFamily="18" charset="0"/>
                <a:cs typeface="Times New Roman" panose="02020603050405020304" pitchFamily="18" charset="0"/>
              </a:rPr>
              <a:t>Metode Analisis</a:t>
            </a:r>
            <a:r>
              <a:rPr lang="en-US" altLang="ja-JP" sz="1400" b="1" dirty="0">
                <a:solidFill>
                  <a:schemeClr val="tx1"/>
                </a:solidFill>
                <a:latin typeface="Times New Roman" panose="02020603050405020304" pitchFamily="18" charset="0"/>
                <a:cs typeface="Times New Roman" panose="02020603050405020304" pitchFamily="18" charset="0"/>
              </a:rPr>
              <a:t>	</a:t>
            </a:r>
            <a:r>
              <a:rPr lang="id-ID" altLang="ja-JP"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Analisis asumsi </a:t>
            </a:r>
            <a:r>
              <a:rPr lang="en-US" sz="1400" dirty="0" err="1">
                <a:solidFill>
                  <a:schemeClr val="tx1"/>
                </a:solidFill>
                <a:latin typeface="Times New Roman" panose="02020603050405020304" pitchFamily="18" charset="0"/>
                <a:cs typeface="Times New Roman" panose="02020603050405020304" pitchFamily="18" charset="0"/>
              </a:rPr>
              <a:t>Kelasik</a:t>
            </a:r>
            <a:r>
              <a:rPr lang="en-US" sz="1400" dirty="0">
                <a:solidFill>
                  <a:schemeClr val="tx1"/>
                </a:solidFill>
                <a:latin typeface="Times New Roman" panose="02020603050405020304" pitchFamily="18" charset="0"/>
                <a:cs typeface="Times New Roman" panose="02020603050405020304" pitchFamily="18" charset="0"/>
              </a:rPr>
              <a:t>, Analisis Jalur, analisis determinasi, analisis korelasi</a:t>
            </a:r>
          </a:p>
          <a:p>
            <a:endParaRPr lang="en-US" altLang="ja-JP" sz="1400" dirty="0">
              <a:solidFill>
                <a:schemeClr val="tx1"/>
              </a:solidFill>
              <a:latin typeface="Times New Roman" panose="02020603050405020304" pitchFamily="18" charset="0"/>
              <a:cs typeface="Times New Roman" panose="02020603050405020304" pitchFamily="18" charset="0"/>
            </a:endParaRPr>
          </a:p>
        </p:txBody>
      </p:sp>
      <p:sp>
        <p:nvSpPr>
          <p:cNvPr id="14" name="テキスト プレースホルダー 8">
            <a:extLst>
              <a:ext uri="{FF2B5EF4-FFF2-40B4-BE49-F238E27FC236}">
                <a16:creationId xmlns:a16="http://schemas.microsoft.com/office/drawing/2014/main" id="{60ECB7C0-8273-4CA5-B1D4-0D78A38536AA}"/>
              </a:ext>
            </a:extLst>
          </p:cNvPr>
          <p:cNvSpPr txBox="1">
            <a:spLocks/>
          </p:cNvSpPr>
          <p:nvPr/>
        </p:nvSpPr>
        <p:spPr>
          <a:xfrm>
            <a:off x="1058534" y="5580226"/>
            <a:ext cx="10074932" cy="672040"/>
          </a:xfrm>
          <a:prstGeom prst="rect">
            <a:avLst/>
          </a:prstGeom>
          <a:ln>
            <a:solidFill>
              <a:schemeClr val="tx1"/>
            </a:solidFill>
          </a:ln>
        </p:spPr>
        <p:txBody>
          <a:bodyPr vert="horz" lIns="91440" tIns="45720" rIns="91440" bIns="45720" rtlCol="0" anchor="t">
            <a:noAutofit/>
          </a:bodyPr>
          <a:lstStyle>
            <a:lvl1pPr marL="0" indent="0" algn="l" defTabSz="1371417" rtl="0" eaLnBrk="1" latinLnBrk="0" hangingPunct="1">
              <a:lnSpc>
                <a:spcPct val="130000"/>
              </a:lnSpc>
              <a:spcBef>
                <a:spcPts val="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285750" indent="-285750">
              <a:buFont typeface="Arial" panose="020B0604020202020204" pitchFamily="34" charset="0"/>
              <a:buChar char="•"/>
            </a:pPr>
            <a:r>
              <a:rPr lang="id-ID" altLang="ja-JP" sz="1400" b="1" dirty="0">
                <a:solidFill>
                  <a:schemeClr val="tx1"/>
                </a:solidFill>
                <a:latin typeface="Times New Roman" panose="02020603050405020304" pitchFamily="18" charset="0"/>
                <a:cs typeface="Times New Roman" panose="02020603050405020304" pitchFamily="18" charset="0"/>
              </a:rPr>
              <a:t>Pengujian Hipotesis</a:t>
            </a:r>
            <a:r>
              <a:rPr lang="en-US" altLang="ja-JP" sz="1400" b="1" dirty="0">
                <a:solidFill>
                  <a:schemeClr val="tx1"/>
                </a:solidFill>
                <a:latin typeface="Times New Roman" panose="02020603050405020304" pitchFamily="18" charset="0"/>
                <a:cs typeface="Times New Roman" panose="02020603050405020304" pitchFamily="18" charset="0"/>
              </a:rPr>
              <a:t>	</a:t>
            </a:r>
            <a:r>
              <a:rPr lang="id-ID" altLang="ja-JP" sz="1400" b="1" dirty="0">
                <a:solidFill>
                  <a:schemeClr val="tx1"/>
                </a:solidFill>
                <a:latin typeface="Times New Roman" panose="02020603050405020304" pitchFamily="18" charset="0"/>
                <a:cs typeface="Times New Roman" panose="02020603050405020304" pitchFamily="18" charset="0"/>
              </a:rPr>
              <a:t>:</a:t>
            </a:r>
            <a:r>
              <a:rPr lang="id-ID" altLang="ja-JP" sz="1400" dirty="0">
                <a:solidFill>
                  <a:schemeClr val="tx1"/>
                </a:solidFill>
                <a:latin typeface="Times New Roman" panose="02020603050405020304" pitchFamily="18" charset="0"/>
                <a:cs typeface="Times New Roman" panose="02020603050405020304" pitchFamily="18" charset="0"/>
              </a:rPr>
              <a:t> </a:t>
            </a:r>
            <a:r>
              <a:rPr lang="id-ID"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Uji t</a:t>
            </a:r>
            <a:endPar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id-ID" altLang="ja-JP" sz="1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Uji F</a:t>
            </a:r>
            <a:r>
              <a:rPr lang="id-ID" altLang="ja-JP" sz="1400" dirty="0">
                <a:solidFill>
                  <a:schemeClr val="tx1"/>
                </a:solidFill>
                <a:latin typeface="Times New Roman" panose="02020603050405020304" pitchFamily="18" charset="0"/>
                <a:cs typeface="Times New Roman" panose="02020603050405020304" pitchFamily="18" charset="0"/>
              </a:rPr>
              <a:t> </a:t>
            </a:r>
            <a:endParaRPr lang="en-US" altLang="ja-JP" sz="1400" dirty="0">
              <a:solidFill>
                <a:schemeClr val="tx1"/>
              </a:solidFill>
              <a:latin typeface="Times New Roman" panose="02020603050405020304" pitchFamily="18" charset="0"/>
              <a:cs typeface="Times New Roman" panose="02020603050405020304" pitchFamily="18" charset="0"/>
            </a:endParaRPr>
          </a:p>
        </p:txBody>
      </p:sp>
      <p:sp>
        <p:nvSpPr>
          <p:cNvPr id="15" name="テキスト プレースホルダー 5">
            <a:extLst>
              <a:ext uri="{FF2B5EF4-FFF2-40B4-BE49-F238E27FC236}">
                <a16:creationId xmlns:a16="http://schemas.microsoft.com/office/drawing/2014/main" id="{AF2DF6A7-FD85-4E68-B6CF-0291B0B7D7F6}"/>
              </a:ext>
            </a:extLst>
          </p:cNvPr>
          <p:cNvSpPr txBox="1">
            <a:spLocks/>
          </p:cNvSpPr>
          <p:nvPr/>
        </p:nvSpPr>
        <p:spPr>
          <a:xfrm>
            <a:off x="1058534" y="1002884"/>
            <a:ext cx="10074932" cy="67738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ja-JP" sz="1600" b="1" dirty="0">
                <a:latin typeface="Times New Roman" panose="02020603050405020304" pitchFamily="18" charset="0"/>
                <a:cs typeface="Times New Roman" panose="02020603050405020304" pitchFamily="18" charset="0"/>
              </a:rPr>
              <a:t>Objek Penelitian</a:t>
            </a:r>
            <a:r>
              <a:rPr lang="en-US" altLang="ja-JP" sz="2000" b="1" dirty="0">
                <a:latin typeface="Times New Roman" panose="02020603050405020304" pitchFamily="18" charset="0"/>
                <a:cs typeface="Times New Roman" panose="02020603050405020304" pitchFamily="18" charset="0"/>
              </a:rPr>
              <a:t>		</a:t>
            </a:r>
            <a:r>
              <a:rPr lang="id-ID"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Knowledge Management</a:t>
            </a:r>
            <a:r>
              <a:rPr lang="id-ID"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Kemitraan</a:t>
            </a:r>
            <a:r>
              <a:rPr lang="id-ID" altLang="ja-JP" sz="2000" dirty="0">
                <a:latin typeface="Times New Roman" panose="02020603050405020304" pitchFamily="18" charset="0"/>
                <a:cs typeface="Times New Roman" panose="02020603050405020304" pitchFamily="18" charset="0"/>
              </a:rPr>
              <a:t>, Ke</a:t>
            </a:r>
            <a:r>
              <a:rPr lang="en-US" altLang="ja-JP" sz="2000" dirty="0">
                <a:latin typeface="Times New Roman" panose="02020603050405020304" pitchFamily="18" charset="0"/>
                <a:cs typeface="Times New Roman" panose="02020603050405020304" pitchFamily="18" charset="0"/>
              </a:rPr>
              <a:t>unggulan Bersaing</a:t>
            </a:r>
          </a:p>
        </p:txBody>
      </p:sp>
    </p:spTree>
    <p:extLst>
      <p:ext uri="{BB962C8B-B14F-4D97-AF65-F5344CB8AC3E}">
        <p14:creationId xmlns:p14="http://schemas.microsoft.com/office/powerpoint/2010/main" val="158122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8B822E-4A83-48D3-B03A-969095EEC640}"/>
              </a:ext>
            </a:extLst>
          </p:cNvPr>
          <p:cNvSpPr/>
          <p:nvPr/>
        </p:nvSpPr>
        <p:spPr>
          <a:xfrm>
            <a:off x="1663650" y="109283"/>
            <a:ext cx="2106089" cy="707886"/>
          </a:xfrm>
          <a:prstGeom prst="rect">
            <a:avLst/>
          </a:prstGeom>
          <a:noFill/>
        </p:spPr>
        <p:txBody>
          <a:bodyPr wrap="none" lIns="91440" tIns="45720" rIns="91440" bIns="45720">
            <a:spAutoFit/>
          </a:bodyPr>
          <a:lstStyle/>
          <a:p>
            <a:pPr algn="ctr"/>
            <a:r>
              <a:rPr lang="en-US" sz="40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Validitas</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ED5B699B-D06D-4B06-BF8F-1CE48C8E1C04}"/>
              </a:ext>
            </a:extLst>
          </p:cNvPr>
          <p:cNvGrpSpPr/>
          <p:nvPr/>
        </p:nvGrpSpPr>
        <p:grpSpPr>
          <a:xfrm>
            <a:off x="1726125" y="771450"/>
            <a:ext cx="1981137" cy="45719"/>
            <a:chOff x="360536" y="644686"/>
            <a:chExt cx="3589848" cy="97988"/>
          </a:xfrm>
        </p:grpSpPr>
        <p:sp>
          <p:nvSpPr>
            <p:cNvPr id="6" name="Rectangle 5">
              <a:extLst>
                <a:ext uri="{FF2B5EF4-FFF2-40B4-BE49-F238E27FC236}">
                  <a16:creationId xmlns:a16="http://schemas.microsoft.com/office/drawing/2014/main" id="{18C1495B-75BC-44F3-98C0-27AD128D3F89}"/>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545F55-E761-47A2-B0AE-6C41523B68B5}"/>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5E2212-2361-4855-A5F3-9D71CA63E0DA}"/>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370472C2-696A-4E36-A96F-C33B2D7BA1C7}"/>
              </a:ext>
            </a:extLst>
          </p:cNvPr>
          <p:cNvGraphicFramePr>
            <a:graphicFrameLocks noGrp="1"/>
          </p:cNvGraphicFramePr>
          <p:nvPr>
            <p:extLst>
              <p:ext uri="{D42A27DB-BD31-4B8C-83A1-F6EECF244321}">
                <p14:modId xmlns:p14="http://schemas.microsoft.com/office/powerpoint/2010/main" val="1197895997"/>
              </p:ext>
            </p:extLst>
          </p:nvPr>
        </p:nvGraphicFramePr>
        <p:xfrm>
          <a:off x="298677" y="1268010"/>
          <a:ext cx="5400675" cy="1262888"/>
        </p:xfrm>
        <a:graphic>
          <a:graphicData uri="http://schemas.openxmlformats.org/drawingml/2006/table">
            <a:tbl>
              <a:tblPr>
                <a:tableStyleId>{5940675A-B579-460E-94D1-54222C63F5DA}</a:tableStyleId>
              </a:tblPr>
              <a:tblGrid>
                <a:gridCol w="1107661">
                  <a:extLst>
                    <a:ext uri="{9D8B030D-6E8A-4147-A177-3AD203B41FA5}">
                      <a16:colId xmlns:a16="http://schemas.microsoft.com/office/drawing/2014/main" val="2662038569"/>
                    </a:ext>
                  </a:extLst>
                </a:gridCol>
                <a:gridCol w="1107661">
                  <a:extLst>
                    <a:ext uri="{9D8B030D-6E8A-4147-A177-3AD203B41FA5}">
                      <a16:colId xmlns:a16="http://schemas.microsoft.com/office/drawing/2014/main" val="1764091527"/>
                    </a:ext>
                  </a:extLst>
                </a:gridCol>
                <a:gridCol w="571560">
                  <a:extLst>
                    <a:ext uri="{9D8B030D-6E8A-4147-A177-3AD203B41FA5}">
                      <a16:colId xmlns:a16="http://schemas.microsoft.com/office/drawing/2014/main" val="2116328994"/>
                    </a:ext>
                  </a:extLst>
                </a:gridCol>
                <a:gridCol w="499611">
                  <a:extLst>
                    <a:ext uri="{9D8B030D-6E8A-4147-A177-3AD203B41FA5}">
                      <a16:colId xmlns:a16="http://schemas.microsoft.com/office/drawing/2014/main" val="2833942119"/>
                    </a:ext>
                  </a:extLst>
                </a:gridCol>
                <a:gridCol w="581606">
                  <a:extLst>
                    <a:ext uri="{9D8B030D-6E8A-4147-A177-3AD203B41FA5}">
                      <a16:colId xmlns:a16="http://schemas.microsoft.com/office/drawing/2014/main" val="312651420"/>
                    </a:ext>
                  </a:extLst>
                </a:gridCol>
                <a:gridCol w="571944">
                  <a:extLst>
                    <a:ext uri="{9D8B030D-6E8A-4147-A177-3AD203B41FA5}">
                      <a16:colId xmlns:a16="http://schemas.microsoft.com/office/drawing/2014/main" val="2950453571"/>
                    </a:ext>
                  </a:extLst>
                </a:gridCol>
                <a:gridCol w="960632">
                  <a:extLst>
                    <a:ext uri="{9D8B030D-6E8A-4147-A177-3AD203B41FA5}">
                      <a16:colId xmlns:a16="http://schemas.microsoft.com/office/drawing/2014/main" val="4225656099"/>
                    </a:ext>
                  </a:extLst>
                </a:gridCol>
              </a:tblGrid>
              <a:tr h="208280">
                <a:tc gridSpan="7">
                  <a:txBody>
                    <a:bodyPr/>
                    <a:lstStyle/>
                    <a:p>
                      <a:pPr marR="38100">
                        <a:lnSpc>
                          <a:spcPts val="1600"/>
                        </a:lnSpc>
                        <a:spcAft>
                          <a:spcPts val="0"/>
                        </a:spcAft>
                      </a:pPr>
                      <a:r>
                        <a:rPr lang="en-US" sz="1200">
                          <a:effectLst/>
                        </a:rPr>
                        <a:t>                                                        Correlations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5118444"/>
                  </a:ext>
                </a:extLst>
              </a:tr>
              <a:tr h="218440">
                <a:tc gridSpan="2">
                  <a:txBody>
                    <a:bodyPr/>
                    <a:lstStyle/>
                    <a:p>
                      <a:pP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000">
                          <a:effectLst/>
                        </a:rPr>
                        <a:t>X1.1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598602749"/>
                  </a:ext>
                </a:extLst>
              </a:tr>
              <a:tr h="208280">
                <a:tc rowSpan="3">
                  <a:txBody>
                    <a:bodyPr/>
                    <a:lstStyle/>
                    <a:p>
                      <a:pPr marL="38100" marR="38100">
                        <a:lnSpc>
                          <a:spcPts val="1600"/>
                        </a:lnSpc>
                        <a:spcAft>
                          <a:spcPts val="0"/>
                        </a:spcAft>
                      </a:pPr>
                      <a:r>
                        <a:rPr lang="en-US" sz="10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1000" dirty="0">
                          <a:effectLst/>
                        </a:rPr>
                        <a:t>Pearson Correlation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.783</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.703</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.746</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.694</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56360874"/>
                  </a:ext>
                </a:extLst>
              </a:tr>
              <a:tr h="228600">
                <a:tc vMerge="1">
                  <a:txBody>
                    <a:bodyPr/>
                    <a:lstStyle/>
                    <a:p>
                      <a:endParaRPr lang="en-US"/>
                    </a:p>
                  </a:txBody>
                  <a:tcPr/>
                </a:tc>
                <a:tc>
                  <a:txBody>
                    <a:bodyPr/>
                    <a:lstStyle/>
                    <a:p>
                      <a:pPr marL="38100" marR="38100">
                        <a:lnSpc>
                          <a:spcPts val="1600"/>
                        </a:lnSpc>
                        <a:spcAft>
                          <a:spcPts val="0"/>
                        </a:spcAft>
                      </a:pPr>
                      <a:r>
                        <a:rPr lang="en-US" sz="10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dirty="0">
                          <a:effectLst/>
                        </a:rPr>
                        <a:t>.000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dirty="0">
                          <a:effectLst/>
                        </a:rPr>
                        <a:t>.000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3116815"/>
                  </a:ext>
                </a:extLst>
              </a:tr>
              <a:tr h="228600">
                <a:tc vMerge="1">
                  <a:txBody>
                    <a:bodyPr/>
                    <a:lstStyle/>
                    <a:p>
                      <a:endParaRPr lang="en-US"/>
                    </a:p>
                  </a:txBody>
                  <a:tcPr/>
                </a:tc>
                <a:tc>
                  <a:txBody>
                    <a:bodyPr/>
                    <a:lstStyle/>
                    <a:p>
                      <a:pPr marL="38100" marR="38100">
                        <a:lnSpc>
                          <a:spcPts val="1600"/>
                        </a:lnSpc>
                        <a:spcAft>
                          <a:spcPts val="0"/>
                        </a:spcAft>
                      </a:pPr>
                      <a:r>
                        <a:rPr lang="en-US" sz="1000" dirty="0">
                          <a:effectLst/>
                        </a:rPr>
                        <a:t>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5303958"/>
                  </a:ext>
                </a:extLst>
              </a:tr>
            </a:tbl>
          </a:graphicData>
        </a:graphic>
      </p:graphicFrame>
      <p:graphicFrame>
        <p:nvGraphicFramePr>
          <p:cNvPr id="10" name="Table 9">
            <a:extLst>
              <a:ext uri="{FF2B5EF4-FFF2-40B4-BE49-F238E27FC236}">
                <a16:creationId xmlns:a16="http://schemas.microsoft.com/office/drawing/2014/main" id="{1E2A8129-4D9B-4FD4-9EC2-515E75F631CA}"/>
              </a:ext>
            </a:extLst>
          </p:cNvPr>
          <p:cNvGraphicFramePr>
            <a:graphicFrameLocks noGrp="1"/>
          </p:cNvGraphicFramePr>
          <p:nvPr>
            <p:extLst>
              <p:ext uri="{D42A27DB-BD31-4B8C-83A1-F6EECF244321}">
                <p14:modId xmlns:p14="http://schemas.microsoft.com/office/powerpoint/2010/main" val="3596214218"/>
              </p:ext>
            </p:extLst>
          </p:nvPr>
        </p:nvGraphicFramePr>
        <p:xfrm>
          <a:off x="298677" y="3212179"/>
          <a:ext cx="5391149" cy="946912"/>
        </p:xfrm>
        <a:graphic>
          <a:graphicData uri="http://schemas.openxmlformats.org/drawingml/2006/table">
            <a:tbl>
              <a:tblPr>
                <a:tableStyleId>{5940675A-B579-460E-94D1-54222C63F5DA}</a:tableStyleId>
              </a:tblPr>
              <a:tblGrid>
                <a:gridCol w="1100150">
                  <a:extLst>
                    <a:ext uri="{9D8B030D-6E8A-4147-A177-3AD203B41FA5}">
                      <a16:colId xmlns:a16="http://schemas.microsoft.com/office/drawing/2014/main" val="2382127115"/>
                    </a:ext>
                  </a:extLst>
                </a:gridCol>
                <a:gridCol w="1091215">
                  <a:extLst>
                    <a:ext uri="{9D8B030D-6E8A-4147-A177-3AD203B41FA5}">
                      <a16:colId xmlns:a16="http://schemas.microsoft.com/office/drawing/2014/main" val="3307322200"/>
                    </a:ext>
                  </a:extLst>
                </a:gridCol>
                <a:gridCol w="421118">
                  <a:extLst>
                    <a:ext uri="{9D8B030D-6E8A-4147-A177-3AD203B41FA5}">
                      <a16:colId xmlns:a16="http://schemas.microsoft.com/office/drawing/2014/main" val="2372445461"/>
                    </a:ext>
                  </a:extLst>
                </a:gridCol>
                <a:gridCol w="421118">
                  <a:extLst>
                    <a:ext uri="{9D8B030D-6E8A-4147-A177-3AD203B41FA5}">
                      <a16:colId xmlns:a16="http://schemas.microsoft.com/office/drawing/2014/main" val="1055361823"/>
                    </a:ext>
                  </a:extLst>
                </a:gridCol>
                <a:gridCol w="421118">
                  <a:extLst>
                    <a:ext uri="{9D8B030D-6E8A-4147-A177-3AD203B41FA5}">
                      <a16:colId xmlns:a16="http://schemas.microsoft.com/office/drawing/2014/main" val="2491886443"/>
                    </a:ext>
                  </a:extLst>
                </a:gridCol>
                <a:gridCol w="421118">
                  <a:extLst>
                    <a:ext uri="{9D8B030D-6E8A-4147-A177-3AD203B41FA5}">
                      <a16:colId xmlns:a16="http://schemas.microsoft.com/office/drawing/2014/main" val="2116444958"/>
                    </a:ext>
                  </a:extLst>
                </a:gridCol>
                <a:gridCol w="757656">
                  <a:extLst>
                    <a:ext uri="{9D8B030D-6E8A-4147-A177-3AD203B41FA5}">
                      <a16:colId xmlns:a16="http://schemas.microsoft.com/office/drawing/2014/main" val="1619409883"/>
                    </a:ext>
                  </a:extLst>
                </a:gridCol>
                <a:gridCol w="757656">
                  <a:extLst>
                    <a:ext uri="{9D8B030D-6E8A-4147-A177-3AD203B41FA5}">
                      <a16:colId xmlns:a16="http://schemas.microsoft.com/office/drawing/2014/main" val="908249387"/>
                    </a:ext>
                  </a:extLst>
                </a:gridCol>
              </a:tblGrid>
              <a:tr h="34290">
                <a:tc gridSpan="2">
                  <a:txBody>
                    <a:bodyPr/>
                    <a:lstStyle/>
                    <a:p>
                      <a:pPr algn="l">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1000">
                          <a:effectLst/>
                        </a:rPr>
                        <a:t>X2.1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X2.5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184161285"/>
                  </a:ext>
                </a:extLst>
              </a:tr>
              <a:tr h="280670">
                <a:tc rowSpan="3">
                  <a:txBody>
                    <a:bodyPr/>
                    <a:lstStyle/>
                    <a:p>
                      <a:pPr marL="38100" marR="38100" algn="l">
                        <a:lnSpc>
                          <a:spcPts val="1600"/>
                        </a:lnSpc>
                        <a:spcAft>
                          <a:spcPts val="0"/>
                        </a:spcAft>
                      </a:pPr>
                      <a:r>
                        <a:rPr lang="en-US" sz="10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n-US" sz="1000" dirty="0">
                          <a:effectLst/>
                        </a:rPr>
                        <a:t>Pearson Correlation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.746</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.858</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.854</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.858</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.828</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3258031"/>
                  </a:ext>
                </a:extLst>
              </a:tr>
              <a:tr h="149860">
                <a:tc vMerge="1">
                  <a:txBody>
                    <a:bodyPr/>
                    <a:lstStyle/>
                    <a:p>
                      <a:endParaRPr lang="en-US"/>
                    </a:p>
                  </a:txBody>
                  <a:tcPr/>
                </a:tc>
                <a:tc>
                  <a:txBody>
                    <a:bodyPr/>
                    <a:lstStyle/>
                    <a:p>
                      <a:pPr marL="38100" marR="38100" algn="l">
                        <a:lnSpc>
                          <a:spcPts val="1600"/>
                        </a:lnSpc>
                        <a:spcAft>
                          <a:spcPts val="0"/>
                        </a:spcAft>
                      </a:pPr>
                      <a:r>
                        <a:rPr lang="en-US" sz="10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1256961"/>
                  </a:ext>
                </a:extLst>
              </a:tr>
              <a:tr h="149860">
                <a:tc vMerge="1">
                  <a:txBody>
                    <a:bodyPr/>
                    <a:lstStyle/>
                    <a:p>
                      <a:endParaRPr lang="en-US"/>
                    </a:p>
                  </a:txBody>
                  <a:tcPr/>
                </a:tc>
                <a:tc>
                  <a:txBody>
                    <a:bodyPr/>
                    <a:lstStyle/>
                    <a:p>
                      <a:pPr marL="38100" marR="38100" algn="l">
                        <a:lnSpc>
                          <a:spcPts val="1600"/>
                        </a:lnSpc>
                        <a:spcAft>
                          <a:spcPts val="0"/>
                        </a:spcAft>
                      </a:pPr>
                      <a:r>
                        <a:rPr lang="en-US" sz="10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988487"/>
                  </a:ext>
                </a:extLst>
              </a:tr>
            </a:tbl>
          </a:graphicData>
        </a:graphic>
      </p:graphicFrame>
      <p:sp>
        <p:nvSpPr>
          <p:cNvPr id="12" name="Rectangle 11">
            <a:extLst>
              <a:ext uri="{FF2B5EF4-FFF2-40B4-BE49-F238E27FC236}">
                <a16:creationId xmlns:a16="http://schemas.microsoft.com/office/drawing/2014/main" id="{DD779B8A-B7B3-4E8B-BA3B-6E6CDC8675A8}"/>
              </a:ext>
            </a:extLst>
          </p:cNvPr>
          <p:cNvSpPr/>
          <p:nvPr/>
        </p:nvSpPr>
        <p:spPr>
          <a:xfrm>
            <a:off x="7983221" y="2484310"/>
            <a:ext cx="2666115" cy="707886"/>
          </a:xfrm>
          <a:prstGeom prst="rect">
            <a:avLst/>
          </a:prstGeom>
          <a:noFill/>
        </p:spPr>
        <p:txBody>
          <a:bodyPr wrap="none" lIns="91440" tIns="45720" rIns="91440" bIns="45720">
            <a:spAutoFit/>
          </a:bodyPr>
          <a:lstStyle/>
          <a:p>
            <a:pPr algn="ctr"/>
            <a:r>
              <a:rPr lang="en-US" sz="4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Reliabilitas</a:t>
            </a:r>
            <a:endParaRPr lang="en-US" sz="4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1F9C6DB9-F7AB-4A35-ACBB-030F7F3301DB}"/>
              </a:ext>
            </a:extLst>
          </p:cNvPr>
          <p:cNvGrpSpPr/>
          <p:nvPr/>
        </p:nvGrpSpPr>
        <p:grpSpPr>
          <a:xfrm>
            <a:off x="8153431" y="3146477"/>
            <a:ext cx="2323629" cy="45719"/>
            <a:chOff x="360536" y="644686"/>
            <a:chExt cx="3589848" cy="97988"/>
          </a:xfrm>
        </p:grpSpPr>
        <p:sp>
          <p:nvSpPr>
            <p:cNvPr id="14" name="Rectangle 13">
              <a:extLst>
                <a:ext uri="{FF2B5EF4-FFF2-40B4-BE49-F238E27FC236}">
                  <a16:creationId xmlns:a16="http://schemas.microsoft.com/office/drawing/2014/main" id="{5460D32C-F67E-401E-B684-FD94A0C4A7D5}"/>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0870A8-BC04-440C-9D24-E83444440637}"/>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68893B-CF49-4743-875A-C0B243A8B1CE}"/>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17" name="Table 16">
            <a:extLst>
              <a:ext uri="{FF2B5EF4-FFF2-40B4-BE49-F238E27FC236}">
                <a16:creationId xmlns:a16="http://schemas.microsoft.com/office/drawing/2014/main" id="{93AB4BA7-92BE-4B3A-B649-863378480F33}"/>
              </a:ext>
            </a:extLst>
          </p:cNvPr>
          <p:cNvGraphicFramePr>
            <a:graphicFrameLocks noGrp="1"/>
          </p:cNvGraphicFramePr>
          <p:nvPr>
            <p:extLst>
              <p:ext uri="{D42A27DB-BD31-4B8C-83A1-F6EECF244321}">
                <p14:modId xmlns:p14="http://schemas.microsoft.com/office/powerpoint/2010/main" val="3273922659"/>
              </p:ext>
            </p:extLst>
          </p:nvPr>
        </p:nvGraphicFramePr>
        <p:xfrm>
          <a:off x="7319356" y="3393652"/>
          <a:ext cx="4090766" cy="1703122"/>
        </p:xfrm>
        <a:graphic>
          <a:graphicData uri="http://schemas.openxmlformats.org/drawingml/2006/table">
            <a:tbl>
              <a:tblPr>
                <a:tableStyleId>{5940675A-B579-460E-94D1-54222C63F5DA}</a:tableStyleId>
              </a:tblPr>
              <a:tblGrid>
                <a:gridCol w="1865151">
                  <a:extLst>
                    <a:ext uri="{9D8B030D-6E8A-4147-A177-3AD203B41FA5}">
                      <a16:colId xmlns:a16="http://schemas.microsoft.com/office/drawing/2014/main" val="1569503685"/>
                    </a:ext>
                  </a:extLst>
                </a:gridCol>
                <a:gridCol w="1250048">
                  <a:extLst>
                    <a:ext uri="{9D8B030D-6E8A-4147-A177-3AD203B41FA5}">
                      <a16:colId xmlns:a16="http://schemas.microsoft.com/office/drawing/2014/main" val="2292283711"/>
                    </a:ext>
                  </a:extLst>
                </a:gridCol>
                <a:gridCol w="975567">
                  <a:extLst>
                    <a:ext uri="{9D8B030D-6E8A-4147-A177-3AD203B41FA5}">
                      <a16:colId xmlns:a16="http://schemas.microsoft.com/office/drawing/2014/main" val="2710531931"/>
                    </a:ext>
                  </a:extLst>
                </a:gridCol>
              </a:tblGrid>
              <a:tr h="699889">
                <a:tc>
                  <a:txBody>
                    <a:bodyPr/>
                    <a:lstStyle/>
                    <a:p>
                      <a:pPr marL="38100" marR="38100" algn="ctr">
                        <a:lnSpc>
                          <a:spcPts val="16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US" sz="1000" dirty="0">
                          <a:effectLst/>
                        </a:rPr>
                        <a:t>Cronbach's Alpha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1000">
                          <a:effectLst/>
                        </a:rPr>
                        <a:t>N of Items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38656670"/>
                  </a:ext>
                </a:extLst>
              </a:tr>
              <a:tr h="334411">
                <a:tc>
                  <a:txBody>
                    <a:bodyPr/>
                    <a:lstStyle/>
                    <a:p>
                      <a:pPr marL="38100" marR="38100">
                        <a:lnSpc>
                          <a:spcPts val="1600"/>
                        </a:lnSpc>
                        <a:spcAft>
                          <a:spcPts val="0"/>
                        </a:spcAft>
                      </a:pPr>
                      <a:r>
                        <a:rPr lang="en-US" sz="10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a:effectLst/>
                        </a:rPr>
                        <a:t>.710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47252528"/>
                  </a:ext>
                </a:extLst>
              </a:tr>
              <a:tr h="334411">
                <a:tc>
                  <a:txBody>
                    <a:bodyPr/>
                    <a:lstStyle/>
                    <a:p>
                      <a:pPr marL="38100" marR="38100">
                        <a:lnSpc>
                          <a:spcPts val="1600"/>
                        </a:lnSpc>
                        <a:spcAft>
                          <a:spcPts val="0"/>
                        </a:spcAft>
                      </a:pPr>
                      <a:r>
                        <a:rPr lang="en-US" sz="10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a:effectLst/>
                        </a:rPr>
                        <a:t>.886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3892707"/>
                  </a:ext>
                </a:extLst>
              </a:tr>
              <a:tr h="334411">
                <a:tc>
                  <a:txBody>
                    <a:bodyPr/>
                    <a:lstStyle/>
                    <a:p>
                      <a:pPr marL="38100" marR="38100">
                        <a:lnSpc>
                          <a:spcPts val="1600"/>
                        </a:lnSpc>
                        <a:spcAft>
                          <a:spcPts val="0"/>
                        </a:spcAft>
                      </a:pPr>
                      <a:r>
                        <a:rPr lang="en-US" sz="10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10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262933"/>
                  </a:ext>
                </a:extLst>
              </a:tr>
            </a:tbl>
          </a:graphicData>
        </a:graphic>
      </p:graphicFrame>
      <p:graphicFrame>
        <p:nvGraphicFramePr>
          <p:cNvPr id="2" name="Table 1">
            <a:extLst>
              <a:ext uri="{FF2B5EF4-FFF2-40B4-BE49-F238E27FC236}">
                <a16:creationId xmlns:a16="http://schemas.microsoft.com/office/drawing/2014/main" id="{2DE0FA9B-AD3C-4D02-9150-2AD0AC13A174}"/>
              </a:ext>
            </a:extLst>
          </p:cNvPr>
          <p:cNvGraphicFramePr>
            <a:graphicFrameLocks noGrp="1"/>
          </p:cNvGraphicFramePr>
          <p:nvPr>
            <p:extLst>
              <p:ext uri="{D42A27DB-BD31-4B8C-83A1-F6EECF244321}">
                <p14:modId xmlns:p14="http://schemas.microsoft.com/office/powerpoint/2010/main" val="4009899486"/>
              </p:ext>
            </p:extLst>
          </p:nvPr>
        </p:nvGraphicFramePr>
        <p:xfrm>
          <a:off x="298677" y="4943112"/>
          <a:ext cx="5391149" cy="1048512"/>
        </p:xfrm>
        <a:graphic>
          <a:graphicData uri="http://schemas.openxmlformats.org/drawingml/2006/table">
            <a:tbl>
              <a:tblPr>
                <a:tableStyleId>{5940675A-B579-460E-94D1-54222C63F5DA}</a:tableStyleId>
              </a:tblPr>
              <a:tblGrid>
                <a:gridCol w="1184353">
                  <a:extLst>
                    <a:ext uri="{9D8B030D-6E8A-4147-A177-3AD203B41FA5}">
                      <a16:colId xmlns:a16="http://schemas.microsoft.com/office/drawing/2014/main" val="131226277"/>
                    </a:ext>
                  </a:extLst>
                </a:gridCol>
                <a:gridCol w="1114354">
                  <a:extLst>
                    <a:ext uri="{9D8B030D-6E8A-4147-A177-3AD203B41FA5}">
                      <a16:colId xmlns:a16="http://schemas.microsoft.com/office/drawing/2014/main" val="3204193143"/>
                    </a:ext>
                  </a:extLst>
                </a:gridCol>
                <a:gridCol w="795610">
                  <a:extLst>
                    <a:ext uri="{9D8B030D-6E8A-4147-A177-3AD203B41FA5}">
                      <a16:colId xmlns:a16="http://schemas.microsoft.com/office/drawing/2014/main" val="1503074423"/>
                    </a:ext>
                  </a:extLst>
                </a:gridCol>
                <a:gridCol w="706862">
                  <a:extLst>
                    <a:ext uri="{9D8B030D-6E8A-4147-A177-3AD203B41FA5}">
                      <a16:colId xmlns:a16="http://schemas.microsoft.com/office/drawing/2014/main" val="1362900658"/>
                    </a:ext>
                  </a:extLst>
                </a:gridCol>
                <a:gridCol w="794985">
                  <a:extLst>
                    <a:ext uri="{9D8B030D-6E8A-4147-A177-3AD203B41FA5}">
                      <a16:colId xmlns:a16="http://schemas.microsoft.com/office/drawing/2014/main" val="2513236640"/>
                    </a:ext>
                  </a:extLst>
                </a:gridCol>
                <a:gridCol w="794985">
                  <a:extLst>
                    <a:ext uri="{9D8B030D-6E8A-4147-A177-3AD203B41FA5}">
                      <a16:colId xmlns:a16="http://schemas.microsoft.com/office/drawing/2014/main" val="1369434367"/>
                    </a:ext>
                  </a:extLst>
                </a:gridCol>
              </a:tblGrid>
              <a:tr h="171450">
                <a:tc gridSpan="2">
                  <a:txBody>
                    <a:bodyPr/>
                    <a:lstStyle/>
                    <a:p>
                      <a:pPr algn="l">
                        <a:lnSpc>
                          <a:spcPct val="150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ct val="150000"/>
                        </a:lnSpc>
                        <a:spcAft>
                          <a:spcPts val="0"/>
                        </a:spcAft>
                      </a:pPr>
                      <a:r>
                        <a:rPr lang="en-US" sz="1000">
                          <a:effectLst/>
                        </a:rPr>
                        <a:t>Y.1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50000"/>
                        </a:lnSpc>
                        <a:spcAft>
                          <a:spcPts val="0"/>
                        </a:spcAft>
                      </a:pPr>
                      <a:r>
                        <a:rPr lang="en-US" sz="1000">
                          <a:effectLst/>
                        </a:rPr>
                        <a:t>Y.2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50000"/>
                        </a:lnSpc>
                        <a:spcAft>
                          <a:spcPts val="0"/>
                        </a:spcAft>
                      </a:pPr>
                      <a:r>
                        <a:rPr lang="en-US" sz="1000">
                          <a:effectLst/>
                        </a:rPr>
                        <a:t>Y.3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50000"/>
                        </a:lnSpc>
                        <a:spcAft>
                          <a:spcPts val="0"/>
                        </a:spcAft>
                      </a:pPr>
                      <a:r>
                        <a:rPr lang="en-US" sz="10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361932006"/>
                  </a:ext>
                </a:extLst>
              </a:tr>
              <a:tr h="116840">
                <a:tc rowSpan="3">
                  <a:txBody>
                    <a:bodyPr/>
                    <a:lstStyle/>
                    <a:p>
                      <a:pPr marL="38100" marR="38100" algn="l">
                        <a:lnSpc>
                          <a:spcPct val="150000"/>
                        </a:lnSpc>
                        <a:spcAft>
                          <a:spcPts val="0"/>
                        </a:spcAft>
                      </a:pPr>
                      <a:r>
                        <a:rPr lang="en-US" sz="10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ct val="150000"/>
                        </a:lnSpc>
                        <a:spcAft>
                          <a:spcPts val="0"/>
                        </a:spcAft>
                      </a:pPr>
                      <a:r>
                        <a:rPr lang="en-US" sz="1000">
                          <a:effectLst/>
                        </a:rPr>
                        <a:t>Pearson Correlation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.799</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.775</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.720</a:t>
                      </a:r>
                      <a:r>
                        <a:rPr lang="en-US" sz="10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74674805"/>
                  </a:ext>
                </a:extLst>
              </a:tr>
              <a:tr h="121285">
                <a:tc vMerge="1">
                  <a:txBody>
                    <a:bodyPr/>
                    <a:lstStyle/>
                    <a:p>
                      <a:endParaRPr lang="en-US"/>
                    </a:p>
                  </a:txBody>
                  <a:tcPr/>
                </a:tc>
                <a:tc>
                  <a:txBody>
                    <a:bodyPr/>
                    <a:lstStyle/>
                    <a:p>
                      <a:pPr marL="38100" marR="38100" algn="l">
                        <a:lnSpc>
                          <a:spcPct val="150000"/>
                        </a:lnSpc>
                        <a:spcAft>
                          <a:spcPts val="0"/>
                        </a:spcAft>
                      </a:pPr>
                      <a:r>
                        <a:rPr lang="en-US" sz="10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50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6072346"/>
                  </a:ext>
                </a:extLst>
              </a:tr>
              <a:tr h="116840">
                <a:tc vMerge="1">
                  <a:txBody>
                    <a:bodyPr/>
                    <a:lstStyle/>
                    <a:p>
                      <a:endParaRPr lang="en-US"/>
                    </a:p>
                  </a:txBody>
                  <a:tcPr/>
                </a:tc>
                <a:tc>
                  <a:txBody>
                    <a:bodyPr/>
                    <a:lstStyle/>
                    <a:p>
                      <a:pPr marL="38100" marR="38100" algn="l">
                        <a:lnSpc>
                          <a:spcPct val="150000"/>
                        </a:lnSpc>
                        <a:spcAft>
                          <a:spcPts val="0"/>
                        </a:spcAft>
                      </a:pPr>
                      <a:r>
                        <a:rPr lang="en-US" sz="10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50000"/>
                        </a:lnSpc>
                        <a:spcAft>
                          <a:spcPts val="0"/>
                        </a:spcAft>
                      </a:pPr>
                      <a:r>
                        <a:rPr lang="en-US" sz="10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50000"/>
                        </a:lnSpc>
                        <a:spcAft>
                          <a:spcPts val="0"/>
                        </a:spcAft>
                      </a:pPr>
                      <a:r>
                        <a:rPr lang="en-US" sz="10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7566284"/>
                  </a:ext>
                </a:extLst>
              </a:tr>
            </a:tbl>
          </a:graphicData>
        </a:graphic>
      </p:graphicFrame>
      <p:sp>
        <p:nvSpPr>
          <p:cNvPr id="18" name="Rectangle 17">
            <a:extLst>
              <a:ext uri="{FF2B5EF4-FFF2-40B4-BE49-F238E27FC236}">
                <a16:creationId xmlns:a16="http://schemas.microsoft.com/office/drawing/2014/main" id="{4C826483-569C-4CE2-A728-3D412F9D9E92}"/>
              </a:ext>
            </a:extLst>
          </p:cNvPr>
          <p:cNvSpPr/>
          <p:nvPr/>
        </p:nvSpPr>
        <p:spPr>
          <a:xfrm>
            <a:off x="1362685" y="896349"/>
            <a:ext cx="2768707" cy="400110"/>
          </a:xfrm>
          <a:prstGeom prst="rect">
            <a:avLst/>
          </a:prstGeom>
          <a:noFill/>
        </p:spPr>
        <p:txBody>
          <a:bodyPr wrap="none" lIns="91440" tIns="45720" rIns="91440" bIns="45720">
            <a:spAutoFit/>
          </a:bodyPr>
          <a:lstStyle/>
          <a:p>
            <a:pPr algn="ctr"/>
            <a:r>
              <a:rPr lang="en-US" sz="2000" dirty="0">
                <a:ln w="0"/>
                <a:highlight>
                  <a:srgbClr val="FF0000"/>
                </a:highlight>
                <a:latin typeface="Times New Roman" panose="02020603050405020304" pitchFamily="18" charset="0"/>
                <a:cs typeface="Times New Roman" panose="02020603050405020304" pitchFamily="18" charset="0"/>
              </a:rPr>
              <a:t>Knowledge Management</a:t>
            </a:r>
            <a:endParaRPr lang="en-US" sz="2000" cap="none" spc="0" dirty="0">
              <a:ln w="0"/>
              <a:solidFill>
                <a:schemeClr val="tx1"/>
              </a:solidFill>
              <a:highlight>
                <a:srgbClr val="FF0000"/>
              </a:highligh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0B0B102-A1DB-4741-84E4-833186FF2C86}"/>
              </a:ext>
            </a:extLst>
          </p:cNvPr>
          <p:cNvSpPr/>
          <p:nvPr/>
        </p:nvSpPr>
        <p:spPr>
          <a:xfrm>
            <a:off x="2114494" y="2812069"/>
            <a:ext cx="1265091" cy="400110"/>
          </a:xfrm>
          <a:prstGeom prst="rect">
            <a:avLst/>
          </a:prstGeom>
          <a:noFill/>
        </p:spPr>
        <p:txBody>
          <a:bodyPr wrap="none" lIns="91440" tIns="45720" rIns="91440" bIns="45720">
            <a:spAutoFit/>
          </a:bodyPr>
          <a:lstStyle/>
          <a:p>
            <a:pPr algn="ctr"/>
            <a:r>
              <a:rPr lang="en-US" sz="2000" dirty="0" err="1">
                <a:ln w="0"/>
                <a:highlight>
                  <a:srgbClr val="FFFF00"/>
                </a:highlight>
                <a:latin typeface="Times New Roman" panose="02020603050405020304" pitchFamily="18" charset="0"/>
                <a:cs typeface="Times New Roman" panose="02020603050405020304" pitchFamily="18" charset="0"/>
              </a:rPr>
              <a:t>Kemitraan</a:t>
            </a:r>
            <a:endParaRPr lang="en-US" sz="2000" cap="none" spc="0" dirty="0">
              <a:ln w="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8327FE6-4C0A-43EB-88A2-27D3CCC1400E}"/>
              </a:ext>
            </a:extLst>
          </p:cNvPr>
          <p:cNvSpPr/>
          <p:nvPr/>
        </p:nvSpPr>
        <p:spPr>
          <a:xfrm>
            <a:off x="1508561" y="4542855"/>
            <a:ext cx="2476961" cy="400110"/>
          </a:xfrm>
          <a:prstGeom prst="rect">
            <a:avLst/>
          </a:prstGeom>
          <a:noFill/>
        </p:spPr>
        <p:txBody>
          <a:bodyPr wrap="none" lIns="91440" tIns="45720" rIns="91440" bIns="45720">
            <a:spAutoFit/>
          </a:bodyPr>
          <a:lstStyle/>
          <a:p>
            <a:pPr algn="ctr"/>
            <a:r>
              <a:rPr lang="en-US" sz="2000" dirty="0" err="1">
                <a:ln w="0"/>
                <a:highlight>
                  <a:srgbClr val="0000FF"/>
                </a:highlight>
                <a:latin typeface="Times New Roman" panose="02020603050405020304" pitchFamily="18" charset="0"/>
                <a:cs typeface="Times New Roman" panose="02020603050405020304" pitchFamily="18" charset="0"/>
              </a:rPr>
              <a:t>Keunggulan</a:t>
            </a:r>
            <a:r>
              <a:rPr lang="en-US" sz="2000" dirty="0">
                <a:ln w="0"/>
                <a:highlight>
                  <a:srgbClr val="0000FF"/>
                </a:highlight>
                <a:latin typeface="Times New Roman" panose="02020603050405020304" pitchFamily="18" charset="0"/>
                <a:cs typeface="Times New Roman" panose="02020603050405020304" pitchFamily="18" charset="0"/>
              </a:rPr>
              <a:t> </a:t>
            </a:r>
            <a:r>
              <a:rPr lang="en-US" sz="2000" dirty="0" err="1">
                <a:ln w="0"/>
                <a:highlight>
                  <a:srgbClr val="0000FF"/>
                </a:highlight>
                <a:latin typeface="Times New Roman" panose="02020603050405020304" pitchFamily="18" charset="0"/>
                <a:cs typeface="Times New Roman" panose="02020603050405020304" pitchFamily="18" charset="0"/>
              </a:rPr>
              <a:t>Bersaing</a:t>
            </a:r>
            <a:r>
              <a:rPr lang="en-US" sz="2000" dirty="0">
                <a:ln w="0"/>
                <a:highlight>
                  <a:srgbClr val="0000FF"/>
                </a:highlight>
                <a:latin typeface="Times New Roman" panose="02020603050405020304" pitchFamily="18" charset="0"/>
                <a:cs typeface="Times New Roman" panose="02020603050405020304" pitchFamily="18" charset="0"/>
              </a:rPr>
              <a:t> </a:t>
            </a:r>
            <a:endParaRPr lang="en-US" sz="2000" cap="none" spc="0" dirty="0">
              <a:ln w="0"/>
              <a:solidFill>
                <a:schemeClr val="tx1"/>
              </a:solidFill>
              <a:highlight>
                <a:srgbClr val="0000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7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EBEFD9E-E641-4F25-9DA7-ECF8C13CAFE2}"/>
              </a:ext>
            </a:extLst>
          </p:cNvPr>
          <p:cNvGraphicFramePr/>
          <p:nvPr>
            <p:extLst>
              <p:ext uri="{D42A27DB-BD31-4B8C-83A1-F6EECF244321}">
                <p14:modId xmlns:p14="http://schemas.microsoft.com/office/powerpoint/2010/main" val="129517103"/>
              </p:ext>
            </p:extLst>
          </p:nvPr>
        </p:nvGraphicFramePr>
        <p:xfrm>
          <a:off x="1631191" y="883162"/>
          <a:ext cx="4356294" cy="2736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213A26C-5365-42B6-BECD-CB54E146894F}"/>
              </a:ext>
            </a:extLst>
          </p:cNvPr>
          <p:cNvGraphicFramePr/>
          <p:nvPr>
            <p:extLst>
              <p:ext uri="{D42A27DB-BD31-4B8C-83A1-F6EECF244321}">
                <p14:modId xmlns:p14="http://schemas.microsoft.com/office/powerpoint/2010/main" val="1583326597"/>
              </p:ext>
            </p:extLst>
          </p:nvPr>
        </p:nvGraphicFramePr>
        <p:xfrm>
          <a:off x="1631190" y="4108477"/>
          <a:ext cx="4356294" cy="2736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6EAD7E6-A04E-485D-AB34-879A0312116F}"/>
              </a:ext>
            </a:extLst>
          </p:cNvPr>
          <p:cNvGraphicFramePr/>
          <p:nvPr>
            <p:extLst>
              <p:ext uri="{D42A27DB-BD31-4B8C-83A1-F6EECF244321}">
                <p14:modId xmlns:p14="http://schemas.microsoft.com/office/powerpoint/2010/main" val="1152381392"/>
              </p:ext>
            </p:extLst>
          </p:nvPr>
        </p:nvGraphicFramePr>
        <p:xfrm>
          <a:off x="6204517" y="860446"/>
          <a:ext cx="4221625" cy="2720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15EA721-93E3-444F-85C7-CA3CD328DD3C}"/>
              </a:ext>
            </a:extLst>
          </p:cNvPr>
          <p:cNvGraphicFramePr/>
          <p:nvPr>
            <p:extLst>
              <p:ext uri="{D42A27DB-BD31-4B8C-83A1-F6EECF244321}">
                <p14:modId xmlns:p14="http://schemas.microsoft.com/office/powerpoint/2010/main" val="493247405"/>
              </p:ext>
            </p:extLst>
          </p:nvPr>
        </p:nvGraphicFramePr>
        <p:xfrm>
          <a:off x="6204517" y="3760300"/>
          <a:ext cx="4221625" cy="2877138"/>
        </p:xfrm>
        <a:graphic>
          <a:graphicData uri="http://schemas.openxmlformats.org/drawingml/2006/chart">
            <c:chart xmlns:c="http://schemas.openxmlformats.org/drawingml/2006/chart" xmlns:r="http://schemas.openxmlformats.org/officeDocument/2006/relationships" r:id="rId5"/>
          </a:graphicData>
        </a:graphic>
      </p:graphicFrame>
      <p:sp>
        <p:nvSpPr>
          <p:cNvPr id="8" name="Arrow: Right 7">
            <a:extLst>
              <a:ext uri="{FF2B5EF4-FFF2-40B4-BE49-F238E27FC236}">
                <a16:creationId xmlns:a16="http://schemas.microsoft.com/office/drawing/2014/main" id="{F86B2D84-9C22-4742-8F60-68AEA77FDF05}"/>
              </a:ext>
            </a:extLst>
          </p:cNvPr>
          <p:cNvSpPr/>
          <p:nvPr/>
        </p:nvSpPr>
        <p:spPr>
          <a:xfrm>
            <a:off x="0" y="1428580"/>
            <a:ext cx="1631190" cy="97067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USIA</a:t>
            </a:r>
          </a:p>
        </p:txBody>
      </p:sp>
      <p:sp>
        <p:nvSpPr>
          <p:cNvPr id="9" name="Arrow: Right 8">
            <a:extLst>
              <a:ext uri="{FF2B5EF4-FFF2-40B4-BE49-F238E27FC236}">
                <a16:creationId xmlns:a16="http://schemas.microsoft.com/office/drawing/2014/main" id="{EC5279AC-EC19-48DA-9407-5CD6BE1930EC}"/>
              </a:ext>
            </a:extLst>
          </p:cNvPr>
          <p:cNvSpPr/>
          <p:nvPr/>
        </p:nvSpPr>
        <p:spPr>
          <a:xfrm>
            <a:off x="0" y="4887621"/>
            <a:ext cx="1631190" cy="97067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PENDIDIKAN</a:t>
            </a:r>
          </a:p>
        </p:txBody>
      </p:sp>
      <p:sp>
        <p:nvSpPr>
          <p:cNvPr id="10" name="Arrow: Right 9">
            <a:extLst>
              <a:ext uri="{FF2B5EF4-FFF2-40B4-BE49-F238E27FC236}">
                <a16:creationId xmlns:a16="http://schemas.microsoft.com/office/drawing/2014/main" id="{EBF595C0-92C0-4575-99E5-FD4352E9B254}"/>
              </a:ext>
            </a:extLst>
          </p:cNvPr>
          <p:cNvSpPr/>
          <p:nvPr/>
        </p:nvSpPr>
        <p:spPr>
          <a:xfrm flipH="1">
            <a:off x="10560811" y="1428579"/>
            <a:ext cx="1631189" cy="97067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LAMA USAHA</a:t>
            </a:r>
          </a:p>
        </p:txBody>
      </p:sp>
      <p:sp>
        <p:nvSpPr>
          <p:cNvPr id="11" name="Arrow: Right 10">
            <a:extLst>
              <a:ext uri="{FF2B5EF4-FFF2-40B4-BE49-F238E27FC236}">
                <a16:creationId xmlns:a16="http://schemas.microsoft.com/office/drawing/2014/main" id="{5F0191BB-96B0-4B56-A227-DB8E1935155B}"/>
              </a:ext>
            </a:extLst>
          </p:cNvPr>
          <p:cNvSpPr/>
          <p:nvPr/>
        </p:nvSpPr>
        <p:spPr>
          <a:xfrm flipH="1">
            <a:off x="10560810" y="4887621"/>
            <a:ext cx="1631189" cy="97067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LAMA BERMITRA</a:t>
            </a:r>
          </a:p>
        </p:txBody>
      </p:sp>
      <p:sp>
        <p:nvSpPr>
          <p:cNvPr id="12" name="Rectangle 11">
            <a:extLst>
              <a:ext uri="{FF2B5EF4-FFF2-40B4-BE49-F238E27FC236}">
                <a16:creationId xmlns:a16="http://schemas.microsoft.com/office/drawing/2014/main" id="{F9EB17B0-869B-43DA-87C7-8C6A00760C65}"/>
              </a:ext>
            </a:extLst>
          </p:cNvPr>
          <p:cNvSpPr/>
          <p:nvPr/>
        </p:nvSpPr>
        <p:spPr>
          <a:xfrm>
            <a:off x="0" y="0"/>
            <a:ext cx="4065537" cy="523220"/>
          </a:xfrm>
          <a:prstGeom prst="rect">
            <a:avLst/>
          </a:prstGeom>
          <a:noFill/>
        </p:spPr>
        <p:txBody>
          <a:bodyPr wrap="none" lIns="91440" tIns="45720" rIns="91440" bIns="45720">
            <a:spAutoFit/>
          </a:bodyPr>
          <a:lstStyle/>
          <a:p>
            <a:pPr algn="ctr"/>
            <a:r>
              <a:rPr lang="en-US" sz="28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Karakteristik</a:t>
            </a:r>
            <a:r>
              <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Responden</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BBDB80A2-689F-47CE-8E5D-1239416D3914}"/>
              </a:ext>
            </a:extLst>
          </p:cNvPr>
          <p:cNvGrpSpPr/>
          <p:nvPr/>
        </p:nvGrpSpPr>
        <p:grpSpPr>
          <a:xfrm>
            <a:off x="22719" y="473600"/>
            <a:ext cx="4003062" cy="49620"/>
            <a:chOff x="360536" y="644686"/>
            <a:chExt cx="3589848" cy="97988"/>
          </a:xfrm>
        </p:grpSpPr>
        <p:sp>
          <p:nvSpPr>
            <p:cNvPr id="14" name="Rectangle 13">
              <a:extLst>
                <a:ext uri="{FF2B5EF4-FFF2-40B4-BE49-F238E27FC236}">
                  <a16:creationId xmlns:a16="http://schemas.microsoft.com/office/drawing/2014/main" id="{12CDD18F-9D0B-4F4E-917B-E7B1E91CFB05}"/>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E73A6A-E00E-4C32-AD7D-BF5DC239F226}"/>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81D7B7-45FE-42A0-9506-0D7A11E1169C}"/>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17" name="Rectangle 16">
            <a:extLst>
              <a:ext uri="{FF2B5EF4-FFF2-40B4-BE49-F238E27FC236}">
                <a16:creationId xmlns:a16="http://schemas.microsoft.com/office/drawing/2014/main" id="{A2D4B8A5-EBB0-408F-9D82-BE10008B6065}"/>
              </a:ext>
            </a:extLst>
          </p:cNvPr>
          <p:cNvSpPr/>
          <p:nvPr/>
        </p:nvSpPr>
        <p:spPr>
          <a:xfrm>
            <a:off x="4080162" y="713885"/>
            <a:ext cx="45878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2%</a:t>
            </a:r>
          </a:p>
        </p:txBody>
      </p:sp>
      <p:sp>
        <p:nvSpPr>
          <p:cNvPr id="18" name="Rectangle 17">
            <a:extLst>
              <a:ext uri="{FF2B5EF4-FFF2-40B4-BE49-F238E27FC236}">
                <a16:creationId xmlns:a16="http://schemas.microsoft.com/office/drawing/2014/main" id="{0C59A236-AAE7-4678-9AF5-AB255D015FBB}"/>
              </a:ext>
            </a:extLst>
          </p:cNvPr>
          <p:cNvSpPr/>
          <p:nvPr/>
        </p:nvSpPr>
        <p:spPr>
          <a:xfrm>
            <a:off x="3134291" y="806623"/>
            <a:ext cx="458780"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5</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D36865A4-DEE0-447C-90A9-0FFC50BB3637}"/>
              </a:ext>
            </a:extLst>
          </p:cNvPr>
          <p:cNvSpPr/>
          <p:nvPr/>
        </p:nvSpPr>
        <p:spPr>
          <a:xfrm>
            <a:off x="2191506" y="1383738"/>
            <a:ext cx="561372"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24%</a:t>
            </a:r>
          </a:p>
        </p:txBody>
      </p:sp>
      <p:sp>
        <p:nvSpPr>
          <p:cNvPr id="20" name="Rectangle 19">
            <a:extLst>
              <a:ext uri="{FF2B5EF4-FFF2-40B4-BE49-F238E27FC236}">
                <a16:creationId xmlns:a16="http://schemas.microsoft.com/office/drawing/2014/main" id="{6835D9E2-8512-4DEB-BC63-F05955B48179}"/>
              </a:ext>
            </a:extLst>
          </p:cNvPr>
          <p:cNvSpPr/>
          <p:nvPr/>
        </p:nvSpPr>
        <p:spPr>
          <a:xfrm>
            <a:off x="4861654" y="1553015"/>
            <a:ext cx="561372"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24%</a:t>
            </a:r>
          </a:p>
        </p:txBody>
      </p:sp>
      <p:sp>
        <p:nvSpPr>
          <p:cNvPr id="21" name="Rectangle 20">
            <a:extLst>
              <a:ext uri="{FF2B5EF4-FFF2-40B4-BE49-F238E27FC236}">
                <a16:creationId xmlns:a16="http://schemas.microsoft.com/office/drawing/2014/main" id="{48B694BF-39A7-4B0C-B1BF-3AF81FF3D7D3}"/>
              </a:ext>
            </a:extLst>
          </p:cNvPr>
          <p:cNvSpPr/>
          <p:nvPr/>
        </p:nvSpPr>
        <p:spPr>
          <a:xfrm>
            <a:off x="2772523" y="2746033"/>
            <a:ext cx="561372"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45</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5353FEA5-28DE-499B-82F8-8199DEF3CFEF}"/>
              </a:ext>
            </a:extLst>
          </p:cNvPr>
          <p:cNvSpPr/>
          <p:nvPr/>
        </p:nvSpPr>
        <p:spPr>
          <a:xfrm>
            <a:off x="7372374" y="2207332"/>
            <a:ext cx="561372"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50</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CF866C16-75CE-4716-ACB7-9A79D82533F2}"/>
              </a:ext>
            </a:extLst>
          </p:cNvPr>
          <p:cNvSpPr/>
          <p:nvPr/>
        </p:nvSpPr>
        <p:spPr>
          <a:xfrm>
            <a:off x="8364574" y="1143881"/>
            <a:ext cx="715260"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7,14</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F6C67124-606F-4870-BA85-F50F1A8FDC52}"/>
              </a:ext>
            </a:extLst>
          </p:cNvPr>
          <p:cNvSpPr/>
          <p:nvPr/>
        </p:nvSpPr>
        <p:spPr>
          <a:xfrm>
            <a:off x="7524819" y="1052439"/>
            <a:ext cx="817853"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16,67</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0DDA3467-7187-4FBA-9017-C9C7725F32F0}"/>
              </a:ext>
            </a:extLst>
          </p:cNvPr>
          <p:cNvSpPr/>
          <p:nvPr/>
        </p:nvSpPr>
        <p:spPr>
          <a:xfrm>
            <a:off x="8670908" y="1913914"/>
            <a:ext cx="817853"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26,19</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C26264CA-DF36-46A1-9B5A-07C21336D840}"/>
              </a:ext>
            </a:extLst>
          </p:cNvPr>
          <p:cNvSpPr/>
          <p:nvPr/>
        </p:nvSpPr>
        <p:spPr>
          <a:xfrm>
            <a:off x="2211151" y="5125403"/>
            <a:ext cx="561372"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45</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E6CCB5B-4F79-4F83-90FF-BD08E71B77A3}"/>
              </a:ext>
            </a:extLst>
          </p:cNvPr>
          <p:cNvSpPr/>
          <p:nvPr/>
        </p:nvSpPr>
        <p:spPr>
          <a:xfrm>
            <a:off x="3788666" y="6144115"/>
            <a:ext cx="553742"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11%</a:t>
            </a:r>
          </a:p>
        </p:txBody>
      </p:sp>
      <p:sp>
        <p:nvSpPr>
          <p:cNvPr id="28" name="Rectangle 27">
            <a:extLst>
              <a:ext uri="{FF2B5EF4-FFF2-40B4-BE49-F238E27FC236}">
                <a16:creationId xmlns:a16="http://schemas.microsoft.com/office/drawing/2014/main" id="{F1778C6D-E6FC-4DF3-BCAC-39C389B4BBD1}"/>
              </a:ext>
            </a:extLst>
          </p:cNvPr>
          <p:cNvSpPr/>
          <p:nvPr/>
        </p:nvSpPr>
        <p:spPr>
          <a:xfrm>
            <a:off x="4727386" y="5636284"/>
            <a:ext cx="561372"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19%</a:t>
            </a:r>
          </a:p>
        </p:txBody>
      </p:sp>
      <p:sp>
        <p:nvSpPr>
          <p:cNvPr id="29" name="Rectangle 28">
            <a:extLst>
              <a:ext uri="{FF2B5EF4-FFF2-40B4-BE49-F238E27FC236}">
                <a16:creationId xmlns:a16="http://schemas.microsoft.com/office/drawing/2014/main" id="{47E6F26C-91B0-4F44-B8F7-230951434D6C}"/>
              </a:ext>
            </a:extLst>
          </p:cNvPr>
          <p:cNvSpPr/>
          <p:nvPr/>
        </p:nvSpPr>
        <p:spPr>
          <a:xfrm>
            <a:off x="4446700" y="4427926"/>
            <a:ext cx="561372"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21%</a:t>
            </a:r>
          </a:p>
        </p:txBody>
      </p:sp>
      <p:sp>
        <p:nvSpPr>
          <p:cNvPr id="30" name="Rectangle 29">
            <a:extLst>
              <a:ext uri="{FF2B5EF4-FFF2-40B4-BE49-F238E27FC236}">
                <a16:creationId xmlns:a16="http://schemas.microsoft.com/office/drawing/2014/main" id="{AE9C2868-1840-47A0-9F98-1B75B3CAF090}"/>
              </a:ext>
            </a:extLst>
          </p:cNvPr>
          <p:cNvSpPr/>
          <p:nvPr/>
        </p:nvSpPr>
        <p:spPr>
          <a:xfrm>
            <a:off x="1981761" y="4089372"/>
            <a:ext cx="45878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0%</a:t>
            </a:r>
          </a:p>
        </p:txBody>
      </p:sp>
      <p:sp>
        <p:nvSpPr>
          <p:cNvPr id="31" name="Rectangle 30">
            <a:extLst>
              <a:ext uri="{FF2B5EF4-FFF2-40B4-BE49-F238E27FC236}">
                <a16:creationId xmlns:a16="http://schemas.microsoft.com/office/drawing/2014/main" id="{102DD7E1-16E2-4103-8E50-81BA14C04A40}"/>
              </a:ext>
            </a:extLst>
          </p:cNvPr>
          <p:cNvSpPr/>
          <p:nvPr/>
        </p:nvSpPr>
        <p:spPr>
          <a:xfrm>
            <a:off x="3454984" y="3972652"/>
            <a:ext cx="45878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1%</a:t>
            </a:r>
          </a:p>
        </p:txBody>
      </p:sp>
      <p:sp>
        <p:nvSpPr>
          <p:cNvPr id="32" name="Rectangle 31">
            <a:extLst>
              <a:ext uri="{FF2B5EF4-FFF2-40B4-BE49-F238E27FC236}">
                <a16:creationId xmlns:a16="http://schemas.microsoft.com/office/drawing/2014/main" id="{44B3F3B7-37C7-4E5C-AC5E-8D2F886400C7}"/>
              </a:ext>
            </a:extLst>
          </p:cNvPr>
          <p:cNvSpPr/>
          <p:nvPr/>
        </p:nvSpPr>
        <p:spPr>
          <a:xfrm>
            <a:off x="3572507" y="4879059"/>
            <a:ext cx="45878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0%</a:t>
            </a:r>
          </a:p>
        </p:txBody>
      </p:sp>
      <p:sp>
        <p:nvSpPr>
          <p:cNvPr id="40" name="Rectangle 39">
            <a:extLst>
              <a:ext uri="{FF2B5EF4-FFF2-40B4-BE49-F238E27FC236}">
                <a16:creationId xmlns:a16="http://schemas.microsoft.com/office/drawing/2014/main" id="{D47F5AFE-3DA0-49FE-9EA3-AFE2313A8B02}"/>
              </a:ext>
            </a:extLst>
          </p:cNvPr>
          <p:cNvSpPr/>
          <p:nvPr/>
        </p:nvSpPr>
        <p:spPr>
          <a:xfrm>
            <a:off x="3703821" y="4408776"/>
            <a:ext cx="401072" cy="338554"/>
          </a:xfrm>
          <a:prstGeom prst="rect">
            <a:avLst/>
          </a:prstGeom>
          <a:noFill/>
        </p:spPr>
        <p:txBody>
          <a:bodyPr wrap="none" lIns="91440" tIns="45720" rIns="91440" bIns="45720">
            <a:spAutoFit/>
          </a:bodyPr>
          <a:lstStyle/>
          <a:p>
            <a:pPr algn="ctr"/>
            <a:r>
              <a:rPr lang="en-US" sz="1600" dirty="0">
                <a:ln w="0"/>
                <a:highlight>
                  <a:srgbClr val="C0C0C0"/>
                </a:highlight>
                <a:latin typeface="Times New Roman" panose="02020603050405020304" pitchFamily="18" charset="0"/>
                <a:cs typeface="Times New Roman" panose="02020603050405020304" pitchFamily="18" charset="0"/>
              </a:rPr>
              <a:t>S3</a:t>
            </a:r>
            <a:endParaRPr lang="en-US" sz="1600" cap="none" spc="0" dirty="0">
              <a:ln w="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622F922-8208-4DE0-A35F-95CF3A010612}"/>
              </a:ext>
            </a:extLst>
          </p:cNvPr>
          <p:cNvSpPr/>
          <p:nvPr/>
        </p:nvSpPr>
        <p:spPr>
          <a:xfrm>
            <a:off x="3836147" y="4213636"/>
            <a:ext cx="45878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0%</a:t>
            </a:r>
          </a:p>
        </p:txBody>
      </p:sp>
      <p:sp>
        <p:nvSpPr>
          <p:cNvPr id="42" name="Rectangle 41">
            <a:extLst>
              <a:ext uri="{FF2B5EF4-FFF2-40B4-BE49-F238E27FC236}">
                <a16:creationId xmlns:a16="http://schemas.microsoft.com/office/drawing/2014/main" id="{921273D8-D5AD-4552-A572-5D3389FD3820}"/>
              </a:ext>
            </a:extLst>
          </p:cNvPr>
          <p:cNvSpPr/>
          <p:nvPr/>
        </p:nvSpPr>
        <p:spPr>
          <a:xfrm>
            <a:off x="7726258" y="4070222"/>
            <a:ext cx="71526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2,38%</a:t>
            </a:r>
          </a:p>
        </p:txBody>
      </p:sp>
      <p:sp>
        <p:nvSpPr>
          <p:cNvPr id="43" name="Rectangle 42">
            <a:extLst>
              <a:ext uri="{FF2B5EF4-FFF2-40B4-BE49-F238E27FC236}">
                <a16:creationId xmlns:a16="http://schemas.microsoft.com/office/drawing/2014/main" id="{477EB74B-CD8F-4BEA-862F-FE9D9C860BCA}"/>
              </a:ext>
            </a:extLst>
          </p:cNvPr>
          <p:cNvSpPr/>
          <p:nvPr/>
        </p:nvSpPr>
        <p:spPr>
          <a:xfrm>
            <a:off x="8350335" y="3972652"/>
            <a:ext cx="715260"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4,76%</a:t>
            </a:r>
          </a:p>
        </p:txBody>
      </p:sp>
      <p:sp>
        <p:nvSpPr>
          <p:cNvPr id="44" name="Rectangle 43">
            <a:extLst>
              <a:ext uri="{FF2B5EF4-FFF2-40B4-BE49-F238E27FC236}">
                <a16:creationId xmlns:a16="http://schemas.microsoft.com/office/drawing/2014/main" id="{8EA5045F-5652-44D3-9110-653D008C0ED7}"/>
              </a:ext>
            </a:extLst>
          </p:cNvPr>
          <p:cNvSpPr/>
          <p:nvPr/>
        </p:nvSpPr>
        <p:spPr>
          <a:xfrm>
            <a:off x="8951594" y="4725687"/>
            <a:ext cx="817853" cy="338554"/>
          </a:xfrm>
          <a:prstGeom prst="rect">
            <a:avLst/>
          </a:prstGeom>
          <a:noFill/>
        </p:spPr>
        <p:txBody>
          <a:bodyPr wrap="none" lIns="91440" tIns="45720" rIns="91440" bIns="45720">
            <a:spAutoFit/>
          </a:bodyPr>
          <a:lstStyle/>
          <a:p>
            <a:pPr algn="ctr"/>
            <a:r>
              <a:rPr lang="en-US" sz="1600" cap="none" spc="0" dirty="0">
                <a:ln w="0"/>
                <a:solidFill>
                  <a:schemeClr val="tx1"/>
                </a:solidFill>
                <a:latin typeface="Times New Roman" panose="02020603050405020304" pitchFamily="18" charset="0"/>
                <a:cs typeface="Times New Roman" panose="02020603050405020304" pitchFamily="18" charset="0"/>
              </a:rPr>
              <a:t>33,33%</a:t>
            </a:r>
          </a:p>
        </p:txBody>
      </p:sp>
      <p:sp>
        <p:nvSpPr>
          <p:cNvPr id="45" name="Rectangle 44">
            <a:extLst>
              <a:ext uri="{FF2B5EF4-FFF2-40B4-BE49-F238E27FC236}">
                <a16:creationId xmlns:a16="http://schemas.microsoft.com/office/drawing/2014/main" id="{EC083E74-3704-4C19-BE5B-AE593D8F52B3}"/>
              </a:ext>
            </a:extLst>
          </p:cNvPr>
          <p:cNvSpPr/>
          <p:nvPr/>
        </p:nvSpPr>
        <p:spPr>
          <a:xfrm>
            <a:off x="7359209" y="5689015"/>
            <a:ext cx="817853" cy="338554"/>
          </a:xfrm>
          <a:prstGeom prst="rect">
            <a:avLst/>
          </a:prstGeom>
          <a:noFill/>
        </p:spPr>
        <p:txBody>
          <a:bodyPr wrap="none" lIns="91440" tIns="45720" rIns="91440" bIns="45720">
            <a:spAutoFit/>
          </a:bodyPr>
          <a:lstStyle/>
          <a:p>
            <a:pPr algn="ctr"/>
            <a:r>
              <a:rPr lang="en-US" sz="1600" dirty="0">
                <a:ln w="0"/>
                <a:latin typeface="Times New Roman" panose="02020603050405020304" pitchFamily="18" charset="0"/>
                <a:cs typeface="Times New Roman" panose="02020603050405020304" pitchFamily="18" charset="0"/>
              </a:rPr>
              <a:t>57,14</a:t>
            </a:r>
            <a:r>
              <a:rPr lang="en-US" sz="1600" cap="none" spc="0" dirty="0">
                <a:ln w="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93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0-#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0-#ppt_w/2"/>
                                          </p:val>
                                        </p:tav>
                                        <p:tav tm="100000">
                                          <p:val>
                                            <p:strVal val="#ppt_x"/>
                                          </p:val>
                                        </p:tav>
                                      </p:tavLst>
                                    </p:anim>
                                    <p:anim calcmode="lin" valueType="num">
                                      <p:cBhvr additive="base">
                                        <p:cTn id="76" dur="500" fill="hold"/>
                                        <p:tgtEl>
                                          <p:spTgt spid="9"/>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1+#ppt_w/2"/>
                                          </p:val>
                                        </p:tav>
                                        <p:tav tm="100000">
                                          <p:val>
                                            <p:strVal val="#ppt_x"/>
                                          </p:val>
                                        </p:tav>
                                      </p:tavLst>
                                    </p:anim>
                                    <p:anim calcmode="lin" valueType="num">
                                      <p:cBhvr additive="base">
                                        <p:cTn id="88" dur="500" fill="hold"/>
                                        <p:tgtEl>
                                          <p:spTgt spid="4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1+#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1+#ppt_w/2"/>
                                          </p:val>
                                        </p:tav>
                                        <p:tav tm="100000">
                                          <p:val>
                                            <p:strVal val="#ppt_x"/>
                                          </p:val>
                                        </p:tav>
                                      </p:tavLst>
                                    </p:anim>
                                    <p:anim calcmode="lin" valueType="num">
                                      <p:cBhvr additive="base">
                                        <p:cTn id="100" dur="500" fill="hold"/>
                                        <p:tgtEl>
                                          <p:spTgt spid="2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1+#ppt_w/2"/>
                                          </p:val>
                                        </p:tav>
                                        <p:tav tm="100000">
                                          <p:val>
                                            <p:strVal val="#ppt_x"/>
                                          </p:val>
                                        </p:tav>
                                      </p:tavLst>
                                    </p:anim>
                                    <p:anim calcmode="lin" valueType="num">
                                      <p:cBhvr additive="base">
                                        <p:cTn id="104" dur="500" fill="hold"/>
                                        <p:tgtEl>
                                          <p:spTgt spid="27"/>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1+#ppt_w/2"/>
                                          </p:val>
                                        </p:tav>
                                        <p:tav tm="100000">
                                          <p:val>
                                            <p:strVal val="#ppt_x"/>
                                          </p:val>
                                        </p:tav>
                                      </p:tavLst>
                                    </p:anim>
                                    <p:anim calcmode="lin" valueType="num">
                                      <p:cBhvr additive="base">
                                        <p:cTn id="108" dur="500" fill="hold"/>
                                        <p:tgtEl>
                                          <p:spTgt spid="2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1+#ppt_w/2"/>
                                          </p:val>
                                        </p:tav>
                                        <p:tav tm="100000">
                                          <p:val>
                                            <p:strVal val="#ppt_x"/>
                                          </p:val>
                                        </p:tav>
                                      </p:tavLst>
                                    </p:anim>
                                    <p:anim calcmode="lin" valueType="num">
                                      <p:cBhvr additive="base">
                                        <p:cTn id="112" dur="500" fill="hold"/>
                                        <p:tgtEl>
                                          <p:spTgt spid="3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additive="base">
                                        <p:cTn id="115" dur="500" fill="hold"/>
                                        <p:tgtEl>
                                          <p:spTgt spid="5"/>
                                        </p:tgtEl>
                                        <p:attrNameLst>
                                          <p:attrName>ppt_x</p:attrName>
                                        </p:attrNameLst>
                                      </p:cBhvr>
                                      <p:tavLst>
                                        <p:tav tm="0">
                                          <p:val>
                                            <p:strVal val="1+#ppt_w/2"/>
                                          </p:val>
                                        </p:tav>
                                        <p:tav tm="100000">
                                          <p:val>
                                            <p:strVal val="#ppt_x"/>
                                          </p:val>
                                        </p:tav>
                                      </p:tavLst>
                                    </p:anim>
                                    <p:anim calcmode="lin" valueType="num">
                                      <p:cBhvr additive="base">
                                        <p:cTn id="116" dur="500" fill="hold"/>
                                        <p:tgtEl>
                                          <p:spTgt spid="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additive="base">
                                        <p:cTn id="119" dur="500" fill="hold"/>
                                        <p:tgtEl>
                                          <p:spTgt spid="11"/>
                                        </p:tgtEl>
                                        <p:attrNameLst>
                                          <p:attrName>ppt_x</p:attrName>
                                        </p:attrNameLst>
                                      </p:cBhvr>
                                      <p:tavLst>
                                        <p:tav tm="0">
                                          <p:val>
                                            <p:strVal val="1+#ppt_w/2"/>
                                          </p:val>
                                        </p:tav>
                                        <p:tav tm="100000">
                                          <p:val>
                                            <p:strVal val="#ppt_x"/>
                                          </p:val>
                                        </p:tav>
                                      </p:tavLst>
                                    </p:anim>
                                    <p:anim calcmode="lin" valueType="num">
                                      <p:cBhvr additive="base">
                                        <p:cTn id="120" dur="500" fill="hold"/>
                                        <p:tgtEl>
                                          <p:spTgt spid="11"/>
                                        </p:tgtEl>
                                        <p:attrNameLst>
                                          <p:attrName>ppt_y</p:attrName>
                                        </p:attrNameLst>
                                      </p:cBhvr>
                                      <p:tavLst>
                                        <p:tav tm="0">
                                          <p:val>
                                            <p:strVal val="#ppt_y"/>
                                          </p:val>
                                        </p:tav>
                                        <p:tav tm="100000">
                                          <p:val>
                                            <p:strVal val="#ppt_y"/>
                                          </p:val>
                                        </p:tav>
                                      </p:tavLst>
                                    </p:anim>
                                  </p:childTnLst>
                                </p:cTn>
                              </p:par>
                            </p:childTnLst>
                          </p:cTn>
                        </p:par>
                        <p:par>
                          <p:cTn id="121" fill="hold">
                            <p:stCondLst>
                              <p:cond delay="3500"/>
                            </p:stCondLst>
                            <p:childTnLst>
                              <p:par>
                                <p:cTn id="122" presetID="2" presetClass="entr" presetSubtype="8" fill="hold" grpId="0" nodeType="afterEffect">
                                  <p:stCondLst>
                                    <p:cond delay="0"/>
                                  </p:stCondLst>
                                  <p:childTnLst>
                                    <p:set>
                                      <p:cBhvr>
                                        <p:cTn id="123" dur="1" fill="hold">
                                          <p:stCondLst>
                                            <p:cond delay="0"/>
                                          </p:stCondLst>
                                        </p:cTn>
                                        <p:tgtEl>
                                          <p:spTgt spid="44"/>
                                        </p:tgtEl>
                                        <p:attrNameLst>
                                          <p:attrName>style.visibility</p:attrName>
                                        </p:attrNameLst>
                                      </p:cBhvr>
                                      <p:to>
                                        <p:strVal val="visible"/>
                                      </p:to>
                                    </p:set>
                                    <p:anim calcmode="lin" valueType="num">
                                      <p:cBhvr additive="base">
                                        <p:cTn id="124" dur="500" fill="hold"/>
                                        <p:tgtEl>
                                          <p:spTgt spid="44"/>
                                        </p:tgtEl>
                                        <p:attrNameLst>
                                          <p:attrName>ppt_x</p:attrName>
                                        </p:attrNameLst>
                                      </p:cBhvr>
                                      <p:tavLst>
                                        <p:tav tm="0">
                                          <p:val>
                                            <p:strVal val="0-#ppt_w/2"/>
                                          </p:val>
                                        </p:tav>
                                        <p:tav tm="100000">
                                          <p:val>
                                            <p:strVal val="#ppt_x"/>
                                          </p:val>
                                        </p:tav>
                                      </p:tavLst>
                                    </p:anim>
                                    <p:anim calcmode="lin" valueType="num">
                                      <p:cBhvr additive="base">
                                        <p:cTn id="125" dur="500" fill="hold"/>
                                        <p:tgtEl>
                                          <p:spTgt spid="44"/>
                                        </p:tgtEl>
                                        <p:attrNameLst>
                                          <p:attrName>ppt_y</p:attrName>
                                        </p:attrNameLst>
                                      </p:cBhvr>
                                      <p:tavLst>
                                        <p:tav tm="0">
                                          <p:val>
                                            <p:strVal val="#ppt_y"/>
                                          </p:val>
                                        </p:tav>
                                        <p:tav tm="100000">
                                          <p:val>
                                            <p:strVal val="#ppt_y"/>
                                          </p:val>
                                        </p:tav>
                                      </p:tavLst>
                                    </p:anim>
                                  </p:childTnLst>
                                </p:cTn>
                              </p:par>
                            </p:childTnLst>
                          </p:cTn>
                        </p:par>
                        <p:par>
                          <p:cTn id="126" fill="hold">
                            <p:stCondLst>
                              <p:cond delay="4000"/>
                            </p:stCondLst>
                            <p:childTnLst>
                              <p:par>
                                <p:cTn id="127" presetID="2" presetClass="entr" presetSubtype="8" fill="hold" grpId="0" nodeType="after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fill="hold"/>
                                        <p:tgtEl>
                                          <p:spTgt spid="43"/>
                                        </p:tgtEl>
                                        <p:attrNameLst>
                                          <p:attrName>ppt_x</p:attrName>
                                        </p:attrNameLst>
                                      </p:cBhvr>
                                      <p:tavLst>
                                        <p:tav tm="0">
                                          <p:val>
                                            <p:strVal val="0-#ppt_w/2"/>
                                          </p:val>
                                        </p:tav>
                                        <p:tav tm="100000">
                                          <p:val>
                                            <p:strVal val="#ppt_x"/>
                                          </p:val>
                                        </p:tav>
                                      </p:tavLst>
                                    </p:anim>
                                    <p:anim calcmode="lin" valueType="num">
                                      <p:cBhvr additive="base">
                                        <p:cTn id="130" dur="500" fill="hold"/>
                                        <p:tgtEl>
                                          <p:spTgt spid="43"/>
                                        </p:tgtEl>
                                        <p:attrNameLst>
                                          <p:attrName>ppt_y</p:attrName>
                                        </p:attrNameLst>
                                      </p:cBhvr>
                                      <p:tavLst>
                                        <p:tav tm="0">
                                          <p:val>
                                            <p:strVal val="#ppt_y"/>
                                          </p:val>
                                        </p:tav>
                                        <p:tav tm="100000">
                                          <p:val>
                                            <p:strVal val="#ppt_y"/>
                                          </p:val>
                                        </p:tav>
                                      </p:tavLst>
                                    </p:anim>
                                  </p:childTnLst>
                                </p:cTn>
                              </p:par>
                            </p:childTnLst>
                          </p:cTn>
                        </p:par>
                        <p:par>
                          <p:cTn id="131" fill="hold">
                            <p:stCondLst>
                              <p:cond delay="4500"/>
                            </p:stCondLst>
                            <p:childTnLst>
                              <p:par>
                                <p:cTn id="132" presetID="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cBhvr additive="base">
                                        <p:cTn id="134" dur="500" fill="hold"/>
                                        <p:tgtEl>
                                          <p:spTgt spid="42"/>
                                        </p:tgtEl>
                                        <p:attrNameLst>
                                          <p:attrName>ppt_x</p:attrName>
                                        </p:attrNameLst>
                                      </p:cBhvr>
                                      <p:tavLst>
                                        <p:tav tm="0">
                                          <p:val>
                                            <p:strVal val="0-#ppt_w/2"/>
                                          </p:val>
                                        </p:tav>
                                        <p:tav tm="100000">
                                          <p:val>
                                            <p:strVal val="#ppt_x"/>
                                          </p:val>
                                        </p:tav>
                                      </p:tavLst>
                                    </p:anim>
                                    <p:anim calcmode="lin" valueType="num">
                                      <p:cBhvr additive="base">
                                        <p:cTn id="135" dur="500" fill="hold"/>
                                        <p:tgtEl>
                                          <p:spTgt spid="42"/>
                                        </p:tgtEl>
                                        <p:attrNameLst>
                                          <p:attrName>ppt_y</p:attrName>
                                        </p:attrNameLst>
                                      </p:cBhvr>
                                      <p:tavLst>
                                        <p:tav tm="0">
                                          <p:val>
                                            <p:strVal val="#ppt_y"/>
                                          </p:val>
                                        </p:tav>
                                        <p:tav tm="100000">
                                          <p:val>
                                            <p:strVal val="#ppt_y"/>
                                          </p:val>
                                        </p:tav>
                                      </p:tavLst>
                                    </p:anim>
                                  </p:childTnLst>
                                </p:cTn>
                              </p:par>
                            </p:childTnLst>
                          </p:cTn>
                        </p:par>
                        <p:par>
                          <p:cTn id="136" fill="hold">
                            <p:stCondLst>
                              <p:cond delay="5000"/>
                            </p:stCondLst>
                            <p:childTnLst>
                              <p:par>
                                <p:cTn id="137" presetID="2" presetClass="entr" presetSubtype="8" fill="hold" grpId="0" nodeType="after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500" fill="hold"/>
                                        <p:tgtEl>
                                          <p:spTgt spid="45"/>
                                        </p:tgtEl>
                                        <p:attrNameLst>
                                          <p:attrName>ppt_x</p:attrName>
                                        </p:attrNameLst>
                                      </p:cBhvr>
                                      <p:tavLst>
                                        <p:tav tm="0">
                                          <p:val>
                                            <p:strVal val="0-#ppt_w/2"/>
                                          </p:val>
                                        </p:tav>
                                        <p:tav tm="100000">
                                          <p:val>
                                            <p:strVal val="#ppt_x"/>
                                          </p:val>
                                        </p:tav>
                                      </p:tavLst>
                                    </p:anim>
                                    <p:anim calcmode="lin" valueType="num">
                                      <p:cBhvr additive="base">
                                        <p:cTn id="140" dur="500" fill="hold"/>
                                        <p:tgtEl>
                                          <p:spTgt spid="45"/>
                                        </p:tgtEl>
                                        <p:attrNameLst>
                                          <p:attrName>ppt_y</p:attrName>
                                        </p:attrNameLst>
                                      </p:cBhvr>
                                      <p:tavLst>
                                        <p:tav tm="0">
                                          <p:val>
                                            <p:strVal val="#ppt_y"/>
                                          </p:val>
                                        </p:tav>
                                        <p:tav tm="100000">
                                          <p:val>
                                            <p:strVal val="#ppt_y"/>
                                          </p:val>
                                        </p:tav>
                                      </p:tavLst>
                                    </p:anim>
                                  </p:childTnLst>
                                </p:cTn>
                              </p:par>
                            </p:childTnLst>
                          </p:cTn>
                        </p:par>
                        <p:par>
                          <p:cTn id="141" fill="hold">
                            <p:stCondLst>
                              <p:cond delay="5500"/>
                            </p:stCondLst>
                            <p:childTnLst>
                              <p:par>
                                <p:cTn id="142" presetID="2" presetClass="entr" presetSubtype="8" fill="hold" grpId="0" nodeType="afterEffect">
                                  <p:stCondLst>
                                    <p:cond delay="0"/>
                                  </p:stCondLst>
                                  <p:childTnLst>
                                    <p:set>
                                      <p:cBhvr>
                                        <p:cTn id="143" dur="1" fill="hold">
                                          <p:stCondLst>
                                            <p:cond delay="0"/>
                                          </p:stCondLst>
                                        </p:cTn>
                                        <p:tgtEl>
                                          <p:spTgt spid="7"/>
                                        </p:tgtEl>
                                        <p:attrNameLst>
                                          <p:attrName>style.visibility</p:attrName>
                                        </p:attrNameLst>
                                      </p:cBhvr>
                                      <p:to>
                                        <p:strVal val="visible"/>
                                      </p:to>
                                    </p:set>
                                    <p:anim calcmode="lin" valueType="num">
                                      <p:cBhvr additive="base">
                                        <p:cTn id="144" dur="500" fill="hold"/>
                                        <p:tgtEl>
                                          <p:spTgt spid="7"/>
                                        </p:tgtEl>
                                        <p:attrNameLst>
                                          <p:attrName>ppt_x</p:attrName>
                                        </p:attrNameLst>
                                      </p:cBhvr>
                                      <p:tavLst>
                                        <p:tav tm="0">
                                          <p:val>
                                            <p:strVal val="0-#ppt_w/2"/>
                                          </p:val>
                                        </p:tav>
                                        <p:tav tm="100000">
                                          <p:val>
                                            <p:strVal val="#ppt_x"/>
                                          </p:val>
                                        </p:tav>
                                      </p:tavLst>
                                    </p:anim>
                                    <p:anim calcmode="lin" valueType="num">
                                      <p:cBhvr additive="base">
                                        <p:cTn id="1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P spid="8" grpId="0" animBg="1"/>
      <p:bldP spid="9" grpId="0" animBg="1"/>
      <p:bldP spid="10" grpId="0" animBg="1"/>
      <p:bldP spid="11" grpId="0" animBg="1"/>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7">
            <a:extLst>
              <a:ext uri="{FF2B5EF4-FFF2-40B4-BE49-F238E27FC236}">
                <a16:creationId xmlns:a16="http://schemas.microsoft.com/office/drawing/2014/main" id="{B4C9D7DE-2A7A-42D0-BC03-02D792E1DB33}"/>
              </a:ext>
            </a:extLst>
          </p:cNvPr>
          <p:cNvSpPr txBox="1">
            <a:spLocks/>
          </p:cNvSpPr>
          <p:nvPr/>
        </p:nvSpPr>
        <p:spPr>
          <a:xfrm>
            <a:off x="1" y="24373"/>
            <a:ext cx="12192000" cy="12800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Rekapitulasi Tanggapan Responden Terkait  </a:t>
            </a:r>
            <a:br>
              <a:rPr kumimoji="1" lang="id-ID" altLang="ja-JP" dirty="0"/>
            </a:br>
            <a:r>
              <a:rPr kumimoji="1" lang="en-US" altLang="ja-JP" i="1" dirty="0"/>
              <a:t>Knowledge Management</a:t>
            </a:r>
            <a:endParaRPr kumimoji="1" lang="ja-JP" altLang="en-US" dirty="0"/>
          </a:p>
        </p:txBody>
      </p:sp>
      <p:grpSp>
        <p:nvGrpSpPr>
          <p:cNvPr id="5" name="Group 4">
            <a:extLst>
              <a:ext uri="{FF2B5EF4-FFF2-40B4-BE49-F238E27FC236}">
                <a16:creationId xmlns:a16="http://schemas.microsoft.com/office/drawing/2014/main" id="{E4B39841-FA53-4331-8F42-9E8F734E9319}"/>
              </a:ext>
            </a:extLst>
          </p:cNvPr>
          <p:cNvGrpSpPr/>
          <p:nvPr/>
        </p:nvGrpSpPr>
        <p:grpSpPr>
          <a:xfrm>
            <a:off x="2842654" y="1242858"/>
            <a:ext cx="6382994" cy="61555"/>
            <a:chOff x="360536" y="644686"/>
            <a:chExt cx="3589848" cy="97988"/>
          </a:xfrm>
        </p:grpSpPr>
        <p:sp>
          <p:nvSpPr>
            <p:cNvPr id="6" name="Rectangle 5">
              <a:extLst>
                <a:ext uri="{FF2B5EF4-FFF2-40B4-BE49-F238E27FC236}">
                  <a16:creationId xmlns:a16="http://schemas.microsoft.com/office/drawing/2014/main" id="{8673C99E-D994-44DF-A1E4-B9410AEC4D50}"/>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63C59B-29B8-44EF-A44F-5AE0CDE880FB}"/>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6B89C7-B824-4537-8065-2307852A3234}"/>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4FC91103-9F47-4B8D-80FD-823B97A22526}"/>
              </a:ext>
            </a:extLst>
          </p:cNvPr>
          <p:cNvGraphicFramePr>
            <a:graphicFrameLocks noGrp="1"/>
          </p:cNvGraphicFramePr>
          <p:nvPr>
            <p:extLst>
              <p:ext uri="{D42A27DB-BD31-4B8C-83A1-F6EECF244321}">
                <p14:modId xmlns:p14="http://schemas.microsoft.com/office/powerpoint/2010/main" val="2828317955"/>
              </p:ext>
            </p:extLst>
          </p:nvPr>
        </p:nvGraphicFramePr>
        <p:xfrm>
          <a:off x="153488" y="1675755"/>
          <a:ext cx="5034280" cy="4608931"/>
        </p:xfrm>
        <a:graphic>
          <a:graphicData uri="http://schemas.openxmlformats.org/drawingml/2006/table">
            <a:tbl>
              <a:tblPr firstRow="1" firstCol="1" bandRow="1">
                <a:tableStyleId>{5940675A-B579-460E-94D1-54222C63F5DA}</a:tableStyleId>
              </a:tblPr>
              <a:tblGrid>
                <a:gridCol w="1283970">
                  <a:extLst>
                    <a:ext uri="{9D8B030D-6E8A-4147-A177-3AD203B41FA5}">
                      <a16:colId xmlns:a16="http://schemas.microsoft.com/office/drawing/2014/main" val="2185672267"/>
                    </a:ext>
                  </a:extLst>
                </a:gridCol>
                <a:gridCol w="937895">
                  <a:extLst>
                    <a:ext uri="{9D8B030D-6E8A-4147-A177-3AD203B41FA5}">
                      <a16:colId xmlns:a16="http://schemas.microsoft.com/office/drawing/2014/main" val="1693687060"/>
                    </a:ext>
                  </a:extLst>
                </a:gridCol>
                <a:gridCol w="636905">
                  <a:extLst>
                    <a:ext uri="{9D8B030D-6E8A-4147-A177-3AD203B41FA5}">
                      <a16:colId xmlns:a16="http://schemas.microsoft.com/office/drawing/2014/main" val="459398481"/>
                    </a:ext>
                  </a:extLst>
                </a:gridCol>
                <a:gridCol w="595630">
                  <a:extLst>
                    <a:ext uri="{9D8B030D-6E8A-4147-A177-3AD203B41FA5}">
                      <a16:colId xmlns:a16="http://schemas.microsoft.com/office/drawing/2014/main" val="2725657962"/>
                    </a:ext>
                  </a:extLst>
                </a:gridCol>
                <a:gridCol w="623570">
                  <a:extLst>
                    <a:ext uri="{9D8B030D-6E8A-4147-A177-3AD203B41FA5}">
                      <a16:colId xmlns:a16="http://schemas.microsoft.com/office/drawing/2014/main" val="3408061517"/>
                    </a:ext>
                  </a:extLst>
                </a:gridCol>
                <a:gridCol w="956310">
                  <a:extLst>
                    <a:ext uri="{9D8B030D-6E8A-4147-A177-3AD203B41FA5}">
                      <a16:colId xmlns:a16="http://schemas.microsoft.com/office/drawing/2014/main" val="494285831"/>
                    </a:ext>
                  </a:extLst>
                </a:gridCol>
              </a:tblGrid>
              <a:tr h="531238">
                <a:tc>
                  <a:txBody>
                    <a:bodyPr/>
                    <a:lstStyle/>
                    <a:p>
                      <a:pPr algn="ctr">
                        <a:lnSpc>
                          <a:spcPct val="107000"/>
                        </a:lnSpc>
                        <a:spcAft>
                          <a:spcPts val="0"/>
                        </a:spcAft>
                      </a:pPr>
                      <a:r>
                        <a:rPr lang="en-US" sz="1000">
                          <a:effectLst/>
                        </a:rPr>
                        <a:t>Indikator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Pernyataan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Skor Ideal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Kategori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6546416"/>
                  </a:ext>
                </a:extLst>
              </a:tr>
              <a:tr h="615652">
                <a:tc>
                  <a:txBody>
                    <a:bodyPr/>
                    <a:lstStyle/>
                    <a:p>
                      <a:pPr algn="ctr">
                        <a:lnSpc>
                          <a:spcPct val="107000"/>
                        </a:lnSpc>
                        <a:spcAft>
                          <a:spcPts val="0"/>
                        </a:spcAft>
                      </a:pPr>
                      <a:r>
                        <a:rPr lang="en-US" sz="1000">
                          <a:effectLst/>
                        </a:rPr>
                        <a:t>Identification Knowledge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68,44%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3649588"/>
                  </a:ext>
                </a:extLst>
              </a:tr>
              <a:tr h="285612">
                <a:tc>
                  <a:txBody>
                    <a:bodyPr/>
                    <a:lstStyle/>
                    <a:p>
                      <a:pPr algn="ctr">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0267059"/>
                  </a:ext>
                </a:extLst>
              </a:tr>
              <a:tr h="594496">
                <a:tc>
                  <a:txBody>
                    <a:bodyPr/>
                    <a:lstStyle/>
                    <a:p>
                      <a:pPr algn="ctr">
                        <a:lnSpc>
                          <a:spcPct val="107000"/>
                        </a:lnSpc>
                        <a:spcAft>
                          <a:spcPts val="0"/>
                        </a:spcAft>
                      </a:pPr>
                      <a:r>
                        <a:rPr lang="en-US" sz="1000">
                          <a:effectLst/>
                        </a:rPr>
                        <a:t>Reflection Knowledge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65,77%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995852"/>
                  </a:ext>
                </a:extLst>
              </a:tr>
              <a:tr h="259590">
                <a:tc>
                  <a:txBody>
                    <a:bodyPr/>
                    <a:lstStyle/>
                    <a:p>
                      <a:pPr algn="ctr">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8640690"/>
                  </a:ext>
                </a:extLst>
              </a:tr>
              <a:tr h="594496">
                <a:tc>
                  <a:txBody>
                    <a:bodyPr/>
                    <a:lstStyle/>
                    <a:p>
                      <a:pPr algn="ctr">
                        <a:lnSpc>
                          <a:spcPct val="107000"/>
                        </a:lnSpc>
                        <a:spcAft>
                          <a:spcPts val="0"/>
                        </a:spcAft>
                      </a:pPr>
                      <a:r>
                        <a:rPr lang="en-US" sz="1000">
                          <a:effectLst/>
                        </a:rPr>
                        <a:t>Knowledge Sharing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60,88%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dirty="0" err="1">
                          <a:effectLst/>
                        </a:rPr>
                        <a:t>Cukup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468929"/>
                  </a:ext>
                </a:extLst>
              </a:tr>
              <a:tr h="285612">
                <a:tc>
                  <a:txBody>
                    <a:bodyPr/>
                    <a:lstStyle/>
                    <a:p>
                      <a:pPr algn="ctr">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0319393"/>
                  </a:ext>
                </a:extLst>
              </a:tr>
              <a:tr h="897033">
                <a:tc>
                  <a:txBody>
                    <a:bodyPr/>
                    <a:lstStyle/>
                    <a:p>
                      <a:pPr algn="ctr">
                        <a:lnSpc>
                          <a:spcPct val="107000"/>
                        </a:lnSpc>
                        <a:spcAft>
                          <a:spcPts val="0"/>
                        </a:spcAft>
                      </a:pPr>
                      <a:r>
                        <a:rPr lang="en-US" sz="1000">
                          <a:effectLst/>
                        </a:rPr>
                        <a:t>Use of Knowledge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66,66%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634423"/>
                  </a:ext>
                </a:extLst>
              </a:tr>
              <a:tr h="285612">
                <a:tc>
                  <a:txBody>
                    <a:bodyPr/>
                    <a:lstStyle/>
                    <a:p>
                      <a:pPr algn="ctr">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8417"/>
                  </a:ext>
                </a:extLst>
              </a:tr>
              <a:tr h="259590">
                <a:tc gridSpan="2">
                  <a:txBody>
                    <a:bodyPr/>
                    <a:lstStyle/>
                    <a:p>
                      <a:pPr algn="ctr">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07000"/>
                        </a:lnSpc>
                        <a:spcAft>
                          <a:spcPts val="0"/>
                        </a:spcAft>
                      </a:pPr>
                      <a:r>
                        <a:rPr lang="en-US" sz="1000">
                          <a:effectLst/>
                        </a:rPr>
                        <a:t>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a:effectLst/>
                        </a:rPr>
                        <a:t>65,44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000" dirty="0" err="1">
                          <a:effectLst/>
                        </a:rPr>
                        <a:t>Cukup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398492"/>
                  </a:ext>
                </a:extLst>
              </a:tr>
            </a:tbl>
          </a:graphicData>
        </a:graphic>
      </p:graphicFrame>
      <p:grpSp>
        <p:nvGrpSpPr>
          <p:cNvPr id="10" name="Group 9">
            <a:extLst>
              <a:ext uri="{FF2B5EF4-FFF2-40B4-BE49-F238E27FC236}">
                <a16:creationId xmlns:a16="http://schemas.microsoft.com/office/drawing/2014/main" id="{A9E04259-DE77-457E-8CE5-A2BB0D6E1651}"/>
              </a:ext>
            </a:extLst>
          </p:cNvPr>
          <p:cNvGrpSpPr/>
          <p:nvPr/>
        </p:nvGrpSpPr>
        <p:grpSpPr>
          <a:xfrm>
            <a:off x="5445867" y="2931554"/>
            <a:ext cx="6367499" cy="1647300"/>
            <a:chOff x="10077186" y="2447171"/>
            <a:chExt cx="7734825" cy="2489682"/>
          </a:xfrm>
        </p:grpSpPr>
        <p:grpSp>
          <p:nvGrpSpPr>
            <p:cNvPr id="11" name="Group 10">
              <a:extLst>
                <a:ext uri="{FF2B5EF4-FFF2-40B4-BE49-F238E27FC236}">
                  <a16:creationId xmlns:a16="http://schemas.microsoft.com/office/drawing/2014/main" id="{937A06FB-30CA-4117-AC4E-103DA1B650DB}"/>
                </a:ext>
              </a:extLst>
            </p:cNvPr>
            <p:cNvGrpSpPr/>
            <p:nvPr/>
          </p:nvGrpSpPr>
          <p:grpSpPr>
            <a:xfrm>
              <a:off x="10077186" y="2447171"/>
              <a:ext cx="7734825" cy="2489682"/>
              <a:chOff x="0" y="200721"/>
              <a:chExt cx="4954271" cy="1449251"/>
            </a:xfrm>
            <a:effectLst>
              <a:outerShdw blurRad="50800" dist="38100" dir="18900000" algn="bl" rotWithShape="0">
                <a:prstClr val="black">
                  <a:alpha val="40000"/>
                </a:prstClr>
              </a:outerShdw>
            </a:effectLst>
          </p:grpSpPr>
          <p:sp>
            <p:nvSpPr>
              <p:cNvPr id="13" name="Rounded Rectangle 426">
                <a:extLst>
                  <a:ext uri="{FF2B5EF4-FFF2-40B4-BE49-F238E27FC236}">
                    <a16:creationId xmlns:a16="http://schemas.microsoft.com/office/drawing/2014/main" id="{812EF33E-FDFE-4B91-AF81-546004F7DB32}"/>
                  </a:ext>
                </a:extLst>
              </p:cNvPr>
              <p:cNvSpPr/>
              <p:nvPr/>
            </p:nvSpPr>
            <p:spPr>
              <a:xfrm>
                <a:off x="2201066" y="200721"/>
                <a:ext cx="775970" cy="339725"/>
              </a:xfrm>
              <a:prstGeom prst="roundRect">
                <a:avLst/>
              </a:prstGeom>
              <a:solidFill>
                <a:srgbClr val="C00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600" b="1" dirty="0">
                    <a:effectLst/>
                    <a:latin typeface="Calibri" panose="020F0502020204030204" pitchFamily="34" charset="0"/>
                    <a:ea typeface="Calibri" panose="020F0502020204030204" pitchFamily="34" charset="0"/>
                    <a:cs typeface="Times New Roman" panose="02020603050405020304" pitchFamily="18" charset="0"/>
                  </a:rPr>
                  <a:t>6</a:t>
                </a:r>
                <a:r>
                  <a:rPr lang="en-US" sz="1600" b="1" dirty="0">
                    <a:latin typeface="Calibri" panose="020F0502020204030204" pitchFamily="34" charset="0"/>
                    <a:ea typeface="Calibri" panose="020F0502020204030204" pitchFamily="34" charset="0"/>
                    <a:cs typeface="Times New Roman" panose="02020603050405020304" pitchFamily="18" charset="0"/>
                  </a:rPr>
                  <a:t>5</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44</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BCA6BB73-CF73-4F2B-84DD-277E07804811}"/>
                  </a:ext>
                </a:extLst>
              </p:cNvPr>
              <p:cNvGrpSpPr/>
              <p:nvPr/>
            </p:nvGrpSpPr>
            <p:grpSpPr>
              <a:xfrm>
                <a:off x="0" y="541219"/>
                <a:ext cx="4954271" cy="1108753"/>
                <a:chOff x="0" y="-57514"/>
                <a:chExt cx="5088632" cy="1109118"/>
              </a:xfrm>
            </p:grpSpPr>
            <p:cxnSp>
              <p:nvCxnSpPr>
                <p:cNvPr id="15" name="Straight Connector 14">
                  <a:extLst>
                    <a:ext uri="{FF2B5EF4-FFF2-40B4-BE49-F238E27FC236}">
                      <a16:creationId xmlns:a16="http://schemas.microsoft.com/office/drawing/2014/main" id="{537C904F-E63C-4B9F-BE5A-65956F49B087}"/>
                    </a:ext>
                  </a:extLst>
                </p:cNvPr>
                <p:cNvCxnSpPr/>
                <p:nvPr/>
              </p:nvCxnSpPr>
              <p:spPr>
                <a:xfrm flipV="1">
                  <a:off x="276447" y="425302"/>
                  <a:ext cx="4521451" cy="21250"/>
                </a:xfrm>
                <a:prstGeom prst="line">
                  <a:avLst/>
                </a:prstGeom>
                <a:noFill/>
                <a:ln w="38100" cap="flat" cmpd="sng" algn="ctr">
                  <a:solidFill>
                    <a:srgbClr val="C00000"/>
                  </a:solidFill>
                  <a:prstDash val="solid"/>
                  <a:miter lim="800000"/>
                </a:ln>
                <a:effectLst/>
              </p:spPr>
            </p:cxnSp>
            <p:sp>
              <p:nvSpPr>
                <p:cNvPr id="16" name="Text Box 8">
                  <a:extLst>
                    <a:ext uri="{FF2B5EF4-FFF2-40B4-BE49-F238E27FC236}">
                      <a16:creationId xmlns:a16="http://schemas.microsoft.com/office/drawing/2014/main" id="{68F1D64F-0F8C-400F-86A5-17F9245C1378}"/>
                    </a:ext>
                  </a:extLst>
                </p:cNvPr>
                <p:cNvSpPr txBox="1">
                  <a:spLocks noChangeArrowheads="1"/>
                </p:cNvSpPr>
                <p:nvPr/>
              </p:nvSpPr>
              <p:spPr bwMode="auto">
                <a:xfrm>
                  <a:off x="3976577" y="-57514"/>
                  <a:ext cx="712511" cy="393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Sangat Baik</a:t>
                  </a:r>
                </a:p>
              </p:txBody>
            </p:sp>
            <p:sp>
              <p:nvSpPr>
                <p:cNvPr id="17" name="Text Box 9">
                  <a:extLst>
                    <a:ext uri="{FF2B5EF4-FFF2-40B4-BE49-F238E27FC236}">
                      <a16:creationId xmlns:a16="http://schemas.microsoft.com/office/drawing/2014/main" id="{B2766A87-4E10-432F-B14D-B734D2C6C756}"/>
                    </a:ext>
                  </a:extLst>
                </p:cNvPr>
                <p:cNvSpPr txBox="1">
                  <a:spLocks noChangeArrowheads="1"/>
                </p:cNvSpPr>
                <p:nvPr/>
              </p:nvSpPr>
              <p:spPr bwMode="auto">
                <a:xfrm>
                  <a:off x="1063256" y="31897"/>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Kurang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 Box 10">
                  <a:extLst>
                    <a:ext uri="{FF2B5EF4-FFF2-40B4-BE49-F238E27FC236}">
                      <a16:creationId xmlns:a16="http://schemas.microsoft.com/office/drawing/2014/main" id="{A4421398-58C8-4B6C-ACF5-D03FCAB86B76}"/>
                    </a:ext>
                  </a:extLst>
                </p:cNvPr>
                <p:cNvSpPr txBox="1">
                  <a:spLocks noChangeArrowheads="1"/>
                </p:cNvSpPr>
                <p:nvPr/>
              </p:nvSpPr>
              <p:spPr bwMode="auto">
                <a:xfrm>
                  <a:off x="2073349" y="31897"/>
                  <a:ext cx="712511" cy="43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Cukup</a:t>
                  </a:r>
                </a:p>
              </p:txBody>
            </p:sp>
            <p:sp>
              <p:nvSpPr>
                <p:cNvPr id="19" name="Text Box 11">
                  <a:extLst>
                    <a:ext uri="{FF2B5EF4-FFF2-40B4-BE49-F238E27FC236}">
                      <a16:creationId xmlns:a16="http://schemas.microsoft.com/office/drawing/2014/main" id="{DD476E8C-F192-48F7-8955-A452CC23E10B}"/>
                    </a:ext>
                  </a:extLst>
                </p:cNvPr>
                <p:cNvSpPr txBox="1">
                  <a:spLocks noChangeArrowheads="1"/>
                </p:cNvSpPr>
                <p:nvPr/>
              </p:nvSpPr>
              <p:spPr bwMode="auto">
                <a:xfrm>
                  <a:off x="3019647" y="31897"/>
                  <a:ext cx="712511" cy="414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p:txBody>
            </p:sp>
            <p:cxnSp>
              <p:nvCxnSpPr>
                <p:cNvPr id="20" name="AutoShape 17">
                  <a:extLst>
                    <a:ext uri="{FF2B5EF4-FFF2-40B4-BE49-F238E27FC236}">
                      <a16:creationId xmlns:a16="http://schemas.microsoft.com/office/drawing/2014/main" id="{F2688EDD-FC4A-4497-ACFF-66EE9464DED4}"/>
                    </a:ext>
                  </a:extLst>
                </p:cNvPr>
                <p:cNvCxnSpPr>
                  <a:cxnSpLocks noChangeShapeType="1"/>
                </p:cNvCxnSpPr>
                <p:nvPr/>
              </p:nvCxnSpPr>
              <p:spPr bwMode="auto">
                <a:xfrm>
                  <a:off x="3848986"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1" name="AutoShape 18">
                  <a:extLst>
                    <a:ext uri="{FF2B5EF4-FFF2-40B4-BE49-F238E27FC236}">
                      <a16:creationId xmlns:a16="http://schemas.microsoft.com/office/drawing/2014/main" id="{0513A94A-9192-45A5-806C-A6E9F904E945}"/>
                    </a:ext>
                  </a:extLst>
                </p:cNvPr>
                <p:cNvCxnSpPr>
                  <a:cxnSpLocks noChangeShapeType="1"/>
                </p:cNvCxnSpPr>
                <p:nvPr/>
              </p:nvCxnSpPr>
              <p:spPr bwMode="auto">
                <a:xfrm>
                  <a:off x="2881424"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9">
                  <a:extLst>
                    <a:ext uri="{FF2B5EF4-FFF2-40B4-BE49-F238E27FC236}">
                      <a16:creationId xmlns:a16="http://schemas.microsoft.com/office/drawing/2014/main" id="{BFE97551-FD3A-4089-8E79-05F6CAAD6629}"/>
                    </a:ext>
                  </a:extLst>
                </p:cNvPr>
                <p:cNvCxnSpPr>
                  <a:cxnSpLocks noChangeShapeType="1"/>
                </p:cNvCxnSpPr>
                <p:nvPr/>
              </p:nvCxnSpPr>
              <p:spPr bwMode="auto">
                <a:xfrm>
                  <a:off x="1998921" y="520995"/>
                  <a:ext cx="635"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0">
                  <a:extLst>
                    <a:ext uri="{FF2B5EF4-FFF2-40B4-BE49-F238E27FC236}">
                      <a16:creationId xmlns:a16="http://schemas.microsoft.com/office/drawing/2014/main" id="{75F2B955-7015-489F-9933-9BAA76587AAC}"/>
                    </a:ext>
                  </a:extLst>
                </p:cNvPr>
                <p:cNvCxnSpPr>
                  <a:cxnSpLocks noChangeShapeType="1"/>
                </p:cNvCxnSpPr>
                <p:nvPr/>
              </p:nvCxnSpPr>
              <p:spPr bwMode="auto">
                <a:xfrm>
                  <a:off x="4763386"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4" name="Text Box 22">
                  <a:extLst>
                    <a:ext uri="{FF2B5EF4-FFF2-40B4-BE49-F238E27FC236}">
                      <a16:creationId xmlns:a16="http://schemas.microsoft.com/office/drawing/2014/main" id="{502D0BB7-C073-4E0F-A685-7259A0DA2911}"/>
                    </a:ext>
                  </a:extLst>
                </p:cNvPr>
                <p:cNvSpPr txBox="1">
                  <a:spLocks noChangeArrowheads="1"/>
                </p:cNvSpPr>
                <p:nvPr/>
              </p:nvSpPr>
              <p:spPr bwMode="auto">
                <a:xfrm>
                  <a:off x="839972"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36%</a:t>
                  </a:r>
                </a:p>
              </p:txBody>
            </p:sp>
            <p:sp>
              <p:nvSpPr>
                <p:cNvPr id="25" name="Text Box 23">
                  <a:extLst>
                    <a:ext uri="{FF2B5EF4-FFF2-40B4-BE49-F238E27FC236}">
                      <a16:creationId xmlns:a16="http://schemas.microsoft.com/office/drawing/2014/main" id="{319A85D3-ED7D-4138-8BB8-E00229E366B0}"/>
                    </a:ext>
                  </a:extLst>
                </p:cNvPr>
                <p:cNvSpPr txBox="1">
                  <a:spLocks noChangeArrowheads="1"/>
                </p:cNvSpPr>
                <p:nvPr/>
              </p:nvSpPr>
              <p:spPr bwMode="auto">
                <a:xfrm>
                  <a:off x="1701210" y="786809"/>
                  <a:ext cx="63182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52%</a:t>
                  </a:r>
                </a:p>
              </p:txBody>
            </p:sp>
            <p:sp>
              <p:nvSpPr>
                <p:cNvPr id="26" name="Text Box 24">
                  <a:extLst>
                    <a:ext uri="{FF2B5EF4-FFF2-40B4-BE49-F238E27FC236}">
                      <a16:creationId xmlns:a16="http://schemas.microsoft.com/office/drawing/2014/main" id="{66998DF4-6834-43F7-ADB1-2BBC6C629A7B}"/>
                    </a:ext>
                  </a:extLst>
                </p:cNvPr>
                <p:cNvSpPr txBox="1">
                  <a:spLocks noChangeArrowheads="1"/>
                </p:cNvSpPr>
                <p:nvPr/>
              </p:nvSpPr>
              <p:spPr bwMode="auto">
                <a:xfrm>
                  <a:off x="2573079" y="786809"/>
                  <a:ext cx="625323"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68%</a:t>
                  </a:r>
                </a:p>
                <a:p>
                  <a:pP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Text Box 25">
                  <a:extLst>
                    <a:ext uri="{FF2B5EF4-FFF2-40B4-BE49-F238E27FC236}">
                      <a16:creationId xmlns:a16="http://schemas.microsoft.com/office/drawing/2014/main" id="{B15ACB81-A6F4-4213-BE45-EC976624E3F4}"/>
                    </a:ext>
                  </a:extLst>
                </p:cNvPr>
                <p:cNvSpPr txBox="1">
                  <a:spLocks noChangeArrowheads="1"/>
                </p:cNvSpPr>
                <p:nvPr/>
              </p:nvSpPr>
              <p:spPr bwMode="auto">
                <a:xfrm>
                  <a:off x="3508745" y="780050"/>
                  <a:ext cx="659350"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84%</a:t>
                  </a:r>
                </a:p>
              </p:txBody>
            </p:sp>
            <p:sp>
              <p:nvSpPr>
                <p:cNvPr id="28" name="Oval 27">
                  <a:extLst>
                    <a:ext uri="{FF2B5EF4-FFF2-40B4-BE49-F238E27FC236}">
                      <a16:creationId xmlns:a16="http://schemas.microsoft.com/office/drawing/2014/main" id="{F6D8D3BF-4EFD-4315-B1A5-DB4B9076CA62}"/>
                    </a:ext>
                  </a:extLst>
                </p:cNvPr>
                <p:cNvSpPr>
                  <a:spLocks noChangeArrowheads="1"/>
                </p:cNvSpPr>
                <p:nvPr/>
              </p:nvSpPr>
              <p:spPr bwMode="auto">
                <a:xfrm>
                  <a:off x="1031359" y="329609"/>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29" name="Oval 28">
                  <a:extLst>
                    <a:ext uri="{FF2B5EF4-FFF2-40B4-BE49-F238E27FC236}">
                      <a16:creationId xmlns:a16="http://schemas.microsoft.com/office/drawing/2014/main" id="{4AC003F0-3BE8-43C5-A44F-65BD941AF800}"/>
                    </a:ext>
                  </a:extLst>
                </p:cNvPr>
                <p:cNvSpPr>
                  <a:spLocks noChangeArrowheads="1"/>
                </p:cNvSpPr>
                <p:nvPr/>
              </p:nvSpPr>
              <p:spPr bwMode="auto">
                <a:xfrm>
                  <a:off x="4667693"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0" name="Oval 29">
                  <a:extLst>
                    <a:ext uri="{FF2B5EF4-FFF2-40B4-BE49-F238E27FC236}">
                      <a16:creationId xmlns:a16="http://schemas.microsoft.com/office/drawing/2014/main" id="{C193ED01-CE14-4354-8155-2DF6CACE5D11}"/>
                    </a:ext>
                  </a:extLst>
                </p:cNvPr>
                <p:cNvSpPr>
                  <a:spLocks noChangeArrowheads="1"/>
                </p:cNvSpPr>
                <p:nvPr/>
              </p:nvSpPr>
              <p:spPr bwMode="auto">
                <a:xfrm>
                  <a:off x="3742661" y="308344"/>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1" name="Oval 30">
                  <a:extLst>
                    <a:ext uri="{FF2B5EF4-FFF2-40B4-BE49-F238E27FC236}">
                      <a16:creationId xmlns:a16="http://schemas.microsoft.com/office/drawing/2014/main" id="{590FBB8F-3149-4722-B269-AE20146031CE}"/>
                    </a:ext>
                  </a:extLst>
                </p:cNvPr>
                <p:cNvSpPr>
                  <a:spLocks noChangeArrowheads="1"/>
                </p:cNvSpPr>
                <p:nvPr/>
              </p:nvSpPr>
              <p:spPr bwMode="auto">
                <a:xfrm>
                  <a:off x="2785731"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2" name="Oval 31">
                  <a:extLst>
                    <a:ext uri="{FF2B5EF4-FFF2-40B4-BE49-F238E27FC236}">
                      <a16:creationId xmlns:a16="http://schemas.microsoft.com/office/drawing/2014/main" id="{5182CC60-E72C-4536-A470-477848A31544}"/>
                    </a:ext>
                  </a:extLst>
                </p:cNvPr>
                <p:cNvSpPr>
                  <a:spLocks noChangeArrowheads="1"/>
                </p:cNvSpPr>
                <p:nvPr/>
              </p:nvSpPr>
              <p:spPr bwMode="auto">
                <a:xfrm>
                  <a:off x="1892596" y="318977"/>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3" name="Text Box 26">
                  <a:extLst>
                    <a:ext uri="{FF2B5EF4-FFF2-40B4-BE49-F238E27FC236}">
                      <a16:creationId xmlns:a16="http://schemas.microsoft.com/office/drawing/2014/main" id="{2EBDBBFF-C855-404A-BDAA-EA24B5F543F0}"/>
                    </a:ext>
                  </a:extLst>
                </p:cNvPr>
                <p:cNvSpPr txBox="1">
                  <a:spLocks noChangeArrowheads="1"/>
                </p:cNvSpPr>
                <p:nvPr/>
              </p:nvSpPr>
              <p:spPr bwMode="auto">
                <a:xfrm>
                  <a:off x="4433777" y="780050"/>
                  <a:ext cx="65485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100%</a:t>
                  </a:r>
                </a:p>
              </p:txBody>
            </p:sp>
            <p:cxnSp>
              <p:nvCxnSpPr>
                <p:cNvPr id="34" name="AutoShape 33">
                  <a:extLst>
                    <a:ext uri="{FF2B5EF4-FFF2-40B4-BE49-F238E27FC236}">
                      <a16:creationId xmlns:a16="http://schemas.microsoft.com/office/drawing/2014/main" id="{53575F0F-73B5-4333-AB10-EF4D55170B22}"/>
                    </a:ext>
                  </a:extLst>
                </p:cNvPr>
                <p:cNvCxnSpPr>
                  <a:cxnSpLocks noChangeShapeType="1"/>
                </p:cNvCxnSpPr>
                <p:nvPr/>
              </p:nvCxnSpPr>
              <p:spPr bwMode="auto">
                <a:xfrm>
                  <a:off x="1137684"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5" name="Text Box 22">
                  <a:extLst>
                    <a:ext uri="{FF2B5EF4-FFF2-40B4-BE49-F238E27FC236}">
                      <a16:creationId xmlns:a16="http://schemas.microsoft.com/office/drawing/2014/main" id="{56947956-C644-4985-8F0D-D121BF464F6F}"/>
                    </a:ext>
                  </a:extLst>
                </p:cNvPr>
                <p:cNvSpPr txBox="1">
                  <a:spLocks noChangeArrowheads="1"/>
                </p:cNvSpPr>
                <p:nvPr/>
              </p:nvSpPr>
              <p:spPr bwMode="auto">
                <a:xfrm>
                  <a:off x="0"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20%</a:t>
                  </a:r>
                </a:p>
              </p:txBody>
            </p:sp>
            <p:cxnSp>
              <p:nvCxnSpPr>
                <p:cNvPr id="36" name="AutoShape 33">
                  <a:extLst>
                    <a:ext uri="{FF2B5EF4-FFF2-40B4-BE49-F238E27FC236}">
                      <a16:creationId xmlns:a16="http://schemas.microsoft.com/office/drawing/2014/main" id="{36DB0671-F3D2-45EB-A581-FA15EE4A8122}"/>
                    </a:ext>
                  </a:extLst>
                </p:cNvPr>
                <p:cNvCxnSpPr>
                  <a:cxnSpLocks noChangeShapeType="1"/>
                </p:cNvCxnSpPr>
                <p:nvPr/>
              </p:nvCxnSpPr>
              <p:spPr bwMode="auto">
                <a:xfrm>
                  <a:off x="287079"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7" name="Oval 36">
                  <a:extLst>
                    <a:ext uri="{FF2B5EF4-FFF2-40B4-BE49-F238E27FC236}">
                      <a16:creationId xmlns:a16="http://schemas.microsoft.com/office/drawing/2014/main" id="{9D54120E-70C5-43F8-8EBD-161472D04064}"/>
                    </a:ext>
                  </a:extLst>
                </p:cNvPr>
                <p:cNvSpPr>
                  <a:spLocks noChangeArrowheads="1"/>
                </p:cNvSpPr>
                <p:nvPr/>
              </p:nvSpPr>
              <p:spPr bwMode="auto">
                <a:xfrm>
                  <a:off x="180754" y="340242"/>
                  <a:ext cx="183451"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8" name="Text Box 9">
                  <a:extLst>
                    <a:ext uri="{FF2B5EF4-FFF2-40B4-BE49-F238E27FC236}">
                      <a16:creationId xmlns:a16="http://schemas.microsoft.com/office/drawing/2014/main" id="{67D1B97C-4552-48A1-A057-4F79FB2F2979}"/>
                    </a:ext>
                  </a:extLst>
                </p:cNvPr>
                <p:cNvSpPr txBox="1">
                  <a:spLocks noChangeArrowheads="1"/>
                </p:cNvSpPr>
                <p:nvPr/>
              </p:nvSpPr>
              <p:spPr bwMode="auto">
                <a:xfrm>
                  <a:off x="230512" y="33591"/>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cxnSp>
          <p:nvCxnSpPr>
            <p:cNvPr id="12" name="Straight Arrow Connector 11">
              <a:extLst>
                <a:ext uri="{FF2B5EF4-FFF2-40B4-BE49-F238E27FC236}">
                  <a16:creationId xmlns:a16="http://schemas.microsoft.com/office/drawing/2014/main" id="{9C8BC29A-AE52-45F6-B3AF-BAEB473DB1AE}"/>
                </a:ext>
              </a:extLst>
            </p:cNvPr>
            <p:cNvCxnSpPr/>
            <p:nvPr/>
          </p:nvCxnSpPr>
          <p:spPr>
            <a:xfrm flipV="1">
              <a:off x="14119326" y="3077660"/>
              <a:ext cx="0" cy="637540"/>
            </a:xfrm>
            <a:prstGeom prst="straightConnector1">
              <a:avLst/>
            </a:prstGeom>
            <a:ln>
              <a:solidFill>
                <a:srgbClr val="DE4040"/>
              </a:solidFill>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7598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F92014-325B-4E97-8FD1-2C38F1059E73}"/>
              </a:ext>
            </a:extLst>
          </p:cNvPr>
          <p:cNvGrpSpPr/>
          <p:nvPr/>
        </p:nvGrpSpPr>
        <p:grpSpPr>
          <a:xfrm>
            <a:off x="2842654" y="1242858"/>
            <a:ext cx="6382994" cy="61555"/>
            <a:chOff x="360536" y="644686"/>
            <a:chExt cx="3589848" cy="97988"/>
          </a:xfrm>
        </p:grpSpPr>
        <p:sp>
          <p:nvSpPr>
            <p:cNvPr id="5" name="Rectangle 4">
              <a:extLst>
                <a:ext uri="{FF2B5EF4-FFF2-40B4-BE49-F238E27FC236}">
                  <a16:creationId xmlns:a16="http://schemas.microsoft.com/office/drawing/2014/main" id="{F1F07E29-9BBC-41AB-8DC2-28525E53F413}"/>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75AB1D-6D46-47A2-9ECC-929F6632DEA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7A4164D-A7DF-4F62-AD68-455567B3BFAF}"/>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8" name="タイトル 7">
            <a:extLst>
              <a:ext uri="{FF2B5EF4-FFF2-40B4-BE49-F238E27FC236}">
                <a16:creationId xmlns:a16="http://schemas.microsoft.com/office/drawing/2014/main" id="{088804CD-B6ED-4AC6-B610-FCF27B8EC4D2}"/>
              </a:ext>
            </a:extLst>
          </p:cNvPr>
          <p:cNvSpPr txBox="1">
            <a:spLocks/>
          </p:cNvSpPr>
          <p:nvPr/>
        </p:nvSpPr>
        <p:spPr>
          <a:xfrm>
            <a:off x="1" y="24373"/>
            <a:ext cx="12192000" cy="12800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Rekapitulasi Tanggapan Responden Terkait  </a:t>
            </a:r>
            <a:br>
              <a:rPr kumimoji="1" lang="id-ID" altLang="ja-JP" dirty="0"/>
            </a:br>
            <a:r>
              <a:rPr kumimoji="1" lang="en-US" altLang="ja-JP" i="1" dirty="0" err="1"/>
              <a:t>Kemitraan</a:t>
            </a:r>
            <a:endParaRPr kumimoji="1" lang="ja-JP" altLang="en-US" dirty="0"/>
          </a:p>
        </p:txBody>
      </p:sp>
      <p:graphicFrame>
        <p:nvGraphicFramePr>
          <p:cNvPr id="9" name="Table 8">
            <a:extLst>
              <a:ext uri="{FF2B5EF4-FFF2-40B4-BE49-F238E27FC236}">
                <a16:creationId xmlns:a16="http://schemas.microsoft.com/office/drawing/2014/main" id="{0316EE7E-D10E-4B0B-873E-33CC14114239}"/>
              </a:ext>
            </a:extLst>
          </p:cNvPr>
          <p:cNvGraphicFramePr>
            <a:graphicFrameLocks noGrp="1"/>
          </p:cNvGraphicFramePr>
          <p:nvPr>
            <p:extLst>
              <p:ext uri="{D42A27DB-BD31-4B8C-83A1-F6EECF244321}">
                <p14:modId xmlns:p14="http://schemas.microsoft.com/office/powerpoint/2010/main" val="2444531051"/>
              </p:ext>
            </p:extLst>
          </p:nvPr>
        </p:nvGraphicFramePr>
        <p:xfrm>
          <a:off x="202614" y="1676570"/>
          <a:ext cx="5034280" cy="4921176"/>
        </p:xfrm>
        <a:graphic>
          <a:graphicData uri="http://schemas.openxmlformats.org/drawingml/2006/table">
            <a:tbl>
              <a:tblPr firstRow="1" firstCol="1" bandRow="1">
                <a:tableStyleId>{5940675A-B579-460E-94D1-54222C63F5DA}</a:tableStyleId>
              </a:tblPr>
              <a:tblGrid>
                <a:gridCol w="1283970">
                  <a:extLst>
                    <a:ext uri="{9D8B030D-6E8A-4147-A177-3AD203B41FA5}">
                      <a16:colId xmlns:a16="http://schemas.microsoft.com/office/drawing/2014/main" val="733220225"/>
                    </a:ext>
                  </a:extLst>
                </a:gridCol>
                <a:gridCol w="937895">
                  <a:extLst>
                    <a:ext uri="{9D8B030D-6E8A-4147-A177-3AD203B41FA5}">
                      <a16:colId xmlns:a16="http://schemas.microsoft.com/office/drawing/2014/main" val="3402725329"/>
                    </a:ext>
                  </a:extLst>
                </a:gridCol>
                <a:gridCol w="636905">
                  <a:extLst>
                    <a:ext uri="{9D8B030D-6E8A-4147-A177-3AD203B41FA5}">
                      <a16:colId xmlns:a16="http://schemas.microsoft.com/office/drawing/2014/main" val="1176600915"/>
                    </a:ext>
                  </a:extLst>
                </a:gridCol>
                <a:gridCol w="595630">
                  <a:extLst>
                    <a:ext uri="{9D8B030D-6E8A-4147-A177-3AD203B41FA5}">
                      <a16:colId xmlns:a16="http://schemas.microsoft.com/office/drawing/2014/main" val="3584654346"/>
                    </a:ext>
                  </a:extLst>
                </a:gridCol>
                <a:gridCol w="623570">
                  <a:extLst>
                    <a:ext uri="{9D8B030D-6E8A-4147-A177-3AD203B41FA5}">
                      <a16:colId xmlns:a16="http://schemas.microsoft.com/office/drawing/2014/main" val="973516272"/>
                    </a:ext>
                  </a:extLst>
                </a:gridCol>
                <a:gridCol w="956310">
                  <a:extLst>
                    <a:ext uri="{9D8B030D-6E8A-4147-A177-3AD203B41FA5}">
                      <a16:colId xmlns:a16="http://schemas.microsoft.com/office/drawing/2014/main" val="1943988206"/>
                    </a:ext>
                  </a:extLst>
                </a:gridCol>
              </a:tblGrid>
              <a:tr h="504951">
                <a:tc>
                  <a:txBody>
                    <a:bodyPr/>
                    <a:lstStyle/>
                    <a:p>
                      <a:pPr algn="ctr">
                        <a:lnSpc>
                          <a:spcPct val="107000"/>
                        </a:lnSpc>
                        <a:spcAft>
                          <a:spcPts val="0"/>
                        </a:spcAft>
                      </a:pPr>
                      <a:r>
                        <a:rPr lang="en-US" sz="1200">
                          <a:effectLst/>
                        </a:rPr>
                        <a:t>Indikator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Pernyataan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Ideal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Kategori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9400296"/>
                  </a:ext>
                </a:extLst>
              </a:tr>
              <a:tr h="504951">
                <a:tc>
                  <a:txBody>
                    <a:bodyPr/>
                    <a:lstStyle/>
                    <a:p>
                      <a:pPr algn="ctr">
                        <a:lnSpc>
                          <a:spcPct val="107000"/>
                        </a:lnSpc>
                        <a:spcAft>
                          <a:spcPts val="0"/>
                        </a:spcAft>
                      </a:pPr>
                      <a:r>
                        <a:rPr lang="en-US" sz="1200">
                          <a:effectLst/>
                        </a:rPr>
                        <a:t>Penekanan pada kualitas tinggi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405311"/>
                  </a:ext>
                </a:extLst>
              </a:tr>
              <a:tr h="246779">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4863538"/>
                  </a:ext>
                </a:extLst>
              </a:tr>
              <a:tr h="504951">
                <a:tc>
                  <a:txBody>
                    <a:bodyPr/>
                    <a:lstStyle/>
                    <a:p>
                      <a:pPr algn="ctr">
                        <a:lnSpc>
                          <a:spcPct val="107000"/>
                        </a:lnSpc>
                        <a:spcAft>
                          <a:spcPts val="0"/>
                        </a:spcAft>
                      </a:pPr>
                      <a:r>
                        <a:rPr lang="en-US" sz="1200">
                          <a:effectLst/>
                        </a:rPr>
                        <a:t>hubungan jangka Panjang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69,77%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err="1">
                          <a:effectLst/>
                        </a:rPr>
                        <a:t>Baik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0697956"/>
                  </a:ext>
                </a:extLst>
              </a:tr>
              <a:tr h="246779">
                <a:tc>
                  <a:txBody>
                    <a:bodyPr/>
                    <a:lstStyle/>
                    <a:p>
                      <a:pPr algn="ctr">
                        <a:lnSpc>
                          <a:spcPct val="107000"/>
                        </a:lnSpc>
                        <a:spcAft>
                          <a:spcPts val="0"/>
                        </a:spcAft>
                      </a:pPr>
                      <a:r>
                        <a:rPr lang="en-US" sz="12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3377075"/>
                  </a:ext>
                </a:extLst>
              </a:tr>
              <a:tr h="504951">
                <a:tc>
                  <a:txBody>
                    <a:bodyPr/>
                    <a:lstStyle/>
                    <a:p>
                      <a:pPr algn="ctr">
                        <a:lnSpc>
                          <a:spcPct val="107000"/>
                        </a:lnSpc>
                        <a:spcAft>
                          <a:spcPts val="0"/>
                        </a:spcAft>
                      </a:pPr>
                      <a:r>
                        <a:rPr lang="en-US" sz="1200">
                          <a:effectLst/>
                        </a:rPr>
                        <a:t>pemecahan masalah Bersama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4691544"/>
                  </a:ext>
                </a:extLst>
              </a:tr>
              <a:tr h="246779">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013381"/>
                  </a:ext>
                </a:extLst>
              </a:tr>
              <a:tr h="710349">
                <a:tc>
                  <a:txBody>
                    <a:bodyPr/>
                    <a:lstStyle/>
                    <a:p>
                      <a:pPr algn="ctr">
                        <a:lnSpc>
                          <a:spcPct val="107000"/>
                        </a:lnSpc>
                        <a:spcAft>
                          <a:spcPts val="0"/>
                        </a:spcAft>
                      </a:pPr>
                      <a:r>
                        <a:rPr lang="en-US" sz="1200">
                          <a:effectLst/>
                        </a:rPr>
                        <a:t>perbaikan berkelanjutan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59,11%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0260939"/>
                  </a:ext>
                </a:extLst>
              </a:tr>
              <a:tr h="246779">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4294813"/>
                  </a:ext>
                </a:extLst>
              </a:tr>
              <a:tr h="710349">
                <a:tc>
                  <a:txBody>
                    <a:bodyPr/>
                    <a:lstStyle/>
                    <a:p>
                      <a:pPr algn="ctr">
                        <a:lnSpc>
                          <a:spcPct val="107000"/>
                        </a:lnSpc>
                        <a:spcAft>
                          <a:spcPts val="0"/>
                        </a:spcAft>
                      </a:pPr>
                      <a:r>
                        <a:rPr lang="en-US" sz="1200">
                          <a:effectLst/>
                        </a:rPr>
                        <a:t>penetapan tujuan Bersama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4514936"/>
                  </a:ext>
                </a:extLst>
              </a:tr>
              <a:tr h="246779">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1702366"/>
                  </a:ext>
                </a:extLst>
              </a:tr>
              <a:tr h="246779">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63,46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err="1">
                          <a:effectLst/>
                        </a:rPr>
                        <a:t>Cukup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823853"/>
                  </a:ext>
                </a:extLst>
              </a:tr>
            </a:tbl>
          </a:graphicData>
        </a:graphic>
      </p:graphicFrame>
      <p:grpSp>
        <p:nvGrpSpPr>
          <p:cNvPr id="10" name="Group 9">
            <a:extLst>
              <a:ext uri="{FF2B5EF4-FFF2-40B4-BE49-F238E27FC236}">
                <a16:creationId xmlns:a16="http://schemas.microsoft.com/office/drawing/2014/main" id="{CF239DFE-F0B0-4C4B-8882-5A55DE25C4C8}"/>
              </a:ext>
            </a:extLst>
          </p:cNvPr>
          <p:cNvGrpSpPr/>
          <p:nvPr/>
        </p:nvGrpSpPr>
        <p:grpSpPr>
          <a:xfrm>
            <a:off x="5459119" y="2905049"/>
            <a:ext cx="6367499" cy="1647300"/>
            <a:chOff x="10077186" y="2447171"/>
            <a:chExt cx="7734825" cy="2489682"/>
          </a:xfrm>
        </p:grpSpPr>
        <p:grpSp>
          <p:nvGrpSpPr>
            <p:cNvPr id="11" name="Group 10">
              <a:extLst>
                <a:ext uri="{FF2B5EF4-FFF2-40B4-BE49-F238E27FC236}">
                  <a16:creationId xmlns:a16="http://schemas.microsoft.com/office/drawing/2014/main" id="{82A9DD05-6CE3-49F1-98EB-2C7872B29D18}"/>
                </a:ext>
              </a:extLst>
            </p:cNvPr>
            <p:cNvGrpSpPr/>
            <p:nvPr/>
          </p:nvGrpSpPr>
          <p:grpSpPr>
            <a:xfrm>
              <a:off x="10077186" y="2447171"/>
              <a:ext cx="7734825" cy="2489682"/>
              <a:chOff x="0" y="200721"/>
              <a:chExt cx="4954271" cy="1449251"/>
            </a:xfrm>
            <a:effectLst>
              <a:outerShdw blurRad="50800" dist="38100" dir="18900000" algn="bl" rotWithShape="0">
                <a:prstClr val="black">
                  <a:alpha val="40000"/>
                </a:prstClr>
              </a:outerShdw>
            </a:effectLst>
          </p:grpSpPr>
          <p:sp>
            <p:nvSpPr>
              <p:cNvPr id="13" name="Rounded Rectangle 426">
                <a:extLst>
                  <a:ext uri="{FF2B5EF4-FFF2-40B4-BE49-F238E27FC236}">
                    <a16:creationId xmlns:a16="http://schemas.microsoft.com/office/drawing/2014/main" id="{C918C13B-8D05-46A0-A253-3FDE8E3F2088}"/>
                  </a:ext>
                </a:extLst>
              </p:cNvPr>
              <p:cNvSpPr/>
              <p:nvPr/>
            </p:nvSpPr>
            <p:spPr>
              <a:xfrm>
                <a:off x="1993103" y="200721"/>
                <a:ext cx="775970" cy="339725"/>
              </a:xfrm>
              <a:prstGeom prst="roundRect">
                <a:avLst/>
              </a:prstGeom>
              <a:solidFill>
                <a:srgbClr val="C00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600" b="1" dirty="0">
                    <a:effectLst/>
                    <a:latin typeface="Calibri" panose="020F0502020204030204" pitchFamily="34" charset="0"/>
                    <a:ea typeface="Calibri" panose="020F0502020204030204" pitchFamily="34" charset="0"/>
                    <a:cs typeface="Times New Roman" panose="02020603050405020304" pitchFamily="18" charset="0"/>
                  </a:rPr>
                  <a:t>6</a:t>
                </a:r>
                <a:r>
                  <a:rPr lang="en-US" sz="1600" b="1" dirty="0">
                    <a:effectLst/>
                    <a:latin typeface="Calibri" panose="020F0502020204030204" pitchFamily="34" charset="0"/>
                    <a:ea typeface="Calibri" panose="020F0502020204030204" pitchFamily="34" charset="0"/>
                    <a:cs typeface="Times New Roman" panose="02020603050405020304" pitchFamily="18" charset="0"/>
                  </a:rPr>
                  <a:t>4</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46</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9B24F7C7-C0DB-4619-AC4D-6F65B0A800B6}"/>
                  </a:ext>
                </a:extLst>
              </p:cNvPr>
              <p:cNvGrpSpPr/>
              <p:nvPr/>
            </p:nvGrpSpPr>
            <p:grpSpPr>
              <a:xfrm>
                <a:off x="0" y="541219"/>
                <a:ext cx="4954271" cy="1108753"/>
                <a:chOff x="0" y="-57514"/>
                <a:chExt cx="5088632" cy="1109118"/>
              </a:xfrm>
            </p:grpSpPr>
            <p:cxnSp>
              <p:nvCxnSpPr>
                <p:cNvPr id="15" name="Straight Connector 14">
                  <a:extLst>
                    <a:ext uri="{FF2B5EF4-FFF2-40B4-BE49-F238E27FC236}">
                      <a16:creationId xmlns:a16="http://schemas.microsoft.com/office/drawing/2014/main" id="{C505C2A5-F2A0-40E4-8CBF-39E2A5907478}"/>
                    </a:ext>
                  </a:extLst>
                </p:cNvPr>
                <p:cNvCxnSpPr/>
                <p:nvPr/>
              </p:nvCxnSpPr>
              <p:spPr>
                <a:xfrm flipV="1">
                  <a:off x="276447" y="425302"/>
                  <a:ext cx="4521451" cy="21250"/>
                </a:xfrm>
                <a:prstGeom prst="line">
                  <a:avLst/>
                </a:prstGeom>
                <a:noFill/>
                <a:ln w="38100" cap="flat" cmpd="sng" algn="ctr">
                  <a:solidFill>
                    <a:srgbClr val="C00000"/>
                  </a:solidFill>
                  <a:prstDash val="solid"/>
                  <a:miter lim="800000"/>
                </a:ln>
                <a:effectLst/>
              </p:spPr>
            </p:cxnSp>
            <p:sp>
              <p:nvSpPr>
                <p:cNvPr id="16" name="Text Box 8">
                  <a:extLst>
                    <a:ext uri="{FF2B5EF4-FFF2-40B4-BE49-F238E27FC236}">
                      <a16:creationId xmlns:a16="http://schemas.microsoft.com/office/drawing/2014/main" id="{CAF50125-CE5A-478B-969E-D89074763380}"/>
                    </a:ext>
                  </a:extLst>
                </p:cNvPr>
                <p:cNvSpPr txBox="1">
                  <a:spLocks noChangeArrowheads="1"/>
                </p:cNvSpPr>
                <p:nvPr/>
              </p:nvSpPr>
              <p:spPr bwMode="auto">
                <a:xfrm>
                  <a:off x="3976577" y="-57514"/>
                  <a:ext cx="712511" cy="393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Sangat Baik</a:t>
                  </a:r>
                </a:p>
              </p:txBody>
            </p:sp>
            <p:sp>
              <p:nvSpPr>
                <p:cNvPr id="17" name="Text Box 9">
                  <a:extLst>
                    <a:ext uri="{FF2B5EF4-FFF2-40B4-BE49-F238E27FC236}">
                      <a16:creationId xmlns:a16="http://schemas.microsoft.com/office/drawing/2014/main" id="{7B9436D4-FD90-4C83-920A-67E67B32C23A}"/>
                    </a:ext>
                  </a:extLst>
                </p:cNvPr>
                <p:cNvSpPr txBox="1">
                  <a:spLocks noChangeArrowheads="1"/>
                </p:cNvSpPr>
                <p:nvPr/>
              </p:nvSpPr>
              <p:spPr bwMode="auto">
                <a:xfrm>
                  <a:off x="1063256" y="31897"/>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Kurang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 Box 10">
                  <a:extLst>
                    <a:ext uri="{FF2B5EF4-FFF2-40B4-BE49-F238E27FC236}">
                      <a16:creationId xmlns:a16="http://schemas.microsoft.com/office/drawing/2014/main" id="{E9BB12A0-D068-4DC6-BD44-0419BA85EAF9}"/>
                    </a:ext>
                  </a:extLst>
                </p:cNvPr>
                <p:cNvSpPr txBox="1">
                  <a:spLocks noChangeArrowheads="1"/>
                </p:cNvSpPr>
                <p:nvPr/>
              </p:nvSpPr>
              <p:spPr bwMode="auto">
                <a:xfrm>
                  <a:off x="2073349" y="31897"/>
                  <a:ext cx="712511" cy="43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Cukup</a:t>
                  </a:r>
                </a:p>
              </p:txBody>
            </p:sp>
            <p:sp>
              <p:nvSpPr>
                <p:cNvPr id="19" name="Text Box 11">
                  <a:extLst>
                    <a:ext uri="{FF2B5EF4-FFF2-40B4-BE49-F238E27FC236}">
                      <a16:creationId xmlns:a16="http://schemas.microsoft.com/office/drawing/2014/main" id="{9752B690-BDEC-402F-BF65-FA5D9A6E61CC}"/>
                    </a:ext>
                  </a:extLst>
                </p:cNvPr>
                <p:cNvSpPr txBox="1">
                  <a:spLocks noChangeArrowheads="1"/>
                </p:cNvSpPr>
                <p:nvPr/>
              </p:nvSpPr>
              <p:spPr bwMode="auto">
                <a:xfrm>
                  <a:off x="3019647" y="31897"/>
                  <a:ext cx="712511" cy="414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p:txBody>
            </p:sp>
            <p:cxnSp>
              <p:nvCxnSpPr>
                <p:cNvPr id="20" name="AutoShape 17">
                  <a:extLst>
                    <a:ext uri="{FF2B5EF4-FFF2-40B4-BE49-F238E27FC236}">
                      <a16:creationId xmlns:a16="http://schemas.microsoft.com/office/drawing/2014/main" id="{77273496-FFCF-401F-8581-7C5A407F773A}"/>
                    </a:ext>
                  </a:extLst>
                </p:cNvPr>
                <p:cNvCxnSpPr>
                  <a:cxnSpLocks noChangeShapeType="1"/>
                </p:cNvCxnSpPr>
                <p:nvPr/>
              </p:nvCxnSpPr>
              <p:spPr bwMode="auto">
                <a:xfrm>
                  <a:off x="3848986"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1" name="AutoShape 18">
                  <a:extLst>
                    <a:ext uri="{FF2B5EF4-FFF2-40B4-BE49-F238E27FC236}">
                      <a16:creationId xmlns:a16="http://schemas.microsoft.com/office/drawing/2014/main" id="{206033DD-1A25-4141-82D2-B87E7848D782}"/>
                    </a:ext>
                  </a:extLst>
                </p:cNvPr>
                <p:cNvCxnSpPr>
                  <a:cxnSpLocks noChangeShapeType="1"/>
                </p:cNvCxnSpPr>
                <p:nvPr/>
              </p:nvCxnSpPr>
              <p:spPr bwMode="auto">
                <a:xfrm>
                  <a:off x="2881424"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9">
                  <a:extLst>
                    <a:ext uri="{FF2B5EF4-FFF2-40B4-BE49-F238E27FC236}">
                      <a16:creationId xmlns:a16="http://schemas.microsoft.com/office/drawing/2014/main" id="{7A601A65-8C8D-403F-97D3-FD60B9E6AE14}"/>
                    </a:ext>
                  </a:extLst>
                </p:cNvPr>
                <p:cNvCxnSpPr>
                  <a:cxnSpLocks noChangeShapeType="1"/>
                </p:cNvCxnSpPr>
                <p:nvPr/>
              </p:nvCxnSpPr>
              <p:spPr bwMode="auto">
                <a:xfrm>
                  <a:off x="1998921" y="520995"/>
                  <a:ext cx="635"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0">
                  <a:extLst>
                    <a:ext uri="{FF2B5EF4-FFF2-40B4-BE49-F238E27FC236}">
                      <a16:creationId xmlns:a16="http://schemas.microsoft.com/office/drawing/2014/main" id="{D0A15E5D-1114-45F6-B274-B03D8F45B551}"/>
                    </a:ext>
                  </a:extLst>
                </p:cNvPr>
                <p:cNvCxnSpPr>
                  <a:cxnSpLocks noChangeShapeType="1"/>
                </p:cNvCxnSpPr>
                <p:nvPr/>
              </p:nvCxnSpPr>
              <p:spPr bwMode="auto">
                <a:xfrm>
                  <a:off x="4763386"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4" name="Text Box 22">
                  <a:extLst>
                    <a:ext uri="{FF2B5EF4-FFF2-40B4-BE49-F238E27FC236}">
                      <a16:creationId xmlns:a16="http://schemas.microsoft.com/office/drawing/2014/main" id="{B1C3C352-1583-4ACF-B9E2-EF11A60962BB}"/>
                    </a:ext>
                  </a:extLst>
                </p:cNvPr>
                <p:cNvSpPr txBox="1">
                  <a:spLocks noChangeArrowheads="1"/>
                </p:cNvSpPr>
                <p:nvPr/>
              </p:nvSpPr>
              <p:spPr bwMode="auto">
                <a:xfrm>
                  <a:off x="839972"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36%</a:t>
                  </a:r>
                </a:p>
              </p:txBody>
            </p:sp>
            <p:sp>
              <p:nvSpPr>
                <p:cNvPr id="25" name="Text Box 23">
                  <a:extLst>
                    <a:ext uri="{FF2B5EF4-FFF2-40B4-BE49-F238E27FC236}">
                      <a16:creationId xmlns:a16="http://schemas.microsoft.com/office/drawing/2014/main" id="{4A103DE6-DACE-48C1-BA0A-A579979C330D}"/>
                    </a:ext>
                  </a:extLst>
                </p:cNvPr>
                <p:cNvSpPr txBox="1">
                  <a:spLocks noChangeArrowheads="1"/>
                </p:cNvSpPr>
                <p:nvPr/>
              </p:nvSpPr>
              <p:spPr bwMode="auto">
                <a:xfrm>
                  <a:off x="1701210" y="786809"/>
                  <a:ext cx="63182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52%</a:t>
                  </a:r>
                </a:p>
              </p:txBody>
            </p:sp>
            <p:sp>
              <p:nvSpPr>
                <p:cNvPr id="26" name="Text Box 24">
                  <a:extLst>
                    <a:ext uri="{FF2B5EF4-FFF2-40B4-BE49-F238E27FC236}">
                      <a16:creationId xmlns:a16="http://schemas.microsoft.com/office/drawing/2014/main" id="{12510A05-F20F-4475-B8BB-38E4D9473235}"/>
                    </a:ext>
                  </a:extLst>
                </p:cNvPr>
                <p:cNvSpPr txBox="1">
                  <a:spLocks noChangeArrowheads="1"/>
                </p:cNvSpPr>
                <p:nvPr/>
              </p:nvSpPr>
              <p:spPr bwMode="auto">
                <a:xfrm>
                  <a:off x="2573079" y="786809"/>
                  <a:ext cx="625323"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68%</a:t>
                  </a:r>
                </a:p>
                <a:p>
                  <a:pP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Text Box 25">
                  <a:extLst>
                    <a:ext uri="{FF2B5EF4-FFF2-40B4-BE49-F238E27FC236}">
                      <a16:creationId xmlns:a16="http://schemas.microsoft.com/office/drawing/2014/main" id="{54FF8B60-AFDC-42BA-8361-AD0168EBDDAE}"/>
                    </a:ext>
                  </a:extLst>
                </p:cNvPr>
                <p:cNvSpPr txBox="1">
                  <a:spLocks noChangeArrowheads="1"/>
                </p:cNvSpPr>
                <p:nvPr/>
              </p:nvSpPr>
              <p:spPr bwMode="auto">
                <a:xfrm>
                  <a:off x="3508745" y="780050"/>
                  <a:ext cx="659350"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84%</a:t>
                  </a:r>
                </a:p>
              </p:txBody>
            </p:sp>
            <p:sp>
              <p:nvSpPr>
                <p:cNvPr id="28" name="Oval 27">
                  <a:extLst>
                    <a:ext uri="{FF2B5EF4-FFF2-40B4-BE49-F238E27FC236}">
                      <a16:creationId xmlns:a16="http://schemas.microsoft.com/office/drawing/2014/main" id="{27D086C4-1BFF-4DFE-8A60-D67BD1837828}"/>
                    </a:ext>
                  </a:extLst>
                </p:cNvPr>
                <p:cNvSpPr>
                  <a:spLocks noChangeArrowheads="1"/>
                </p:cNvSpPr>
                <p:nvPr/>
              </p:nvSpPr>
              <p:spPr bwMode="auto">
                <a:xfrm>
                  <a:off x="1031359" y="329609"/>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29" name="Oval 28">
                  <a:extLst>
                    <a:ext uri="{FF2B5EF4-FFF2-40B4-BE49-F238E27FC236}">
                      <a16:creationId xmlns:a16="http://schemas.microsoft.com/office/drawing/2014/main" id="{BBD8D749-A796-43BD-ABC9-44A4FBB4D903}"/>
                    </a:ext>
                  </a:extLst>
                </p:cNvPr>
                <p:cNvSpPr>
                  <a:spLocks noChangeArrowheads="1"/>
                </p:cNvSpPr>
                <p:nvPr/>
              </p:nvSpPr>
              <p:spPr bwMode="auto">
                <a:xfrm>
                  <a:off x="4667693"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0" name="Oval 29">
                  <a:extLst>
                    <a:ext uri="{FF2B5EF4-FFF2-40B4-BE49-F238E27FC236}">
                      <a16:creationId xmlns:a16="http://schemas.microsoft.com/office/drawing/2014/main" id="{38F85ABF-CF31-495A-9A7F-C5C63CF4359E}"/>
                    </a:ext>
                  </a:extLst>
                </p:cNvPr>
                <p:cNvSpPr>
                  <a:spLocks noChangeArrowheads="1"/>
                </p:cNvSpPr>
                <p:nvPr/>
              </p:nvSpPr>
              <p:spPr bwMode="auto">
                <a:xfrm>
                  <a:off x="3742661" y="308344"/>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1" name="Oval 30">
                  <a:extLst>
                    <a:ext uri="{FF2B5EF4-FFF2-40B4-BE49-F238E27FC236}">
                      <a16:creationId xmlns:a16="http://schemas.microsoft.com/office/drawing/2014/main" id="{B6A9202F-81EF-48CF-9AF7-2BA71EC76153}"/>
                    </a:ext>
                  </a:extLst>
                </p:cNvPr>
                <p:cNvSpPr>
                  <a:spLocks noChangeArrowheads="1"/>
                </p:cNvSpPr>
                <p:nvPr/>
              </p:nvSpPr>
              <p:spPr bwMode="auto">
                <a:xfrm>
                  <a:off x="2785731"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2" name="Oval 31">
                  <a:extLst>
                    <a:ext uri="{FF2B5EF4-FFF2-40B4-BE49-F238E27FC236}">
                      <a16:creationId xmlns:a16="http://schemas.microsoft.com/office/drawing/2014/main" id="{03B2D8DF-5DE4-4EFE-95A4-FC76E533872D}"/>
                    </a:ext>
                  </a:extLst>
                </p:cNvPr>
                <p:cNvSpPr>
                  <a:spLocks noChangeArrowheads="1"/>
                </p:cNvSpPr>
                <p:nvPr/>
              </p:nvSpPr>
              <p:spPr bwMode="auto">
                <a:xfrm>
                  <a:off x="1892596" y="318977"/>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3" name="Text Box 26">
                  <a:extLst>
                    <a:ext uri="{FF2B5EF4-FFF2-40B4-BE49-F238E27FC236}">
                      <a16:creationId xmlns:a16="http://schemas.microsoft.com/office/drawing/2014/main" id="{8EF2B5E5-69F5-4201-A29C-0025437DF7CD}"/>
                    </a:ext>
                  </a:extLst>
                </p:cNvPr>
                <p:cNvSpPr txBox="1">
                  <a:spLocks noChangeArrowheads="1"/>
                </p:cNvSpPr>
                <p:nvPr/>
              </p:nvSpPr>
              <p:spPr bwMode="auto">
                <a:xfrm>
                  <a:off x="4433777" y="780050"/>
                  <a:ext cx="65485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100%</a:t>
                  </a:r>
                </a:p>
              </p:txBody>
            </p:sp>
            <p:cxnSp>
              <p:nvCxnSpPr>
                <p:cNvPr id="34" name="AutoShape 33">
                  <a:extLst>
                    <a:ext uri="{FF2B5EF4-FFF2-40B4-BE49-F238E27FC236}">
                      <a16:creationId xmlns:a16="http://schemas.microsoft.com/office/drawing/2014/main" id="{1CBA7768-3D1D-493E-B114-D145251DBED9}"/>
                    </a:ext>
                  </a:extLst>
                </p:cNvPr>
                <p:cNvCxnSpPr>
                  <a:cxnSpLocks noChangeShapeType="1"/>
                </p:cNvCxnSpPr>
                <p:nvPr/>
              </p:nvCxnSpPr>
              <p:spPr bwMode="auto">
                <a:xfrm>
                  <a:off x="1137684"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5" name="Text Box 22">
                  <a:extLst>
                    <a:ext uri="{FF2B5EF4-FFF2-40B4-BE49-F238E27FC236}">
                      <a16:creationId xmlns:a16="http://schemas.microsoft.com/office/drawing/2014/main" id="{4BDBCA86-099B-42F9-99D1-21AD7C71FAD1}"/>
                    </a:ext>
                  </a:extLst>
                </p:cNvPr>
                <p:cNvSpPr txBox="1">
                  <a:spLocks noChangeArrowheads="1"/>
                </p:cNvSpPr>
                <p:nvPr/>
              </p:nvSpPr>
              <p:spPr bwMode="auto">
                <a:xfrm>
                  <a:off x="0"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20%</a:t>
                  </a:r>
                </a:p>
              </p:txBody>
            </p:sp>
            <p:cxnSp>
              <p:nvCxnSpPr>
                <p:cNvPr id="36" name="AutoShape 33">
                  <a:extLst>
                    <a:ext uri="{FF2B5EF4-FFF2-40B4-BE49-F238E27FC236}">
                      <a16:creationId xmlns:a16="http://schemas.microsoft.com/office/drawing/2014/main" id="{18F7D5D5-8C64-4EA6-8E38-FE453794E641}"/>
                    </a:ext>
                  </a:extLst>
                </p:cNvPr>
                <p:cNvCxnSpPr>
                  <a:cxnSpLocks noChangeShapeType="1"/>
                </p:cNvCxnSpPr>
                <p:nvPr/>
              </p:nvCxnSpPr>
              <p:spPr bwMode="auto">
                <a:xfrm>
                  <a:off x="287079"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7" name="Oval 36">
                  <a:extLst>
                    <a:ext uri="{FF2B5EF4-FFF2-40B4-BE49-F238E27FC236}">
                      <a16:creationId xmlns:a16="http://schemas.microsoft.com/office/drawing/2014/main" id="{DE67049B-C766-4BA7-B5E8-8FD1DC1690DD}"/>
                    </a:ext>
                  </a:extLst>
                </p:cNvPr>
                <p:cNvSpPr>
                  <a:spLocks noChangeArrowheads="1"/>
                </p:cNvSpPr>
                <p:nvPr/>
              </p:nvSpPr>
              <p:spPr bwMode="auto">
                <a:xfrm>
                  <a:off x="180754" y="340242"/>
                  <a:ext cx="183451"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8" name="Text Box 9">
                  <a:extLst>
                    <a:ext uri="{FF2B5EF4-FFF2-40B4-BE49-F238E27FC236}">
                      <a16:creationId xmlns:a16="http://schemas.microsoft.com/office/drawing/2014/main" id="{D930B19E-3D4F-443F-B0B9-F3BDA91047D7}"/>
                    </a:ext>
                  </a:extLst>
                </p:cNvPr>
                <p:cNvSpPr txBox="1">
                  <a:spLocks noChangeArrowheads="1"/>
                </p:cNvSpPr>
                <p:nvPr/>
              </p:nvSpPr>
              <p:spPr bwMode="auto">
                <a:xfrm>
                  <a:off x="230512" y="33591"/>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cxnSp>
          <p:nvCxnSpPr>
            <p:cNvPr id="12" name="Straight Arrow Connector 11">
              <a:extLst>
                <a:ext uri="{FF2B5EF4-FFF2-40B4-BE49-F238E27FC236}">
                  <a16:creationId xmlns:a16="http://schemas.microsoft.com/office/drawing/2014/main" id="{17BE5B3F-C937-47CA-A812-17F3A0C8BD92}"/>
                </a:ext>
              </a:extLst>
            </p:cNvPr>
            <p:cNvCxnSpPr/>
            <p:nvPr/>
          </p:nvCxnSpPr>
          <p:spPr>
            <a:xfrm flipV="1">
              <a:off x="13862990" y="3077661"/>
              <a:ext cx="0" cy="637540"/>
            </a:xfrm>
            <a:prstGeom prst="straightConnector1">
              <a:avLst/>
            </a:prstGeom>
            <a:ln>
              <a:solidFill>
                <a:srgbClr val="DE4040"/>
              </a:solidFill>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6126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FAC7F1-28CA-48BC-A5F3-D591837A76F4}"/>
              </a:ext>
            </a:extLst>
          </p:cNvPr>
          <p:cNvGrpSpPr/>
          <p:nvPr/>
        </p:nvGrpSpPr>
        <p:grpSpPr>
          <a:xfrm>
            <a:off x="2842654" y="1242858"/>
            <a:ext cx="6382994" cy="61555"/>
            <a:chOff x="360536" y="644686"/>
            <a:chExt cx="3589848" cy="97988"/>
          </a:xfrm>
        </p:grpSpPr>
        <p:sp>
          <p:nvSpPr>
            <p:cNvPr id="6" name="Rectangle 5">
              <a:extLst>
                <a:ext uri="{FF2B5EF4-FFF2-40B4-BE49-F238E27FC236}">
                  <a16:creationId xmlns:a16="http://schemas.microsoft.com/office/drawing/2014/main" id="{78341E94-9C3B-4377-A47A-E89FC0DDA3B5}"/>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09C17A-BBDC-41FC-BF19-BF9D7497ABAC}"/>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C0672B-37E1-49D0-87B3-24B699009BB6}"/>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タイトル 7">
            <a:extLst>
              <a:ext uri="{FF2B5EF4-FFF2-40B4-BE49-F238E27FC236}">
                <a16:creationId xmlns:a16="http://schemas.microsoft.com/office/drawing/2014/main" id="{2DA63EA7-B3F5-4E74-94D5-5E7553DFB4C7}"/>
              </a:ext>
            </a:extLst>
          </p:cNvPr>
          <p:cNvSpPr txBox="1">
            <a:spLocks/>
          </p:cNvSpPr>
          <p:nvPr/>
        </p:nvSpPr>
        <p:spPr>
          <a:xfrm>
            <a:off x="1" y="24373"/>
            <a:ext cx="12192000" cy="128004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Rekapitulasi Tanggapan Responden Terkait  </a:t>
            </a:r>
            <a:br>
              <a:rPr kumimoji="1" lang="id-ID" altLang="ja-JP" dirty="0"/>
            </a:br>
            <a:r>
              <a:rPr kumimoji="1" lang="en-US" altLang="ja-JP" i="1" dirty="0" err="1"/>
              <a:t>Keunggulan</a:t>
            </a:r>
            <a:r>
              <a:rPr kumimoji="1" lang="en-US" altLang="ja-JP" i="1" dirty="0"/>
              <a:t> </a:t>
            </a:r>
            <a:r>
              <a:rPr kumimoji="1" lang="en-US" altLang="ja-JP" i="1" dirty="0" err="1"/>
              <a:t>Bersaing</a:t>
            </a:r>
            <a:endParaRPr kumimoji="1" lang="ja-JP" altLang="en-US" dirty="0"/>
          </a:p>
        </p:txBody>
      </p:sp>
      <p:graphicFrame>
        <p:nvGraphicFramePr>
          <p:cNvPr id="10" name="Table 9">
            <a:extLst>
              <a:ext uri="{FF2B5EF4-FFF2-40B4-BE49-F238E27FC236}">
                <a16:creationId xmlns:a16="http://schemas.microsoft.com/office/drawing/2014/main" id="{76F25E49-70DB-4175-A9F2-33402FBE481A}"/>
              </a:ext>
            </a:extLst>
          </p:cNvPr>
          <p:cNvGraphicFramePr>
            <a:graphicFrameLocks noGrp="1"/>
          </p:cNvGraphicFramePr>
          <p:nvPr>
            <p:extLst>
              <p:ext uri="{D42A27DB-BD31-4B8C-83A1-F6EECF244321}">
                <p14:modId xmlns:p14="http://schemas.microsoft.com/office/powerpoint/2010/main" val="3099085966"/>
              </p:ext>
            </p:extLst>
          </p:nvPr>
        </p:nvGraphicFramePr>
        <p:xfrm>
          <a:off x="230749" y="1589781"/>
          <a:ext cx="5034280" cy="3938822"/>
        </p:xfrm>
        <a:graphic>
          <a:graphicData uri="http://schemas.openxmlformats.org/drawingml/2006/table">
            <a:tbl>
              <a:tblPr firstRow="1" firstCol="1" bandRow="1">
                <a:tableStyleId>{5940675A-B579-460E-94D1-54222C63F5DA}</a:tableStyleId>
              </a:tblPr>
              <a:tblGrid>
                <a:gridCol w="1283970">
                  <a:extLst>
                    <a:ext uri="{9D8B030D-6E8A-4147-A177-3AD203B41FA5}">
                      <a16:colId xmlns:a16="http://schemas.microsoft.com/office/drawing/2014/main" val="3268539780"/>
                    </a:ext>
                  </a:extLst>
                </a:gridCol>
                <a:gridCol w="937895">
                  <a:extLst>
                    <a:ext uri="{9D8B030D-6E8A-4147-A177-3AD203B41FA5}">
                      <a16:colId xmlns:a16="http://schemas.microsoft.com/office/drawing/2014/main" val="2971292675"/>
                    </a:ext>
                  </a:extLst>
                </a:gridCol>
                <a:gridCol w="636905">
                  <a:extLst>
                    <a:ext uri="{9D8B030D-6E8A-4147-A177-3AD203B41FA5}">
                      <a16:colId xmlns:a16="http://schemas.microsoft.com/office/drawing/2014/main" val="742894689"/>
                    </a:ext>
                  </a:extLst>
                </a:gridCol>
                <a:gridCol w="595630">
                  <a:extLst>
                    <a:ext uri="{9D8B030D-6E8A-4147-A177-3AD203B41FA5}">
                      <a16:colId xmlns:a16="http://schemas.microsoft.com/office/drawing/2014/main" val="1419293565"/>
                    </a:ext>
                  </a:extLst>
                </a:gridCol>
                <a:gridCol w="623570">
                  <a:extLst>
                    <a:ext uri="{9D8B030D-6E8A-4147-A177-3AD203B41FA5}">
                      <a16:colId xmlns:a16="http://schemas.microsoft.com/office/drawing/2014/main" val="3335594251"/>
                    </a:ext>
                  </a:extLst>
                </a:gridCol>
                <a:gridCol w="956310">
                  <a:extLst>
                    <a:ext uri="{9D8B030D-6E8A-4147-A177-3AD203B41FA5}">
                      <a16:colId xmlns:a16="http://schemas.microsoft.com/office/drawing/2014/main" val="1858603788"/>
                    </a:ext>
                  </a:extLst>
                </a:gridCol>
              </a:tblGrid>
              <a:tr h="672994">
                <a:tc>
                  <a:txBody>
                    <a:bodyPr/>
                    <a:lstStyle/>
                    <a:p>
                      <a:pPr algn="ctr">
                        <a:lnSpc>
                          <a:spcPct val="107000"/>
                        </a:lnSpc>
                        <a:spcAft>
                          <a:spcPts val="0"/>
                        </a:spcAft>
                      </a:pPr>
                      <a:r>
                        <a:rPr lang="en-US" sz="1200">
                          <a:effectLst/>
                        </a:rPr>
                        <a:t>Indikator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Pernyataan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Ideal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%Skor Aktual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Kategori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183800"/>
                  </a:ext>
                </a:extLst>
              </a:tr>
              <a:tr h="649771">
                <a:tc>
                  <a:txBody>
                    <a:bodyPr/>
                    <a:lstStyle/>
                    <a:p>
                      <a:pPr algn="ctr">
                        <a:lnSpc>
                          <a:spcPct val="107000"/>
                        </a:lnSpc>
                        <a:spcAft>
                          <a:spcPts val="0"/>
                        </a:spcAft>
                      </a:pPr>
                      <a:r>
                        <a:rPr lang="en-US" sz="1200">
                          <a:effectLst/>
                        </a:rPr>
                        <a:t>Cost Leadership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225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66,66%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6121022"/>
                  </a:ext>
                </a:extLst>
              </a:tr>
              <a:tr h="328905">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554478"/>
                  </a:ext>
                </a:extLst>
              </a:tr>
              <a:tr h="627443">
                <a:tc>
                  <a:txBody>
                    <a:bodyPr/>
                    <a:lstStyle/>
                    <a:p>
                      <a:pPr algn="ctr">
                        <a:lnSpc>
                          <a:spcPct val="107000"/>
                        </a:lnSpc>
                        <a:spcAft>
                          <a:spcPts val="0"/>
                        </a:spcAft>
                      </a:pPr>
                      <a:r>
                        <a:rPr lang="en-US" sz="1200">
                          <a:effectLst/>
                        </a:rPr>
                        <a:t>Diferensiasi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72,44%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Baik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646598"/>
                  </a:ext>
                </a:extLst>
              </a:tr>
              <a:tr h="328905">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58005"/>
                  </a:ext>
                </a:extLst>
              </a:tr>
              <a:tr h="672994">
                <a:tc>
                  <a:txBody>
                    <a:bodyPr/>
                    <a:lstStyle/>
                    <a:p>
                      <a:pPr algn="ctr">
                        <a:lnSpc>
                          <a:spcPct val="107000"/>
                        </a:lnSpc>
                        <a:spcAft>
                          <a:spcPts val="0"/>
                        </a:spcAft>
                      </a:pPr>
                      <a:r>
                        <a:rPr lang="en-US" sz="1200">
                          <a:effectLst/>
                        </a:rPr>
                        <a:t>pemecahan masalah Bersama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Cukup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3253220"/>
                  </a:ext>
                </a:extLst>
              </a:tr>
              <a:tr h="328905">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681790"/>
                  </a:ext>
                </a:extLst>
              </a:tr>
              <a:tr h="328905">
                <a:tc>
                  <a:txBody>
                    <a:bodyPr/>
                    <a:lstStyle/>
                    <a:p>
                      <a:pPr algn="ctr">
                        <a:lnSpc>
                          <a:spcPct val="107000"/>
                        </a:lnSpc>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448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err="1">
                          <a:effectLst/>
                        </a:rPr>
                        <a:t>Cukup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8495009"/>
                  </a:ext>
                </a:extLst>
              </a:tr>
            </a:tbl>
          </a:graphicData>
        </a:graphic>
      </p:graphicFrame>
      <p:grpSp>
        <p:nvGrpSpPr>
          <p:cNvPr id="11" name="Group 10">
            <a:extLst>
              <a:ext uri="{FF2B5EF4-FFF2-40B4-BE49-F238E27FC236}">
                <a16:creationId xmlns:a16="http://schemas.microsoft.com/office/drawing/2014/main" id="{84DD3D2A-0D20-424E-BEC4-78A52627F57D}"/>
              </a:ext>
            </a:extLst>
          </p:cNvPr>
          <p:cNvGrpSpPr/>
          <p:nvPr/>
        </p:nvGrpSpPr>
        <p:grpSpPr>
          <a:xfrm>
            <a:off x="5432615" y="2605350"/>
            <a:ext cx="6367499" cy="1647300"/>
            <a:chOff x="10077186" y="2447171"/>
            <a:chExt cx="7734825" cy="2489682"/>
          </a:xfrm>
        </p:grpSpPr>
        <p:grpSp>
          <p:nvGrpSpPr>
            <p:cNvPr id="12" name="Group 11">
              <a:extLst>
                <a:ext uri="{FF2B5EF4-FFF2-40B4-BE49-F238E27FC236}">
                  <a16:creationId xmlns:a16="http://schemas.microsoft.com/office/drawing/2014/main" id="{21287E93-8C3A-4D0E-AA06-2E5CA996D01B}"/>
                </a:ext>
              </a:extLst>
            </p:cNvPr>
            <p:cNvGrpSpPr/>
            <p:nvPr/>
          </p:nvGrpSpPr>
          <p:grpSpPr>
            <a:xfrm>
              <a:off x="10077186" y="2447171"/>
              <a:ext cx="7734825" cy="2489682"/>
              <a:chOff x="0" y="200721"/>
              <a:chExt cx="4954271" cy="1449251"/>
            </a:xfrm>
            <a:effectLst>
              <a:outerShdw blurRad="50800" dist="38100" dir="18900000" algn="bl" rotWithShape="0">
                <a:prstClr val="black">
                  <a:alpha val="40000"/>
                </a:prstClr>
              </a:outerShdw>
            </a:effectLst>
          </p:grpSpPr>
          <p:sp>
            <p:nvSpPr>
              <p:cNvPr id="14" name="Rounded Rectangle 426">
                <a:extLst>
                  <a:ext uri="{FF2B5EF4-FFF2-40B4-BE49-F238E27FC236}">
                    <a16:creationId xmlns:a16="http://schemas.microsoft.com/office/drawing/2014/main" id="{0505BB6A-0DB3-4D5E-ABE2-4E2C5CB83365}"/>
                  </a:ext>
                </a:extLst>
              </p:cNvPr>
              <p:cNvSpPr/>
              <p:nvPr/>
            </p:nvSpPr>
            <p:spPr>
              <a:xfrm>
                <a:off x="2222957" y="200721"/>
                <a:ext cx="775970" cy="339725"/>
              </a:xfrm>
              <a:prstGeom prst="roundRect">
                <a:avLst/>
              </a:prstGeom>
              <a:solidFill>
                <a:srgbClr val="C00000"/>
              </a:solid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id-ID" sz="1600" b="1" dirty="0">
                    <a:effectLst/>
                    <a:latin typeface="Calibri" panose="020F0502020204030204" pitchFamily="34" charset="0"/>
                    <a:ea typeface="Calibri" panose="020F0502020204030204" pitchFamily="34" charset="0"/>
                    <a:cs typeface="Times New Roman" panose="02020603050405020304" pitchFamily="18" charset="0"/>
                  </a:rPr>
                  <a:t>6</a:t>
                </a:r>
                <a:r>
                  <a:rPr lang="en-US" sz="1600" b="1" dirty="0">
                    <a:latin typeface="Calibri" panose="020F0502020204030204" pitchFamily="34" charset="0"/>
                    <a:ea typeface="Calibri" panose="020F0502020204030204" pitchFamily="34" charset="0"/>
                    <a:cs typeface="Times New Roman" panose="02020603050405020304" pitchFamily="18" charset="0"/>
                  </a:rPr>
                  <a:t>6</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latin typeface="Calibri" panose="020F0502020204030204" pitchFamily="34" charset="0"/>
                    <a:ea typeface="Calibri" panose="020F0502020204030204" pitchFamily="34" charset="0"/>
                    <a:cs typeface="Times New Roman" panose="02020603050405020304" pitchFamily="18" charset="0"/>
                  </a:rPr>
                  <a:t>37</a:t>
                </a:r>
                <a:r>
                  <a:rPr lang="id-ID" sz="1600" b="1" dirty="0">
                    <a:effectLst/>
                    <a:latin typeface="Calibri" panose="020F0502020204030204" pitchFamily="34" charset="0"/>
                    <a:ea typeface="Calibri" panose="020F0502020204030204" pitchFamily="34" charset="0"/>
                    <a:cs typeface="Times New Roman" panose="02020603050405020304" pitchFamily="18" charset="0"/>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E151098D-9465-48E1-A785-432F1972E0B2}"/>
                  </a:ext>
                </a:extLst>
              </p:cNvPr>
              <p:cNvGrpSpPr/>
              <p:nvPr/>
            </p:nvGrpSpPr>
            <p:grpSpPr>
              <a:xfrm>
                <a:off x="0" y="541219"/>
                <a:ext cx="4954271" cy="1108753"/>
                <a:chOff x="0" y="-57514"/>
                <a:chExt cx="5088632" cy="1109118"/>
              </a:xfrm>
            </p:grpSpPr>
            <p:cxnSp>
              <p:nvCxnSpPr>
                <p:cNvPr id="16" name="Straight Connector 15">
                  <a:extLst>
                    <a:ext uri="{FF2B5EF4-FFF2-40B4-BE49-F238E27FC236}">
                      <a16:creationId xmlns:a16="http://schemas.microsoft.com/office/drawing/2014/main" id="{35288690-2DF6-4596-AD98-A79C2937935B}"/>
                    </a:ext>
                  </a:extLst>
                </p:cNvPr>
                <p:cNvCxnSpPr/>
                <p:nvPr/>
              </p:nvCxnSpPr>
              <p:spPr>
                <a:xfrm flipV="1">
                  <a:off x="276447" y="425302"/>
                  <a:ext cx="4521451" cy="21250"/>
                </a:xfrm>
                <a:prstGeom prst="line">
                  <a:avLst/>
                </a:prstGeom>
                <a:noFill/>
                <a:ln w="38100" cap="flat" cmpd="sng" algn="ctr">
                  <a:solidFill>
                    <a:srgbClr val="C00000"/>
                  </a:solidFill>
                  <a:prstDash val="solid"/>
                  <a:miter lim="800000"/>
                </a:ln>
                <a:effectLst/>
              </p:spPr>
            </p:cxnSp>
            <p:sp>
              <p:nvSpPr>
                <p:cNvPr id="17" name="Text Box 8">
                  <a:extLst>
                    <a:ext uri="{FF2B5EF4-FFF2-40B4-BE49-F238E27FC236}">
                      <a16:creationId xmlns:a16="http://schemas.microsoft.com/office/drawing/2014/main" id="{97EF97BA-24F0-4E20-AE72-A77AB7FF0CED}"/>
                    </a:ext>
                  </a:extLst>
                </p:cNvPr>
                <p:cNvSpPr txBox="1">
                  <a:spLocks noChangeArrowheads="1"/>
                </p:cNvSpPr>
                <p:nvPr/>
              </p:nvSpPr>
              <p:spPr bwMode="auto">
                <a:xfrm>
                  <a:off x="3976577" y="-57514"/>
                  <a:ext cx="712511" cy="393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Sangat Baik</a:t>
                  </a:r>
                </a:p>
              </p:txBody>
            </p:sp>
            <p:sp>
              <p:nvSpPr>
                <p:cNvPr id="18" name="Text Box 9">
                  <a:extLst>
                    <a:ext uri="{FF2B5EF4-FFF2-40B4-BE49-F238E27FC236}">
                      <a16:creationId xmlns:a16="http://schemas.microsoft.com/office/drawing/2014/main" id="{244CCF41-33A8-4D53-8B52-27B6CE28472E}"/>
                    </a:ext>
                  </a:extLst>
                </p:cNvPr>
                <p:cNvSpPr txBox="1">
                  <a:spLocks noChangeArrowheads="1"/>
                </p:cNvSpPr>
                <p:nvPr/>
              </p:nvSpPr>
              <p:spPr bwMode="auto">
                <a:xfrm>
                  <a:off x="1063256" y="31897"/>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Kurang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 Box 10">
                  <a:extLst>
                    <a:ext uri="{FF2B5EF4-FFF2-40B4-BE49-F238E27FC236}">
                      <a16:creationId xmlns:a16="http://schemas.microsoft.com/office/drawing/2014/main" id="{93596951-45D3-4021-8048-1CCF86B9C0F1}"/>
                    </a:ext>
                  </a:extLst>
                </p:cNvPr>
                <p:cNvSpPr txBox="1">
                  <a:spLocks noChangeArrowheads="1"/>
                </p:cNvSpPr>
                <p:nvPr/>
              </p:nvSpPr>
              <p:spPr bwMode="auto">
                <a:xfrm>
                  <a:off x="2073349" y="31897"/>
                  <a:ext cx="712511" cy="436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Cukup</a:t>
                  </a:r>
                </a:p>
              </p:txBody>
            </p:sp>
            <p:sp>
              <p:nvSpPr>
                <p:cNvPr id="20" name="Text Box 11">
                  <a:extLst>
                    <a:ext uri="{FF2B5EF4-FFF2-40B4-BE49-F238E27FC236}">
                      <a16:creationId xmlns:a16="http://schemas.microsoft.com/office/drawing/2014/main" id="{B96F3CD3-EF7A-4C02-A5D0-C78260484E59}"/>
                    </a:ext>
                  </a:extLst>
                </p:cNvPr>
                <p:cNvSpPr txBox="1">
                  <a:spLocks noChangeArrowheads="1"/>
                </p:cNvSpPr>
                <p:nvPr/>
              </p:nvSpPr>
              <p:spPr bwMode="auto">
                <a:xfrm>
                  <a:off x="3019647" y="31897"/>
                  <a:ext cx="712511" cy="414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p:txBody>
            </p:sp>
            <p:cxnSp>
              <p:nvCxnSpPr>
                <p:cNvPr id="21" name="AutoShape 17">
                  <a:extLst>
                    <a:ext uri="{FF2B5EF4-FFF2-40B4-BE49-F238E27FC236}">
                      <a16:creationId xmlns:a16="http://schemas.microsoft.com/office/drawing/2014/main" id="{5E622511-3414-4975-91B0-4ED29339F8D7}"/>
                    </a:ext>
                  </a:extLst>
                </p:cNvPr>
                <p:cNvCxnSpPr>
                  <a:cxnSpLocks noChangeShapeType="1"/>
                </p:cNvCxnSpPr>
                <p:nvPr/>
              </p:nvCxnSpPr>
              <p:spPr bwMode="auto">
                <a:xfrm>
                  <a:off x="3848986"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8">
                  <a:extLst>
                    <a:ext uri="{FF2B5EF4-FFF2-40B4-BE49-F238E27FC236}">
                      <a16:creationId xmlns:a16="http://schemas.microsoft.com/office/drawing/2014/main" id="{841AA142-B975-4ACD-BDFC-2E91415FF94F}"/>
                    </a:ext>
                  </a:extLst>
                </p:cNvPr>
                <p:cNvCxnSpPr>
                  <a:cxnSpLocks noChangeShapeType="1"/>
                </p:cNvCxnSpPr>
                <p:nvPr/>
              </p:nvCxnSpPr>
              <p:spPr bwMode="auto">
                <a:xfrm>
                  <a:off x="2881424"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9">
                  <a:extLst>
                    <a:ext uri="{FF2B5EF4-FFF2-40B4-BE49-F238E27FC236}">
                      <a16:creationId xmlns:a16="http://schemas.microsoft.com/office/drawing/2014/main" id="{F731A007-FE6D-4060-8A9B-28D5A6FB05F0}"/>
                    </a:ext>
                  </a:extLst>
                </p:cNvPr>
                <p:cNvCxnSpPr>
                  <a:cxnSpLocks noChangeShapeType="1"/>
                </p:cNvCxnSpPr>
                <p:nvPr/>
              </p:nvCxnSpPr>
              <p:spPr bwMode="auto">
                <a:xfrm>
                  <a:off x="1998921" y="520995"/>
                  <a:ext cx="635"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4" name="AutoShape 20">
                  <a:extLst>
                    <a:ext uri="{FF2B5EF4-FFF2-40B4-BE49-F238E27FC236}">
                      <a16:creationId xmlns:a16="http://schemas.microsoft.com/office/drawing/2014/main" id="{00201A85-54A8-4907-8FA4-C960D7C1D8A9}"/>
                    </a:ext>
                  </a:extLst>
                </p:cNvPr>
                <p:cNvCxnSpPr>
                  <a:cxnSpLocks noChangeShapeType="1"/>
                </p:cNvCxnSpPr>
                <p:nvPr/>
              </p:nvCxnSpPr>
              <p:spPr bwMode="auto">
                <a:xfrm>
                  <a:off x="4763386"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5" name="Text Box 22">
                  <a:extLst>
                    <a:ext uri="{FF2B5EF4-FFF2-40B4-BE49-F238E27FC236}">
                      <a16:creationId xmlns:a16="http://schemas.microsoft.com/office/drawing/2014/main" id="{3FD2E976-FDFB-4515-B752-6EE3393C17CF}"/>
                    </a:ext>
                  </a:extLst>
                </p:cNvPr>
                <p:cNvSpPr txBox="1">
                  <a:spLocks noChangeArrowheads="1"/>
                </p:cNvSpPr>
                <p:nvPr/>
              </p:nvSpPr>
              <p:spPr bwMode="auto">
                <a:xfrm>
                  <a:off x="839972"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36%</a:t>
                  </a:r>
                </a:p>
              </p:txBody>
            </p:sp>
            <p:sp>
              <p:nvSpPr>
                <p:cNvPr id="26" name="Text Box 23">
                  <a:extLst>
                    <a:ext uri="{FF2B5EF4-FFF2-40B4-BE49-F238E27FC236}">
                      <a16:creationId xmlns:a16="http://schemas.microsoft.com/office/drawing/2014/main" id="{093C7DEB-A07C-4244-B378-CB5A7AA7FB03}"/>
                    </a:ext>
                  </a:extLst>
                </p:cNvPr>
                <p:cNvSpPr txBox="1">
                  <a:spLocks noChangeArrowheads="1"/>
                </p:cNvSpPr>
                <p:nvPr/>
              </p:nvSpPr>
              <p:spPr bwMode="auto">
                <a:xfrm>
                  <a:off x="1701210" y="786809"/>
                  <a:ext cx="63182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52%</a:t>
                  </a:r>
                </a:p>
              </p:txBody>
            </p:sp>
            <p:sp>
              <p:nvSpPr>
                <p:cNvPr id="27" name="Text Box 24">
                  <a:extLst>
                    <a:ext uri="{FF2B5EF4-FFF2-40B4-BE49-F238E27FC236}">
                      <a16:creationId xmlns:a16="http://schemas.microsoft.com/office/drawing/2014/main" id="{C669E24E-2A91-4408-B876-81B758338A02}"/>
                    </a:ext>
                  </a:extLst>
                </p:cNvPr>
                <p:cNvSpPr txBox="1">
                  <a:spLocks noChangeArrowheads="1"/>
                </p:cNvSpPr>
                <p:nvPr/>
              </p:nvSpPr>
              <p:spPr bwMode="auto">
                <a:xfrm>
                  <a:off x="2573079" y="786809"/>
                  <a:ext cx="625323"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68%</a:t>
                  </a:r>
                </a:p>
                <a:p>
                  <a:pP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Text Box 25">
                  <a:extLst>
                    <a:ext uri="{FF2B5EF4-FFF2-40B4-BE49-F238E27FC236}">
                      <a16:creationId xmlns:a16="http://schemas.microsoft.com/office/drawing/2014/main" id="{61D9DFA7-DAE1-478B-8A19-06123452D796}"/>
                    </a:ext>
                  </a:extLst>
                </p:cNvPr>
                <p:cNvSpPr txBox="1">
                  <a:spLocks noChangeArrowheads="1"/>
                </p:cNvSpPr>
                <p:nvPr/>
              </p:nvSpPr>
              <p:spPr bwMode="auto">
                <a:xfrm>
                  <a:off x="3508745" y="780050"/>
                  <a:ext cx="659350"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84%</a:t>
                  </a:r>
                </a:p>
              </p:txBody>
            </p:sp>
            <p:sp>
              <p:nvSpPr>
                <p:cNvPr id="29" name="Oval 28">
                  <a:extLst>
                    <a:ext uri="{FF2B5EF4-FFF2-40B4-BE49-F238E27FC236}">
                      <a16:creationId xmlns:a16="http://schemas.microsoft.com/office/drawing/2014/main" id="{95D4A8F4-FD40-472C-A194-0D54ED31FF62}"/>
                    </a:ext>
                  </a:extLst>
                </p:cNvPr>
                <p:cNvSpPr>
                  <a:spLocks noChangeArrowheads="1"/>
                </p:cNvSpPr>
                <p:nvPr/>
              </p:nvSpPr>
              <p:spPr bwMode="auto">
                <a:xfrm>
                  <a:off x="1031359" y="329609"/>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0" name="Oval 29">
                  <a:extLst>
                    <a:ext uri="{FF2B5EF4-FFF2-40B4-BE49-F238E27FC236}">
                      <a16:creationId xmlns:a16="http://schemas.microsoft.com/office/drawing/2014/main" id="{F2584BBB-8928-443D-93C3-D87C4ACF21EA}"/>
                    </a:ext>
                  </a:extLst>
                </p:cNvPr>
                <p:cNvSpPr>
                  <a:spLocks noChangeArrowheads="1"/>
                </p:cNvSpPr>
                <p:nvPr/>
              </p:nvSpPr>
              <p:spPr bwMode="auto">
                <a:xfrm>
                  <a:off x="4667693"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1" name="Oval 30">
                  <a:extLst>
                    <a:ext uri="{FF2B5EF4-FFF2-40B4-BE49-F238E27FC236}">
                      <a16:creationId xmlns:a16="http://schemas.microsoft.com/office/drawing/2014/main" id="{7EA11E7B-81D6-4E61-8C8F-DEFE61E438DE}"/>
                    </a:ext>
                  </a:extLst>
                </p:cNvPr>
                <p:cNvSpPr>
                  <a:spLocks noChangeArrowheads="1"/>
                </p:cNvSpPr>
                <p:nvPr/>
              </p:nvSpPr>
              <p:spPr bwMode="auto">
                <a:xfrm>
                  <a:off x="3742661" y="308344"/>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2" name="Oval 31">
                  <a:extLst>
                    <a:ext uri="{FF2B5EF4-FFF2-40B4-BE49-F238E27FC236}">
                      <a16:creationId xmlns:a16="http://schemas.microsoft.com/office/drawing/2014/main" id="{E9B08441-02F6-4432-B0C0-E2F11A438221}"/>
                    </a:ext>
                  </a:extLst>
                </p:cNvPr>
                <p:cNvSpPr>
                  <a:spLocks noChangeArrowheads="1"/>
                </p:cNvSpPr>
                <p:nvPr/>
              </p:nvSpPr>
              <p:spPr bwMode="auto">
                <a:xfrm>
                  <a:off x="2785731" y="318977"/>
                  <a:ext cx="182332"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3" name="Oval 32">
                  <a:extLst>
                    <a:ext uri="{FF2B5EF4-FFF2-40B4-BE49-F238E27FC236}">
                      <a16:creationId xmlns:a16="http://schemas.microsoft.com/office/drawing/2014/main" id="{61A64D24-2BF1-4B93-9E38-789EFA40E028}"/>
                    </a:ext>
                  </a:extLst>
                </p:cNvPr>
                <p:cNvSpPr>
                  <a:spLocks noChangeArrowheads="1"/>
                </p:cNvSpPr>
                <p:nvPr/>
              </p:nvSpPr>
              <p:spPr bwMode="auto">
                <a:xfrm>
                  <a:off x="1892596" y="318977"/>
                  <a:ext cx="182245"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4" name="Text Box 26">
                  <a:extLst>
                    <a:ext uri="{FF2B5EF4-FFF2-40B4-BE49-F238E27FC236}">
                      <a16:creationId xmlns:a16="http://schemas.microsoft.com/office/drawing/2014/main" id="{FF6ECB35-881C-4327-9111-059BF13962CC}"/>
                    </a:ext>
                  </a:extLst>
                </p:cNvPr>
                <p:cNvSpPr txBox="1">
                  <a:spLocks noChangeArrowheads="1"/>
                </p:cNvSpPr>
                <p:nvPr/>
              </p:nvSpPr>
              <p:spPr bwMode="auto">
                <a:xfrm>
                  <a:off x="4433777" y="780050"/>
                  <a:ext cx="65485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100%</a:t>
                  </a:r>
                </a:p>
              </p:txBody>
            </p:sp>
            <p:cxnSp>
              <p:nvCxnSpPr>
                <p:cNvPr id="35" name="AutoShape 33">
                  <a:extLst>
                    <a:ext uri="{FF2B5EF4-FFF2-40B4-BE49-F238E27FC236}">
                      <a16:creationId xmlns:a16="http://schemas.microsoft.com/office/drawing/2014/main" id="{E5AA3CEA-21A5-485D-B62B-3E871A36B7BB}"/>
                    </a:ext>
                  </a:extLst>
                </p:cNvPr>
                <p:cNvCxnSpPr>
                  <a:cxnSpLocks noChangeShapeType="1"/>
                </p:cNvCxnSpPr>
                <p:nvPr/>
              </p:nvCxnSpPr>
              <p:spPr bwMode="auto">
                <a:xfrm>
                  <a:off x="1137684" y="531628"/>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6" name="Text Box 22">
                  <a:extLst>
                    <a:ext uri="{FF2B5EF4-FFF2-40B4-BE49-F238E27FC236}">
                      <a16:creationId xmlns:a16="http://schemas.microsoft.com/office/drawing/2014/main" id="{7C7221FD-8CD0-4825-91A0-CEFF68A008BF}"/>
                    </a:ext>
                  </a:extLst>
                </p:cNvPr>
                <p:cNvSpPr txBox="1">
                  <a:spLocks noChangeArrowheads="1"/>
                </p:cNvSpPr>
                <p:nvPr/>
              </p:nvSpPr>
              <p:spPr bwMode="auto">
                <a:xfrm>
                  <a:off x="0" y="786809"/>
                  <a:ext cx="635635" cy="264795"/>
                </a:xfrm>
                <a:prstGeom prst="rect">
                  <a:avLst/>
                </a:prstGeom>
                <a:solidFill>
                  <a:srgbClr val="FFFFFF"/>
                </a:solidFill>
                <a:ln w="38100">
                  <a:solidFill>
                    <a:srgbClr val="000000"/>
                  </a:solidFill>
                  <a:miter lim="800000"/>
                  <a:headEnd/>
                  <a:tailEnd/>
                </a:ln>
                <a:effectLst>
                  <a:outerShdw dist="107763" dir="2700000" algn="ctr" rotWithShape="0">
                    <a:srgbClr val="0D0D0D">
                      <a:alpha val="50000"/>
                    </a:srgbClr>
                  </a:outerShdw>
                </a:effectLst>
              </p:spPr>
              <p:txBody>
                <a:bodyPr rot="0" vert="horz" wrap="square" lIns="91440" tIns="45720" rIns="91440" bIns="45720" anchor="t" anchorCtr="0" upright="1">
                  <a:noAutofit/>
                </a:bodyPr>
                <a:lstStyle/>
                <a:p>
                  <a:pPr algn="ctr">
                    <a:lnSpc>
                      <a:spcPct val="107000"/>
                    </a:lnSpc>
                    <a:spcAft>
                      <a:spcPts val="800"/>
                    </a:spcAft>
                  </a:pPr>
                  <a:r>
                    <a:rPr lang="id-ID" sz="1600">
                      <a:effectLst/>
                      <a:latin typeface="Calibri" panose="020F0502020204030204" pitchFamily="34" charset="0"/>
                      <a:ea typeface="Calibri" panose="020F0502020204030204" pitchFamily="34" charset="0"/>
                      <a:cs typeface="Times New Roman" panose="02020603050405020304" pitchFamily="18" charset="0"/>
                    </a:rPr>
                    <a:t>20%</a:t>
                  </a:r>
                </a:p>
              </p:txBody>
            </p:sp>
            <p:cxnSp>
              <p:nvCxnSpPr>
                <p:cNvPr id="37" name="AutoShape 33">
                  <a:extLst>
                    <a:ext uri="{FF2B5EF4-FFF2-40B4-BE49-F238E27FC236}">
                      <a16:creationId xmlns:a16="http://schemas.microsoft.com/office/drawing/2014/main" id="{0514BA83-C5A7-4DF0-BEDF-0B147C7A36E9}"/>
                    </a:ext>
                  </a:extLst>
                </p:cNvPr>
                <p:cNvCxnSpPr>
                  <a:cxnSpLocks noChangeShapeType="1"/>
                </p:cNvCxnSpPr>
                <p:nvPr/>
              </p:nvCxnSpPr>
              <p:spPr bwMode="auto">
                <a:xfrm>
                  <a:off x="287079" y="520995"/>
                  <a:ext cx="0" cy="2286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38" name="Oval 37">
                  <a:extLst>
                    <a:ext uri="{FF2B5EF4-FFF2-40B4-BE49-F238E27FC236}">
                      <a16:creationId xmlns:a16="http://schemas.microsoft.com/office/drawing/2014/main" id="{620F5BE4-A558-4D00-8C69-C5F0A515C752}"/>
                    </a:ext>
                  </a:extLst>
                </p:cNvPr>
                <p:cNvSpPr>
                  <a:spLocks noChangeArrowheads="1"/>
                </p:cNvSpPr>
                <p:nvPr/>
              </p:nvSpPr>
              <p:spPr bwMode="auto">
                <a:xfrm>
                  <a:off x="180754" y="340242"/>
                  <a:ext cx="183451" cy="170815"/>
                </a:xfrm>
                <a:prstGeom prst="ellipse">
                  <a:avLst/>
                </a:prstGeom>
                <a:solidFill>
                  <a:sysClr val="windowText" lastClr="000000">
                    <a:lumMod val="100000"/>
                    <a:lumOff val="0"/>
                  </a:sysClr>
                </a:solidFill>
                <a:ln w="38100">
                  <a:solidFill>
                    <a:sysClr val="window" lastClr="FFFFFF">
                      <a:lumMod val="95000"/>
                      <a:lumOff val="0"/>
                    </a:sysClr>
                  </a:solidFill>
                  <a:round/>
                  <a:headEnd/>
                  <a:tailEnd/>
                </a:ln>
                <a:effectLst>
                  <a:outerShdw dist="28398" dir="3806097" algn="ctr" rotWithShape="0">
                    <a:sysClr val="window" lastClr="FFFFFF">
                      <a:lumMod val="50000"/>
                      <a:lumOff val="0"/>
                      <a:alpha val="50000"/>
                    </a:sysClr>
                  </a:outerShdw>
                </a:effectLst>
              </p:spPr>
              <p:txBody>
                <a:bodyPr rot="0" vert="horz" wrap="square" lIns="91440" tIns="45720" rIns="91440" bIns="45720" anchor="t" anchorCtr="0" upright="1">
                  <a:noAutofit/>
                </a:bodyPr>
                <a:lstStyle/>
                <a:p>
                  <a:endParaRPr lang="id-ID" sz="1600"/>
                </a:p>
              </p:txBody>
            </p:sp>
            <p:sp>
              <p:nvSpPr>
                <p:cNvPr id="39" name="Text Box 9">
                  <a:extLst>
                    <a:ext uri="{FF2B5EF4-FFF2-40B4-BE49-F238E27FC236}">
                      <a16:creationId xmlns:a16="http://schemas.microsoft.com/office/drawing/2014/main" id="{315ED813-5A27-4F9C-A6AF-C07AE73BB851}"/>
                    </a:ext>
                  </a:extLst>
                </p:cNvPr>
                <p:cNvSpPr txBox="1">
                  <a:spLocks noChangeArrowheads="1"/>
                </p:cNvSpPr>
                <p:nvPr/>
              </p:nvSpPr>
              <p:spPr bwMode="auto">
                <a:xfrm>
                  <a:off x="230512" y="33591"/>
                  <a:ext cx="934727" cy="403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lgn="ctr">
                    <a:lnSpc>
                      <a:spcPct val="107000"/>
                    </a:lnSpc>
                    <a:spcAft>
                      <a:spcPts val="80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Tidak</a:t>
                  </a:r>
                  <a:r>
                    <a:rPr lang="id-ID" sz="1600" dirty="0">
                      <a:effectLst/>
                      <a:latin typeface="Calibri" panose="020F0502020204030204" pitchFamily="34" charset="0"/>
                      <a:ea typeface="Calibri" panose="020F0502020204030204" pitchFamily="34" charset="0"/>
                      <a:cs typeface="Times New Roman" panose="02020603050405020304" pitchFamily="18" charset="0"/>
                    </a:rPr>
                    <a:t> Baik</a:t>
                  </a:r>
                </a:p>
                <a:p>
                  <a:pPr algn="ctr">
                    <a:lnSpc>
                      <a:spcPct val="107000"/>
                    </a:lnSpc>
                    <a:spcAft>
                      <a:spcPts val="800"/>
                    </a:spcAft>
                  </a:pPr>
                  <a:r>
                    <a:rPr lang="id-ID" sz="1600" dirty="0">
                      <a:effectLst/>
                      <a:latin typeface="Calibri" panose="020F0502020204030204" pitchFamily="34" charset="0"/>
                      <a:ea typeface="Calibri" panose="020F0502020204030204" pitchFamily="34" charset="0"/>
                      <a:cs typeface="Times New Roman" panose="02020603050405020304" pitchFamily="18" charset="0"/>
                    </a:rPr>
                    <a:t> </a:t>
                  </a:r>
                </a:p>
              </p:txBody>
            </p:sp>
          </p:grpSp>
        </p:grpSp>
        <p:cxnSp>
          <p:nvCxnSpPr>
            <p:cNvPr id="13" name="Straight Arrow Connector 12">
              <a:extLst>
                <a:ext uri="{FF2B5EF4-FFF2-40B4-BE49-F238E27FC236}">
                  <a16:creationId xmlns:a16="http://schemas.microsoft.com/office/drawing/2014/main" id="{9A9D3DD1-56A6-4DE6-958F-341FF57653F9}"/>
                </a:ext>
              </a:extLst>
            </p:cNvPr>
            <p:cNvCxnSpPr/>
            <p:nvPr/>
          </p:nvCxnSpPr>
          <p:spPr>
            <a:xfrm flipV="1">
              <a:off x="14204767" y="3077661"/>
              <a:ext cx="0" cy="637540"/>
            </a:xfrm>
            <a:prstGeom prst="straightConnector1">
              <a:avLst/>
            </a:prstGeom>
            <a:ln>
              <a:solidFill>
                <a:srgbClr val="DE4040"/>
              </a:solidFill>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6725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7">
            <a:extLst>
              <a:ext uri="{FF2B5EF4-FFF2-40B4-BE49-F238E27FC236}">
                <a16:creationId xmlns:a16="http://schemas.microsoft.com/office/drawing/2014/main" id="{6A440A91-F2CE-422B-8F67-9CE841A69ED2}"/>
              </a:ext>
            </a:extLst>
          </p:cNvPr>
          <p:cNvSpPr txBox="1">
            <a:spLocks/>
          </p:cNvSpPr>
          <p:nvPr/>
        </p:nvSpPr>
        <p:spPr>
          <a:xfrm>
            <a:off x="0" y="159658"/>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dirty="0"/>
              <a:t>Path Analysis</a:t>
            </a:r>
            <a:endParaRPr kumimoji="1" lang="ja-JP" altLang="en-US" dirty="0"/>
          </a:p>
        </p:txBody>
      </p:sp>
      <p:grpSp>
        <p:nvGrpSpPr>
          <p:cNvPr id="5" name="Group 4">
            <a:extLst>
              <a:ext uri="{FF2B5EF4-FFF2-40B4-BE49-F238E27FC236}">
                <a16:creationId xmlns:a16="http://schemas.microsoft.com/office/drawing/2014/main" id="{5F9D3AFE-4755-4BFD-A417-943D30995BFB}"/>
              </a:ext>
            </a:extLst>
          </p:cNvPr>
          <p:cNvGrpSpPr/>
          <p:nvPr/>
        </p:nvGrpSpPr>
        <p:grpSpPr>
          <a:xfrm>
            <a:off x="4709506" y="725607"/>
            <a:ext cx="2772987" cy="45719"/>
            <a:chOff x="360536" y="644686"/>
            <a:chExt cx="3589848" cy="97988"/>
          </a:xfrm>
        </p:grpSpPr>
        <p:sp>
          <p:nvSpPr>
            <p:cNvPr id="6" name="Rectangle 5">
              <a:extLst>
                <a:ext uri="{FF2B5EF4-FFF2-40B4-BE49-F238E27FC236}">
                  <a16:creationId xmlns:a16="http://schemas.microsoft.com/office/drawing/2014/main" id="{5F011982-5CD3-4BE9-8F1E-AC7B2A1826A4}"/>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BB4B0E-F1D0-4DB7-B3BC-D5E77E056632}"/>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D5E9FBD-CBD0-4F96-8B95-9C2610015E07}"/>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pic>
        <p:nvPicPr>
          <p:cNvPr id="9" name="Picture 8">
            <a:extLst>
              <a:ext uri="{FF2B5EF4-FFF2-40B4-BE49-F238E27FC236}">
                <a16:creationId xmlns:a16="http://schemas.microsoft.com/office/drawing/2014/main" id="{529229D6-3463-403E-BC3F-F58D5F26D2E3}"/>
              </a:ext>
            </a:extLst>
          </p:cNvPr>
          <p:cNvPicPr/>
          <p:nvPr/>
        </p:nvPicPr>
        <p:blipFill>
          <a:blip r:embed="rId3">
            <a:extLst>
              <a:ext uri="{28A0092B-C50C-407E-A947-70E740481C1C}">
                <a14:useLocalDpi xmlns:a14="http://schemas.microsoft.com/office/drawing/2010/main" val="0"/>
              </a:ext>
            </a:extLst>
          </a:blip>
          <a:stretch>
            <a:fillRect/>
          </a:stretch>
        </p:blipFill>
        <p:spPr>
          <a:xfrm>
            <a:off x="170717" y="3188631"/>
            <a:ext cx="3689350" cy="1450340"/>
          </a:xfrm>
          <a:prstGeom prst="rect">
            <a:avLst/>
          </a:prstGeom>
        </p:spPr>
      </p:pic>
      <p:pic>
        <p:nvPicPr>
          <p:cNvPr id="11" name="Picture 10">
            <a:extLst>
              <a:ext uri="{FF2B5EF4-FFF2-40B4-BE49-F238E27FC236}">
                <a16:creationId xmlns:a16="http://schemas.microsoft.com/office/drawing/2014/main" id="{106CF16A-E364-4CF3-991E-71CC6627BE49}"/>
              </a:ext>
            </a:extLst>
          </p:cNvPr>
          <p:cNvPicPr/>
          <p:nvPr/>
        </p:nvPicPr>
        <p:blipFill>
          <a:blip r:embed="rId4">
            <a:extLst>
              <a:ext uri="{28A0092B-C50C-407E-A947-70E740481C1C}">
                <a14:useLocalDpi xmlns:a14="http://schemas.microsoft.com/office/drawing/2010/main" val="0"/>
              </a:ext>
            </a:extLst>
          </a:blip>
          <a:stretch>
            <a:fillRect/>
          </a:stretch>
        </p:blipFill>
        <p:spPr>
          <a:xfrm>
            <a:off x="170717" y="5166157"/>
            <a:ext cx="3550920" cy="1461135"/>
          </a:xfrm>
          <a:prstGeom prst="rect">
            <a:avLst/>
          </a:prstGeom>
        </p:spPr>
      </p:pic>
      <p:sp>
        <p:nvSpPr>
          <p:cNvPr id="13" name="TextBox 12">
            <a:extLst>
              <a:ext uri="{FF2B5EF4-FFF2-40B4-BE49-F238E27FC236}">
                <a16:creationId xmlns:a16="http://schemas.microsoft.com/office/drawing/2014/main" id="{2F246590-F622-4434-81B5-AA44E528BFAF}"/>
              </a:ext>
            </a:extLst>
          </p:cNvPr>
          <p:cNvSpPr txBox="1"/>
          <p:nvPr/>
        </p:nvSpPr>
        <p:spPr>
          <a:xfrm>
            <a:off x="239932" y="2792792"/>
            <a:ext cx="276710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Structural Model T Value </a:t>
            </a:r>
          </a:p>
        </p:txBody>
      </p:sp>
      <p:sp>
        <p:nvSpPr>
          <p:cNvPr id="14" name="TextBox 13">
            <a:extLst>
              <a:ext uri="{FF2B5EF4-FFF2-40B4-BE49-F238E27FC236}">
                <a16:creationId xmlns:a16="http://schemas.microsoft.com/office/drawing/2014/main" id="{29BB724A-4A17-4690-A259-03A7ABB1C6EE}"/>
              </a:ext>
            </a:extLst>
          </p:cNvPr>
          <p:cNvSpPr txBox="1"/>
          <p:nvPr/>
        </p:nvSpPr>
        <p:spPr>
          <a:xfrm>
            <a:off x="212368" y="4831332"/>
            <a:ext cx="346761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Structural Standardized Solution</a:t>
            </a:r>
          </a:p>
        </p:txBody>
      </p:sp>
      <p:pic>
        <p:nvPicPr>
          <p:cNvPr id="16" name="Picture 15">
            <a:extLst>
              <a:ext uri="{FF2B5EF4-FFF2-40B4-BE49-F238E27FC236}">
                <a16:creationId xmlns:a16="http://schemas.microsoft.com/office/drawing/2014/main" id="{A992C7BC-C9EC-4DEE-A7D6-B0D56D0DF913}"/>
              </a:ext>
            </a:extLst>
          </p:cNvPr>
          <p:cNvPicPr/>
          <p:nvPr/>
        </p:nvPicPr>
        <p:blipFill>
          <a:blip r:embed="rId3">
            <a:extLst>
              <a:ext uri="{28A0092B-C50C-407E-A947-70E740481C1C}">
                <a14:useLocalDpi xmlns:a14="http://schemas.microsoft.com/office/drawing/2010/main" val="0"/>
              </a:ext>
            </a:extLst>
          </a:blip>
          <a:stretch>
            <a:fillRect/>
          </a:stretch>
        </p:blipFill>
        <p:spPr>
          <a:xfrm>
            <a:off x="170717" y="1429909"/>
            <a:ext cx="3689350" cy="1450340"/>
          </a:xfrm>
          <a:prstGeom prst="rect">
            <a:avLst/>
          </a:prstGeom>
        </p:spPr>
      </p:pic>
      <p:sp>
        <p:nvSpPr>
          <p:cNvPr id="17" name="TextBox 16">
            <a:extLst>
              <a:ext uri="{FF2B5EF4-FFF2-40B4-BE49-F238E27FC236}">
                <a16:creationId xmlns:a16="http://schemas.microsoft.com/office/drawing/2014/main" id="{A8139C22-40DE-4C89-B28E-7E04DD7904AA}"/>
              </a:ext>
            </a:extLst>
          </p:cNvPr>
          <p:cNvSpPr txBox="1"/>
          <p:nvPr/>
        </p:nvSpPr>
        <p:spPr>
          <a:xfrm>
            <a:off x="281583" y="1067988"/>
            <a:ext cx="282641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Structural Model Estimate</a:t>
            </a:r>
          </a:p>
        </p:txBody>
      </p:sp>
      <p:pic>
        <p:nvPicPr>
          <p:cNvPr id="18" name="Picture 17">
            <a:extLst>
              <a:ext uri="{FF2B5EF4-FFF2-40B4-BE49-F238E27FC236}">
                <a16:creationId xmlns:a16="http://schemas.microsoft.com/office/drawing/2014/main" id="{27888239-5991-4648-86C7-3AB0D79B5CD1}"/>
              </a:ext>
            </a:extLst>
          </p:cNvPr>
          <p:cNvPicPr/>
          <p:nvPr/>
        </p:nvPicPr>
        <p:blipFill>
          <a:blip r:embed="rId5">
            <a:extLst>
              <a:ext uri="{28A0092B-C50C-407E-A947-70E740481C1C}">
                <a14:useLocalDpi xmlns:a14="http://schemas.microsoft.com/office/drawing/2010/main" val="0"/>
              </a:ext>
            </a:extLst>
          </a:blip>
          <a:stretch>
            <a:fillRect/>
          </a:stretch>
        </p:blipFill>
        <p:spPr>
          <a:xfrm>
            <a:off x="4425424" y="1067988"/>
            <a:ext cx="7275286" cy="1280040"/>
          </a:xfrm>
          <a:prstGeom prst="rect">
            <a:avLst/>
          </a:prstGeom>
        </p:spPr>
      </p:pic>
      <p:graphicFrame>
        <p:nvGraphicFramePr>
          <p:cNvPr id="19" name="Table 18">
            <a:extLst>
              <a:ext uri="{FF2B5EF4-FFF2-40B4-BE49-F238E27FC236}">
                <a16:creationId xmlns:a16="http://schemas.microsoft.com/office/drawing/2014/main" id="{0A60DB79-3670-45D9-ABE5-281B7B554E0F}"/>
              </a:ext>
            </a:extLst>
          </p:cNvPr>
          <p:cNvGraphicFramePr>
            <a:graphicFrameLocks noGrp="1"/>
          </p:cNvGraphicFramePr>
          <p:nvPr>
            <p:extLst>
              <p:ext uri="{D42A27DB-BD31-4B8C-83A1-F6EECF244321}">
                <p14:modId xmlns:p14="http://schemas.microsoft.com/office/powerpoint/2010/main" val="3310434241"/>
              </p:ext>
            </p:extLst>
          </p:nvPr>
        </p:nvGraphicFramePr>
        <p:xfrm>
          <a:off x="4425424" y="4709040"/>
          <a:ext cx="7275286" cy="1989302"/>
        </p:xfrm>
        <a:graphic>
          <a:graphicData uri="http://schemas.openxmlformats.org/drawingml/2006/table">
            <a:tbl>
              <a:tblPr firstRow="1" firstCol="1" bandRow="1">
                <a:tableStyleId>{5940675A-B579-460E-94D1-54222C63F5DA}</a:tableStyleId>
              </a:tblPr>
              <a:tblGrid>
                <a:gridCol w="887585">
                  <a:extLst>
                    <a:ext uri="{9D8B030D-6E8A-4147-A177-3AD203B41FA5}">
                      <a16:colId xmlns:a16="http://schemas.microsoft.com/office/drawing/2014/main" val="2158797871"/>
                    </a:ext>
                  </a:extLst>
                </a:gridCol>
                <a:gridCol w="750810">
                  <a:extLst>
                    <a:ext uri="{9D8B030D-6E8A-4147-A177-3AD203B41FA5}">
                      <a16:colId xmlns:a16="http://schemas.microsoft.com/office/drawing/2014/main" val="3099069798"/>
                    </a:ext>
                  </a:extLst>
                </a:gridCol>
                <a:gridCol w="715888">
                  <a:extLst>
                    <a:ext uri="{9D8B030D-6E8A-4147-A177-3AD203B41FA5}">
                      <a16:colId xmlns:a16="http://schemas.microsoft.com/office/drawing/2014/main" val="403304959"/>
                    </a:ext>
                  </a:extLst>
                </a:gridCol>
                <a:gridCol w="2173855">
                  <a:extLst>
                    <a:ext uri="{9D8B030D-6E8A-4147-A177-3AD203B41FA5}">
                      <a16:colId xmlns:a16="http://schemas.microsoft.com/office/drawing/2014/main" val="648821053"/>
                    </a:ext>
                  </a:extLst>
                </a:gridCol>
                <a:gridCol w="2747148">
                  <a:extLst>
                    <a:ext uri="{9D8B030D-6E8A-4147-A177-3AD203B41FA5}">
                      <a16:colId xmlns:a16="http://schemas.microsoft.com/office/drawing/2014/main" val="2208754843"/>
                    </a:ext>
                  </a:extLst>
                </a:gridCol>
              </a:tblGrid>
              <a:tr h="508912">
                <a:tc>
                  <a:txBody>
                    <a:bodyPr/>
                    <a:lstStyle/>
                    <a:p>
                      <a:pPr algn="ctr">
                        <a:lnSpc>
                          <a:spcPct val="107000"/>
                        </a:lnSpc>
                        <a:spcAft>
                          <a:spcPts val="800"/>
                        </a:spcAft>
                      </a:pPr>
                      <a:r>
                        <a:rPr lang="en-US" sz="1100">
                          <a:effectLst/>
                        </a:rPr>
                        <a:t>Jalur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gn="ctr">
                        <a:lnSpc>
                          <a:spcPct val="107000"/>
                        </a:lnSpc>
                        <a:spcAft>
                          <a:spcPts val="800"/>
                        </a:spcAft>
                      </a:pPr>
                      <a:r>
                        <a:rPr lang="en-US" sz="1100">
                          <a:effectLst/>
                        </a:rPr>
                        <a:t>Koef.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gn="ctr">
                        <a:lnSpc>
                          <a:spcPct val="107000"/>
                        </a:lnSpc>
                        <a:spcAft>
                          <a:spcPts val="800"/>
                        </a:spcAft>
                      </a:pPr>
                      <a:r>
                        <a:rPr lang="en-US" sz="1100">
                          <a:effectLst/>
                        </a:rPr>
                        <a:t>Nilai 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gn="ctr">
                        <a:lnSpc>
                          <a:spcPct val="107000"/>
                        </a:lnSpc>
                        <a:spcAft>
                          <a:spcPts val="800"/>
                        </a:spcAft>
                      </a:pPr>
                      <a:r>
                        <a:rPr lang="en-US" sz="1100">
                          <a:effectLst/>
                        </a:rPr>
                        <a:t>Pengaruh Langsung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gn="ctr">
                        <a:lnSpc>
                          <a:spcPct val="107000"/>
                        </a:lnSpc>
                        <a:spcAft>
                          <a:spcPts val="800"/>
                        </a:spcAft>
                      </a:pPr>
                      <a:r>
                        <a:rPr lang="en-US" sz="1100">
                          <a:effectLst/>
                        </a:rPr>
                        <a:t>Pengaruh Tak Langsung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extLst>
                  <a:ext uri="{0D108BD9-81ED-4DB2-BD59-A6C34878D82A}">
                    <a16:rowId xmlns:a16="http://schemas.microsoft.com/office/drawing/2014/main" val="4285269270"/>
                  </a:ext>
                </a:extLst>
              </a:tr>
              <a:tr h="513367">
                <a:tc>
                  <a:txBody>
                    <a:bodyPr/>
                    <a:lstStyle/>
                    <a:p>
                      <a:pPr>
                        <a:lnSpc>
                          <a:spcPct val="107000"/>
                        </a:lnSpc>
                        <a:spcAft>
                          <a:spcPts val="800"/>
                        </a:spcAft>
                      </a:pPr>
                      <a:r>
                        <a:rPr lang="en-US" sz="1100">
                          <a:effectLst/>
                        </a:rPr>
                        <a:t>X1 ↔ X2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gn="ctr">
                        <a:lnSpc>
                          <a:spcPct val="107000"/>
                        </a:lnSpc>
                        <a:spcAft>
                          <a:spcPts val="800"/>
                        </a:spcAft>
                      </a:pPr>
                      <a:r>
                        <a:rPr lang="en-US" sz="1100">
                          <a:effectLst/>
                        </a:rPr>
                        <a:t>0.789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gn="ctr">
                        <a:lnSpc>
                          <a:spcPct val="107000"/>
                        </a:lnSpc>
                        <a:spcAft>
                          <a:spcPts val="800"/>
                        </a:spcAft>
                      </a:pPr>
                      <a:r>
                        <a:rPr lang="en-US" sz="1100">
                          <a:effectLst/>
                        </a:rPr>
                        <a:t>3.87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nchor="ctr"/>
                </a:tc>
                <a:tc>
                  <a:txBody>
                    <a:bodyPr/>
                    <a:lstStyle/>
                    <a:p>
                      <a:pPr>
                        <a:lnSpc>
                          <a:spcPct val="107000"/>
                        </a:lnSpc>
                        <a:spcAft>
                          <a:spcPts val="800"/>
                        </a:spcAft>
                      </a:pPr>
                      <a:r>
                        <a:rPr lang="en-US" sz="11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extLst>
                  <a:ext uri="{0D108BD9-81ED-4DB2-BD59-A6C34878D82A}">
                    <a16:rowId xmlns:a16="http://schemas.microsoft.com/office/drawing/2014/main" val="125817829"/>
                  </a:ext>
                </a:extLst>
              </a:tr>
              <a:tr h="432263">
                <a:tc>
                  <a:txBody>
                    <a:bodyPr/>
                    <a:lstStyle/>
                    <a:p>
                      <a:pPr>
                        <a:lnSpc>
                          <a:spcPct val="107000"/>
                        </a:lnSpc>
                        <a:spcAft>
                          <a:spcPts val="800"/>
                        </a:spcAft>
                      </a:pPr>
                      <a:r>
                        <a:rPr lang="en-US" sz="1100">
                          <a:effectLst/>
                        </a:rPr>
                        <a:t>X1 →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gn="ctr">
                        <a:lnSpc>
                          <a:spcPct val="107000"/>
                        </a:lnSpc>
                        <a:spcAft>
                          <a:spcPts val="800"/>
                        </a:spcAft>
                      </a:pPr>
                      <a:r>
                        <a:rPr lang="en-US" sz="1100">
                          <a:effectLst/>
                        </a:rPr>
                        <a:t>0.413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2.75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βX</a:t>
                      </a:r>
                      <a:r>
                        <a:rPr lang="en-US" sz="1100" baseline="-25000">
                          <a:effectLst/>
                        </a:rPr>
                        <a:t>1</a:t>
                      </a:r>
                      <a:r>
                        <a:rPr lang="en-US" sz="1100">
                          <a:effectLst/>
                        </a:rPr>
                        <a:t>Y = (0,413)</a:t>
                      </a:r>
                      <a:r>
                        <a:rPr lang="en-US" sz="1100" baseline="30000">
                          <a:effectLst/>
                        </a:rPr>
                        <a:t>2</a:t>
                      </a:r>
                      <a:r>
                        <a:rPr lang="en-US" sz="1100">
                          <a:effectLst/>
                        </a:rPr>
                        <a:t> = 0,170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0.413 x 0.789 x 0.450 = 0.147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extLst>
                  <a:ext uri="{0D108BD9-81ED-4DB2-BD59-A6C34878D82A}">
                    <a16:rowId xmlns:a16="http://schemas.microsoft.com/office/drawing/2014/main" val="434604431"/>
                  </a:ext>
                </a:extLst>
              </a:tr>
              <a:tr h="267380">
                <a:tc>
                  <a:txBody>
                    <a:bodyPr/>
                    <a:lstStyle/>
                    <a:p>
                      <a:pPr>
                        <a:lnSpc>
                          <a:spcPct val="107000"/>
                        </a:lnSpc>
                        <a:spcAft>
                          <a:spcPts val="800"/>
                        </a:spcAft>
                      </a:pPr>
                      <a:r>
                        <a:rPr lang="en-US" sz="1100">
                          <a:effectLst/>
                        </a:rPr>
                        <a:t>X2 → 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gn="ctr">
                        <a:lnSpc>
                          <a:spcPct val="107000"/>
                        </a:lnSpc>
                        <a:spcAft>
                          <a:spcPts val="800"/>
                        </a:spcAft>
                      </a:pPr>
                      <a:r>
                        <a:rPr lang="en-US" sz="1100">
                          <a:effectLst/>
                        </a:rPr>
                        <a:t>0.450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βX</a:t>
                      </a:r>
                      <a:r>
                        <a:rPr lang="en-US" sz="1100" baseline="-25000">
                          <a:effectLst/>
                        </a:rPr>
                        <a:t>2</a:t>
                      </a:r>
                      <a:r>
                        <a:rPr lang="en-US" sz="1100">
                          <a:effectLst/>
                        </a:rPr>
                        <a:t>Y = (0,450)</a:t>
                      </a:r>
                      <a:r>
                        <a:rPr lang="en-US" sz="1100" baseline="30000">
                          <a:effectLst/>
                        </a:rPr>
                        <a:t>2</a:t>
                      </a:r>
                      <a:r>
                        <a:rPr lang="en-US" sz="1100">
                          <a:effectLst/>
                        </a:rPr>
                        <a:t> = 0,202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a:txBody>
                    <a:bodyPr/>
                    <a:lstStyle/>
                    <a:p>
                      <a:pPr>
                        <a:lnSpc>
                          <a:spcPct val="107000"/>
                        </a:lnSpc>
                        <a:spcAft>
                          <a:spcPts val="800"/>
                        </a:spcAft>
                      </a:pPr>
                      <a:r>
                        <a:rPr lang="en-US" sz="1100">
                          <a:effectLst/>
                        </a:rPr>
                        <a:t>0.450 x 0.789 x 0.413 = 0.147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extLst>
                  <a:ext uri="{0D108BD9-81ED-4DB2-BD59-A6C34878D82A}">
                    <a16:rowId xmlns:a16="http://schemas.microsoft.com/office/drawing/2014/main" val="1743253330"/>
                  </a:ext>
                </a:extLst>
              </a:tr>
              <a:tr h="267380">
                <a:tc gridSpan="3">
                  <a:txBody>
                    <a:bodyPr/>
                    <a:lstStyle/>
                    <a:p>
                      <a:pPr>
                        <a:lnSpc>
                          <a:spcPct val="107000"/>
                        </a:lnSpc>
                        <a:spcAft>
                          <a:spcPts val="800"/>
                        </a:spcAft>
                      </a:pPr>
                      <a:r>
                        <a:rPr lang="en-US" sz="1100">
                          <a:effectLst/>
                        </a:rPr>
                        <a:t>Total Pengaruh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hMerge="1">
                  <a:txBody>
                    <a:bodyPr/>
                    <a:lstStyle/>
                    <a:p>
                      <a:endParaRPr lang="en-US"/>
                    </a:p>
                  </a:txBody>
                  <a:tcPr/>
                </a:tc>
                <a:tc hMerge="1">
                  <a:txBody>
                    <a:bodyPr/>
                    <a:lstStyle/>
                    <a:p>
                      <a:endParaRPr lang="en-US"/>
                    </a:p>
                  </a:txBody>
                  <a:tcPr/>
                </a:tc>
                <a:tc gridSpan="2">
                  <a:txBody>
                    <a:bodyPr/>
                    <a:lstStyle/>
                    <a:p>
                      <a:pPr algn="ctr">
                        <a:lnSpc>
                          <a:spcPct val="107000"/>
                        </a:lnSpc>
                        <a:spcAft>
                          <a:spcPts val="800"/>
                        </a:spcAft>
                      </a:pPr>
                      <a:r>
                        <a:rPr lang="en-US" sz="1100" dirty="0">
                          <a:effectLst/>
                        </a:rPr>
                        <a:t>0.666 </a:t>
                      </a:r>
                      <a:r>
                        <a:rPr lang="en-US" sz="1100" dirty="0" err="1">
                          <a:effectLst/>
                        </a:rPr>
                        <a:t>atau</a:t>
                      </a:r>
                      <a:r>
                        <a:rPr lang="en-US" sz="1100" dirty="0">
                          <a:effectLst/>
                        </a:rPr>
                        <a:t> </a:t>
                      </a:r>
                      <a:r>
                        <a:rPr lang="en-US" sz="1100" dirty="0" err="1">
                          <a:effectLst/>
                        </a:rPr>
                        <a:t>sebesar</a:t>
                      </a:r>
                      <a:r>
                        <a:rPr lang="en-US" sz="1100" dirty="0">
                          <a:effectLst/>
                        </a:rPr>
                        <a:t> 66.6%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84" marR="61784" marT="0" marB="0"/>
                </a:tc>
                <a:tc hMerge="1">
                  <a:txBody>
                    <a:bodyPr/>
                    <a:lstStyle/>
                    <a:p>
                      <a:endParaRPr lang="en-US"/>
                    </a:p>
                  </a:txBody>
                  <a:tcPr/>
                </a:tc>
                <a:extLst>
                  <a:ext uri="{0D108BD9-81ED-4DB2-BD59-A6C34878D82A}">
                    <a16:rowId xmlns:a16="http://schemas.microsoft.com/office/drawing/2014/main" val="3334996246"/>
                  </a:ext>
                </a:extLst>
              </a:tr>
            </a:tbl>
          </a:graphicData>
        </a:graphic>
      </p:graphicFrame>
    </p:spTree>
    <p:extLst>
      <p:ext uri="{BB962C8B-B14F-4D97-AF65-F5344CB8AC3E}">
        <p14:creationId xmlns:p14="http://schemas.microsoft.com/office/powerpoint/2010/main" val="38140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7">
            <a:extLst>
              <a:ext uri="{FF2B5EF4-FFF2-40B4-BE49-F238E27FC236}">
                <a16:creationId xmlns:a16="http://schemas.microsoft.com/office/drawing/2014/main" id="{3AE8B83B-0749-434F-91F5-B99EED74A60E}"/>
              </a:ext>
            </a:extLst>
          </p:cNvPr>
          <p:cNvSpPr txBox="1">
            <a:spLocks/>
          </p:cNvSpPr>
          <p:nvPr/>
        </p:nvSpPr>
        <p:spPr>
          <a:xfrm>
            <a:off x="0" y="261257"/>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Uji Asumsi Klasik</a:t>
            </a:r>
            <a:endParaRPr kumimoji="1" lang="ja-JP" altLang="en-US" dirty="0"/>
          </a:p>
        </p:txBody>
      </p:sp>
      <p:grpSp>
        <p:nvGrpSpPr>
          <p:cNvPr id="5" name="Group 4">
            <a:extLst>
              <a:ext uri="{FF2B5EF4-FFF2-40B4-BE49-F238E27FC236}">
                <a16:creationId xmlns:a16="http://schemas.microsoft.com/office/drawing/2014/main" id="{8FF1A708-CF7C-4617-A897-4C98CBFB23F6}"/>
              </a:ext>
            </a:extLst>
          </p:cNvPr>
          <p:cNvGrpSpPr/>
          <p:nvPr/>
        </p:nvGrpSpPr>
        <p:grpSpPr>
          <a:xfrm flipV="1">
            <a:off x="4267712" y="816328"/>
            <a:ext cx="3526462" cy="55470"/>
            <a:chOff x="360536" y="644686"/>
            <a:chExt cx="3589848" cy="97988"/>
          </a:xfrm>
        </p:grpSpPr>
        <p:sp>
          <p:nvSpPr>
            <p:cNvPr id="6" name="Rectangle 5">
              <a:extLst>
                <a:ext uri="{FF2B5EF4-FFF2-40B4-BE49-F238E27FC236}">
                  <a16:creationId xmlns:a16="http://schemas.microsoft.com/office/drawing/2014/main" id="{3E48EAF4-183A-4106-ACF4-E55CA905AFB7}"/>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CF1B8F-462B-4CEB-93E1-BBA7AE9DF10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9D1BA9-8B98-4ECF-B7E1-320CC9BC9B4B}"/>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テキスト プレースホルダー 9">
            <a:extLst>
              <a:ext uri="{FF2B5EF4-FFF2-40B4-BE49-F238E27FC236}">
                <a16:creationId xmlns:a16="http://schemas.microsoft.com/office/drawing/2014/main" id="{2A0C1800-DD62-4B9A-9F1D-7D5C63132A87}"/>
              </a:ext>
            </a:extLst>
          </p:cNvPr>
          <p:cNvSpPr txBox="1">
            <a:spLocks/>
          </p:cNvSpPr>
          <p:nvPr/>
        </p:nvSpPr>
        <p:spPr>
          <a:xfrm>
            <a:off x="4267648" y="1284468"/>
            <a:ext cx="3407886" cy="747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id-ID" altLang="ja-JP" dirty="0"/>
              <a:t>Uji Normalitas</a:t>
            </a:r>
            <a:endParaRPr kumimoji="1" lang="ja-JP" altLang="en-US" dirty="0"/>
          </a:p>
        </p:txBody>
      </p:sp>
      <p:grpSp>
        <p:nvGrpSpPr>
          <p:cNvPr id="10" name="Group 9">
            <a:extLst>
              <a:ext uri="{FF2B5EF4-FFF2-40B4-BE49-F238E27FC236}">
                <a16:creationId xmlns:a16="http://schemas.microsoft.com/office/drawing/2014/main" id="{D5D0DDD0-331B-4DD1-9C93-B2EB2DB99C6F}"/>
              </a:ext>
            </a:extLst>
          </p:cNvPr>
          <p:cNvGrpSpPr/>
          <p:nvPr/>
        </p:nvGrpSpPr>
        <p:grpSpPr>
          <a:xfrm>
            <a:off x="4908863" y="1692497"/>
            <a:ext cx="2087023" cy="45719"/>
            <a:chOff x="360536" y="644686"/>
            <a:chExt cx="3589848" cy="97988"/>
          </a:xfrm>
        </p:grpSpPr>
        <p:sp>
          <p:nvSpPr>
            <p:cNvPr id="11" name="Rectangle 10">
              <a:extLst>
                <a:ext uri="{FF2B5EF4-FFF2-40B4-BE49-F238E27FC236}">
                  <a16:creationId xmlns:a16="http://schemas.microsoft.com/office/drawing/2014/main" id="{31046EDC-5EDB-4CBA-88E5-3410FE7588DF}"/>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36D84F-D2F9-4A82-B5B7-5EB920E20044}"/>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9DE889-3AB3-4705-9B7B-B163E15775FA}"/>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14" name="Table 13">
            <a:extLst>
              <a:ext uri="{FF2B5EF4-FFF2-40B4-BE49-F238E27FC236}">
                <a16:creationId xmlns:a16="http://schemas.microsoft.com/office/drawing/2014/main" id="{F6365DAE-2EF3-4B10-8507-D8AFBDAF68C6}"/>
              </a:ext>
            </a:extLst>
          </p:cNvPr>
          <p:cNvGraphicFramePr>
            <a:graphicFrameLocks noGrp="1"/>
          </p:cNvGraphicFramePr>
          <p:nvPr>
            <p:extLst>
              <p:ext uri="{D42A27DB-BD31-4B8C-83A1-F6EECF244321}">
                <p14:modId xmlns:p14="http://schemas.microsoft.com/office/powerpoint/2010/main" val="744003824"/>
              </p:ext>
            </p:extLst>
          </p:nvPr>
        </p:nvGraphicFramePr>
        <p:xfrm>
          <a:off x="741057" y="2241525"/>
          <a:ext cx="4652737" cy="2677923"/>
        </p:xfrm>
        <a:graphic>
          <a:graphicData uri="http://schemas.openxmlformats.org/drawingml/2006/table">
            <a:tbl>
              <a:tblPr>
                <a:tableStyleId>{5940675A-B579-460E-94D1-54222C63F5DA}</a:tableStyleId>
              </a:tblPr>
              <a:tblGrid>
                <a:gridCol w="1657261">
                  <a:extLst>
                    <a:ext uri="{9D8B030D-6E8A-4147-A177-3AD203B41FA5}">
                      <a16:colId xmlns:a16="http://schemas.microsoft.com/office/drawing/2014/main" val="1371949639"/>
                    </a:ext>
                  </a:extLst>
                </a:gridCol>
                <a:gridCol w="1497738">
                  <a:extLst>
                    <a:ext uri="{9D8B030D-6E8A-4147-A177-3AD203B41FA5}">
                      <a16:colId xmlns:a16="http://schemas.microsoft.com/office/drawing/2014/main" val="2065728910"/>
                    </a:ext>
                  </a:extLst>
                </a:gridCol>
                <a:gridCol w="1497738">
                  <a:extLst>
                    <a:ext uri="{9D8B030D-6E8A-4147-A177-3AD203B41FA5}">
                      <a16:colId xmlns:a16="http://schemas.microsoft.com/office/drawing/2014/main" val="3817693216"/>
                    </a:ext>
                  </a:extLst>
                </a:gridCol>
              </a:tblGrid>
              <a:tr h="204480">
                <a:tc gridSpan="3">
                  <a:txBody>
                    <a:bodyPr/>
                    <a:lstStyle/>
                    <a:p>
                      <a:pPr marL="38100" marR="38100" algn="ctr">
                        <a:lnSpc>
                          <a:spcPct val="115000"/>
                        </a:lnSpc>
                        <a:spcAft>
                          <a:spcPts val="0"/>
                        </a:spcAft>
                      </a:pPr>
                      <a:r>
                        <a:rPr lang="en-US" sz="1100">
                          <a:effectLst/>
                        </a:rPr>
                        <a:t>One-Sample Kolmogorov-Smirnov Test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4903471"/>
                  </a:ext>
                </a:extLst>
              </a:tr>
              <a:tr h="210776">
                <a:tc gridSpan="2">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900">
                          <a:effectLst/>
                        </a:rPr>
                        <a:t>Unstandardized Residual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21997043"/>
                  </a:ext>
                </a:extLst>
              </a:tr>
              <a:tr h="205697">
                <a:tc gridSpan="2">
                  <a:txBody>
                    <a:bodyPr/>
                    <a:lstStyle/>
                    <a:p>
                      <a:pPr marL="38100" marR="38100">
                        <a:lnSpc>
                          <a:spcPts val="1600"/>
                        </a:lnSpc>
                        <a:spcAft>
                          <a:spcPts val="0"/>
                        </a:spcAft>
                      </a:pPr>
                      <a:r>
                        <a:rPr lang="en-US" sz="9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00828385"/>
                  </a:ext>
                </a:extLst>
              </a:tr>
              <a:tr h="205697">
                <a:tc rowSpan="2">
                  <a:txBody>
                    <a:bodyPr/>
                    <a:lstStyle/>
                    <a:p>
                      <a:pPr marL="38100" marR="38100">
                        <a:lnSpc>
                          <a:spcPts val="1600"/>
                        </a:lnSpc>
                        <a:spcAft>
                          <a:spcPts val="0"/>
                        </a:spcAft>
                      </a:pPr>
                      <a:r>
                        <a:rPr lang="en-US" sz="900">
                          <a:effectLst/>
                        </a:rPr>
                        <a:t>Normal Parameters</a:t>
                      </a:r>
                      <a:r>
                        <a:rPr lang="en-US" sz="900" baseline="30000">
                          <a:effectLst/>
                        </a:rPr>
                        <a: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3338382"/>
                  </a:ext>
                </a:extLst>
              </a:tr>
              <a:tr h="205697">
                <a:tc vMerge="1">
                  <a:txBody>
                    <a:bodyPr/>
                    <a:lstStyle/>
                    <a:p>
                      <a:endParaRPr lang="en-US"/>
                    </a:p>
                  </a:txBody>
                  <a:tcPr/>
                </a:tc>
                <a:tc>
                  <a:txBody>
                    <a:bodyPr/>
                    <a:lstStyle/>
                    <a:p>
                      <a:pPr marL="38100" marR="38100">
                        <a:lnSpc>
                          <a:spcPts val="1600"/>
                        </a:lnSpc>
                        <a:spcAft>
                          <a:spcPts val="0"/>
                        </a:spcAft>
                      </a:pPr>
                      <a:r>
                        <a:rPr lang="en-US" sz="900">
                          <a:effectLst/>
                        </a:rPr>
                        <a:t>Std. Deviation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1.22696798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844493"/>
                  </a:ext>
                </a:extLst>
              </a:tr>
              <a:tr h="205697">
                <a:tc rowSpan="3">
                  <a:txBody>
                    <a:bodyPr/>
                    <a:lstStyle/>
                    <a:p>
                      <a:pPr marL="38100" marR="38100">
                        <a:lnSpc>
                          <a:spcPts val="1600"/>
                        </a:lnSpc>
                        <a:spcAft>
                          <a:spcPts val="0"/>
                        </a:spcAft>
                      </a:pPr>
                      <a:r>
                        <a:rPr lang="en-US" sz="900">
                          <a:effectLst/>
                        </a:rPr>
                        <a:t>Most Extreme Differences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Absolute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49301002"/>
                  </a:ext>
                </a:extLst>
              </a:tr>
              <a:tr h="205697">
                <a:tc vMerge="1">
                  <a:txBody>
                    <a:bodyPr/>
                    <a:lstStyle/>
                    <a:p>
                      <a:endParaRPr lang="en-US"/>
                    </a:p>
                  </a:txBody>
                  <a:tcPr/>
                </a:tc>
                <a:tc>
                  <a:txBody>
                    <a:bodyPr/>
                    <a:lstStyle/>
                    <a:p>
                      <a:pPr marL="38100" marR="38100">
                        <a:lnSpc>
                          <a:spcPts val="1600"/>
                        </a:lnSpc>
                        <a:spcAft>
                          <a:spcPts val="0"/>
                        </a:spcAft>
                      </a:pPr>
                      <a:r>
                        <a:rPr lang="en-US" sz="900" dirty="0">
                          <a:effectLst/>
                        </a:rPr>
                        <a:t>Positive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62546722"/>
                  </a:ext>
                </a:extLst>
              </a:tr>
              <a:tr h="205697">
                <a:tc vMerge="1">
                  <a:txBody>
                    <a:bodyPr/>
                    <a:lstStyle/>
                    <a:p>
                      <a:endParaRPr lang="en-US"/>
                    </a:p>
                  </a:txBody>
                  <a:tcPr/>
                </a:tc>
                <a:tc>
                  <a:txBody>
                    <a:bodyPr/>
                    <a:lstStyle/>
                    <a:p>
                      <a:pPr marL="38100" marR="38100">
                        <a:lnSpc>
                          <a:spcPts val="1600"/>
                        </a:lnSpc>
                        <a:spcAft>
                          <a:spcPts val="0"/>
                        </a:spcAft>
                      </a:pPr>
                      <a:r>
                        <a:rPr lang="en-US" sz="900">
                          <a:effectLst/>
                        </a:rPr>
                        <a:t>Negative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60549019"/>
                  </a:ext>
                </a:extLst>
              </a:tr>
              <a:tr h="205697">
                <a:tc gridSpan="2">
                  <a:txBody>
                    <a:bodyPr/>
                    <a:lstStyle/>
                    <a:p>
                      <a:pPr marL="38100" marR="38100">
                        <a:lnSpc>
                          <a:spcPts val="1600"/>
                        </a:lnSpc>
                        <a:spcAft>
                          <a:spcPts val="0"/>
                        </a:spcAft>
                      </a:pPr>
                      <a:r>
                        <a:rPr lang="en-US" sz="900">
                          <a:effectLst/>
                        </a:rPr>
                        <a:t>Test Statistic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9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5183570"/>
                  </a:ext>
                </a:extLst>
              </a:tr>
              <a:tr h="205697">
                <a:tc gridSpan="2">
                  <a:txBody>
                    <a:bodyPr/>
                    <a:lstStyle/>
                    <a:p>
                      <a:pPr marL="38100" marR="38100">
                        <a:lnSpc>
                          <a:spcPts val="1600"/>
                        </a:lnSpc>
                        <a:spcAft>
                          <a:spcPts val="0"/>
                        </a:spcAft>
                      </a:pPr>
                      <a:r>
                        <a:rPr lang="en-US" sz="900">
                          <a:effectLst/>
                        </a:rPr>
                        <a:t>Asymp. 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900" dirty="0">
                          <a:effectLst/>
                        </a:rPr>
                        <a:t>.120</a:t>
                      </a:r>
                      <a:r>
                        <a:rPr lang="en-US" sz="900" baseline="30000" dirty="0">
                          <a:effectLst/>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09338510"/>
                  </a:ext>
                </a:extLst>
              </a:tr>
              <a:tr h="205697">
                <a:tc gridSpan="3">
                  <a:txBody>
                    <a:bodyPr/>
                    <a:lstStyle/>
                    <a:p>
                      <a:pPr marL="38100" marR="38100">
                        <a:lnSpc>
                          <a:spcPts val="1600"/>
                        </a:lnSpc>
                        <a:spcAft>
                          <a:spcPts val="0"/>
                        </a:spcAft>
                      </a:pPr>
                      <a:r>
                        <a:rPr lang="en-US" sz="900" dirty="0">
                          <a:effectLst/>
                        </a:rPr>
                        <a:t>a. Test distribution is Normal.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9587292"/>
                  </a:ext>
                </a:extLst>
              </a:tr>
              <a:tr h="205697">
                <a:tc gridSpan="3">
                  <a:txBody>
                    <a:bodyPr/>
                    <a:lstStyle/>
                    <a:p>
                      <a:pPr marL="38100" marR="38100">
                        <a:lnSpc>
                          <a:spcPts val="1600"/>
                        </a:lnSpc>
                        <a:spcAft>
                          <a:spcPts val="0"/>
                        </a:spcAft>
                      </a:pPr>
                      <a:r>
                        <a:rPr lang="en-US" sz="900">
                          <a:effectLst/>
                        </a:rPr>
                        <a:t>b. Calculated from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6909040"/>
                  </a:ext>
                </a:extLst>
              </a:tr>
              <a:tr h="205697">
                <a:tc gridSpan="3">
                  <a:txBody>
                    <a:bodyPr/>
                    <a:lstStyle/>
                    <a:p>
                      <a:pPr marL="38100" marR="38100">
                        <a:lnSpc>
                          <a:spcPts val="1600"/>
                        </a:lnSpc>
                        <a:spcAft>
                          <a:spcPts val="0"/>
                        </a:spcAft>
                      </a:pPr>
                      <a:r>
                        <a:rPr lang="en-US" sz="900" dirty="0">
                          <a:effectLst/>
                        </a:rPr>
                        <a:t>c. Lilliefors Significance Correction.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0012647"/>
                  </a:ext>
                </a:extLst>
              </a:tr>
            </a:tbl>
          </a:graphicData>
        </a:graphic>
      </p:graphicFrame>
      <p:pic>
        <p:nvPicPr>
          <p:cNvPr id="15" name="Picture 14">
            <a:extLst>
              <a:ext uri="{FF2B5EF4-FFF2-40B4-BE49-F238E27FC236}">
                <a16:creationId xmlns:a16="http://schemas.microsoft.com/office/drawing/2014/main" id="{CEED7605-6628-4599-824E-6D82C5F239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11865" y="2166351"/>
            <a:ext cx="6123941" cy="3889836"/>
          </a:xfrm>
          <a:prstGeom prst="rect">
            <a:avLst/>
          </a:prstGeom>
          <a:noFill/>
          <a:ln>
            <a:noFill/>
          </a:ln>
        </p:spPr>
      </p:pic>
    </p:spTree>
    <p:extLst>
      <p:ext uri="{BB962C8B-B14F-4D97-AF65-F5344CB8AC3E}">
        <p14:creationId xmlns:p14="http://schemas.microsoft.com/office/powerpoint/2010/main" val="33130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7848E4-0C43-4E7F-B814-592CA3B4D94D}"/>
              </a:ext>
            </a:extLst>
          </p:cNvPr>
          <p:cNvSpPr>
            <a:spLocks noGrp="1"/>
          </p:cNvSpPr>
          <p:nvPr>
            <p:ph type="title"/>
          </p:nvPr>
        </p:nvSpPr>
        <p:spPr>
          <a:xfrm>
            <a:off x="838200" y="850006"/>
            <a:ext cx="4210318" cy="840682"/>
          </a:xfrm>
        </p:spPr>
        <p:txBody>
          <a:bodyPr/>
          <a:lstStyle/>
          <a:p>
            <a:r>
              <a:rPr lang="en-US" dirty="0" err="1">
                <a:latin typeface="Adobe Garamond Pro Bold" panose="02020702060506020403" pitchFamily="18" charset="0"/>
              </a:rPr>
              <a:t>Terimakasih</a:t>
            </a:r>
            <a:r>
              <a:rPr lang="en-US" dirty="0">
                <a:latin typeface="Adobe Garamond Pro Bold" panose="02020702060506020403" pitchFamily="18" charset="0"/>
              </a:rPr>
              <a:t> </a:t>
            </a:r>
          </a:p>
        </p:txBody>
      </p:sp>
      <p:pic>
        <p:nvPicPr>
          <p:cNvPr id="5" name="Picture 4">
            <a:extLst>
              <a:ext uri="{FF2B5EF4-FFF2-40B4-BE49-F238E27FC236}">
                <a16:creationId xmlns:a16="http://schemas.microsoft.com/office/drawing/2014/main" id="{7CC5B434-A2B0-4B9A-B5D2-9AE1202C9A17}"/>
              </a:ext>
            </a:extLst>
          </p:cNvPr>
          <p:cNvPicPr>
            <a:picLocks noChangeAspect="1"/>
          </p:cNvPicPr>
          <p:nvPr/>
        </p:nvPicPr>
        <p:blipFill rotWithShape="1">
          <a:blip r:embed="rId2">
            <a:extLst>
              <a:ext uri="{28A0092B-C50C-407E-A947-70E740481C1C}">
                <a14:useLocalDpi xmlns:a14="http://schemas.microsoft.com/office/drawing/2010/main" val="0"/>
              </a:ext>
            </a:extLst>
          </a:blip>
          <a:srcRect l="633" t="6110" r="2213" b="10582"/>
          <a:stretch/>
        </p:blipFill>
        <p:spPr>
          <a:xfrm>
            <a:off x="4766055" y="1202270"/>
            <a:ext cx="2578122" cy="2578122"/>
          </a:xfrm>
          <a:prstGeom prst="ellipse">
            <a:avLst/>
          </a:prstGeom>
        </p:spPr>
      </p:pic>
      <p:pic>
        <p:nvPicPr>
          <p:cNvPr id="6" name="Picture 5">
            <a:extLst>
              <a:ext uri="{FF2B5EF4-FFF2-40B4-BE49-F238E27FC236}">
                <a16:creationId xmlns:a16="http://schemas.microsoft.com/office/drawing/2014/main" id="{D1AAED87-F2D1-43BC-AF7E-7B0D9F03E137}"/>
              </a:ext>
            </a:extLst>
          </p:cNvPr>
          <p:cNvPicPr>
            <a:picLocks noChangeAspect="1"/>
          </p:cNvPicPr>
          <p:nvPr/>
        </p:nvPicPr>
        <p:blipFill rotWithShape="1">
          <a:blip r:embed="rId3">
            <a:extLst>
              <a:ext uri="{28A0092B-C50C-407E-A947-70E740481C1C}">
                <a14:useLocalDpi xmlns:a14="http://schemas.microsoft.com/office/drawing/2010/main" val="0"/>
              </a:ext>
            </a:extLst>
          </a:blip>
          <a:srcRect l="-427" t="428" r="427" b="-428"/>
          <a:stretch/>
        </p:blipFill>
        <p:spPr>
          <a:xfrm>
            <a:off x="838200" y="2827788"/>
            <a:ext cx="3012583" cy="3012583"/>
          </a:xfrm>
          <a:prstGeom prst="ellipse">
            <a:avLst/>
          </a:prstGeom>
        </p:spPr>
      </p:pic>
      <p:pic>
        <p:nvPicPr>
          <p:cNvPr id="7" name="Picture 6">
            <a:extLst>
              <a:ext uri="{FF2B5EF4-FFF2-40B4-BE49-F238E27FC236}">
                <a16:creationId xmlns:a16="http://schemas.microsoft.com/office/drawing/2014/main" id="{1240D611-D6C0-46F1-BF98-7A60C044AC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42101" y="2987701"/>
            <a:ext cx="2852670" cy="2852670"/>
          </a:xfrm>
          <a:prstGeom prst="ellipse">
            <a:avLst/>
          </a:prstGeom>
        </p:spPr>
      </p:pic>
      <p:sp>
        <p:nvSpPr>
          <p:cNvPr id="8" name="Title 1">
            <a:extLst>
              <a:ext uri="{FF2B5EF4-FFF2-40B4-BE49-F238E27FC236}">
                <a16:creationId xmlns:a16="http://schemas.microsoft.com/office/drawing/2014/main" id="{E6FB502D-96ED-411A-9FF0-4594F60D7613}"/>
              </a:ext>
            </a:extLst>
          </p:cNvPr>
          <p:cNvSpPr txBox="1">
            <a:spLocks/>
          </p:cNvSpPr>
          <p:nvPr/>
        </p:nvSpPr>
        <p:spPr>
          <a:xfrm>
            <a:off x="4231783" y="3573354"/>
            <a:ext cx="4210318" cy="840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dobe Garamond Pro Bold" panose="02020702060506020403" pitchFamily="18" charset="0"/>
              </a:rPr>
              <a:t>Muhammad </a:t>
            </a:r>
            <a:r>
              <a:rPr lang="en-US" sz="2400" dirty="0" err="1">
                <a:latin typeface="Adobe Garamond Pro Bold" panose="02020702060506020403" pitchFamily="18" charset="0"/>
              </a:rPr>
              <a:t>Iffan</a:t>
            </a:r>
            <a:r>
              <a:rPr lang="en-US" sz="2400" dirty="0">
                <a:latin typeface="Adobe Garamond Pro Bold" panose="02020702060506020403" pitchFamily="18" charset="0"/>
              </a:rPr>
              <a:t>, SE,. MM</a:t>
            </a:r>
          </a:p>
        </p:txBody>
      </p:sp>
      <p:sp>
        <p:nvSpPr>
          <p:cNvPr id="9" name="Title 1">
            <a:extLst>
              <a:ext uri="{FF2B5EF4-FFF2-40B4-BE49-F238E27FC236}">
                <a16:creationId xmlns:a16="http://schemas.microsoft.com/office/drawing/2014/main" id="{B5FA873E-689C-423F-B194-7798F86E59FE}"/>
              </a:ext>
            </a:extLst>
          </p:cNvPr>
          <p:cNvSpPr txBox="1">
            <a:spLocks/>
          </p:cNvSpPr>
          <p:nvPr/>
        </p:nvSpPr>
        <p:spPr>
          <a:xfrm>
            <a:off x="838200" y="5731135"/>
            <a:ext cx="4210318" cy="840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Adobe Garamond Pro Bold" panose="02020702060506020403" pitchFamily="18" charset="0"/>
              </a:rPr>
              <a:t>Dr. </a:t>
            </a:r>
            <a:r>
              <a:rPr lang="en-US" sz="2400" dirty="0" err="1">
                <a:latin typeface="Adobe Garamond Pro Bold" panose="02020702060506020403" pitchFamily="18" charset="0"/>
              </a:rPr>
              <a:t>Raeni</a:t>
            </a:r>
            <a:r>
              <a:rPr lang="en-US" sz="2400" dirty="0">
                <a:latin typeface="Adobe Garamond Pro Bold" panose="02020702060506020403" pitchFamily="18" charset="0"/>
              </a:rPr>
              <a:t> Dwi Santy,SE.,</a:t>
            </a:r>
            <a:r>
              <a:rPr lang="en-US" sz="2400" dirty="0" err="1">
                <a:latin typeface="Adobe Garamond Pro Bold" panose="02020702060506020403" pitchFamily="18" charset="0"/>
              </a:rPr>
              <a:t>M.Si</a:t>
            </a:r>
            <a:endParaRPr lang="en-US" sz="2400" dirty="0">
              <a:latin typeface="Adobe Garamond Pro Bold" panose="02020702060506020403" pitchFamily="18" charset="0"/>
            </a:endParaRPr>
          </a:p>
        </p:txBody>
      </p:sp>
      <p:sp>
        <p:nvSpPr>
          <p:cNvPr id="10" name="Title 1">
            <a:extLst>
              <a:ext uri="{FF2B5EF4-FFF2-40B4-BE49-F238E27FC236}">
                <a16:creationId xmlns:a16="http://schemas.microsoft.com/office/drawing/2014/main" id="{1B8BBA53-3216-483C-9F3A-631F493C8412}"/>
              </a:ext>
            </a:extLst>
          </p:cNvPr>
          <p:cNvSpPr txBox="1">
            <a:spLocks/>
          </p:cNvSpPr>
          <p:nvPr/>
        </p:nvSpPr>
        <p:spPr>
          <a:xfrm>
            <a:off x="7763277" y="5731135"/>
            <a:ext cx="4210318" cy="840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dobe Garamond Pro Bold" panose="02020702060506020403" pitchFamily="18" charset="0"/>
              </a:rPr>
              <a:t>Trustorini</a:t>
            </a:r>
            <a:r>
              <a:rPr lang="en-US" sz="2400" dirty="0">
                <a:latin typeface="Adobe Garamond Pro Bold" panose="02020702060506020403" pitchFamily="18" charset="0"/>
              </a:rPr>
              <a:t> Handayani,SE.,</a:t>
            </a:r>
            <a:r>
              <a:rPr lang="en-US" sz="2400" dirty="0" err="1">
                <a:latin typeface="Adobe Garamond Pro Bold" panose="02020702060506020403" pitchFamily="18" charset="0"/>
              </a:rPr>
              <a:t>M.Si</a:t>
            </a:r>
            <a:endParaRPr lang="en-US" sz="2400" dirty="0">
              <a:latin typeface="Adobe Garamond Pro Bold" panose="02020702060506020403" pitchFamily="18" charset="0"/>
            </a:endParaRPr>
          </a:p>
        </p:txBody>
      </p:sp>
    </p:spTree>
    <p:extLst>
      <p:ext uri="{BB962C8B-B14F-4D97-AF65-F5344CB8AC3E}">
        <p14:creationId xmlns:p14="http://schemas.microsoft.com/office/powerpoint/2010/main" val="46773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7">
            <a:extLst>
              <a:ext uri="{FF2B5EF4-FFF2-40B4-BE49-F238E27FC236}">
                <a16:creationId xmlns:a16="http://schemas.microsoft.com/office/drawing/2014/main" id="{96EA2129-B0BC-4975-B664-57E0EE3B7DEA}"/>
              </a:ext>
            </a:extLst>
          </p:cNvPr>
          <p:cNvSpPr txBox="1">
            <a:spLocks/>
          </p:cNvSpPr>
          <p:nvPr/>
        </p:nvSpPr>
        <p:spPr>
          <a:xfrm>
            <a:off x="0" y="261257"/>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Uji Asumsi Klasik</a:t>
            </a:r>
            <a:endParaRPr kumimoji="1" lang="ja-JP" altLang="en-US" dirty="0"/>
          </a:p>
        </p:txBody>
      </p:sp>
      <p:grpSp>
        <p:nvGrpSpPr>
          <p:cNvPr id="5" name="Group 4">
            <a:extLst>
              <a:ext uri="{FF2B5EF4-FFF2-40B4-BE49-F238E27FC236}">
                <a16:creationId xmlns:a16="http://schemas.microsoft.com/office/drawing/2014/main" id="{0B14A877-9487-4995-866B-4031B20A9E0F}"/>
              </a:ext>
            </a:extLst>
          </p:cNvPr>
          <p:cNvGrpSpPr/>
          <p:nvPr/>
        </p:nvGrpSpPr>
        <p:grpSpPr>
          <a:xfrm>
            <a:off x="4296739" y="871797"/>
            <a:ext cx="3700633" cy="45719"/>
            <a:chOff x="360536" y="644686"/>
            <a:chExt cx="3589848" cy="97988"/>
          </a:xfrm>
        </p:grpSpPr>
        <p:sp>
          <p:nvSpPr>
            <p:cNvPr id="6" name="Rectangle 5">
              <a:extLst>
                <a:ext uri="{FF2B5EF4-FFF2-40B4-BE49-F238E27FC236}">
                  <a16:creationId xmlns:a16="http://schemas.microsoft.com/office/drawing/2014/main" id="{71A7C666-42D8-487C-BAA5-D7ECCCA16282}"/>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3BEE5E-ADB3-445E-B38C-003A1E430018}"/>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4A451-C653-4B8E-868A-BCA8F054E5F3}"/>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5C593108-0808-4DF2-8B0D-47CFDD40DA6B}"/>
              </a:ext>
            </a:extLst>
          </p:cNvPr>
          <p:cNvGraphicFramePr>
            <a:graphicFrameLocks noGrp="1"/>
          </p:cNvGraphicFramePr>
          <p:nvPr>
            <p:extLst>
              <p:ext uri="{D42A27DB-BD31-4B8C-83A1-F6EECF244321}">
                <p14:modId xmlns:p14="http://schemas.microsoft.com/office/powerpoint/2010/main" val="715528565"/>
              </p:ext>
            </p:extLst>
          </p:nvPr>
        </p:nvGraphicFramePr>
        <p:xfrm>
          <a:off x="251791" y="2796988"/>
          <a:ext cx="5552660" cy="2680655"/>
        </p:xfrm>
        <a:graphic>
          <a:graphicData uri="http://schemas.openxmlformats.org/drawingml/2006/table">
            <a:tbl>
              <a:tblPr>
                <a:tableStyleId>{5940675A-B579-460E-94D1-54222C63F5DA}</a:tableStyleId>
              </a:tblPr>
              <a:tblGrid>
                <a:gridCol w="859735">
                  <a:extLst>
                    <a:ext uri="{9D8B030D-6E8A-4147-A177-3AD203B41FA5}">
                      <a16:colId xmlns:a16="http://schemas.microsoft.com/office/drawing/2014/main" val="1201389269"/>
                    </a:ext>
                  </a:extLst>
                </a:gridCol>
                <a:gridCol w="859735">
                  <a:extLst>
                    <a:ext uri="{9D8B030D-6E8A-4147-A177-3AD203B41FA5}">
                      <a16:colId xmlns:a16="http://schemas.microsoft.com/office/drawing/2014/main" val="459605744"/>
                    </a:ext>
                  </a:extLst>
                </a:gridCol>
                <a:gridCol w="504425">
                  <a:extLst>
                    <a:ext uri="{9D8B030D-6E8A-4147-A177-3AD203B41FA5}">
                      <a16:colId xmlns:a16="http://schemas.microsoft.com/office/drawing/2014/main" val="3814955637"/>
                    </a:ext>
                  </a:extLst>
                </a:gridCol>
                <a:gridCol w="564160">
                  <a:extLst>
                    <a:ext uri="{9D8B030D-6E8A-4147-A177-3AD203B41FA5}">
                      <a16:colId xmlns:a16="http://schemas.microsoft.com/office/drawing/2014/main" val="1914879785"/>
                    </a:ext>
                  </a:extLst>
                </a:gridCol>
                <a:gridCol w="564160">
                  <a:extLst>
                    <a:ext uri="{9D8B030D-6E8A-4147-A177-3AD203B41FA5}">
                      <a16:colId xmlns:a16="http://schemas.microsoft.com/office/drawing/2014/main" val="3004157579"/>
                    </a:ext>
                  </a:extLst>
                </a:gridCol>
                <a:gridCol w="313717">
                  <a:extLst>
                    <a:ext uri="{9D8B030D-6E8A-4147-A177-3AD203B41FA5}">
                      <a16:colId xmlns:a16="http://schemas.microsoft.com/office/drawing/2014/main" val="3805767114"/>
                    </a:ext>
                  </a:extLst>
                </a:gridCol>
                <a:gridCol w="438939">
                  <a:extLst>
                    <a:ext uri="{9D8B030D-6E8A-4147-A177-3AD203B41FA5}">
                      <a16:colId xmlns:a16="http://schemas.microsoft.com/office/drawing/2014/main" val="3806503165"/>
                    </a:ext>
                  </a:extLst>
                </a:gridCol>
                <a:gridCol w="438939">
                  <a:extLst>
                    <a:ext uri="{9D8B030D-6E8A-4147-A177-3AD203B41FA5}">
                      <a16:colId xmlns:a16="http://schemas.microsoft.com/office/drawing/2014/main" val="3157898793"/>
                    </a:ext>
                  </a:extLst>
                </a:gridCol>
                <a:gridCol w="1008850">
                  <a:extLst>
                    <a:ext uri="{9D8B030D-6E8A-4147-A177-3AD203B41FA5}">
                      <a16:colId xmlns:a16="http://schemas.microsoft.com/office/drawing/2014/main" val="2295202164"/>
                    </a:ext>
                  </a:extLst>
                </a:gridCol>
              </a:tblGrid>
              <a:tr h="156811">
                <a:tc gridSpan="9">
                  <a:txBody>
                    <a:bodyPr/>
                    <a:lstStyle/>
                    <a:p>
                      <a:pPr marL="38100" marR="38100" algn="l">
                        <a:lnSpc>
                          <a:spcPct val="115000"/>
                        </a:lnSpc>
                        <a:spcAft>
                          <a:spcPts val="0"/>
                        </a:spcAft>
                      </a:pPr>
                      <a:r>
                        <a:rPr lang="en-US" sz="1100">
                          <a:effectLst/>
                        </a:rPr>
                        <a:t>                                                      Coefficients</a:t>
                      </a:r>
                      <a:r>
                        <a:rPr lang="en-US" sz="11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084477"/>
                  </a:ext>
                </a:extLst>
              </a:tr>
              <a:tr h="684473">
                <a:tc rowSpan="2" gridSpan="2">
                  <a:txBody>
                    <a:bodyPr/>
                    <a:lstStyle/>
                    <a:p>
                      <a:pPr marL="38100" marR="38100" algn="l">
                        <a:lnSpc>
                          <a:spcPts val="1600"/>
                        </a:lnSpc>
                        <a:spcAft>
                          <a:spcPts val="0"/>
                        </a:spcAft>
                      </a:pPr>
                      <a:r>
                        <a:rPr lang="en-US" sz="900">
                          <a:effectLst/>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n-US"/>
                    </a:p>
                  </a:txBody>
                  <a:tcPr/>
                </a:tc>
                <a:tc gridSpan="2">
                  <a:txBody>
                    <a:bodyPr/>
                    <a:lstStyle/>
                    <a:p>
                      <a:pPr marL="38100" marR="38100" algn="ctr">
                        <a:lnSpc>
                          <a:spcPts val="1600"/>
                        </a:lnSpc>
                        <a:spcAft>
                          <a:spcPts val="0"/>
                        </a:spcAft>
                      </a:pPr>
                      <a:r>
                        <a:rPr lang="en-US" sz="900">
                          <a:effectLst/>
                        </a:rPr>
                        <a:t>Unstandardized Coefficients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900" dirty="0">
                          <a:effectLst/>
                        </a:rPr>
                        <a:t>Standardized Coefficients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a:effectLst/>
                        </a:rPr>
                        <a:t>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a:effectLst/>
                        </a:rPr>
                        <a:t>Sig.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38100" marR="38100" algn="ctr">
                        <a:lnSpc>
                          <a:spcPts val="1600"/>
                        </a:lnSpc>
                        <a:spcAft>
                          <a:spcPts val="0"/>
                        </a:spcAft>
                      </a:pPr>
                      <a:r>
                        <a:rPr lang="en-US" sz="900" dirty="0">
                          <a:effectLst/>
                        </a:rPr>
                        <a:t>Collinearity Statistics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extLst>
                  <a:ext uri="{0D108BD9-81ED-4DB2-BD59-A6C34878D82A}">
                    <a16:rowId xmlns:a16="http://schemas.microsoft.com/office/drawing/2014/main" val="644435868"/>
                  </a:ext>
                </a:extLst>
              </a:tr>
              <a:tr h="333321">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Aft>
                          <a:spcPts val="0"/>
                        </a:spcAft>
                      </a:pPr>
                      <a:r>
                        <a:rPr lang="en-US" sz="9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Std. Error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Beta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n-US"/>
                    </a:p>
                  </a:txBody>
                  <a:tcPr/>
                </a:tc>
                <a:tc vMerge="1">
                  <a:txBody>
                    <a:bodyPr/>
                    <a:lstStyle/>
                    <a:p>
                      <a:endParaRPr lang="en-US"/>
                    </a:p>
                  </a:txBody>
                  <a:tcPr/>
                </a:tc>
                <a:tc>
                  <a:txBody>
                    <a:bodyPr/>
                    <a:lstStyle/>
                    <a:p>
                      <a:pPr marL="38100" marR="38100" algn="ctr">
                        <a:lnSpc>
                          <a:spcPts val="1600"/>
                        </a:lnSpc>
                        <a:spcAft>
                          <a:spcPts val="0"/>
                        </a:spcAft>
                      </a:pPr>
                      <a:r>
                        <a:rPr lang="en-US" sz="900">
                          <a:effectLst/>
                        </a:rPr>
                        <a:t>Tolerance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dirty="0">
                          <a:effectLst/>
                        </a:rPr>
                        <a:t>VIF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15642108"/>
                  </a:ext>
                </a:extLst>
              </a:tr>
              <a:tr h="161640">
                <a:tc rowSpan="3">
                  <a:txBody>
                    <a:bodyPr/>
                    <a:lstStyle/>
                    <a:p>
                      <a:pPr marL="38100" marR="38100" algn="l">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n-US" sz="900">
                          <a:effectLst/>
                        </a:rPr>
                        <a:t>(Constant)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900">
                          <a:effectLst/>
                        </a:rPr>
                        <a:t>.855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29370718"/>
                  </a:ext>
                </a:extLst>
              </a:tr>
              <a:tr h="333321">
                <a:tc vMerge="1">
                  <a:txBody>
                    <a:bodyPr/>
                    <a:lstStyle/>
                    <a:p>
                      <a:endParaRPr lang="en-US"/>
                    </a:p>
                  </a:txBody>
                  <a:tcPr/>
                </a:tc>
                <a:tc>
                  <a:txBody>
                    <a:bodyPr/>
                    <a:lstStyle/>
                    <a:p>
                      <a:pPr marL="38100" marR="38100" algn="l">
                        <a:lnSpc>
                          <a:spcPts val="1600"/>
                        </a:lnSpc>
                        <a:spcAft>
                          <a:spcPts val="0"/>
                        </a:spcAft>
                      </a:pPr>
                      <a:r>
                        <a:rPr lang="en-US" sz="9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2.752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2.644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42737223"/>
                  </a:ext>
                </a:extLst>
              </a:tr>
              <a:tr h="333321">
                <a:tc vMerge="1">
                  <a:txBody>
                    <a:bodyPr/>
                    <a:lstStyle/>
                    <a:p>
                      <a:endParaRPr lang="en-US"/>
                    </a:p>
                  </a:txBody>
                  <a:tcPr/>
                </a:tc>
                <a:tc>
                  <a:txBody>
                    <a:bodyPr/>
                    <a:lstStyle/>
                    <a:p>
                      <a:pPr marL="38100" marR="38100" algn="l">
                        <a:lnSpc>
                          <a:spcPts val="1600"/>
                        </a:lnSpc>
                        <a:spcAft>
                          <a:spcPts val="0"/>
                        </a:spcAft>
                      </a:pPr>
                      <a:r>
                        <a:rPr lang="en-US" sz="9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2.997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2.644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9162554"/>
                  </a:ext>
                </a:extLst>
              </a:tr>
              <a:tr h="157745">
                <a:tc gridSpan="9">
                  <a:txBody>
                    <a:bodyPr/>
                    <a:lstStyle/>
                    <a:p>
                      <a:pPr marL="38100" marR="38100" algn="l">
                        <a:lnSpc>
                          <a:spcPts val="1600"/>
                        </a:lnSpc>
                        <a:spcAft>
                          <a:spcPts val="0"/>
                        </a:spcAft>
                      </a:pPr>
                      <a:r>
                        <a:rPr lang="en-US" sz="900" dirty="0">
                          <a:effectLst/>
                        </a:rPr>
                        <a:t>a. Dependent Variable: </a:t>
                      </a:r>
                      <a:r>
                        <a:rPr lang="en-US" sz="900" dirty="0" err="1">
                          <a:effectLst/>
                        </a:rPr>
                        <a:t>Keunggulan</a:t>
                      </a:r>
                      <a:r>
                        <a:rPr lang="en-US" sz="900" dirty="0">
                          <a:effectLst/>
                        </a:rPr>
                        <a:t> </a:t>
                      </a:r>
                      <a:r>
                        <a:rPr lang="en-US" sz="900" dirty="0" err="1">
                          <a:effectLst/>
                        </a:rPr>
                        <a:t>Bersaing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7888243"/>
                  </a:ext>
                </a:extLst>
              </a:tr>
            </a:tbl>
          </a:graphicData>
        </a:graphic>
      </p:graphicFrame>
      <p:pic>
        <p:nvPicPr>
          <p:cNvPr id="10" name="Picture 9">
            <a:extLst>
              <a:ext uri="{FF2B5EF4-FFF2-40B4-BE49-F238E27FC236}">
                <a16:creationId xmlns:a16="http://schemas.microsoft.com/office/drawing/2014/main" id="{49AC8CEE-0644-4B3E-99AD-E191581559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87551" y="2610592"/>
            <a:ext cx="5040630" cy="2699204"/>
          </a:xfrm>
          <a:prstGeom prst="rect">
            <a:avLst/>
          </a:prstGeom>
          <a:noFill/>
          <a:ln>
            <a:noFill/>
          </a:ln>
        </p:spPr>
      </p:pic>
      <p:sp>
        <p:nvSpPr>
          <p:cNvPr id="11" name="Rectangle 10">
            <a:extLst>
              <a:ext uri="{FF2B5EF4-FFF2-40B4-BE49-F238E27FC236}">
                <a16:creationId xmlns:a16="http://schemas.microsoft.com/office/drawing/2014/main" id="{39D8AD39-09B1-485E-9311-7B2F6EC9F0EC}"/>
              </a:ext>
            </a:extLst>
          </p:cNvPr>
          <p:cNvSpPr/>
          <p:nvPr/>
        </p:nvSpPr>
        <p:spPr>
          <a:xfrm>
            <a:off x="1890630" y="2056594"/>
            <a:ext cx="2274982"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 Uji </a:t>
            </a:r>
            <a:r>
              <a:rPr lang="en-US" b="1" dirty="0" err="1">
                <a:latin typeface="Times New Roman" panose="02020603050405020304" pitchFamily="18" charset="0"/>
                <a:ea typeface="Calibri" panose="020F0502020204030204" pitchFamily="34" charset="0"/>
              </a:rPr>
              <a:t>Multikolinieritas</a:t>
            </a:r>
            <a:endParaRPr lang="en-US" dirty="0"/>
          </a:p>
        </p:txBody>
      </p:sp>
      <p:sp>
        <p:nvSpPr>
          <p:cNvPr id="12" name="Rectangle 11">
            <a:extLst>
              <a:ext uri="{FF2B5EF4-FFF2-40B4-BE49-F238E27FC236}">
                <a16:creationId xmlns:a16="http://schemas.microsoft.com/office/drawing/2014/main" id="{AB41C049-9BFA-4A1C-8680-87A2A35FE658}"/>
              </a:ext>
            </a:extLst>
          </p:cNvPr>
          <p:cNvSpPr/>
          <p:nvPr/>
        </p:nvSpPr>
        <p:spPr>
          <a:xfrm>
            <a:off x="7834733" y="2056594"/>
            <a:ext cx="2466637"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 Uji </a:t>
            </a:r>
            <a:r>
              <a:rPr lang="en-US" b="1" dirty="0" err="1"/>
              <a:t>Heteroskedastisitas</a:t>
            </a:r>
            <a:endParaRPr lang="en-US" dirty="0"/>
          </a:p>
        </p:txBody>
      </p:sp>
      <p:grpSp>
        <p:nvGrpSpPr>
          <p:cNvPr id="13" name="Group 12">
            <a:extLst>
              <a:ext uri="{FF2B5EF4-FFF2-40B4-BE49-F238E27FC236}">
                <a16:creationId xmlns:a16="http://schemas.microsoft.com/office/drawing/2014/main" id="{40EEF099-5BD0-46D3-BF53-D2FFC0E3BAD5}"/>
              </a:ext>
            </a:extLst>
          </p:cNvPr>
          <p:cNvGrpSpPr/>
          <p:nvPr/>
        </p:nvGrpSpPr>
        <p:grpSpPr>
          <a:xfrm>
            <a:off x="8026388" y="2394720"/>
            <a:ext cx="2101538" cy="45719"/>
            <a:chOff x="360536" y="644686"/>
            <a:chExt cx="3589848" cy="97988"/>
          </a:xfrm>
        </p:grpSpPr>
        <p:sp>
          <p:nvSpPr>
            <p:cNvPr id="14" name="Rectangle 13">
              <a:extLst>
                <a:ext uri="{FF2B5EF4-FFF2-40B4-BE49-F238E27FC236}">
                  <a16:creationId xmlns:a16="http://schemas.microsoft.com/office/drawing/2014/main" id="{CADA5B74-2579-4080-AC21-927CB498C41F}"/>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AE614-67DB-4F06-B7C2-63913A47DB92}"/>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2A3E205-9F13-4D3C-B514-05839B6E585C}"/>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pSp>
        <p:nvGrpSpPr>
          <p:cNvPr id="17" name="Group 16">
            <a:extLst>
              <a:ext uri="{FF2B5EF4-FFF2-40B4-BE49-F238E27FC236}">
                <a16:creationId xmlns:a16="http://schemas.microsoft.com/office/drawing/2014/main" id="{0FB3AC51-1289-4810-A306-FB5FA2F58357}"/>
              </a:ext>
            </a:extLst>
          </p:cNvPr>
          <p:cNvGrpSpPr/>
          <p:nvPr/>
        </p:nvGrpSpPr>
        <p:grpSpPr>
          <a:xfrm>
            <a:off x="2064074" y="2394720"/>
            <a:ext cx="2101538" cy="45719"/>
            <a:chOff x="360536" y="644686"/>
            <a:chExt cx="3589848" cy="97988"/>
          </a:xfrm>
        </p:grpSpPr>
        <p:sp>
          <p:nvSpPr>
            <p:cNvPr id="18" name="Rectangle 17">
              <a:extLst>
                <a:ext uri="{FF2B5EF4-FFF2-40B4-BE49-F238E27FC236}">
                  <a16:creationId xmlns:a16="http://schemas.microsoft.com/office/drawing/2014/main" id="{A4205C0D-4BBC-4E13-8076-FBCDCAB60A90}"/>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3E7785-20E7-4A1E-BB45-51DC16956126}"/>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65B52C8-689F-4F6F-BFDD-10DB15BDE883}"/>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Tree>
    <p:extLst>
      <p:ext uri="{BB962C8B-B14F-4D97-AF65-F5344CB8AC3E}">
        <p14:creationId xmlns:p14="http://schemas.microsoft.com/office/powerpoint/2010/main" val="18907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4085A1-5F70-49B0-9149-B722CBA6E86A}"/>
              </a:ext>
            </a:extLst>
          </p:cNvPr>
          <p:cNvSpPr/>
          <p:nvPr/>
        </p:nvSpPr>
        <p:spPr>
          <a:xfrm>
            <a:off x="3739011" y="177082"/>
            <a:ext cx="4713983" cy="725648"/>
          </a:xfrm>
          <a:prstGeom prst="rect">
            <a:avLst/>
          </a:prstGeom>
        </p:spPr>
        <p:txBody>
          <a:bodyPr wrap="none" anchor="t">
            <a:spAutoFit/>
          </a:bodyPr>
          <a:lstStyle/>
          <a:p>
            <a:pPr lvl="0" algn="just">
              <a:lnSpc>
                <a:spcPct val="200000"/>
              </a:lnSpc>
              <a:spcAft>
                <a:spcPts val="800"/>
              </a:spcAft>
              <a:buSzPts val="1200"/>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Analisis</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Koefisien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Korelasi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Parsial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EE87DA19-3331-47DF-BC18-13886A49AFEB}"/>
              </a:ext>
            </a:extLst>
          </p:cNvPr>
          <p:cNvGrpSpPr/>
          <p:nvPr/>
        </p:nvGrpSpPr>
        <p:grpSpPr>
          <a:xfrm>
            <a:off x="3759714" y="871797"/>
            <a:ext cx="4678765" cy="45719"/>
            <a:chOff x="360536" y="644686"/>
            <a:chExt cx="3589848" cy="97988"/>
          </a:xfrm>
        </p:grpSpPr>
        <p:sp>
          <p:nvSpPr>
            <p:cNvPr id="6" name="Rectangle 5">
              <a:extLst>
                <a:ext uri="{FF2B5EF4-FFF2-40B4-BE49-F238E27FC236}">
                  <a16:creationId xmlns:a16="http://schemas.microsoft.com/office/drawing/2014/main" id="{EF0F5015-4FC4-4328-9AEB-511C09645A1E}"/>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77A189-74C9-49F2-9D84-D5086612F389}"/>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FD6A8C6-DC94-405D-98C9-E4F8317DC73C}"/>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10" name="Table 9">
            <a:extLst>
              <a:ext uri="{FF2B5EF4-FFF2-40B4-BE49-F238E27FC236}">
                <a16:creationId xmlns:a16="http://schemas.microsoft.com/office/drawing/2014/main" id="{AF6AEB0B-11AC-40E2-9CE5-9508C25CC85C}"/>
              </a:ext>
            </a:extLst>
          </p:cNvPr>
          <p:cNvGraphicFramePr>
            <a:graphicFrameLocks noGrp="1"/>
          </p:cNvGraphicFramePr>
          <p:nvPr>
            <p:extLst>
              <p:ext uri="{D42A27DB-BD31-4B8C-83A1-F6EECF244321}">
                <p14:modId xmlns:p14="http://schemas.microsoft.com/office/powerpoint/2010/main" val="4183846654"/>
              </p:ext>
            </p:extLst>
          </p:nvPr>
        </p:nvGraphicFramePr>
        <p:xfrm>
          <a:off x="202055" y="1780446"/>
          <a:ext cx="4505325" cy="1862014"/>
        </p:xfrm>
        <a:graphic>
          <a:graphicData uri="http://schemas.openxmlformats.org/drawingml/2006/table">
            <a:tbl>
              <a:tblPr>
                <a:tableStyleId>{5940675A-B579-460E-94D1-54222C63F5DA}</a:tableStyleId>
              </a:tblPr>
              <a:tblGrid>
                <a:gridCol w="1351979">
                  <a:extLst>
                    <a:ext uri="{9D8B030D-6E8A-4147-A177-3AD203B41FA5}">
                      <a16:colId xmlns:a16="http://schemas.microsoft.com/office/drawing/2014/main" val="1853100800"/>
                    </a:ext>
                  </a:extLst>
                </a:gridCol>
                <a:gridCol w="1261084">
                  <a:extLst>
                    <a:ext uri="{9D8B030D-6E8A-4147-A177-3AD203B41FA5}">
                      <a16:colId xmlns:a16="http://schemas.microsoft.com/office/drawing/2014/main" val="1128258313"/>
                    </a:ext>
                  </a:extLst>
                </a:gridCol>
                <a:gridCol w="990943">
                  <a:extLst>
                    <a:ext uri="{9D8B030D-6E8A-4147-A177-3AD203B41FA5}">
                      <a16:colId xmlns:a16="http://schemas.microsoft.com/office/drawing/2014/main" val="1853965378"/>
                    </a:ext>
                  </a:extLst>
                </a:gridCol>
                <a:gridCol w="901319">
                  <a:extLst>
                    <a:ext uri="{9D8B030D-6E8A-4147-A177-3AD203B41FA5}">
                      <a16:colId xmlns:a16="http://schemas.microsoft.com/office/drawing/2014/main" val="306084679"/>
                    </a:ext>
                  </a:extLst>
                </a:gridCol>
              </a:tblGrid>
              <a:tr h="0">
                <a:tc gridSpan="4">
                  <a:txBody>
                    <a:bodyPr/>
                    <a:lstStyle/>
                    <a:p>
                      <a:pPr marL="38100" marR="38100" algn="ctr">
                        <a:lnSpc>
                          <a:spcPts val="1600"/>
                        </a:lnSpc>
                        <a:spcAft>
                          <a:spcPts val="0"/>
                        </a:spcAft>
                      </a:pPr>
                      <a:r>
                        <a:rPr lang="en-US" sz="1100">
                          <a:effectLst/>
                        </a:rPr>
                        <a:t>Correlations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879125"/>
                  </a:ext>
                </a:extLst>
              </a:tr>
              <a:tr h="0">
                <a:tc gridSpan="2">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900" dirty="0">
                          <a:effectLst/>
                        </a:rPr>
                        <a:t>Knowledge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00569066"/>
                  </a:ext>
                </a:extLst>
              </a:tr>
              <a:tr h="0">
                <a:tc rowSpan="3">
                  <a:txBody>
                    <a:bodyPr/>
                    <a:lstStyle/>
                    <a:p>
                      <a:pPr marL="38100" marR="38100">
                        <a:lnSpc>
                          <a:spcPts val="1600"/>
                        </a:lnSpc>
                        <a:spcAft>
                          <a:spcPts val="0"/>
                        </a:spcAft>
                      </a:pPr>
                      <a:r>
                        <a:rPr lang="en-US" sz="9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Pearson Correlation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.768</a:t>
                      </a:r>
                      <a:r>
                        <a:rPr lang="en-US" sz="9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5052666"/>
                  </a:ext>
                </a:extLst>
              </a:tr>
              <a:tr h="0">
                <a:tc vMerge="1">
                  <a:txBody>
                    <a:bodyPr/>
                    <a:lstStyle/>
                    <a:p>
                      <a:endParaRPr lang="en-US"/>
                    </a:p>
                  </a:txBody>
                  <a:tcPr/>
                </a:tc>
                <a:tc>
                  <a:txBody>
                    <a:bodyPr/>
                    <a:lstStyle/>
                    <a:p>
                      <a:pPr marL="38100" marR="38100">
                        <a:lnSpc>
                          <a:spcPts val="1600"/>
                        </a:lnSpc>
                        <a:spcAft>
                          <a:spcPts val="0"/>
                        </a:spcAft>
                      </a:pPr>
                      <a:r>
                        <a:rPr lang="en-US" sz="9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92003554"/>
                  </a:ext>
                </a:extLst>
              </a:tr>
              <a:tr h="0">
                <a:tc vMerge="1">
                  <a:txBody>
                    <a:bodyPr/>
                    <a:lstStyle/>
                    <a:p>
                      <a:endParaRPr lang="en-US"/>
                    </a:p>
                  </a:txBody>
                  <a:tcPr/>
                </a:tc>
                <a:tc>
                  <a:txBody>
                    <a:bodyPr/>
                    <a:lstStyle/>
                    <a:p>
                      <a:pPr marL="38100" marR="38100">
                        <a:lnSpc>
                          <a:spcPts val="1600"/>
                        </a:lnSpc>
                        <a:spcAft>
                          <a:spcPts val="0"/>
                        </a:spcAft>
                      </a:pPr>
                      <a:r>
                        <a:rPr lang="en-US" sz="9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0188408"/>
                  </a:ext>
                </a:extLst>
              </a:tr>
              <a:tr h="0">
                <a:tc rowSpan="3">
                  <a:txBody>
                    <a:bodyPr/>
                    <a:lstStyle/>
                    <a:p>
                      <a:pPr marL="38100" marR="38100">
                        <a:lnSpc>
                          <a:spcPts val="1600"/>
                        </a:lnSpc>
                        <a:spcAft>
                          <a:spcPts val="0"/>
                        </a:spcAft>
                      </a:pPr>
                      <a:r>
                        <a:rPr lang="en-US" sz="9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Pearson Correlation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.768</a:t>
                      </a:r>
                      <a:r>
                        <a:rPr lang="en-US" sz="9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5737313"/>
                  </a:ext>
                </a:extLst>
              </a:tr>
              <a:tr h="0">
                <a:tc vMerge="1">
                  <a:txBody>
                    <a:bodyPr/>
                    <a:lstStyle/>
                    <a:p>
                      <a:endParaRPr lang="en-US"/>
                    </a:p>
                  </a:txBody>
                  <a:tcPr/>
                </a:tc>
                <a:tc>
                  <a:txBody>
                    <a:bodyPr/>
                    <a:lstStyle/>
                    <a:p>
                      <a:pPr marL="38100" marR="38100">
                        <a:lnSpc>
                          <a:spcPts val="1600"/>
                        </a:lnSpc>
                        <a:spcAft>
                          <a:spcPts val="0"/>
                        </a:spcAft>
                      </a:pPr>
                      <a:r>
                        <a:rPr lang="en-US" sz="9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16280912"/>
                  </a:ext>
                </a:extLst>
              </a:tr>
              <a:tr h="0">
                <a:tc vMerge="1">
                  <a:txBody>
                    <a:bodyPr/>
                    <a:lstStyle/>
                    <a:p>
                      <a:endParaRPr lang="en-US"/>
                    </a:p>
                  </a:txBody>
                  <a:tcPr/>
                </a:tc>
                <a:tc>
                  <a:txBody>
                    <a:bodyPr/>
                    <a:lstStyle/>
                    <a:p>
                      <a:pPr marL="38100" marR="38100">
                        <a:lnSpc>
                          <a:spcPts val="1600"/>
                        </a:lnSpc>
                        <a:spcAft>
                          <a:spcPts val="0"/>
                        </a:spcAft>
                      </a:pPr>
                      <a:r>
                        <a:rPr lang="en-US" sz="9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1961482"/>
                  </a:ext>
                </a:extLst>
              </a:tr>
              <a:tr h="0">
                <a:tc gridSpan="4">
                  <a:txBody>
                    <a:bodyPr/>
                    <a:lstStyle/>
                    <a:p>
                      <a:pPr marL="38100" marR="38100">
                        <a:lnSpc>
                          <a:spcPts val="1600"/>
                        </a:lnSpc>
                        <a:spcAft>
                          <a:spcPts val="0"/>
                        </a:spcAft>
                      </a:pPr>
                      <a:r>
                        <a:rPr lang="en-US" sz="900" dirty="0">
                          <a:effectLst/>
                        </a:rPr>
                        <a:t>**. Correlation is significant at the 0.01 level (2-tailed).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460621"/>
                  </a:ext>
                </a:extLst>
              </a:tr>
            </a:tbl>
          </a:graphicData>
        </a:graphic>
      </p:graphicFrame>
      <p:sp>
        <p:nvSpPr>
          <p:cNvPr id="11" name="Rectangle 10">
            <a:extLst>
              <a:ext uri="{FF2B5EF4-FFF2-40B4-BE49-F238E27FC236}">
                <a16:creationId xmlns:a16="http://schemas.microsoft.com/office/drawing/2014/main" id="{030C6B07-9E36-4896-948D-41A63F6DE5EF}"/>
              </a:ext>
            </a:extLst>
          </p:cNvPr>
          <p:cNvSpPr/>
          <p:nvPr/>
        </p:nvSpPr>
        <p:spPr>
          <a:xfrm>
            <a:off x="0" y="1085043"/>
            <a:ext cx="4350874" cy="537904"/>
          </a:xfrm>
          <a:prstGeom prst="rect">
            <a:avLst/>
          </a:prstGeom>
        </p:spPr>
        <p:txBody>
          <a:bodyPr wrap="square">
            <a:spAutoFit/>
          </a:bodyPr>
          <a:lstStyle/>
          <a:p>
            <a:pPr algn="ctr">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Korelasi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secara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parsial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antara</a:t>
            </a:r>
            <a:r>
              <a:rPr lang="en-US" sz="1400" dirty="0">
                <a:latin typeface="Times New Roman" panose="02020603050405020304" pitchFamily="18" charset="0"/>
                <a:ea typeface="Calibri" panose="020F0502020204030204" pitchFamily="34" charset="0"/>
                <a:cs typeface="Times New Roman" panose="02020603050405020304" pitchFamily="18" charset="0"/>
              </a:rPr>
              <a:t> Knowledge Management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Bersaing</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1B8F26D-FC70-491C-A15D-036379219BD6}"/>
              </a:ext>
            </a:extLst>
          </p:cNvPr>
          <p:cNvSpPr/>
          <p:nvPr/>
        </p:nvSpPr>
        <p:spPr>
          <a:xfrm>
            <a:off x="6782093" y="1085043"/>
            <a:ext cx="3941455" cy="537904"/>
          </a:xfrm>
          <a:prstGeom prst="rect">
            <a:avLst/>
          </a:prstGeom>
        </p:spPr>
        <p:txBody>
          <a:bodyPr wrap="square">
            <a:spAutoFit/>
          </a:bodyPr>
          <a:lstStyle/>
          <a:p>
            <a:pPr algn="ctr">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Korelasi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secara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parsial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antara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Kemitraan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Bersaing</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240673DE-03F5-47BE-AD7A-49EC841DAC90}"/>
              </a:ext>
            </a:extLst>
          </p:cNvPr>
          <p:cNvGraphicFramePr>
            <a:graphicFrameLocks noGrp="1"/>
          </p:cNvGraphicFramePr>
          <p:nvPr>
            <p:extLst>
              <p:ext uri="{D42A27DB-BD31-4B8C-83A1-F6EECF244321}">
                <p14:modId xmlns:p14="http://schemas.microsoft.com/office/powerpoint/2010/main" val="2639267966"/>
              </p:ext>
            </p:extLst>
          </p:nvPr>
        </p:nvGraphicFramePr>
        <p:xfrm>
          <a:off x="6676076" y="1780338"/>
          <a:ext cx="4495800" cy="1862120"/>
        </p:xfrm>
        <a:graphic>
          <a:graphicData uri="http://schemas.openxmlformats.org/drawingml/2006/table">
            <a:tbl>
              <a:tblPr>
                <a:tableStyleId>{5940675A-B579-460E-94D1-54222C63F5DA}</a:tableStyleId>
              </a:tblPr>
              <a:tblGrid>
                <a:gridCol w="1124233">
                  <a:extLst>
                    <a:ext uri="{9D8B030D-6E8A-4147-A177-3AD203B41FA5}">
                      <a16:colId xmlns:a16="http://schemas.microsoft.com/office/drawing/2014/main" val="3500126563"/>
                    </a:ext>
                  </a:extLst>
                </a:gridCol>
                <a:gridCol w="1124233">
                  <a:extLst>
                    <a:ext uri="{9D8B030D-6E8A-4147-A177-3AD203B41FA5}">
                      <a16:colId xmlns:a16="http://schemas.microsoft.com/office/drawing/2014/main" val="575582595"/>
                    </a:ext>
                  </a:extLst>
                </a:gridCol>
                <a:gridCol w="1123667">
                  <a:extLst>
                    <a:ext uri="{9D8B030D-6E8A-4147-A177-3AD203B41FA5}">
                      <a16:colId xmlns:a16="http://schemas.microsoft.com/office/drawing/2014/main" val="2394527933"/>
                    </a:ext>
                  </a:extLst>
                </a:gridCol>
                <a:gridCol w="1123667">
                  <a:extLst>
                    <a:ext uri="{9D8B030D-6E8A-4147-A177-3AD203B41FA5}">
                      <a16:colId xmlns:a16="http://schemas.microsoft.com/office/drawing/2014/main" val="3695483335"/>
                    </a:ext>
                  </a:extLst>
                </a:gridCol>
              </a:tblGrid>
              <a:tr h="205334">
                <a:tc gridSpan="4">
                  <a:txBody>
                    <a:bodyPr/>
                    <a:lstStyle/>
                    <a:p>
                      <a:pPr marL="38100" marR="38100" algn="ctr">
                        <a:lnSpc>
                          <a:spcPts val="1600"/>
                        </a:lnSpc>
                        <a:spcAft>
                          <a:spcPts val="0"/>
                        </a:spcAft>
                      </a:pPr>
                      <a:r>
                        <a:rPr lang="en-US" sz="1100">
                          <a:effectLst/>
                        </a:rPr>
                        <a:t>Correlations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275423"/>
                  </a:ext>
                </a:extLst>
              </a:tr>
              <a:tr h="202922">
                <a:tc gridSpan="2">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9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665740605"/>
                  </a:ext>
                </a:extLst>
              </a:tr>
              <a:tr h="198032">
                <a:tc rowSpan="3">
                  <a:txBody>
                    <a:bodyPr/>
                    <a:lstStyle/>
                    <a:p>
                      <a:pPr marL="38100" marR="38100">
                        <a:lnSpc>
                          <a:spcPts val="1600"/>
                        </a:lnSpc>
                        <a:spcAft>
                          <a:spcPts val="0"/>
                        </a:spcAft>
                      </a:pPr>
                      <a:r>
                        <a:rPr lang="en-US" sz="9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Pearson Correlation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.776</a:t>
                      </a:r>
                      <a:r>
                        <a:rPr lang="en-US" sz="9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3518055"/>
                  </a:ext>
                </a:extLst>
              </a:tr>
              <a:tr h="202922">
                <a:tc vMerge="1">
                  <a:txBody>
                    <a:bodyPr/>
                    <a:lstStyle/>
                    <a:p>
                      <a:endParaRPr lang="en-US"/>
                    </a:p>
                  </a:txBody>
                  <a:tcPr/>
                </a:tc>
                <a:tc>
                  <a:txBody>
                    <a:bodyPr/>
                    <a:lstStyle/>
                    <a:p>
                      <a:pPr marL="38100" marR="38100">
                        <a:lnSpc>
                          <a:spcPts val="1600"/>
                        </a:lnSpc>
                        <a:spcAft>
                          <a:spcPts val="0"/>
                        </a:spcAft>
                      </a:pPr>
                      <a:r>
                        <a:rPr lang="en-US" sz="9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US"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2742697"/>
                  </a:ext>
                </a:extLst>
              </a:tr>
              <a:tr h="198032">
                <a:tc vMerge="1">
                  <a:txBody>
                    <a:bodyPr/>
                    <a:lstStyle/>
                    <a:p>
                      <a:endParaRPr lang="en-US"/>
                    </a:p>
                  </a:txBody>
                  <a:tcPr/>
                </a:tc>
                <a:tc>
                  <a:txBody>
                    <a:bodyPr/>
                    <a:lstStyle/>
                    <a:p>
                      <a:pPr marL="38100" marR="38100">
                        <a:lnSpc>
                          <a:spcPts val="1600"/>
                        </a:lnSpc>
                        <a:spcAft>
                          <a:spcPts val="0"/>
                        </a:spcAft>
                      </a:pPr>
                      <a:r>
                        <a:rPr lang="en-US" sz="9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3157226"/>
                  </a:ext>
                </a:extLst>
              </a:tr>
              <a:tr h="198032">
                <a:tc rowSpan="3">
                  <a:txBody>
                    <a:bodyPr/>
                    <a:lstStyle/>
                    <a:p>
                      <a:pPr marL="38100" marR="38100">
                        <a:lnSpc>
                          <a:spcPts val="1600"/>
                        </a:lnSpc>
                        <a:spcAft>
                          <a:spcPts val="0"/>
                        </a:spcAft>
                      </a:pPr>
                      <a:r>
                        <a:rPr lang="en-US" sz="900">
                          <a:effectLst/>
                        </a:rPr>
                        <a:t>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Pearson Correlation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.776</a:t>
                      </a:r>
                      <a:r>
                        <a:rPr lang="en-US" sz="9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8134757"/>
                  </a:ext>
                </a:extLst>
              </a:tr>
              <a:tr h="202922">
                <a:tc vMerge="1">
                  <a:txBody>
                    <a:bodyPr/>
                    <a:lstStyle/>
                    <a:p>
                      <a:endParaRPr lang="en-US"/>
                    </a:p>
                  </a:txBody>
                  <a:tcPr/>
                </a:tc>
                <a:tc>
                  <a:txBody>
                    <a:bodyPr/>
                    <a:lstStyle/>
                    <a:p>
                      <a:pPr marL="38100" marR="38100">
                        <a:lnSpc>
                          <a:spcPts val="1600"/>
                        </a:lnSpc>
                        <a:spcAft>
                          <a:spcPts val="0"/>
                        </a:spcAft>
                      </a:pPr>
                      <a:r>
                        <a:rPr lang="en-US" sz="900">
                          <a:effectLst/>
                        </a:rPr>
                        <a:t>Sig. (2-tailed)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1406276"/>
                  </a:ext>
                </a:extLst>
              </a:tr>
              <a:tr h="198032">
                <a:tc vMerge="1">
                  <a:txBody>
                    <a:bodyPr/>
                    <a:lstStyle/>
                    <a:p>
                      <a:endParaRPr lang="en-US"/>
                    </a:p>
                  </a:txBody>
                  <a:tcPr/>
                </a:tc>
                <a:tc>
                  <a:txBody>
                    <a:bodyPr/>
                    <a:lstStyle/>
                    <a:p>
                      <a:pPr marL="38100" marR="38100">
                        <a:lnSpc>
                          <a:spcPts val="1600"/>
                        </a:lnSpc>
                        <a:spcAft>
                          <a:spcPts val="0"/>
                        </a:spcAft>
                      </a:pPr>
                      <a:r>
                        <a:rPr lang="en-US" sz="900">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59247346"/>
                  </a:ext>
                </a:extLst>
              </a:tr>
              <a:tr h="255892">
                <a:tc gridSpan="4">
                  <a:txBody>
                    <a:bodyPr/>
                    <a:lstStyle/>
                    <a:p>
                      <a:pPr marL="38100" marR="38100">
                        <a:lnSpc>
                          <a:spcPct val="200000"/>
                        </a:lnSpc>
                        <a:spcAft>
                          <a:spcPts val="0"/>
                        </a:spcAft>
                      </a:pPr>
                      <a:r>
                        <a:rPr lang="en-US" sz="900" dirty="0">
                          <a:effectLst/>
                        </a:rPr>
                        <a:t>**. Correlation is significant at the 0.01 level (2-tailed).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7576335"/>
                  </a:ext>
                </a:extLst>
              </a:tr>
            </a:tbl>
          </a:graphicData>
        </a:graphic>
      </p:graphicFrame>
      <p:sp>
        <p:nvSpPr>
          <p:cNvPr id="14" name="Rectangle 13">
            <a:extLst>
              <a:ext uri="{FF2B5EF4-FFF2-40B4-BE49-F238E27FC236}">
                <a16:creationId xmlns:a16="http://schemas.microsoft.com/office/drawing/2014/main" id="{755F4142-3D17-4650-93BC-0E227C8FD85D}"/>
              </a:ext>
            </a:extLst>
          </p:cNvPr>
          <p:cNvSpPr/>
          <p:nvPr/>
        </p:nvSpPr>
        <p:spPr>
          <a:xfrm>
            <a:off x="4020967" y="3642458"/>
            <a:ext cx="3790461" cy="567271"/>
          </a:xfrm>
          <a:prstGeom prst="rect">
            <a:avLst/>
          </a:prstGeom>
        </p:spPr>
        <p:txBody>
          <a:bodyPr wrap="none">
            <a:spAutoFit/>
          </a:bodyPr>
          <a:lstStyle/>
          <a:p>
            <a:pPr lvl="0" algn="just">
              <a:lnSpc>
                <a:spcPct val="200000"/>
              </a:lnSpc>
              <a:spcAft>
                <a:spcPts val="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Analisis</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Koefisien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Korelasi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Simultan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DD1B0F4D-81CC-4355-BC99-942B11763406}"/>
              </a:ext>
            </a:extLst>
          </p:cNvPr>
          <p:cNvGrpSpPr/>
          <p:nvPr/>
        </p:nvGrpSpPr>
        <p:grpSpPr>
          <a:xfrm>
            <a:off x="3960434" y="4209729"/>
            <a:ext cx="3790461" cy="45719"/>
            <a:chOff x="360536" y="644686"/>
            <a:chExt cx="3589848" cy="97988"/>
          </a:xfrm>
        </p:grpSpPr>
        <p:sp>
          <p:nvSpPr>
            <p:cNvPr id="16" name="Rectangle 15">
              <a:extLst>
                <a:ext uri="{FF2B5EF4-FFF2-40B4-BE49-F238E27FC236}">
                  <a16:creationId xmlns:a16="http://schemas.microsoft.com/office/drawing/2014/main" id="{348A0FA0-219A-4812-BBB4-36B9F8039052}"/>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8FE6B0-CD59-4F42-8152-8375CFB69DC3}"/>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5664C93-3884-4FA4-91D5-CBCE40DC3B86}"/>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19" name="Table 18">
            <a:extLst>
              <a:ext uri="{FF2B5EF4-FFF2-40B4-BE49-F238E27FC236}">
                <a16:creationId xmlns:a16="http://schemas.microsoft.com/office/drawing/2014/main" id="{1E579A83-EBBB-46FF-95D6-5BC7BCEBE071}"/>
              </a:ext>
            </a:extLst>
          </p:cNvPr>
          <p:cNvGraphicFramePr>
            <a:graphicFrameLocks noGrp="1"/>
          </p:cNvGraphicFramePr>
          <p:nvPr>
            <p:extLst>
              <p:ext uri="{D42A27DB-BD31-4B8C-83A1-F6EECF244321}">
                <p14:modId xmlns:p14="http://schemas.microsoft.com/office/powerpoint/2010/main" val="1714880922"/>
              </p:ext>
            </p:extLst>
          </p:nvPr>
        </p:nvGraphicFramePr>
        <p:xfrm>
          <a:off x="2451533" y="4672862"/>
          <a:ext cx="7167172" cy="1312545"/>
        </p:xfrm>
        <a:graphic>
          <a:graphicData uri="http://schemas.openxmlformats.org/drawingml/2006/table">
            <a:tbl>
              <a:tblPr>
                <a:tableStyleId>{5940675A-B579-460E-94D1-54222C63F5DA}</a:tableStyleId>
              </a:tblPr>
              <a:tblGrid>
                <a:gridCol w="758387">
                  <a:extLst>
                    <a:ext uri="{9D8B030D-6E8A-4147-A177-3AD203B41FA5}">
                      <a16:colId xmlns:a16="http://schemas.microsoft.com/office/drawing/2014/main" val="645694117"/>
                    </a:ext>
                  </a:extLst>
                </a:gridCol>
                <a:gridCol w="1291758">
                  <a:extLst>
                    <a:ext uri="{9D8B030D-6E8A-4147-A177-3AD203B41FA5}">
                      <a16:colId xmlns:a16="http://schemas.microsoft.com/office/drawing/2014/main" val="3693848399"/>
                    </a:ext>
                  </a:extLst>
                </a:gridCol>
                <a:gridCol w="1357239">
                  <a:extLst>
                    <a:ext uri="{9D8B030D-6E8A-4147-A177-3AD203B41FA5}">
                      <a16:colId xmlns:a16="http://schemas.microsoft.com/office/drawing/2014/main" val="1197935287"/>
                    </a:ext>
                  </a:extLst>
                </a:gridCol>
                <a:gridCol w="1688214">
                  <a:extLst>
                    <a:ext uri="{9D8B030D-6E8A-4147-A177-3AD203B41FA5}">
                      <a16:colId xmlns:a16="http://schemas.microsoft.com/office/drawing/2014/main" val="3891197036"/>
                    </a:ext>
                  </a:extLst>
                </a:gridCol>
                <a:gridCol w="2018000">
                  <a:extLst>
                    <a:ext uri="{9D8B030D-6E8A-4147-A177-3AD203B41FA5}">
                      <a16:colId xmlns:a16="http://schemas.microsoft.com/office/drawing/2014/main" val="2242851686"/>
                    </a:ext>
                  </a:extLst>
                </a:gridCol>
                <a:gridCol w="53574">
                  <a:extLst>
                    <a:ext uri="{9D8B030D-6E8A-4147-A177-3AD203B41FA5}">
                      <a16:colId xmlns:a16="http://schemas.microsoft.com/office/drawing/2014/main" val="1138532092"/>
                    </a:ext>
                  </a:extLst>
                </a:gridCol>
              </a:tblGrid>
              <a:tr h="225425">
                <a:tc gridSpan="6">
                  <a:txBody>
                    <a:bodyPr/>
                    <a:lstStyle/>
                    <a:p>
                      <a:pPr marL="38100" marR="38100" algn="ctr">
                        <a:lnSpc>
                          <a:spcPts val="1600"/>
                        </a:lnSpc>
                        <a:spcAft>
                          <a:spcPts val="0"/>
                        </a:spcAft>
                      </a:pPr>
                      <a:r>
                        <a:rPr lang="en-US" sz="1100">
                          <a:effectLst/>
                        </a:rPr>
                        <a:t>Model Summary</a:t>
                      </a:r>
                      <a:r>
                        <a:rPr lang="en-US" sz="1100" baseline="300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6123988"/>
                  </a:ext>
                </a:extLst>
              </a:tr>
              <a:tr h="226695">
                <a:tc rowSpan="2">
                  <a:txBody>
                    <a:bodyPr/>
                    <a:lstStyle/>
                    <a:p>
                      <a:pPr marL="38100" marR="38100">
                        <a:lnSpc>
                          <a:spcPts val="1600"/>
                        </a:lnSpc>
                        <a:spcAft>
                          <a:spcPts val="0"/>
                        </a:spcAft>
                      </a:pPr>
                      <a:r>
                        <a:rPr lang="en-US" sz="900">
                          <a:effectLst/>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a:effectLst/>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a:effectLst/>
                        </a:rPr>
                        <a:t>R Square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dirty="0">
                          <a:effectLst/>
                        </a:rPr>
                        <a:t>Adjusted R Square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a:txBody>
                    <a:bodyPr/>
                    <a:lstStyle/>
                    <a:p>
                      <a:pPr marL="38100" marR="38100" algn="ctr">
                        <a:lnSpc>
                          <a:spcPts val="1600"/>
                        </a:lnSpc>
                        <a:spcAft>
                          <a:spcPts val="0"/>
                        </a:spcAft>
                      </a:pPr>
                      <a:r>
                        <a:rPr lang="en-US" sz="900">
                          <a:effectLst/>
                        </a:rPr>
                        <a:t>Std. Error of the 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6652242"/>
                  </a:ext>
                </a:extLst>
              </a:tr>
              <a:tr h="1466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1753015"/>
                  </a:ext>
                </a:extLst>
              </a:tr>
              <a:tr h="238125">
                <a:tc>
                  <a:txBody>
                    <a:bodyPr/>
                    <a:lstStyle/>
                    <a:p>
                      <a:pPr marL="38100" marR="38100">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.817</a:t>
                      </a:r>
                      <a:r>
                        <a:rPr lang="en-US" sz="9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1.25804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1257687"/>
                  </a:ext>
                </a:extLst>
              </a:tr>
              <a:tr h="225425">
                <a:tc gridSpan="6">
                  <a:txBody>
                    <a:bodyPr/>
                    <a:lstStyle/>
                    <a:p>
                      <a:pPr marL="38100" marR="38100">
                        <a:lnSpc>
                          <a:spcPts val="1600"/>
                        </a:lnSpc>
                        <a:spcAft>
                          <a:spcPts val="0"/>
                        </a:spcAft>
                      </a:pPr>
                      <a:r>
                        <a:rPr lang="en-US" sz="900" dirty="0">
                          <a:effectLst/>
                        </a:rPr>
                        <a:t>a. Predictors: (Constant), </a:t>
                      </a:r>
                      <a:r>
                        <a:rPr lang="en-US" sz="900" dirty="0" err="1">
                          <a:effectLst/>
                        </a:rPr>
                        <a:t>Kemitraan</a:t>
                      </a:r>
                      <a:r>
                        <a:rPr lang="en-US" sz="900" dirty="0">
                          <a:effectLst/>
                        </a:rPr>
                        <a:t>, Knowledge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91883"/>
                  </a:ext>
                </a:extLst>
              </a:tr>
              <a:tr h="225425">
                <a:tc gridSpan="6">
                  <a:txBody>
                    <a:bodyPr/>
                    <a:lstStyle/>
                    <a:p>
                      <a:pPr marL="38100" marR="38100">
                        <a:lnSpc>
                          <a:spcPts val="1600"/>
                        </a:lnSpc>
                        <a:spcAft>
                          <a:spcPts val="0"/>
                        </a:spcAft>
                      </a:pPr>
                      <a:r>
                        <a:rPr lang="en-US" sz="900" dirty="0">
                          <a:effectLst/>
                        </a:rPr>
                        <a:t>b. Dependent Variable: </a:t>
                      </a:r>
                      <a:r>
                        <a:rPr lang="en-US" sz="900" dirty="0" err="1">
                          <a:effectLst/>
                        </a:rPr>
                        <a:t>Keunggulan</a:t>
                      </a:r>
                      <a:r>
                        <a:rPr lang="en-US" sz="900" dirty="0">
                          <a:effectLst/>
                        </a:rPr>
                        <a:t> </a:t>
                      </a:r>
                      <a:r>
                        <a:rPr lang="en-US" sz="900" dirty="0" err="1">
                          <a:effectLst/>
                        </a:rPr>
                        <a:t>Bersaing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9918627"/>
                  </a:ext>
                </a:extLst>
              </a:tr>
            </a:tbl>
          </a:graphicData>
        </a:graphic>
      </p:graphicFrame>
    </p:spTree>
    <p:extLst>
      <p:ext uri="{BB962C8B-B14F-4D97-AF65-F5344CB8AC3E}">
        <p14:creationId xmlns:p14="http://schemas.microsoft.com/office/powerpoint/2010/main" val="310708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0">
            <a:extLst>
              <a:ext uri="{FF2B5EF4-FFF2-40B4-BE49-F238E27FC236}">
                <a16:creationId xmlns:a16="http://schemas.microsoft.com/office/drawing/2014/main" id="{AA70B53D-9635-4239-9E63-938D04415AB4}"/>
              </a:ext>
            </a:extLst>
          </p:cNvPr>
          <p:cNvSpPr txBox="1">
            <a:spLocks/>
          </p:cNvSpPr>
          <p:nvPr/>
        </p:nvSpPr>
        <p:spPr>
          <a:xfrm>
            <a:off x="1" y="348343"/>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dirty="0"/>
              <a:t>Analisis Koefisien Determinasi</a:t>
            </a:r>
            <a:endParaRPr kumimoji="1" lang="ja-JP" altLang="en-US" dirty="0"/>
          </a:p>
        </p:txBody>
      </p:sp>
      <p:grpSp>
        <p:nvGrpSpPr>
          <p:cNvPr id="5" name="Group 4">
            <a:extLst>
              <a:ext uri="{FF2B5EF4-FFF2-40B4-BE49-F238E27FC236}">
                <a16:creationId xmlns:a16="http://schemas.microsoft.com/office/drawing/2014/main" id="{82959FB2-CFDA-43D0-8E5E-A30D473AB3A5}"/>
              </a:ext>
            </a:extLst>
          </p:cNvPr>
          <p:cNvGrpSpPr/>
          <p:nvPr/>
        </p:nvGrpSpPr>
        <p:grpSpPr>
          <a:xfrm flipV="1">
            <a:off x="2748758" y="899102"/>
            <a:ext cx="6686790" cy="45719"/>
            <a:chOff x="360536" y="644686"/>
            <a:chExt cx="3589848" cy="97988"/>
          </a:xfrm>
        </p:grpSpPr>
        <p:sp>
          <p:nvSpPr>
            <p:cNvPr id="6" name="Rectangle 5">
              <a:extLst>
                <a:ext uri="{FF2B5EF4-FFF2-40B4-BE49-F238E27FC236}">
                  <a16:creationId xmlns:a16="http://schemas.microsoft.com/office/drawing/2014/main" id="{9D303EA8-A3CD-4F8C-94B0-98A760C61C37}"/>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2683DF-8BAA-4A5E-9C34-C19EFAC7E38C}"/>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28FCBF8-2E05-422B-8E0E-35EA909EB7BD}"/>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4315310D-F340-4996-8E18-65F3CE47A278}"/>
              </a:ext>
            </a:extLst>
          </p:cNvPr>
          <p:cNvGraphicFramePr>
            <a:graphicFrameLocks noGrp="1"/>
          </p:cNvGraphicFramePr>
          <p:nvPr>
            <p:extLst>
              <p:ext uri="{D42A27DB-BD31-4B8C-83A1-F6EECF244321}">
                <p14:modId xmlns:p14="http://schemas.microsoft.com/office/powerpoint/2010/main" val="1869618588"/>
              </p:ext>
            </p:extLst>
          </p:nvPr>
        </p:nvGraphicFramePr>
        <p:xfrm>
          <a:off x="6826017" y="4499323"/>
          <a:ext cx="4638676" cy="1122746"/>
        </p:xfrm>
        <a:graphic>
          <a:graphicData uri="http://schemas.openxmlformats.org/drawingml/2006/table">
            <a:tbl>
              <a:tblPr firstRow="1" firstCol="1" bandRow="1">
                <a:tableStyleId>{5940675A-B579-460E-94D1-54222C63F5DA}</a:tableStyleId>
              </a:tblPr>
              <a:tblGrid>
                <a:gridCol w="504549">
                  <a:extLst>
                    <a:ext uri="{9D8B030D-6E8A-4147-A177-3AD203B41FA5}">
                      <a16:colId xmlns:a16="http://schemas.microsoft.com/office/drawing/2014/main" val="1743559151"/>
                    </a:ext>
                  </a:extLst>
                </a:gridCol>
                <a:gridCol w="649884">
                  <a:extLst>
                    <a:ext uri="{9D8B030D-6E8A-4147-A177-3AD203B41FA5}">
                      <a16:colId xmlns:a16="http://schemas.microsoft.com/office/drawing/2014/main" val="2137871339"/>
                    </a:ext>
                  </a:extLst>
                </a:gridCol>
                <a:gridCol w="689233">
                  <a:extLst>
                    <a:ext uri="{9D8B030D-6E8A-4147-A177-3AD203B41FA5}">
                      <a16:colId xmlns:a16="http://schemas.microsoft.com/office/drawing/2014/main" val="1722528851"/>
                    </a:ext>
                  </a:extLst>
                </a:gridCol>
                <a:gridCol w="931670">
                  <a:extLst>
                    <a:ext uri="{9D8B030D-6E8A-4147-A177-3AD203B41FA5}">
                      <a16:colId xmlns:a16="http://schemas.microsoft.com/office/drawing/2014/main" val="741674764"/>
                    </a:ext>
                  </a:extLst>
                </a:gridCol>
                <a:gridCol w="931670">
                  <a:extLst>
                    <a:ext uri="{9D8B030D-6E8A-4147-A177-3AD203B41FA5}">
                      <a16:colId xmlns:a16="http://schemas.microsoft.com/office/drawing/2014/main" val="3100860615"/>
                    </a:ext>
                  </a:extLst>
                </a:gridCol>
                <a:gridCol w="931670">
                  <a:extLst>
                    <a:ext uri="{9D8B030D-6E8A-4147-A177-3AD203B41FA5}">
                      <a16:colId xmlns:a16="http://schemas.microsoft.com/office/drawing/2014/main" val="319050562"/>
                    </a:ext>
                  </a:extLst>
                </a:gridCol>
              </a:tblGrid>
              <a:tr h="0">
                <a:tc gridSpan="6">
                  <a:txBody>
                    <a:bodyPr/>
                    <a:lstStyle/>
                    <a:p>
                      <a:pPr marL="38100" marR="38100" algn="ctr">
                        <a:lnSpc>
                          <a:spcPts val="1600"/>
                        </a:lnSpc>
                        <a:spcAft>
                          <a:spcPts val="0"/>
                        </a:spcAft>
                      </a:pPr>
                      <a:r>
                        <a:rPr lang="en-US" sz="1100" dirty="0">
                          <a:effectLst/>
                        </a:rPr>
                        <a:t>Model </a:t>
                      </a:r>
                      <a:r>
                        <a:rPr lang="en-US" sz="1100" dirty="0" err="1">
                          <a:effectLst/>
                        </a:rPr>
                        <a:t>Summary</a:t>
                      </a:r>
                      <a:r>
                        <a:rPr lang="en-US" sz="1100" baseline="30000" dirty="0" err="1">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0267424"/>
                  </a:ext>
                </a:extLst>
              </a:tr>
              <a:tr h="0">
                <a:tc>
                  <a:txBody>
                    <a:bodyPr/>
                    <a:lstStyle/>
                    <a:p>
                      <a:pPr marL="38100" marR="38100">
                        <a:lnSpc>
                          <a:spcPts val="1600"/>
                        </a:lnSpc>
                        <a:spcAft>
                          <a:spcPts val="0"/>
                        </a:spcAft>
                      </a:pPr>
                      <a:r>
                        <a:rPr lang="en-US" sz="900">
                          <a:effectLst/>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R Square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Adjusted R Square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Std. Error of the Estimate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Durbin-Watson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73365650"/>
                  </a:ext>
                </a:extLst>
              </a:tr>
              <a:tr h="0">
                <a:tc>
                  <a:txBody>
                    <a:bodyPr/>
                    <a:lstStyle/>
                    <a:p>
                      <a:pPr marL="38100" marR="38100">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.817</a:t>
                      </a:r>
                      <a:r>
                        <a:rPr lang="en-US" sz="9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.667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1.25804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2.348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24399129"/>
                  </a:ext>
                </a:extLst>
              </a:tr>
              <a:tr h="0">
                <a:tc gridSpan="6">
                  <a:txBody>
                    <a:bodyPr/>
                    <a:lstStyle/>
                    <a:p>
                      <a:pPr marL="38100" marR="38100">
                        <a:lnSpc>
                          <a:spcPts val="1600"/>
                        </a:lnSpc>
                        <a:spcAft>
                          <a:spcPts val="0"/>
                        </a:spcAft>
                      </a:pPr>
                      <a:r>
                        <a:rPr lang="en-US" sz="900">
                          <a:effectLst/>
                        </a:rPr>
                        <a:t>a. Predictors: (Constant), Knowledge Management, 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4387771"/>
                  </a:ext>
                </a:extLst>
              </a:tr>
              <a:tr h="0">
                <a:tc gridSpan="6">
                  <a:txBody>
                    <a:bodyPr/>
                    <a:lstStyle/>
                    <a:p>
                      <a:pPr marL="38100" marR="38100">
                        <a:lnSpc>
                          <a:spcPts val="1600"/>
                        </a:lnSpc>
                        <a:spcAft>
                          <a:spcPts val="0"/>
                        </a:spcAft>
                      </a:pPr>
                      <a:r>
                        <a:rPr lang="en-US" sz="900" dirty="0">
                          <a:effectLst/>
                        </a:rPr>
                        <a:t>b. Dependent Variable: </a:t>
                      </a:r>
                      <a:r>
                        <a:rPr lang="en-US" sz="900" dirty="0" err="1">
                          <a:effectLst/>
                        </a:rPr>
                        <a:t>Keunggulan</a:t>
                      </a:r>
                      <a:r>
                        <a:rPr lang="en-US" sz="900" dirty="0">
                          <a:effectLst/>
                        </a:rPr>
                        <a:t> </a:t>
                      </a:r>
                      <a:r>
                        <a:rPr lang="en-US" sz="900" dirty="0" err="1">
                          <a:effectLst/>
                        </a:rPr>
                        <a:t>Bersaing</a:t>
                      </a:r>
                      <a:r>
                        <a:rPr lang="en-US" sz="9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3179402"/>
                  </a:ext>
                </a:extLst>
              </a:tr>
            </a:tbl>
          </a:graphicData>
        </a:graphic>
      </p:graphicFrame>
      <p:graphicFrame>
        <p:nvGraphicFramePr>
          <p:cNvPr id="10" name="Table 9">
            <a:extLst>
              <a:ext uri="{FF2B5EF4-FFF2-40B4-BE49-F238E27FC236}">
                <a16:creationId xmlns:a16="http://schemas.microsoft.com/office/drawing/2014/main" id="{0FF56F49-E91A-4321-AD5A-BB8D5359A616}"/>
              </a:ext>
            </a:extLst>
          </p:cNvPr>
          <p:cNvGraphicFramePr>
            <a:graphicFrameLocks noGrp="1"/>
          </p:cNvGraphicFramePr>
          <p:nvPr>
            <p:extLst>
              <p:ext uri="{D42A27DB-BD31-4B8C-83A1-F6EECF244321}">
                <p14:modId xmlns:p14="http://schemas.microsoft.com/office/powerpoint/2010/main" val="3963402122"/>
              </p:ext>
            </p:extLst>
          </p:nvPr>
        </p:nvGraphicFramePr>
        <p:xfrm>
          <a:off x="329742" y="2197225"/>
          <a:ext cx="5455783" cy="1556196"/>
        </p:xfrm>
        <a:graphic>
          <a:graphicData uri="http://schemas.openxmlformats.org/drawingml/2006/table">
            <a:tbl>
              <a:tblPr>
                <a:tableStyleId>{5940675A-B579-460E-94D1-54222C63F5DA}</a:tableStyleId>
              </a:tblPr>
              <a:tblGrid>
                <a:gridCol w="558792">
                  <a:extLst>
                    <a:ext uri="{9D8B030D-6E8A-4147-A177-3AD203B41FA5}">
                      <a16:colId xmlns:a16="http://schemas.microsoft.com/office/drawing/2014/main" val="2197968730"/>
                    </a:ext>
                  </a:extLst>
                </a:gridCol>
                <a:gridCol w="1355506">
                  <a:extLst>
                    <a:ext uri="{9D8B030D-6E8A-4147-A177-3AD203B41FA5}">
                      <a16:colId xmlns:a16="http://schemas.microsoft.com/office/drawing/2014/main" val="1596728041"/>
                    </a:ext>
                  </a:extLst>
                </a:gridCol>
                <a:gridCol w="827314">
                  <a:extLst>
                    <a:ext uri="{9D8B030D-6E8A-4147-A177-3AD203B41FA5}">
                      <a16:colId xmlns:a16="http://schemas.microsoft.com/office/drawing/2014/main" val="671748118"/>
                    </a:ext>
                  </a:extLst>
                </a:gridCol>
                <a:gridCol w="1204686">
                  <a:extLst>
                    <a:ext uri="{9D8B030D-6E8A-4147-A177-3AD203B41FA5}">
                      <a16:colId xmlns:a16="http://schemas.microsoft.com/office/drawing/2014/main" val="2098202326"/>
                    </a:ext>
                  </a:extLst>
                </a:gridCol>
                <a:gridCol w="1509485">
                  <a:extLst>
                    <a:ext uri="{9D8B030D-6E8A-4147-A177-3AD203B41FA5}">
                      <a16:colId xmlns:a16="http://schemas.microsoft.com/office/drawing/2014/main" val="3128202172"/>
                    </a:ext>
                  </a:extLst>
                </a:gridCol>
              </a:tblGrid>
              <a:tr h="0">
                <a:tc gridSpan="2">
                  <a:txBody>
                    <a:bodyPr/>
                    <a:lstStyle/>
                    <a:p>
                      <a:pPr>
                        <a:lnSpc>
                          <a:spcPct val="107000"/>
                        </a:lnSpc>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R="38100" algn="ctr">
                        <a:lnSpc>
                          <a:spcPts val="1600"/>
                        </a:lnSpc>
                        <a:spcAft>
                          <a:spcPts val="0"/>
                        </a:spcAft>
                      </a:pPr>
                      <a:r>
                        <a:rPr lang="en-US" sz="900">
                          <a:effectLst/>
                        </a:rPr>
                        <a:t>Unstandardized Coefficients</a:t>
                      </a:r>
                      <a:endParaRPr lang="en-US" sz="1100">
                        <a:effectLst/>
                      </a:endParaRPr>
                    </a:p>
                    <a:p>
                      <a:pPr marL="38100" marR="38100" algn="ctr">
                        <a:lnSpc>
                          <a:spcPts val="1600"/>
                        </a:lnSpc>
                        <a:spcAft>
                          <a:spcPts val="0"/>
                        </a:spcAft>
                      </a:pPr>
                      <a:r>
                        <a:rPr lang="en-US" sz="900">
                          <a:effectLst/>
                        </a:rPr>
                        <a:t>Beta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n-US" sz="900">
                          <a:effectLst/>
                        </a:rPr>
                        <a:t>Correlations</a:t>
                      </a:r>
                      <a:endParaRPr lang="en-US" sz="1100">
                        <a:effectLst/>
                      </a:endParaRPr>
                    </a:p>
                    <a:p>
                      <a:pPr marR="38100" algn="ctr">
                        <a:lnSpc>
                          <a:spcPts val="1600"/>
                        </a:lnSpc>
                        <a:spcAft>
                          <a:spcPts val="0"/>
                        </a:spcAft>
                      </a:pPr>
                      <a:r>
                        <a:rPr lang="en-US" sz="900">
                          <a:effectLst/>
                        </a:rPr>
                        <a:t>Zero-order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0"/>
                        </a:spcAft>
                      </a:pPr>
                      <a:r>
                        <a:rPr lang="en-US" sz="900" dirty="0">
                          <a:effectLst/>
                        </a:rPr>
                        <a:t>Partial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55126364"/>
                  </a:ext>
                </a:extLst>
              </a:tr>
              <a:tr h="0">
                <a:tc rowSpan="3">
                  <a:txBody>
                    <a:bodyPr/>
                    <a:lstStyle/>
                    <a:p>
                      <a:pPr marL="38100" marR="38100">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(Constant)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4">
                  <a:txBody>
                    <a:bodyPr/>
                    <a:lstStyle/>
                    <a:p>
                      <a:pPr>
                        <a:lnSpc>
                          <a:spcPct val="107000"/>
                        </a:lnSpc>
                        <a:spcAft>
                          <a:spcPts val="0"/>
                        </a:spcAft>
                      </a:pPr>
                      <a:r>
                        <a:rPr lang="en-US" sz="1200" dirty="0">
                          <a:effectLst/>
                        </a:rPr>
                        <a:t> </a:t>
                      </a:r>
                      <a:endParaRPr lang="en-US" sz="1100" dirty="0">
                        <a:effectLst/>
                      </a:endParaRPr>
                    </a:p>
                    <a:p>
                      <a:pPr marL="38100" marR="38100" algn="r">
                        <a:lnSpc>
                          <a:spcPts val="1600"/>
                        </a:lnSpc>
                        <a:spcAft>
                          <a:spcPts val="0"/>
                        </a:spcAft>
                      </a:pPr>
                      <a:r>
                        <a:rPr lang="en-US" sz="900" dirty="0">
                          <a:effectLst/>
                        </a:rPr>
                        <a:t>.317</a:t>
                      </a:r>
                      <a:endParaRPr lang="en-US" sz="1100" dirty="0">
                        <a:effectLst/>
                      </a:endParaRPr>
                    </a:p>
                    <a:p>
                      <a:pPr marL="38100" marR="38100" algn="r">
                        <a:lnSpc>
                          <a:spcPts val="1600"/>
                        </a:lnSpc>
                        <a:spcAft>
                          <a:spcPts val="0"/>
                        </a:spcAft>
                      </a:pPr>
                      <a:r>
                        <a:rPr lang="en-US" sz="900" dirty="0">
                          <a:effectLst/>
                        </a:rPr>
                        <a:t>.349</a:t>
                      </a:r>
                      <a:endParaRPr lang="en-US" sz="1100" dirty="0">
                        <a:effectLst/>
                      </a:endParaRPr>
                    </a:p>
                    <a:p>
                      <a:pPr marL="38100" marR="38100" algn="r">
                        <a:lnSpc>
                          <a:spcPts val="1600"/>
                        </a:lnSpc>
                        <a:spcAft>
                          <a:spcPts val="0"/>
                        </a:spcAft>
                      </a:pPr>
                      <a:r>
                        <a:rPr lang="en-US" sz="900" dirty="0">
                          <a:effectLst/>
                        </a:rPr>
                        <a:t>66.6%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8283392"/>
                  </a:ext>
                </a:extLst>
              </a:tr>
              <a:tr h="0">
                <a:tc vMerge="1">
                  <a:txBody>
                    <a:bodyPr/>
                    <a:lstStyle/>
                    <a:p>
                      <a:endParaRPr lang="en-US"/>
                    </a:p>
                  </a:txBody>
                  <a:tcPr/>
                </a:tc>
                <a:tc>
                  <a:txBody>
                    <a:bodyPr/>
                    <a:lstStyle/>
                    <a:p>
                      <a:pPr marL="38100" marR="38100">
                        <a:lnSpc>
                          <a:spcPts val="1600"/>
                        </a:lnSpc>
                        <a:spcAft>
                          <a:spcPts val="0"/>
                        </a:spcAft>
                      </a:pPr>
                      <a:r>
                        <a:rPr lang="en-US" sz="900">
                          <a:effectLst/>
                        </a:rPr>
                        <a:t>Knowledge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38100" marR="38100" algn="r">
                        <a:lnSpc>
                          <a:spcPts val="16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4783840"/>
                  </a:ext>
                </a:extLst>
              </a:tr>
              <a:tr h="0">
                <a:tc vMerge="1">
                  <a:txBody>
                    <a:bodyPr/>
                    <a:lstStyle/>
                    <a:p>
                      <a:endParaRPr lang="en-US"/>
                    </a:p>
                  </a:txBody>
                  <a:tcPr/>
                </a:tc>
                <a:tc>
                  <a:txBody>
                    <a:bodyPr/>
                    <a:lstStyle/>
                    <a:p>
                      <a:pPr marL="38100" marR="38100">
                        <a:lnSpc>
                          <a:spcPts val="1600"/>
                        </a:lnSpc>
                        <a:spcAft>
                          <a:spcPts val="0"/>
                        </a:spcAft>
                      </a:pPr>
                      <a:r>
                        <a:rPr lang="en-US" sz="900">
                          <a:effectLst/>
                        </a:rPr>
                        <a:t>Kemitraan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.776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pPr marL="38100" marR="38100" algn="r">
                        <a:lnSpc>
                          <a:spcPts val="16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03436318"/>
                  </a:ext>
                </a:extLst>
              </a:tr>
              <a:tr h="0">
                <a:tc>
                  <a:txBody>
                    <a:bodyPr/>
                    <a:lstStyle/>
                    <a:p>
                      <a:pPr>
                        <a:lnSpc>
                          <a:spcPct val="107000"/>
                        </a:lnSpc>
                        <a:spcAft>
                          <a:spcPts val="0"/>
                        </a:spcAft>
                      </a:pPr>
                      <a:r>
                        <a:rPr lang="en-US" sz="9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ts val="1600"/>
                        </a:lnSpc>
                        <a:spcAft>
                          <a:spcPts val="0"/>
                        </a:spcAft>
                      </a:pPr>
                      <a:r>
                        <a:rPr lang="en-US" sz="900">
                          <a:effectLst/>
                        </a:rPr>
                        <a:t>Pengaruh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vMerge="1">
                  <a:txBody>
                    <a:bodyPr/>
                    <a:lstStyle/>
                    <a:p>
                      <a:pPr marL="38100" marR="38100" algn="r">
                        <a:lnSpc>
                          <a:spcPts val="16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6266187"/>
                  </a:ext>
                </a:extLst>
              </a:tr>
              <a:tr h="0">
                <a:tc gridSpan="5">
                  <a:txBody>
                    <a:bodyPr/>
                    <a:lstStyle/>
                    <a:p>
                      <a:pPr marL="38100" marR="38100">
                        <a:lnSpc>
                          <a:spcPts val="1600"/>
                        </a:lnSpc>
                        <a:spcAft>
                          <a:spcPts val="0"/>
                        </a:spcAft>
                      </a:pPr>
                      <a:r>
                        <a:rPr lang="en-US" sz="900" dirty="0">
                          <a:effectLst/>
                        </a:rPr>
                        <a:t>a. Dependent Variable: </a:t>
                      </a:r>
                      <a:r>
                        <a:rPr lang="en-US" sz="900" dirty="0" err="1">
                          <a:effectLst/>
                        </a:rPr>
                        <a:t>Keunggulan</a:t>
                      </a:r>
                      <a:r>
                        <a:rPr lang="en-US" sz="900" dirty="0">
                          <a:effectLst/>
                        </a:rPr>
                        <a:t> </a:t>
                      </a:r>
                      <a:r>
                        <a:rPr lang="en-US" sz="900" dirty="0" err="1">
                          <a:effectLst/>
                        </a:rPr>
                        <a:t>Bersaing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9228959"/>
                  </a:ext>
                </a:extLst>
              </a:tr>
            </a:tbl>
          </a:graphicData>
        </a:graphic>
      </p:graphicFrame>
      <p:sp>
        <p:nvSpPr>
          <p:cNvPr id="11" name="タイトル 10">
            <a:extLst>
              <a:ext uri="{FF2B5EF4-FFF2-40B4-BE49-F238E27FC236}">
                <a16:creationId xmlns:a16="http://schemas.microsoft.com/office/drawing/2014/main" id="{FD46E136-8357-4DE6-B5B8-49839B4466C8}"/>
              </a:ext>
            </a:extLst>
          </p:cNvPr>
          <p:cNvSpPr txBox="1">
            <a:spLocks/>
          </p:cNvSpPr>
          <p:nvPr/>
        </p:nvSpPr>
        <p:spPr>
          <a:xfrm>
            <a:off x="-3038367" y="1643250"/>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sz="2400" dirty="0">
                <a:latin typeface="Times New Roman" panose="02020603050405020304" pitchFamily="18" charset="0"/>
                <a:cs typeface="Times New Roman" panose="02020603050405020304" pitchFamily="18" charset="0"/>
              </a:rPr>
              <a:t>Analisis Koefisien Determinasi</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err="1">
                <a:latin typeface="Times New Roman" panose="02020603050405020304" pitchFamily="18" charset="0"/>
                <a:cs typeface="Times New Roman" panose="02020603050405020304" pitchFamily="18" charset="0"/>
              </a:rPr>
              <a:t>Parsial</a:t>
            </a:r>
            <a:endParaRPr kumimoji="1" lang="ja-JP" altLang="en-US" sz="24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920758CF-673C-4F43-8795-A2416C4BD6F0}"/>
              </a:ext>
            </a:extLst>
          </p:cNvPr>
          <p:cNvGrpSpPr/>
          <p:nvPr/>
        </p:nvGrpSpPr>
        <p:grpSpPr>
          <a:xfrm>
            <a:off x="687946" y="1994291"/>
            <a:ext cx="4730215" cy="45719"/>
            <a:chOff x="360536" y="644686"/>
            <a:chExt cx="3589848" cy="97988"/>
          </a:xfrm>
        </p:grpSpPr>
        <p:sp>
          <p:nvSpPr>
            <p:cNvPr id="13" name="Rectangle 12">
              <a:extLst>
                <a:ext uri="{FF2B5EF4-FFF2-40B4-BE49-F238E27FC236}">
                  <a16:creationId xmlns:a16="http://schemas.microsoft.com/office/drawing/2014/main" id="{60665B40-6CCD-42B8-B342-47970D2F42D6}"/>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47E4C4-D56F-4B49-8719-8D2C80A767EC}"/>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8FE95B6-3589-443E-B0E6-584B9963EADA}"/>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16" name="タイトル 10">
            <a:extLst>
              <a:ext uri="{FF2B5EF4-FFF2-40B4-BE49-F238E27FC236}">
                <a16:creationId xmlns:a16="http://schemas.microsoft.com/office/drawing/2014/main" id="{113D7D11-A7EF-4488-98A8-2D85857FDD0F}"/>
              </a:ext>
            </a:extLst>
          </p:cNvPr>
          <p:cNvSpPr txBox="1">
            <a:spLocks/>
          </p:cNvSpPr>
          <p:nvPr/>
        </p:nvSpPr>
        <p:spPr>
          <a:xfrm>
            <a:off x="3008165" y="4007510"/>
            <a:ext cx="12192000" cy="12800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id-ID" altLang="ja-JP" sz="2400" dirty="0">
                <a:latin typeface="Times New Roman" panose="02020603050405020304" pitchFamily="18" charset="0"/>
                <a:cs typeface="Times New Roman" panose="02020603050405020304" pitchFamily="18" charset="0"/>
              </a:rPr>
              <a:t>Analisis Koefisien Determinasi</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err="1">
                <a:latin typeface="Times New Roman" panose="02020603050405020304" pitchFamily="18" charset="0"/>
                <a:cs typeface="Times New Roman" panose="02020603050405020304" pitchFamily="18" charset="0"/>
              </a:rPr>
              <a:t>Simultan</a:t>
            </a:r>
            <a:endParaRPr kumimoji="1" lang="ja-JP" altLang="en-US" sz="2400"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3F9067C4-C088-487D-9402-F97ADB97DA96}"/>
              </a:ext>
            </a:extLst>
          </p:cNvPr>
          <p:cNvGrpSpPr/>
          <p:nvPr/>
        </p:nvGrpSpPr>
        <p:grpSpPr>
          <a:xfrm>
            <a:off x="6734478" y="4358551"/>
            <a:ext cx="4730215" cy="45719"/>
            <a:chOff x="360536" y="644686"/>
            <a:chExt cx="3589848" cy="97988"/>
          </a:xfrm>
        </p:grpSpPr>
        <p:sp>
          <p:nvSpPr>
            <p:cNvPr id="18" name="Rectangle 17">
              <a:extLst>
                <a:ext uri="{FF2B5EF4-FFF2-40B4-BE49-F238E27FC236}">
                  <a16:creationId xmlns:a16="http://schemas.microsoft.com/office/drawing/2014/main" id="{4F7FA645-3E70-4BCC-9566-6927AF92911A}"/>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4AC9AD-AAC9-460E-9BB3-43A335F38A60}"/>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A81B7A6-BFD2-4BA1-9ADC-D580DB7DD91C}"/>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Tree>
    <p:extLst>
      <p:ext uri="{BB962C8B-B14F-4D97-AF65-F5344CB8AC3E}">
        <p14:creationId xmlns:p14="http://schemas.microsoft.com/office/powerpoint/2010/main" val="17881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1CBB74-0B07-4D31-BCEA-939EE2EF4490}"/>
              </a:ext>
            </a:extLst>
          </p:cNvPr>
          <p:cNvSpPr/>
          <p:nvPr/>
        </p:nvSpPr>
        <p:spPr>
          <a:xfrm>
            <a:off x="0" y="0"/>
            <a:ext cx="3296736" cy="369332"/>
          </a:xfrm>
          <a:prstGeom prst="rect">
            <a:avLst/>
          </a:prstGeom>
        </p:spPr>
        <p:txBody>
          <a:bodyPr wrap="none">
            <a:spAutoFit/>
          </a:bodyPr>
          <a:lstStyle/>
          <a:p>
            <a:r>
              <a:rPr lang="en-US" b="1" dirty="0" err="1">
                <a:latin typeface="Times New Roman" panose="02020603050405020304" pitchFamily="18" charset="0"/>
                <a:ea typeface="Calibri" panose="020F0502020204030204" pitchFamily="34" charset="0"/>
              </a:rPr>
              <a:t>Hipotesis</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Secara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Parsial</a:t>
            </a:r>
            <a:r>
              <a:rPr lang="en-US" b="1" dirty="0">
                <a:latin typeface="Times New Roman" panose="02020603050405020304" pitchFamily="18" charset="0"/>
                <a:ea typeface="Calibri" panose="020F0502020204030204" pitchFamily="34" charset="0"/>
              </a:rPr>
              <a:t> (Uji T)</a:t>
            </a:r>
            <a:endParaRPr lang="en-US" dirty="0"/>
          </a:p>
        </p:txBody>
      </p:sp>
      <p:grpSp>
        <p:nvGrpSpPr>
          <p:cNvPr id="5" name="Canvas 101">
            <a:extLst>
              <a:ext uri="{FF2B5EF4-FFF2-40B4-BE49-F238E27FC236}">
                <a16:creationId xmlns:a16="http://schemas.microsoft.com/office/drawing/2014/main" id="{1CA1CFD4-31E4-4906-A094-F90254E76628}"/>
              </a:ext>
            </a:extLst>
          </p:cNvPr>
          <p:cNvGrpSpPr/>
          <p:nvPr/>
        </p:nvGrpSpPr>
        <p:grpSpPr>
          <a:xfrm>
            <a:off x="-360211" y="635676"/>
            <a:ext cx="5135245" cy="2221068"/>
            <a:chOff x="0" y="0"/>
            <a:chExt cx="5135245" cy="2221068"/>
          </a:xfrm>
        </p:grpSpPr>
        <p:sp>
          <p:nvSpPr>
            <p:cNvPr id="6" name="Rectangle 5">
              <a:extLst>
                <a:ext uri="{FF2B5EF4-FFF2-40B4-BE49-F238E27FC236}">
                  <a16:creationId xmlns:a16="http://schemas.microsoft.com/office/drawing/2014/main" id="{386CE0FA-07BC-4946-A47B-FBBE3A23339A}"/>
                </a:ext>
              </a:extLst>
            </p:cNvPr>
            <p:cNvSpPr/>
            <p:nvPr/>
          </p:nvSpPr>
          <p:spPr>
            <a:xfrm>
              <a:off x="0" y="0"/>
              <a:ext cx="5040630" cy="2220595"/>
            </a:xfrm>
            <a:prstGeom prst="rect">
              <a:avLst/>
            </a:prstGeom>
            <a:noFill/>
          </p:spPr>
        </p:sp>
        <p:cxnSp>
          <p:nvCxnSpPr>
            <p:cNvPr id="7" name="Line 63">
              <a:extLst>
                <a:ext uri="{FF2B5EF4-FFF2-40B4-BE49-F238E27FC236}">
                  <a16:creationId xmlns:a16="http://schemas.microsoft.com/office/drawing/2014/main" id="{A88BF7AC-02FE-4A2B-8FD9-57264D2318B3}"/>
                </a:ext>
              </a:extLst>
            </p:cNvPr>
            <p:cNvCxnSpPr>
              <a:cxnSpLocks noChangeShapeType="1"/>
            </p:cNvCxnSpPr>
            <p:nvPr/>
          </p:nvCxnSpPr>
          <p:spPr bwMode="auto">
            <a:xfrm>
              <a:off x="800100" y="1636233"/>
              <a:ext cx="35433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64">
              <a:extLst>
                <a:ext uri="{FF2B5EF4-FFF2-40B4-BE49-F238E27FC236}">
                  <a16:creationId xmlns:a16="http://schemas.microsoft.com/office/drawing/2014/main" id="{A91A51DD-126A-4ECE-9AB3-6716F7E1366D}"/>
                </a:ext>
              </a:extLst>
            </p:cNvPr>
            <p:cNvCxnSpPr>
              <a:cxnSpLocks noChangeShapeType="1"/>
            </p:cNvCxnSpPr>
            <p:nvPr/>
          </p:nvCxnSpPr>
          <p:spPr bwMode="auto">
            <a:xfrm flipV="1">
              <a:off x="1486535" y="908523"/>
              <a:ext cx="635" cy="7283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Freeform 65">
              <a:extLst>
                <a:ext uri="{FF2B5EF4-FFF2-40B4-BE49-F238E27FC236}">
                  <a16:creationId xmlns:a16="http://schemas.microsoft.com/office/drawing/2014/main" id="{4CD3B455-9F91-43DA-9C4E-A2B8AFDEADBC}"/>
                </a:ext>
              </a:extLst>
            </p:cNvPr>
            <p:cNvSpPr>
              <a:spLocks/>
            </p:cNvSpPr>
            <p:nvPr/>
          </p:nvSpPr>
          <p:spPr bwMode="auto">
            <a:xfrm>
              <a:off x="800100" y="36033"/>
              <a:ext cx="3533775" cy="1308100"/>
            </a:xfrm>
            <a:custGeom>
              <a:avLst/>
              <a:gdLst>
                <a:gd name="T0" fmla="*/ 0 w 5265"/>
                <a:gd name="T1" fmla="*/ 1880 h 1880"/>
                <a:gd name="T2" fmla="*/ 1020 w 5265"/>
                <a:gd name="T3" fmla="*/ 1250 h 1880"/>
                <a:gd name="T4" fmla="*/ 2625 w 5265"/>
                <a:gd name="T5" fmla="*/ 5 h 1880"/>
                <a:gd name="T6" fmla="*/ 4290 w 5265"/>
                <a:gd name="T7" fmla="*/ 1220 h 1880"/>
                <a:gd name="T8" fmla="*/ 5265 w 5265"/>
                <a:gd name="T9" fmla="*/ 1880 h 1880"/>
              </a:gdLst>
              <a:ahLst/>
              <a:cxnLst>
                <a:cxn ang="0">
                  <a:pos x="T0" y="T1"/>
                </a:cxn>
                <a:cxn ang="0">
                  <a:pos x="T2" y="T3"/>
                </a:cxn>
                <a:cxn ang="0">
                  <a:pos x="T4" y="T5"/>
                </a:cxn>
                <a:cxn ang="0">
                  <a:pos x="T6" y="T7"/>
                </a:cxn>
                <a:cxn ang="0">
                  <a:pos x="T8" y="T9"/>
                </a:cxn>
              </a:cxnLst>
              <a:rect l="0" t="0" r="r" b="b"/>
              <a:pathLst>
                <a:path w="5265" h="1880">
                  <a:moveTo>
                    <a:pt x="0" y="1880"/>
                  </a:moveTo>
                  <a:cubicBezTo>
                    <a:pt x="291" y="1721"/>
                    <a:pt x="582" y="1562"/>
                    <a:pt x="1020" y="1250"/>
                  </a:cubicBezTo>
                  <a:cubicBezTo>
                    <a:pt x="1458" y="938"/>
                    <a:pt x="2080" y="10"/>
                    <a:pt x="2625" y="5"/>
                  </a:cubicBezTo>
                  <a:cubicBezTo>
                    <a:pt x="3170" y="0"/>
                    <a:pt x="3850" y="908"/>
                    <a:pt x="4290" y="1220"/>
                  </a:cubicBezTo>
                  <a:cubicBezTo>
                    <a:pt x="4730" y="1532"/>
                    <a:pt x="5103" y="1768"/>
                    <a:pt x="5265" y="18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Text Box 66">
              <a:extLst>
                <a:ext uri="{FF2B5EF4-FFF2-40B4-BE49-F238E27FC236}">
                  <a16:creationId xmlns:a16="http://schemas.microsoft.com/office/drawing/2014/main" id="{8F978F7A-5943-4854-8E43-A35A26F13EE3}"/>
                </a:ext>
              </a:extLst>
            </p:cNvPr>
            <p:cNvSpPr txBox="1">
              <a:spLocks noChangeArrowheads="1"/>
            </p:cNvSpPr>
            <p:nvPr/>
          </p:nvSpPr>
          <p:spPr bwMode="auto">
            <a:xfrm>
              <a:off x="1664970" y="982818"/>
              <a:ext cx="16954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   Daerah Penerimaan H</a:t>
              </a:r>
              <a:r>
                <a:rPr lang="en-US" sz="1000" baseline="-25000">
                  <a:effectLst/>
                  <a:latin typeface="Arial" panose="020B0604020202020204" pitchFamily="34" charset="0"/>
                  <a:ea typeface="Calibri" panose="020F0502020204030204" pitchFamily="34" charset="0"/>
                  <a:cs typeface="Times New Roman" panose="02020603050405020304" pitchFamily="18" charset="0"/>
                </a:rPr>
                <a:t>0</a:t>
              </a: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67">
              <a:extLst>
                <a:ext uri="{FF2B5EF4-FFF2-40B4-BE49-F238E27FC236}">
                  <a16:creationId xmlns:a16="http://schemas.microsoft.com/office/drawing/2014/main" id="{3FAE9712-CCD9-4BB9-9796-EC3F40195CE3}"/>
                </a:ext>
              </a:extLst>
            </p:cNvPr>
            <p:cNvSpPr txBox="1">
              <a:spLocks noChangeArrowheads="1"/>
            </p:cNvSpPr>
            <p:nvPr/>
          </p:nvSpPr>
          <p:spPr bwMode="auto">
            <a:xfrm>
              <a:off x="3771900" y="483073"/>
              <a:ext cx="987425"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800">
                  <a:effectLst/>
                  <a:latin typeface="Arial" panose="020B0604020202020204" pitchFamily="34" charset="0"/>
                  <a:ea typeface="Calibri" panose="020F0502020204030204" pitchFamily="34" charset="0"/>
                  <a:cs typeface="Times New Roman" panose="02020603050405020304" pitchFamily="18" charset="0"/>
                </a:rPr>
                <a:t>Daerah penolakan H</a:t>
              </a:r>
              <a:r>
                <a:rPr lang="en-US" sz="800" baseline="-25000">
                  <a:effectLst/>
                  <a:latin typeface="Arial" panose="020B0604020202020204" pitchFamily="34" charset="0"/>
                  <a:ea typeface="Calibri" panose="020F050202020403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68">
              <a:extLst>
                <a:ext uri="{FF2B5EF4-FFF2-40B4-BE49-F238E27FC236}">
                  <a16:creationId xmlns:a16="http://schemas.microsoft.com/office/drawing/2014/main" id="{C820E311-0626-4DA0-9BB1-4AD8289194E2}"/>
                </a:ext>
              </a:extLst>
            </p:cNvPr>
            <p:cNvSpPr txBox="1">
              <a:spLocks noChangeArrowheads="1"/>
            </p:cNvSpPr>
            <p:nvPr/>
          </p:nvSpPr>
          <p:spPr bwMode="auto">
            <a:xfrm>
              <a:off x="973455" y="1724498"/>
              <a:ext cx="4161790"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-2,023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2,023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2.752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Line 69">
              <a:extLst>
                <a:ext uri="{FF2B5EF4-FFF2-40B4-BE49-F238E27FC236}">
                  <a16:creationId xmlns:a16="http://schemas.microsoft.com/office/drawing/2014/main" id="{57FF3F33-2297-4F1C-9FC1-3168E799A408}"/>
                </a:ext>
              </a:extLst>
            </p:cNvPr>
            <p:cNvCxnSpPr>
              <a:cxnSpLocks noChangeShapeType="1"/>
            </p:cNvCxnSpPr>
            <p:nvPr/>
          </p:nvCxnSpPr>
          <p:spPr bwMode="auto">
            <a:xfrm>
              <a:off x="2555875" y="36033"/>
              <a:ext cx="635" cy="15811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4" name="Freeform 70">
              <a:extLst>
                <a:ext uri="{FF2B5EF4-FFF2-40B4-BE49-F238E27FC236}">
                  <a16:creationId xmlns:a16="http://schemas.microsoft.com/office/drawing/2014/main" id="{307F3834-C925-4564-9DB1-27B6F3D96419}"/>
                </a:ext>
              </a:extLst>
            </p:cNvPr>
            <p:cNvSpPr>
              <a:spLocks/>
            </p:cNvSpPr>
            <p:nvPr/>
          </p:nvSpPr>
          <p:spPr bwMode="auto">
            <a:xfrm>
              <a:off x="3657600" y="877408"/>
              <a:ext cx="11430" cy="759460"/>
            </a:xfrm>
            <a:custGeom>
              <a:avLst/>
              <a:gdLst>
                <a:gd name="T0" fmla="*/ 0 w 18"/>
                <a:gd name="T1" fmla="*/ 0 h 1196"/>
                <a:gd name="T2" fmla="*/ 18 w 18"/>
                <a:gd name="T3" fmla="*/ 1196 h 1196"/>
              </a:gdLst>
              <a:ahLst/>
              <a:cxnLst>
                <a:cxn ang="0">
                  <a:pos x="T0" y="T1"/>
                </a:cxn>
                <a:cxn ang="0">
                  <a:pos x="T2" y="T3"/>
                </a:cxn>
              </a:cxnLst>
              <a:rect l="0" t="0" r="r" b="b"/>
              <a:pathLst>
                <a:path w="18" h="1196">
                  <a:moveTo>
                    <a:pt x="0" y="0"/>
                  </a:moveTo>
                  <a:lnTo>
                    <a:pt x="18" y="119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Freeform 71">
              <a:extLst>
                <a:ext uri="{FF2B5EF4-FFF2-40B4-BE49-F238E27FC236}">
                  <a16:creationId xmlns:a16="http://schemas.microsoft.com/office/drawing/2014/main" id="{F9D0B60D-6F43-47B9-A3FD-B778F382B027}"/>
                </a:ext>
              </a:extLst>
            </p:cNvPr>
            <p:cNvSpPr>
              <a:spLocks/>
            </p:cNvSpPr>
            <p:nvPr/>
          </p:nvSpPr>
          <p:spPr bwMode="auto">
            <a:xfrm>
              <a:off x="1369060" y="993613"/>
              <a:ext cx="3175" cy="642620"/>
            </a:xfrm>
            <a:custGeom>
              <a:avLst/>
              <a:gdLst>
                <a:gd name="T0" fmla="*/ 0 w 5"/>
                <a:gd name="T1" fmla="*/ 0 h 1012"/>
                <a:gd name="T2" fmla="*/ 5 w 5"/>
                <a:gd name="T3" fmla="*/ 1012 h 1012"/>
              </a:gdLst>
              <a:ahLst/>
              <a:cxnLst>
                <a:cxn ang="0">
                  <a:pos x="T0" y="T1"/>
                </a:cxn>
                <a:cxn ang="0">
                  <a:pos x="T2" y="T3"/>
                </a:cxn>
              </a:cxnLst>
              <a:rect l="0" t="0" r="r" b="b"/>
              <a:pathLst>
                <a:path w="5" h="1012">
                  <a:moveTo>
                    <a:pt x="0" y="0"/>
                  </a:moveTo>
                  <a:lnTo>
                    <a:pt x="5" y="10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6" name="Line 72">
              <a:extLst>
                <a:ext uri="{FF2B5EF4-FFF2-40B4-BE49-F238E27FC236}">
                  <a16:creationId xmlns:a16="http://schemas.microsoft.com/office/drawing/2014/main" id="{7593B35D-BC91-4873-89E4-F25741AEA804}"/>
                </a:ext>
              </a:extLst>
            </p:cNvPr>
            <p:cNvCxnSpPr>
              <a:cxnSpLocks noChangeShapeType="1"/>
            </p:cNvCxnSpPr>
            <p:nvPr/>
          </p:nvCxnSpPr>
          <p:spPr bwMode="auto">
            <a:xfrm>
              <a:off x="1257300" y="1064733"/>
              <a:ext cx="635"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 name="Freeform 73">
              <a:extLst>
                <a:ext uri="{FF2B5EF4-FFF2-40B4-BE49-F238E27FC236}">
                  <a16:creationId xmlns:a16="http://schemas.microsoft.com/office/drawing/2014/main" id="{05F9C9AA-DA24-4501-9F10-C4F7578C1529}"/>
                </a:ext>
              </a:extLst>
            </p:cNvPr>
            <p:cNvSpPr>
              <a:spLocks/>
            </p:cNvSpPr>
            <p:nvPr/>
          </p:nvSpPr>
          <p:spPr bwMode="auto">
            <a:xfrm>
              <a:off x="1141095" y="1146648"/>
              <a:ext cx="3175" cy="489585"/>
            </a:xfrm>
            <a:custGeom>
              <a:avLst/>
              <a:gdLst>
                <a:gd name="T0" fmla="*/ 0 w 5"/>
                <a:gd name="T1" fmla="*/ 0 h 771"/>
                <a:gd name="T2" fmla="*/ 5 w 5"/>
                <a:gd name="T3" fmla="*/ 771 h 771"/>
              </a:gdLst>
              <a:ahLst/>
              <a:cxnLst>
                <a:cxn ang="0">
                  <a:pos x="T0" y="T1"/>
                </a:cxn>
                <a:cxn ang="0">
                  <a:pos x="T2" y="T3"/>
                </a:cxn>
              </a:cxnLst>
              <a:rect l="0" t="0" r="r" b="b"/>
              <a:pathLst>
                <a:path w="5" h="771">
                  <a:moveTo>
                    <a:pt x="0" y="0"/>
                  </a:moveTo>
                  <a:lnTo>
                    <a:pt x="5" y="7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Freeform 74">
              <a:extLst>
                <a:ext uri="{FF2B5EF4-FFF2-40B4-BE49-F238E27FC236}">
                  <a16:creationId xmlns:a16="http://schemas.microsoft.com/office/drawing/2014/main" id="{7DD5F4FC-01D9-4662-A230-7C2D406818B7}"/>
                </a:ext>
              </a:extLst>
            </p:cNvPr>
            <p:cNvSpPr>
              <a:spLocks/>
            </p:cNvSpPr>
            <p:nvPr/>
          </p:nvSpPr>
          <p:spPr bwMode="auto">
            <a:xfrm>
              <a:off x="1029335" y="1220943"/>
              <a:ext cx="1905" cy="415290"/>
            </a:xfrm>
            <a:custGeom>
              <a:avLst/>
              <a:gdLst>
                <a:gd name="T0" fmla="*/ 0 w 3"/>
                <a:gd name="T1" fmla="*/ 0 h 654"/>
                <a:gd name="T2" fmla="*/ 3 w 3"/>
                <a:gd name="T3" fmla="*/ 654 h 654"/>
              </a:gdLst>
              <a:ahLst/>
              <a:cxnLst>
                <a:cxn ang="0">
                  <a:pos x="T0" y="T1"/>
                </a:cxn>
                <a:cxn ang="0">
                  <a:pos x="T2" y="T3"/>
                </a:cxn>
              </a:cxnLst>
              <a:rect l="0" t="0" r="r" b="b"/>
              <a:pathLst>
                <a:path w="3" h="654">
                  <a:moveTo>
                    <a:pt x="0" y="0"/>
                  </a:moveTo>
                  <a:lnTo>
                    <a:pt x="3" y="6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Freeform 75">
              <a:extLst>
                <a:ext uri="{FF2B5EF4-FFF2-40B4-BE49-F238E27FC236}">
                  <a16:creationId xmlns:a16="http://schemas.microsoft.com/office/drawing/2014/main" id="{FB8BC49C-F21B-480D-81FB-AE9B1557F633}"/>
                </a:ext>
              </a:extLst>
            </p:cNvPr>
            <p:cNvSpPr>
              <a:spLocks/>
            </p:cNvSpPr>
            <p:nvPr/>
          </p:nvSpPr>
          <p:spPr bwMode="auto">
            <a:xfrm>
              <a:off x="916940" y="1276823"/>
              <a:ext cx="1270" cy="359410"/>
            </a:xfrm>
            <a:custGeom>
              <a:avLst/>
              <a:gdLst>
                <a:gd name="T0" fmla="*/ 0 w 2"/>
                <a:gd name="T1" fmla="*/ 0 h 566"/>
                <a:gd name="T2" fmla="*/ 2 w 2"/>
                <a:gd name="T3" fmla="*/ 566 h 566"/>
              </a:gdLst>
              <a:ahLst/>
              <a:cxnLst>
                <a:cxn ang="0">
                  <a:pos x="T0" y="T1"/>
                </a:cxn>
                <a:cxn ang="0">
                  <a:pos x="T2" y="T3"/>
                </a:cxn>
              </a:cxnLst>
              <a:rect l="0" t="0" r="r" b="b"/>
              <a:pathLst>
                <a:path w="2" h="566">
                  <a:moveTo>
                    <a:pt x="0" y="0"/>
                  </a:moveTo>
                  <a:lnTo>
                    <a:pt x="2" y="5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Text Box 76">
              <a:extLst>
                <a:ext uri="{FF2B5EF4-FFF2-40B4-BE49-F238E27FC236}">
                  <a16:creationId xmlns:a16="http://schemas.microsoft.com/office/drawing/2014/main" id="{10FF3377-8A66-4642-A42D-795F12B5E085}"/>
                </a:ext>
              </a:extLst>
            </p:cNvPr>
            <p:cNvSpPr txBox="1">
              <a:spLocks noChangeArrowheads="1"/>
            </p:cNvSpPr>
            <p:nvPr/>
          </p:nvSpPr>
          <p:spPr bwMode="auto">
            <a:xfrm>
              <a:off x="460375" y="483073"/>
              <a:ext cx="968375" cy="64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800">
                  <a:effectLst/>
                  <a:latin typeface="Arial" panose="020B0604020202020204" pitchFamily="34" charset="0"/>
                  <a:ea typeface="Calibri" panose="020F0502020204030204" pitchFamily="34" charset="0"/>
                  <a:cs typeface="Times New Roman" panose="02020603050405020304" pitchFamily="18" charset="0"/>
                </a:rPr>
                <a:t>Daerah penolakan H</a:t>
              </a:r>
              <a:r>
                <a:rPr lang="en-US" sz="800" baseline="-25000">
                  <a:effectLst/>
                  <a:latin typeface="Arial" panose="020B0604020202020204" pitchFamily="34" charset="0"/>
                  <a:ea typeface="Calibri" panose="020F050202020403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Line 77">
              <a:extLst>
                <a:ext uri="{FF2B5EF4-FFF2-40B4-BE49-F238E27FC236}">
                  <a16:creationId xmlns:a16="http://schemas.microsoft.com/office/drawing/2014/main" id="{618F1B92-A39E-4CDB-99E5-03E1ACD96C2C}"/>
                </a:ext>
              </a:extLst>
            </p:cNvPr>
            <p:cNvCxnSpPr>
              <a:cxnSpLocks noChangeShapeType="1"/>
            </p:cNvCxnSpPr>
            <p:nvPr/>
          </p:nvCxnSpPr>
          <p:spPr bwMode="auto">
            <a:xfrm>
              <a:off x="3771900" y="950433"/>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Freeform 78">
              <a:extLst>
                <a:ext uri="{FF2B5EF4-FFF2-40B4-BE49-F238E27FC236}">
                  <a16:creationId xmlns:a16="http://schemas.microsoft.com/office/drawing/2014/main" id="{18FCF0C2-D71A-4D24-B284-DD0506402E66}"/>
                </a:ext>
              </a:extLst>
            </p:cNvPr>
            <p:cNvSpPr>
              <a:spLocks/>
            </p:cNvSpPr>
            <p:nvPr/>
          </p:nvSpPr>
          <p:spPr bwMode="auto">
            <a:xfrm>
              <a:off x="3884930" y="1037428"/>
              <a:ext cx="1905" cy="598805"/>
            </a:xfrm>
            <a:custGeom>
              <a:avLst/>
              <a:gdLst>
                <a:gd name="T0" fmla="*/ 0 w 3"/>
                <a:gd name="T1" fmla="*/ 0 h 943"/>
                <a:gd name="T2" fmla="*/ 3 w 3"/>
                <a:gd name="T3" fmla="*/ 943 h 943"/>
              </a:gdLst>
              <a:ahLst/>
              <a:cxnLst>
                <a:cxn ang="0">
                  <a:pos x="T0" y="T1"/>
                </a:cxn>
                <a:cxn ang="0">
                  <a:pos x="T2" y="T3"/>
                </a:cxn>
              </a:cxnLst>
              <a:rect l="0" t="0" r="r" b="b"/>
              <a:pathLst>
                <a:path w="3" h="943">
                  <a:moveTo>
                    <a:pt x="0" y="0"/>
                  </a:moveTo>
                  <a:lnTo>
                    <a:pt x="3" y="9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79">
              <a:extLst>
                <a:ext uri="{FF2B5EF4-FFF2-40B4-BE49-F238E27FC236}">
                  <a16:creationId xmlns:a16="http://schemas.microsoft.com/office/drawing/2014/main" id="{22DF527D-E1AE-4B6C-BF00-0D3C1A0244A0}"/>
                </a:ext>
              </a:extLst>
            </p:cNvPr>
            <p:cNvSpPr>
              <a:spLocks/>
            </p:cNvSpPr>
            <p:nvPr/>
          </p:nvSpPr>
          <p:spPr bwMode="auto">
            <a:xfrm>
              <a:off x="3999865" y="1118708"/>
              <a:ext cx="1270" cy="517525"/>
            </a:xfrm>
            <a:custGeom>
              <a:avLst/>
              <a:gdLst>
                <a:gd name="T0" fmla="*/ 0 w 2"/>
                <a:gd name="T1" fmla="*/ 0 h 815"/>
                <a:gd name="T2" fmla="*/ 2 w 2"/>
                <a:gd name="T3" fmla="*/ 815 h 815"/>
              </a:gdLst>
              <a:ahLst/>
              <a:cxnLst>
                <a:cxn ang="0">
                  <a:pos x="T0" y="T1"/>
                </a:cxn>
                <a:cxn ang="0">
                  <a:pos x="T2" y="T3"/>
                </a:cxn>
              </a:cxnLst>
              <a:rect l="0" t="0" r="r" b="b"/>
              <a:pathLst>
                <a:path w="2" h="815">
                  <a:moveTo>
                    <a:pt x="0" y="0"/>
                  </a:moveTo>
                  <a:lnTo>
                    <a:pt x="2" y="8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Freeform 80">
              <a:extLst>
                <a:ext uri="{FF2B5EF4-FFF2-40B4-BE49-F238E27FC236}">
                  <a16:creationId xmlns:a16="http://schemas.microsoft.com/office/drawing/2014/main" id="{30BB18D4-0408-47F4-B9C1-C39AFB5DDEA9}"/>
                </a:ext>
              </a:extLst>
            </p:cNvPr>
            <p:cNvSpPr>
              <a:spLocks/>
            </p:cNvSpPr>
            <p:nvPr/>
          </p:nvSpPr>
          <p:spPr bwMode="auto">
            <a:xfrm>
              <a:off x="4109085" y="1193638"/>
              <a:ext cx="6350" cy="442595"/>
            </a:xfrm>
            <a:custGeom>
              <a:avLst/>
              <a:gdLst>
                <a:gd name="T0" fmla="*/ 0 w 10"/>
                <a:gd name="T1" fmla="*/ 0 h 697"/>
                <a:gd name="T2" fmla="*/ 10 w 10"/>
                <a:gd name="T3" fmla="*/ 697 h 697"/>
              </a:gdLst>
              <a:ahLst/>
              <a:cxnLst>
                <a:cxn ang="0">
                  <a:pos x="T0" y="T1"/>
                </a:cxn>
                <a:cxn ang="0">
                  <a:pos x="T2" y="T3"/>
                </a:cxn>
              </a:cxnLst>
              <a:rect l="0" t="0" r="r" b="b"/>
              <a:pathLst>
                <a:path w="10" h="697">
                  <a:moveTo>
                    <a:pt x="0" y="0"/>
                  </a:moveTo>
                  <a:lnTo>
                    <a:pt x="10" y="69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5" name="Freeform 81">
              <a:extLst>
                <a:ext uri="{FF2B5EF4-FFF2-40B4-BE49-F238E27FC236}">
                  <a16:creationId xmlns:a16="http://schemas.microsoft.com/office/drawing/2014/main" id="{DB17348D-94D5-4E82-9F93-75FA51B5CFE4}"/>
                </a:ext>
              </a:extLst>
            </p:cNvPr>
            <p:cNvSpPr>
              <a:spLocks/>
            </p:cNvSpPr>
            <p:nvPr/>
          </p:nvSpPr>
          <p:spPr bwMode="auto">
            <a:xfrm>
              <a:off x="4227830" y="1274918"/>
              <a:ext cx="1905" cy="361315"/>
            </a:xfrm>
            <a:custGeom>
              <a:avLst/>
              <a:gdLst>
                <a:gd name="T0" fmla="*/ 0 w 3"/>
                <a:gd name="T1" fmla="*/ 0 h 569"/>
                <a:gd name="T2" fmla="*/ 3 w 3"/>
                <a:gd name="T3" fmla="*/ 569 h 569"/>
              </a:gdLst>
              <a:ahLst/>
              <a:cxnLst>
                <a:cxn ang="0">
                  <a:pos x="T0" y="T1"/>
                </a:cxn>
                <a:cxn ang="0">
                  <a:pos x="T2" y="T3"/>
                </a:cxn>
              </a:cxnLst>
              <a:rect l="0" t="0" r="r" b="b"/>
              <a:pathLst>
                <a:path w="3" h="569">
                  <a:moveTo>
                    <a:pt x="0" y="0"/>
                  </a:moveTo>
                  <a:lnTo>
                    <a:pt x="3" y="5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6" name="Line 82">
              <a:extLst>
                <a:ext uri="{FF2B5EF4-FFF2-40B4-BE49-F238E27FC236}">
                  <a16:creationId xmlns:a16="http://schemas.microsoft.com/office/drawing/2014/main" id="{45355464-F716-410F-A916-BABEF700A207}"/>
                </a:ext>
              </a:extLst>
            </p:cNvPr>
            <p:cNvCxnSpPr>
              <a:cxnSpLocks noChangeShapeType="1"/>
            </p:cNvCxnSpPr>
            <p:nvPr/>
          </p:nvCxnSpPr>
          <p:spPr bwMode="auto">
            <a:xfrm flipV="1">
              <a:off x="4000500" y="950433"/>
              <a:ext cx="1143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83">
              <a:extLst>
                <a:ext uri="{FF2B5EF4-FFF2-40B4-BE49-F238E27FC236}">
                  <a16:creationId xmlns:a16="http://schemas.microsoft.com/office/drawing/2014/main" id="{91F61589-23E7-46FE-875A-E4DBA61A94EC}"/>
                </a:ext>
              </a:extLst>
            </p:cNvPr>
            <p:cNvCxnSpPr>
              <a:cxnSpLocks noChangeShapeType="1"/>
            </p:cNvCxnSpPr>
            <p:nvPr/>
          </p:nvCxnSpPr>
          <p:spPr bwMode="auto">
            <a:xfrm flipH="1" flipV="1">
              <a:off x="914400" y="950433"/>
              <a:ext cx="1143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8" name="Oval 27">
              <a:extLst>
                <a:ext uri="{FF2B5EF4-FFF2-40B4-BE49-F238E27FC236}">
                  <a16:creationId xmlns:a16="http://schemas.microsoft.com/office/drawing/2014/main" id="{B67B9114-8001-450D-8A39-D80DED24B7C9}"/>
                </a:ext>
              </a:extLst>
            </p:cNvPr>
            <p:cNvSpPr>
              <a:spLocks noChangeArrowheads="1"/>
            </p:cNvSpPr>
            <p:nvPr/>
          </p:nvSpPr>
          <p:spPr bwMode="auto">
            <a:xfrm>
              <a:off x="1447165" y="1586703"/>
              <a:ext cx="90805" cy="107315"/>
            </a:xfrm>
            <a:prstGeom prst="ellipse">
              <a:avLst/>
            </a:prstGeom>
            <a:solidFill>
              <a:srgbClr val="974706"/>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033FCFCB-F187-4482-B883-BF982EFADA3E}"/>
                </a:ext>
              </a:extLst>
            </p:cNvPr>
            <p:cNvSpPr>
              <a:spLocks noChangeArrowheads="1"/>
            </p:cNvSpPr>
            <p:nvPr/>
          </p:nvSpPr>
          <p:spPr bwMode="auto">
            <a:xfrm>
              <a:off x="3621405" y="1596863"/>
              <a:ext cx="90805" cy="107315"/>
            </a:xfrm>
            <a:prstGeom prst="ellipse">
              <a:avLst/>
            </a:prstGeom>
            <a:solidFill>
              <a:srgbClr val="974706"/>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a:extLst>
                <a:ext uri="{FF2B5EF4-FFF2-40B4-BE49-F238E27FC236}">
                  <a16:creationId xmlns:a16="http://schemas.microsoft.com/office/drawing/2014/main" id="{C1281D1B-3D30-4531-A35B-D9CEDFB47675}"/>
                </a:ext>
              </a:extLst>
            </p:cNvPr>
            <p:cNvSpPr>
              <a:spLocks noChangeArrowheads="1"/>
            </p:cNvSpPr>
            <p:nvPr/>
          </p:nvSpPr>
          <p:spPr bwMode="auto">
            <a:xfrm>
              <a:off x="4172585" y="1617183"/>
              <a:ext cx="90805" cy="107315"/>
            </a:xfrm>
            <a:prstGeom prst="ellipse">
              <a:avLst/>
            </a:prstGeom>
            <a:solidFill>
              <a:srgbClr val="7030A0"/>
            </a:solidFill>
            <a:ln w="9525">
              <a:solidFill>
                <a:srgbClr val="000000"/>
              </a:solidFill>
              <a:round/>
              <a:headEnd/>
              <a:tailEnd/>
            </a:ln>
          </p:spPr>
          <p:txBody>
            <a:bodyPr rot="0" vert="horz" wrap="square" lIns="91440" tIns="45720" rIns="91440" bIns="45720" anchor="t" anchorCtr="0" upright="1">
              <a:noAutofit/>
            </a:bodyPr>
            <a:lstStyle/>
            <a:p>
              <a:endParaRPr lang="en-US"/>
            </a:p>
          </p:txBody>
        </p:sp>
      </p:grpSp>
      <p:grpSp>
        <p:nvGrpSpPr>
          <p:cNvPr id="58" name="Canvas 234">
            <a:extLst>
              <a:ext uri="{FF2B5EF4-FFF2-40B4-BE49-F238E27FC236}">
                <a16:creationId xmlns:a16="http://schemas.microsoft.com/office/drawing/2014/main" id="{7BA5ADF6-0AC1-4947-9229-84D829CF133D}"/>
              </a:ext>
            </a:extLst>
          </p:cNvPr>
          <p:cNvGrpSpPr/>
          <p:nvPr/>
        </p:nvGrpSpPr>
        <p:grpSpPr>
          <a:xfrm>
            <a:off x="6953719" y="635676"/>
            <a:ext cx="6020435" cy="8909847"/>
            <a:chOff x="460375" y="36033"/>
            <a:chExt cx="6020435" cy="8909847"/>
          </a:xfrm>
        </p:grpSpPr>
        <p:sp>
          <p:nvSpPr>
            <p:cNvPr id="59" name="Rectangle 58">
              <a:extLst>
                <a:ext uri="{FF2B5EF4-FFF2-40B4-BE49-F238E27FC236}">
                  <a16:creationId xmlns:a16="http://schemas.microsoft.com/office/drawing/2014/main" id="{2C00F9AF-BBB7-4B47-A079-CA5A3303B48E}"/>
                </a:ext>
              </a:extLst>
            </p:cNvPr>
            <p:cNvSpPr/>
            <p:nvPr/>
          </p:nvSpPr>
          <p:spPr>
            <a:xfrm>
              <a:off x="1440180" y="6725285"/>
              <a:ext cx="5040630" cy="2220595"/>
            </a:xfrm>
            <a:prstGeom prst="rect">
              <a:avLst/>
            </a:prstGeom>
            <a:noFill/>
          </p:spPr>
        </p:sp>
        <p:cxnSp>
          <p:nvCxnSpPr>
            <p:cNvPr id="60" name="Line 63">
              <a:extLst>
                <a:ext uri="{FF2B5EF4-FFF2-40B4-BE49-F238E27FC236}">
                  <a16:creationId xmlns:a16="http://schemas.microsoft.com/office/drawing/2014/main" id="{F64CFC9C-4A16-4594-B422-14A7E0E40A93}"/>
                </a:ext>
              </a:extLst>
            </p:cNvPr>
            <p:cNvCxnSpPr>
              <a:cxnSpLocks noChangeShapeType="1"/>
            </p:cNvCxnSpPr>
            <p:nvPr/>
          </p:nvCxnSpPr>
          <p:spPr bwMode="auto">
            <a:xfrm>
              <a:off x="800100" y="1636233"/>
              <a:ext cx="35433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 name="Line 64">
              <a:extLst>
                <a:ext uri="{FF2B5EF4-FFF2-40B4-BE49-F238E27FC236}">
                  <a16:creationId xmlns:a16="http://schemas.microsoft.com/office/drawing/2014/main" id="{56D09284-0A81-4513-A30C-8093364DB304}"/>
                </a:ext>
              </a:extLst>
            </p:cNvPr>
            <p:cNvCxnSpPr>
              <a:cxnSpLocks noChangeShapeType="1"/>
            </p:cNvCxnSpPr>
            <p:nvPr/>
          </p:nvCxnSpPr>
          <p:spPr bwMode="auto">
            <a:xfrm flipV="1">
              <a:off x="1486535" y="908523"/>
              <a:ext cx="635" cy="7283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2" name="Freeform 65">
              <a:extLst>
                <a:ext uri="{FF2B5EF4-FFF2-40B4-BE49-F238E27FC236}">
                  <a16:creationId xmlns:a16="http://schemas.microsoft.com/office/drawing/2014/main" id="{5CD51E03-BFBA-45A3-B727-D40A1FE226EE}"/>
                </a:ext>
              </a:extLst>
            </p:cNvPr>
            <p:cNvSpPr>
              <a:spLocks/>
            </p:cNvSpPr>
            <p:nvPr/>
          </p:nvSpPr>
          <p:spPr bwMode="auto">
            <a:xfrm>
              <a:off x="800100" y="36033"/>
              <a:ext cx="3533775" cy="1308100"/>
            </a:xfrm>
            <a:custGeom>
              <a:avLst/>
              <a:gdLst>
                <a:gd name="T0" fmla="*/ 0 w 5265"/>
                <a:gd name="T1" fmla="*/ 1880 h 1880"/>
                <a:gd name="T2" fmla="*/ 1020 w 5265"/>
                <a:gd name="T3" fmla="*/ 1250 h 1880"/>
                <a:gd name="T4" fmla="*/ 2625 w 5265"/>
                <a:gd name="T5" fmla="*/ 5 h 1880"/>
                <a:gd name="T6" fmla="*/ 4290 w 5265"/>
                <a:gd name="T7" fmla="*/ 1220 h 1880"/>
                <a:gd name="T8" fmla="*/ 5265 w 5265"/>
                <a:gd name="T9" fmla="*/ 1880 h 1880"/>
              </a:gdLst>
              <a:ahLst/>
              <a:cxnLst>
                <a:cxn ang="0">
                  <a:pos x="T0" y="T1"/>
                </a:cxn>
                <a:cxn ang="0">
                  <a:pos x="T2" y="T3"/>
                </a:cxn>
                <a:cxn ang="0">
                  <a:pos x="T4" y="T5"/>
                </a:cxn>
                <a:cxn ang="0">
                  <a:pos x="T6" y="T7"/>
                </a:cxn>
                <a:cxn ang="0">
                  <a:pos x="T8" y="T9"/>
                </a:cxn>
              </a:cxnLst>
              <a:rect l="0" t="0" r="r" b="b"/>
              <a:pathLst>
                <a:path w="5265" h="1880">
                  <a:moveTo>
                    <a:pt x="0" y="1880"/>
                  </a:moveTo>
                  <a:cubicBezTo>
                    <a:pt x="291" y="1721"/>
                    <a:pt x="582" y="1562"/>
                    <a:pt x="1020" y="1250"/>
                  </a:cubicBezTo>
                  <a:cubicBezTo>
                    <a:pt x="1458" y="938"/>
                    <a:pt x="2080" y="10"/>
                    <a:pt x="2625" y="5"/>
                  </a:cubicBezTo>
                  <a:cubicBezTo>
                    <a:pt x="3170" y="0"/>
                    <a:pt x="3850" y="908"/>
                    <a:pt x="4290" y="1220"/>
                  </a:cubicBezTo>
                  <a:cubicBezTo>
                    <a:pt x="4730" y="1532"/>
                    <a:pt x="5103" y="1768"/>
                    <a:pt x="5265" y="18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3" name="Text Box 66">
              <a:extLst>
                <a:ext uri="{FF2B5EF4-FFF2-40B4-BE49-F238E27FC236}">
                  <a16:creationId xmlns:a16="http://schemas.microsoft.com/office/drawing/2014/main" id="{145103F9-BE4D-4F2F-91F5-7B41E917252B}"/>
                </a:ext>
              </a:extLst>
            </p:cNvPr>
            <p:cNvSpPr txBox="1">
              <a:spLocks noChangeArrowheads="1"/>
            </p:cNvSpPr>
            <p:nvPr/>
          </p:nvSpPr>
          <p:spPr bwMode="auto">
            <a:xfrm>
              <a:off x="1664970" y="982818"/>
              <a:ext cx="16954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   Daerah Penerimaan H</a:t>
              </a:r>
              <a:r>
                <a:rPr lang="en-US" sz="1000" baseline="-25000">
                  <a:effectLst/>
                  <a:latin typeface="Arial" panose="020B0604020202020204" pitchFamily="34" charset="0"/>
                  <a:ea typeface="Calibri" panose="020F0502020204030204" pitchFamily="34" charset="0"/>
                  <a:cs typeface="Times New Roman" panose="02020603050405020304" pitchFamily="18" charset="0"/>
                </a:rPr>
                <a:t>0</a:t>
              </a:r>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67">
              <a:extLst>
                <a:ext uri="{FF2B5EF4-FFF2-40B4-BE49-F238E27FC236}">
                  <a16:creationId xmlns:a16="http://schemas.microsoft.com/office/drawing/2014/main" id="{E7BB85E2-7B2C-4620-95C3-1A90D030DDE2}"/>
                </a:ext>
              </a:extLst>
            </p:cNvPr>
            <p:cNvSpPr txBox="1">
              <a:spLocks noChangeArrowheads="1"/>
            </p:cNvSpPr>
            <p:nvPr/>
          </p:nvSpPr>
          <p:spPr bwMode="auto">
            <a:xfrm>
              <a:off x="3771900" y="483073"/>
              <a:ext cx="987425" cy="69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800">
                  <a:effectLst/>
                  <a:latin typeface="Arial" panose="020B0604020202020204" pitchFamily="34" charset="0"/>
                  <a:ea typeface="Calibri" panose="020F0502020204030204" pitchFamily="34" charset="0"/>
                  <a:cs typeface="Times New Roman" panose="02020603050405020304" pitchFamily="18" charset="0"/>
                </a:rPr>
                <a:t>Daerah penolakan H</a:t>
              </a:r>
              <a:r>
                <a:rPr lang="en-US" sz="800" baseline="-25000">
                  <a:effectLst/>
                  <a:latin typeface="Arial" panose="020B0604020202020204" pitchFamily="34" charset="0"/>
                  <a:ea typeface="Calibri" panose="020F050202020403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Text Box 68">
              <a:extLst>
                <a:ext uri="{FF2B5EF4-FFF2-40B4-BE49-F238E27FC236}">
                  <a16:creationId xmlns:a16="http://schemas.microsoft.com/office/drawing/2014/main" id="{C1DF1ECB-E349-46E7-9BDD-FEE29B956217}"/>
                </a:ext>
              </a:extLst>
            </p:cNvPr>
            <p:cNvSpPr txBox="1">
              <a:spLocks noChangeArrowheads="1"/>
            </p:cNvSpPr>
            <p:nvPr/>
          </p:nvSpPr>
          <p:spPr bwMode="auto">
            <a:xfrm>
              <a:off x="973455" y="1724498"/>
              <a:ext cx="4161790"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-1.685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1.685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2.987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Line 69">
              <a:extLst>
                <a:ext uri="{FF2B5EF4-FFF2-40B4-BE49-F238E27FC236}">
                  <a16:creationId xmlns:a16="http://schemas.microsoft.com/office/drawing/2014/main" id="{BA0BDF28-7B60-4425-A86D-9E3D6BD2764D}"/>
                </a:ext>
              </a:extLst>
            </p:cNvPr>
            <p:cNvCxnSpPr>
              <a:cxnSpLocks noChangeShapeType="1"/>
            </p:cNvCxnSpPr>
            <p:nvPr/>
          </p:nvCxnSpPr>
          <p:spPr bwMode="auto">
            <a:xfrm>
              <a:off x="2555875" y="36033"/>
              <a:ext cx="635" cy="15811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67" name="Freeform 70">
              <a:extLst>
                <a:ext uri="{FF2B5EF4-FFF2-40B4-BE49-F238E27FC236}">
                  <a16:creationId xmlns:a16="http://schemas.microsoft.com/office/drawing/2014/main" id="{623F3DC7-7AC1-4F97-8131-F5F6EBB44F27}"/>
                </a:ext>
              </a:extLst>
            </p:cNvPr>
            <p:cNvSpPr>
              <a:spLocks/>
            </p:cNvSpPr>
            <p:nvPr/>
          </p:nvSpPr>
          <p:spPr bwMode="auto">
            <a:xfrm>
              <a:off x="3657600" y="877408"/>
              <a:ext cx="11430" cy="759460"/>
            </a:xfrm>
            <a:custGeom>
              <a:avLst/>
              <a:gdLst>
                <a:gd name="T0" fmla="*/ 0 w 18"/>
                <a:gd name="T1" fmla="*/ 0 h 1196"/>
                <a:gd name="T2" fmla="*/ 18 w 18"/>
                <a:gd name="T3" fmla="*/ 1196 h 1196"/>
              </a:gdLst>
              <a:ahLst/>
              <a:cxnLst>
                <a:cxn ang="0">
                  <a:pos x="T0" y="T1"/>
                </a:cxn>
                <a:cxn ang="0">
                  <a:pos x="T2" y="T3"/>
                </a:cxn>
              </a:cxnLst>
              <a:rect l="0" t="0" r="r" b="b"/>
              <a:pathLst>
                <a:path w="18" h="1196">
                  <a:moveTo>
                    <a:pt x="0" y="0"/>
                  </a:moveTo>
                  <a:lnTo>
                    <a:pt x="18" y="119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8" name="Freeform 71">
              <a:extLst>
                <a:ext uri="{FF2B5EF4-FFF2-40B4-BE49-F238E27FC236}">
                  <a16:creationId xmlns:a16="http://schemas.microsoft.com/office/drawing/2014/main" id="{FFF206F8-748B-4295-9319-FC95124A20FC}"/>
                </a:ext>
              </a:extLst>
            </p:cNvPr>
            <p:cNvSpPr>
              <a:spLocks/>
            </p:cNvSpPr>
            <p:nvPr/>
          </p:nvSpPr>
          <p:spPr bwMode="auto">
            <a:xfrm>
              <a:off x="1369060" y="993613"/>
              <a:ext cx="3175" cy="642620"/>
            </a:xfrm>
            <a:custGeom>
              <a:avLst/>
              <a:gdLst>
                <a:gd name="T0" fmla="*/ 0 w 5"/>
                <a:gd name="T1" fmla="*/ 0 h 1012"/>
                <a:gd name="T2" fmla="*/ 5 w 5"/>
                <a:gd name="T3" fmla="*/ 1012 h 1012"/>
              </a:gdLst>
              <a:ahLst/>
              <a:cxnLst>
                <a:cxn ang="0">
                  <a:pos x="T0" y="T1"/>
                </a:cxn>
                <a:cxn ang="0">
                  <a:pos x="T2" y="T3"/>
                </a:cxn>
              </a:cxnLst>
              <a:rect l="0" t="0" r="r" b="b"/>
              <a:pathLst>
                <a:path w="5" h="1012">
                  <a:moveTo>
                    <a:pt x="0" y="0"/>
                  </a:moveTo>
                  <a:lnTo>
                    <a:pt x="5" y="101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9" name="Line 72">
              <a:extLst>
                <a:ext uri="{FF2B5EF4-FFF2-40B4-BE49-F238E27FC236}">
                  <a16:creationId xmlns:a16="http://schemas.microsoft.com/office/drawing/2014/main" id="{F5945F0C-8861-419E-95E6-A4B9DE5FB026}"/>
                </a:ext>
              </a:extLst>
            </p:cNvPr>
            <p:cNvCxnSpPr>
              <a:cxnSpLocks noChangeShapeType="1"/>
            </p:cNvCxnSpPr>
            <p:nvPr/>
          </p:nvCxnSpPr>
          <p:spPr bwMode="auto">
            <a:xfrm>
              <a:off x="1257300" y="1064733"/>
              <a:ext cx="635"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0" name="Freeform 73">
              <a:extLst>
                <a:ext uri="{FF2B5EF4-FFF2-40B4-BE49-F238E27FC236}">
                  <a16:creationId xmlns:a16="http://schemas.microsoft.com/office/drawing/2014/main" id="{37E78202-216A-403D-9443-94138196B22A}"/>
                </a:ext>
              </a:extLst>
            </p:cNvPr>
            <p:cNvSpPr>
              <a:spLocks/>
            </p:cNvSpPr>
            <p:nvPr/>
          </p:nvSpPr>
          <p:spPr bwMode="auto">
            <a:xfrm>
              <a:off x="1141095" y="1146648"/>
              <a:ext cx="3175" cy="489585"/>
            </a:xfrm>
            <a:custGeom>
              <a:avLst/>
              <a:gdLst>
                <a:gd name="T0" fmla="*/ 0 w 5"/>
                <a:gd name="T1" fmla="*/ 0 h 771"/>
                <a:gd name="T2" fmla="*/ 5 w 5"/>
                <a:gd name="T3" fmla="*/ 771 h 771"/>
              </a:gdLst>
              <a:ahLst/>
              <a:cxnLst>
                <a:cxn ang="0">
                  <a:pos x="T0" y="T1"/>
                </a:cxn>
                <a:cxn ang="0">
                  <a:pos x="T2" y="T3"/>
                </a:cxn>
              </a:cxnLst>
              <a:rect l="0" t="0" r="r" b="b"/>
              <a:pathLst>
                <a:path w="5" h="771">
                  <a:moveTo>
                    <a:pt x="0" y="0"/>
                  </a:moveTo>
                  <a:lnTo>
                    <a:pt x="5" y="77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1" name="Freeform 74">
              <a:extLst>
                <a:ext uri="{FF2B5EF4-FFF2-40B4-BE49-F238E27FC236}">
                  <a16:creationId xmlns:a16="http://schemas.microsoft.com/office/drawing/2014/main" id="{1BDAF8B8-F822-4D78-BEE4-C9ED1A4ADC85}"/>
                </a:ext>
              </a:extLst>
            </p:cNvPr>
            <p:cNvSpPr>
              <a:spLocks/>
            </p:cNvSpPr>
            <p:nvPr/>
          </p:nvSpPr>
          <p:spPr bwMode="auto">
            <a:xfrm>
              <a:off x="1029335" y="1220943"/>
              <a:ext cx="1905" cy="415290"/>
            </a:xfrm>
            <a:custGeom>
              <a:avLst/>
              <a:gdLst>
                <a:gd name="T0" fmla="*/ 0 w 3"/>
                <a:gd name="T1" fmla="*/ 0 h 654"/>
                <a:gd name="T2" fmla="*/ 3 w 3"/>
                <a:gd name="T3" fmla="*/ 654 h 654"/>
              </a:gdLst>
              <a:ahLst/>
              <a:cxnLst>
                <a:cxn ang="0">
                  <a:pos x="T0" y="T1"/>
                </a:cxn>
                <a:cxn ang="0">
                  <a:pos x="T2" y="T3"/>
                </a:cxn>
              </a:cxnLst>
              <a:rect l="0" t="0" r="r" b="b"/>
              <a:pathLst>
                <a:path w="3" h="654">
                  <a:moveTo>
                    <a:pt x="0" y="0"/>
                  </a:moveTo>
                  <a:lnTo>
                    <a:pt x="3" y="65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2" name="Freeform 75">
              <a:extLst>
                <a:ext uri="{FF2B5EF4-FFF2-40B4-BE49-F238E27FC236}">
                  <a16:creationId xmlns:a16="http://schemas.microsoft.com/office/drawing/2014/main" id="{14D06266-374A-41D1-8D6B-022833ACE807}"/>
                </a:ext>
              </a:extLst>
            </p:cNvPr>
            <p:cNvSpPr>
              <a:spLocks/>
            </p:cNvSpPr>
            <p:nvPr/>
          </p:nvSpPr>
          <p:spPr bwMode="auto">
            <a:xfrm>
              <a:off x="916940" y="1276823"/>
              <a:ext cx="1270" cy="359410"/>
            </a:xfrm>
            <a:custGeom>
              <a:avLst/>
              <a:gdLst>
                <a:gd name="T0" fmla="*/ 0 w 2"/>
                <a:gd name="T1" fmla="*/ 0 h 566"/>
                <a:gd name="T2" fmla="*/ 2 w 2"/>
                <a:gd name="T3" fmla="*/ 566 h 566"/>
              </a:gdLst>
              <a:ahLst/>
              <a:cxnLst>
                <a:cxn ang="0">
                  <a:pos x="T0" y="T1"/>
                </a:cxn>
                <a:cxn ang="0">
                  <a:pos x="T2" y="T3"/>
                </a:cxn>
              </a:cxnLst>
              <a:rect l="0" t="0" r="r" b="b"/>
              <a:pathLst>
                <a:path w="2" h="566">
                  <a:moveTo>
                    <a:pt x="0" y="0"/>
                  </a:moveTo>
                  <a:lnTo>
                    <a:pt x="2" y="5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3" name="Text Box 76">
              <a:extLst>
                <a:ext uri="{FF2B5EF4-FFF2-40B4-BE49-F238E27FC236}">
                  <a16:creationId xmlns:a16="http://schemas.microsoft.com/office/drawing/2014/main" id="{35A0D108-7397-4C90-B17E-431C7A459EB9}"/>
                </a:ext>
              </a:extLst>
            </p:cNvPr>
            <p:cNvSpPr txBox="1">
              <a:spLocks noChangeArrowheads="1"/>
            </p:cNvSpPr>
            <p:nvPr/>
          </p:nvSpPr>
          <p:spPr bwMode="auto">
            <a:xfrm>
              <a:off x="460375" y="483073"/>
              <a:ext cx="968375" cy="64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800">
                  <a:effectLst/>
                  <a:latin typeface="Arial" panose="020B0604020202020204" pitchFamily="34" charset="0"/>
                  <a:ea typeface="Calibri" panose="020F0502020204030204" pitchFamily="34" charset="0"/>
                  <a:cs typeface="Times New Roman" panose="02020603050405020304" pitchFamily="18" charset="0"/>
                </a:rPr>
                <a:t>Daerah penolakan H</a:t>
              </a:r>
              <a:r>
                <a:rPr lang="en-US" sz="800" baseline="-25000">
                  <a:effectLst/>
                  <a:latin typeface="Arial" panose="020B0604020202020204" pitchFamily="34" charset="0"/>
                  <a:ea typeface="Calibri" panose="020F0502020204030204" pitchFamily="34" charset="0"/>
                  <a:cs typeface="Times New Roman" panose="02020603050405020304" pitchFamily="18" charset="0"/>
                </a:rPr>
                <a: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Line 77">
              <a:extLst>
                <a:ext uri="{FF2B5EF4-FFF2-40B4-BE49-F238E27FC236}">
                  <a16:creationId xmlns:a16="http://schemas.microsoft.com/office/drawing/2014/main" id="{0EC012C2-44A7-4236-BE33-351EE0259B63}"/>
                </a:ext>
              </a:extLst>
            </p:cNvPr>
            <p:cNvCxnSpPr>
              <a:cxnSpLocks noChangeShapeType="1"/>
            </p:cNvCxnSpPr>
            <p:nvPr/>
          </p:nvCxnSpPr>
          <p:spPr bwMode="auto">
            <a:xfrm>
              <a:off x="3771900" y="950433"/>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5" name="Freeform 78">
              <a:extLst>
                <a:ext uri="{FF2B5EF4-FFF2-40B4-BE49-F238E27FC236}">
                  <a16:creationId xmlns:a16="http://schemas.microsoft.com/office/drawing/2014/main" id="{FAA95D6E-DB0B-45AE-8A71-0736863DE4F5}"/>
                </a:ext>
              </a:extLst>
            </p:cNvPr>
            <p:cNvSpPr>
              <a:spLocks/>
            </p:cNvSpPr>
            <p:nvPr/>
          </p:nvSpPr>
          <p:spPr bwMode="auto">
            <a:xfrm>
              <a:off x="3884930" y="1037428"/>
              <a:ext cx="1905" cy="598805"/>
            </a:xfrm>
            <a:custGeom>
              <a:avLst/>
              <a:gdLst>
                <a:gd name="T0" fmla="*/ 0 w 3"/>
                <a:gd name="T1" fmla="*/ 0 h 943"/>
                <a:gd name="T2" fmla="*/ 3 w 3"/>
                <a:gd name="T3" fmla="*/ 943 h 943"/>
              </a:gdLst>
              <a:ahLst/>
              <a:cxnLst>
                <a:cxn ang="0">
                  <a:pos x="T0" y="T1"/>
                </a:cxn>
                <a:cxn ang="0">
                  <a:pos x="T2" y="T3"/>
                </a:cxn>
              </a:cxnLst>
              <a:rect l="0" t="0" r="r" b="b"/>
              <a:pathLst>
                <a:path w="3" h="943">
                  <a:moveTo>
                    <a:pt x="0" y="0"/>
                  </a:moveTo>
                  <a:lnTo>
                    <a:pt x="3" y="9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6" name="Freeform 79">
              <a:extLst>
                <a:ext uri="{FF2B5EF4-FFF2-40B4-BE49-F238E27FC236}">
                  <a16:creationId xmlns:a16="http://schemas.microsoft.com/office/drawing/2014/main" id="{14B848C3-9FA6-45F4-91DD-6B78253ED908}"/>
                </a:ext>
              </a:extLst>
            </p:cNvPr>
            <p:cNvSpPr>
              <a:spLocks/>
            </p:cNvSpPr>
            <p:nvPr/>
          </p:nvSpPr>
          <p:spPr bwMode="auto">
            <a:xfrm>
              <a:off x="3999865" y="1118708"/>
              <a:ext cx="1270" cy="517525"/>
            </a:xfrm>
            <a:custGeom>
              <a:avLst/>
              <a:gdLst>
                <a:gd name="T0" fmla="*/ 0 w 2"/>
                <a:gd name="T1" fmla="*/ 0 h 815"/>
                <a:gd name="T2" fmla="*/ 2 w 2"/>
                <a:gd name="T3" fmla="*/ 815 h 815"/>
              </a:gdLst>
              <a:ahLst/>
              <a:cxnLst>
                <a:cxn ang="0">
                  <a:pos x="T0" y="T1"/>
                </a:cxn>
                <a:cxn ang="0">
                  <a:pos x="T2" y="T3"/>
                </a:cxn>
              </a:cxnLst>
              <a:rect l="0" t="0" r="r" b="b"/>
              <a:pathLst>
                <a:path w="2" h="815">
                  <a:moveTo>
                    <a:pt x="0" y="0"/>
                  </a:moveTo>
                  <a:lnTo>
                    <a:pt x="2" y="8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7" name="Freeform 80">
              <a:extLst>
                <a:ext uri="{FF2B5EF4-FFF2-40B4-BE49-F238E27FC236}">
                  <a16:creationId xmlns:a16="http://schemas.microsoft.com/office/drawing/2014/main" id="{86E37654-D565-4C62-8602-C7D333A9640B}"/>
                </a:ext>
              </a:extLst>
            </p:cNvPr>
            <p:cNvSpPr>
              <a:spLocks/>
            </p:cNvSpPr>
            <p:nvPr/>
          </p:nvSpPr>
          <p:spPr bwMode="auto">
            <a:xfrm>
              <a:off x="4109085" y="1193638"/>
              <a:ext cx="6350" cy="442595"/>
            </a:xfrm>
            <a:custGeom>
              <a:avLst/>
              <a:gdLst>
                <a:gd name="T0" fmla="*/ 0 w 10"/>
                <a:gd name="T1" fmla="*/ 0 h 697"/>
                <a:gd name="T2" fmla="*/ 10 w 10"/>
                <a:gd name="T3" fmla="*/ 697 h 697"/>
              </a:gdLst>
              <a:ahLst/>
              <a:cxnLst>
                <a:cxn ang="0">
                  <a:pos x="T0" y="T1"/>
                </a:cxn>
                <a:cxn ang="0">
                  <a:pos x="T2" y="T3"/>
                </a:cxn>
              </a:cxnLst>
              <a:rect l="0" t="0" r="r" b="b"/>
              <a:pathLst>
                <a:path w="10" h="697">
                  <a:moveTo>
                    <a:pt x="0" y="0"/>
                  </a:moveTo>
                  <a:lnTo>
                    <a:pt x="10" y="69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8" name="Freeform 81">
              <a:extLst>
                <a:ext uri="{FF2B5EF4-FFF2-40B4-BE49-F238E27FC236}">
                  <a16:creationId xmlns:a16="http://schemas.microsoft.com/office/drawing/2014/main" id="{A2EF57B2-71A4-4579-903D-A66721ED9983}"/>
                </a:ext>
              </a:extLst>
            </p:cNvPr>
            <p:cNvSpPr>
              <a:spLocks/>
            </p:cNvSpPr>
            <p:nvPr/>
          </p:nvSpPr>
          <p:spPr bwMode="auto">
            <a:xfrm>
              <a:off x="4227830" y="1274918"/>
              <a:ext cx="1905" cy="361315"/>
            </a:xfrm>
            <a:custGeom>
              <a:avLst/>
              <a:gdLst>
                <a:gd name="T0" fmla="*/ 0 w 3"/>
                <a:gd name="T1" fmla="*/ 0 h 569"/>
                <a:gd name="T2" fmla="*/ 3 w 3"/>
                <a:gd name="T3" fmla="*/ 569 h 569"/>
              </a:gdLst>
              <a:ahLst/>
              <a:cxnLst>
                <a:cxn ang="0">
                  <a:pos x="T0" y="T1"/>
                </a:cxn>
                <a:cxn ang="0">
                  <a:pos x="T2" y="T3"/>
                </a:cxn>
              </a:cxnLst>
              <a:rect l="0" t="0" r="r" b="b"/>
              <a:pathLst>
                <a:path w="3" h="569">
                  <a:moveTo>
                    <a:pt x="0" y="0"/>
                  </a:moveTo>
                  <a:lnTo>
                    <a:pt x="3" y="5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9" name="Line 82">
              <a:extLst>
                <a:ext uri="{FF2B5EF4-FFF2-40B4-BE49-F238E27FC236}">
                  <a16:creationId xmlns:a16="http://schemas.microsoft.com/office/drawing/2014/main" id="{9B2655A3-9BCB-4543-A45B-B90C74F7BEAB}"/>
                </a:ext>
              </a:extLst>
            </p:cNvPr>
            <p:cNvCxnSpPr>
              <a:cxnSpLocks noChangeShapeType="1"/>
            </p:cNvCxnSpPr>
            <p:nvPr/>
          </p:nvCxnSpPr>
          <p:spPr bwMode="auto">
            <a:xfrm flipV="1">
              <a:off x="4000500" y="950433"/>
              <a:ext cx="1143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Line 83">
              <a:extLst>
                <a:ext uri="{FF2B5EF4-FFF2-40B4-BE49-F238E27FC236}">
                  <a16:creationId xmlns:a16="http://schemas.microsoft.com/office/drawing/2014/main" id="{4F4EC77E-7504-43F2-9823-24435B900772}"/>
                </a:ext>
              </a:extLst>
            </p:cNvPr>
            <p:cNvCxnSpPr>
              <a:cxnSpLocks noChangeShapeType="1"/>
            </p:cNvCxnSpPr>
            <p:nvPr/>
          </p:nvCxnSpPr>
          <p:spPr bwMode="auto">
            <a:xfrm flipH="1" flipV="1">
              <a:off x="914400" y="950433"/>
              <a:ext cx="11430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1" name="Oval 80">
              <a:extLst>
                <a:ext uri="{FF2B5EF4-FFF2-40B4-BE49-F238E27FC236}">
                  <a16:creationId xmlns:a16="http://schemas.microsoft.com/office/drawing/2014/main" id="{88A78025-16A3-4BEF-B4E3-4120A4827930}"/>
                </a:ext>
              </a:extLst>
            </p:cNvPr>
            <p:cNvSpPr>
              <a:spLocks noChangeArrowheads="1"/>
            </p:cNvSpPr>
            <p:nvPr/>
          </p:nvSpPr>
          <p:spPr bwMode="auto">
            <a:xfrm>
              <a:off x="1447165" y="1586703"/>
              <a:ext cx="90805" cy="107315"/>
            </a:xfrm>
            <a:prstGeom prst="ellipse">
              <a:avLst/>
            </a:prstGeom>
            <a:solidFill>
              <a:srgbClr val="974706"/>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82" name="Oval 81">
              <a:extLst>
                <a:ext uri="{FF2B5EF4-FFF2-40B4-BE49-F238E27FC236}">
                  <a16:creationId xmlns:a16="http://schemas.microsoft.com/office/drawing/2014/main" id="{0CDB208B-C81F-49AC-A420-86FC8BDDD23B}"/>
                </a:ext>
              </a:extLst>
            </p:cNvPr>
            <p:cNvSpPr>
              <a:spLocks noChangeArrowheads="1"/>
            </p:cNvSpPr>
            <p:nvPr/>
          </p:nvSpPr>
          <p:spPr bwMode="auto">
            <a:xfrm>
              <a:off x="3621405" y="1596863"/>
              <a:ext cx="90805" cy="107315"/>
            </a:xfrm>
            <a:prstGeom prst="ellipse">
              <a:avLst/>
            </a:prstGeom>
            <a:solidFill>
              <a:srgbClr val="974706"/>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83" name="Oval 82">
              <a:extLst>
                <a:ext uri="{FF2B5EF4-FFF2-40B4-BE49-F238E27FC236}">
                  <a16:creationId xmlns:a16="http://schemas.microsoft.com/office/drawing/2014/main" id="{3ECD610B-6727-48E0-BD9F-818A1779A961}"/>
                </a:ext>
              </a:extLst>
            </p:cNvPr>
            <p:cNvSpPr>
              <a:spLocks noChangeArrowheads="1"/>
            </p:cNvSpPr>
            <p:nvPr/>
          </p:nvSpPr>
          <p:spPr bwMode="auto">
            <a:xfrm>
              <a:off x="4172585" y="1617183"/>
              <a:ext cx="90805" cy="107315"/>
            </a:xfrm>
            <a:prstGeom prst="ellipse">
              <a:avLst/>
            </a:prstGeom>
            <a:solidFill>
              <a:srgbClr val="7030A0"/>
            </a:solidFill>
            <a:ln w="9525">
              <a:solidFill>
                <a:srgbClr val="000000"/>
              </a:solidFill>
              <a:round/>
              <a:headEnd/>
              <a:tailEnd/>
            </a:ln>
          </p:spPr>
          <p:txBody>
            <a:bodyPr rot="0" vert="horz" wrap="square" lIns="91440" tIns="45720" rIns="91440" bIns="45720" anchor="t" anchorCtr="0" upright="1">
              <a:noAutofit/>
            </a:bodyPr>
            <a:lstStyle/>
            <a:p>
              <a:endParaRPr lang="en-US"/>
            </a:p>
          </p:txBody>
        </p:sp>
      </p:grpSp>
      <p:graphicFrame>
        <p:nvGraphicFramePr>
          <p:cNvPr id="84" name="Table 83">
            <a:extLst>
              <a:ext uri="{FF2B5EF4-FFF2-40B4-BE49-F238E27FC236}">
                <a16:creationId xmlns:a16="http://schemas.microsoft.com/office/drawing/2014/main" id="{5D33EFFB-C6B1-497C-A594-0CBB85F4F677}"/>
              </a:ext>
            </a:extLst>
          </p:cNvPr>
          <p:cNvGraphicFramePr>
            <a:graphicFrameLocks noGrp="1"/>
          </p:cNvGraphicFramePr>
          <p:nvPr>
            <p:extLst>
              <p:ext uri="{D42A27DB-BD31-4B8C-83A1-F6EECF244321}">
                <p14:modId xmlns:p14="http://schemas.microsoft.com/office/powerpoint/2010/main" val="2438588710"/>
              </p:ext>
            </p:extLst>
          </p:nvPr>
        </p:nvGraphicFramePr>
        <p:xfrm>
          <a:off x="3536950" y="2772330"/>
          <a:ext cx="5118100" cy="676275"/>
        </p:xfrm>
        <a:graphic>
          <a:graphicData uri="http://schemas.openxmlformats.org/drawingml/2006/table">
            <a:tbl>
              <a:tblPr firstRow="1" firstCol="1" bandRow="1">
                <a:tableStyleId>{5940675A-B579-460E-94D1-54222C63F5DA}</a:tableStyleId>
              </a:tblPr>
              <a:tblGrid>
                <a:gridCol w="741045">
                  <a:extLst>
                    <a:ext uri="{9D8B030D-6E8A-4147-A177-3AD203B41FA5}">
                      <a16:colId xmlns:a16="http://schemas.microsoft.com/office/drawing/2014/main" val="3153840530"/>
                    </a:ext>
                  </a:extLst>
                </a:gridCol>
                <a:gridCol w="725805">
                  <a:extLst>
                    <a:ext uri="{9D8B030D-6E8A-4147-A177-3AD203B41FA5}">
                      <a16:colId xmlns:a16="http://schemas.microsoft.com/office/drawing/2014/main" val="2334691955"/>
                    </a:ext>
                  </a:extLst>
                </a:gridCol>
                <a:gridCol w="546735">
                  <a:extLst>
                    <a:ext uri="{9D8B030D-6E8A-4147-A177-3AD203B41FA5}">
                      <a16:colId xmlns:a16="http://schemas.microsoft.com/office/drawing/2014/main" val="1219175591"/>
                    </a:ext>
                  </a:extLst>
                </a:gridCol>
                <a:gridCol w="634365">
                  <a:extLst>
                    <a:ext uri="{9D8B030D-6E8A-4147-A177-3AD203B41FA5}">
                      <a16:colId xmlns:a16="http://schemas.microsoft.com/office/drawing/2014/main" val="481695579"/>
                    </a:ext>
                  </a:extLst>
                </a:gridCol>
                <a:gridCol w="542290">
                  <a:extLst>
                    <a:ext uri="{9D8B030D-6E8A-4147-A177-3AD203B41FA5}">
                      <a16:colId xmlns:a16="http://schemas.microsoft.com/office/drawing/2014/main" val="2107984159"/>
                    </a:ext>
                  </a:extLst>
                </a:gridCol>
                <a:gridCol w="1003300">
                  <a:extLst>
                    <a:ext uri="{9D8B030D-6E8A-4147-A177-3AD203B41FA5}">
                      <a16:colId xmlns:a16="http://schemas.microsoft.com/office/drawing/2014/main" val="4609054"/>
                    </a:ext>
                  </a:extLst>
                </a:gridCol>
                <a:gridCol w="924560">
                  <a:extLst>
                    <a:ext uri="{9D8B030D-6E8A-4147-A177-3AD203B41FA5}">
                      <a16:colId xmlns:a16="http://schemas.microsoft.com/office/drawing/2014/main" val="2306615758"/>
                    </a:ext>
                  </a:extLst>
                </a:gridCol>
              </a:tblGrid>
              <a:tr h="200025">
                <a:tc>
                  <a:txBody>
                    <a:bodyPr/>
                    <a:lstStyle/>
                    <a:p>
                      <a:pPr algn="ctr">
                        <a:lnSpc>
                          <a:spcPct val="107000"/>
                        </a:lnSpc>
                        <a:spcAft>
                          <a:spcPts val="800"/>
                        </a:spcAft>
                      </a:pPr>
                      <a:r>
                        <a:rPr lang="en-US" sz="1200">
                          <a:effectLst/>
                        </a:rPr>
                        <a:t>Variabel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t hitung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t tabel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Sig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Keterangan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Kesimpulan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567189"/>
                  </a:ext>
                </a:extLst>
              </a:tr>
              <a:tr h="238125">
                <a:tc>
                  <a:txBody>
                    <a:bodyPr/>
                    <a:lstStyle/>
                    <a:p>
                      <a:pPr algn="ctr">
                        <a:lnSpc>
                          <a:spcPct val="107000"/>
                        </a:lnSpc>
                        <a:spcAft>
                          <a:spcPts val="800"/>
                        </a:spcAft>
                      </a:pPr>
                      <a:r>
                        <a:rPr lang="en-US" sz="1200">
                          <a:effectLst/>
                        </a:rPr>
                        <a:t>X</a:t>
                      </a:r>
                      <a:r>
                        <a:rPr lang="en-US" sz="1200" baseline="-25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2.752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en-US" sz="12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H</a:t>
                      </a:r>
                      <a:r>
                        <a:rPr lang="en-US" sz="1200" baseline="-25000">
                          <a:effectLst/>
                        </a:rPr>
                        <a:t>0</a:t>
                      </a:r>
                      <a:r>
                        <a:rPr lang="en-US" sz="1200">
                          <a:effectLst/>
                        </a:rPr>
                        <a:t> ditolak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Signifikan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5348137"/>
                  </a:ext>
                </a:extLst>
              </a:tr>
              <a:tr h="238125">
                <a:tc>
                  <a:txBody>
                    <a:bodyPr/>
                    <a:lstStyle/>
                    <a:p>
                      <a:pPr algn="ctr">
                        <a:lnSpc>
                          <a:spcPct val="107000"/>
                        </a:lnSpc>
                        <a:spcAft>
                          <a:spcPts val="800"/>
                        </a:spcAft>
                      </a:pPr>
                      <a:r>
                        <a:rPr lang="en-US" sz="1200">
                          <a:effectLst/>
                        </a:rPr>
                        <a:t>X</a:t>
                      </a:r>
                      <a:r>
                        <a:rPr lang="en-US" sz="1200" baseline="-25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2.997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algn="ctr">
                        <a:lnSpc>
                          <a:spcPct val="107000"/>
                        </a:lnSpc>
                        <a:spcAft>
                          <a:spcPts val="800"/>
                        </a:spcAft>
                      </a:pPr>
                      <a:r>
                        <a:rPr lang="en-US" sz="1200">
                          <a:effectLst/>
                        </a:rPr>
                        <a:t>±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0,005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a:effectLst/>
                        </a:rPr>
                        <a:t>H</a:t>
                      </a:r>
                      <a:r>
                        <a:rPr lang="en-US" sz="1200" baseline="-25000">
                          <a:effectLst/>
                        </a:rPr>
                        <a:t>0</a:t>
                      </a:r>
                      <a:r>
                        <a:rPr lang="en-US" sz="1200">
                          <a:effectLst/>
                        </a:rPr>
                        <a:t> ditolak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200" dirty="0" err="1">
                          <a:effectLst/>
                        </a:rPr>
                        <a:t>Signifikan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875137"/>
                  </a:ext>
                </a:extLst>
              </a:tr>
            </a:tbl>
          </a:graphicData>
        </a:graphic>
      </p:graphicFrame>
      <p:sp>
        <p:nvSpPr>
          <p:cNvPr id="85" name="Rectangle 84">
            <a:extLst>
              <a:ext uri="{FF2B5EF4-FFF2-40B4-BE49-F238E27FC236}">
                <a16:creationId xmlns:a16="http://schemas.microsoft.com/office/drawing/2014/main" id="{7F6E9E36-01BA-4FD6-9EBF-B8E6E411A409}"/>
              </a:ext>
            </a:extLst>
          </p:cNvPr>
          <p:cNvSpPr/>
          <p:nvPr/>
        </p:nvSpPr>
        <p:spPr>
          <a:xfrm>
            <a:off x="100164" y="3737153"/>
            <a:ext cx="3493264" cy="369332"/>
          </a:xfrm>
          <a:prstGeom prst="rect">
            <a:avLst/>
          </a:prstGeom>
        </p:spPr>
        <p:txBody>
          <a:bodyPr wrap="none">
            <a:spAutoFit/>
          </a:bodyPr>
          <a:lstStyle/>
          <a:p>
            <a:r>
              <a:rPr lang="en-US" b="1" dirty="0" err="1">
                <a:latin typeface="Times New Roman" panose="02020603050405020304" pitchFamily="18" charset="0"/>
                <a:ea typeface="Calibri" panose="020F0502020204030204" pitchFamily="34" charset="0"/>
              </a:rPr>
              <a:t>Hipotesis</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Secara</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Simultan</a:t>
            </a:r>
            <a:r>
              <a:rPr lang="en-US" b="1" dirty="0">
                <a:latin typeface="Times New Roman" panose="02020603050405020304" pitchFamily="18" charset="0"/>
                <a:ea typeface="Calibri" panose="020F0502020204030204" pitchFamily="34" charset="0"/>
              </a:rPr>
              <a:t> (Uji F)</a:t>
            </a:r>
            <a:endParaRPr lang="en-US" dirty="0"/>
          </a:p>
        </p:txBody>
      </p:sp>
      <p:graphicFrame>
        <p:nvGraphicFramePr>
          <p:cNvPr id="86" name="Table 85">
            <a:extLst>
              <a:ext uri="{FF2B5EF4-FFF2-40B4-BE49-F238E27FC236}">
                <a16:creationId xmlns:a16="http://schemas.microsoft.com/office/drawing/2014/main" id="{4EA73650-04B4-49CB-8359-FA3B15D2C000}"/>
              </a:ext>
            </a:extLst>
          </p:cNvPr>
          <p:cNvGraphicFramePr>
            <a:graphicFrameLocks noGrp="1"/>
          </p:cNvGraphicFramePr>
          <p:nvPr>
            <p:extLst>
              <p:ext uri="{D42A27DB-BD31-4B8C-83A1-F6EECF244321}">
                <p14:modId xmlns:p14="http://schemas.microsoft.com/office/powerpoint/2010/main" val="2067696644"/>
              </p:ext>
            </p:extLst>
          </p:nvPr>
        </p:nvGraphicFramePr>
        <p:xfrm>
          <a:off x="6096000" y="4702990"/>
          <a:ext cx="5057777" cy="1293688"/>
        </p:xfrm>
        <a:graphic>
          <a:graphicData uri="http://schemas.openxmlformats.org/drawingml/2006/table">
            <a:tbl>
              <a:tblPr>
                <a:tableStyleId>{5940675A-B579-460E-94D1-54222C63F5DA}</a:tableStyleId>
              </a:tblPr>
              <a:tblGrid>
                <a:gridCol w="715061">
                  <a:extLst>
                    <a:ext uri="{9D8B030D-6E8A-4147-A177-3AD203B41FA5}">
                      <a16:colId xmlns:a16="http://schemas.microsoft.com/office/drawing/2014/main" val="2614427326"/>
                    </a:ext>
                  </a:extLst>
                </a:gridCol>
                <a:gridCol w="817531">
                  <a:extLst>
                    <a:ext uri="{9D8B030D-6E8A-4147-A177-3AD203B41FA5}">
                      <a16:colId xmlns:a16="http://schemas.microsoft.com/office/drawing/2014/main" val="1787258971"/>
                    </a:ext>
                  </a:extLst>
                </a:gridCol>
                <a:gridCol w="817531">
                  <a:extLst>
                    <a:ext uri="{9D8B030D-6E8A-4147-A177-3AD203B41FA5}">
                      <a16:colId xmlns:a16="http://schemas.microsoft.com/office/drawing/2014/main" val="71297796"/>
                    </a:ext>
                  </a:extLst>
                </a:gridCol>
                <a:gridCol w="783560">
                  <a:extLst>
                    <a:ext uri="{9D8B030D-6E8A-4147-A177-3AD203B41FA5}">
                      <a16:colId xmlns:a16="http://schemas.microsoft.com/office/drawing/2014/main" val="632612344"/>
                    </a:ext>
                  </a:extLst>
                </a:gridCol>
                <a:gridCol w="783560">
                  <a:extLst>
                    <a:ext uri="{9D8B030D-6E8A-4147-A177-3AD203B41FA5}">
                      <a16:colId xmlns:a16="http://schemas.microsoft.com/office/drawing/2014/main" val="97451397"/>
                    </a:ext>
                  </a:extLst>
                </a:gridCol>
                <a:gridCol w="570267">
                  <a:extLst>
                    <a:ext uri="{9D8B030D-6E8A-4147-A177-3AD203B41FA5}">
                      <a16:colId xmlns:a16="http://schemas.microsoft.com/office/drawing/2014/main" val="4045098043"/>
                    </a:ext>
                  </a:extLst>
                </a:gridCol>
                <a:gridCol w="570267">
                  <a:extLst>
                    <a:ext uri="{9D8B030D-6E8A-4147-A177-3AD203B41FA5}">
                      <a16:colId xmlns:a16="http://schemas.microsoft.com/office/drawing/2014/main" val="2449620117"/>
                    </a:ext>
                  </a:extLst>
                </a:gridCol>
              </a:tblGrid>
              <a:tr h="0">
                <a:tc gridSpan="7">
                  <a:txBody>
                    <a:bodyPr/>
                    <a:lstStyle/>
                    <a:p>
                      <a:pPr marL="38100" marR="38100" algn="ctr">
                        <a:lnSpc>
                          <a:spcPts val="1600"/>
                        </a:lnSpc>
                        <a:spcAft>
                          <a:spcPts val="0"/>
                        </a:spcAft>
                      </a:pPr>
                      <a:r>
                        <a:rPr lang="en-US" sz="1100">
                          <a:effectLst/>
                        </a:rPr>
                        <a:t>ANOVA</a:t>
                      </a:r>
                      <a:r>
                        <a:rPr lang="en-US" sz="11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3869801"/>
                  </a:ext>
                </a:extLst>
              </a:tr>
              <a:tr h="0">
                <a:tc gridSpan="2">
                  <a:txBody>
                    <a:bodyPr/>
                    <a:lstStyle/>
                    <a:p>
                      <a:pPr marL="38100" marR="38100">
                        <a:lnSpc>
                          <a:spcPts val="1600"/>
                        </a:lnSpc>
                        <a:spcAft>
                          <a:spcPts val="0"/>
                        </a:spcAft>
                      </a:pPr>
                      <a:r>
                        <a:rPr lang="en-US" sz="900">
                          <a:effectLst/>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US"/>
                    </a:p>
                  </a:txBody>
                  <a:tcPr/>
                </a:tc>
                <a:tc>
                  <a:txBody>
                    <a:bodyPr/>
                    <a:lstStyle/>
                    <a:p>
                      <a:pPr marL="38100" marR="38100" algn="ctr">
                        <a:lnSpc>
                          <a:spcPts val="1600"/>
                        </a:lnSpc>
                        <a:spcAft>
                          <a:spcPts val="0"/>
                        </a:spcAft>
                      </a:pPr>
                      <a:r>
                        <a:rPr lang="en-US" sz="900">
                          <a:effectLst/>
                        </a:rPr>
                        <a:t>Sum of Squares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Mean Square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Sig.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001890812"/>
                  </a:ext>
                </a:extLst>
              </a:tr>
              <a:tr h="0">
                <a:tc rowSpan="3">
                  <a:txBody>
                    <a:bodyPr/>
                    <a:lstStyle/>
                    <a:p>
                      <a:pPr marL="38100" marR="38100">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en-US" sz="900">
                          <a:effectLst/>
                        </a:rPr>
                        <a:t>Regression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123.700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61.850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39.080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.000</a:t>
                      </a:r>
                      <a:r>
                        <a:rPr lang="en-US" sz="900" baseline="300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97876397"/>
                  </a:ext>
                </a:extLst>
              </a:tr>
              <a:tr h="0">
                <a:tc vMerge="1">
                  <a:txBody>
                    <a:bodyPr/>
                    <a:lstStyle/>
                    <a:p>
                      <a:endParaRPr lang="en-US"/>
                    </a:p>
                  </a:txBody>
                  <a:tcPr/>
                </a:tc>
                <a:tc>
                  <a:txBody>
                    <a:bodyPr/>
                    <a:lstStyle/>
                    <a:p>
                      <a:pPr marL="38100" marR="38100">
                        <a:lnSpc>
                          <a:spcPts val="1600"/>
                        </a:lnSpc>
                        <a:spcAft>
                          <a:spcPts val="0"/>
                        </a:spcAft>
                      </a:pPr>
                      <a:r>
                        <a:rPr lang="en-US" sz="900">
                          <a:effectLst/>
                        </a:rPr>
                        <a:t>Residual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61.723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1.583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7802250"/>
                  </a:ext>
                </a:extLst>
              </a:tr>
              <a:tr h="0">
                <a:tc vMerge="1">
                  <a:txBody>
                    <a:bodyPr/>
                    <a:lstStyle/>
                    <a:p>
                      <a:endParaRPr lang="en-US"/>
                    </a:p>
                  </a:txBody>
                  <a:tcPr/>
                </a:tc>
                <a:tc>
                  <a:txBody>
                    <a:bodyPr/>
                    <a:lstStyle/>
                    <a:p>
                      <a:pPr marL="38100" marR="38100">
                        <a:lnSpc>
                          <a:spcPts val="1600"/>
                        </a:lnSpc>
                        <a:spcAft>
                          <a:spcPts val="0"/>
                        </a:spcAft>
                      </a:pPr>
                      <a:r>
                        <a:rPr lang="en-US" sz="9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185.423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94212565"/>
                  </a:ext>
                </a:extLst>
              </a:tr>
              <a:tr h="0">
                <a:tc gridSpan="7">
                  <a:txBody>
                    <a:bodyPr/>
                    <a:lstStyle/>
                    <a:p>
                      <a:pPr marL="38100" marR="38100">
                        <a:lnSpc>
                          <a:spcPts val="1600"/>
                        </a:lnSpc>
                        <a:spcAft>
                          <a:spcPts val="0"/>
                        </a:spcAft>
                      </a:pPr>
                      <a:r>
                        <a:rPr lang="en-US" sz="900">
                          <a:effectLst/>
                        </a:rPr>
                        <a:t>a. Dependent Variable: Keunggulan Bersaing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8031560"/>
                  </a:ext>
                </a:extLst>
              </a:tr>
              <a:tr h="0">
                <a:tc gridSpan="7">
                  <a:txBody>
                    <a:bodyPr/>
                    <a:lstStyle/>
                    <a:p>
                      <a:pPr marL="38100" marR="38100">
                        <a:lnSpc>
                          <a:spcPts val="1600"/>
                        </a:lnSpc>
                        <a:spcAft>
                          <a:spcPts val="0"/>
                        </a:spcAft>
                      </a:pPr>
                      <a:r>
                        <a:rPr lang="en-US" sz="900" dirty="0">
                          <a:effectLst/>
                        </a:rPr>
                        <a:t>b. Predictors: (Constant), </a:t>
                      </a:r>
                      <a:r>
                        <a:rPr lang="en-US" sz="900" dirty="0" err="1">
                          <a:effectLst/>
                        </a:rPr>
                        <a:t>Kemitraan</a:t>
                      </a:r>
                      <a:r>
                        <a:rPr lang="en-US" sz="900" dirty="0">
                          <a:effectLst/>
                        </a:rPr>
                        <a:t>, Knowledge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010881"/>
                  </a:ext>
                </a:extLst>
              </a:tr>
            </a:tbl>
          </a:graphicData>
        </a:graphic>
      </p:graphicFrame>
      <p:pic>
        <p:nvPicPr>
          <p:cNvPr id="87" name="Picture 86">
            <a:extLst>
              <a:ext uri="{FF2B5EF4-FFF2-40B4-BE49-F238E27FC236}">
                <a16:creationId xmlns:a16="http://schemas.microsoft.com/office/drawing/2014/main" id="{0EA0040A-F9D0-450F-9F5F-E276BAED88C0}"/>
              </a:ext>
            </a:extLst>
          </p:cNvPr>
          <p:cNvPicPr/>
          <p:nvPr/>
        </p:nvPicPr>
        <p:blipFill>
          <a:blip r:embed="rId2">
            <a:extLst>
              <a:ext uri="{28A0092B-C50C-407E-A947-70E740481C1C}">
                <a14:useLocalDpi xmlns:a14="http://schemas.microsoft.com/office/drawing/2010/main" val="0"/>
              </a:ext>
            </a:extLst>
          </a:blip>
          <a:srcRect b="23047"/>
          <a:stretch>
            <a:fillRect/>
          </a:stretch>
        </p:blipFill>
        <p:spPr bwMode="auto">
          <a:xfrm>
            <a:off x="333623" y="4382056"/>
            <a:ext cx="3867316" cy="1501909"/>
          </a:xfrm>
          <a:prstGeom prst="rect">
            <a:avLst/>
          </a:prstGeom>
          <a:noFill/>
          <a:ln>
            <a:noFill/>
          </a:ln>
        </p:spPr>
      </p:pic>
      <p:sp>
        <p:nvSpPr>
          <p:cNvPr id="93" name="Text Box 102">
            <a:extLst>
              <a:ext uri="{FF2B5EF4-FFF2-40B4-BE49-F238E27FC236}">
                <a16:creationId xmlns:a16="http://schemas.microsoft.com/office/drawing/2014/main" id="{2063BE83-F6B7-4F3D-B031-1DE679212068}"/>
              </a:ext>
            </a:extLst>
          </p:cNvPr>
          <p:cNvSpPr txBox="1">
            <a:spLocks noChangeArrowheads="1"/>
          </p:cNvSpPr>
          <p:nvPr/>
        </p:nvSpPr>
        <p:spPr bwMode="auto">
          <a:xfrm>
            <a:off x="2715729" y="5874506"/>
            <a:ext cx="1045210" cy="311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F tabel = 3,24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 Box 103">
            <a:extLst>
              <a:ext uri="{FF2B5EF4-FFF2-40B4-BE49-F238E27FC236}">
                <a16:creationId xmlns:a16="http://schemas.microsoft.com/office/drawing/2014/main" id="{1C8FF3AE-B5CD-4C54-A61A-217D3905EFF8}"/>
              </a:ext>
            </a:extLst>
          </p:cNvPr>
          <p:cNvSpPr txBox="1">
            <a:spLocks noChangeArrowheads="1"/>
          </p:cNvSpPr>
          <p:nvPr/>
        </p:nvSpPr>
        <p:spPr bwMode="auto">
          <a:xfrm>
            <a:off x="3639654" y="5881251"/>
            <a:ext cx="1169035" cy="3117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39,080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Oval 94">
            <a:extLst>
              <a:ext uri="{FF2B5EF4-FFF2-40B4-BE49-F238E27FC236}">
                <a16:creationId xmlns:a16="http://schemas.microsoft.com/office/drawing/2014/main" id="{4A0A4284-A31C-43D9-8D11-304F7BD3B7EA}"/>
              </a:ext>
            </a:extLst>
          </p:cNvPr>
          <p:cNvSpPr>
            <a:spLocks noChangeArrowheads="1"/>
          </p:cNvSpPr>
          <p:nvPr/>
        </p:nvSpPr>
        <p:spPr bwMode="auto">
          <a:xfrm>
            <a:off x="3084664" y="5729091"/>
            <a:ext cx="90805" cy="107315"/>
          </a:xfrm>
          <a:prstGeom prst="ellipse">
            <a:avLst/>
          </a:prstGeom>
          <a:solidFill>
            <a:srgbClr val="974706"/>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96" name="Oval 95">
            <a:extLst>
              <a:ext uri="{FF2B5EF4-FFF2-40B4-BE49-F238E27FC236}">
                <a16:creationId xmlns:a16="http://schemas.microsoft.com/office/drawing/2014/main" id="{F29AD979-51A3-4E44-847B-FC17DC3332E5}"/>
              </a:ext>
            </a:extLst>
          </p:cNvPr>
          <p:cNvSpPr>
            <a:spLocks noChangeArrowheads="1"/>
          </p:cNvSpPr>
          <p:nvPr/>
        </p:nvSpPr>
        <p:spPr bwMode="auto">
          <a:xfrm>
            <a:off x="3809199" y="5729091"/>
            <a:ext cx="90805" cy="107315"/>
          </a:xfrm>
          <a:prstGeom prst="ellipse">
            <a:avLst/>
          </a:prstGeom>
          <a:solidFill>
            <a:srgbClr val="0070C0"/>
          </a:solidFill>
          <a:ln w="9525">
            <a:solidFill>
              <a:srgbClr val="000000"/>
            </a:solidFill>
            <a:round/>
            <a:headEnd/>
            <a:tailEnd/>
          </a:ln>
        </p:spPr>
        <p:txBody>
          <a:bodyPr rot="0" vert="horz" wrap="square" lIns="91440" tIns="45720" rIns="91440" bIns="45720" anchor="t" anchorCtr="0" upright="1">
            <a:noAutofit/>
          </a:bodyPr>
          <a:lstStyle/>
          <a:p>
            <a:endParaRPr lang="en-US"/>
          </a:p>
        </p:txBody>
      </p:sp>
      <p:grpSp>
        <p:nvGrpSpPr>
          <p:cNvPr id="97" name="Group 96">
            <a:extLst>
              <a:ext uri="{FF2B5EF4-FFF2-40B4-BE49-F238E27FC236}">
                <a16:creationId xmlns:a16="http://schemas.microsoft.com/office/drawing/2014/main" id="{E98A9024-83A0-43BF-896E-67DD2A5E362F}"/>
              </a:ext>
            </a:extLst>
          </p:cNvPr>
          <p:cNvGrpSpPr/>
          <p:nvPr/>
        </p:nvGrpSpPr>
        <p:grpSpPr>
          <a:xfrm flipV="1">
            <a:off x="78474" y="344535"/>
            <a:ext cx="3096995" cy="45719"/>
            <a:chOff x="360536" y="644686"/>
            <a:chExt cx="3589848" cy="97988"/>
          </a:xfrm>
        </p:grpSpPr>
        <p:sp>
          <p:nvSpPr>
            <p:cNvPr id="98" name="Rectangle 97">
              <a:extLst>
                <a:ext uri="{FF2B5EF4-FFF2-40B4-BE49-F238E27FC236}">
                  <a16:creationId xmlns:a16="http://schemas.microsoft.com/office/drawing/2014/main" id="{859EA393-CCB8-4DDC-80C4-6A03F8E9C8FE}"/>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139AF86-9070-49DD-8F0E-819B207ED28D}"/>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935AF1E2-2A1B-4F8B-B05F-6423D390EED1}"/>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pSp>
        <p:nvGrpSpPr>
          <p:cNvPr id="101" name="Group 100">
            <a:extLst>
              <a:ext uri="{FF2B5EF4-FFF2-40B4-BE49-F238E27FC236}">
                <a16:creationId xmlns:a16="http://schemas.microsoft.com/office/drawing/2014/main" id="{F2B45FE1-A6BA-47B3-BEB2-C3EC06A5D93F}"/>
              </a:ext>
            </a:extLst>
          </p:cNvPr>
          <p:cNvGrpSpPr/>
          <p:nvPr/>
        </p:nvGrpSpPr>
        <p:grpSpPr>
          <a:xfrm flipV="1">
            <a:off x="164199" y="4107745"/>
            <a:ext cx="3096995" cy="45719"/>
            <a:chOff x="360536" y="644686"/>
            <a:chExt cx="3589848" cy="97988"/>
          </a:xfrm>
        </p:grpSpPr>
        <p:sp>
          <p:nvSpPr>
            <p:cNvPr id="102" name="Rectangle 101">
              <a:extLst>
                <a:ext uri="{FF2B5EF4-FFF2-40B4-BE49-F238E27FC236}">
                  <a16:creationId xmlns:a16="http://schemas.microsoft.com/office/drawing/2014/main" id="{1274A10E-383D-4B0E-B087-B17E379D017E}"/>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696A872E-82F1-42D6-B332-E690061FB896}"/>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EAEEF36C-DF23-4898-9604-025F13801A4C}"/>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Tree>
    <p:extLst>
      <p:ext uri="{BB962C8B-B14F-4D97-AF65-F5344CB8AC3E}">
        <p14:creationId xmlns:p14="http://schemas.microsoft.com/office/powerpoint/2010/main" val="6288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1+#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ppt_x"/>
                                          </p:val>
                                        </p:tav>
                                        <p:tav tm="100000">
                                          <p:val>
                                            <p:strVal val="#ppt_x"/>
                                          </p:val>
                                        </p:tav>
                                      </p:tavLst>
                                    </p:anim>
                                    <p:anim calcmode="lin" valueType="num">
                                      <p:cBhvr additive="base">
                                        <p:cTn id="30" dur="500" fill="hold"/>
                                        <p:tgtEl>
                                          <p:spTgt spid="10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500" fill="hold"/>
                                        <p:tgtEl>
                                          <p:spTgt spid="85"/>
                                        </p:tgtEl>
                                        <p:attrNameLst>
                                          <p:attrName>ppt_x</p:attrName>
                                        </p:attrNameLst>
                                      </p:cBhvr>
                                      <p:tavLst>
                                        <p:tav tm="0">
                                          <p:val>
                                            <p:strVal val="#ppt_x"/>
                                          </p:val>
                                        </p:tav>
                                        <p:tav tm="100000">
                                          <p:val>
                                            <p:strVal val="#ppt_x"/>
                                          </p:val>
                                        </p:tav>
                                      </p:tavLst>
                                    </p:anim>
                                    <p:anim calcmode="lin" valueType="num">
                                      <p:cBhvr additive="base">
                                        <p:cTn id="3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1+#ppt_w/2"/>
                                          </p:val>
                                        </p:tav>
                                        <p:tav tm="100000">
                                          <p:val>
                                            <p:strVal val="#ppt_x"/>
                                          </p:val>
                                        </p:tav>
                                      </p:tavLst>
                                    </p:anim>
                                    <p:anim calcmode="lin" valueType="num">
                                      <p:cBhvr additive="base">
                                        <p:cTn id="40" dur="500" fill="hold"/>
                                        <p:tgtEl>
                                          <p:spTgt spid="9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500" fill="hold"/>
                                        <p:tgtEl>
                                          <p:spTgt spid="96"/>
                                        </p:tgtEl>
                                        <p:attrNameLst>
                                          <p:attrName>ppt_x</p:attrName>
                                        </p:attrNameLst>
                                      </p:cBhvr>
                                      <p:tavLst>
                                        <p:tav tm="0">
                                          <p:val>
                                            <p:strVal val="1+#ppt_w/2"/>
                                          </p:val>
                                        </p:tav>
                                        <p:tav tm="100000">
                                          <p:val>
                                            <p:strVal val="#ppt_x"/>
                                          </p:val>
                                        </p:tav>
                                      </p:tavLst>
                                    </p:anim>
                                    <p:anim calcmode="lin" valueType="num">
                                      <p:cBhvr additive="base">
                                        <p:cTn id="44" dur="500" fill="hold"/>
                                        <p:tgtEl>
                                          <p:spTgt spid="9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1+#ppt_w/2"/>
                                          </p:val>
                                        </p:tav>
                                        <p:tav tm="100000">
                                          <p:val>
                                            <p:strVal val="#ppt_x"/>
                                          </p:val>
                                        </p:tav>
                                      </p:tavLst>
                                    </p:anim>
                                    <p:anim calcmode="lin" valueType="num">
                                      <p:cBhvr additive="base">
                                        <p:cTn id="48" dur="500" fill="hold"/>
                                        <p:tgtEl>
                                          <p:spTgt spid="9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1+#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1+#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 calcmode="lin" valueType="num">
                                      <p:cBhvr additive="base">
                                        <p:cTn id="59" dur="500" fill="hold"/>
                                        <p:tgtEl>
                                          <p:spTgt spid="86"/>
                                        </p:tgtEl>
                                        <p:attrNameLst>
                                          <p:attrName>ppt_x</p:attrName>
                                        </p:attrNameLst>
                                      </p:cBhvr>
                                      <p:tavLst>
                                        <p:tav tm="0">
                                          <p:val>
                                            <p:strVal val="0-#ppt_w/2"/>
                                          </p:val>
                                        </p:tav>
                                        <p:tav tm="100000">
                                          <p:val>
                                            <p:strVal val="#ppt_x"/>
                                          </p:val>
                                        </p:tav>
                                      </p:tavLst>
                                    </p:anim>
                                    <p:anim calcmode="lin" valueType="num">
                                      <p:cBhvr additive="base">
                                        <p:cTn id="6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5" grpId="0"/>
      <p:bldP spid="93" grpId="0" animBg="1"/>
      <p:bldP spid="94" grpId="0" animBg="1"/>
      <p:bldP spid="95" grpId="0" animBg="1"/>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amond 13">
            <a:extLst>
              <a:ext uri="{FF2B5EF4-FFF2-40B4-BE49-F238E27FC236}">
                <a16:creationId xmlns:a16="http://schemas.microsoft.com/office/drawing/2014/main" id="{E7958FC6-6A43-43E5-B4BC-7F958FC7B5AD}"/>
              </a:ext>
            </a:extLst>
          </p:cNvPr>
          <p:cNvSpPr/>
          <p:nvPr/>
        </p:nvSpPr>
        <p:spPr>
          <a:xfrm rot="18848014">
            <a:off x="923857" y="4619370"/>
            <a:ext cx="720000" cy="720000"/>
          </a:xfrm>
          <a:prstGeom prst="diamond">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D4063736-3A3B-44F7-B9A4-A9C27B7BB623}"/>
              </a:ext>
            </a:extLst>
          </p:cNvPr>
          <p:cNvSpPr/>
          <p:nvPr/>
        </p:nvSpPr>
        <p:spPr>
          <a:xfrm rot="18848014">
            <a:off x="897782" y="2508801"/>
            <a:ext cx="720000" cy="72000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ACDFEDB4-E741-4F7A-8E4F-3F4AED9843DF}"/>
              </a:ext>
            </a:extLst>
          </p:cNvPr>
          <p:cNvSpPr/>
          <p:nvPr/>
        </p:nvSpPr>
        <p:spPr>
          <a:xfrm rot="18848014">
            <a:off x="926054" y="1472502"/>
            <a:ext cx="720000" cy="72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21CA1A-18F5-4D31-95C0-066D9786E39F}"/>
              </a:ext>
            </a:extLst>
          </p:cNvPr>
          <p:cNvSpPr/>
          <p:nvPr/>
        </p:nvSpPr>
        <p:spPr>
          <a:xfrm>
            <a:off x="-65234" y="-154222"/>
            <a:ext cx="2303836" cy="936731"/>
          </a:xfrm>
          <a:prstGeom prst="rect">
            <a:avLst/>
          </a:prstGeom>
        </p:spPr>
        <p:txBody>
          <a:bodyPr wrap="none" anchor="t">
            <a:spAutoFit/>
          </a:bodyPr>
          <a:lstStyle/>
          <a:p>
            <a:pPr lvl="0" algn="just">
              <a:lnSpc>
                <a:spcPct val="200000"/>
              </a:lnSpc>
              <a:spcAft>
                <a:spcPts val="800"/>
              </a:spcAft>
              <a:buSzPts val="1200"/>
            </a:pPr>
            <a:r>
              <a:rPr lang="en-US" sz="3200" b="1" dirty="0">
                <a:latin typeface="Times New Roman" panose="02020603050405020304" pitchFamily="18" charset="0"/>
                <a:ea typeface="Calibri" panose="020F0502020204030204" pitchFamily="34" charset="0"/>
                <a:cs typeface="Times New Roman" panose="02020603050405020304" pitchFamily="18" charset="0"/>
              </a:rPr>
              <a:t>Kesimpulan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EA9EEE82-F765-4FE2-AB64-96AC8C5451DE}"/>
              </a:ext>
            </a:extLst>
          </p:cNvPr>
          <p:cNvGrpSpPr/>
          <p:nvPr/>
        </p:nvGrpSpPr>
        <p:grpSpPr>
          <a:xfrm flipV="1">
            <a:off x="156329" y="731698"/>
            <a:ext cx="1860709" cy="45719"/>
            <a:chOff x="360536" y="644686"/>
            <a:chExt cx="3589848" cy="97988"/>
          </a:xfrm>
        </p:grpSpPr>
        <p:sp>
          <p:nvSpPr>
            <p:cNvPr id="6" name="Rectangle 5">
              <a:extLst>
                <a:ext uri="{FF2B5EF4-FFF2-40B4-BE49-F238E27FC236}">
                  <a16:creationId xmlns:a16="http://schemas.microsoft.com/office/drawing/2014/main" id="{66C13E71-C91B-4914-8B86-BC282DA2795B}"/>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EB8F2D-0075-47B6-8944-D9F57FCD94BE}"/>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8E1441-3B4A-4491-A0C7-F2671A38CFA7}"/>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Diamond 8">
            <a:extLst>
              <a:ext uri="{FF2B5EF4-FFF2-40B4-BE49-F238E27FC236}">
                <a16:creationId xmlns:a16="http://schemas.microsoft.com/office/drawing/2014/main" id="{CFF4024F-919E-4830-B493-A5DCECBCFDC6}"/>
              </a:ext>
            </a:extLst>
          </p:cNvPr>
          <p:cNvSpPr/>
          <p:nvPr/>
        </p:nvSpPr>
        <p:spPr>
          <a:xfrm rot="18848014">
            <a:off x="922303" y="3638068"/>
            <a:ext cx="720000" cy="720000"/>
          </a:xfrm>
          <a:prstGeom prst="diamond">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E3823B1-5075-47B8-9368-EFD3B97C8308}"/>
              </a:ext>
            </a:extLst>
          </p:cNvPr>
          <p:cNvSpPr/>
          <p:nvPr/>
        </p:nvSpPr>
        <p:spPr>
          <a:xfrm rot="18848014">
            <a:off x="1013483" y="1561296"/>
            <a:ext cx="540000" cy="54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5B6B6D41-3886-4AAC-BF8F-9C0A9D69004C}"/>
              </a:ext>
            </a:extLst>
          </p:cNvPr>
          <p:cNvSpPr/>
          <p:nvPr/>
        </p:nvSpPr>
        <p:spPr>
          <a:xfrm rot="18848014">
            <a:off x="988960" y="2601726"/>
            <a:ext cx="540000" cy="5400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B3BD5BE8-95CA-415F-A8DA-6267CD7349BA}"/>
              </a:ext>
            </a:extLst>
          </p:cNvPr>
          <p:cNvSpPr/>
          <p:nvPr/>
        </p:nvSpPr>
        <p:spPr>
          <a:xfrm rot="18848014">
            <a:off x="1008554" y="4709371"/>
            <a:ext cx="540000" cy="540000"/>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2070D69D-F63F-430A-8C4D-08B86A52DA5A}"/>
              </a:ext>
            </a:extLst>
          </p:cNvPr>
          <p:cNvSpPr/>
          <p:nvPr/>
        </p:nvSpPr>
        <p:spPr>
          <a:xfrm rot="18848014">
            <a:off x="1008553" y="3731276"/>
            <a:ext cx="540000" cy="540000"/>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76A67D-03AC-412A-B18D-B0A7788D883B}"/>
              </a:ext>
            </a:extLst>
          </p:cNvPr>
          <p:cNvSpPr/>
          <p:nvPr/>
        </p:nvSpPr>
        <p:spPr>
          <a:xfrm>
            <a:off x="1789970" y="1496076"/>
            <a:ext cx="9302099" cy="670440"/>
          </a:xfrm>
          <a:prstGeom prst="rect">
            <a:avLst/>
          </a:prstGeom>
        </p:spPr>
        <p:txBody>
          <a:bodyPr wrap="square">
            <a:spAutoFit/>
          </a:bodyPr>
          <a:lstStyle/>
          <a:p>
            <a:pPr>
              <a:lnSpc>
                <a:spcPct val="107000"/>
              </a:lnSpc>
              <a:spcAft>
                <a:spcPts val="800"/>
              </a:spcAft>
            </a:pPr>
            <a:r>
              <a:rPr lang="en-US" i="1" dirty="0">
                <a:latin typeface="Times New Roman" panose="02020603050405020304" pitchFamily="18" charset="0"/>
                <a:ea typeface="Calibri" panose="020F0502020204030204" pitchFamily="34" charset="0"/>
                <a:cs typeface="Times New Roman" panose="02020603050405020304" pitchFamily="18" charset="0"/>
              </a:rPr>
              <a:t>Knowledge Management </a:t>
            </a:r>
            <a:r>
              <a:rPr lang="en-US" dirty="0">
                <a:latin typeface="Times New Roman" panose="02020603050405020304" pitchFamily="18" charset="0"/>
                <a:ea typeface="Calibri" panose="020F0502020204030204" pitchFamily="34" charset="0"/>
                <a:cs typeface="Times New Roman" panose="02020603050405020304" pitchFamily="18" charset="0"/>
              </a:rPr>
              <a:t>pada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pagarsih</a:t>
            </a:r>
            <a:r>
              <a:rPr lang="en-US" dirty="0">
                <a:latin typeface="Times New Roman" panose="02020603050405020304" pitchFamily="18" charset="0"/>
                <a:ea typeface="Calibri" panose="020F0502020204030204" pitchFamily="34" charset="0"/>
                <a:cs typeface="Times New Roman" panose="02020603050405020304" pitchFamily="18" charset="0"/>
              </a:rPr>
              <a:t> Bandung </a:t>
            </a:r>
            <a:r>
              <a:rPr lang="en-US" dirty="0" err="1">
                <a:latin typeface="Times New Roman" panose="02020603050405020304" pitchFamily="18" charset="0"/>
                <a:ea typeface="Calibri" panose="020F0502020204030204" pitchFamily="34" charset="0"/>
                <a:cs typeface="Times New Roman" panose="02020603050405020304" pitchFamily="18" charset="0"/>
              </a:rPr>
              <a:t>termasuk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kedalam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klasifikasi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cukup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CD9DA350-DFB9-4B93-82EE-1EDEC7EB6CF1}"/>
              </a:ext>
            </a:extLst>
          </p:cNvPr>
          <p:cNvSpPr/>
          <p:nvPr/>
        </p:nvSpPr>
        <p:spPr>
          <a:xfrm>
            <a:off x="1789969" y="2487226"/>
            <a:ext cx="9302099" cy="670440"/>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Kemitraan</a:t>
            </a:r>
            <a:r>
              <a:rPr lang="en-US" dirty="0">
                <a:latin typeface="Times New Roman" panose="02020603050405020304" pitchFamily="18" charset="0"/>
                <a:ea typeface="Calibri" panose="020F0502020204030204" pitchFamily="34" charset="0"/>
                <a:cs typeface="Times New Roman" panose="02020603050405020304" pitchFamily="18" charset="0"/>
              </a:rPr>
              <a:t> yang di </a:t>
            </a:r>
            <a:r>
              <a:rPr lang="en-US" dirty="0" err="1">
                <a:latin typeface="Times New Roman" panose="02020603050405020304" pitchFamily="18" charset="0"/>
                <a:ea typeface="Calibri" panose="020F0502020204030204" pitchFamily="34" charset="0"/>
                <a:cs typeface="Times New Roman" panose="02020603050405020304" pitchFamily="18" charset="0"/>
              </a:rPr>
              <a:t>lakukan</a:t>
            </a:r>
            <a:r>
              <a:rPr lang="en-US" dirty="0">
                <a:latin typeface="Times New Roman" panose="02020603050405020304" pitchFamily="18" charset="0"/>
                <a:ea typeface="Calibri" panose="020F0502020204030204" pitchFamily="34" charset="0"/>
                <a:cs typeface="Times New Roman" panose="02020603050405020304" pitchFamily="18" charset="0"/>
              </a:rPr>
              <a:t> oleh para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pagarsih</a:t>
            </a:r>
            <a:r>
              <a:rPr lang="en-US" dirty="0">
                <a:latin typeface="Times New Roman" panose="02020603050405020304" pitchFamily="18" charset="0"/>
                <a:ea typeface="Calibri" panose="020F0502020204030204" pitchFamily="34" charset="0"/>
                <a:cs typeface="Times New Roman" panose="02020603050405020304" pitchFamily="18" charset="0"/>
              </a:rPr>
              <a:t> Bandung </a:t>
            </a:r>
            <a:r>
              <a:rPr lang="en-US" dirty="0" err="1">
                <a:latin typeface="Times New Roman" panose="02020603050405020304" pitchFamily="18" charset="0"/>
                <a:ea typeface="Calibri" panose="020F0502020204030204" pitchFamily="34" charset="0"/>
                <a:cs typeface="Times New Roman" panose="02020603050405020304" pitchFamily="18" charset="0"/>
              </a:rPr>
              <a:t>berada</a:t>
            </a:r>
            <a:r>
              <a:rPr lang="en-US" dirty="0">
                <a:latin typeface="Times New Roman" panose="02020603050405020304" pitchFamily="18" charset="0"/>
                <a:ea typeface="Calibri" panose="020F0502020204030204" pitchFamily="34" charset="0"/>
                <a:cs typeface="Times New Roman" panose="02020603050405020304" pitchFamily="18" charset="0"/>
              </a:rPr>
              <a:t> pada </a:t>
            </a:r>
            <a:r>
              <a:rPr lang="en-US" dirty="0" err="1">
                <a:latin typeface="Times New Roman" panose="02020603050405020304" pitchFamily="18" charset="0"/>
                <a:ea typeface="Calibri" panose="020F0502020204030204" pitchFamily="34" charset="0"/>
                <a:cs typeface="Times New Roman" panose="02020603050405020304" pitchFamily="18" charset="0"/>
              </a:rPr>
              <a:t>klasifikasi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cukup</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F7CBCB1-8B50-4760-889E-540992C310CF}"/>
              </a:ext>
            </a:extLst>
          </p:cNvPr>
          <p:cNvSpPr/>
          <p:nvPr/>
        </p:nvSpPr>
        <p:spPr>
          <a:xfrm>
            <a:off x="1791362" y="3619481"/>
            <a:ext cx="9300706" cy="374077"/>
          </a:xfrm>
          <a:prstGeom prst="rect">
            <a:avLst/>
          </a:prstGeom>
        </p:spPr>
        <p:txBody>
          <a:bodyPr wrap="square">
            <a:spAutoFit/>
          </a:bodyPr>
          <a:lstStyle/>
          <a:p>
            <a:pP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bersaing</a:t>
            </a:r>
            <a:r>
              <a:rPr lang="en-US" dirty="0">
                <a:latin typeface="Times New Roman" panose="02020603050405020304" pitchFamily="18" charset="0"/>
                <a:ea typeface="Calibri" panose="020F0502020204030204" pitchFamily="34" charset="0"/>
                <a:cs typeface="Times New Roman" panose="02020603050405020304" pitchFamily="18" charset="0"/>
              </a:rPr>
              <a:t> para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bandung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berada</a:t>
            </a:r>
            <a:r>
              <a:rPr lang="en-US" dirty="0">
                <a:latin typeface="Times New Roman" panose="02020603050405020304" pitchFamily="18" charset="0"/>
                <a:ea typeface="Calibri" panose="020F0502020204030204" pitchFamily="34" charset="0"/>
                <a:cs typeface="Times New Roman" panose="02020603050405020304" pitchFamily="18" charset="0"/>
              </a:rPr>
              <a:t> pada </a:t>
            </a:r>
            <a:r>
              <a:rPr lang="en-US" dirty="0" err="1">
                <a:latin typeface="Times New Roman" panose="02020603050405020304" pitchFamily="18" charset="0"/>
                <a:ea typeface="Calibri" panose="020F0502020204030204" pitchFamily="34" charset="0"/>
                <a:cs typeface="Times New Roman" panose="02020603050405020304" pitchFamily="18" charset="0"/>
              </a:rPr>
              <a:t>klasifikasi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cukup</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AA2AB8D4-B07D-4BC8-9DC4-CAA212D39DE1}"/>
              </a:ext>
            </a:extLst>
          </p:cNvPr>
          <p:cNvSpPr/>
          <p:nvPr/>
        </p:nvSpPr>
        <p:spPr>
          <a:xfrm>
            <a:off x="1789969" y="4455373"/>
            <a:ext cx="9300706" cy="1754326"/>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Knowledge Management </a:t>
            </a:r>
            <a:r>
              <a:rPr lang="en-US" dirty="0" err="1">
                <a:latin typeface="Times New Roman" panose="02020603050405020304" pitchFamily="18" charset="0"/>
                <a:ea typeface="Calibri" panose="020F0502020204030204" pitchFamily="34" charset="0"/>
                <a:cs typeface="Times New Roman" panose="02020603050405020304" pitchFamily="18" charset="0"/>
              </a:rPr>
              <a:t>berpengaruh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signifikan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bersaing</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para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pagarsih</a:t>
            </a:r>
            <a:r>
              <a:rPr lang="en-US" dirty="0">
                <a:latin typeface="Times New Roman" panose="02020603050405020304" pitchFamily="18" charset="0"/>
                <a:ea typeface="Calibri" panose="020F0502020204030204" pitchFamily="34" charset="0"/>
                <a:cs typeface="Times New Roman" panose="02020603050405020304" pitchFamily="18" charset="0"/>
              </a:rPr>
              <a:t> Bandung.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Kemitraan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Berpengaruh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signifikan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Bersaing</a:t>
            </a:r>
            <a:r>
              <a:rPr lang="en-US" dirty="0">
                <a:latin typeface="Times New Roman" panose="02020603050405020304" pitchFamily="18" charset="0"/>
                <a:ea typeface="Calibri" panose="020F0502020204030204" pitchFamily="34" charset="0"/>
                <a:cs typeface="Times New Roman" panose="02020603050405020304" pitchFamily="18" charset="0"/>
              </a:rPr>
              <a:t> para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pagarsih</a:t>
            </a:r>
            <a:r>
              <a:rPr lang="en-US" dirty="0">
                <a:latin typeface="Times New Roman" panose="02020603050405020304" pitchFamily="18" charset="0"/>
                <a:ea typeface="Calibri" panose="020F0502020204030204" pitchFamily="34" charset="0"/>
                <a:cs typeface="Times New Roman" panose="02020603050405020304" pitchFamily="18" charset="0"/>
              </a:rPr>
              <a:t> Bandung.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i="1" dirty="0">
                <a:latin typeface="Times New Roman" panose="02020603050405020304" pitchFamily="18" charset="0"/>
                <a:ea typeface="Calibri" panose="020F0502020204030204" pitchFamily="34" charset="0"/>
                <a:cs typeface="Times New Roman" panose="02020603050405020304" pitchFamily="18" charset="0"/>
              </a:rPr>
              <a:t>Knowledge Management </a:t>
            </a:r>
            <a:r>
              <a:rPr lang="en-US" dirty="0">
                <a:latin typeface="Times New Roman" panose="02020603050405020304" pitchFamily="18" charset="0"/>
                <a:ea typeface="Calibri" panose="020F0502020204030204" pitchFamily="34" charset="0"/>
                <a:cs typeface="Times New Roman" panose="02020603050405020304" pitchFamily="18" charset="0"/>
              </a:rPr>
              <a:t>dan</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Kemitraan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mempengaruhi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signifikan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terhadap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bersaing</a:t>
            </a:r>
            <a:r>
              <a:rPr lang="en-US" dirty="0">
                <a:latin typeface="Times New Roman" panose="02020603050405020304" pitchFamily="18" charset="0"/>
                <a:ea typeface="Calibri" panose="020F0502020204030204" pitchFamily="34" charset="0"/>
                <a:cs typeface="Times New Roman" panose="02020603050405020304" pitchFamily="18" charset="0"/>
              </a:rPr>
              <a:t> para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percetakan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pagarsih</a:t>
            </a:r>
            <a:r>
              <a:rPr lang="en-US" dirty="0">
                <a:latin typeface="Times New Roman" panose="02020603050405020304" pitchFamily="18" charset="0"/>
                <a:ea typeface="Calibri" panose="020F0502020204030204" pitchFamily="34" charset="0"/>
                <a:cs typeface="Times New Roman" panose="02020603050405020304" pitchFamily="18" charset="0"/>
              </a:rPr>
              <a:t> Bandung.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8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 grpId="0"/>
      <p:bldP spid="9" grpId="0" animBg="1"/>
      <p:bldP spid="10" grpId="0" animBg="1"/>
      <p:bldP spid="11" grpId="0" animBg="1"/>
      <p:bldP spid="12" grpId="0" animBg="1"/>
      <p:bldP spid="13" grpId="0" animBg="1"/>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99158E1B-2A9B-4F18-B99A-62A6CAFD0C9A}"/>
              </a:ext>
            </a:extLst>
          </p:cNvPr>
          <p:cNvSpPr/>
          <p:nvPr/>
        </p:nvSpPr>
        <p:spPr>
          <a:xfrm rot="18848014">
            <a:off x="923857" y="4619370"/>
            <a:ext cx="720000" cy="720000"/>
          </a:xfrm>
          <a:prstGeom prst="diamond">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E227E506-F786-4BD9-B409-3910475A95A1}"/>
              </a:ext>
            </a:extLst>
          </p:cNvPr>
          <p:cNvSpPr/>
          <p:nvPr/>
        </p:nvSpPr>
        <p:spPr>
          <a:xfrm rot="18848014">
            <a:off x="897782" y="2508801"/>
            <a:ext cx="720000" cy="72000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8852BE42-935E-4804-AC03-CE8CB933C667}"/>
              </a:ext>
            </a:extLst>
          </p:cNvPr>
          <p:cNvSpPr/>
          <p:nvPr/>
        </p:nvSpPr>
        <p:spPr>
          <a:xfrm rot="18848014">
            <a:off x="926054" y="1472502"/>
            <a:ext cx="720000" cy="72000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3AEA8DF4-76E8-46FC-B6A1-D543F8F92644}"/>
              </a:ext>
            </a:extLst>
          </p:cNvPr>
          <p:cNvSpPr/>
          <p:nvPr/>
        </p:nvSpPr>
        <p:spPr>
          <a:xfrm rot="18848014">
            <a:off x="922303" y="3638068"/>
            <a:ext cx="720000" cy="720000"/>
          </a:xfrm>
          <a:prstGeom prst="diamond">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8E5A7A-718A-4CE1-BF35-3E219B4B9E83}"/>
              </a:ext>
            </a:extLst>
          </p:cNvPr>
          <p:cNvSpPr/>
          <p:nvPr/>
        </p:nvSpPr>
        <p:spPr>
          <a:xfrm>
            <a:off x="470170" y="-154222"/>
            <a:ext cx="1233030" cy="936731"/>
          </a:xfrm>
          <a:prstGeom prst="rect">
            <a:avLst/>
          </a:prstGeom>
        </p:spPr>
        <p:txBody>
          <a:bodyPr wrap="none" anchor="t">
            <a:spAutoFit/>
          </a:bodyPr>
          <a:lstStyle/>
          <a:p>
            <a:pPr lvl="0" algn="just">
              <a:lnSpc>
                <a:spcPct val="200000"/>
              </a:lnSpc>
              <a:spcAft>
                <a:spcPts val="800"/>
              </a:spcAft>
              <a:buSzPts val="1200"/>
            </a:pPr>
            <a:r>
              <a:rPr lang="en-US" sz="3200" b="1" dirty="0">
                <a:latin typeface="Times New Roman" panose="02020603050405020304" pitchFamily="18" charset="0"/>
                <a:ea typeface="Calibri" panose="020F0502020204030204" pitchFamily="34" charset="0"/>
                <a:cs typeface="Times New Roman" panose="02020603050405020304" pitchFamily="18" charset="0"/>
              </a:rPr>
              <a:t>Saran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F6DB4A7-EB98-4AB9-82BD-861700FE6163}"/>
              </a:ext>
            </a:extLst>
          </p:cNvPr>
          <p:cNvGrpSpPr/>
          <p:nvPr/>
        </p:nvGrpSpPr>
        <p:grpSpPr>
          <a:xfrm flipV="1">
            <a:off x="603723" y="640378"/>
            <a:ext cx="936318" cy="45719"/>
            <a:chOff x="360536" y="644686"/>
            <a:chExt cx="3589848" cy="97988"/>
          </a:xfrm>
        </p:grpSpPr>
        <p:sp>
          <p:nvSpPr>
            <p:cNvPr id="6" name="Rectangle 5">
              <a:extLst>
                <a:ext uri="{FF2B5EF4-FFF2-40B4-BE49-F238E27FC236}">
                  <a16:creationId xmlns:a16="http://schemas.microsoft.com/office/drawing/2014/main" id="{A99381E2-02C4-4BE5-B9FE-C2771601A3EA}"/>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16B7CA-1AE6-4DDF-9CC2-969AE64EC9A7}"/>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5490A03-CF39-4B59-B32A-62F3F1739F93}"/>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Diamond 8">
            <a:extLst>
              <a:ext uri="{FF2B5EF4-FFF2-40B4-BE49-F238E27FC236}">
                <a16:creationId xmlns:a16="http://schemas.microsoft.com/office/drawing/2014/main" id="{5803AB35-0B99-4076-8260-A8A1139750A1}"/>
              </a:ext>
            </a:extLst>
          </p:cNvPr>
          <p:cNvSpPr/>
          <p:nvPr/>
        </p:nvSpPr>
        <p:spPr>
          <a:xfrm rot="18848014">
            <a:off x="1013483" y="1561296"/>
            <a:ext cx="540000" cy="540000"/>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4346624E-C31D-4ECB-BAD4-0A4C5E68D8DC}"/>
              </a:ext>
            </a:extLst>
          </p:cNvPr>
          <p:cNvSpPr/>
          <p:nvPr/>
        </p:nvSpPr>
        <p:spPr>
          <a:xfrm rot="18848014">
            <a:off x="988960" y="2601726"/>
            <a:ext cx="540000" cy="5400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F57852A8-0570-4056-B64F-40101E2CC6D8}"/>
              </a:ext>
            </a:extLst>
          </p:cNvPr>
          <p:cNvSpPr/>
          <p:nvPr/>
        </p:nvSpPr>
        <p:spPr>
          <a:xfrm rot="18848014">
            <a:off x="1008554" y="4709371"/>
            <a:ext cx="540000" cy="540000"/>
          </a:xfrm>
          <a:prstGeom prst="diamond">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C129AAF8-11F1-4147-8F6F-62D043963509}"/>
              </a:ext>
            </a:extLst>
          </p:cNvPr>
          <p:cNvSpPr/>
          <p:nvPr/>
        </p:nvSpPr>
        <p:spPr>
          <a:xfrm rot="18848014">
            <a:off x="1008553" y="3731276"/>
            <a:ext cx="540000" cy="540000"/>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8BC0C5-9018-470A-8BBF-A109ED2D70B8}"/>
              </a:ext>
            </a:extLst>
          </p:cNvPr>
          <p:cNvSpPr/>
          <p:nvPr/>
        </p:nvSpPr>
        <p:spPr>
          <a:xfrm>
            <a:off x="1663147" y="1435037"/>
            <a:ext cx="9751857" cy="646331"/>
          </a:xfrm>
          <a:prstGeom prst="rect">
            <a:avLst/>
          </a:prstGeom>
        </p:spPr>
        <p:txBody>
          <a:bodyPr wrap="square">
            <a:spAutoFit/>
          </a:bodyPr>
          <a:lstStyle/>
          <a:p>
            <a:r>
              <a:rPr lang="en-US" dirty="0" err="1">
                <a:latin typeface="Times New Roman" panose="02020603050405020304" pitchFamily="18" charset="0"/>
                <a:ea typeface="Calibri" panose="020F0502020204030204" pitchFamily="34" charset="0"/>
              </a:rPr>
              <a:t>Berdasarkan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tanggapan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responden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mengenai</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Knowledge Management</a:t>
            </a:r>
            <a:r>
              <a:rPr lang="en-US" dirty="0">
                <a:latin typeface="Times New Roman" panose="02020603050405020304" pitchFamily="18" charset="0"/>
                <a:ea typeface="Calibri" panose="020F0502020204030204" pitchFamily="34" charset="0"/>
              </a:rPr>
              <a:t> yang </a:t>
            </a:r>
            <a:r>
              <a:rPr lang="en-US" dirty="0" err="1">
                <a:latin typeface="Times New Roman" panose="02020603050405020304" pitchFamily="18" charset="0"/>
                <a:ea typeface="Calibri" panose="020F0502020204030204" pitchFamily="34" charset="0"/>
              </a:rPr>
              <a:t>berada</a:t>
            </a:r>
            <a:r>
              <a:rPr lang="en-US" dirty="0">
                <a:latin typeface="Times New Roman" panose="02020603050405020304" pitchFamily="18" charset="0"/>
                <a:ea typeface="Calibri" panose="020F0502020204030204" pitchFamily="34" charset="0"/>
              </a:rPr>
              <a:t> pada </a:t>
            </a:r>
            <a:r>
              <a:rPr lang="en-US" dirty="0" err="1">
                <a:latin typeface="Times New Roman" panose="02020603050405020304" pitchFamily="18" charset="0"/>
                <a:ea typeface="Calibri" panose="020F0502020204030204" pitchFamily="34" charset="0"/>
              </a:rPr>
              <a:t>klasifikasi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Cukup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sebaiknya</a:t>
            </a:r>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pengusaha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lebih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mengetahui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pentingnya</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Knowledge Management</a:t>
            </a:r>
            <a:r>
              <a:rPr lang="en-US" dirty="0">
                <a:latin typeface="Times New Roman" panose="02020603050405020304" pitchFamily="18" charset="0"/>
                <a:ea typeface="Calibri" panose="020F0502020204030204" pitchFamily="34" charset="0"/>
              </a:rPr>
              <a:t> </a:t>
            </a:r>
            <a:endParaRPr lang="en-US" dirty="0"/>
          </a:p>
        </p:txBody>
      </p:sp>
      <p:sp>
        <p:nvSpPr>
          <p:cNvPr id="18" name="Rectangle 17">
            <a:extLst>
              <a:ext uri="{FF2B5EF4-FFF2-40B4-BE49-F238E27FC236}">
                <a16:creationId xmlns:a16="http://schemas.microsoft.com/office/drawing/2014/main" id="{75350CDC-AC54-458A-8A41-11B26D28074C}"/>
              </a:ext>
            </a:extLst>
          </p:cNvPr>
          <p:cNvSpPr/>
          <p:nvPr/>
        </p:nvSpPr>
        <p:spPr>
          <a:xfrm>
            <a:off x="1703200" y="2438737"/>
            <a:ext cx="10038226" cy="646331"/>
          </a:xfrm>
          <a:prstGeom prst="rect">
            <a:avLst/>
          </a:prstGeom>
        </p:spPr>
        <p:txBody>
          <a:bodyPr wrap="square">
            <a:spAutoFit/>
          </a:bodyPr>
          <a:lstStyle/>
          <a:p>
            <a:r>
              <a:rPr lang="en-US" dirty="0" err="1">
                <a:latin typeface="Times New Roman" panose="02020603050405020304" pitchFamily="18" charset="0"/>
                <a:ea typeface="Calibri" panose="020F0502020204030204" pitchFamily="34" charset="0"/>
              </a:rPr>
              <a:t>Bedasrakan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tanggapan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responden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mengenai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kemitraan</a:t>
            </a:r>
            <a:r>
              <a:rPr lang="en-US" dirty="0">
                <a:latin typeface="Times New Roman" panose="02020603050405020304" pitchFamily="18" charset="0"/>
                <a:ea typeface="Calibri" panose="020F0502020204030204" pitchFamily="34" charset="0"/>
              </a:rPr>
              <a:t> yang </a:t>
            </a:r>
            <a:r>
              <a:rPr lang="en-US" dirty="0" err="1">
                <a:latin typeface="Times New Roman" panose="02020603050405020304" pitchFamily="18" charset="0"/>
                <a:ea typeface="Calibri" panose="020F0502020204030204" pitchFamily="34" charset="0"/>
              </a:rPr>
              <a:t>berada</a:t>
            </a:r>
            <a:r>
              <a:rPr lang="en-US" dirty="0">
                <a:latin typeface="Times New Roman" panose="02020603050405020304" pitchFamily="18" charset="0"/>
                <a:ea typeface="Calibri" panose="020F0502020204030204" pitchFamily="34" charset="0"/>
              </a:rPr>
              <a:t> pada </a:t>
            </a:r>
            <a:r>
              <a:rPr lang="en-US" dirty="0" err="1">
                <a:latin typeface="Times New Roman" panose="02020603050405020304" pitchFamily="18" charset="0"/>
                <a:ea typeface="Calibri" panose="020F0502020204030204" pitchFamily="34" charset="0"/>
              </a:rPr>
              <a:t>klasifikasi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cukup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maka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hal</a:t>
            </a:r>
            <a:r>
              <a:rPr lang="en-US" dirty="0">
                <a:latin typeface="Times New Roman" panose="02020603050405020304" pitchFamily="18" charset="0"/>
                <a:ea typeface="Calibri" panose="020F0502020204030204" pitchFamily="34" charset="0"/>
              </a:rPr>
              <a:t> yang </a:t>
            </a:r>
            <a:r>
              <a:rPr lang="en-US" dirty="0" err="1">
                <a:latin typeface="Times New Roman" panose="02020603050405020304" pitchFamily="18" charset="0"/>
                <a:ea typeface="Calibri" panose="020F0502020204030204" pitchFamily="34" charset="0"/>
              </a:rPr>
              <a:t>perlu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diperbaiki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dalam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hal</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ini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adalah</a:t>
            </a:r>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pengusaha</a:t>
            </a:r>
            <a:r>
              <a:rPr lang="en-US" dirty="0">
                <a:latin typeface="Times New Roman" panose="02020603050405020304" pitchFamily="18" charset="0"/>
                <a:ea typeface="Calibri" panose="020F0502020204030204" pitchFamily="34" charset="0"/>
              </a:rPr>
              <a:t> di </a:t>
            </a:r>
            <a:r>
              <a:rPr lang="en-US" dirty="0" err="1">
                <a:latin typeface="Times New Roman" panose="02020603050405020304" pitchFamily="18" charset="0"/>
                <a:ea typeface="Calibri" panose="020F0502020204030204" pitchFamily="34" charset="0"/>
              </a:rPr>
              <a:t>tuntut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untuk</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lebih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aktif</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dalam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menjalin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kemitraan</a:t>
            </a:r>
            <a:r>
              <a:rPr lang="en-US" dirty="0">
                <a:latin typeface="Times New Roman" panose="02020603050405020304" pitchFamily="18" charset="0"/>
                <a:ea typeface="Calibri" panose="020F0502020204030204" pitchFamily="34" charset="0"/>
              </a:rPr>
              <a:t> </a:t>
            </a:r>
            <a:endParaRPr lang="en-US" dirty="0"/>
          </a:p>
        </p:txBody>
      </p:sp>
      <p:sp>
        <p:nvSpPr>
          <p:cNvPr id="20" name="Rectangle 19">
            <a:extLst>
              <a:ext uri="{FF2B5EF4-FFF2-40B4-BE49-F238E27FC236}">
                <a16:creationId xmlns:a16="http://schemas.microsoft.com/office/drawing/2014/main" id="{5360817B-53AE-4D35-B719-18F50C724B2B}"/>
              </a:ext>
            </a:extLst>
          </p:cNvPr>
          <p:cNvSpPr/>
          <p:nvPr/>
        </p:nvSpPr>
        <p:spPr>
          <a:xfrm>
            <a:off x="1703200" y="3654238"/>
            <a:ext cx="9711804" cy="646331"/>
          </a:xfrm>
          <a:prstGeom prst="rect">
            <a:avLst/>
          </a:prstGeom>
        </p:spPr>
        <p:txBody>
          <a:bodyPr wrap="square">
            <a:spAutoFit/>
          </a:bodyPr>
          <a:lstStyle/>
          <a:p>
            <a:pPr algn="just">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Keunggulan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Bersaing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beradap</a:t>
            </a:r>
            <a:r>
              <a:rPr lang="en-US" dirty="0">
                <a:latin typeface="Times New Roman" panose="02020603050405020304" pitchFamily="18" charset="0"/>
                <a:ea typeface="Calibri" panose="020F0502020204030204" pitchFamily="34" charset="0"/>
                <a:cs typeface="Times New Roman" panose="02020603050405020304" pitchFamily="18" charset="0"/>
              </a:rPr>
              <a:t> pada </a:t>
            </a:r>
            <a:r>
              <a:rPr lang="en-US" dirty="0" err="1">
                <a:latin typeface="Times New Roman" panose="02020603050405020304" pitchFamily="18" charset="0"/>
                <a:ea typeface="Calibri" panose="020F0502020204030204" pitchFamily="34" charset="0"/>
                <a:cs typeface="Times New Roman" panose="02020603050405020304" pitchFamily="18" charset="0"/>
              </a:rPr>
              <a:t>klasifikasi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cukup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sudah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seharusnya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lebih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ditingkatkan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memperbaiki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Knowledge Management </a:t>
            </a:r>
            <a:r>
              <a:rPr lang="en-US" dirty="0">
                <a:latin typeface="Times New Roman" panose="02020603050405020304" pitchFamily="18" charset="0"/>
                <a:ea typeface="Calibri" panose="020F0502020204030204" pitchFamily="34" charset="0"/>
                <a:cs typeface="Times New Roman" panose="02020603050405020304" pitchFamily="18" charset="0"/>
              </a:rPr>
              <a:t>dan </a:t>
            </a:r>
            <a:r>
              <a:rPr lang="en-US" dirty="0" err="1">
                <a:latin typeface="Times New Roman" panose="02020603050405020304" pitchFamily="18" charset="0"/>
                <a:ea typeface="Calibri" panose="020F0502020204030204" pitchFamily="34" charset="0"/>
                <a:cs typeface="Times New Roman" panose="02020603050405020304" pitchFamily="18" charset="0"/>
              </a:rPr>
              <a:t>Kemitraan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setiap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pengusaha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D3174A4-95BD-40CE-901C-FA1618304286}"/>
              </a:ext>
            </a:extLst>
          </p:cNvPr>
          <p:cNvSpPr/>
          <p:nvPr/>
        </p:nvSpPr>
        <p:spPr>
          <a:xfrm>
            <a:off x="1810277" y="4597576"/>
            <a:ext cx="9484964" cy="646331"/>
          </a:xfrm>
          <a:prstGeom prst="rect">
            <a:avLst/>
          </a:prstGeom>
        </p:spPr>
        <p:txBody>
          <a:bodyPr wrap="square">
            <a:spAutoFit/>
          </a:bodyPr>
          <a:lstStyle/>
          <a:p>
            <a:r>
              <a:rPr lang="en-US" dirty="0" err="1">
                <a:latin typeface="Times New Roman" panose="02020603050405020304" pitchFamily="18" charset="0"/>
                <a:ea typeface="Calibri" panose="020F0502020204030204" pitchFamily="34" charset="0"/>
              </a:rPr>
              <a:t>Untuk</a:t>
            </a:r>
            <a:r>
              <a:rPr lang="en-US" dirty="0">
                <a:latin typeface="Times New Roman" panose="02020603050405020304" pitchFamily="18" charset="0"/>
                <a:ea typeface="Calibri" panose="020F0502020204030204" pitchFamily="34" charset="0"/>
              </a:rPr>
              <a:t> para </a:t>
            </a:r>
            <a:r>
              <a:rPr lang="en-US" dirty="0" err="1">
                <a:latin typeface="Times New Roman" panose="02020603050405020304" pitchFamily="18" charset="0"/>
                <a:ea typeface="Calibri" panose="020F0502020204030204" pitchFamily="34" charset="0"/>
              </a:rPr>
              <a:t>pengusaha</a:t>
            </a:r>
            <a:r>
              <a:rPr lang="en-US" dirty="0">
                <a:latin typeface="Times New Roman" panose="02020603050405020304" pitchFamily="18" charset="0"/>
                <a:ea typeface="Calibri" panose="020F0502020204030204" pitchFamily="34" charset="0"/>
              </a:rPr>
              <a:t> agar </a:t>
            </a:r>
            <a:r>
              <a:rPr lang="en-US" dirty="0" err="1">
                <a:latin typeface="Times New Roman" panose="02020603050405020304" pitchFamily="18" charset="0"/>
                <a:ea typeface="Calibri" panose="020F0502020204030204" pitchFamily="34" charset="0"/>
              </a:rPr>
              <a:t>lebih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memanfaatkan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pengetahuan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serta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menambah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pengetahuan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dalam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menjalankan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usahanya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seperti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melanjutkan</a:t>
            </a:r>
            <a:r>
              <a:rPr lang="en-US" dirty="0">
                <a:latin typeface="Times New Roman" panose="02020603050405020304" pitchFamily="18" charset="0"/>
                <a:ea typeface="Calibri" panose="020F0502020204030204" pitchFamily="34" charset="0"/>
              </a:rPr>
              <a:t> Pendidikan </a:t>
            </a:r>
            <a:r>
              <a:rPr lang="en-US" dirty="0" err="1">
                <a:latin typeface="Times New Roman" panose="02020603050405020304" pitchFamily="18" charset="0"/>
                <a:ea typeface="Calibri" panose="020F0502020204030204" pitchFamily="34" charset="0"/>
              </a:rPr>
              <a:t>ikut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pelatihan</a:t>
            </a:r>
            <a:r>
              <a:rPr lang="en-US" dirty="0">
                <a:latin typeface="Times New Roman" panose="02020603050405020304" pitchFamily="18" charset="0"/>
                <a:ea typeface="Calibri" panose="020F0502020204030204" pitchFamily="34" charset="0"/>
              </a:rPr>
              <a:t> dan lain – lain</a:t>
            </a:r>
            <a:endParaRPr lang="en-US" dirty="0"/>
          </a:p>
        </p:txBody>
      </p:sp>
    </p:spTree>
    <p:extLst>
      <p:ext uri="{BB962C8B-B14F-4D97-AF65-F5344CB8AC3E}">
        <p14:creationId xmlns:p14="http://schemas.microsoft.com/office/powerpoint/2010/main" val="13481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2"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2"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9" grpId="0" animBg="1"/>
      <p:bldP spid="10" grpId="0" animBg="1"/>
      <p:bldP spid="11" grpId="0" animBg="1"/>
      <p:bldP spid="12" grpId="0" animBg="1"/>
      <p:bldP spid="17" grpId="0"/>
      <p:bldP spid="18"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E0BC-1D60-43D6-B0D2-EA7D50D757D3}"/>
              </a:ext>
            </a:extLst>
          </p:cNvPr>
          <p:cNvSpPr>
            <a:spLocks noGrp="1"/>
          </p:cNvSpPr>
          <p:nvPr>
            <p:ph type="title"/>
          </p:nvPr>
        </p:nvSpPr>
        <p:spPr>
          <a:xfrm>
            <a:off x="838200" y="2611020"/>
            <a:ext cx="10515600" cy="1325563"/>
          </a:xfrm>
        </p:spPr>
        <p:txBody>
          <a:bodyPr>
            <a:normAutofit/>
          </a:bodyPr>
          <a:lstStyle/>
          <a:p>
            <a:pPr algn="ctr"/>
            <a:r>
              <a:rPr lang="en-US" sz="7200" b="1" dirty="0">
                <a:latin typeface="Times New Roman" panose="02020603050405020304" pitchFamily="18" charset="0"/>
                <a:cs typeface="Times New Roman" panose="02020603050405020304" pitchFamily="18" charset="0"/>
              </a:rPr>
              <a:t>TERIMAKASIH</a:t>
            </a:r>
          </a:p>
        </p:txBody>
      </p:sp>
    </p:spTree>
    <p:extLst>
      <p:ext uri="{BB962C8B-B14F-4D97-AF65-F5344CB8AC3E}">
        <p14:creationId xmlns:p14="http://schemas.microsoft.com/office/powerpoint/2010/main" val="54553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1574">
            <a:extLst>
              <a:ext uri="{FF2B5EF4-FFF2-40B4-BE49-F238E27FC236}">
                <a16:creationId xmlns:a16="http://schemas.microsoft.com/office/drawing/2014/main" id="{56C61901-DC2E-404E-9301-4F5844603E0B}"/>
              </a:ext>
            </a:extLst>
          </p:cNvPr>
          <p:cNvSpPr/>
          <p:nvPr/>
        </p:nvSpPr>
        <p:spPr>
          <a:xfrm>
            <a:off x="4594907" y="1441413"/>
            <a:ext cx="389530" cy="298188"/>
          </a:xfrm>
          <a:custGeom>
            <a:avLst/>
            <a:gdLst/>
            <a:ahLst/>
            <a:cxnLst>
              <a:cxn ang="0">
                <a:pos x="wd2" y="hd2"/>
              </a:cxn>
              <a:cxn ang="5400000">
                <a:pos x="wd2" y="hd2"/>
              </a:cxn>
              <a:cxn ang="10800000">
                <a:pos x="wd2" y="hd2"/>
              </a:cxn>
              <a:cxn ang="16200000">
                <a:pos x="wd2" y="hd2"/>
              </a:cxn>
            </a:cxnLst>
            <a:rect l="0" t="0" r="r" b="b"/>
            <a:pathLst>
              <a:path w="21600" h="21600" extrusionOk="0">
                <a:moveTo>
                  <a:pt x="21600" y="15342"/>
                </a:moveTo>
                <a:lnTo>
                  <a:pt x="10766" y="21600"/>
                </a:lnTo>
                <a:lnTo>
                  <a:pt x="0" y="15342"/>
                </a:lnTo>
                <a:lnTo>
                  <a:pt x="0" y="0"/>
                </a:lnTo>
                <a:lnTo>
                  <a:pt x="21600" y="0"/>
                </a:lnTo>
                <a:lnTo>
                  <a:pt x="21600" y="15342"/>
                </a:lnTo>
                <a:close/>
              </a:path>
            </a:pathLst>
          </a:cu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32" name="Freeform 1582">
            <a:extLst>
              <a:ext uri="{FF2B5EF4-FFF2-40B4-BE49-F238E27FC236}">
                <a16:creationId xmlns:a16="http://schemas.microsoft.com/office/drawing/2014/main" id="{459BCE21-B879-4151-B8D2-518A01F4F35C}"/>
              </a:ext>
            </a:extLst>
          </p:cNvPr>
          <p:cNvSpPr/>
          <p:nvPr/>
        </p:nvSpPr>
        <p:spPr>
          <a:xfrm>
            <a:off x="4594907" y="2657073"/>
            <a:ext cx="389530" cy="298188"/>
          </a:xfrm>
          <a:custGeom>
            <a:avLst/>
            <a:gdLst/>
            <a:ahLst/>
            <a:cxnLst>
              <a:cxn ang="0">
                <a:pos x="wd2" y="hd2"/>
              </a:cxn>
              <a:cxn ang="5400000">
                <a:pos x="wd2" y="hd2"/>
              </a:cxn>
              <a:cxn ang="10800000">
                <a:pos x="wd2" y="hd2"/>
              </a:cxn>
              <a:cxn ang="16200000">
                <a:pos x="wd2" y="hd2"/>
              </a:cxn>
            </a:cxnLst>
            <a:rect l="0" t="0" r="r" b="b"/>
            <a:pathLst>
              <a:path w="21600" h="21600" extrusionOk="0">
                <a:moveTo>
                  <a:pt x="21600" y="15342"/>
                </a:moveTo>
                <a:lnTo>
                  <a:pt x="10766" y="21600"/>
                </a:lnTo>
                <a:lnTo>
                  <a:pt x="0" y="15342"/>
                </a:lnTo>
                <a:lnTo>
                  <a:pt x="0" y="0"/>
                </a:lnTo>
                <a:lnTo>
                  <a:pt x="21600" y="0"/>
                </a:lnTo>
                <a:lnTo>
                  <a:pt x="21600" y="15342"/>
                </a:ln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33" name="Freeform 1590">
            <a:extLst>
              <a:ext uri="{FF2B5EF4-FFF2-40B4-BE49-F238E27FC236}">
                <a16:creationId xmlns:a16="http://schemas.microsoft.com/office/drawing/2014/main" id="{C5FE14DE-2748-44D4-8750-FC5FCE3DCDC2}"/>
              </a:ext>
            </a:extLst>
          </p:cNvPr>
          <p:cNvSpPr/>
          <p:nvPr/>
        </p:nvSpPr>
        <p:spPr>
          <a:xfrm>
            <a:off x="4594907" y="3873042"/>
            <a:ext cx="389530" cy="298188"/>
          </a:xfrm>
          <a:custGeom>
            <a:avLst/>
            <a:gdLst/>
            <a:ahLst/>
            <a:cxnLst>
              <a:cxn ang="0">
                <a:pos x="wd2" y="hd2"/>
              </a:cxn>
              <a:cxn ang="5400000">
                <a:pos x="wd2" y="hd2"/>
              </a:cxn>
              <a:cxn ang="10800000">
                <a:pos x="wd2" y="hd2"/>
              </a:cxn>
              <a:cxn ang="16200000">
                <a:pos x="wd2" y="hd2"/>
              </a:cxn>
            </a:cxnLst>
            <a:rect l="0" t="0" r="r" b="b"/>
            <a:pathLst>
              <a:path w="21600" h="21600" extrusionOk="0">
                <a:moveTo>
                  <a:pt x="21600" y="15320"/>
                </a:moveTo>
                <a:lnTo>
                  <a:pt x="10766" y="21600"/>
                </a:lnTo>
                <a:lnTo>
                  <a:pt x="0" y="15320"/>
                </a:lnTo>
                <a:lnTo>
                  <a:pt x="0" y="0"/>
                </a:lnTo>
                <a:lnTo>
                  <a:pt x="21600" y="0"/>
                </a:lnTo>
                <a:lnTo>
                  <a:pt x="21600" y="15320"/>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34" name="Freeform 1599">
            <a:extLst>
              <a:ext uri="{FF2B5EF4-FFF2-40B4-BE49-F238E27FC236}">
                <a16:creationId xmlns:a16="http://schemas.microsoft.com/office/drawing/2014/main" id="{2249B717-8DD8-4A6A-847E-CAB88A9243AA}"/>
              </a:ext>
            </a:extLst>
          </p:cNvPr>
          <p:cNvSpPr/>
          <p:nvPr/>
        </p:nvSpPr>
        <p:spPr>
          <a:xfrm>
            <a:off x="4594907" y="5085913"/>
            <a:ext cx="389530" cy="298188"/>
          </a:xfrm>
          <a:custGeom>
            <a:avLst/>
            <a:gdLst/>
            <a:ahLst/>
            <a:cxnLst>
              <a:cxn ang="0">
                <a:pos x="wd2" y="hd2"/>
              </a:cxn>
              <a:cxn ang="5400000">
                <a:pos x="wd2" y="hd2"/>
              </a:cxn>
              <a:cxn ang="10800000">
                <a:pos x="wd2" y="hd2"/>
              </a:cxn>
              <a:cxn ang="16200000">
                <a:pos x="wd2" y="hd2"/>
              </a:cxn>
            </a:cxnLst>
            <a:rect l="0" t="0" r="r" b="b"/>
            <a:pathLst>
              <a:path w="21600" h="21600" extrusionOk="0">
                <a:moveTo>
                  <a:pt x="21600" y="15342"/>
                </a:moveTo>
                <a:lnTo>
                  <a:pt x="10766" y="21600"/>
                </a:lnTo>
                <a:lnTo>
                  <a:pt x="0" y="15342"/>
                </a:lnTo>
                <a:lnTo>
                  <a:pt x="0" y="0"/>
                </a:lnTo>
                <a:lnTo>
                  <a:pt x="21600" y="0"/>
                </a:lnTo>
                <a:lnTo>
                  <a:pt x="21600" y="15342"/>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35" name="Freeform 1608">
            <a:extLst>
              <a:ext uri="{FF2B5EF4-FFF2-40B4-BE49-F238E27FC236}">
                <a16:creationId xmlns:a16="http://schemas.microsoft.com/office/drawing/2014/main" id="{029C535F-3992-44F3-AD72-94365DFD7F5B}"/>
              </a:ext>
            </a:extLst>
          </p:cNvPr>
          <p:cNvSpPr/>
          <p:nvPr/>
        </p:nvSpPr>
        <p:spPr>
          <a:xfrm>
            <a:off x="4594907" y="6302809"/>
            <a:ext cx="389530" cy="298188"/>
          </a:xfrm>
          <a:custGeom>
            <a:avLst/>
            <a:gdLst/>
            <a:ahLst/>
            <a:cxnLst>
              <a:cxn ang="0">
                <a:pos x="wd2" y="hd2"/>
              </a:cxn>
              <a:cxn ang="5400000">
                <a:pos x="wd2" y="hd2"/>
              </a:cxn>
              <a:cxn ang="10800000">
                <a:pos x="wd2" y="hd2"/>
              </a:cxn>
              <a:cxn ang="16200000">
                <a:pos x="wd2" y="hd2"/>
              </a:cxn>
            </a:cxnLst>
            <a:rect l="0" t="0" r="r" b="b"/>
            <a:pathLst>
              <a:path w="21600" h="21600" extrusionOk="0">
                <a:moveTo>
                  <a:pt x="21600" y="15342"/>
                </a:moveTo>
                <a:lnTo>
                  <a:pt x="10766" y="21600"/>
                </a:lnTo>
                <a:lnTo>
                  <a:pt x="0" y="15342"/>
                </a:lnTo>
                <a:lnTo>
                  <a:pt x="0" y="0"/>
                </a:lnTo>
                <a:lnTo>
                  <a:pt x="21600" y="0"/>
                </a:lnTo>
                <a:lnTo>
                  <a:pt x="21600" y="15342"/>
                </a:ln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36" name="Freeform 1568">
            <a:extLst>
              <a:ext uri="{FF2B5EF4-FFF2-40B4-BE49-F238E27FC236}">
                <a16:creationId xmlns:a16="http://schemas.microsoft.com/office/drawing/2014/main" id="{CBED6CA4-42A2-42AB-9302-4CD74E275580}"/>
              </a:ext>
            </a:extLst>
          </p:cNvPr>
          <p:cNvSpPr/>
          <p:nvPr/>
        </p:nvSpPr>
        <p:spPr>
          <a:xfrm>
            <a:off x="3452183" y="634288"/>
            <a:ext cx="1990408" cy="1294983"/>
          </a:xfrm>
          <a:custGeom>
            <a:avLst/>
            <a:gdLst/>
            <a:ahLst/>
            <a:cxnLst>
              <a:cxn ang="0">
                <a:pos x="wd2" y="hd2"/>
              </a:cxn>
              <a:cxn ang="5400000">
                <a:pos x="wd2" y="hd2"/>
              </a:cxn>
              <a:cxn ang="10800000">
                <a:pos x="wd2" y="hd2"/>
              </a:cxn>
              <a:cxn ang="16200000">
                <a:pos x="wd2" y="hd2"/>
              </a:cxn>
            </a:cxnLst>
            <a:rect l="0" t="0" r="r" b="b"/>
            <a:pathLst>
              <a:path w="20728" h="21600" extrusionOk="0">
                <a:moveTo>
                  <a:pt x="0" y="0"/>
                </a:moveTo>
                <a:lnTo>
                  <a:pt x="0" y="1317"/>
                </a:lnTo>
                <a:lnTo>
                  <a:pt x="14063" y="1317"/>
                </a:lnTo>
                <a:cubicBezTo>
                  <a:pt x="17331" y="1297"/>
                  <a:pt x="19993" y="5530"/>
                  <a:pt x="20005" y="10764"/>
                </a:cubicBezTo>
                <a:cubicBezTo>
                  <a:pt x="20018" y="15999"/>
                  <a:pt x="17379" y="20256"/>
                  <a:pt x="14111" y="20276"/>
                </a:cubicBezTo>
                <a:lnTo>
                  <a:pt x="14063" y="20276"/>
                </a:lnTo>
                <a:lnTo>
                  <a:pt x="14063" y="21600"/>
                </a:lnTo>
                <a:lnTo>
                  <a:pt x="14123" y="21600"/>
                </a:lnTo>
                <a:cubicBezTo>
                  <a:pt x="14874" y="21579"/>
                  <a:pt x="15616" y="21352"/>
                  <a:pt x="16320" y="20935"/>
                </a:cubicBezTo>
                <a:cubicBezTo>
                  <a:pt x="19815" y="18865"/>
                  <a:pt x="21600" y="12655"/>
                  <a:pt x="20308" y="7058"/>
                </a:cubicBezTo>
                <a:cubicBezTo>
                  <a:pt x="19347" y="2895"/>
                  <a:pt x="16894" y="103"/>
                  <a:pt x="14127" y="6"/>
                </a:cubicBezTo>
                <a:cubicBezTo>
                  <a:pt x="14127" y="4"/>
                  <a:pt x="14127" y="2"/>
                  <a:pt x="14127" y="0"/>
                </a:cubicBezTo>
                <a:lnTo>
                  <a:pt x="14063" y="0"/>
                </a:lnTo>
                <a:lnTo>
                  <a:pt x="0" y="0"/>
                </a:lnTo>
                <a:close/>
              </a:path>
            </a:pathLst>
          </a:cu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37" name="Freeform 1570">
            <a:extLst>
              <a:ext uri="{FF2B5EF4-FFF2-40B4-BE49-F238E27FC236}">
                <a16:creationId xmlns:a16="http://schemas.microsoft.com/office/drawing/2014/main" id="{1E57AA52-3489-4D37-8A59-A74CCE29154E}"/>
              </a:ext>
            </a:extLst>
          </p:cNvPr>
          <p:cNvSpPr/>
          <p:nvPr/>
        </p:nvSpPr>
        <p:spPr>
          <a:xfrm>
            <a:off x="1639034" y="536946"/>
            <a:ext cx="1990409" cy="320751"/>
          </a:xfrm>
          <a:prstGeom prst="rect">
            <a:avLst/>
          </a:pr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38" name="Freeform 1571">
            <a:extLst>
              <a:ext uri="{FF2B5EF4-FFF2-40B4-BE49-F238E27FC236}">
                <a16:creationId xmlns:a16="http://schemas.microsoft.com/office/drawing/2014/main" id="{2ACC1EE1-0BC0-4B77-8965-8CA90138BC18}"/>
              </a:ext>
            </a:extLst>
          </p:cNvPr>
          <p:cNvSpPr/>
          <p:nvPr/>
        </p:nvSpPr>
        <p:spPr>
          <a:xfrm>
            <a:off x="4415007" y="798906"/>
            <a:ext cx="749337" cy="749337"/>
          </a:xfrm>
          <a:prstGeom prst="ellipse">
            <a:avLst/>
          </a:pr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39" name="Freeform 1573">
            <a:extLst>
              <a:ext uri="{FF2B5EF4-FFF2-40B4-BE49-F238E27FC236}">
                <a16:creationId xmlns:a16="http://schemas.microsoft.com/office/drawing/2014/main" id="{C8947B62-9C92-49B2-8038-289B338007CF}"/>
              </a:ext>
            </a:extLst>
          </p:cNvPr>
          <p:cNvSpPr/>
          <p:nvPr/>
        </p:nvSpPr>
        <p:spPr>
          <a:xfrm>
            <a:off x="4554656" y="938552"/>
            <a:ext cx="470041" cy="470041"/>
          </a:xfrm>
          <a:prstGeom prst="ellipse">
            <a:avLst/>
          </a:prstGeom>
          <a:gradFill>
            <a:gsLst>
              <a:gs pos="40770">
                <a:srgbClr val="FFFFFF"/>
              </a:gs>
              <a:gs pos="80188">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p>
        </p:txBody>
      </p:sp>
      <p:sp>
        <p:nvSpPr>
          <p:cNvPr id="40" name="Freeform 1575">
            <a:extLst>
              <a:ext uri="{FF2B5EF4-FFF2-40B4-BE49-F238E27FC236}">
                <a16:creationId xmlns:a16="http://schemas.microsoft.com/office/drawing/2014/main" id="{FAD8DBA3-1FC9-4D32-9875-82D4C2832B7C}"/>
              </a:ext>
            </a:extLst>
          </p:cNvPr>
          <p:cNvSpPr/>
          <p:nvPr/>
        </p:nvSpPr>
        <p:spPr>
          <a:xfrm>
            <a:off x="4464861" y="848757"/>
            <a:ext cx="649631" cy="649634"/>
          </a:xfrm>
          <a:custGeom>
            <a:avLst/>
            <a:gdLst/>
            <a:ahLst/>
            <a:cxnLst>
              <a:cxn ang="0">
                <a:pos x="wd2" y="hd2"/>
              </a:cxn>
              <a:cxn ang="5400000">
                <a:pos x="wd2" y="hd2"/>
              </a:cxn>
              <a:cxn ang="10800000">
                <a:pos x="wd2" y="hd2"/>
              </a:cxn>
              <a:cxn ang="16200000">
                <a:pos x="wd2" y="hd2"/>
              </a:cxn>
            </a:cxnLst>
            <a:rect l="0" t="0" r="r" b="b"/>
            <a:pathLst>
              <a:path w="21589" h="21600" extrusionOk="0">
                <a:moveTo>
                  <a:pt x="10794" y="21600"/>
                </a:moveTo>
                <a:cubicBezTo>
                  <a:pt x="4833" y="21600"/>
                  <a:pt x="0" y="16765"/>
                  <a:pt x="0" y="10800"/>
                </a:cubicBezTo>
                <a:cubicBezTo>
                  <a:pt x="0" y="4835"/>
                  <a:pt x="4833" y="0"/>
                  <a:pt x="10794" y="0"/>
                </a:cubicBezTo>
                <a:cubicBezTo>
                  <a:pt x="16740" y="0"/>
                  <a:pt x="21566" y="4810"/>
                  <a:pt x="21589" y="10759"/>
                </a:cubicBezTo>
                <a:cubicBezTo>
                  <a:pt x="21600" y="16735"/>
                  <a:pt x="16767" y="21589"/>
                  <a:pt x="10794" y="21600"/>
                </a:cubicBezTo>
                <a:close/>
                <a:moveTo>
                  <a:pt x="10794" y="484"/>
                </a:moveTo>
                <a:cubicBezTo>
                  <a:pt x="5111" y="484"/>
                  <a:pt x="504" y="5093"/>
                  <a:pt x="504" y="10779"/>
                </a:cubicBezTo>
                <a:cubicBezTo>
                  <a:pt x="504" y="16465"/>
                  <a:pt x="5111" y="21075"/>
                  <a:pt x="10794" y="21075"/>
                </a:cubicBezTo>
                <a:cubicBezTo>
                  <a:pt x="16477" y="21075"/>
                  <a:pt x="21084" y="16465"/>
                  <a:pt x="21084" y="10779"/>
                </a:cubicBezTo>
                <a:cubicBezTo>
                  <a:pt x="21096" y="5093"/>
                  <a:pt x="16498" y="475"/>
                  <a:pt x="10815" y="463"/>
                </a:cubicBezTo>
                <a:cubicBezTo>
                  <a:pt x="10808" y="463"/>
                  <a:pt x="10801" y="463"/>
                  <a:pt x="10794" y="463"/>
                </a:cubicBezTo>
                <a:close/>
              </a:path>
            </a:pathLst>
          </a:custGeom>
          <a:solidFill>
            <a:srgbClr val="FFFFFF"/>
          </a:solidFill>
          <a:ln w="12700">
            <a:miter lim="400000"/>
          </a:ln>
        </p:spPr>
        <p:txBody>
          <a:bodyPr lIns="45719" rIns="45719" anchor="ctr"/>
          <a:lstStyle/>
          <a:p>
            <a:endParaRPr/>
          </a:p>
        </p:txBody>
      </p:sp>
      <p:sp>
        <p:nvSpPr>
          <p:cNvPr id="41" name="Freeform 1576">
            <a:extLst>
              <a:ext uri="{FF2B5EF4-FFF2-40B4-BE49-F238E27FC236}">
                <a16:creationId xmlns:a16="http://schemas.microsoft.com/office/drawing/2014/main" id="{7B53CB91-27D8-4D99-8346-8D26625633EA}"/>
              </a:ext>
            </a:extLst>
          </p:cNvPr>
          <p:cNvSpPr/>
          <p:nvPr/>
        </p:nvSpPr>
        <p:spPr>
          <a:xfrm>
            <a:off x="3808414" y="1089658"/>
            <a:ext cx="522058" cy="204983"/>
          </a:xfrm>
          <a:custGeom>
            <a:avLst/>
            <a:gdLst/>
            <a:ahLst/>
            <a:cxnLst>
              <a:cxn ang="0">
                <a:pos x="wd2" y="hd2"/>
              </a:cxn>
              <a:cxn ang="5400000">
                <a:pos x="wd2" y="hd2"/>
              </a:cxn>
              <a:cxn ang="10800000">
                <a:pos x="wd2" y="hd2"/>
              </a:cxn>
              <a:cxn ang="16200000">
                <a:pos x="wd2" y="hd2"/>
              </a:cxn>
            </a:cxnLst>
            <a:rect l="0" t="0" r="r" b="b"/>
            <a:pathLst>
              <a:path w="21600" h="21600" extrusionOk="0">
                <a:moveTo>
                  <a:pt x="21600" y="8483"/>
                </a:moveTo>
                <a:lnTo>
                  <a:pt x="7354" y="8483"/>
                </a:lnTo>
                <a:lnTo>
                  <a:pt x="7354" y="0"/>
                </a:lnTo>
                <a:lnTo>
                  <a:pt x="3677" y="5384"/>
                </a:lnTo>
                <a:lnTo>
                  <a:pt x="0" y="10800"/>
                </a:lnTo>
                <a:lnTo>
                  <a:pt x="3677" y="16184"/>
                </a:lnTo>
                <a:lnTo>
                  <a:pt x="7354" y="21600"/>
                </a:lnTo>
                <a:lnTo>
                  <a:pt x="7354" y="13084"/>
                </a:lnTo>
                <a:lnTo>
                  <a:pt x="21600" y="13084"/>
                </a:lnTo>
                <a:lnTo>
                  <a:pt x="21600" y="8483"/>
                </a:lnTo>
                <a:close/>
              </a:path>
            </a:pathLst>
          </a:custGeom>
          <a:gradFill>
            <a:gsLst>
              <a:gs pos="2419">
                <a:srgbClr val="0CB100"/>
              </a:gs>
              <a:gs pos="29316">
                <a:srgbClr val="85CE02"/>
              </a:gs>
              <a:gs pos="100000">
                <a:srgbClr val="FFEA03"/>
              </a:gs>
            </a:gsLst>
            <a:lin ang="2089255"/>
          </a:gradFill>
          <a:ln w="12700">
            <a:miter lim="400000"/>
          </a:ln>
        </p:spPr>
        <p:txBody>
          <a:bodyPr lIns="45719" rIns="45719" anchor="ctr"/>
          <a:lstStyle/>
          <a:p>
            <a:endParaRPr/>
          </a:p>
        </p:txBody>
      </p:sp>
      <p:sp>
        <p:nvSpPr>
          <p:cNvPr id="42" name="Freeform 1577">
            <a:extLst>
              <a:ext uri="{FF2B5EF4-FFF2-40B4-BE49-F238E27FC236}">
                <a16:creationId xmlns:a16="http://schemas.microsoft.com/office/drawing/2014/main" id="{3929BEFE-C8BC-480F-9095-3921BDD0BA87}"/>
              </a:ext>
            </a:extLst>
          </p:cNvPr>
          <p:cNvSpPr/>
          <p:nvPr/>
        </p:nvSpPr>
        <p:spPr>
          <a:xfrm>
            <a:off x="4144628" y="1849906"/>
            <a:ext cx="2003209" cy="1294983"/>
          </a:xfrm>
          <a:custGeom>
            <a:avLst/>
            <a:gdLst/>
            <a:ahLst/>
            <a:cxnLst>
              <a:cxn ang="0">
                <a:pos x="wd2" y="hd2"/>
              </a:cxn>
              <a:cxn ang="5400000">
                <a:pos x="wd2" y="hd2"/>
              </a:cxn>
              <a:cxn ang="10800000">
                <a:pos x="wd2" y="hd2"/>
              </a:cxn>
              <a:cxn ang="16200000">
                <a:pos x="wd2" y="hd2"/>
              </a:cxn>
            </a:cxnLst>
            <a:rect l="0" t="0" r="r" b="b"/>
            <a:pathLst>
              <a:path w="21520" h="21600" extrusionOk="0">
                <a:moveTo>
                  <a:pt x="6814" y="0"/>
                </a:moveTo>
                <a:cubicBezTo>
                  <a:pt x="2971" y="126"/>
                  <a:pt x="-80" y="5063"/>
                  <a:pt x="1" y="11029"/>
                </a:cubicBezTo>
                <a:cubicBezTo>
                  <a:pt x="62" y="15479"/>
                  <a:pt x="1876" y="19417"/>
                  <a:pt x="4568" y="20948"/>
                </a:cubicBezTo>
                <a:cubicBezTo>
                  <a:pt x="5321" y="21378"/>
                  <a:pt x="6115" y="21596"/>
                  <a:pt x="6918" y="21600"/>
                </a:cubicBezTo>
                <a:lnTo>
                  <a:pt x="7067" y="21600"/>
                </a:lnTo>
                <a:lnTo>
                  <a:pt x="7067" y="20283"/>
                </a:lnTo>
                <a:lnTo>
                  <a:pt x="6976" y="20289"/>
                </a:lnTo>
                <a:lnTo>
                  <a:pt x="6930" y="20289"/>
                </a:lnTo>
                <a:cubicBezTo>
                  <a:pt x="3557" y="20221"/>
                  <a:pt x="856" y="15917"/>
                  <a:pt x="900" y="10681"/>
                </a:cubicBezTo>
                <a:cubicBezTo>
                  <a:pt x="942" y="5604"/>
                  <a:pt x="3553" y="1478"/>
                  <a:pt x="6822" y="1324"/>
                </a:cubicBezTo>
                <a:lnTo>
                  <a:pt x="6930" y="1324"/>
                </a:lnTo>
                <a:lnTo>
                  <a:pt x="6930" y="1337"/>
                </a:lnTo>
                <a:lnTo>
                  <a:pt x="21520" y="1337"/>
                </a:lnTo>
                <a:lnTo>
                  <a:pt x="21520" y="6"/>
                </a:lnTo>
                <a:lnTo>
                  <a:pt x="7067" y="6"/>
                </a:lnTo>
                <a:lnTo>
                  <a:pt x="7067" y="0"/>
                </a:lnTo>
                <a:lnTo>
                  <a:pt x="6814" y="0"/>
                </a:ln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43" name="Freeform 1579">
            <a:extLst>
              <a:ext uri="{FF2B5EF4-FFF2-40B4-BE49-F238E27FC236}">
                <a16:creationId xmlns:a16="http://schemas.microsoft.com/office/drawing/2014/main" id="{32DE782E-C893-4041-BC76-6C8725CD32FF}"/>
              </a:ext>
            </a:extLst>
          </p:cNvPr>
          <p:cNvSpPr/>
          <p:nvPr/>
        </p:nvSpPr>
        <p:spPr>
          <a:xfrm>
            <a:off x="4415007" y="2014563"/>
            <a:ext cx="749337" cy="749337"/>
          </a:xfrm>
          <a:prstGeom prst="ellipse">
            <a:avLst/>
          </a:pr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44" name="Freeform 1581">
            <a:extLst>
              <a:ext uri="{FF2B5EF4-FFF2-40B4-BE49-F238E27FC236}">
                <a16:creationId xmlns:a16="http://schemas.microsoft.com/office/drawing/2014/main" id="{EB74E7EB-B01B-4632-9B66-01976C717629}"/>
              </a:ext>
            </a:extLst>
          </p:cNvPr>
          <p:cNvSpPr/>
          <p:nvPr/>
        </p:nvSpPr>
        <p:spPr>
          <a:xfrm>
            <a:off x="4554656" y="2154212"/>
            <a:ext cx="470041" cy="470041"/>
          </a:xfrm>
          <a:prstGeom prst="ellipse">
            <a:avLst/>
          </a:prstGeom>
          <a:gradFill>
            <a:gsLst>
              <a:gs pos="40770">
                <a:srgbClr val="FFFFFF"/>
              </a:gs>
              <a:gs pos="80188">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p>
        </p:txBody>
      </p:sp>
      <p:sp>
        <p:nvSpPr>
          <p:cNvPr id="45" name="Freeform 1583">
            <a:extLst>
              <a:ext uri="{FF2B5EF4-FFF2-40B4-BE49-F238E27FC236}">
                <a16:creationId xmlns:a16="http://schemas.microsoft.com/office/drawing/2014/main" id="{8577119C-6C77-49C6-A758-0C26E7975C80}"/>
              </a:ext>
            </a:extLst>
          </p:cNvPr>
          <p:cNvSpPr/>
          <p:nvPr/>
        </p:nvSpPr>
        <p:spPr>
          <a:xfrm>
            <a:off x="4464857" y="2064415"/>
            <a:ext cx="649631" cy="64963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89" y="16760"/>
                  <a:pt x="16760" y="21589"/>
                  <a:pt x="10800" y="21600"/>
                </a:cubicBezTo>
                <a:close/>
                <a:moveTo>
                  <a:pt x="10800" y="484"/>
                </a:moveTo>
                <a:cubicBezTo>
                  <a:pt x="5114" y="484"/>
                  <a:pt x="504" y="5093"/>
                  <a:pt x="504" y="10779"/>
                </a:cubicBezTo>
                <a:cubicBezTo>
                  <a:pt x="504" y="16466"/>
                  <a:pt x="5114" y="21075"/>
                  <a:pt x="10800" y="21075"/>
                </a:cubicBezTo>
                <a:cubicBezTo>
                  <a:pt x="16486" y="21075"/>
                  <a:pt x="21096" y="16466"/>
                  <a:pt x="21096" y="10779"/>
                </a:cubicBezTo>
                <a:cubicBezTo>
                  <a:pt x="21096" y="5093"/>
                  <a:pt x="16486" y="484"/>
                  <a:pt x="10800" y="484"/>
                </a:cubicBezTo>
                <a:close/>
              </a:path>
            </a:pathLst>
          </a:custGeom>
          <a:solidFill>
            <a:srgbClr val="FFFFFF"/>
          </a:solidFill>
          <a:ln w="12700">
            <a:miter lim="400000"/>
          </a:ln>
        </p:spPr>
        <p:txBody>
          <a:bodyPr lIns="45719" rIns="45719" anchor="ctr"/>
          <a:lstStyle/>
          <a:p>
            <a:endParaRPr/>
          </a:p>
        </p:txBody>
      </p:sp>
      <p:sp>
        <p:nvSpPr>
          <p:cNvPr id="46" name="Freeform 1584">
            <a:extLst>
              <a:ext uri="{FF2B5EF4-FFF2-40B4-BE49-F238E27FC236}">
                <a16:creationId xmlns:a16="http://schemas.microsoft.com/office/drawing/2014/main" id="{11ECCCD1-FC37-4742-9005-C4C6FDCBA694}"/>
              </a:ext>
            </a:extLst>
          </p:cNvPr>
          <p:cNvSpPr/>
          <p:nvPr/>
        </p:nvSpPr>
        <p:spPr>
          <a:xfrm>
            <a:off x="5974060" y="1749816"/>
            <a:ext cx="1990408" cy="314571"/>
          </a:xfrm>
          <a:prstGeom prst="rect">
            <a:avLst/>
          </a:pr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47" name="Freeform 1585">
            <a:extLst>
              <a:ext uri="{FF2B5EF4-FFF2-40B4-BE49-F238E27FC236}">
                <a16:creationId xmlns:a16="http://schemas.microsoft.com/office/drawing/2014/main" id="{847BBDD1-80E1-45A2-AA55-DF2017046037}"/>
              </a:ext>
            </a:extLst>
          </p:cNvPr>
          <p:cNvSpPr/>
          <p:nvPr/>
        </p:nvSpPr>
        <p:spPr>
          <a:xfrm>
            <a:off x="5273645" y="2307174"/>
            <a:ext cx="521749" cy="205296"/>
          </a:xfrm>
          <a:custGeom>
            <a:avLst/>
            <a:gdLst/>
            <a:ahLst/>
            <a:cxnLst>
              <a:cxn ang="0">
                <a:pos x="wd2" y="hd2"/>
              </a:cxn>
              <a:cxn ang="5400000">
                <a:pos x="wd2" y="hd2"/>
              </a:cxn>
              <a:cxn ang="10800000">
                <a:pos x="wd2" y="hd2"/>
              </a:cxn>
              <a:cxn ang="16200000">
                <a:pos x="wd2" y="hd2"/>
              </a:cxn>
            </a:cxnLst>
            <a:rect l="0" t="0" r="r" b="b"/>
            <a:pathLst>
              <a:path w="21600" h="21600" extrusionOk="0">
                <a:moveTo>
                  <a:pt x="0" y="8503"/>
                </a:moveTo>
                <a:lnTo>
                  <a:pt x="14255" y="8503"/>
                </a:lnTo>
                <a:lnTo>
                  <a:pt x="14255" y="0"/>
                </a:lnTo>
                <a:lnTo>
                  <a:pt x="17921" y="5408"/>
                </a:lnTo>
                <a:lnTo>
                  <a:pt x="21600" y="10784"/>
                </a:lnTo>
                <a:lnTo>
                  <a:pt x="17921" y="16192"/>
                </a:lnTo>
                <a:lnTo>
                  <a:pt x="14255" y="21600"/>
                </a:lnTo>
                <a:lnTo>
                  <a:pt x="14255" y="13097"/>
                </a:lnTo>
                <a:lnTo>
                  <a:pt x="0" y="13097"/>
                </a:lnTo>
                <a:lnTo>
                  <a:pt x="0" y="8503"/>
                </a:lnTo>
                <a:close/>
              </a:path>
            </a:pathLst>
          </a:cu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48" name="Freeform 1587">
            <a:extLst>
              <a:ext uri="{FF2B5EF4-FFF2-40B4-BE49-F238E27FC236}">
                <a16:creationId xmlns:a16="http://schemas.microsoft.com/office/drawing/2014/main" id="{8730856D-32C9-4886-821C-4E643456D044}"/>
              </a:ext>
            </a:extLst>
          </p:cNvPr>
          <p:cNvSpPr/>
          <p:nvPr/>
        </p:nvSpPr>
        <p:spPr>
          <a:xfrm>
            <a:off x="4415098" y="3230269"/>
            <a:ext cx="749335" cy="749339"/>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49" name="Freeform 1589">
            <a:extLst>
              <a:ext uri="{FF2B5EF4-FFF2-40B4-BE49-F238E27FC236}">
                <a16:creationId xmlns:a16="http://schemas.microsoft.com/office/drawing/2014/main" id="{A25CF416-7652-4A56-A342-2AF064AAFCEB}"/>
              </a:ext>
            </a:extLst>
          </p:cNvPr>
          <p:cNvSpPr/>
          <p:nvPr/>
        </p:nvSpPr>
        <p:spPr>
          <a:xfrm>
            <a:off x="4554656" y="3369869"/>
            <a:ext cx="470041" cy="470038"/>
          </a:xfrm>
          <a:prstGeom prst="ellipse">
            <a:avLst/>
          </a:prstGeom>
          <a:gradFill>
            <a:gsLst>
              <a:gs pos="40770">
                <a:srgbClr val="FFFFFF"/>
              </a:gs>
              <a:gs pos="80188">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p>
        </p:txBody>
      </p:sp>
      <p:sp>
        <p:nvSpPr>
          <p:cNvPr id="50" name="Freeform 1591">
            <a:extLst>
              <a:ext uri="{FF2B5EF4-FFF2-40B4-BE49-F238E27FC236}">
                <a16:creationId xmlns:a16="http://schemas.microsoft.com/office/drawing/2014/main" id="{54CB9A52-C31F-4B35-A778-6BB87E85AC55}"/>
              </a:ext>
            </a:extLst>
          </p:cNvPr>
          <p:cNvSpPr/>
          <p:nvPr/>
        </p:nvSpPr>
        <p:spPr>
          <a:xfrm>
            <a:off x="4464857" y="3280075"/>
            <a:ext cx="649631" cy="64963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94" y="16762"/>
                  <a:pt x="16762" y="21594"/>
                  <a:pt x="10800" y="21600"/>
                </a:cubicBezTo>
                <a:close/>
                <a:moveTo>
                  <a:pt x="10800" y="484"/>
                </a:moveTo>
                <a:cubicBezTo>
                  <a:pt x="5114" y="484"/>
                  <a:pt x="504" y="5093"/>
                  <a:pt x="504" y="10779"/>
                </a:cubicBezTo>
                <a:cubicBezTo>
                  <a:pt x="504" y="16466"/>
                  <a:pt x="5114" y="21075"/>
                  <a:pt x="10800" y="21075"/>
                </a:cubicBezTo>
                <a:cubicBezTo>
                  <a:pt x="16486" y="21075"/>
                  <a:pt x="21096" y="16466"/>
                  <a:pt x="21096" y="10779"/>
                </a:cubicBezTo>
                <a:cubicBezTo>
                  <a:pt x="21096" y="5093"/>
                  <a:pt x="16486" y="484"/>
                  <a:pt x="10800" y="484"/>
                </a:cubicBezTo>
                <a:close/>
              </a:path>
            </a:pathLst>
          </a:custGeom>
          <a:solidFill>
            <a:srgbClr val="FFFFFF"/>
          </a:solidFill>
          <a:ln w="12700">
            <a:miter lim="400000"/>
          </a:ln>
        </p:spPr>
        <p:txBody>
          <a:bodyPr lIns="45719" rIns="45719" anchor="ctr"/>
          <a:lstStyle/>
          <a:p>
            <a:endParaRPr/>
          </a:p>
        </p:txBody>
      </p:sp>
      <p:sp>
        <p:nvSpPr>
          <p:cNvPr id="51" name="Freeform 1592">
            <a:extLst>
              <a:ext uri="{FF2B5EF4-FFF2-40B4-BE49-F238E27FC236}">
                <a16:creationId xmlns:a16="http://schemas.microsoft.com/office/drawing/2014/main" id="{40EF9B6B-889F-4389-B5FB-DB33F86334D5}"/>
              </a:ext>
            </a:extLst>
          </p:cNvPr>
          <p:cNvSpPr/>
          <p:nvPr/>
        </p:nvSpPr>
        <p:spPr>
          <a:xfrm>
            <a:off x="3808414" y="3554108"/>
            <a:ext cx="522058" cy="204983"/>
          </a:xfrm>
          <a:custGeom>
            <a:avLst/>
            <a:gdLst/>
            <a:ahLst/>
            <a:cxnLst>
              <a:cxn ang="0">
                <a:pos x="wd2" y="hd2"/>
              </a:cxn>
              <a:cxn ang="5400000">
                <a:pos x="wd2" y="hd2"/>
              </a:cxn>
              <a:cxn ang="10800000">
                <a:pos x="wd2" y="hd2"/>
              </a:cxn>
              <a:cxn ang="16200000">
                <a:pos x="wd2" y="hd2"/>
              </a:cxn>
            </a:cxnLst>
            <a:rect l="0" t="0" r="r" b="b"/>
            <a:pathLst>
              <a:path w="21600" h="21600" extrusionOk="0">
                <a:moveTo>
                  <a:pt x="21600" y="8516"/>
                </a:moveTo>
                <a:lnTo>
                  <a:pt x="7354" y="8516"/>
                </a:lnTo>
                <a:lnTo>
                  <a:pt x="7354" y="0"/>
                </a:lnTo>
                <a:lnTo>
                  <a:pt x="3677" y="5384"/>
                </a:lnTo>
                <a:lnTo>
                  <a:pt x="0" y="10800"/>
                </a:lnTo>
                <a:lnTo>
                  <a:pt x="3677" y="16184"/>
                </a:lnTo>
                <a:lnTo>
                  <a:pt x="7354" y="21600"/>
                </a:lnTo>
                <a:lnTo>
                  <a:pt x="7354" y="13084"/>
                </a:lnTo>
                <a:lnTo>
                  <a:pt x="21600" y="13084"/>
                </a:lnTo>
                <a:lnTo>
                  <a:pt x="21600" y="8516"/>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52" name="Freeform 1586">
            <a:extLst>
              <a:ext uri="{FF2B5EF4-FFF2-40B4-BE49-F238E27FC236}">
                <a16:creationId xmlns:a16="http://schemas.microsoft.com/office/drawing/2014/main" id="{32616815-47A4-4041-8E11-0DA8F5100B36}"/>
              </a:ext>
            </a:extLst>
          </p:cNvPr>
          <p:cNvSpPr/>
          <p:nvPr/>
        </p:nvSpPr>
        <p:spPr>
          <a:xfrm>
            <a:off x="3452183" y="3065524"/>
            <a:ext cx="1990511" cy="1296144"/>
          </a:xfrm>
          <a:custGeom>
            <a:avLst/>
            <a:gdLst/>
            <a:ahLst/>
            <a:cxnLst>
              <a:cxn ang="0">
                <a:pos x="wd2" y="hd2"/>
              </a:cxn>
              <a:cxn ang="5400000">
                <a:pos x="wd2" y="hd2"/>
              </a:cxn>
              <a:cxn ang="10800000">
                <a:pos x="wd2" y="hd2"/>
              </a:cxn>
              <a:cxn ang="16200000">
                <a:pos x="wd2" y="hd2"/>
              </a:cxn>
            </a:cxnLst>
            <a:rect l="0" t="0" r="r" b="b"/>
            <a:pathLst>
              <a:path w="20731" h="21600" extrusionOk="0">
                <a:moveTo>
                  <a:pt x="0" y="0"/>
                </a:moveTo>
                <a:lnTo>
                  <a:pt x="0" y="1323"/>
                </a:lnTo>
                <a:lnTo>
                  <a:pt x="14064" y="1323"/>
                </a:lnTo>
                <a:lnTo>
                  <a:pt x="14064" y="1335"/>
                </a:lnTo>
                <a:cubicBezTo>
                  <a:pt x="17333" y="1458"/>
                  <a:pt x="19922" y="5795"/>
                  <a:pt x="19846" y="11026"/>
                </a:cubicBezTo>
                <a:cubicBezTo>
                  <a:pt x="19772" y="16085"/>
                  <a:pt x="17226" y="20159"/>
                  <a:pt x="14064" y="20277"/>
                </a:cubicBezTo>
                <a:lnTo>
                  <a:pt x="14064" y="21600"/>
                </a:lnTo>
                <a:cubicBezTo>
                  <a:pt x="14828" y="21584"/>
                  <a:pt x="15584" y="21360"/>
                  <a:pt x="16302" y="20942"/>
                </a:cubicBezTo>
                <a:cubicBezTo>
                  <a:pt x="19800" y="18890"/>
                  <a:pt x="21600" y="12688"/>
                  <a:pt x="20317" y="7090"/>
                </a:cubicBezTo>
                <a:cubicBezTo>
                  <a:pt x="19361" y="2917"/>
                  <a:pt x="16901" y="117"/>
                  <a:pt x="14128" y="19"/>
                </a:cubicBezTo>
                <a:cubicBezTo>
                  <a:pt x="14129" y="13"/>
                  <a:pt x="14128" y="6"/>
                  <a:pt x="14128" y="0"/>
                </a:cubicBezTo>
                <a:lnTo>
                  <a:pt x="0" y="0"/>
                </a:lnTo>
                <a:close/>
              </a:path>
            </a:pathLst>
          </a:cu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53" name="Freeform 1594">
            <a:extLst>
              <a:ext uri="{FF2B5EF4-FFF2-40B4-BE49-F238E27FC236}">
                <a16:creationId xmlns:a16="http://schemas.microsoft.com/office/drawing/2014/main" id="{C44480DD-C5DD-42BE-A5D6-C1DC618D72CA}"/>
              </a:ext>
            </a:extLst>
          </p:cNvPr>
          <p:cNvSpPr/>
          <p:nvPr/>
        </p:nvSpPr>
        <p:spPr>
          <a:xfrm>
            <a:off x="359586" y="2968263"/>
            <a:ext cx="3269858" cy="332404"/>
          </a:xfrm>
          <a:prstGeom prst="rect">
            <a:avLst/>
          </a:pr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54" name="Freeform 1596">
            <a:extLst>
              <a:ext uri="{FF2B5EF4-FFF2-40B4-BE49-F238E27FC236}">
                <a16:creationId xmlns:a16="http://schemas.microsoft.com/office/drawing/2014/main" id="{FAD1AFA0-C5FE-4C63-A101-0DD194F062F4}"/>
              </a:ext>
            </a:extLst>
          </p:cNvPr>
          <p:cNvSpPr/>
          <p:nvPr/>
        </p:nvSpPr>
        <p:spPr>
          <a:xfrm>
            <a:off x="4415007" y="4443403"/>
            <a:ext cx="749337" cy="749337"/>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55" name="Freeform 1598">
            <a:extLst>
              <a:ext uri="{FF2B5EF4-FFF2-40B4-BE49-F238E27FC236}">
                <a16:creationId xmlns:a16="http://schemas.microsoft.com/office/drawing/2014/main" id="{25228049-E721-4FE6-8B57-B568A96DC128}"/>
              </a:ext>
            </a:extLst>
          </p:cNvPr>
          <p:cNvSpPr/>
          <p:nvPr/>
        </p:nvSpPr>
        <p:spPr>
          <a:xfrm>
            <a:off x="4554656" y="4583053"/>
            <a:ext cx="470041" cy="470040"/>
          </a:xfrm>
          <a:prstGeom prst="ellipse">
            <a:avLst/>
          </a:prstGeom>
          <a:gradFill>
            <a:gsLst>
              <a:gs pos="40770">
                <a:srgbClr val="FFFFFF"/>
              </a:gs>
              <a:gs pos="80188">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p>
        </p:txBody>
      </p:sp>
      <p:sp>
        <p:nvSpPr>
          <p:cNvPr id="56" name="Freeform 1600">
            <a:extLst>
              <a:ext uri="{FF2B5EF4-FFF2-40B4-BE49-F238E27FC236}">
                <a16:creationId xmlns:a16="http://schemas.microsoft.com/office/drawing/2014/main" id="{2632F681-6DB1-44E5-8F85-65839B65F817}"/>
              </a:ext>
            </a:extLst>
          </p:cNvPr>
          <p:cNvSpPr/>
          <p:nvPr/>
        </p:nvSpPr>
        <p:spPr>
          <a:xfrm>
            <a:off x="4464857" y="4493255"/>
            <a:ext cx="649631" cy="64963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89" y="16760"/>
                  <a:pt x="16760" y="21589"/>
                  <a:pt x="10800" y="21600"/>
                </a:cubicBezTo>
                <a:close/>
                <a:moveTo>
                  <a:pt x="10800" y="484"/>
                </a:moveTo>
                <a:cubicBezTo>
                  <a:pt x="5114" y="484"/>
                  <a:pt x="504" y="5093"/>
                  <a:pt x="504" y="10779"/>
                </a:cubicBezTo>
                <a:cubicBezTo>
                  <a:pt x="504" y="16465"/>
                  <a:pt x="5114" y="21075"/>
                  <a:pt x="10800" y="21075"/>
                </a:cubicBezTo>
                <a:cubicBezTo>
                  <a:pt x="16486" y="21075"/>
                  <a:pt x="21096" y="16465"/>
                  <a:pt x="21096" y="10779"/>
                </a:cubicBezTo>
                <a:cubicBezTo>
                  <a:pt x="21096" y="5093"/>
                  <a:pt x="16486" y="484"/>
                  <a:pt x="10800" y="484"/>
                </a:cubicBezTo>
                <a:close/>
              </a:path>
            </a:pathLst>
          </a:custGeom>
          <a:solidFill>
            <a:srgbClr val="FFFFFF"/>
          </a:solidFill>
          <a:ln w="12700">
            <a:miter lim="400000"/>
          </a:ln>
        </p:spPr>
        <p:txBody>
          <a:bodyPr lIns="45719" rIns="45719" anchor="ctr"/>
          <a:lstStyle/>
          <a:p>
            <a:endParaRPr/>
          </a:p>
        </p:txBody>
      </p:sp>
      <p:sp>
        <p:nvSpPr>
          <p:cNvPr id="57" name="Shape">
            <a:extLst>
              <a:ext uri="{FF2B5EF4-FFF2-40B4-BE49-F238E27FC236}">
                <a16:creationId xmlns:a16="http://schemas.microsoft.com/office/drawing/2014/main" id="{03183F93-C83F-4169-953C-898FD7D8879C}"/>
              </a:ext>
            </a:extLst>
          </p:cNvPr>
          <p:cNvSpPr/>
          <p:nvPr/>
        </p:nvSpPr>
        <p:spPr>
          <a:xfrm>
            <a:off x="4151273" y="4281916"/>
            <a:ext cx="1996564" cy="1296144"/>
          </a:xfrm>
          <a:custGeom>
            <a:avLst/>
            <a:gdLst/>
            <a:ahLst/>
            <a:cxnLst>
              <a:cxn ang="0">
                <a:pos x="wd2" y="hd2"/>
              </a:cxn>
              <a:cxn ang="5400000">
                <a:pos x="wd2" y="hd2"/>
              </a:cxn>
              <a:cxn ang="10800000">
                <a:pos x="wd2" y="hd2"/>
              </a:cxn>
              <a:cxn ang="16200000">
                <a:pos x="wd2" y="hd2"/>
              </a:cxn>
            </a:cxnLst>
            <a:rect l="0" t="0" r="r" b="b"/>
            <a:pathLst>
              <a:path w="21539" h="21600" extrusionOk="0">
                <a:moveTo>
                  <a:pt x="6888" y="0"/>
                </a:moveTo>
                <a:lnTo>
                  <a:pt x="6888" y="13"/>
                </a:lnTo>
                <a:lnTo>
                  <a:pt x="6875" y="13"/>
                </a:lnTo>
                <a:cubicBezTo>
                  <a:pt x="3016" y="108"/>
                  <a:pt x="-61" y="5019"/>
                  <a:pt x="1" y="10981"/>
                </a:cubicBezTo>
                <a:cubicBezTo>
                  <a:pt x="60" y="16764"/>
                  <a:pt x="3061" y="21447"/>
                  <a:pt x="6804" y="21600"/>
                </a:cubicBezTo>
                <a:lnTo>
                  <a:pt x="7026" y="21600"/>
                </a:lnTo>
                <a:lnTo>
                  <a:pt x="7026" y="20277"/>
                </a:lnTo>
                <a:lnTo>
                  <a:pt x="6888" y="20277"/>
                </a:lnTo>
                <a:lnTo>
                  <a:pt x="6813" y="20277"/>
                </a:lnTo>
                <a:cubicBezTo>
                  <a:pt x="3427" y="20128"/>
                  <a:pt x="760" y="15766"/>
                  <a:pt x="857" y="10535"/>
                </a:cubicBezTo>
                <a:cubicBezTo>
                  <a:pt x="950" y="5471"/>
                  <a:pt x="3608" y="1419"/>
                  <a:pt x="6888" y="1335"/>
                </a:cubicBezTo>
                <a:lnTo>
                  <a:pt x="7026" y="1335"/>
                </a:lnTo>
                <a:lnTo>
                  <a:pt x="21539" y="1335"/>
                </a:lnTo>
                <a:lnTo>
                  <a:pt x="21539" y="0"/>
                </a:lnTo>
                <a:lnTo>
                  <a:pt x="6888" y="0"/>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58" name="Freeform 1602">
            <a:extLst>
              <a:ext uri="{FF2B5EF4-FFF2-40B4-BE49-F238E27FC236}">
                <a16:creationId xmlns:a16="http://schemas.microsoft.com/office/drawing/2014/main" id="{C805ABC3-FDAF-4F0C-9392-A875EBF895E8}"/>
              </a:ext>
            </a:extLst>
          </p:cNvPr>
          <p:cNvSpPr/>
          <p:nvPr/>
        </p:nvSpPr>
        <p:spPr>
          <a:xfrm>
            <a:off x="5974059" y="4182065"/>
            <a:ext cx="3458195" cy="332268"/>
          </a:xfrm>
          <a:prstGeom prst="rect">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59" name="Freeform 1603">
            <a:extLst>
              <a:ext uri="{FF2B5EF4-FFF2-40B4-BE49-F238E27FC236}">
                <a16:creationId xmlns:a16="http://schemas.microsoft.com/office/drawing/2014/main" id="{1233BDB3-487A-4243-8F33-6A9CFEFC261A}"/>
              </a:ext>
            </a:extLst>
          </p:cNvPr>
          <p:cNvSpPr/>
          <p:nvPr/>
        </p:nvSpPr>
        <p:spPr>
          <a:xfrm>
            <a:off x="5273645" y="4739422"/>
            <a:ext cx="521749" cy="204986"/>
          </a:xfrm>
          <a:custGeom>
            <a:avLst/>
            <a:gdLst/>
            <a:ahLst/>
            <a:cxnLst>
              <a:cxn ang="0">
                <a:pos x="wd2" y="hd2"/>
              </a:cxn>
              <a:cxn ang="5400000">
                <a:pos x="wd2" y="hd2"/>
              </a:cxn>
              <a:cxn ang="10800000">
                <a:pos x="wd2" y="hd2"/>
              </a:cxn>
              <a:cxn ang="16200000">
                <a:pos x="wd2" y="hd2"/>
              </a:cxn>
            </a:cxnLst>
            <a:rect l="0" t="0" r="r" b="b"/>
            <a:pathLst>
              <a:path w="21600" h="21600" extrusionOk="0">
                <a:moveTo>
                  <a:pt x="0" y="8516"/>
                </a:moveTo>
                <a:lnTo>
                  <a:pt x="14255" y="8516"/>
                </a:lnTo>
                <a:lnTo>
                  <a:pt x="14255" y="0"/>
                </a:lnTo>
                <a:lnTo>
                  <a:pt x="17921" y="5416"/>
                </a:lnTo>
                <a:lnTo>
                  <a:pt x="21600" y="10800"/>
                </a:lnTo>
                <a:lnTo>
                  <a:pt x="17921" y="16216"/>
                </a:lnTo>
                <a:lnTo>
                  <a:pt x="14255" y="21600"/>
                </a:lnTo>
                <a:lnTo>
                  <a:pt x="14255" y="13084"/>
                </a:lnTo>
                <a:lnTo>
                  <a:pt x="0" y="13084"/>
                </a:lnTo>
                <a:lnTo>
                  <a:pt x="0" y="8516"/>
                </a:lnTo>
                <a:close/>
              </a:path>
            </a:pathLst>
          </a:cu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60" name="Freeform 1605">
            <a:extLst>
              <a:ext uri="{FF2B5EF4-FFF2-40B4-BE49-F238E27FC236}">
                <a16:creationId xmlns:a16="http://schemas.microsoft.com/office/drawing/2014/main" id="{457AB7D0-77AE-4742-8B3F-98EF71B0AA5A}"/>
              </a:ext>
            </a:extLst>
          </p:cNvPr>
          <p:cNvSpPr/>
          <p:nvPr/>
        </p:nvSpPr>
        <p:spPr>
          <a:xfrm>
            <a:off x="4415007" y="5660301"/>
            <a:ext cx="749337" cy="749337"/>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61" name="Freeform 1607">
            <a:extLst>
              <a:ext uri="{FF2B5EF4-FFF2-40B4-BE49-F238E27FC236}">
                <a16:creationId xmlns:a16="http://schemas.microsoft.com/office/drawing/2014/main" id="{8D88A6AE-8133-44B9-99E5-C564B112C412}"/>
              </a:ext>
            </a:extLst>
          </p:cNvPr>
          <p:cNvSpPr/>
          <p:nvPr/>
        </p:nvSpPr>
        <p:spPr>
          <a:xfrm>
            <a:off x="4554656" y="5799948"/>
            <a:ext cx="470041" cy="470038"/>
          </a:xfrm>
          <a:prstGeom prst="ellipse">
            <a:avLst/>
          </a:prstGeom>
          <a:gradFill>
            <a:gsLst>
              <a:gs pos="40770">
                <a:srgbClr val="FFFFFF"/>
              </a:gs>
              <a:gs pos="80188">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p>
            <a:endParaRPr/>
          </a:p>
        </p:txBody>
      </p:sp>
      <p:sp>
        <p:nvSpPr>
          <p:cNvPr id="62" name="Freeform 1609">
            <a:extLst>
              <a:ext uri="{FF2B5EF4-FFF2-40B4-BE49-F238E27FC236}">
                <a16:creationId xmlns:a16="http://schemas.microsoft.com/office/drawing/2014/main" id="{83108001-A810-4EDE-B07D-4AEEBCE0A904}"/>
              </a:ext>
            </a:extLst>
          </p:cNvPr>
          <p:cNvSpPr/>
          <p:nvPr/>
        </p:nvSpPr>
        <p:spPr>
          <a:xfrm>
            <a:off x="4464861" y="5710154"/>
            <a:ext cx="649631" cy="649633"/>
          </a:xfrm>
          <a:custGeom>
            <a:avLst/>
            <a:gdLst/>
            <a:ahLst/>
            <a:cxnLst>
              <a:cxn ang="0">
                <a:pos x="wd2" y="hd2"/>
              </a:cxn>
              <a:cxn ang="5400000">
                <a:pos x="wd2" y="hd2"/>
              </a:cxn>
              <a:cxn ang="10800000">
                <a:pos x="wd2" y="hd2"/>
              </a:cxn>
              <a:cxn ang="16200000">
                <a:pos x="wd2" y="hd2"/>
              </a:cxn>
            </a:cxnLst>
            <a:rect l="0" t="0" r="r" b="b"/>
            <a:pathLst>
              <a:path w="21589" h="21600" extrusionOk="0">
                <a:moveTo>
                  <a:pt x="10794" y="21600"/>
                </a:moveTo>
                <a:cubicBezTo>
                  <a:pt x="4833" y="21600"/>
                  <a:pt x="0" y="16765"/>
                  <a:pt x="0" y="10800"/>
                </a:cubicBezTo>
                <a:cubicBezTo>
                  <a:pt x="0" y="4835"/>
                  <a:pt x="4833" y="0"/>
                  <a:pt x="10794" y="0"/>
                </a:cubicBezTo>
                <a:cubicBezTo>
                  <a:pt x="16740" y="0"/>
                  <a:pt x="21566" y="4810"/>
                  <a:pt x="21589" y="10759"/>
                </a:cubicBezTo>
                <a:cubicBezTo>
                  <a:pt x="21600" y="16735"/>
                  <a:pt x="16767" y="21589"/>
                  <a:pt x="10794" y="21600"/>
                </a:cubicBezTo>
                <a:close/>
                <a:moveTo>
                  <a:pt x="10794" y="474"/>
                </a:moveTo>
                <a:cubicBezTo>
                  <a:pt x="5111" y="474"/>
                  <a:pt x="504" y="5083"/>
                  <a:pt x="504" y="10769"/>
                </a:cubicBezTo>
                <a:cubicBezTo>
                  <a:pt x="504" y="16455"/>
                  <a:pt x="5111" y="21065"/>
                  <a:pt x="10794" y="21065"/>
                </a:cubicBezTo>
                <a:cubicBezTo>
                  <a:pt x="16477" y="21065"/>
                  <a:pt x="21084" y="16455"/>
                  <a:pt x="21084" y="10769"/>
                </a:cubicBezTo>
                <a:cubicBezTo>
                  <a:pt x="21090" y="5083"/>
                  <a:pt x="16488" y="469"/>
                  <a:pt x="10805" y="463"/>
                </a:cubicBezTo>
                <a:cubicBezTo>
                  <a:pt x="10801" y="463"/>
                  <a:pt x="10798" y="463"/>
                  <a:pt x="10794" y="463"/>
                </a:cubicBezTo>
                <a:close/>
              </a:path>
            </a:pathLst>
          </a:custGeom>
          <a:solidFill>
            <a:srgbClr val="FFFFFF"/>
          </a:solidFill>
          <a:ln w="12700">
            <a:miter lim="400000"/>
          </a:ln>
        </p:spPr>
        <p:txBody>
          <a:bodyPr lIns="45719" rIns="45719" anchor="ctr"/>
          <a:lstStyle/>
          <a:p>
            <a:endParaRPr/>
          </a:p>
        </p:txBody>
      </p:sp>
      <p:sp>
        <p:nvSpPr>
          <p:cNvPr id="63" name="Freeform 1610">
            <a:extLst>
              <a:ext uri="{FF2B5EF4-FFF2-40B4-BE49-F238E27FC236}">
                <a16:creationId xmlns:a16="http://schemas.microsoft.com/office/drawing/2014/main" id="{694455A2-AC4B-4105-9A3E-B4BF7CA5C887}"/>
              </a:ext>
            </a:extLst>
          </p:cNvPr>
          <p:cNvSpPr/>
          <p:nvPr/>
        </p:nvSpPr>
        <p:spPr>
          <a:xfrm>
            <a:off x="3808414" y="5987594"/>
            <a:ext cx="522058" cy="205295"/>
          </a:xfrm>
          <a:custGeom>
            <a:avLst/>
            <a:gdLst/>
            <a:ahLst/>
            <a:cxnLst>
              <a:cxn ang="0">
                <a:pos x="wd2" y="hd2"/>
              </a:cxn>
              <a:cxn ang="5400000">
                <a:pos x="wd2" y="hd2"/>
              </a:cxn>
              <a:cxn ang="10800000">
                <a:pos x="wd2" y="hd2"/>
              </a:cxn>
              <a:cxn ang="16200000">
                <a:pos x="wd2" y="hd2"/>
              </a:cxn>
            </a:cxnLst>
            <a:rect l="0" t="0" r="r" b="b"/>
            <a:pathLst>
              <a:path w="21600" h="21600" extrusionOk="0">
                <a:moveTo>
                  <a:pt x="21600" y="8503"/>
                </a:moveTo>
                <a:lnTo>
                  <a:pt x="7354" y="8503"/>
                </a:lnTo>
                <a:lnTo>
                  <a:pt x="7354" y="0"/>
                </a:lnTo>
                <a:lnTo>
                  <a:pt x="3677" y="5408"/>
                </a:lnTo>
                <a:lnTo>
                  <a:pt x="0" y="10784"/>
                </a:lnTo>
                <a:lnTo>
                  <a:pt x="3677" y="16192"/>
                </a:lnTo>
                <a:lnTo>
                  <a:pt x="7354" y="21600"/>
                </a:lnTo>
                <a:lnTo>
                  <a:pt x="7354" y="13097"/>
                </a:lnTo>
                <a:lnTo>
                  <a:pt x="21600" y="13097"/>
                </a:lnTo>
                <a:lnTo>
                  <a:pt x="21600" y="8503"/>
                </a:ln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64" name="Freeform 1604">
            <a:extLst>
              <a:ext uri="{FF2B5EF4-FFF2-40B4-BE49-F238E27FC236}">
                <a16:creationId xmlns:a16="http://schemas.microsoft.com/office/drawing/2014/main" id="{3ABC2CDE-B829-4FE8-BD6E-2DE794186F05}"/>
              </a:ext>
            </a:extLst>
          </p:cNvPr>
          <p:cNvSpPr/>
          <p:nvPr/>
        </p:nvSpPr>
        <p:spPr>
          <a:xfrm>
            <a:off x="3452183" y="5499083"/>
            <a:ext cx="1979718" cy="1294982"/>
          </a:xfrm>
          <a:custGeom>
            <a:avLst/>
            <a:gdLst/>
            <a:ahLst/>
            <a:cxnLst>
              <a:cxn ang="0">
                <a:pos x="wd2" y="hd2"/>
              </a:cxn>
              <a:cxn ang="5400000">
                <a:pos x="wd2" y="hd2"/>
              </a:cxn>
              <a:cxn ang="10800000">
                <a:pos x="wd2" y="hd2"/>
              </a:cxn>
              <a:cxn ang="16200000">
                <a:pos x="wd2" y="hd2"/>
              </a:cxn>
            </a:cxnLst>
            <a:rect l="0" t="0" r="r" b="b"/>
            <a:pathLst>
              <a:path w="21491" h="21600" extrusionOk="0">
                <a:moveTo>
                  <a:pt x="0" y="0"/>
                </a:moveTo>
                <a:lnTo>
                  <a:pt x="0" y="1324"/>
                </a:lnTo>
                <a:lnTo>
                  <a:pt x="14659" y="1324"/>
                </a:lnTo>
                <a:lnTo>
                  <a:pt x="14659" y="1330"/>
                </a:lnTo>
                <a:cubicBezTo>
                  <a:pt x="17993" y="1481"/>
                  <a:pt x="20644" y="5673"/>
                  <a:pt x="20648" y="10797"/>
                </a:cubicBezTo>
                <a:cubicBezTo>
                  <a:pt x="20649" y="15925"/>
                  <a:pt x="17995" y="20129"/>
                  <a:pt x="14659" y="20283"/>
                </a:cubicBezTo>
                <a:lnTo>
                  <a:pt x="14659" y="21600"/>
                </a:lnTo>
                <a:cubicBezTo>
                  <a:pt x="18541" y="21429"/>
                  <a:pt x="21600" y="16458"/>
                  <a:pt x="21489" y="10493"/>
                </a:cubicBezTo>
                <a:cubicBezTo>
                  <a:pt x="21407" y="6109"/>
                  <a:pt x="19608" y="2236"/>
                  <a:pt x="16937" y="691"/>
                </a:cubicBezTo>
                <a:cubicBezTo>
                  <a:pt x="16214" y="272"/>
                  <a:pt x="15452" y="45"/>
                  <a:pt x="14680" y="13"/>
                </a:cubicBezTo>
                <a:lnTo>
                  <a:pt x="14680" y="0"/>
                </a:lnTo>
                <a:lnTo>
                  <a:pt x="0" y="0"/>
                </a:lnTo>
                <a:close/>
              </a:path>
            </a:pathLst>
          </a:cu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65" name="Freeform 1612">
            <a:extLst>
              <a:ext uri="{FF2B5EF4-FFF2-40B4-BE49-F238E27FC236}">
                <a16:creationId xmlns:a16="http://schemas.microsoft.com/office/drawing/2014/main" id="{E479D1BC-3EBF-4D47-B282-3210A6D3C4F7}"/>
              </a:ext>
            </a:extLst>
          </p:cNvPr>
          <p:cNvSpPr/>
          <p:nvPr/>
        </p:nvSpPr>
        <p:spPr>
          <a:xfrm>
            <a:off x="359586" y="5402058"/>
            <a:ext cx="3269858" cy="294641"/>
          </a:xfrm>
          <a:prstGeom prst="rect">
            <a:avLst/>
          </a:pr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67" name="TextBox 52">
            <a:extLst>
              <a:ext uri="{FF2B5EF4-FFF2-40B4-BE49-F238E27FC236}">
                <a16:creationId xmlns:a16="http://schemas.microsoft.com/office/drawing/2014/main" id="{29F5E0A3-FA0C-4522-A8C3-22389F6DD650}"/>
              </a:ext>
            </a:extLst>
          </p:cNvPr>
          <p:cNvSpPr txBox="1"/>
          <p:nvPr/>
        </p:nvSpPr>
        <p:spPr>
          <a:xfrm>
            <a:off x="1272723" y="966377"/>
            <a:ext cx="244589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r>
              <a:rPr lang="en-US" dirty="0" err="1"/>
              <a:t>Latar</a:t>
            </a:r>
            <a:r>
              <a:rPr lang="en-US" dirty="0"/>
              <a:t> </a:t>
            </a:r>
            <a:r>
              <a:rPr lang="en-US" dirty="0" err="1"/>
              <a:t>Belakang</a:t>
            </a:r>
            <a:r>
              <a:rPr lang="en-US" dirty="0"/>
              <a:t> </a:t>
            </a:r>
            <a:r>
              <a:rPr lang="en-US" dirty="0" err="1"/>
              <a:t>Penelitian</a:t>
            </a:r>
            <a:endParaRPr lang="en-US" dirty="0"/>
          </a:p>
        </p:txBody>
      </p:sp>
      <p:sp>
        <p:nvSpPr>
          <p:cNvPr id="68" name="TextBox 34">
            <a:extLst>
              <a:ext uri="{FF2B5EF4-FFF2-40B4-BE49-F238E27FC236}">
                <a16:creationId xmlns:a16="http://schemas.microsoft.com/office/drawing/2014/main" id="{C211C01D-38B2-4284-9BAC-3348D4D4A125}"/>
              </a:ext>
            </a:extLst>
          </p:cNvPr>
          <p:cNvSpPr txBox="1"/>
          <p:nvPr/>
        </p:nvSpPr>
        <p:spPr>
          <a:xfrm>
            <a:off x="4617003" y="866699"/>
            <a:ext cx="632724" cy="56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100">
                <a:solidFill>
                  <a:srgbClr val="535353"/>
                </a:solidFill>
                <a:latin typeface="Arial Rounded MT Bold"/>
                <a:ea typeface="Arial Rounded MT Bold"/>
                <a:cs typeface="Arial Rounded MT Bold"/>
                <a:sym typeface="Arial Rounded MT Bold"/>
              </a:defRPr>
            </a:lvl1pPr>
          </a:lstStyle>
          <a:p>
            <a:r>
              <a:rPr lang="en-US" dirty="0"/>
              <a:t>1</a:t>
            </a:r>
            <a:endParaRPr dirty="0"/>
          </a:p>
        </p:txBody>
      </p:sp>
      <p:sp>
        <p:nvSpPr>
          <p:cNvPr id="70" name="TextBox 52">
            <a:extLst>
              <a:ext uri="{FF2B5EF4-FFF2-40B4-BE49-F238E27FC236}">
                <a16:creationId xmlns:a16="http://schemas.microsoft.com/office/drawing/2014/main" id="{5C18C7F1-AC09-45C5-9E52-732BAC275CFD}"/>
              </a:ext>
            </a:extLst>
          </p:cNvPr>
          <p:cNvSpPr txBox="1"/>
          <p:nvPr/>
        </p:nvSpPr>
        <p:spPr>
          <a:xfrm>
            <a:off x="236158" y="3401812"/>
            <a:ext cx="345685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pPr algn="r"/>
            <a:r>
              <a:rPr lang="en-US" dirty="0" err="1"/>
              <a:t>Objek</a:t>
            </a:r>
            <a:r>
              <a:rPr lang="en-US" dirty="0"/>
              <a:t> &amp; </a:t>
            </a:r>
            <a:r>
              <a:rPr lang="en-US" dirty="0" err="1"/>
              <a:t>Metode</a:t>
            </a:r>
            <a:r>
              <a:rPr lang="en-US" dirty="0"/>
              <a:t> </a:t>
            </a:r>
            <a:r>
              <a:rPr lang="en-US" dirty="0" err="1"/>
              <a:t>Penelitian</a:t>
            </a:r>
            <a:r>
              <a:rPr lang="en-US" dirty="0"/>
              <a:t>, </a:t>
            </a:r>
            <a:r>
              <a:rPr lang="en-US" dirty="0" err="1"/>
              <a:t>Ovar</a:t>
            </a:r>
            <a:r>
              <a:rPr lang="en-US" dirty="0"/>
              <a:t>,</a:t>
            </a:r>
          </a:p>
          <a:p>
            <a:pPr algn="r"/>
            <a:r>
              <a:rPr lang="en-US" dirty="0" err="1"/>
              <a:t>Pengujian</a:t>
            </a:r>
            <a:r>
              <a:rPr lang="en-US" dirty="0"/>
              <a:t> </a:t>
            </a:r>
            <a:r>
              <a:rPr lang="en-US" dirty="0" err="1"/>
              <a:t>Hipotesis</a:t>
            </a:r>
            <a:endParaRPr lang="en-US" dirty="0"/>
          </a:p>
        </p:txBody>
      </p:sp>
      <p:sp>
        <p:nvSpPr>
          <p:cNvPr id="71" name="TextBox 34">
            <a:extLst>
              <a:ext uri="{FF2B5EF4-FFF2-40B4-BE49-F238E27FC236}">
                <a16:creationId xmlns:a16="http://schemas.microsoft.com/office/drawing/2014/main" id="{FDDF21C4-3BDA-4112-BD81-8544C5A70A13}"/>
              </a:ext>
            </a:extLst>
          </p:cNvPr>
          <p:cNvSpPr txBox="1"/>
          <p:nvPr/>
        </p:nvSpPr>
        <p:spPr>
          <a:xfrm>
            <a:off x="4617003" y="3320239"/>
            <a:ext cx="492654" cy="56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100">
                <a:solidFill>
                  <a:srgbClr val="535353"/>
                </a:solidFill>
                <a:latin typeface="Arial Rounded MT Bold"/>
                <a:ea typeface="Arial Rounded MT Bold"/>
                <a:cs typeface="Arial Rounded MT Bold"/>
                <a:sym typeface="Arial Rounded MT Bold"/>
              </a:defRPr>
            </a:lvl1pPr>
          </a:lstStyle>
          <a:p>
            <a:r>
              <a:rPr lang="en-US" dirty="0"/>
              <a:t>3</a:t>
            </a:r>
            <a:endParaRPr dirty="0"/>
          </a:p>
        </p:txBody>
      </p:sp>
      <p:sp>
        <p:nvSpPr>
          <p:cNvPr id="73" name="TextBox 52">
            <a:extLst>
              <a:ext uri="{FF2B5EF4-FFF2-40B4-BE49-F238E27FC236}">
                <a16:creationId xmlns:a16="http://schemas.microsoft.com/office/drawing/2014/main" id="{872D8CA5-D2FB-45B3-AA5C-21A9E58F54E9}"/>
              </a:ext>
            </a:extLst>
          </p:cNvPr>
          <p:cNvSpPr txBox="1"/>
          <p:nvPr/>
        </p:nvSpPr>
        <p:spPr>
          <a:xfrm>
            <a:off x="1635671" y="5900654"/>
            <a:ext cx="233321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r>
              <a:rPr lang="en-US" dirty="0"/>
              <a:t>Kesimpulan dan Saran</a:t>
            </a:r>
            <a:endParaRPr dirty="0"/>
          </a:p>
        </p:txBody>
      </p:sp>
      <p:sp>
        <p:nvSpPr>
          <p:cNvPr id="74" name="TextBox 34">
            <a:extLst>
              <a:ext uri="{FF2B5EF4-FFF2-40B4-BE49-F238E27FC236}">
                <a16:creationId xmlns:a16="http://schemas.microsoft.com/office/drawing/2014/main" id="{98B8FE38-3DD1-4196-AE43-F4CDC0A40280}"/>
              </a:ext>
            </a:extLst>
          </p:cNvPr>
          <p:cNvSpPr txBox="1"/>
          <p:nvPr/>
        </p:nvSpPr>
        <p:spPr>
          <a:xfrm>
            <a:off x="4579393" y="5746404"/>
            <a:ext cx="542963" cy="56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100">
                <a:solidFill>
                  <a:srgbClr val="535353"/>
                </a:solidFill>
                <a:latin typeface="Arial Rounded MT Bold"/>
                <a:ea typeface="Arial Rounded MT Bold"/>
                <a:cs typeface="Arial Rounded MT Bold"/>
                <a:sym typeface="Arial Rounded MT Bold"/>
              </a:defRPr>
            </a:lvl1pPr>
          </a:lstStyle>
          <a:p>
            <a:r>
              <a:rPr lang="en-US" dirty="0"/>
              <a:t>5</a:t>
            </a:r>
            <a:endParaRPr dirty="0"/>
          </a:p>
        </p:txBody>
      </p:sp>
      <p:sp>
        <p:nvSpPr>
          <p:cNvPr id="76" name="TextBox 52">
            <a:extLst>
              <a:ext uri="{FF2B5EF4-FFF2-40B4-BE49-F238E27FC236}">
                <a16:creationId xmlns:a16="http://schemas.microsoft.com/office/drawing/2014/main" id="{9C52667D-B098-464E-8701-315E087478AD}"/>
              </a:ext>
            </a:extLst>
          </p:cNvPr>
          <p:cNvSpPr txBox="1"/>
          <p:nvPr/>
        </p:nvSpPr>
        <p:spPr>
          <a:xfrm>
            <a:off x="5974058" y="4583053"/>
            <a:ext cx="3458195"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r>
              <a:rPr kumimoji="1" lang="id-ID" altLang="ja-JP" dirty="0"/>
              <a:t>Jenis Kelamin, Usia dan  Lama Usaha Responden</a:t>
            </a:r>
            <a:r>
              <a:rPr kumimoji="1" lang="en-US" altLang="ja-JP" dirty="0"/>
              <a:t>, </a:t>
            </a:r>
            <a:r>
              <a:rPr kumimoji="1" lang="en-US" altLang="ja-JP" dirty="0" err="1"/>
              <a:t>Analisis</a:t>
            </a:r>
            <a:r>
              <a:rPr kumimoji="1" lang="en-US" altLang="ja-JP" dirty="0"/>
              <a:t> </a:t>
            </a:r>
            <a:r>
              <a:rPr kumimoji="1" lang="en-US" altLang="ja-JP" dirty="0" err="1"/>
              <a:t>Deskriptif</a:t>
            </a:r>
            <a:r>
              <a:rPr kumimoji="1" lang="en-US" altLang="ja-JP" dirty="0"/>
              <a:t>, </a:t>
            </a:r>
            <a:r>
              <a:rPr kumimoji="1" lang="en-US" altLang="ja-JP" dirty="0" err="1"/>
              <a:t>Analisis</a:t>
            </a:r>
            <a:r>
              <a:rPr kumimoji="1" lang="en-US" altLang="ja-JP" dirty="0"/>
              <a:t> </a:t>
            </a:r>
            <a:r>
              <a:rPr kumimoji="1" lang="en-US" altLang="ja-JP" dirty="0" err="1"/>
              <a:t>Verifikatif</a:t>
            </a:r>
            <a:endParaRPr kumimoji="1" lang="ja-JP" altLang="en-US" dirty="0"/>
          </a:p>
        </p:txBody>
      </p:sp>
      <p:sp>
        <p:nvSpPr>
          <p:cNvPr id="77" name="TextBox 34">
            <a:extLst>
              <a:ext uri="{FF2B5EF4-FFF2-40B4-BE49-F238E27FC236}">
                <a16:creationId xmlns:a16="http://schemas.microsoft.com/office/drawing/2014/main" id="{8578A9D3-260C-40F5-A21C-7D155A42CB13}"/>
              </a:ext>
            </a:extLst>
          </p:cNvPr>
          <p:cNvSpPr txBox="1"/>
          <p:nvPr/>
        </p:nvSpPr>
        <p:spPr>
          <a:xfrm>
            <a:off x="4617003" y="4533729"/>
            <a:ext cx="518812" cy="56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100">
                <a:solidFill>
                  <a:srgbClr val="535353"/>
                </a:solidFill>
                <a:latin typeface="Arial Rounded MT Bold"/>
                <a:ea typeface="Arial Rounded MT Bold"/>
                <a:cs typeface="Arial Rounded MT Bold"/>
                <a:sym typeface="Arial Rounded MT Bold"/>
              </a:defRPr>
            </a:lvl1pPr>
          </a:lstStyle>
          <a:p>
            <a:r>
              <a:rPr lang="en-US" dirty="0"/>
              <a:t>4</a:t>
            </a:r>
            <a:endParaRPr dirty="0"/>
          </a:p>
        </p:txBody>
      </p:sp>
      <p:sp>
        <p:nvSpPr>
          <p:cNvPr id="79" name="TextBox 52">
            <a:extLst>
              <a:ext uri="{FF2B5EF4-FFF2-40B4-BE49-F238E27FC236}">
                <a16:creationId xmlns:a16="http://schemas.microsoft.com/office/drawing/2014/main" id="{8EDCD61A-72DD-48D3-A335-4AC238F2AD6C}"/>
              </a:ext>
            </a:extLst>
          </p:cNvPr>
          <p:cNvSpPr txBox="1"/>
          <p:nvPr/>
        </p:nvSpPr>
        <p:spPr>
          <a:xfrm>
            <a:off x="5904695" y="2191684"/>
            <a:ext cx="352755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solidFill>
                  <a:srgbClr val="535353"/>
                </a:solidFill>
              </a:defRPr>
            </a:lvl1pPr>
          </a:lstStyle>
          <a:p>
            <a:r>
              <a:rPr lang="en-US" dirty="0"/>
              <a:t>Kajian </a:t>
            </a:r>
            <a:r>
              <a:rPr lang="en-US" dirty="0" err="1"/>
              <a:t>Pustaka</a:t>
            </a:r>
            <a:r>
              <a:rPr lang="en-US" dirty="0"/>
              <a:t>, </a:t>
            </a:r>
            <a:r>
              <a:rPr lang="en-US" dirty="0" err="1"/>
              <a:t>Keterkaitan</a:t>
            </a:r>
            <a:r>
              <a:rPr lang="en-US" dirty="0"/>
              <a:t> </a:t>
            </a:r>
            <a:r>
              <a:rPr lang="en-US" dirty="0" err="1"/>
              <a:t>Variabel</a:t>
            </a:r>
            <a:endParaRPr lang="en-US" dirty="0"/>
          </a:p>
        </p:txBody>
      </p:sp>
      <p:sp>
        <p:nvSpPr>
          <p:cNvPr id="80" name="TextBox 34">
            <a:extLst>
              <a:ext uri="{FF2B5EF4-FFF2-40B4-BE49-F238E27FC236}">
                <a16:creationId xmlns:a16="http://schemas.microsoft.com/office/drawing/2014/main" id="{8B7CB867-3938-44F5-8BF8-48E0CA83043B}"/>
              </a:ext>
            </a:extLst>
          </p:cNvPr>
          <p:cNvSpPr txBox="1"/>
          <p:nvPr/>
        </p:nvSpPr>
        <p:spPr>
          <a:xfrm>
            <a:off x="4594907" y="2105372"/>
            <a:ext cx="528208" cy="569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3100">
                <a:solidFill>
                  <a:srgbClr val="535353"/>
                </a:solidFill>
                <a:latin typeface="Arial Rounded MT Bold"/>
                <a:ea typeface="Arial Rounded MT Bold"/>
                <a:cs typeface="Arial Rounded MT Bold"/>
                <a:sym typeface="Arial Rounded MT Bold"/>
              </a:defRPr>
            </a:lvl1pPr>
          </a:lstStyle>
          <a:p>
            <a:r>
              <a:rPr lang="en-US" dirty="0"/>
              <a:t>2</a:t>
            </a:r>
            <a:endParaRPr dirty="0"/>
          </a:p>
        </p:txBody>
      </p:sp>
      <p:sp>
        <p:nvSpPr>
          <p:cNvPr id="81" name="TextBox 52">
            <a:extLst>
              <a:ext uri="{FF2B5EF4-FFF2-40B4-BE49-F238E27FC236}">
                <a16:creationId xmlns:a16="http://schemas.microsoft.com/office/drawing/2014/main" id="{07A8029D-DE91-40DF-97DB-EDE455FF67AE}"/>
              </a:ext>
            </a:extLst>
          </p:cNvPr>
          <p:cNvSpPr txBox="1"/>
          <p:nvPr/>
        </p:nvSpPr>
        <p:spPr>
          <a:xfrm>
            <a:off x="6071724" y="1696260"/>
            <a:ext cx="176414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dirty="0"/>
              <a:t>KAJIAN PUSTAKA</a:t>
            </a:r>
            <a:endParaRPr dirty="0"/>
          </a:p>
        </p:txBody>
      </p:sp>
      <p:sp>
        <p:nvSpPr>
          <p:cNvPr id="82" name="TextBox 52">
            <a:extLst>
              <a:ext uri="{FF2B5EF4-FFF2-40B4-BE49-F238E27FC236}">
                <a16:creationId xmlns:a16="http://schemas.microsoft.com/office/drawing/2014/main" id="{0904AFBC-15C8-46B6-889A-25E5B970B0CF}"/>
              </a:ext>
            </a:extLst>
          </p:cNvPr>
          <p:cNvSpPr txBox="1"/>
          <p:nvPr/>
        </p:nvSpPr>
        <p:spPr>
          <a:xfrm>
            <a:off x="6020201" y="4185426"/>
            <a:ext cx="345819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dirty="0"/>
              <a:t>HASIL PENELITIAN &amp; PEMBAHASAN</a:t>
            </a:r>
            <a:endParaRPr dirty="0"/>
          </a:p>
        </p:txBody>
      </p:sp>
      <p:sp>
        <p:nvSpPr>
          <p:cNvPr id="83" name="TextBox 52">
            <a:extLst>
              <a:ext uri="{FF2B5EF4-FFF2-40B4-BE49-F238E27FC236}">
                <a16:creationId xmlns:a16="http://schemas.microsoft.com/office/drawing/2014/main" id="{D536FDA5-8880-4B9D-8F87-48CF624E1CD7}"/>
              </a:ext>
            </a:extLst>
          </p:cNvPr>
          <p:cNvSpPr txBox="1"/>
          <p:nvPr/>
        </p:nvSpPr>
        <p:spPr>
          <a:xfrm>
            <a:off x="872345" y="5364712"/>
            <a:ext cx="231496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dirty="0"/>
              <a:t>KESIMPULAN &amp; SARAN</a:t>
            </a:r>
            <a:endParaRPr dirty="0"/>
          </a:p>
        </p:txBody>
      </p:sp>
      <p:sp>
        <p:nvSpPr>
          <p:cNvPr id="84" name="TextBox 52">
            <a:extLst>
              <a:ext uri="{FF2B5EF4-FFF2-40B4-BE49-F238E27FC236}">
                <a16:creationId xmlns:a16="http://schemas.microsoft.com/office/drawing/2014/main" id="{25FE9EA6-1089-4AC0-8EFC-6EE980B89B16}"/>
              </a:ext>
            </a:extLst>
          </p:cNvPr>
          <p:cNvSpPr txBox="1"/>
          <p:nvPr/>
        </p:nvSpPr>
        <p:spPr>
          <a:xfrm>
            <a:off x="462631" y="2963645"/>
            <a:ext cx="304769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dirty="0"/>
              <a:t>OBJEK &amp; METODE PENELITIAN</a:t>
            </a:r>
            <a:endParaRPr dirty="0"/>
          </a:p>
        </p:txBody>
      </p:sp>
      <p:sp>
        <p:nvSpPr>
          <p:cNvPr id="85" name="TextBox 52">
            <a:extLst>
              <a:ext uri="{FF2B5EF4-FFF2-40B4-BE49-F238E27FC236}">
                <a16:creationId xmlns:a16="http://schemas.microsoft.com/office/drawing/2014/main" id="{75E7B3F4-E528-4A56-9545-1DD9F63111A1}"/>
              </a:ext>
            </a:extLst>
          </p:cNvPr>
          <p:cNvSpPr txBox="1"/>
          <p:nvPr/>
        </p:nvSpPr>
        <p:spPr>
          <a:xfrm>
            <a:off x="1815235" y="504374"/>
            <a:ext cx="159296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n-US" dirty="0"/>
              <a:t>PENDAHULUAN</a:t>
            </a:r>
            <a:endParaRPr dirty="0"/>
          </a:p>
        </p:txBody>
      </p:sp>
      <p:sp>
        <p:nvSpPr>
          <p:cNvPr id="86" name="Rectangle 85">
            <a:extLst>
              <a:ext uri="{FF2B5EF4-FFF2-40B4-BE49-F238E27FC236}">
                <a16:creationId xmlns:a16="http://schemas.microsoft.com/office/drawing/2014/main" id="{5CA59496-2060-44F6-B6E4-D2F8622A319A}"/>
              </a:ext>
            </a:extLst>
          </p:cNvPr>
          <p:cNvSpPr/>
          <p:nvPr/>
        </p:nvSpPr>
        <p:spPr>
          <a:xfrm>
            <a:off x="5146232" y="-19261"/>
            <a:ext cx="6854057" cy="1446550"/>
          </a:xfrm>
          <a:prstGeom prst="rect">
            <a:avLst/>
          </a:prstGeom>
          <a:noFill/>
          <a:ln>
            <a:noFill/>
          </a:ln>
        </p:spPr>
        <p:txBody>
          <a:bodyPr wrap="square" lIns="91440" tIns="45720" rIns="91440" bIns="45720">
            <a:spAutoFit/>
          </a:bodyPr>
          <a:lstStyle/>
          <a:p>
            <a:pPr algn="ctr"/>
            <a:r>
              <a:rPr lang="en-US" sz="4400" b="0" cap="none" spc="0" dirty="0">
                <a:ln w="0"/>
                <a:solidFill>
                  <a:schemeClr val="bg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AGENDA</a:t>
            </a:r>
            <a:r>
              <a:rPr lang="en-US" sz="4400" b="0"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p>
          <a:p>
            <a:pPr algn="ctr"/>
            <a:r>
              <a:rPr lang="en-US" sz="44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4400" b="0" cap="none" spc="0" dirty="0">
                <a:ln w="0"/>
                <a:solidFill>
                  <a:srgbClr val="FF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PRESENTASI</a:t>
            </a:r>
          </a:p>
        </p:txBody>
      </p:sp>
    </p:spTree>
    <p:extLst>
      <p:ext uri="{BB962C8B-B14F-4D97-AF65-F5344CB8AC3E}">
        <p14:creationId xmlns:p14="http://schemas.microsoft.com/office/powerpoint/2010/main" val="39658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50"/>
                                        <p:tgtEl>
                                          <p:spTgt spid="86"/>
                                        </p:tgtEl>
                                      </p:cBhvr>
                                    </p:animEffect>
                                    <p:anim calcmode="lin" valueType="num">
                                      <p:cBhvr>
                                        <p:cTn id="8" dur="250" fill="hold"/>
                                        <p:tgtEl>
                                          <p:spTgt spid="86"/>
                                        </p:tgtEl>
                                        <p:attrNameLst>
                                          <p:attrName>ppt_x</p:attrName>
                                        </p:attrNameLst>
                                      </p:cBhvr>
                                      <p:tavLst>
                                        <p:tav tm="0">
                                          <p:val>
                                            <p:strVal val="#ppt_x"/>
                                          </p:val>
                                        </p:tav>
                                        <p:tav tm="100000">
                                          <p:val>
                                            <p:strVal val="#ppt_x"/>
                                          </p:val>
                                        </p:tav>
                                      </p:tavLst>
                                    </p:anim>
                                    <p:anim calcmode="lin" valueType="num">
                                      <p:cBhvr>
                                        <p:cTn id="9" dur="250" fill="hold"/>
                                        <p:tgtEl>
                                          <p:spTgt spid="8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 presetClass="entr" presetSubtype="32" fill="hold" grpId="0" nodeType="afterEffect">
                                  <p:stCondLst>
                                    <p:cond delay="0"/>
                                  </p:stCondLst>
                                  <p:iterate>
                                    <p:tmAbs val="0"/>
                                  </p:iterate>
                                  <p:childTnLst>
                                    <p:set>
                                      <p:cBhvr>
                                        <p:cTn id="12" fill="hold"/>
                                        <p:tgtEl>
                                          <p:spTgt spid="38"/>
                                        </p:tgtEl>
                                        <p:attrNameLst>
                                          <p:attrName>style.visibility</p:attrName>
                                        </p:attrNameLst>
                                      </p:cBhvr>
                                      <p:to>
                                        <p:strVal val="visible"/>
                                      </p:to>
                                    </p:set>
                                    <p:animEffect transition="in" filter="box(out)">
                                      <p:cBhvr>
                                        <p:cTn id="13" dur="250"/>
                                        <p:tgtEl>
                                          <p:spTgt spid="38"/>
                                        </p:tgtEl>
                                      </p:cBhvr>
                                    </p:animEffect>
                                  </p:childTnLst>
                                </p:cTn>
                              </p:par>
                            </p:childTnLst>
                          </p:cTn>
                        </p:par>
                        <p:par>
                          <p:cTn id="14" fill="hold">
                            <p:stCondLst>
                              <p:cond delay="500"/>
                            </p:stCondLst>
                            <p:childTnLst>
                              <p:par>
                                <p:cTn id="15" presetID="4" presetClass="entr" presetSubtype="32" fill="hold" grpId="0" nodeType="afterEffect">
                                  <p:stCondLst>
                                    <p:cond delay="0"/>
                                  </p:stCondLst>
                                  <p:iterate>
                                    <p:tmAbs val="0"/>
                                  </p:iterate>
                                  <p:childTnLst>
                                    <p:set>
                                      <p:cBhvr>
                                        <p:cTn id="16" fill="hold"/>
                                        <p:tgtEl>
                                          <p:spTgt spid="40"/>
                                        </p:tgtEl>
                                        <p:attrNameLst>
                                          <p:attrName>style.visibility</p:attrName>
                                        </p:attrNameLst>
                                      </p:cBhvr>
                                      <p:to>
                                        <p:strVal val="visible"/>
                                      </p:to>
                                    </p:set>
                                    <p:animEffect transition="in" filter="box(out)">
                                      <p:cBhvr>
                                        <p:cTn id="17" dur="250"/>
                                        <p:tgtEl>
                                          <p:spTgt spid="40"/>
                                        </p:tgtEl>
                                      </p:cBhvr>
                                    </p:animEffect>
                                  </p:childTnLst>
                                </p:cTn>
                              </p:par>
                            </p:childTnLst>
                          </p:cTn>
                        </p:par>
                        <p:par>
                          <p:cTn id="18" fill="hold">
                            <p:stCondLst>
                              <p:cond delay="750"/>
                            </p:stCondLst>
                            <p:childTnLst>
                              <p:par>
                                <p:cTn id="19" presetID="4" presetClass="entr" presetSubtype="32" fill="hold" grpId="0" nodeType="afterEffect">
                                  <p:stCondLst>
                                    <p:cond delay="0"/>
                                  </p:stCondLst>
                                  <p:iterate>
                                    <p:tmAbs val="0"/>
                                  </p:iterate>
                                  <p:childTnLst>
                                    <p:set>
                                      <p:cBhvr>
                                        <p:cTn id="20" fill="hold"/>
                                        <p:tgtEl>
                                          <p:spTgt spid="39"/>
                                        </p:tgtEl>
                                        <p:attrNameLst>
                                          <p:attrName>style.visibility</p:attrName>
                                        </p:attrNameLst>
                                      </p:cBhvr>
                                      <p:to>
                                        <p:strVal val="visible"/>
                                      </p:to>
                                    </p:set>
                                    <p:animEffect transition="in" filter="box(out)">
                                      <p:cBhvr>
                                        <p:cTn id="21" dur="250"/>
                                        <p:tgtEl>
                                          <p:spTgt spid="39"/>
                                        </p:tgtEl>
                                      </p:cBhvr>
                                    </p:animEffect>
                                  </p:childTnLst>
                                </p:cTn>
                              </p:par>
                            </p:childTnLst>
                          </p:cTn>
                        </p:par>
                        <p:par>
                          <p:cTn id="22" fill="hold">
                            <p:stCondLst>
                              <p:cond delay="1000"/>
                            </p:stCondLst>
                            <p:childTnLst>
                              <p:par>
                                <p:cTn id="23" presetID="4" presetClass="entr" presetSubtype="32" fill="hold" grpId="0" nodeType="afterEffect">
                                  <p:stCondLst>
                                    <p:cond delay="0"/>
                                  </p:stCondLst>
                                  <p:iterate>
                                    <p:tmAbs val="0"/>
                                  </p:iterate>
                                  <p:childTnLst>
                                    <p:set>
                                      <p:cBhvr>
                                        <p:cTn id="24" fill="hold"/>
                                        <p:tgtEl>
                                          <p:spTgt spid="31"/>
                                        </p:tgtEl>
                                        <p:attrNameLst>
                                          <p:attrName>style.visibility</p:attrName>
                                        </p:attrNameLst>
                                      </p:cBhvr>
                                      <p:to>
                                        <p:strVal val="visible"/>
                                      </p:to>
                                    </p:set>
                                    <p:animEffect transition="in" filter="box(out)">
                                      <p:cBhvr>
                                        <p:cTn id="25" dur="250"/>
                                        <p:tgtEl>
                                          <p:spTgt spid="31"/>
                                        </p:tgtEl>
                                      </p:cBhvr>
                                    </p:animEffect>
                                  </p:childTnLst>
                                </p:cTn>
                              </p:par>
                            </p:childTnLst>
                          </p:cTn>
                        </p:par>
                        <p:par>
                          <p:cTn id="26" fill="hold">
                            <p:stCondLst>
                              <p:cond delay="1250"/>
                            </p:stCondLst>
                            <p:childTnLst>
                              <p:par>
                                <p:cTn id="27" presetID="4" presetClass="entr" presetSubtype="32" fill="hold" grpId="0" nodeType="afterEffect">
                                  <p:stCondLst>
                                    <p:cond delay="0"/>
                                  </p:stCondLst>
                                  <p:iterate>
                                    <p:tmAbs val="0"/>
                                  </p:iterate>
                                  <p:childTnLst>
                                    <p:set>
                                      <p:cBhvr>
                                        <p:cTn id="28" fill="hold"/>
                                        <p:tgtEl>
                                          <p:spTgt spid="68"/>
                                        </p:tgtEl>
                                        <p:attrNameLst>
                                          <p:attrName>style.visibility</p:attrName>
                                        </p:attrNameLst>
                                      </p:cBhvr>
                                      <p:to>
                                        <p:strVal val="visible"/>
                                      </p:to>
                                    </p:set>
                                    <p:animEffect transition="in" filter="box(out)">
                                      <p:cBhvr>
                                        <p:cTn id="29" dur="250"/>
                                        <p:tgtEl>
                                          <p:spTgt spid="68"/>
                                        </p:tgtEl>
                                      </p:cBhvr>
                                    </p:animEffect>
                                  </p:childTnLst>
                                </p:cTn>
                              </p:par>
                            </p:childTnLst>
                          </p:cTn>
                        </p:par>
                        <p:par>
                          <p:cTn id="30" fill="hold">
                            <p:stCondLst>
                              <p:cond delay="1500"/>
                            </p:stCondLst>
                            <p:childTnLst>
                              <p:par>
                                <p:cTn id="31" presetID="4" presetClass="entr" presetSubtype="32" fill="hold" grpId="0" nodeType="afterEffect">
                                  <p:stCondLst>
                                    <p:cond delay="0"/>
                                  </p:stCondLst>
                                  <p:iterate>
                                    <p:tmAbs val="0"/>
                                  </p:iterate>
                                  <p:childTnLst>
                                    <p:set>
                                      <p:cBhvr>
                                        <p:cTn id="32" fill="hold"/>
                                        <p:tgtEl>
                                          <p:spTgt spid="36"/>
                                        </p:tgtEl>
                                        <p:attrNameLst>
                                          <p:attrName>style.visibility</p:attrName>
                                        </p:attrNameLst>
                                      </p:cBhvr>
                                      <p:to>
                                        <p:strVal val="visible"/>
                                      </p:to>
                                    </p:set>
                                    <p:animEffect transition="in" filter="box(out)">
                                      <p:cBhvr>
                                        <p:cTn id="33" dur="250"/>
                                        <p:tgtEl>
                                          <p:spTgt spid="36"/>
                                        </p:tgtEl>
                                      </p:cBhvr>
                                    </p:animEffect>
                                  </p:childTnLst>
                                </p:cTn>
                              </p:par>
                            </p:childTnLst>
                          </p:cTn>
                        </p:par>
                        <p:par>
                          <p:cTn id="34" fill="hold">
                            <p:stCondLst>
                              <p:cond delay="1750"/>
                            </p:stCondLst>
                            <p:childTnLst>
                              <p:par>
                                <p:cTn id="35" presetID="4" presetClass="entr" presetSubtype="32" fill="hold" grpId="0" nodeType="afterEffect">
                                  <p:stCondLst>
                                    <p:cond delay="0"/>
                                  </p:stCondLst>
                                  <p:iterate>
                                    <p:tmAbs val="0"/>
                                  </p:iterate>
                                  <p:childTnLst>
                                    <p:set>
                                      <p:cBhvr>
                                        <p:cTn id="36" fill="hold"/>
                                        <p:tgtEl>
                                          <p:spTgt spid="37"/>
                                        </p:tgtEl>
                                        <p:attrNameLst>
                                          <p:attrName>style.visibility</p:attrName>
                                        </p:attrNameLst>
                                      </p:cBhvr>
                                      <p:to>
                                        <p:strVal val="visible"/>
                                      </p:to>
                                    </p:set>
                                    <p:animEffect transition="in" filter="box(out)">
                                      <p:cBhvr>
                                        <p:cTn id="37" dur="250"/>
                                        <p:tgtEl>
                                          <p:spTgt spid="37"/>
                                        </p:tgtEl>
                                      </p:cBhvr>
                                    </p:animEffect>
                                  </p:childTnLst>
                                </p:cTn>
                              </p:par>
                            </p:childTnLst>
                          </p:cTn>
                        </p:par>
                        <p:par>
                          <p:cTn id="38" fill="hold">
                            <p:stCondLst>
                              <p:cond delay="2000"/>
                            </p:stCondLst>
                            <p:childTnLst>
                              <p:par>
                                <p:cTn id="39" presetID="4" presetClass="entr" presetSubtype="32" fill="hold" grpId="0" nodeType="afterEffect">
                                  <p:stCondLst>
                                    <p:cond delay="0"/>
                                  </p:stCondLst>
                                  <p:iterate>
                                    <p:tmAbs val="0"/>
                                  </p:iterate>
                                  <p:childTnLst>
                                    <p:set>
                                      <p:cBhvr>
                                        <p:cTn id="40" fill="hold"/>
                                        <p:tgtEl>
                                          <p:spTgt spid="85"/>
                                        </p:tgtEl>
                                        <p:attrNameLst>
                                          <p:attrName>style.visibility</p:attrName>
                                        </p:attrNameLst>
                                      </p:cBhvr>
                                      <p:to>
                                        <p:strVal val="visible"/>
                                      </p:to>
                                    </p:set>
                                    <p:animEffect transition="in" filter="box(out)">
                                      <p:cBhvr>
                                        <p:cTn id="41" dur="250"/>
                                        <p:tgtEl>
                                          <p:spTgt spid="85"/>
                                        </p:tgtEl>
                                      </p:cBhvr>
                                    </p:animEffect>
                                  </p:childTnLst>
                                </p:cTn>
                              </p:par>
                            </p:childTnLst>
                          </p:cTn>
                        </p:par>
                        <p:par>
                          <p:cTn id="42" fill="hold">
                            <p:stCondLst>
                              <p:cond delay="2250"/>
                            </p:stCondLst>
                            <p:childTnLst>
                              <p:par>
                                <p:cTn id="43" presetID="4" presetClass="entr" presetSubtype="32" fill="hold" grpId="0" nodeType="afterEffect">
                                  <p:stCondLst>
                                    <p:cond delay="0"/>
                                  </p:stCondLst>
                                  <p:iterate>
                                    <p:tmAbs val="0"/>
                                  </p:iterate>
                                  <p:childTnLst>
                                    <p:set>
                                      <p:cBhvr>
                                        <p:cTn id="44" fill="hold"/>
                                        <p:tgtEl>
                                          <p:spTgt spid="41"/>
                                        </p:tgtEl>
                                        <p:attrNameLst>
                                          <p:attrName>style.visibility</p:attrName>
                                        </p:attrNameLst>
                                      </p:cBhvr>
                                      <p:to>
                                        <p:strVal val="visible"/>
                                      </p:to>
                                    </p:set>
                                    <p:animEffect transition="in" filter="box(out)">
                                      <p:cBhvr>
                                        <p:cTn id="45" dur="250"/>
                                        <p:tgtEl>
                                          <p:spTgt spid="41"/>
                                        </p:tgtEl>
                                      </p:cBhvr>
                                    </p:animEffect>
                                  </p:childTnLst>
                                </p:cTn>
                              </p:par>
                            </p:childTnLst>
                          </p:cTn>
                        </p:par>
                        <p:par>
                          <p:cTn id="46" fill="hold">
                            <p:stCondLst>
                              <p:cond delay="2500"/>
                            </p:stCondLst>
                            <p:childTnLst>
                              <p:par>
                                <p:cTn id="47" presetID="4" presetClass="entr" presetSubtype="32" fill="hold" grpId="0" nodeType="afterEffect">
                                  <p:stCondLst>
                                    <p:cond delay="0"/>
                                  </p:stCondLst>
                                  <p:iterate>
                                    <p:tmAbs val="0"/>
                                  </p:iterate>
                                  <p:childTnLst>
                                    <p:set>
                                      <p:cBhvr>
                                        <p:cTn id="48" fill="hold"/>
                                        <p:tgtEl>
                                          <p:spTgt spid="67"/>
                                        </p:tgtEl>
                                        <p:attrNameLst>
                                          <p:attrName>style.visibility</p:attrName>
                                        </p:attrNameLst>
                                      </p:cBhvr>
                                      <p:to>
                                        <p:strVal val="visible"/>
                                      </p:to>
                                    </p:set>
                                    <p:animEffect transition="in" filter="box(out)">
                                      <p:cBhvr>
                                        <p:cTn id="49" dur="250"/>
                                        <p:tgtEl>
                                          <p:spTgt spid="67"/>
                                        </p:tgtEl>
                                      </p:cBhvr>
                                    </p:animEffect>
                                  </p:childTnLst>
                                </p:cTn>
                              </p:par>
                              <p:par>
                                <p:cTn id="50" presetID="4" presetClass="entr" presetSubtype="32" fill="hold" grpId="0" nodeType="withEffect">
                                  <p:stCondLst>
                                    <p:cond delay="0"/>
                                  </p:stCondLst>
                                  <p:iterate>
                                    <p:tmAbs val="0"/>
                                  </p:iterate>
                                  <p:childTnLst>
                                    <p:set>
                                      <p:cBhvr>
                                        <p:cTn id="51" fill="hold"/>
                                        <p:tgtEl>
                                          <p:spTgt spid="43"/>
                                        </p:tgtEl>
                                        <p:attrNameLst>
                                          <p:attrName>style.visibility</p:attrName>
                                        </p:attrNameLst>
                                      </p:cBhvr>
                                      <p:to>
                                        <p:strVal val="visible"/>
                                      </p:to>
                                    </p:set>
                                    <p:animEffect transition="in" filter="box(out)">
                                      <p:cBhvr>
                                        <p:cTn id="52" dur="250"/>
                                        <p:tgtEl>
                                          <p:spTgt spid="43"/>
                                        </p:tgtEl>
                                      </p:cBhvr>
                                    </p:animEffect>
                                  </p:childTnLst>
                                </p:cTn>
                              </p:par>
                            </p:childTnLst>
                          </p:cTn>
                        </p:par>
                        <p:par>
                          <p:cTn id="53" fill="hold">
                            <p:stCondLst>
                              <p:cond delay="2750"/>
                            </p:stCondLst>
                            <p:childTnLst>
                              <p:par>
                                <p:cTn id="54" presetID="4" presetClass="entr" presetSubtype="32" fill="hold" grpId="0" nodeType="afterEffect">
                                  <p:stCondLst>
                                    <p:cond delay="0"/>
                                  </p:stCondLst>
                                  <p:iterate>
                                    <p:tmAbs val="0"/>
                                  </p:iterate>
                                  <p:childTnLst>
                                    <p:set>
                                      <p:cBhvr>
                                        <p:cTn id="55" fill="hold"/>
                                        <p:tgtEl>
                                          <p:spTgt spid="45"/>
                                        </p:tgtEl>
                                        <p:attrNameLst>
                                          <p:attrName>style.visibility</p:attrName>
                                        </p:attrNameLst>
                                      </p:cBhvr>
                                      <p:to>
                                        <p:strVal val="visible"/>
                                      </p:to>
                                    </p:set>
                                    <p:animEffect transition="in" filter="box(out)">
                                      <p:cBhvr>
                                        <p:cTn id="56" dur="250"/>
                                        <p:tgtEl>
                                          <p:spTgt spid="45"/>
                                        </p:tgtEl>
                                      </p:cBhvr>
                                    </p:animEffect>
                                  </p:childTnLst>
                                </p:cTn>
                              </p:par>
                            </p:childTnLst>
                          </p:cTn>
                        </p:par>
                        <p:par>
                          <p:cTn id="57" fill="hold">
                            <p:stCondLst>
                              <p:cond delay="3000"/>
                            </p:stCondLst>
                            <p:childTnLst>
                              <p:par>
                                <p:cTn id="58" presetID="4" presetClass="entr" presetSubtype="32" fill="hold" grpId="0" nodeType="afterEffect">
                                  <p:stCondLst>
                                    <p:cond delay="0"/>
                                  </p:stCondLst>
                                  <p:iterate>
                                    <p:tmAbs val="0"/>
                                  </p:iterate>
                                  <p:childTnLst>
                                    <p:set>
                                      <p:cBhvr>
                                        <p:cTn id="59" fill="hold"/>
                                        <p:tgtEl>
                                          <p:spTgt spid="44"/>
                                        </p:tgtEl>
                                        <p:attrNameLst>
                                          <p:attrName>style.visibility</p:attrName>
                                        </p:attrNameLst>
                                      </p:cBhvr>
                                      <p:to>
                                        <p:strVal val="visible"/>
                                      </p:to>
                                    </p:set>
                                    <p:animEffect transition="in" filter="box(out)">
                                      <p:cBhvr>
                                        <p:cTn id="60" dur="250"/>
                                        <p:tgtEl>
                                          <p:spTgt spid="44"/>
                                        </p:tgtEl>
                                      </p:cBhvr>
                                    </p:animEffect>
                                  </p:childTnLst>
                                </p:cTn>
                              </p:par>
                            </p:childTnLst>
                          </p:cTn>
                        </p:par>
                        <p:par>
                          <p:cTn id="61" fill="hold">
                            <p:stCondLst>
                              <p:cond delay="3250"/>
                            </p:stCondLst>
                            <p:childTnLst>
                              <p:par>
                                <p:cTn id="62" presetID="4" presetClass="entr" presetSubtype="32" fill="hold" grpId="0" nodeType="afterEffect">
                                  <p:stCondLst>
                                    <p:cond delay="0"/>
                                  </p:stCondLst>
                                  <p:iterate>
                                    <p:tmAbs val="0"/>
                                  </p:iterate>
                                  <p:childTnLst>
                                    <p:set>
                                      <p:cBhvr>
                                        <p:cTn id="63" fill="hold"/>
                                        <p:tgtEl>
                                          <p:spTgt spid="32"/>
                                        </p:tgtEl>
                                        <p:attrNameLst>
                                          <p:attrName>style.visibility</p:attrName>
                                        </p:attrNameLst>
                                      </p:cBhvr>
                                      <p:to>
                                        <p:strVal val="visible"/>
                                      </p:to>
                                    </p:set>
                                    <p:animEffect transition="in" filter="box(out)">
                                      <p:cBhvr>
                                        <p:cTn id="64" dur="250"/>
                                        <p:tgtEl>
                                          <p:spTgt spid="32"/>
                                        </p:tgtEl>
                                      </p:cBhvr>
                                    </p:animEffect>
                                  </p:childTnLst>
                                </p:cTn>
                              </p:par>
                            </p:childTnLst>
                          </p:cTn>
                        </p:par>
                        <p:par>
                          <p:cTn id="65" fill="hold">
                            <p:stCondLst>
                              <p:cond delay="3500"/>
                            </p:stCondLst>
                            <p:childTnLst>
                              <p:par>
                                <p:cTn id="66" presetID="4" presetClass="entr" presetSubtype="32" fill="hold" grpId="0" nodeType="afterEffect">
                                  <p:stCondLst>
                                    <p:cond delay="0"/>
                                  </p:stCondLst>
                                  <p:iterate>
                                    <p:tmAbs val="0"/>
                                  </p:iterate>
                                  <p:childTnLst>
                                    <p:set>
                                      <p:cBhvr>
                                        <p:cTn id="67" fill="hold"/>
                                        <p:tgtEl>
                                          <p:spTgt spid="80"/>
                                        </p:tgtEl>
                                        <p:attrNameLst>
                                          <p:attrName>style.visibility</p:attrName>
                                        </p:attrNameLst>
                                      </p:cBhvr>
                                      <p:to>
                                        <p:strVal val="visible"/>
                                      </p:to>
                                    </p:set>
                                    <p:animEffect transition="in" filter="box(out)">
                                      <p:cBhvr>
                                        <p:cTn id="68" dur="250"/>
                                        <p:tgtEl>
                                          <p:spTgt spid="80"/>
                                        </p:tgtEl>
                                      </p:cBhvr>
                                    </p:animEffect>
                                  </p:childTnLst>
                                </p:cTn>
                              </p:par>
                            </p:childTnLst>
                          </p:cTn>
                        </p:par>
                        <p:par>
                          <p:cTn id="69" fill="hold">
                            <p:stCondLst>
                              <p:cond delay="3750"/>
                            </p:stCondLst>
                            <p:childTnLst>
                              <p:par>
                                <p:cTn id="70" presetID="4" presetClass="entr" presetSubtype="32" fill="hold" grpId="0" nodeType="afterEffect">
                                  <p:stCondLst>
                                    <p:cond delay="0"/>
                                  </p:stCondLst>
                                  <p:iterate>
                                    <p:tmAbs val="0"/>
                                  </p:iterate>
                                  <p:childTnLst>
                                    <p:set>
                                      <p:cBhvr>
                                        <p:cTn id="71" fill="hold"/>
                                        <p:tgtEl>
                                          <p:spTgt spid="42"/>
                                        </p:tgtEl>
                                        <p:attrNameLst>
                                          <p:attrName>style.visibility</p:attrName>
                                        </p:attrNameLst>
                                      </p:cBhvr>
                                      <p:to>
                                        <p:strVal val="visible"/>
                                      </p:to>
                                    </p:set>
                                    <p:animEffect transition="in" filter="box(out)">
                                      <p:cBhvr>
                                        <p:cTn id="72" dur="250"/>
                                        <p:tgtEl>
                                          <p:spTgt spid="42"/>
                                        </p:tgtEl>
                                      </p:cBhvr>
                                    </p:animEffect>
                                  </p:childTnLst>
                                </p:cTn>
                              </p:par>
                            </p:childTnLst>
                          </p:cTn>
                        </p:par>
                        <p:par>
                          <p:cTn id="73" fill="hold">
                            <p:stCondLst>
                              <p:cond delay="4000"/>
                            </p:stCondLst>
                            <p:childTnLst>
                              <p:par>
                                <p:cTn id="74" presetID="4" presetClass="entr" presetSubtype="32" fill="hold" grpId="0" nodeType="afterEffect">
                                  <p:stCondLst>
                                    <p:cond delay="0"/>
                                  </p:stCondLst>
                                  <p:iterate>
                                    <p:tmAbs val="0"/>
                                  </p:iterate>
                                  <p:childTnLst>
                                    <p:set>
                                      <p:cBhvr>
                                        <p:cTn id="75" fill="hold"/>
                                        <p:tgtEl>
                                          <p:spTgt spid="46"/>
                                        </p:tgtEl>
                                        <p:attrNameLst>
                                          <p:attrName>style.visibility</p:attrName>
                                        </p:attrNameLst>
                                      </p:cBhvr>
                                      <p:to>
                                        <p:strVal val="visible"/>
                                      </p:to>
                                    </p:set>
                                    <p:animEffect transition="in" filter="box(out)">
                                      <p:cBhvr>
                                        <p:cTn id="76" dur="250"/>
                                        <p:tgtEl>
                                          <p:spTgt spid="46"/>
                                        </p:tgtEl>
                                      </p:cBhvr>
                                    </p:animEffect>
                                  </p:childTnLst>
                                </p:cTn>
                              </p:par>
                            </p:childTnLst>
                          </p:cTn>
                        </p:par>
                        <p:par>
                          <p:cTn id="77" fill="hold">
                            <p:stCondLst>
                              <p:cond delay="4250"/>
                            </p:stCondLst>
                            <p:childTnLst>
                              <p:par>
                                <p:cTn id="78" presetID="4" presetClass="entr" presetSubtype="32" fill="hold" grpId="0" nodeType="afterEffect">
                                  <p:stCondLst>
                                    <p:cond delay="0"/>
                                  </p:stCondLst>
                                  <p:iterate>
                                    <p:tmAbs val="0"/>
                                  </p:iterate>
                                  <p:childTnLst>
                                    <p:set>
                                      <p:cBhvr>
                                        <p:cTn id="79" fill="hold"/>
                                        <p:tgtEl>
                                          <p:spTgt spid="81"/>
                                        </p:tgtEl>
                                        <p:attrNameLst>
                                          <p:attrName>style.visibility</p:attrName>
                                        </p:attrNameLst>
                                      </p:cBhvr>
                                      <p:to>
                                        <p:strVal val="visible"/>
                                      </p:to>
                                    </p:set>
                                    <p:animEffect transition="in" filter="box(out)">
                                      <p:cBhvr>
                                        <p:cTn id="80" dur="250"/>
                                        <p:tgtEl>
                                          <p:spTgt spid="81"/>
                                        </p:tgtEl>
                                      </p:cBhvr>
                                    </p:animEffect>
                                  </p:childTnLst>
                                </p:cTn>
                              </p:par>
                            </p:childTnLst>
                          </p:cTn>
                        </p:par>
                        <p:par>
                          <p:cTn id="81" fill="hold">
                            <p:stCondLst>
                              <p:cond delay="4500"/>
                            </p:stCondLst>
                            <p:childTnLst>
                              <p:par>
                                <p:cTn id="82" presetID="4" presetClass="entr" presetSubtype="32" fill="hold" grpId="0" nodeType="afterEffect">
                                  <p:stCondLst>
                                    <p:cond delay="0"/>
                                  </p:stCondLst>
                                  <p:iterate>
                                    <p:tmAbs val="0"/>
                                  </p:iterate>
                                  <p:childTnLst>
                                    <p:set>
                                      <p:cBhvr>
                                        <p:cTn id="83" fill="hold"/>
                                        <p:tgtEl>
                                          <p:spTgt spid="47"/>
                                        </p:tgtEl>
                                        <p:attrNameLst>
                                          <p:attrName>style.visibility</p:attrName>
                                        </p:attrNameLst>
                                      </p:cBhvr>
                                      <p:to>
                                        <p:strVal val="visible"/>
                                      </p:to>
                                    </p:set>
                                    <p:animEffect transition="in" filter="box(out)">
                                      <p:cBhvr>
                                        <p:cTn id="84" dur="250"/>
                                        <p:tgtEl>
                                          <p:spTgt spid="47"/>
                                        </p:tgtEl>
                                      </p:cBhvr>
                                    </p:animEffect>
                                  </p:childTnLst>
                                </p:cTn>
                              </p:par>
                            </p:childTnLst>
                          </p:cTn>
                        </p:par>
                        <p:par>
                          <p:cTn id="85" fill="hold">
                            <p:stCondLst>
                              <p:cond delay="4750"/>
                            </p:stCondLst>
                            <p:childTnLst>
                              <p:par>
                                <p:cTn id="86" presetID="4" presetClass="entr" presetSubtype="32" fill="hold" grpId="0" nodeType="afterEffect">
                                  <p:stCondLst>
                                    <p:cond delay="0"/>
                                  </p:stCondLst>
                                  <p:iterate>
                                    <p:tmAbs val="0"/>
                                  </p:iterate>
                                  <p:childTnLst>
                                    <p:set>
                                      <p:cBhvr>
                                        <p:cTn id="87" fill="hold"/>
                                        <p:tgtEl>
                                          <p:spTgt spid="79"/>
                                        </p:tgtEl>
                                        <p:attrNameLst>
                                          <p:attrName>style.visibility</p:attrName>
                                        </p:attrNameLst>
                                      </p:cBhvr>
                                      <p:to>
                                        <p:strVal val="visible"/>
                                      </p:to>
                                    </p:set>
                                    <p:animEffect transition="in" filter="box(out)">
                                      <p:cBhvr>
                                        <p:cTn id="88" dur="250"/>
                                        <p:tgtEl>
                                          <p:spTgt spid="79"/>
                                        </p:tgtEl>
                                      </p:cBhvr>
                                    </p:animEffect>
                                  </p:childTnLst>
                                </p:cTn>
                              </p:par>
                              <p:par>
                                <p:cTn id="89" presetID="4" presetClass="entr" presetSubtype="32" fill="hold" grpId="0" nodeType="withEffect">
                                  <p:stCondLst>
                                    <p:cond delay="0"/>
                                  </p:stCondLst>
                                  <p:iterate>
                                    <p:tmAbs val="0"/>
                                  </p:iterate>
                                  <p:childTnLst>
                                    <p:set>
                                      <p:cBhvr>
                                        <p:cTn id="90" fill="hold"/>
                                        <p:tgtEl>
                                          <p:spTgt spid="48"/>
                                        </p:tgtEl>
                                        <p:attrNameLst>
                                          <p:attrName>style.visibility</p:attrName>
                                        </p:attrNameLst>
                                      </p:cBhvr>
                                      <p:to>
                                        <p:strVal val="visible"/>
                                      </p:to>
                                    </p:set>
                                    <p:animEffect transition="in" filter="box(out)">
                                      <p:cBhvr>
                                        <p:cTn id="91" dur="250"/>
                                        <p:tgtEl>
                                          <p:spTgt spid="48"/>
                                        </p:tgtEl>
                                      </p:cBhvr>
                                    </p:animEffect>
                                  </p:childTnLst>
                                </p:cTn>
                              </p:par>
                            </p:childTnLst>
                          </p:cTn>
                        </p:par>
                        <p:par>
                          <p:cTn id="92" fill="hold">
                            <p:stCondLst>
                              <p:cond delay="5000"/>
                            </p:stCondLst>
                            <p:childTnLst>
                              <p:par>
                                <p:cTn id="93" presetID="4" presetClass="entr" presetSubtype="32" fill="hold" grpId="0" nodeType="afterEffect">
                                  <p:stCondLst>
                                    <p:cond delay="0"/>
                                  </p:stCondLst>
                                  <p:iterate>
                                    <p:tmAbs val="0"/>
                                  </p:iterate>
                                  <p:childTnLst>
                                    <p:set>
                                      <p:cBhvr>
                                        <p:cTn id="94" fill="hold"/>
                                        <p:tgtEl>
                                          <p:spTgt spid="50"/>
                                        </p:tgtEl>
                                        <p:attrNameLst>
                                          <p:attrName>style.visibility</p:attrName>
                                        </p:attrNameLst>
                                      </p:cBhvr>
                                      <p:to>
                                        <p:strVal val="visible"/>
                                      </p:to>
                                    </p:set>
                                    <p:animEffect transition="in" filter="box(out)">
                                      <p:cBhvr>
                                        <p:cTn id="95" dur="250"/>
                                        <p:tgtEl>
                                          <p:spTgt spid="50"/>
                                        </p:tgtEl>
                                      </p:cBhvr>
                                    </p:animEffect>
                                  </p:childTnLst>
                                </p:cTn>
                              </p:par>
                            </p:childTnLst>
                          </p:cTn>
                        </p:par>
                        <p:par>
                          <p:cTn id="96" fill="hold">
                            <p:stCondLst>
                              <p:cond delay="5250"/>
                            </p:stCondLst>
                            <p:childTnLst>
                              <p:par>
                                <p:cTn id="97" presetID="4" presetClass="entr" presetSubtype="32" fill="hold" grpId="0" nodeType="afterEffect">
                                  <p:stCondLst>
                                    <p:cond delay="0"/>
                                  </p:stCondLst>
                                  <p:iterate>
                                    <p:tmAbs val="0"/>
                                  </p:iterate>
                                  <p:childTnLst>
                                    <p:set>
                                      <p:cBhvr>
                                        <p:cTn id="98" fill="hold"/>
                                        <p:tgtEl>
                                          <p:spTgt spid="49"/>
                                        </p:tgtEl>
                                        <p:attrNameLst>
                                          <p:attrName>style.visibility</p:attrName>
                                        </p:attrNameLst>
                                      </p:cBhvr>
                                      <p:to>
                                        <p:strVal val="visible"/>
                                      </p:to>
                                    </p:set>
                                    <p:animEffect transition="in" filter="box(out)">
                                      <p:cBhvr>
                                        <p:cTn id="99" dur="250"/>
                                        <p:tgtEl>
                                          <p:spTgt spid="49"/>
                                        </p:tgtEl>
                                      </p:cBhvr>
                                    </p:animEffect>
                                  </p:childTnLst>
                                </p:cTn>
                              </p:par>
                            </p:childTnLst>
                          </p:cTn>
                        </p:par>
                        <p:par>
                          <p:cTn id="100" fill="hold">
                            <p:stCondLst>
                              <p:cond delay="5500"/>
                            </p:stCondLst>
                            <p:childTnLst>
                              <p:par>
                                <p:cTn id="101" presetID="4" presetClass="entr" presetSubtype="32" fill="hold" grpId="0" nodeType="afterEffect">
                                  <p:stCondLst>
                                    <p:cond delay="0"/>
                                  </p:stCondLst>
                                  <p:iterate>
                                    <p:tmAbs val="0"/>
                                  </p:iterate>
                                  <p:childTnLst>
                                    <p:set>
                                      <p:cBhvr>
                                        <p:cTn id="102" fill="hold"/>
                                        <p:tgtEl>
                                          <p:spTgt spid="33"/>
                                        </p:tgtEl>
                                        <p:attrNameLst>
                                          <p:attrName>style.visibility</p:attrName>
                                        </p:attrNameLst>
                                      </p:cBhvr>
                                      <p:to>
                                        <p:strVal val="visible"/>
                                      </p:to>
                                    </p:set>
                                    <p:animEffect transition="in" filter="box(out)">
                                      <p:cBhvr>
                                        <p:cTn id="103" dur="250"/>
                                        <p:tgtEl>
                                          <p:spTgt spid="33"/>
                                        </p:tgtEl>
                                      </p:cBhvr>
                                    </p:animEffect>
                                  </p:childTnLst>
                                </p:cTn>
                              </p:par>
                            </p:childTnLst>
                          </p:cTn>
                        </p:par>
                        <p:par>
                          <p:cTn id="104" fill="hold">
                            <p:stCondLst>
                              <p:cond delay="5750"/>
                            </p:stCondLst>
                            <p:childTnLst>
                              <p:par>
                                <p:cTn id="105" presetID="4" presetClass="entr" presetSubtype="32" fill="hold" grpId="0" nodeType="afterEffect">
                                  <p:stCondLst>
                                    <p:cond delay="0"/>
                                  </p:stCondLst>
                                  <p:iterate>
                                    <p:tmAbs val="0"/>
                                  </p:iterate>
                                  <p:childTnLst>
                                    <p:set>
                                      <p:cBhvr>
                                        <p:cTn id="106" fill="hold"/>
                                        <p:tgtEl>
                                          <p:spTgt spid="71"/>
                                        </p:tgtEl>
                                        <p:attrNameLst>
                                          <p:attrName>style.visibility</p:attrName>
                                        </p:attrNameLst>
                                      </p:cBhvr>
                                      <p:to>
                                        <p:strVal val="visible"/>
                                      </p:to>
                                    </p:set>
                                    <p:animEffect transition="in" filter="box(out)">
                                      <p:cBhvr>
                                        <p:cTn id="107" dur="250"/>
                                        <p:tgtEl>
                                          <p:spTgt spid="71"/>
                                        </p:tgtEl>
                                      </p:cBhvr>
                                    </p:animEffect>
                                  </p:childTnLst>
                                </p:cTn>
                              </p:par>
                            </p:childTnLst>
                          </p:cTn>
                        </p:par>
                        <p:par>
                          <p:cTn id="108" fill="hold">
                            <p:stCondLst>
                              <p:cond delay="6000"/>
                            </p:stCondLst>
                            <p:childTnLst>
                              <p:par>
                                <p:cTn id="109" presetID="4" presetClass="entr" presetSubtype="32" fill="hold" grpId="0" nodeType="afterEffect">
                                  <p:stCondLst>
                                    <p:cond delay="0"/>
                                  </p:stCondLst>
                                  <p:iterate>
                                    <p:tmAbs val="0"/>
                                  </p:iterate>
                                  <p:childTnLst>
                                    <p:set>
                                      <p:cBhvr>
                                        <p:cTn id="110" fill="hold"/>
                                        <p:tgtEl>
                                          <p:spTgt spid="52"/>
                                        </p:tgtEl>
                                        <p:attrNameLst>
                                          <p:attrName>style.visibility</p:attrName>
                                        </p:attrNameLst>
                                      </p:cBhvr>
                                      <p:to>
                                        <p:strVal val="visible"/>
                                      </p:to>
                                    </p:set>
                                    <p:animEffect transition="in" filter="box(out)">
                                      <p:cBhvr>
                                        <p:cTn id="111" dur="250"/>
                                        <p:tgtEl>
                                          <p:spTgt spid="52"/>
                                        </p:tgtEl>
                                      </p:cBhvr>
                                    </p:animEffect>
                                  </p:childTnLst>
                                </p:cTn>
                              </p:par>
                            </p:childTnLst>
                          </p:cTn>
                        </p:par>
                        <p:par>
                          <p:cTn id="112" fill="hold">
                            <p:stCondLst>
                              <p:cond delay="6250"/>
                            </p:stCondLst>
                            <p:childTnLst>
                              <p:par>
                                <p:cTn id="113" presetID="4" presetClass="entr" presetSubtype="32" fill="hold" grpId="0" nodeType="afterEffect">
                                  <p:stCondLst>
                                    <p:cond delay="0"/>
                                  </p:stCondLst>
                                  <p:iterate>
                                    <p:tmAbs val="0"/>
                                  </p:iterate>
                                  <p:childTnLst>
                                    <p:set>
                                      <p:cBhvr>
                                        <p:cTn id="114" fill="hold"/>
                                        <p:tgtEl>
                                          <p:spTgt spid="53"/>
                                        </p:tgtEl>
                                        <p:attrNameLst>
                                          <p:attrName>style.visibility</p:attrName>
                                        </p:attrNameLst>
                                      </p:cBhvr>
                                      <p:to>
                                        <p:strVal val="visible"/>
                                      </p:to>
                                    </p:set>
                                    <p:animEffect transition="in" filter="box(out)">
                                      <p:cBhvr>
                                        <p:cTn id="115" dur="250"/>
                                        <p:tgtEl>
                                          <p:spTgt spid="53"/>
                                        </p:tgtEl>
                                      </p:cBhvr>
                                    </p:animEffect>
                                  </p:childTnLst>
                                </p:cTn>
                              </p:par>
                            </p:childTnLst>
                          </p:cTn>
                        </p:par>
                        <p:par>
                          <p:cTn id="116" fill="hold">
                            <p:stCondLst>
                              <p:cond delay="6500"/>
                            </p:stCondLst>
                            <p:childTnLst>
                              <p:par>
                                <p:cTn id="117" presetID="4" presetClass="entr" presetSubtype="32" fill="hold" grpId="0" nodeType="afterEffect">
                                  <p:stCondLst>
                                    <p:cond delay="0"/>
                                  </p:stCondLst>
                                  <p:iterate>
                                    <p:tmAbs val="0"/>
                                  </p:iterate>
                                  <p:childTnLst>
                                    <p:set>
                                      <p:cBhvr>
                                        <p:cTn id="118" fill="hold"/>
                                        <p:tgtEl>
                                          <p:spTgt spid="84"/>
                                        </p:tgtEl>
                                        <p:attrNameLst>
                                          <p:attrName>style.visibility</p:attrName>
                                        </p:attrNameLst>
                                      </p:cBhvr>
                                      <p:to>
                                        <p:strVal val="visible"/>
                                      </p:to>
                                    </p:set>
                                    <p:animEffect transition="in" filter="box(out)">
                                      <p:cBhvr>
                                        <p:cTn id="119" dur="250"/>
                                        <p:tgtEl>
                                          <p:spTgt spid="84"/>
                                        </p:tgtEl>
                                      </p:cBhvr>
                                    </p:animEffect>
                                  </p:childTnLst>
                                </p:cTn>
                              </p:par>
                            </p:childTnLst>
                          </p:cTn>
                        </p:par>
                        <p:par>
                          <p:cTn id="120" fill="hold">
                            <p:stCondLst>
                              <p:cond delay="6750"/>
                            </p:stCondLst>
                            <p:childTnLst>
                              <p:par>
                                <p:cTn id="121" presetID="4" presetClass="entr" presetSubtype="32" fill="hold" grpId="0" nodeType="afterEffect">
                                  <p:stCondLst>
                                    <p:cond delay="0"/>
                                  </p:stCondLst>
                                  <p:iterate>
                                    <p:tmAbs val="0"/>
                                  </p:iterate>
                                  <p:childTnLst>
                                    <p:set>
                                      <p:cBhvr>
                                        <p:cTn id="122" fill="hold"/>
                                        <p:tgtEl>
                                          <p:spTgt spid="51"/>
                                        </p:tgtEl>
                                        <p:attrNameLst>
                                          <p:attrName>style.visibility</p:attrName>
                                        </p:attrNameLst>
                                      </p:cBhvr>
                                      <p:to>
                                        <p:strVal val="visible"/>
                                      </p:to>
                                    </p:set>
                                    <p:animEffect transition="in" filter="box(out)">
                                      <p:cBhvr>
                                        <p:cTn id="123" dur="250"/>
                                        <p:tgtEl>
                                          <p:spTgt spid="51"/>
                                        </p:tgtEl>
                                      </p:cBhvr>
                                    </p:animEffect>
                                  </p:childTnLst>
                                </p:cTn>
                              </p:par>
                            </p:childTnLst>
                          </p:cTn>
                        </p:par>
                        <p:par>
                          <p:cTn id="124" fill="hold">
                            <p:stCondLst>
                              <p:cond delay="7000"/>
                            </p:stCondLst>
                            <p:childTnLst>
                              <p:par>
                                <p:cTn id="125" presetID="4" presetClass="entr" presetSubtype="32" fill="hold" grpId="0" nodeType="afterEffect">
                                  <p:stCondLst>
                                    <p:cond delay="0"/>
                                  </p:stCondLst>
                                  <p:iterate>
                                    <p:tmAbs val="0"/>
                                  </p:iterate>
                                  <p:childTnLst>
                                    <p:set>
                                      <p:cBhvr>
                                        <p:cTn id="126" fill="hold"/>
                                        <p:tgtEl>
                                          <p:spTgt spid="70"/>
                                        </p:tgtEl>
                                        <p:attrNameLst>
                                          <p:attrName>style.visibility</p:attrName>
                                        </p:attrNameLst>
                                      </p:cBhvr>
                                      <p:to>
                                        <p:strVal val="visible"/>
                                      </p:to>
                                    </p:set>
                                    <p:animEffect transition="in" filter="box(out)">
                                      <p:cBhvr>
                                        <p:cTn id="127" dur="250"/>
                                        <p:tgtEl>
                                          <p:spTgt spid="70"/>
                                        </p:tgtEl>
                                      </p:cBhvr>
                                    </p:animEffect>
                                  </p:childTnLst>
                                </p:cTn>
                              </p:par>
                            </p:childTnLst>
                          </p:cTn>
                        </p:par>
                        <p:par>
                          <p:cTn id="128" fill="hold">
                            <p:stCondLst>
                              <p:cond delay="7250"/>
                            </p:stCondLst>
                            <p:childTnLst>
                              <p:par>
                                <p:cTn id="129" presetID="4" presetClass="entr" presetSubtype="32" fill="hold" grpId="0" nodeType="afterEffect">
                                  <p:stCondLst>
                                    <p:cond delay="0"/>
                                  </p:stCondLst>
                                  <p:iterate>
                                    <p:tmAbs val="0"/>
                                  </p:iterate>
                                  <p:childTnLst>
                                    <p:set>
                                      <p:cBhvr>
                                        <p:cTn id="130" fill="hold"/>
                                        <p:tgtEl>
                                          <p:spTgt spid="54"/>
                                        </p:tgtEl>
                                        <p:attrNameLst>
                                          <p:attrName>style.visibility</p:attrName>
                                        </p:attrNameLst>
                                      </p:cBhvr>
                                      <p:to>
                                        <p:strVal val="visible"/>
                                      </p:to>
                                    </p:set>
                                    <p:animEffect transition="in" filter="box(out)">
                                      <p:cBhvr>
                                        <p:cTn id="131" dur="250"/>
                                        <p:tgtEl>
                                          <p:spTgt spid="54"/>
                                        </p:tgtEl>
                                      </p:cBhvr>
                                    </p:animEffect>
                                  </p:childTnLst>
                                </p:cTn>
                              </p:par>
                            </p:childTnLst>
                          </p:cTn>
                        </p:par>
                        <p:par>
                          <p:cTn id="132" fill="hold">
                            <p:stCondLst>
                              <p:cond delay="7500"/>
                            </p:stCondLst>
                            <p:childTnLst>
                              <p:par>
                                <p:cTn id="133" presetID="4" presetClass="entr" presetSubtype="32" fill="hold" grpId="0" nodeType="afterEffect">
                                  <p:stCondLst>
                                    <p:cond delay="0"/>
                                  </p:stCondLst>
                                  <p:iterate>
                                    <p:tmAbs val="0"/>
                                  </p:iterate>
                                  <p:childTnLst>
                                    <p:set>
                                      <p:cBhvr>
                                        <p:cTn id="134" fill="hold"/>
                                        <p:tgtEl>
                                          <p:spTgt spid="56"/>
                                        </p:tgtEl>
                                        <p:attrNameLst>
                                          <p:attrName>style.visibility</p:attrName>
                                        </p:attrNameLst>
                                      </p:cBhvr>
                                      <p:to>
                                        <p:strVal val="visible"/>
                                      </p:to>
                                    </p:set>
                                    <p:animEffect transition="in" filter="box(out)">
                                      <p:cBhvr>
                                        <p:cTn id="135" dur="250"/>
                                        <p:tgtEl>
                                          <p:spTgt spid="56"/>
                                        </p:tgtEl>
                                      </p:cBhvr>
                                    </p:animEffect>
                                  </p:childTnLst>
                                </p:cTn>
                              </p:par>
                            </p:childTnLst>
                          </p:cTn>
                        </p:par>
                        <p:par>
                          <p:cTn id="136" fill="hold">
                            <p:stCondLst>
                              <p:cond delay="7750"/>
                            </p:stCondLst>
                            <p:childTnLst>
                              <p:par>
                                <p:cTn id="137" presetID="4" presetClass="entr" presetSubtype="32" fill="hold" grpId="0" nodeType="afterEffect">
                                  <p:stCondLst>
                                    <p:cond delay="0"/>
                                  </p:stCondLst>
                                  <p:iterate>
                                    <p:tmAbs val="0"/>
                                  </p:iterate>
                                  <p:childTnLst>
                                    <p:set>
                                      <p:cBhvr>
                                        <p:cTn id="138" fill="hold"/>
                                        <p:tgtEl>
                                          <p:spTgt spid="55"/>
                                        </p:tgtEl>
                                        <p:attrNameLst>
                                          <p:attrName>style.visibility</p:attrName>
                                        </p:attrNameLst>
                                      </p:cBhvr>
                                      <p:to>
                                        <p:strVal val="visible"/>
                                      </p:to>
                                    </p:set>
                                    <p:animEffect transition="in" filter="box(out)">
                                      <p:cBhvr>
                                        <p:cTn id="139" dur="250"/>
                                        <p:tgtEl>
                                          <p:spTgt spid="55"/>
                                        </p:tgtEl>
                                      </p:cBhvr>
                                    </p:animEffect>
                                  </p:childTnLst>
                                </p:cTn>
                              </p:par>
                            </p:childTnLst>
                          </p:cTn>
                        </p:par>
                        <p:par>
                          <p:cTn id="140" fill="hold">
                            <p:stCondLst>
                              <p:cond delay="8000"/>
                            </p:stCondLst>
                            <p:childTnLst>
                              <p:par>
                                <p:cTn id="141" presetID="4" presetClass="entr" presetSubtype="32" fill="hold" grpId="0" nodeType="afterEffect">
                                  <p:stCondLst>
                                    <p:cond delay="0"/>
                                  </p:stCondLst>
                                  <p:iterate>
                                    <p:tmAbs val="0"/>
                                  </p:iterate>
                                  <p:childTnLst>
                                    <p:set>
                                      <p:cBhvr>
                                        <p:cTn id="142" fill="hold"/>
                                        <p:tgtEl>
                                          <p:spTgt spid="34"/>
                                        </p:tgtEl>
                                        <p:attrNameLst>
                                          <p:attrName>style.visibility</p:attrName>
                                        </p:attrNameLst>
                                      </p:cBhvr>
                                      <p:to>
                                        <p:strVal val="visible"/>
                                      </p:to>
                                    </p:set>
                                    <p:animEffect transition="in" filter="box(out)">
                                      <p:cBhvr>
                                        <p:cTn id="143" dur="250"/>
                                        <p:tgtEl>
                                          <p:spTgt spid="34"/>
                                        </p:tgtEl>
                                      </p:cBhvr>
                                    </p:animEffect>
                                  </p:childTnLst>
                                </p:cTn>
                              </p:par>
                            </p:childTnLst>
                          </p:cTn>
                        </p:par>
                        <p:par>
                          <p:cTn id="144" fill="hold">
                            <p:stCondLst>
                              <p:cond delay="8250"/>
                            </p:stCondLst>
                            <p:childTnLst>
                              <p:par>
                                <p:cTn id="145" presetID="4" presetClass="entr" presetSubtype="32" fill="hold" grpId="0" nodeType="afterEffect">
                                  <p:stCondLst>
                                    <p:cond delay="0"/>
                                  </p:stCondLst>
                                  <p:iterate>
                                    <p:tmAbs val="0"/>
                                  </p:iterate>
                                  <p:childTnLst>
                                    <p:set>
                                      <p:cBhvr>
                                        <p:cTn id="146" fill="hold"/>
                                        <p:tgtEl>
                                          <p:spTgt spid="77"/>
                                        </p:tgtEl>
                                        <p:attrNameLst>
                                          <p:attrName>style.visibility</p:attrName>
                                        </p:attrNameLst>
                                      </p:cBhvr>
                                      <p:to>
                                        <p:strVal val="visible"/>
                                      </p:to>
                                    </p:set>
                                    <p:animEffect transition="in" filter="box(out)">
                                      <p:cBhvr>
                                        <p:cTn id="147" dur="250"/>
                                        <p:tgtEl>
                                          <p:spTgt spid="77"/>
                                        </p:tgtEl>
                                      </p:cBhvr>
                                    </p:animEffect>
                                  </p:childTnLst>
                                </p:cTn>
                              </p:par>
                            </p:childTnLst>
                          </p:cTn>
                        </p:par>
                        <p:par>
                          <p:cTn id="148" fill="hold">
                            <p:stCondLst>
                              <p:cond delay="8500"/>
                            </p:stCondLst>
                            <p:childTnLst>
                              <p:par>
                                <p:cTn id="149" presetID="4" presetClass="entr" presetSubtype="32" fill="hold" grpId="0" nodeType="afterEffect">
                                  <p:stCondLst>
                                    <p:cond delay="0"/>
                                  </p:stCondLst>
                                  <p:iterate>
                                    <p:tmAbs val="0"/>
                                  </p:iterate>
                                  <p:childTnLst>
                                    <p:set>
                                      <p:cBhvr>
                                        <p:cTn id="150" fill="hold"/>
                                        <p:tgtEl>
                                          <p:spTgt spid="57"/>
                                        </p:tgtEl>
                                        <p:attrNameLst>
                                          <p:attrName>style.visibility</p:attrName>
                                        </p:attrNameLst>
                                      </p:cBhvr>
                                      <p:to>
                                        <p:strVal val="visible"/>
                                      </p:to>
                                    </p:set>
                                    <p:animEffect transition="in" filter="box(out)">
                                      <p:cBhvr>
                                        <p:cTn id="151" dur="250"/>
                                        <p:tgtEl>
                                          <p:spTgt spid="57"/>
                                        </p:tgtEl>
                                      </p:cBhvr>
                                    </p:animEffect>
                                  </p:childTnLst>
                                </p:cTn>
                              </p:par>
                            </p:childTnLst>
                          </p:cTn>
                        </p:par>
                        <p:par>
                          <p:cTn id="152" fill="hold">
                            <p:stCondLst>
                              <p:cond delay="8750"/>
                            </p:stCondLst>
                            <p:childTnLst>
                              <p:par>
                                <p:cTn id="153" presetID="4" presetClass="entr" presetSubtype="32" fill="hold" grpId="0" nodeType="afterEffect">
                                  <p:stCondLst>
                                    <p:cond delay="0"/>
                                  </p:stCondLst>
                                  <p:iterate>
                                    <p:tmAbs val="0"/>
                                  </p:iterate>
                                  <p:childTnLst>
                                    <p:set>
                                      <p:cBhvr>
                                        <p:cTn id="154" fill="hold"/>
                                        <p:tgtEl>
                                          <p:spTgt spid="58"/>
                                        </p:tgtEl>
                                        <p:attrNameLst>
                                          <p:attrName>style.visibility</p:attrName>
                                        </p:attrNameLst>
                                      </p:cBhvr>
                                      <p:to>
                                        <p:strVal val="visible"/>
                                      </p:to>
                                    </p:set>
                                    <p:animEffect transition="in" filter="box(out)">
                                      <p:cBhvr>
                                        <p:cTn id="155" dur="250"/>
                                        <p:tgtEl>
                                          <p:spTgt spid="58"/>
                                        </p:tgtEl>
                                      </p:cBhvr>
                                    </p:animEffect>
                                  </p:childTnLst>
                                </p:cTn>
                              </p:par>
                            </p:childTnLst>
                          </p:cTn>
                        </p:par>
                        <p:par>
                          <p:cTn id="156" fill="hold">
                            <p:stCondLst>
                              <p:cond delay="9000"/>
                            </p:stCondLst>
                            <p:childTnLst>
                              <p:par>
                                <p:cTn id="157" presetID="4" presetClass="entr" presetSubtype="32" fill="hold" grpId="0" nodeType="afterEffect">
                                  <p:stCondLst>
                                    <p:cond delay="0"/>
                                  </p:stCondLst>
                                  <p:iterate>
                                    <p:tmAbs val="0"/>
                                  </p:iterate>
                                  <p:childTnLst>
                                    <p:set>
                                      <p:cBhvr>
                                        <p:cTn id="158" fill="hold"/>
                                        <p:tgtEl>
                                          <p:spTgt spid="82"/>
                                        </p:tgtEl>
                                        <p:attrNameLst>
                                          <p:attrName>style.visibility</p:attrName>
                                        </p:attrNameLst>
                                      </p:cBhvr>
                                      <p:to>
                                        <p:strVal val="visible"/>
                                      </p:to>
                                    </p:set>
                                    <p:animEffect transition="in" filter="box(out)">
                                      <p:cBhvr>
                                        <p:cTn id="159" dur="250"/>
                                        <p:tgtEl>
                                          <p:spTgt spid="82"/>
                                        </p:tgtEl>
                                      </p:cBhvr>
                                    </p:animEffect>
                                  </p:childTnLst>
                                </p:cTn>
                              </p:par>
                            </p:childTnLst>
                          </p:cTn>
                        </p:par>
                        <p:par>
                          <p:cTn id="160" fill="hold">
                            <p:stCondLst>
                              <p:cond delay="9250"/>
                            </p:stCondLst>
                            <p:childTnLst>
                              <p:par>
                                <p:cTn id="161" presetID="4" presetClass="entr" presetSubtype="32" fill="hold" grpId="0" nodeType="afterEffect">
                                  <p:stCondLst>
                                    <p:cond delay="0"/>
                                  </p:stCondLst>
                                  <p:iterate>
                                    <p:tmAbs val="0"/>
                                  </p:iterate>
                                  <p:childTnLst>
                                    <p:set>
                                      <p:cBhvr>
                                        <p:cTn id="162" fill="hold"/>
                                        <p:tgtEl>
                                          <p:spTgt spid="59"/>
                                        </p:tgtEl>
                                        <p:attrNameLst>
                                          <p:attrName>style.visibility</p:attrName>
                                        </p:attrNameLst>
                                      </p:cBhvr>
                                      <p:to>
                                        <p:strVal val="visible"/>
                                      </p:to>
                                    </p:set>
                                    <p:animEffect transition="in" filter="box(out)">
                                      <p:cBhvr>
                                        <p:cTn id="163" dur="250"/>
                                        <p:tgtEl>
                                          <p:spTgt spid="59"/>
                                        </p:tgtEl>
                                      </p:cBhvr>
                                    </p:animEffect>
                                  </p:childTnLst>
                                </p:cTn>
                              </p:par>
                            </p:childTnLst>
                          </p:cTn>
                        </p:par>
                        <p:par>
                          <p:cTn id="164" fill="hold">
                            <p:stCondLst>
                              <p:cond delay="9500"/>
                            </p:stCondLst>
                            <p:childTnLst>
                              <p:par>
                                <p:cTn id="165" presetID="4" presetClass="entr" presetSubtype="32" fill="hold" grpId="0" nodeType="afterEffect">
                                  <p:stCondLst>
                                    <p:cond delay="0"/>
                                  </p:stCondLst>
                                  <p:iterate>
                                    <p:tmAbs val="0"/>
                                  </p:iterate>
                                  <p:childTnLst>
                                    <p:set>
                                      <p:cBhvr>
                                        <p:cTn id="166" fill="hold"/>
                                        <p:tgtEl>
                                          <p:spTgt spid="76"/>
                                        </p:tgtEl>
                                        <p:attrNameLst>
                                          <p:attrName>style.visibility</p:attrName>
                                        </p:attrNameLst>
                                      </p:cBhvr>
                                      <p:to>
                                        <p:strVal val="visible"/>
                                      </p:to>
                                    </p:set>
                                    <p:animEffect transition="in" filter="box(out)">
                                      <p:cBhvr>
                                        <p:cTn id="167" dur="250"/>
                                        <p:tgtEl>
                                          <p:spTgt spid="76"/>
                                        </p:tgtEl>
                                      </p:cBhvr>
                                    </p:animEffect>
                                  </p:childTnLst>
                                </p:cTn>
                              </p:par>
                            </p:childTnLst>
                          </p:cTn>
                        </p:par>
                        <p:par>
                          <p:cTn id="168" fill="hold">
                            <p:stCondLst>
                              <p:cond delay="9750"/>
                            </p:stCondLst>
                            <p:childTnLst>
                              <p:par>
                                <p:cTn id="169" presetID="4" presetClass="entr" presetSubtype="32" fill="hold" grpId="0" nodeType="afterEffect">
                                  <p:stCondLst>
                                    <p:cond delay="0"/>
                                  </p:stCondLst>
                                  <p:iterate>
                                    <p:tmAbs val="0"/>
                                  </p:iterate>
                                  <p:childTnLst>
                                    <p:set>
                                      <p:cBhvr>
                                        <p:cTn id="170" fill="hold"/>
                                        <p:tgtEl>
                                          <p:spTgt spid="60"/>
                                        </p:tgtEl>
                                        <p:attrNameLst>
                                          <p:attrName>style.visibility</p:attrName>
                                        </p:attrNameLst>
                                      </p:cBhvr>
                                      <p:to>
                                        <p:strVal val="visible"/>
                                      </p:to>
                                    </p:set>
                                    <p:animEffect transition="in" filter="box(out)">
                                      <p:cBhvr>
                                        <p:cTn id="171" dur="250"/>
                                        <p:tgtEl>
                                          <p:spTgt spid="60"/>
                                        </p:tgtEl>
                                      </p:cBhvr>
                                    </p:animEffect>
                                  </p:childTnLst>
                                </p:cTn>
                              </p:par>
                            </p:childTnLst>
                          </p:cTn>
                        </p:par>
                        <p:par>
                          <p:cTn id="172" fill="hold">
                            <p:stCondLst>
                              <p:cond delay="10000"/>
                            </p:stCondLst>
                            <p:childTnLst>
                              <p:par>
                                <p:cTn id="173" presetID="4" presetClass="entr" presetSubtype="32" fill="hold" grpId="0" nodeType="afterEffect">
                                  <p:stCondLst>
                                    <p:cond delay="0"/>
                                  </p:stCondLst>
                                  <p:iterate>
                                    <p:tmAbs val="0"/>
                                  </p:iterate>
                                  <p:childTnLst>
                                    <p:set>
                                      <p:cBhvr>
                                        <p:cTn id="174" fill="hold"/>
                                        <p:tgtEl>
                                          <p:spTgt spid="62"/>
                                        </p:tgtEl>
                                        <p:attrNameLst>
                                          <p:attrName>style.visibility</p:attrName>
                                        </p:attrNameLst>
                                      </p:cBhvr>
                                      <p:to>
                                        <p:strVal val="visible"/>
                                      </p:to>
                                    </p:set>
                                    <p:animEffect transition="in" filter="box(out)">
                                      <p:cBhvr>
                                        <p:cTn id="175" dur="250"/>
                                        <p:tgtEl>
                                          <p:spTgt spid="62"/>
                                        </p:tgtEl>
                                      </p:cBhvr>
                                    </p:animEffect>
                                  </p:childTnLst>
                                </p:cTn>
                              </p:par>
                            </p:childTnLst>
                          </p:cTn>
                        </p:par>
                        <p:par>
                          <p:cTn id="176" fill="hold">
                            <p:stCondLst>
                              <p:cond delay="10250"/>
                            </p:stCondLst>
                            <p:childTnLst>
                              <p:par>
                                <p:cTn id="177" presetID="4" presetClass="entr" presetSubtype="32" fill="hold" grpId="0" nodeType="afterEffect">
                                  <p:stCondLst>
                                    <p:cond delay="0"/>
                                  </p:stCondLst>
                                  <p:iterate>
                                    <p:tmAbs val="0"/>
                                  </p:iterate>
                                  <p:childTnLst>
                                    <p:set>
                                      <p:cBhvr>
                                        <p:cTn id="178" fill="hold"/>
                                        <p:tgtEl>
                                          <p:spTgt spid="61"/>
                                        </p:tgtEl>
                                        <p:attrNameLst>
                                          <p:attrName>style.visibility</p:attrName>
                                        </p:attrNameLst>
                                      </p:cBhvr>
                                      <p:to>
                                        <p:strVal val="visible"/>
                                      </p:to>
                                    </p:set>
                                    <p:animEffect transition="in" filter="box(out)">
                                      <p:cBhvr>
                                        <p:cTn id="179" dur="250"/>
                                        <p:tgtEl>
                                          <p:spTgt spid="61"/>
                                        </p:tgtEl>
                                      </p:cBhvr>
                                    </p:animEffect>
                                  </p:childTnLst>
                                </p:cTn>
                              </p:par>
                            </p:childTnLst>
                          </p:cTn>
                        </p:par>
                        <p:par>
                          <p:cTn id="180" fill="hold">
                            <p:stCondLst>
                              <p:cond delay="10500"/>
                            </p:stCondLst>
                            <p:childTnLst>
                              <p:par>
                                <p:cTn id="181" presetID="4" presetClass="entr" presetSubtype="32" fill="hold" grpId="0" nodeType="afterEffect">
                                  <p:stCondLst>
                                    <p:cond delay="0"/>
                                  </p:stCondLst>
                                  <p:iterate>
                                    <p:tmAbs val="0"/>
                                  </p:iterate>
                                  <p:childTnLst>
                                    <p:set>
                                      <p:cBhvr>
                                        <p:cTn id="182" fill="hold"/>
                                        <p:tgtEl>
                                          <p:spTgt spid="35"/>
                                        </p:tgtEl>
                                        <p:attrNameLst>
                                          <p:attrName>style.visibility</p:attrName>
                                        </p:attrNameLst>
                                      </p:cBhvr>
                                      <p:to>
                                        <p:strVal val="visible"/>
                                      </p:to>
                                    </p:set>
                                    <p:animEffect transition="in" filter="box(out)">
                                      <p:cBhvr>
                                        <p:cTn id="183" dur="250"/>
                                        <p:tgtEl>
                                          <p:spTgt spid="35"/>
                                        </p:tgtEl>
                                      </p:cBhvr>
                                    </p:animEffect>
                                  </p:childTnLst>
                                </p:cTn>
                              </p:par>
                            </p:childTnLst>
                          </p:cTn>
                        </p:par>
                        <p:par>
                          <p:cTn id="184" fill="hold">
                            <p:stCondLst>
                              <p:cond delay="10750"/>
                            </p:stCondLst>
                            <p:childTnLst>
                              <p:par>
                                <p:cTn id="185" presetID="4" presetClass="entr" presetSubtype="32" fill="hold" grpId="0" nodeType="afterEffect">
                                  <p:stCondLst>
                                    <p:cond delay="0"/>
                                  </p:stCondLst>
                                  <p:iterate>
                                    <p:tmAbs val="0"/>
                                  </p:iterate>
                                  <p:childTnLst>
                                    <p:set>
                                      <p:cBhvr>
                                        <p:cTn id="186" fill="hold"/>
                                        <p:tgtEl>
                                          <p:spTgt spid="74"/>
                                        </p:tgtEl>
                                        <p:attrNameLst>
                                          <p:attrName>style.visibility</p:attrName>
                                        </p:attrNameLst>
                                      </p:cBhvr>
                                      <p:to>
                                        <p:strVal val="visible"/>
                                      </p:to>
                                    </p:set>
                                    <p:animEffect transition="in" filter="box(out)">
                                      <p:cBhvr>
                                        <p:cTn id="187" dur="250"/>
                                        <p:tgtEl>
                                          <p:spTgt spid="74"/>
                                        </p:tgtEl>
                                      </p:cBhvr>
                                    </p:animEffect>
                                  </p:childTnLst>
                                </p:cTn>
                              </p:par>
                            </p:childTnLst>
                          </p:cTn>
                        </p:par>
                        <p:par>
                          <p:cTn id="188" fill="hold">
                            <p:stCondLst>
                              <p:cond delay="11000"/>
                            </p:stCondLst>
                            <p:childTnLst>
                              <p:par>
                                <p:cTn id="189" presetID="4" presetClass="entr" presetSubtype="32" fill="hold" grpId="0" nodeType="afterEffect">
                                  <p:stCondLst>
                                    <p:cond delay="0"/>
                                  </p:stCondLst>
                                  <p:iterate>
                                    <p:tmAbs val="0"/>
                                  </p:iterate>
                                  <p:childTnLst>
                                    <p:set>
                                      <p:cBhvr>
                                        <p:cTn id="190" fill="hold"/>
                                        <p:tgtEl>
                                          <p:spTgt spid="64"/>
                                        </p:tgtEl>
                                        <p:attrNameLst>
                                          <p:attrName>style.visibility</p:attrName>
                                        </p:attrNameLst>
                                      </p:cBhvr>
                                      <p:to>
                                        <p:strVal val="visible"/>
                                      </p:to>
                                    </p:set>
                                    <p:animEffect transition="in" filter="box(out)">
                                      <p:cBhvr>
                                        <p:cTn id="191" dur="250"/>
                                        <p:tgtEl>
                                          <p:spTgt spid="64"/>
                                        </p:tgtEl>
                                      </p:cBhvr>
                                    </p:animEffect>
                                  </p:childTnLst>
                                </p:cTn>
                              </p:par>
                            </p:childTnLst>
                          </p:cTn>
                        </p:par>
                        <p:par>
                          <p:cTn id="192" fill="hold">
                            <p:stCondLst>
                              <p:cond delay="11250"/>
                            </p:stCondLst>
                            <p:childTnLst>
                              <p:par>
                                <p:cTn id="193" presetID="4" presetClass="entr" presetSubtype="32" fill="hold" grpId="0" nodeType="afterEffect">
                                  <p:stCondLst>
                                    <p:cond delay="0"/>
                                  </p:stCondLst>
                                  <p:iterate>
                                    <p:tmAbs val="0"/>
                                  </p:iterate>
                                  <p:childTnLst>
                                    <p:set>
                                      <p:cBhvr>
                                        <p:cTn id="194" fill="hold"/>
                                        <p:tgtEl>
                                          <p:spTgt spid="65"/>
                                        </p:tgtEl>
                                        <p:attrNameLst>
                                          <p:attrName>style.visibility</p:attrName>
                                        </p:attrNameLst>
                                      </p:cBhvr>
                                      <p:to>
                                        <p:strVal val="visible"/>
                                      </p:to>
                                    </p:set>
                                    <p:animEffect transition="in" filter="box(out)">
                                      <p:cBhvr>
                                        <p:cTn id="195" dur="250"/>
                                        <p:tgtEl>
                                          <p:spTgt spid="65"/>
                                        </p:tgtEl>
                                      </p:cBhvr>
                                    </p:animEffect>
                                  </p:childTnLst>
                                </p:cTn>
                              </p:par>
                            </p:childTnLst>
                          </p:cTn>
                        </p:par>
                        <p:par>
                          <p:cTn id="196" fill="hold">
                            <p:stCondLst>
                              <p:cond delay="11500"/>
                            </p:stCondLst>
                            <p:childTnLst>
                              <p:par>
                                <p:cTn id="197" presetID="4" presetClass="entr" presetSubtype="32" fill="hold" grpId="0" nodeType="afterEffect">
                                  <p:stCondLst>
                                    <p:cond delay="0"/>
                                  </p:stCondLst>
                                  <p:iterate>
                                    <p:tmAbs val="0"/>
                                  </p:iterate>
                                  <p:childTnLst>
                                    <p:set>
                                      <p:cBhvr>
                                        <p:cTn id="198" fill="hold"/>
                                        <p:tgtEl>
                                          <p:spTgt spid="83"/>
                                        </p:tgtEl>
                                        <p:attrNameLst>
                                          <p:attrName>style.visibility</p:attrName>
                                        </p:attrNameLst>
                                      </p:cBhvr>
                                      <p:to>
                                        <p:strVal val="visible"/>
                                      </p:to>
                                    </p:set>
                                    <p:animEffect transition="in" filter="box(out)">
                                      <p:cBhvr>
                                        <p:cTn id="199" dur="250"/>
                                        <p:tgtEl>
                                          <p:spTgt spid="83"/>
                                        </p:tgtEl>
                                      </p:cBhvr>
                                    </p:animEffect>
                                  </p:childTnLst>
                                </p:cTn>
                              </p:par>
                            </p:childTnLst>
                          </p:cTn>
                        </p:par>
                        <p:par>
                          <p:cTn id="200" fill="hold">
                            <p:stCondLst>
                              <p:cond delay="11750"/>
                            </p:stCondLst>
                            <p:childTnLst>
                              <p:par>
                                <p:cTn id="201" presetID="4" presetClass="entr" presetSubtype="32" fill="hold" grpId="0" nodeType="afterEffect">
                                  <p:stCondLst>
                                    <p:cond delay="0"/>
                                  </p:stCondLst>
                                  <p:iterate>
                                    <p:tmAbs val="0"/>
                                  </p:iterate>
                                  <p:childTnLst>
                                    <p:set>
                                      <p:cBhvr>
                                        <p:cTn id="202" fill="hold"/>
                                        <p:tgtEl>
                                          <p:spTgt spid="63"/>
                                        </p:tgtEl>
                                        <p:attrNameLst>
                                          <p:attrName>style.visibility</p:attrName>
                                        </p:attrNameLst>
                                      </p:cBhvr>
                                      <p:to>
                                        <p:strVal val="visible"/>
                                      </p:to>
                                    </p:set>
                                    <p:animEffect transition="in" filter="box(out)">
                                      <p:cBhvr>
                                        <p:cTn id="203" dur="250"/>
                                        <p:tgtEl>
                                          <p:spTgt spid="63"/>
                                        </p:tgtEl>
                                      </p:cBhvr>
                                    </p:animEffect>
                                  </p:childTnLst>
                                </p:cTn>
                              </p:par>
                            </p:childTnLst>
                          </p:cTn>
                        </p:par>
                        <p:par>
                          <p:cTn id="204" fill="hold">
                            <p:stCondLst>
                              <p:cond delay="12000"/>
                            </p:stCondLst>
                            <p:childTnLst>
                              <p:par>
                                <p:cTn id="205" presetID="4" presetClass="entr" presetSubtype="32" fill="hold" grpId="0" nodeType="afterEffect">
                                  <p:stCondLst>
                                    <p:cond delay="0"/>
                                  </p:stCondLst>
                                  <p:iterate>
                                    <p:tmAbs val="0"/>
                                  </p:iterate>
                                  <p:childTnLst>
                                    <p:set>
                                      <p:cBhvr>
                                        <p:cTn id="206" fill="hold"/>
                                        <p:tgtEl>
                                          <p:spTgt spid="73"/>
                                        </p:tgtEl>
                                        <p:attrNameLst>
                                          <p:attrName>style.visibility</p:attrName>
                                        </p:attrNameLst>
                                      </p:cBhvr>
                                      <p:to>
                                        <p:strVal val="visible"/>
                                      </p:to>
                                    </p:set>
                                    <p:animEffect transition="in" filter="box(out)">
                                      <p:cBhvr>
                                        <p:cTn id="207"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P spid="49" grpId="0" animBg="1" advAuto="0"/>
      <p:bldP spid="50" grpId="0" animBg="1" advAuto="0"/>
      <p:bldP spid="51" grpId="0" animBg="1" advAuto="0"/>
      <p:bldP spid="52" grpId="0" animBg="1" advAuto="0"/>
      <p:bldP spid="53" grpId="0" animBg="1" advAuto="0"/>
      <p:bldP spid="54" grpId="0" animBg="1" advAuto="0"/>
      <p:bldP spid="55" grpId="0" animBg="1" advAuto="0"/>
      <p:bldP spid="56" grpId="0" animBg="1" advAuto="0"/>
      <p:bldP spid="57" grpId="0" animBg="1" advAuto="0"/>
      <p:bldP spid="58" grpId="0" animBg="1" advAuto="0"/>
      <p:bldP spid="59" grpId="0" animBg="1" advAuto="0"/>
      <p:bldP spid="60" grpId="0" animBg="1" advAuto="0"/>
      <p:bldP spid="61" grpId="0" animBg="1" advAuto="0"/>
      <p:bldP spid="62" grpId="0" animBg="1" advAuto="0"/>
      <p:bldP spid="63" grpId="0" animBg="1" advAuto="0"/>
      <p:bldP spid="64" grpId="0" animBg="1" advAuto="0"/>
      <p:bldP spid="65" grpId="0" animBg="1" advAuto="0"/>
      <p:bldP spid="67" grpId="0" animBg="1" advAuto="0"/>
      <p:bldP spid="68" grpId="0" animBg="1" advAuto="0"/>
      <p:bldP spid="70" grpId="0" animBg="1" advAuto="0"/>
      <p:bldP spid="71" grpId="0" animBg="1" advAuto="0"/>
      <p:bldP spid="73" grpId="0" animBg="1" advAuto="0"/>
      <p:bldP spid="74" grpId="0" animBg="1" advAuto="0"/>
      <p:bldP spid="76" grpId="0" animBg="1" advAuto="0"/>
      <p:bldP spid="77" grpId="0" animBg="1" advAuto="0"/>
      <p:bldP spid="79" grpId="0" animBg="1" advAuto="0"/>
      <p:bldP spid="80" grpId="0" animBg="1" advAuto="0"/>
      <p:bldP spid="81" grpId="0" animBg="1" advAuto="0"/>
      <p:bldP spid="82" grpId="0" animBg="1" advAuto="0"/>
      <p:bldP spid="83" grpId="0" animBg="1" advAuto="0"/>
      <p:bldP spid="84" grpId="0" animBg="1" advAuto="0"/>
      <p:bldP spid="85" grpId="0" animBg="1" advAuto="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a:extLst>
              <a:ext uri="{FF2B5EF4-FFF2-40B4-BE49-F238E27FC236}">
                <a16:creationId xmlns:a16="http://schemas.microsoft.com/office/drawing/2014/main" id="{C909DA1B-A8A6-482D-8124-271B29AA02FE}"/>
              </a:ext>
            </a:extLst>
          </p:cNvPr>
          <p:cNvSpPr/>
          <p:nvPr/>
        </p:nvSpPr>
        <p:spPr>
          <a:xfrm>
            <a:off x="2235813" y="3737942"/>
            <a:ext cx="1187509" cy="2"/>
          </a:xfrm>
          <a:prstGeom prst="line">
            <a:avLst/>
          </a:prstGeom>
          <a:ln w="12700">
            <a:solidFill>
              <a:srgbClr val="535353"/>
            </a:solidFill>
            <a:miter/>
          </a:ln>
        </p:spPr>
        <p:txBody>
          <a:bodyPr lIns="45718" tIns="45718" rIns="45718" bIns="45718"/>
          <a:lstStyle/>
          <a:p>
            <a:endParaRPr/>
          </a:p>
        </p:txBody>
      </p:sp>
      <p:sp>
        <p:nvSpPr>
          <p:cNvPr id="5" name="Line">
            <a:extLst>
              <a:ext uri="{FF2B5EF4-FFF2-40B4-BE49-F238E27FC236}">
                <a16:creationId xmlns:a16="http://schemas.microsoft.com/office/drawing/2014/main" id="{E01CEF9C-8974-49CA-A5B7-BD0003015AD0}"/>
              </a:ext>
            </a:extLst>
          </p:cNvPr>
          <p:cNvSpPr/>
          <p:nvPr/>
        </p:nvSpPr>
        <p:spPr>
          <a:xfrm flipV="1">
            <a:off x="1744515" y="2738384"/>
            <a:ext cx="2" cy="523241"/>
          </a:xfrm>
          <a:prstGeom prst="line">
            <a:avLst/>
          </a:prstGeom>
          <a:ln w="12700">
            <a:solidFill>
              <a:srgbClr val="FF8A00"/>
            </a:solidFill>
            <a:miter/>
          </a:ln>
        </p:spPr>
        <p:txBody>
          <a:bodyPr lIns="45718" tIns="45718" rIns="45718" bIns="45718"/>
          <a:lstStyle/>
          <a:p>
            <a:endParaRPr/>
          </a:p>
        </p:txBody>
      </p:sp>
      <p:sp>
        <p:nvSpPr>
          <p:cNvPr id="6" name="Circle">
            <a:extLst>
              <a:ext uri="{FF2B5EF4-FFF2-40B4-BE49-F238E27FC236}">
                <a16:creationId xmlns:a16="http://schemas.microsoft.com/office/drawing/2014/main" id="{E59F2B64-7C4F-4FC9-8A1C-508328BC845E}"/>
              </a:ext>
            </a:extLst>
          </p:cNvPr>
          <p:cNvSpPr/>
          <p:nvPr/>
        </p:nvSpPr>
        <p:spPr>
          <a:xfrm>
            <a:off x="1271636" y="3260480"/>
            <a:ext cx="945761" cy="945761"/>
          </a:xfrm>
          <a:prstGeom prst="ellipse">
            <a:avLst/>
          </a:prstGeom>
          <a:ln w="12700">
            <a:solidFill>
              <a:srgbClr val="FF8A00"/>
            </a:solidFill>
            <a:miter/>
          </a:ln>
        </p:spPr>
        <p:txBody>
          <a:bodyPr lIns="45718" tIns="45718" rIns="45718" bIns="45718" anchor="ctr"/>
          <a:lstStyle/>
          <a:p>
            <a:endParaRPr/>
          </a:p>
        </p:txBody>
      </p:sp>
      <p:sp>
        <p:nvSpPr>
          <p:cNvPr id="7" name="Circle">
            <a:extLst>
              <a:ext uri="{FF2B5EF4-FFF2-40B4-BE49-F238E27FC236}">
                <a16:creationId xmlns:a16="http://schemas.microsoft.com/office/drawing/2014/main" id="{9367C7E0-F98A-4CF1-AFE0-8F57CA41E1EB}"/>
              </a:ext>
            </a:extLst>
          </p:cNvPr>
          <p:cNvSpPr/>
          <p:nvPr/>
        </p:nvSpPr>
        <p:spPr>
          <a:xfrm>
            <a:off x="1365589" y="3354433"/>
            <a:ext cx="757855" cy="757855"/>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8" tIns="45718" rIns="45718" bIns="45718" anchor="ctr"/>
          <a:lstStyle/>
          <a:p>
            <a:endParaRPr/>
          </a:p>
        </p:txBody>
      </p:sp>
      <p:sp>
        <p:nvSpPr>
          <p:cNvPr id="8" name="Circle">
            <a:extLst>
              <a:ext uri="{FF2B5EF4-FFF2-40B4-BE49-F238E27FC236}">
                <a16:creationId xmlns:a16="http://schemas.microsoft.com/office/drawing/2014/main" id="{E60C1F2C-340F-4743-8EA8-78D9DCA43E63}"/>
              </a:ext>
            </a:extLst>
          </p:cNvPr>
          <p:cNvSpPr/>
          <p:nvPr/>
        </p:nvSpPr>
        <p:spPr>
          <a:xfrm>
            <a:off x="1225358" y="3685064"/>
            <a:ext cx="96591" cy="96593"/>
          </a:xfrm>
          <a:prstGeom prst="ellipse">
            <a:avLst/>
          </a:prstGeom>
          <a:gradFill>
            <a:gsLst>
              <a:gs pos="22846">
                <a:srgbClr val="FF3847"/>
              </a:gs>
              <a:gs pos="63342">
                <a:srgbClr val="FF7D25"/>
              </a:gs>
              <a:gs pos="100000">
                <a:srgbClr val="FFC203"/>
              </a:gs>
            </a:gsLst>
            <a:lin ang="2089255"/>
          </a:gradFill>
          <a:ln w="12700">
            <a:miter lim="400000"/>
          </a:ln>
        </p:spPr>
        <p:txBody>
          <a:bodyPr lIns="45718" tIns="45718" rIns="45718" bIns="45718" anchor="ctr"/>
          <a:lstStyle/>
          <a:p>
            <a:endParaRPr/>
          </a:p>
        </p:txBody>
      </p:sp>
      <p:sp>
        <p:nvSpPr>
          <p:cNvPr id="9" name="Circle">
            <a:extLst>
              <a:ext uri="{FF2B5EF4-FFF2-40B4-BE49-F238E27FC236}">
                <a16:creationId xmlns:a16="http://schemas.microsoft.com/office/drawing/2014/main" id="{0F452191-0B8A-4756-A018-6DDBF404B8D1}"/>
              </a:ext>
            </a:extLst>
          </p:cNvPr>
          <p:cNvSpPr/>
          <p:nvPr/>
        </p:nvSpPr>
        <p:spPr>
          <a:xfrm>
            <a:off x="2167083" y="3685064"/>
            <a:ext cx="96591" cy="96593"/>
          </a:xfrm>
          <a:prstGeom prst="ellipse">
            <a:avLst/>
          </a:prstGeom>
          <a:gradFill>
            <a:gsLst>
              <a:gs pos="22846">
                <a:srgbClr val="FF3847"/>
              </a:gs>
              <a:gs pos="63342">
                <a:srgbClr val="FF7D25"/>
              </a:gs>
              <a:gs pos="100000">
                <a:srgbClr val="FFC203"/>
              </a:gs>
            </a:gsLst>
            <a:lin ang="2089255"/>
          </a:gradFill>
          <a:ln w="12700">
            <a:miter lim="400000"/>
          </a:ln>
        </p:spPr>
        <p:txBody>
          <a:bodyPr lIns="45718" tIns="45718" rIns="45718" bIns="45718" anchor="ctr"/>
          <a:lstStyle/>
          <a:p>
            <a:endParaRPr/>
          </a:p>
        </p:txBody>
      </p:sp>
      <p:sp>
        <p:nvSpPr>
          <p:cNvPr id="10" name="Shape">
            <a:extLst>
              <a:ext uri="{FF2B5EF4-FFF2-40B4-BE49-F238E27FC236}">
                <a16:creationId xmlns:a16="http://schemas.microsoft.com/office/drawing/2014/main" id="{209368FC-D9C3-4286-BC10-10047C5779A6}"/>
              </a:ext>
            </a:extLst>
          </p:cNvPr>
          <p:cNvSpPr/>
          <p:nvPr/>
        </p:nvSpPr>
        <p:spPr>
          <a:xfrm>
            <a:off x="1461408" y="2181395"/>
            <a:ext cx="566207" cy="778592"/>
          </a:xfrm>
          <a:custGeom>
            <a:avLst/>
            <a:gdLst/>
            <a:ahLst/>
            <a:cxnLst>
              <a:cxn ang="0">
                <a:pos x="wd2" y="hd2"/>
              </a:cxn>
              <a:cxn ang="5400000">
                <a:pos x="wd2" y="hd2"/>
              </a:cxn>
              <a:cxn ang="10800000">
                <a:pos x="wd2" y="hd2"/>
              </a:cxn>
              <a:cxn ang="16200000">
                <a:pos x="wd2" y="hd2"/>
              </a:cxn>
            </a:cxnLst>
            <a:rect l="0" t="0" r="r" b="b"/>
            <a:pathLst>
              <a:path w="21402" h="21534" extrusionOk="0">
                <a:moveTo>
                  <a:pt x="10593" y="2"/>
                </a:moveTo>
                <a:cubicBezTo>
                  <a:pt x="6021" y="70"/>
                  <a:pt x="1489" y="2165"/>
                  <a:pt x="292" y="6259"/>
                </a:cubicBezTo>
                <a:cubicBezTo>
                  <a:pt x="-149" y="7766"/>
                  <a:pt x="243" y="9318"/>
                  <a:pt x="18" y="10848"/>
                </a:cubicBezTo>
                <a:cubicBezTo>
                  <a:pt x="12" y="10894"/>
                  <a:pt x="8" y="10936"/>
                  <a:pt x="0" y="10981"/>
                </a:cubicBezTo>
                <a:lnTo>
                  <a:pt x="0" y="11515"/>
                </a:lnTo>
                <a:lnTo>
                  <a:pt x="21368" y="8780"/>
                </a:lnTo>
                <a:cubicBezTo>
                  <a:pt x="21422" y="7805"/>
                  <a:pt x="21451" y="6834"/>
                  <a:pt x="21131" y="5885"/>
                </a:cubicBezTo>
                <a:cubicBezTo>
                  <a:pt x="19784" y="1888"/>
                  <a:pt x="15166" y="-66"/>
                  <a:pt x="10593" y="2"/>
                </a:cubicBezTo>
                <a:close/>
                <a:moveTo>
                  <a:pt x="21350" y="10061"/>
                </a:moveTo>
                <a:lnTo>
                  <a:pt x="73" y="12782"/>
                </a:lnTo>
                <a:cubicBezTo>
                  <a:pt x="112" y="13007"/>
                  <a:pt x="189" y="13232"/>
                  <a:pt x="383" y="13396"/>
                </a:cubicBezTo>
                <a:cubicBezTo>
                  <a:pt x="620" y="13597"/>
                  <a:pt x="936" y="13727"/>
                  <a:pt x="1295" y="13770"/>
                </a:cubicBezTo>
                <a:cubicBezTo>
                  <a:pt x="1206" y="13851"/>
                  <a:pt x="1142" y="13939"/>
                  <a:pt x="1094" y="14036"/>
                </a:cubicBezTo>
                <a:cubicBezTo>
                  <a:pt x="1059" y="14108"/>
                  <a:pt x="1050" y="14188"/>
                  <a:pt x="1039" y="14263"/>
                </a:cubicBezTo>
                <a:lnTo>
                  <a:pt x="21332" y="11662"/>
                </a:lnTo>
                <a:lnTo>
                  <a:pt x="21332" y="10981"/>
                </a:lnTo>
                <a:cubicBezTo>
                  <a:pt x="21328" y="10936"/>
                  <a:pt x="21335" y="10894"/>
                  <a:pt x="21332" y="10848"/>
                </a:cubicBezTo>
                <a:cubicBezTo>
                  <a:pt x="21314" y="10586"/>
                  <a:pt x="21346" y="10324"/>
                  <a:pt x="21350" y="10061"/>
                </a:cubicBezTo>
                <a:close/>
                <a:moveTo>
                  <a:pt x="21204" y="12903"/>
                </a:moveTo>
                <a:lnTo>
                  <a:pt x="1021" y="15491"/>
                </a:lnTo>
                <a:lnTo>
                  <a:pt x="1021" y="15824"/>
                </a:lnTo>
                <a:cubicBezTo>
                  <a:pt x="1021" y="16094"/>
                  <a:pt x="1161" y="16340"/>
                  <a:pt x="1404" y="16518"/>
                </a:cubicBezTo>
                <a:cubicBezTo>
                  <a:pt x="1647" y="16696"/>
                  <a:pt x="1984" y="16811"/>
                  <a:pt x="2352" y="16811"/>
                </a:cubicBezTo>
                <a:lnTo>
                  <a:pt x="2771" y="16811"/>
                </a:lnTo>
                <a:lnTo>
                  <a:pt x="2771" y="18159"/>
                </a:lnTo>
                <a:cubicBezTo>
                  <a:pt x="2771" y="18420"/>
                  <a:pt x="2914" y="18654"/>
                  <a:pt x="3154" y="18826"/>
                </a:cubicBezTo>
                <a:cubicBezTo>
                  <a:pt x="3395" y="18998"/>
                  <a:pt x="3728" y="19106"/>
                  <a:pt x="4084" y="19106"/>
                </a:cubicBezTo>
                <a:lnTo>
                  <a:pt x="6327" y="19106"/>
                </a:lnTo>
                <a:cubicBezTo>
                  <a:pt x="6565" y="20476"/>
                  <a:pt x="8436" y="21534"/>
                  <a:pt x="10684" y="21534"/>
                </a:cubicBezTo>
                <a:cubicBezTo>
                  <a:pt x="12933" y="21534"/>
                  <a:pt x="14767" y="20476"/>
                  <a:pt x="15005" y="19106"/>
                </a:cubicBezTo>
                <a:lnTo>
                  <a:pt x="17266" y="19106"/>
                </a:lnTo>
                <a:cubicBezTo>
                  <a:pt x="17622" y="19106"/>
                  <a:pt x="17961" y="18998"/>
                  <a:pt x="18196" y="18826"/>
                </a:cubicBezTo>
                <a:cubicBezTo>
                  <a:pt x="18431" y="18654"/>
                  <a:pt x="18579" y="18419"/>
                  <a:pt x="18579" y="18159"/>
                </a:cubicBezTo>
                <a:lnTo>
                  <a:pt x="18579" y="16811"/>
                </a:lnTo>
                <a:lnTo>
                  <a:pt x="18998" y="16811"/>
                </a:lnTo>
                <a:cubicBezTo>
                  <a:pt x="19367" y="16811"/>
                  <a:pt x="19709" y="16696"/>
                  <a:pt x="19946" y="16518"/>
                </a:cubicBezTo>
                <a:cubicBezTo>
                  <a:pt x="20184" y="16340"/>
                  <a:pt x="20329" y="16094"/>
                  <a:pt x="20329" y="15824"/>
                </a:cubicBezTo>
                <a:lnTo>
                  <a:pt x="20329" y="14357"/>
                </a:lnTo>
                <a:cubicBezTo>
                  <a:pt x="20329" y="14250"/>
                  <a:pt x="20306" y="14137"/>
                  <a:pt x="20256" y="14036"/>
                </a:cubicBezTo>
                <a:cubicBezTo>
                  <a:pt x="20208" y="13939"/>
                  <a:pt x="20126" y="13851"/>
                  <a:pt x="20037" y="13770"/>
                </a:cubicBezTo>
                <a:cubicBezTo>
                  <a:pt x="20396" y="13727"/>
                  <a:pt x="20730" y="13597"/>
                  <a:pt x="20967" y="13396"/>
                </a:cubicBezTo>
                <a:cubicBezTo>
                  <a:pt x="21123" y="13264"/>
                  <a:pt x="21145" y="13076"/>
                  <a:pt x="21204" y="12903"/>
                </a:cubicBezTo>
                <a:close/>
              </a:path>
            </a:pathLst>
          </a:custGeom>
          <a:gradFill>
            <a:gsLst>
              <a:gs pos="22846">
                <a:srgbClr val="FF3847"/>
              </a:gs>
              <a:gs pos="63342">
                <a:srgbClr val="FF7D25"/>
              </a:gs>
              <a:gs pos="100000">
                <a:srgbClr val="FFC203"/>
              </a:gs>
            </a:gsLst>
            <a:lin ang="2089255"/>
          </a:gradFill>
          <a:ln w="12700">
            <a:miter lim="400000"/>
          </a:ln>
        </p:spPr>
        <p:txBody>
          <a:bodyPr lIns="45718" tIns="45718" rIns="45718" bIns="45718" anchor="ctr"/>
          <a:lstStyle/>
          <a:p>
            <a:endParaRPr/>
          </a:p>
        </p:txBody>
      </p:sp>
      <p:sp>
        <p:nvSpPr>
          <p:cNvPr id="12" name="Line">
            <a:extLst>
              <a:ext uri="{FF2B5EF4-FFF2-40B4-BE49-F238E27FC236}">
                <a16:creationId xmlns:a16="http://schemas.microsoft.com/office/drawing/2014/main" id="{18342FEB-7921-4659-97A5-31F3628C298D}"/>
              </a:ext>
            </a:extLst>
          </p:cNvPr>
          <p:cNvSpPr/>
          <p:nvPr/>
        </p:nvSpPr>
        <p:spPr>
          <a:xfrm>
            <a:off x="4405126" y="3738355"/>
            <a:ext cx="1187509" cy="2"/>
          </a:xfrm>
          <a:prstGeom prst="line">
            <a:avLst/>
          </a:prstGeom>
          <a:ln w="12700">
            <a:solidFill>
              <a:srgbClr val="535353"/>
            </a:solidFill>
            <a:miter/>
          </a:ln>
        </p:spPr>
        <p:txBody>
          <a:bodyPr lIns="45718" tIns="45718" rIns="45718" bIns="45718"/>
          <a:lstStyle/>
          <a:p>
            <a:endParaRPr/>
          </a:p>
        </p:txBody>
      </p:sp>
      <p:sp>
        <p:nvSpPr>
          <p:cNvPr id="13" name="Line">
            <a:extLst>
              <a:ext uri="{FF2B5EF4-FFF2-40B4-BE49-F238E27FC236}">
                <a16:creationId xmlns:a16="http://schemas.microsoft.com/office/drawing/2014/main" id="{CC0031B7-C83B-425A-B788-F36DC1DFA527}"/>
              </a:ext>
            </a:extLst>
          </p:cNvPr>
          <p:cNvSpPr/>
          <p:nvPr/>
        </p:nvSpPr>
        <p:spPr>
          <a:xfrm flipV="1">
            <a:off x="3913827" y="4196904"/>
            <a:ext cx="2" cy="523241"/>
          </a:xfrm>
          <a:prstGeom prst="line">
            <a:avLst/>
          </a:prstGeom>
          <a:ln w="12700">
            <a:solidFill>
              <a:srgbClr val="FF32A9"/>
            </a:solidFill>
            <a:miter/>
          </a:ln>
        </p:spPr>
        <p:txBody>
          <a:bodyPr lIns="45718" tIns="45718" rIns="45718" bIns="45718"/>
          <a:lstStyle/>
          <a:p>
            <a:endParaRPr/>
          </a:p>
        </p:txBody>
      </p:sp>
      <p:sp>
        <p:nvSpPr>
          <p:cNvPr id="14" name="Circle">
            <a:extLst>
              <a:ext uri="{FF2B5EF4-FFF2-40B4-BE49-F238E27FC236}">
                <a16:creationId xmlns:a16="http://schemas.microsoft.com/office/drawing/2014/main" id="{0BF55331-9B45-470E-8882-B4953971FBF8}"/>
              </a:ext>
            </a:extLst>
          </p:cNvPr>
          <p:cNvSpPr/>
          <p:nvPr/>
        </p:nvSpPr>
        <p:spPr>
          <a:xfrm>
            <a:off x="3440948" y="3260894"/>
            <a:ext cx="945761" cy="945759"/>
          </a:xfrm>
          <a:prstGeom prst="ellipse">
            <a:avLst/>
          </a:prstGeom>
          <a:ln w="12700">
            <a:solidFill>
              <a:srgbClr val="FF32A9"/>
            </a:solidFill>
            <a:miter/>
          </a:ln>
        </p:spPr>
        <p:txBody>
          <a:bodyPr lIns="45718" tIns="45718" rIns="45718" bIns="45718" anchor="ctr"/>
          <a:lstStyle/>
          <a:p>
            <a:endParaRPr/>
          </a:p>
        </p:txBody>
      </p:sp>
      <p:sp>
        <p:nvSpPr>
          <p:cNvPr id="15" name="Circle">
            <a:extLst>
              <a:ext uri="{FF2B5EF4-FFF2-40B4-BE49-F238E27FC236}">
                <a16:creationId xmlns:a16="http://schemas.microsoft.com/office/drawing/2014/main" id="{C7A9B9F4-5E05-4AD3-9A94-CB70E8F27FF6}"/>
              </a:ext>
            </a:extLst>
          </p:cNvPr>
          <p:cNvSpPr/>
          <p:nvPr/>
        </p:nvSpPr>
        <p:spPr>
          <a:xfrm>
            <a:off x="3534902" y="3354846"/>
            <a:ext cx="757855" cy="757855"/>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8" tIns="45718" rIns="45718" bIns="45718" anchor="ctr"/>
          <a:lstStyle/>
          <a:p>
            <a:endParaRPr/>
          </a:p>
        </p:txBody>
      </p:sp>
      <p:sp>
        <p:nvSpPr>
          <p:cNvPr id="16" name="Circle">
            <a:extLst>
              <a:ext uri="{FF2B5EF4-FFF2-40B4-BE49-F238E27FC236}">
                <a16:creationId xmlns:a16="http://schemas.microsoft.com/office/drawing/2014/main" id="{165B1607-225C-4371-B074-B0925404B60F}"/>
              </a:ext>
            </a:extLst>
          </p:cNvPr>
          <p:cNvSpPr/>
          <p:nvPr/>
        </p:nvSpPr>
        <p:spPr>
          <a:xfrm>
            <a:off x="3394671" y="3685478"/>
            <a:ext cx="96591" cy="96591"/>
          </a:xfrm>
          <a:prstGeom prst="ellipse">
            <a:avLst/>
          </a:prstGeom>
          <a:gradFill>
            <a:gsLst>
              <a:gs pos="1890">
                <a:srgbClr val="FF2A70"/>
              </a:gs>
              <a:gs pos="64135">
                <a:srgbClr val="E1359B"/>
              </a:gs>
              <a:gs pos="98899">
                <a:srgbClr val="C23FC6"/>
              </a:gs>
            </a:gsLst>
            <a:lin ang="2089255"/>
          </a:gradFill>
          <a:ln w="12700">
            <a:miter lim="400000"/>
          </a:ln>
        </p:spPr>
        <p:txBody>
          <a:bodyPr lIns="45718" tIns="45718" rIns="45718" bIns="45718" anchor="ctr"/>
          <a:lstStyle/>
          <a:p>
            <a:endParaRPr/>
          </a:p>
        </p:txBody>
      </p:sp>
      <p:sp>
        <p:nvSpPr>
          <p:cNvPr id="17" name="Circle">
            <a:extLst>
              <a:ext uri="{FF2B5EF4-FFF2-40B4-BE49-F238E27FC236}">
                <a16:creationId xmlns:a16="http://schemas.microsoft.com/office/drawing/2014/main" id="{A966EA81-29D2-4D8C-BC7F-985699B2566A}"/>
              </a:ext>
            </a:extLst>
          </p:cNvPr>
          <p:cNvSpPr/>
          <p:nvPr/>
        </p:nvSpPr>
        <p:spPr>
          <a:xfrm>
            <a:off x="4336395" y="3685478"/>
            <a:ext cx="96591" cy="96591"/>
          </a:xfrm>
          <a:prstGeom prst="ellipse">
            <a:avLst/>
          </a:prstGeom>
          <a:gradFill>
            <a:gsLst>
              <a:gs pos="1890">
                <a:srgbClr val="FF2A70"/>
              </a:gs>
              <a:gs pos="64135">
                <a:srgbClr val="E1359B"/>
              </a:gs>
              <a:gs pos="98899">
                <a:srgbClr val="C23FC6"/>
              </a:gs>
            </a:gsLst>
            <a:lin ang="2089255"/>
          </a:gradFill>
          <a:ln w="12700">
            <a:miter lim="400000"/>
          </a:ln>
        </p:spPr>
        <p:txBody>
          <a:bodyPr lIns="45718" tIns="45718" rIns="45718" bIns="45718" anchor="ctr"/>
          <a:lstStyle/>
          <a:p>
            <a:endParaRPr/>
          </a:p>
        </p:txBody>
      </p:sp>
      <p:sp>
        <p:nvSpPr>
          <p:cNvPr id="18" name="Shape">
            <a:extLst>
              <a:ext uri="{FF2B5EF4-FFF2-40B4-BE49-F238E27FC236}">
                <a16:creationId xmlns:a16="http://schemas.microsoft.com/office/drawing/2014/main" id="{1C0C4367-2B2B-4FAA-97C9-8E14E6123B8E}"/>
              </a:ext>
            </a:extLst>
          </p:cNvPr>
          <p:cNvSpPr/>
          <p:nvPr/>
        </p:nvSpPr>
        <p:spPr>
          <a:xfrm rot="10800000" flipH="1">
            <a:off x="3630721" y="4515899"/>
            <a:ext cx="566207" cy="778592"/>
          </a:xfrm>
          <a:custGeom>
            <a:avLst/>
            <a:gdLst/>
            <a:ahLst/>
            <a:cxnLst>
              <a:cxn ang="0">
                <a:pos x="wd2" y="hd2"/>
              </a:cxn>
              <a:cxn ang="5400000">
                <a:pos x="wd2" y="hd2"/>
              </a:cxn>
              <a:cxn ang="10800000">
                <a:pos x="wd2" y="hd2"/>
              </a:cxn>
              <a:cxn ang="16200000">
                <a:pos x="wd2" y="hd2"/>
              </a:cxn>
            </a:cxnLst>
            <a:rect l="0" t="0" r="r" b="b"/>
            <a:pathLst>
              <a:path w="21402" h="21534" extrusionOk="0">
                <a:moveTo>
                  <a:pt x="10593" y="2"/>
                </a:moveTo>
                <a:cubicBezTo>
                  <a:pt x="6021" y="70"/>
                  <a:pt x="1489" y="2165"/>
                  <a:pt x="292" y="6259"/>
                </a:cubicBezTo>
                <a:cubicBezTo>
                  <a:pt x="-149" y="7766"/>
                  <a:pt x="243" y="9318"/>
                  <a:pt x="18" y="10848"/>
                </a:cubicBezTo>
                <a:cubicBezTo>
                  <a:pt x="12" y="10894"/>
                  <a:pt x="8" y="10936"/>
                  <a:pt x="0" y="10981"/>
                </a:cubicBezTo>
                <a:lnTo>
                  <a:pt x="0" y="11515"/>
                </a:lnTo>
                <a:lnTo>
                  <a:pt x="21368" y="8780"/>
                </a:lnTo>
                <a:cubicBezTo>
                  <a:pt x="21422" y="7805"/>
                  <a:pt x="21451" y="6834"/>
                  <a:pt x="21131" y="5885"/>
                </a:cubicBezTo>
                <a:cubicBezTo>
                  <a:pt x="19784" y="1888"/>
                  <a:pt x="15166" y="-66"/>
                  <a:pt x="10593" y="2"/>
                </a:cubicBezTo>
                <a:close/>
                <a:moveTo>
                  <a:pt x="21350" y="10061"/>
                </a:moveTo>
                <a:lnTo>
                  <a:pt x="73" y="12782"/>
                </a:lnTo>
                <a:cubicBezTo>
                  <a:pt x="112" y="13007"/>
                  <a:pt x="189" y="13232"/>
                  <a:pt x="383" y="13396"/>
                </a:cubicBezTo>
                <a:cubicBezTo>
                  <a:pt x="620" y="13597"/>
                  <a:pt x="936" y="13727"/>
                  <a:pt x="1295" y="13770"/>
                </a:cubicBezTo>
                <a:cubicBezTo>
                  <a:pt x="1206" y="13851"/>
                  <a:pt x="1142" y="13939"/>
                  <a:pt x="1094" y="14036"/>
                </a:cubicBezTo>
                <a:cubicBezTo>
                  <a:pt x="1059" y="14108"/>
                  <a:pt x="1050" y="14188"/>
                  <a:pt x="1039" y="14263"/>
                </a:cubicBezTo>
                <a:lnTo>
                  <a:pt x="21332" y="11662"/>
                </a:lnTo>
                <a:lnTo>
                  <a:pt x="21332" y="10981"/>
                </a:lnTo>
                <a:cubicBezTo>
                  <a:pt x="21328" y="10936"/>
                  <a:pt x="21335" y="10894"/>
                  <a:pt x="21332" y="10848"/>
                </a:cubicBezTo>
                <a:cubicBezTo>
                  <a:pt x="21314" y="10586"/>
                  <a:pt x="21346" y="10324"/>
                  <a:pt x="21350" y="10061"/>
                </a:cubicBezTo>
                <a:close/>
                <a:moveTo>
                  <a:pt x="21204" y="12903"/>
                </a:moveTo>
                <a:lnTo>
                  <a:pt x="1021" y="15491"/>
                </a:lnTo>
                <a:lnTo>
                  <a:pt x="1021" y="15824"/>
                </a:lnTo>
                <a:cubicBezTo>
                  <a:pt x="1021" y="16094"/>
                  <a:pt x="1161" y="16340"/>
                  <a:pt x="1404" y="16518"/>
                </a:cubicBezTo>
                <a:cubicBezTo>
                  <a:pt x="1647" y="16696"/>
                  <a:pt x="1984" y="16811"/>
                  <a:pt x="2352" y="16811"/>
                </a:cubicBezTo>
                <a:lnTo>
                  <a:pt x="2771" y="16811"/>
                </a:lnTo>
                <a:lnTo>
                  <a:pt x="2771" y="18159"/>
                </a:lnTo>
                <a:cubicBezTo>
                  <a:pt x="2771" y="18420"/>
                  <a:pt x="2914" y="18654"/>
                  <a:pt x="3154" y="18826"/>
                </a:cubicBezTo>
                <a:cubicBezTo>
                  <a:pt x="3395" y="18998"/>
                  <a:pt x="3728" y="19106"/>
                  <a:pt x="4084" y="19106"/>
                </a:cubicBezTo>
                <a:lnTo>
                  <a:pt x="6327" y="19106"/>
                </a:lnTo>
                <a:cubicBezTo>
                  <a:pt x="6565" y="20476"/>
                  <a:pt x="8436" y="21534"/>
                  <a:pt x="10684" y="21534"/>
                </a:cubicBezTo>
                <a:cubicBezTo>
                  <a:pt x="12933" y="21534"/>
                  <a:pt x="14767" y="20476"/>
                  <a:pt x="15005" y="19106"/>
                </a:cubicBezTo>
                <a:lnTo>
                  <a:pt x="17266" y="19106"/>
                </a:lnTo>
                <a:cubicBezTo>
                  <a:pt x="17622" y="19106"/>
                  <a:pt x="17961" y="18998"/>
                  <a:pt x="18196" y="18826"/>
                </a:cubicBezTo>
                <a:cubicBezTo>
                  <a:pt x="18431" y="18654"/>
                  <a:pt x="18579" y="18419"/>
                  <a:pt x="18579" y="18159"/>
                </a:cubicBezTo>
                <a:lnTo>
                  <a:pt x="18579" y="16811"/>
                </a:lnTo>
                <a:lnTo>
                  <a:pt x="18998" y="16811"/>
                </a:lnTo>
                <a:cubicBezTo>
                  <a:pt x="19367" y="16811"/>
                  <a:pt x="19709" y="16696"/>
                  <a:pt x="19946" y="16518"/>
                </a:cubicBezTo>
                <a:cubicBezTo>
                  <a:pt x="20184" y="16340"/>
                  <a:pt x="20329" y="16094"/>
                  <a:pt x="20329" y="15824"/>
                </a:cubicBezTo>
                <a:lnTo>
                  <a:pt x="20329" y="14357"/>
                </a:lnTo>
                <a:cubicBezTo>
                  <a:pt x="20329" y="14250"/>
                  <a:pt x="20306" y="14137"/>
                  <a:pt x="20256" y="14036"/>
                </a:cubicBezTo>
                <a:cubicBezTo>
                  <a:pt x="20208" y="13939"/>
                  <a:pt x="20126" y="13851"/>
                  <a:pt x="20037" y="13770"/>
                </a:cubicBezTo>
                <a:cubicBezTo>
                  <a:pt x="20396" y="13727"/>
                  <a:pt x="20730" y="13597"/>
                  <a:pt x="20967" y="13396"/>
                </a:cubicBezTo>
                <a:cubicBezTo>
                  <a:pt x="21123" y="13264"/>
                  <a:pt x="21145" y="13076"/>
                  <a:pt x="21204" y="12903"/>
                </a:cubicBezTo>
                <a:close/>
              </a:path>
            </a:pathLst>
          </a:custGeom>
          <a:gradFill>
            <a:gsLst>
              <a:gs pos="1890">
                <a:srgbClr val="FF2A70"/>
              </a:gs>
              <a:gs pos="64135">
                <a:srgbClr val="E1359B"/>
              </a:gs>
              <a:gs pos="98899">
                <a:srgbClr val="C23FC6"/>
              </a:gs>
            </a:gsLst>
            <a:lin ang="2089255"/>
          </a:gradFill>
          <a:ln w="12700">
            <a:miter lim="400000"/>
          </a:ln>
        </p:spPr>
        <p:txBody>
          <a:bodyPr lIns="45718" tIns="45718" rIns="45718" bIns="45718" anchor="ctr"/>
          <a:lstStyle/>
          <a:p>
            <a:endParaRPr/>
          </a:p>
        </p:txBody>
      </p:sp>
      <p:sp>
        <p:nvSpPr>
          <p:cNvPr id="20" name="Line">
            <a:extLst>
              <a:ext uri="{FF2B5EF4-FFF2-40B4-BE49-F238E27FC236}">
                <a16:creationId xmlns:a16="http://schemas.microsoft.com/office/drawing/2014/main" id="{54425712-C9EC-4030-BF66-CDEA0ED1FE85}"/>
              </a:ext>
            </a:extLst>
          </p:cNvPr>
          <p:cNvSpPr/>
          <p:nvPr/>
        </p:nvSpPr>
        <p:spPr>
          <a:xfrm>
            <a:off x="6600155" y="3737942"/>
            <a:ext cx="1187509" cy="2"/>
          </a:xfrm>
          <a:prstGeom prst="line">
            <a:avLst/>
          </a:prstGeom>
          <a:ln w="12700">
            <a:solidFill>
              <a:srgbClr val="535353"/>
            </a:solidFill>
            <a:miter/>
          </a:ln>
        </p:spPr>
        <p:txBody>
          <a:bodyPr lIns="45718" tIns="45718" rIns="45718" bIns="45718"/>
          <a:lstStyle/>
          <a:p>
            <a:endParaRPr/>
          </a:p>
        </p:txBody>
      </p:sp>
      <p:sp>
        <p:nvSpPr>
          <p:cNvPr id="21" name="Line">
            <a:extLst>
              <a:ext uri="{FF2B5EF4-FFF2-40B4-BE49-F238E27FC236}">
                <a16:creationId xmlns:a16="http://schemas.microsoft.com/office/drawing/2014/main" id="{9BFBBEB7-89FD-4804-AFE2-28E8CF5A1F85}"/>
              </a:ext>
            </a:extLst>
          </p:cNvPr>
          <p:cNvSpPr/>
          <p:nvPr/>
        </p:nvSpPr>
        <p:spPr>
          <a:xfrm flipV="1">
            <a:off x="6108856" y="2738384"/>
            <a:ext cx="2" cy="523241"/>
          </a:xfrm>
          <a:prstGeom prst="line">
            <a:avLst/>
          </a:prstGeom>
          <a:ln w="12700">
            <a:solidFill>
              <a:srgbClr val="6428AA"/>
            </a:solidFill>
            <a:miter/>
          </a:ln>
        </p:spPr>
        <p:txBody>
          <a:bodyPr lIns="45718" tIns="45718" rIns="45718" bIns="45718"/>
          <a:lstStyle/>
          <a:p>
            <a:endParaRPr/>
          </a:p>
        </p:txBody>
      </p:sp>
      <p:sp>
        <p:nvSpPr>
          <p:cNvPr id="22" name="Circle">
            <a:extLst>
              <a:ext uri="{FF2B5EF4-FFF2-40B4-BE49-F238E27FC236}">
                <a16:creationId xmlns:a16="http://schemas.microsoft.com/office/drawing/2014/main" id="{599AAFC0-69A9-4FF3-B1D8-DC0CFBAF8A6E}"/>
              </a:ext>
            </a:extLst>
          </p:cNvPr>
          <p:cNvSpPr/>
          <p:nvPr/>
        </p:nvSpPr>
        <p:spPr>
          <a:xfrm>
            <a:off x="5636779" y="3271789"/>
            <a:ext cx="945759" cy="945759"/>
          </a:xfrm>
          <a:prstGeom prst="ellipse">
            <a:avLst/>
          </a:prstGeom>
          <a:ln w="12700">
            <a:solidFill>
              <a:srgbClr val="6428AA"/>
            </a:solidFill>
            <a:miter/>
          </a:ln>
        </p:spPr>
        <p:txBody>
          <a:bodyPr lIns="45718" tIns="45718" rIns="45718" bIns="45718" anchor="ctr"/>
          <a:lstStyle/>
          <a:p>
            <a:endParaRPr/>
          </a:p>
        </p:txBody>
      </p:sp>
      <p:sp>
        <p:nvSpPr>
          <p:cNvPr id="23" name="Circle">
            <a:extLst>
              <a:ext uri="{FF2B5EF4-FFF2-40B4-BE49-F238E27FC236}">
                <a16:creationId xmlns:a16="http://schemas.microsoft.com/office/drawing/2014/main" id="{43829CA4-A4BB-429F-8403-D63FECE5EF76}"/>
              </a:ext>
            </a:extLst>
          </p:cNvPr>
          <p:cNvSpPr/>
          <p:nvPr/>
        </p:nvSpPr>
        <p:spPr>
          <a:xfrm>
            <a:off x="5729930" y="3354433"/>
            <a:ext cx="757855" cy="757855"/>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8" tIns="45718" rIns="45718" bIns="45718" anchor="ctr"/>
          <a:lstStyle/>
          <a:p>
            <a:endParaRPr/>
          </a:p>
        </p:txBody>
      </p:sp>
      <p:sp>
        <p:nvSpPr>
          <p:cNvPr id="24" name="Circle">
            <a:extLst>
              <a:ext uri="{FF2B5EF4-FFF2-40B4-BE49-F238E27FC236}">
                <a16:creationId xmlns:a16="http://schemas.microsoft.com/office/drawing/2014/main" id="{378648FD-0E1B-44C3-9461-61111B17EA73}"/>
              </a:ext>
            </a:extLst>
          </p:cNvPr>
          <p:cNvSpPr/>
          <p:nvPr/>
        </p:nvSpPr>
        <p:spPr>
          <a:xfrm>
            <a:off x="5589699" y="3685064"/>
            <a:ext cx="96591" cy="96591"/>
          </a:xfrm>
          <a:prstGeom prst="ellipse">
            <a:avLst/>
          </a:prstGeom>
          <a:gradFill>
            <a:gsLst>
              <a:gs pos="22846">
                <a:srgbClr val="6428AA"/>
              </a:gs>
              <a:gs pos="63240">
                <a:srgbClr val="863DC8"/>
              </a:gs>
              <a:gs pos="99804">
                <a:srgbClr val="A852E6"/>
              </a:gs>
            </a:gsLst>
            <a:lin ang="2089255"/>
          </a:gradFill>
          <a:ln w="12700">
            <a:miter lim="400000"/>
          </a:ln>
        </p:spPr>
        <p:txBody>
          <a:bodyPr lIns="45718" tIns="45718" rIns="45718" bIns="45718" anchor="ctr"/>
          <a:lstStyle/>
          <a:p>
            <a:endParaRPr/>
          </a:p>
        </p:txBody>
      </p:sp>
      <p:sp>
        <p:nvSpPr>
          <p:cNvPr id="25" name="Circle">
            <a:extLst>
              <a:ext uri="{FF2B5EF4-FFF2-40B4-BE49-F238E27FC236}">
                <a16:creationId xmlns:a16="http://schemas.microsoft.com/office/drawing/2014/main" id="{AF3E2661-641B-4F22-A0E1-3E886B683333}"/>
              </a:ext>
            </a:extLst>
          </p:cNvPr>
          <p:cNvSpPr/>
          <p:nvPr/>
        </p:nvSpPr>
        <p:spPr>
          <a:xfrm>
            <a:off x="6531423" y="3685064"/>
            <a:ext cx="96593" cy="96591"/>
          </a:xfrm>
          <a:prstGeom prst="ellipse">
            <a:avLst/>
          </a:prstGeom>
          <a:gradFill>
            <a:gsLst>
              <a:gs pos="22846">
                <a:srgbClr val="6428AA"/>
              </a:gs>
              <a:gs pos="63240">
                <a:srgbClr val="863DC8"/>
              </a:gs>
              <a:gs pos="99804">
                <a:srgbClr val="A852E6"/>
              </a:gs>
            </a:gsLst>
            <a:lin ang="2089255"/>
          </a:gradFill>
          <a:ln w="12700">
            <a:miter lim="400000"/>
          </a:ln>
        </p:spPr>
        <p:txBody>
          <a:bodyPr lIns="45718" tIns="45718" rIns="45718" bIns="45718" anchor="ctr"/>
          <a:lstStyle/>
          <a:p>
            <a:endParaRPr/>
          </a:p>
        </p:txBody>
      </p:sp>
      <p:sp>
        <p:nvSpPr>
          <p:cNvPr id="26" name="Shape">
            <a:extLst>
              <a:ext uri="{FF2B5EF4-FFF2-40B4-BE49-F238E27FC236}">
                <a16:creationId xmlns:a16="http://schemas.microsoft.com/office/drawing/2014/main" id="{74457DBE-AABF-4464-A3CA-D1E420EDAA81}"/>
              </a:ext>
            </a:extLst>
          </p:cNvPr>
          <p:cNvSpPr/>
          <p:nvPr/>
        </p:nvSpPr>
        <p:spPr>
          <a:xfrm>
            <a:off x="5825750" y="2181395"/>
            <a:ext cx="566206" cy="778592"/>
          </a:xfrm>
          <a:custGeom>
            <a:avLst/>
            <a:gdLst/>
            <a:ahLst/>
            <a:cxnLst>
              <a:cxn ang="0">
                <a:pos x="wd2" y="hd2"/>
              </a:cxn>
              <a:cxn ang="5400000">
                <a:pos x="wd2" y="hd2"/>
              </a:cxn>
              <a:cxn ang="10800000">
                <a:pos x="wd2" y="hd2"/>
              </a:cxn>
              <a:cxn ang="16200000">
                <a:pos x="wd2" y="hd2"/>
              </a:cxn>
            </a:cxnLst>
            <a:rect l="0" t="0" r="r" b="b"/>
            <a:pathLst>
              <a:path w="21402" h="21534" extrusionOk="0">
                <a:moveTo>
                  <a:pt x="10593" y="2"/>
                </a:moveTo>
                <a:cubicBezTo>
                  <a:pt x="6021" y="70"/>
                  <a:pt x="1489" y="2165"/>
                  <a:pt x="292" y="6259"/>
                </a:cubicBezTo>
                <a:cubicBezTo>
                  <a:pt x="-149" y="7766"/>
                  <a:pt x="243" y="9318"/>
                  <a:pt x="18" y="10848"/>
                </a:cubicBezTo>
                <a:cubicBezTo>
                  <a:pt x="12" y="10894"/>
                  <a:pt x="8" y="10936"/>
                  <a:pt x="0" y="10981"/>
                </a:cubicBezTo>
                <a:lnTo>
                  <a:pt x="0" y="11515"/>
                </a:lnTo>
                <a:lnTo>
                  <a:pt x="21368" y="8780"/>
                </a:lnTo>
                <a:cubicBezTo>
                  <a:pt x="21422" y="7805"/>
                  <a:pt x="21451" y="6834"/>
                  <a:pt x="21131" y="5885"/>
                </a:cubicBezTo>
                <a:cubicBezTo>
                  <a:pt x="19784" y="1888"/>
                  <a:pt x="15166" y="-66"/>
                  <a:pt x="10593" y="2"/>
                </a:cubicBezTo>
                <a:close/>
                <a:moveTo>
                  <a:pt x="21350" y="10061"/>
                </a:moveTo>
                <a:lnTo>
                  <a:pt x="73" y="12782"/>
                </a:lnTo>
                <a:cubicBezTo>
                  <a:pt x="112" y="13007"/>
                  <a:pt x="189" y="13232"/>
                  <a:pt x="383" y="13396"/>
                </a:cubicBezTo>
                <a:cubicBezTo>
                  <a:pt x="620" y="13597"/>
                  <a:pt x="936" y="13727"/>
                  <a:pt x="1295" y="13770"/>
                </a:cubicBezTo>
                <a:cubicBezTo>
                  <a:pt x="1206" y="13851"/>
                  <a:pt x="1142" y="13939"/>
                  <a:pt x="1094" y="14036"/>
                </a:cubicBezTo>
                <a:cubicBezTo>
                  <a:pt x="1059" y="14108"/>
                  <a:pt x="1050" y="14188"/>
                  <a:pt x="1039" y="14263"/>
                </a:cubicBezTo>
                <a:lnTo>
                  <a:pt x="21332" y="11662"/>
                </a:lnTo>
                <a:lnTo>
                  <a:pt x="21332" y="10981"/>
                </a:lnTo>
                <a:cubicBezTo>
                  <a:pt x="21328" y="10936"/>
                  <a:pt x="21335" y="10894"/>
                  <a:pt x="21332" y="10848"/>
                </a:cubicBezTo>
                <a:cubicBezTo>
                  <a:pt x="21314" y="10586"/>
                  <a:pt x="21346" y="10324"/>
                  <a:pt x="21350" y="10061"/>
                </a:cubicBezTo>
                <a:close/>
                <a:moveTo>
                  <a:pt x="21204" y="12903"/>
                </a:moveTo>
                <a:lnTo>
                  <a:pt x="1021" y="15491"/>
                </a:lnTo>
                <a:lnTo>
                  <a:pt x="1021" y="15824"/>
                </a:lnTo>
                <a:cubicBezTo>
                  <a:pt x="1021" y="16094"/>
                  <a:pt x="1161" y="16340"/>
                  <a:pt x="1404" y="16518"/>
                </a:cubicBezTo>
                <a:cubicBezTo>
                  <a:pt x="1647" y="16696"/>
                  <a:pt x="1984" y="16811"/>
                  <a:pt x="2352" y="16811"/>
                </a:cubicBezTo>
                <a:lnTo>
                  <a:pt x="2771" y="16811"/>
                </a:lnTo>
                <a:lnTo>
                  <a:pt x="2771" y="18159"/>
                </a:lnTo>
                <a:cubicBezTo>
                  <a:pt x="2771" y="18420"/>
                  <a:pt x="2914" y="18654"/>
                  <a:pt x="3154" y="18826"/>
                </a:cubicBezTo>
                <a:cubicBezTo>
                  <a:pt x="3395" y="18998"/>
                  <a:pt x="3728" y="19106"/>
                  <a:pt x="4084" y="19106"/>
                </a:cubicBezTo>
                <a:lnTo>
                  <a:pt x="6327" y="19106"/>
                </a:lnTo>
                <a:cubicBezTo>
                  <a:pt x="6565" y="20476"/>
                  <a:pt x="8436" y="21534"/>
                  <a:pt x="10684" y="21534"/>
                </a:cubicBezTo>
                <a:cubicBezTo>
                  <a:pt x="12933" y="21534"/>
                  <a:pt x="14767" y="20476"/>
                  <a:pt x="15005" y="19106"/>
                </a:cubicBezTo>
                <a:lnTo>
                  <a:pt x="17266" y="19106"/>
                </a:lnTo>
                <a:cubicBezTo>
                  <a:pt x="17622" y="19106"/>
                  <a:pt x="17961" y="18998"/>
                  <a:pt x="18196" y="18826"/>
                </a:cubicBezTo>
                <a:cubicBezTo>
                  <a:pt x="18431" y="18654"/>
                  <a:pt x="18579" y="18419"/>
                  <a:pt x="18579" y="18159"/>
                </a:cubicBezTo>
                <a:lnTo>
                  <a:pt x="18579" y="16811"/>
                </a:lnTo>
                <a:lnTo>
                  <a:pt x="18998" y="16811"/>
                </a:lnTo>
                <a:cubicBezTo>
                  <a:pt x="19367" y="16811"/>
                  <a:pt x="19709" y="16696"/>
                  <a:pt x="19946" y="16518"/>
                </a:cubicBezTo>
                <a:cubicBezTo>
                  <a:pt x="20184" y="16340"/>
                  <a:pt x="20329" y="16094"/>
                  <a:pt x="20329" y="15824"/>
                </a:cubicBezTo>
                <a:lnTo>
                  <a:pt x="20329" y="14357"/>
                </a:lnTo>
                <a:cubicBezTo>
                  <a:pt x="20329" y="14250"/>
                  <a:pt x="20306" y="14137"/>
                  <a:pt x="20256" y="14036"/>
                </a:cubicBezTo>
                <a:cubicBezTo>
                  <a:pt x="20208" y="13939"/>
                  <a:pt x="20126" y="13851"/>
                  <a:pt x="20037" y="13770"/>
                </a:cubicBezTo>
                <a:cubicBezTo>
                  <a:pt x="20396" y="13727"/>
                  <a:pt x="20730" y="13597"/>
                  <a:pt x="20967" y="13396"/>
                </a:cubicBezTo>
                <a:cubicBezTo>
                  <a:pt x="21123" y="13264"/>
                  <a:pt x="21145" y="13076"/>
                  <a:pt x="21204" y="12903"/>
                </a:cubicBezTo>
                <a:close/>
              </a:path>
            </a:pathLst>
          </a:custGeom>
          <a:gradFill>
            <a:gsLst>
              <a:gs pos="22846">
                <a:srgbClr val="6428AA"/>
              </a:gs>
              <a:gs pos="63240">
                <a:srgbClr val="863DC8"/>
              </a:gs>
              <a:gs pos="99804">
                <a:srgbClr val="A852E6"/>
              </a:gs>
            </a:gsLst>
            <a:lin ang="2089255"/>
          </a:gradFill>
          <a:ln w="12700">
            <a:miter lim="400000"/>
          </a:ln>
        </p:spPr>
        <p:txBody>
          <a:bodyPr lIns="45718" tIns="45718" rIns="45718" bIns="45718" anchor="ctr"/>
          <a:lstStyle/>
          <a:p>
            <a:endParaRPr/>
          </a:p>
        </p:txBody>
      </p:sp>
      <p:sp>
        <p:nvSpPr>
          <p:cNvPr id="28" name="Line">
            <a:extLst>
              <a:ext uri="{FF2B5EF4-FFF2-40B4-BE49-F238E27FC236}">
                <a16:creationId xmlns:a16="http://schemas.microsoft.com/office/drawing/2014/main" id="{58E78974-25A1-4E7D-AA90-673312568828}"/>
              </a:ext>
            </a:extLst>
          </p:cNvPr>
          <p:cNvSpPr/>
          <p:nvPr/>
        </p:nvSpPr>
        <p:spPr>
          <a:xfrm>
            <a:off x="8769467" y="3738355"/>
            <a:ext cx="1187509" cy="2"/>
          </a:xfrm>
          <a:prstGeom prst="line">
            <a:avLst/>
          </a:prstGeom>
          <a:ln w="12700">
            <a:solidFill>
              <a:srgbClr val="535353"/>
            </a:solidFill>
            <a:miter/>
          </a:ln>
        </p:spPr>
        <p:txBody>
          <a:bodyPr lIns="45718" tIns="45718" rIns="45718" bIns="45718"/>
          <a:lstStyle/>
          <a:p>
            <a:endParaRPr/>
          </a:p>
        </p:txBody>
      </p:sp>
      <p:sp>
        <p:nvSpPr>
          <p:cNvPr id="29" name="Line">
            <a:extLst>
              <a:ext uri="{FF2B5EF4-FFF2-40B4-BE49-F238E27FC236}">
                <a16:creationId xmlns:a16="http://schemas.microsoft.com/office/drawing/2014/main" id="{47C9095C-71D7-4FD3-AE9C-5CACBC14C773}"/>
              </a:ext>
            </a:extLst>
          </p:cNvPr>
          <p:cNvSpPr/>
          <p:nvPr/>
        </p:nvSpPr>
        <p:spPr>
          <a:xfrm flipV="1">
            <a:off x="8278169" y="4196904"/>
            <a:ext cx="2" cy="523241"/>
          </a:xfrm>
          <a:prstGeom prst="line">
            <a:avLst/>
          </a:prstGeom>
          <a:ln w="12700">
            <a:solidFill>
              <a:srgbClr val="4FACFE"/>
            </a:solidFill>
            <a:miter/>
          </a:ln>
        </p:spPr>
        <p:txBody>
          <a:bodyPr lIns="45718" tIns="45718" rIns="45718" bIns="45718"/>
          <a:lstStyle/>
          <a:p>
            <a:endParaRPr/>
          </a:p>
        </p:txBody>
      </p:sp>
      <p:sp>
        <p:nvSpPr>
          <p:cNvPr id="30" name="Circle">
            <a:extLst>
              <a:ext uri="{FF2B5EF4-FFF2-40B4-BE49-F238E27FC236}">
                <a16:creationId xmlns:a16="http://schemas.microsoft.com/office/drawing/2014/main" id="{27B589B6-C861-452C-AFFE-B1D6C08F9B12}"/>
              </a:ext>
            </a:extLst>
          </p:cNvPr>
          <p:cNvSpPr/>
          <p:nvPr/>
        </p:nvSpPr>
        <p:spPr>
          <a:xfrm>
            <a:off x="7805291" y="3260894"/>
            <a:ext cx="945758" cy="945759"/>
          </a:xfrm>
          <a:prstGeom prst="ellipse">
            <a:avLst/>
          </a:prstGeom>
          <a:ln w="12700">
            <a:solidFill>
              <a:srgbClr val="4FACFE"/>
            </a:solidFill>
            <a:miter/>
          </a:ln>
        </p:spPr>
        <p:txBody>
          <a:bodyPr lIns="45718" tIns="45718" rIns="45718" bIns="45718" anchor="ctr"/>
          <a:lstStyle/>
          <a:p>
            <a:endParaRPr/>
          </a:p>
        </p:txBody>
      </p:sp>
      <p:sp>
        <p:nvSpPr>
          <p:cNvPr id="31" name="Circle">
            <a:extLst>
              <a:ext uri="{FF2B5EF4-FFF2-40B4-BE49-F238E27FC236}">
                <a16:creationId xmlns:a16="http://schemas.microsoft.com/office/drawing/2014/main" id="{BBAA9747-9BF0-4768-A573-ADB8CD430E5B}"/>
              </a:ext>
            </a:extLst>
          </p:cNvPr>
          <p:cNvSpPr/>
          <p:nvPr/>
        </p:nvSpPr>
        <p:spPr>
          <a:xfrm>
            <a:off x="7899244" y="3354846"/>
            <a:ext cx="757855" cy="757855"/>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8" tIns="45718" rIns="45718" bIns="45718" anchor="ctr"/>
          <a:lstStyle/>
          <a:p>
            <a:endParaRPr/>
          </a:p>
        </p:txBody>
      </p:sp>
      <p:sp>
        <p:nvSpPr>
          <p:cNvPr id="32" name="Circle">
            <a:extLst>
              <a:ext uri="{FF2B5EF4-FFF2-40B4-BE49-F238E27FC236}">
                <a16:creationId xmlns:a16="http://schemas.microsoft.com/office/drawing/2014/main" id="{0F0ED0E6-439A-4D8D-AB11-11942C909914}"/>
              </a:ext>
            </a:extLst>
          </p:cNvPr>
          <p:cNvSpPr/>
          <p:nvPr/>
        </p:nvSpPr>
        <p:spPr>
          <a:xfrm>
            <a:off x="7759013" y="3685478"/>
            <a:ext cx="96591" cy="96591"/>
          </a:xfrm>
          <a:prstGeom prst="ellipse">
            <a:avLst/>
          </a:prstGeom>
          <a:gradFill>
            <a:gsLst>
              <a:gs pos="22846">
                <a:srgbClr val="4FACFE"/>
              </a:gs>
              <a:gs pos="63342">
                <a:srgbClr val="28CFFE"/>
              </a:gs>
              <a:gs pos="100000">
                <a:srgbClr val="00F2FE"/>
              </a:gs>
            </a:gsLst>
            <a:lin ang="2089255"/>
          </a:gradFill>
          <a:ln w="12700">
            <a:miter lim="400000"/>
          </a:ln>
        </p:spPr>
        <p:txBody>
          <a:bodyPr lIns="45718" tIns="45718" rIns="45718" bIns="45718" anchor="ctr"/>
          <a:lstStyle/>
          <a:p>
            <a:endParaRPr/>
          </a:p>
        </p:txBody>
      </p:sp>
      <p:sp>
        <p:nvSpPr>
          <p:cNvPr id="33" name="Circle">
            <a:extLst>
              <a:ext uri="{FF2B5EF4-FFF2-40B4-BE49-F238E27FC236}">
                <a16:creationId xmlns:a16="http://schemas.microsoft.com/office/drawing/2014/main" id="{729DC1C1-5608-4B3A-A521-C8E1D3981596}"/>
              </a:ext>
            </a:extLst>
          </p:cNvPr>
          <p:cNvSpPr/>
          <p:nvPr/>
        </p:nvSpPr>
        <p:spPr>
          <a:xfrm>
            <a:off x="8700737" y="3685478"/>
            <a:ext cx="96593" cy="96591"/>
          </a:xfrm>
          <a:prstGeom prst="ellipse">
            <a:avLst/>
          </a:prstGeom>
          <a:gradFill>
            <a:gsLst>
              <a:gs pos="22846">
                <a:srgbClr val="4FACFE"/>
              </a:gs>
              <a:gs pos="63342">
                <a:srgbClr val="28CFFE"/>
              </a:gs>
              <a:gs pos="100000">
                <a:srgbClr val="00F2FE"/>
              </a:gs>
            </a:gsLst>
            <a:lin ang="2089255"/>
          </a:gradFill>
          <a:ln w="12700">
            <a:miter lim="400000"/>
          </a:ln>
        </p:spPr>
        <p:txBody>
          <a:bodyPr lIns="45718" tIns="45718" rIns="45718" bIns="45718" anchor="ctr"/>
          <a:lstStyle/>
          <a:p>
            <a:endParaRPr/>
          </a:p>
        </p:txBody>
      </p:sp>
      <p:sp>
        <p:nvSpPr>
          <p:cNvPr id="34" name="Shape">
            <a:extLst>
              <a:ext uri="{FF2B5EF4-FFF2-40B4-BE49-F238E27FC236}">
                <a16:creationId xmlns:a16="http://schemas.microsoft.com/office/drawing/2014/main" id="{B384742B-1C71-4039-9292-7247E62D5DB6}"/>
              </a:ext>
            </a:extLst>
          </p:cNvPr>
          <p:cNvSpPr/>
          <p:nvPr/>
        </p:nvSpPr>
        <p:spPr>
          <a:xfrm rot="10800000" flipH="1">
            <a:off x="7995063" y="4515899"/>
            <a:ext cx="566207" cy="778592"/>
          </a:xfrm>
          <a:custGeom>
            <a:avLst/>
            <a:gdLst/>
            <a:ahLst/>
            <a:cxnLst>
              <a:cxn ang="0">
                <a:pos x="wd2" y="hd2"/>
              </a:cxn>
              <a:cxn ang="5400000">
                <a:pos x="wd2" y="hd2"/>
              </a:cxn>
              <a:cxn ang="10800000">
                <a:pos x="wd2" y="hd2"/>
              </a:cxn>
              <a:cxn ang="16200000">
                <a:pos x="wd2" y="hd2"/>
              </a:cxn>
            </a:cxnLst>
            <a:rect l="0" t="0" r="r" b="b"/>
            <a:pathLst>
              <a:path w="21402" h="21534" extrusionOk="0">
                <a:moveTo>
                  <a:pt x="10593" y="2"/>
                </a:moveTo>
                <a:cubicBezTo>
                  <a:pt x="6021" y="70"/>
                  <a:pt x="1489" y="2165"/>
                  <a:pt x="292" y="6259"/>
                </a:cubicBezTo>
                <a:cubicBezTo>
                  <a:pt x="-149" y="7766"/>
                  <a:pt x="243" y="9318"/>
                  <a:pt x="18" y="10848"/>
                </a:cubicBezTo>
                <a:cubicBezTo>
                  <a:pt x="12" y="10894"/>
                  <a:pt x="8" y="10936"/>
                  <a:pt x="0" y="10981"/>
                </a:cubicBezTo>
                <a:lnTo>
                  <a:pt x="0" y="11515"/>
                </a:lnTo>
                <a:lnTo>
                  <a:pt x="21368" y="8780"/>
                </a:lnTo>
                <a:cubicBezTo>
                  <a:pt x="21422" y="7805"/>
                  <a:pt x="21451" y="6834"/>
                  <a:pt x="21131" y="5885"/>
                </a:cubicBezTo>
                <a:cubicBezTo>
                  <a:pt x="19784" y="1888"/>
                  <a:pt x="15166" y="-66"/>
                  <a:pt x="10593" y="2"/>
                </a:cubicBezTo>
                <a:close/>
                <a:moveTo>
                  <a:pt x="21350" y="10061"/>
                </a:moveTo>
                <a:lnTo>
                  <a:pt x="73" y="12782"/>
                </a:lnTo>
                <a:cubicBezTo>
                  <a:pt x="112" y="13007"/>
                  <a:pt x="189" y="13232"/>
                  <a:pt x="383" y="13396"/>
                </a:cubicBezTo>
                <a:cubicBezTo>
                  <a:pt x="620" y="13597"/>
                  <a:pt x="936" y="13727"/>
                  <a:pt x="1295" y="13770"/>
                </a:cubicBezTo>
                <a:cubicBezTo>
                  <a:pt x="1206" y="13851"/>
                  <a:pt x="1142" y="13939"/>
                  <a:pt x="1094" y="14036"/>
                </a:cubicBezTo>
                <a:cubicBezTo>
                  <a:pt x="1059" y="14108"/>
                  <a:pt x="1050" y="14188"/>
                  <a:pt x="1039" y="14263"/>
                </a:cubicBezTo>
                <a:lnTo>
                  <a:pt x="21332" y="11662"/>
                </a:lnTo>
                <a:lnTo>
                  <a:pt x="21332" y="10981"/>
                </a:lnTo>
                <a:cubicBezTo>
                  <a:pt x="21328" y="10936"/>
                  <a:pt x="21335" y="10894"/>
                  <a:pt x="21332" y="10848"/>
                </a:cubicBezTo>
                <a:cubicBezTo>
                  <a:pt x="21314" y="10586"/>
                  <a:pt x="21346" y="10324"/>
                  <a:pt x="21350" y="10061"/>
                </a:cubicBezTo>
                <a:close/>
                <a:moveTo>
                  <a:pt x="21204" y="12903"/>
                </a:moveTo>
                <a:lnTo>
                  <a:pt x="1021" y="15491"/>
                </a:lnTo>
                <a:lnTo>
                  <a:pt x="1021" y="15824"/>
                </a:lnTo>
                <a:cubicBezTo>
                  <a:pt x="1021" y="16094"/>
                  <a:pt x="1161" y="16340"/>
                  <a:pt x="1404" y="16518"/>
                </a:cubicBezTo>
                <a:cubicBezTo>
                  <a:pt x="1647" y="16696"/>
                  <a:pt x="1984" y="16811"/>
                  <a:pt x="2352" y="16811"/>
                </a:cubicBezTo>
                <a:lnTo>
                  <a:pt x="2771" y="16811"/>
                </a:lnTo>
                <a:lnTo>
                  <a:pt x="2771" y="18159"/>
                </a:lnTo>
                <a:cubicBezTo>
                  <a:pt x="2771" y="18420"/>
                  <a:pt x="2914" y="18654"/>
                  <a:pt x="3154" y="18826"/>
                </a:cubicBezTo>
                <a:cubicBezTo>
                  <a:pt x="3395" y="18998"/>
                  <a:pt x="3728" y="19106"/>
                  <a:pt x="4084" y="19106"/>
                </a:cubicBezTo>
                <a:lnTo>
                  <a:pt x="6327" y="19106"/>
                </a:lnTo>
                <a:cubicBezTo>
                  <a:pt x="6565" y="20476"/>
                  <a:pt x="8436" y="21534"/>
                  <a:pt x="10684" y="21534"/>
                </a:cubicBezTo>
                <a:cubicBezTo>
                  <a:pt x="12933" y="21534"/>
                  <a:pt x="14767" y="20476"/>
                  <a:pt x="15005" y="19106"/>
                </a:cubicBezTo>
                <a:lnTo>
                  <a:pt x="17266" y="19106"/>
                </a:lnTo>
                <a:cubicBezTo>
                  <a:pt x="17622" y="19106"/>
                  <a:pt x="17961" y="18998"/>
                  <a:pt x="18196" y="18826"/>
                </a:cubicBezTo>
                <a:cubicBezTo>
                  <a:pt x="18431" y="18654"/>
                  <a:pt x="18579" y="18419"/>
                  <a:pt x="18579" y="18159"/>
                </a:cubicBezTo>
                <a:lnTo>
                  <a:pt x="18579" y="16811"/>
                </a:lnTo>
                <a:lnTo>
                  <a:pt x="18998" y="16811"/>
                </a:lnTo>
                <a:cubicBezTo>
                  <a:pt x="19367" y="16811"/>
                  <a:pt x="19709" y="16696"/>
                  <a:pt x="19946" y="16518"/>
                </a:cubicBezTo>
                <a:cubicBezTo>
                  <a:pt x="20184" y="16340"/>
                  <a:pt x="20329" y="16094"/>
                  <a:pt x="20329" y="15824"/>
                </a:cubicBezTo>
                <a:lnTo>
                  <a:pt x="20329" y="14357"/>
                </a:lnTo>
                <a:cubicBezTo>
                  <a:pt x="20329" y="14250"/>
                  <a:pt x="20306" y="14137"/>
                  <a:pt x="20256" y="14036"/>
                </a:cubicBezTo>
                <a:cubicBezTo>
                  <a:pt x="20208" y="13939"/>
                  <a:pt x="20126" y="13851"/>
                  <a:pt x="20037" y="13770"/>
                </a:cubicBezTo>
                <a:cubicBezTo>
                  <a:pt x="20396" y="13727"/>
                  <a:pt x="20730" y="13597"/>
                  <a:pt x="20967" y="13396"/>
                </a:cubicBezTo>
                <a:cubicBezTo>
                  <a:pt x="21123" y="13264"/>
                  <a:pt x="21145" y="13076"/>
                  <a:pt x="21204" y="12903"/>
                </a:cubicBezTo>
                <a:close/>
              </a:path>
            </a:pathLst>
          </a:custGeom>
          <a:gradFill>
            <a:gsLst>
              <a:gs pos="22846">
                <a:srgbClr val="4FACFE"/>
              </a:gs>
              <a:gs pos="63342">
                <a:srgbClr val="28CFFE"/>
              </a:gs>
              <a:gs pos="100000">
                <a:srgbClr val="00F2FE"/>
              </a:gs>
            </a:gsLst>
            <a:lin ang="2089255"/>
          </a:gradFill>
          <a:ln w="12700">
            <a:miter lim="400000"/>
          </a:ln>
        </p:spPr>
        <p:txBody>
          <a:bodyPr lIns="45718" tIns="45718" rIns="45718" bIns="45718" anchor="ctr"/>
          <a:lstStyle/>
          <a:p>
            <a:endParaRPr/>
          </a:p>
        </p:txBody>
      </p:sp>
      <p:sp>
        <p:nvSpPr>
          <p:cNvPr id="36" name="Line">
            <a:extLst>
              <a:ext uri="{FF2B5EF4-FFF2-40B4-BE49-F238E27FC236}">
                <a16:creationId xmlns:a16="http://schemas.microsoft.com/office/drawing/2014/main" id="{965975E9-3F62-4E38-B7E4-FD77EDEDE01A}"/>
              </a:ext>
            </a:extLst>
          </p:cNvPr>
          <p:cNvSpPr/>
          <p:nvPr/>
        </p:nvSpPr>
        <p:spPr>
          <a:xfrm flipV="1">
            <a:off x="10447483" y="2741357"/>
            <a:ext cx="2" cy="523241"/>
          </a:xfrm>
          <a:prstGeom prst="line">
            <a:avLst/>
          </a:prstGeom>
          <a:ln w="12700">
            <a:solidFill>
              <a:srgbClr val="00A642"/>
            </a:solidFill>
            <a:miter/>
          </a:ln>
        </p:spPr>
        <p:txBody>
          <a:bodyPr lIns="45718" tIns="45718" rIns="45718" bIns="45718"/>
          <a:lstStyle/>
          <a:p>
            <a:endParaRPr/>
          </a:p>
        </p:txBody>
      </p:sp>
      <p:sp>
        <p:nvSpPr>
          <p:cNvPr id="37" name="Circle">
            <a:extLst>
              <a:ext uri="{FF2B5EF4-FFF2-40B4-BE49-F238E27FC236}">
                <a16:creationId xmlns:a16="http://schemas.microsoft.com/office/drawing/2014/main" id="{4EC88D0E-8F2E-4D3B-9BE4-19BFF7C2EBBF}"/>
              </a:ext>
            </a:extLst>
          </p:cNvPr>
          <p:cNvSpPr/>
          <p:nvPr/>
        </p:nvSpPr>
        <p:spPr>
          <a:xfrm>
            <a:off x="9974603" y="3263454"/>
            <a:ext cx="945759" cy="945759"/>
          </a:xfrm>
          <a:prstGeom prst="ellipse">
            <a:avLst/>
          </a:prstGeom>
          <a:ln w="12700">
            <a:solidFill>
              <a:srgbClr val="00A642"/>
            </a:solidFill>
            <a:miter/>
          </a:ln>
        </p:spPr>
        <p:txBody>
          <a:bodyPr lIns="45718" tIns="45718" rIns="45718" bIns="45718" anchor="ctr"/>
          <a:lstStyle/>
          <a:p>
            <a:endParaRPr/>
          </a:p>
        </p:txBody>
      </p:sp>
      <p:sp>
        <p:nvSpPr>
          <p:cNvPr id="38" name="Circle">
            <a:extLst>
              <a:ext uri="{FF2B5EF4-FFF2-40B4-BE49-F238E27FC236}">
                <a16:creationId xmlns:a16="http://schemas.microsoft.com/office/drawing/2014/main" id="{25992CC9-594D-4AE7-BBF3-CFD568DAA5BB}"/>
              </a:ext>
            </a:extLst>
          </p:cNvPr>
          <p:cNvSpPr/>
          <p:nvPr/>
        </p:nvSpPr>
        <p:spPr>
          <a:xfrm>
            <a:off x="10068556" y="3357406"/>
            <a:ext cx="757855" cy="757855"/>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8" tIns="45718" rIns="45718" bIns="45718" anchor="ctr"/>
          <a:lstStyle/>
          <a:p>
            <a:endParaRPr/>
          </a:p>
        </p:txBody>
      </p:sp>
      <p:sp>
        <p:nvSpPr>
          <p:cNvPr id="39" name="Circle">
            <a:extLst>
              <a:ext uri="{FF2B5EF4-FFF2-40B4-BE49-F238E27FC236}">
                <a16:creationId xmlns:a16="http://schemas.microsoft.com/office/drawing/2014/main" id="{C3C68A24-77CA-4E2A-B104-7ADB3AE0F64C}"/>
              </a:ext>
            </a:extLst>
          </p:cNvPr>
          <p:cNvSpPr/>
          <p:nvPr/>
        </p:nvSpPr>
        <p:spPr>
          <a:xfrm>
            <a:off x="9928325" y="3688038"/>
            <a:ext cx="96591" cy="96591"/>
          </a:xfrm>
          <a:prstGeom prst="ellipse">
            <a:avLst/>
          </a:prstGeom>
          <a:gradFill>
            <a:gsLst>
              <a:gs pos="2419">
                <a:srgbClr val="0CB100"/>
              </a:gs>
              <a:gs pos="56129">
                <a:srgbClr val="85CE02"/>
              </a:gs>
              <a:gs pos="100000">
                <a:srgbClr val="FFEA03"/>
              </a:gs>
            </a:gsLst>
            <a:lin ang="2089255"/>
          </a:gradFill>
          <a:ln w="12700">
            <a:miter lim="400000"/>
          </a:ln>
        </p:spPr>
        <p:txBody>
          <a:bodyPr lIns="45718" tIns="45718" rIns="45718" bIns="45718" anchor="ctr"/>
          <a:lstStyle/>
          <a:p>
            <a:endParaRPr/>
          </a:p>
        </p:txBody>
      </p:sp>
      <p:sp>
        <p:nvSpPr>
          <p:cNvPr id="40" name="Circle">
            <a:extLst>
              <a:ext uri="{FF2B5EF4-FFF2-40B4-BE49-F238E27FC236}">
                <a16:creationId xmlns:a16="http://schemas.microsoft.com/office/drawing/2014/main" id="{34E52085-62BB-43C6-91EB-912838CD0883}"/>
              </a:ext>
            </a:extLst>
          </p:cNvPr>
          <p:cNvSpPr/>
          <p:nvPr/>
        </p:nvSpPr>
        <p:spPr>
          <a:xfrm>
            <a:off x="10870049" y="3688038"/>
            <a:ext cx="96593" cy="96591"/>
          </a:xfrm>
          <a:prstGeom prst="ellipse">
            <a:avLst/>
          </a:prstGeom>
          <a:gradFill>
            <a:gsLst>
              <a:gs pos="2419">
                <a:srgbClr val="0CB100"/>
              </a:gs>
              <a:gs pos="56129">
                <a:srgbClr val="85CE02"/>
              </a:gs>
              <a:gs pos="100000">
                <a:srgbClr val="FFEA03"/>
              </a:gs>
            </a:gsLst>
            <a:lin ang="2089255"/>
          </a:gradFill>
          <a:ln w="12700">
            <a:miter lim="400000"/>
          </a:ln>
        </p:spPr>
        <p:txBody>
          <a:bodyPr lIns="45718" tIns="45718" rIns="45718" bIns="45718" anchor="ctr"/>
          <a:lstStyle/>
          <a:p>
            <a:endParaRPr/>
          </a:p>
        </p:txBody>
      </p:sp>
      <p:sp>
        <p:nvSpPr>
          <p:cNvPr id="41" name="Shape">
            <a:extLst>
              <a:ext uri="{FF2B5EF4-FFF2-40B4-BE49-F238E27FC236}">
                <a16:creationId xmlns:a16="http://schemas.microsoft.com/office/drawing/2014/main" id="{F7024C1F-692B-4F46-8DD8-5DD3F8A6C8C3}"/>
              </a:ext>
            </a:extLst>
          </p:cNvPr>
          <p:cNvSpPr/>
          <p:nvPr/>
        </p:nvSpPr>
        <p:spPr>
          <a:xfrm>
            <a:off x="10164376" y="2184369"/>
            <a:ext cx="566206" cy="778592"/>
          </a:xfrm>
          <a:custGeom>
            <a:avLst/>
            <a:gdLst/>
            <a:ahLst/>
            <a:cxnLst>
              <a:cxn ang="0">
                <a:pos x="wd2" y="hd2"/>
              </a:cxn>
              <a:cxn ang="5400000">
                <a:pos x="wd2" y="hd2"/>
              </a:cxn>
              <a:cxn ang="10800000">
                <a:pos x="wd2" y="hd2"/>
              </a:cxn>
              <a:cxn ang="16200000">
                <a:pos x="wd2" y="hd2"/>
              </a:cxn>
            </a:cxnLst>
            <a:rect l="0" t="0" r="r" b="b"/>
            <a:pathLst>
              <a:path w="21402" h="21534" extrusionOk="0">
                <a:moveTo>
                  <a:pt x="10593" y="2"/>
                </a:moveTo>
                <a:cubicBezTo>
                  <a:pt x="6021" y="70"/>
                  <a:pt x="1489" y="2165"/>
                  <a:pt x="292" y="6259"/>
                </a:cubicBezTo>
                <a:cubicBezTo>
                  <a:pt x="-149" y="7766"/>
                  <a:pt x="243" y="9318"/>
                  <a:pt x="18" y="10848"/>
                </a:cubicBezTo>
                <a:cubicBezTo>
                  <a:pt x="12" y="10894"/>
                  <a:pt x="8" y="10936"/>
                  <a:pt x="0" y="10981"/>
                </a:cubicBezTo>
                <a:lnTo>
                  <a:pt x="0" y="11515"/>
                </a:lnTo>
                <a:lnTo>
                  <a:pt x="21368" y="8780"/>
                </a:lnTo>
                <a:cubicBezTo>
                  <a:pt x="21422" y="7805"/>
                  <a:pt x="21451" y="6834"/>
                  <a:pt x="21131" y="5885"/>
                </a:cubicBezTo>
                <a:cubicBezTo>
                  <a:pt x="19784" y="1888"/>
                  <a:pt x="15166" y="-66"/>
                  <a:pt x="10593" y="2"/>
                </a:cubicBezTo>
                <a:close/>
                <a:moveTo>
                  <a:pt x="21350" y="10061"/>
                </a:moveTo>
                <a:lnTo>
                  <a:pt x="73" y="12782"/>
                </a:lnTo>
                <a:cubicBezTo>
                  <a:pt x="112" y="13007"/>
                  <a:pt x="189" y="13232"/>
                  <a:pt x="383" y="13396"/>
                </a:cubicBezTo>
                <a:cubicBezTo>
                  <a:pt x="620" y="13597"/>
                  <a:pt x="936" y="13727"/>
                  <a:pt x="1295" y="13770"/>
                </a:cubicBezTo>
                <a:cubicBezTo>
                  <a:pt x="1206" y="13851"/>
                  <a:pt x="1142" y="13939"/>
                  <a:pt x="1094" y="14036"/>
                </a:cubicBezTo>
                <a:cubicBezTo>
                  <a:pt x="1059" y="14108"/>
                  <a:pt x="1050" y="14188"/>
                  <a:pt x="1039" y="14263"/>
                </a:cubicBezTo>
                <a:lnTo>
                  <a:pt x="21332" y="11662"/>
                </a:lnTo>
                <a:lnTo>
                  <a:pt x="21332" y="10981"/>
                </a:lnTo>
                <a:cubicBezTo>
                  <a:pt x="21328" y="10936"/>
                  <a:pt x="21335" y="10894"/>
                  <a:pt x="21332" y="10848"/>
                </a:cubicBezTo>
                <a:cubicBezTo>
                  <a:pt x="21314" y="10586"/>
                  <a:pt x="21346" y="10324"/>
                  <a:pt x="21350" y="10061"/>
                </a:cubicBezTo>
                <a:close/>
                <a:moveTo>
                  <a:pt x="21204" y="12903"/>
                </a:moveTo>
                <a:lnTo>
                  <a:pt x="1021" y="15491"/>
                </a:lnTo>
                <a:lnTo>
                  <a:pt x="1021" y="15824"/>
                </a:lnTo>
                <a:cubicBezTo>
                  <a:pt x="1021" y="16094"/>
                  <a:pt x="1161" y="16340"/>
                  <a:pt x="1404" y="16518"/>
                </a:cubicBezTo>
                <a:cubicBezTo>
                  <a:pt x="1647" y="16696"/>
                  <a:pt x="1984" y="16811"/>
                  <a:pt x="2352" y="16811"/>
                </a:cubicBezTo>
                <a:lnTo>
                  <a:pt x="2771" y="16811"/>
                </a:lnTo>
                <a:lnTo>
                  <a:pt x="2771" y="18159"/>
                </a:lnTo>
                <a:cubicBezTo>
                  <a:pt x="2771" y="18420"/>
                  <a:pt x="2914" y="18654"/>
                  <a:pt x="3154" y="18826"/>
                </a:cubicBezTo>
                <a:cubicBezTo>
                  <a:pt x="3395" y="18998"/>
                  <a:pt x="3728" y="19106"/>
                  <a:pt x="4084" y="19106"/>
                </a:cubicBezTo>
                <a:lnTo>
                  <a:pt x="6327" y="19106"/>
                </a:lnTo>
                <a:cubicBezTo>
                  <a:pt x="6565" y="20476"/>
                  <a:pt x="8436" y="21534"/>
                  <a:pt x="10684" y="21534"/>
                </a:cubicBezTo>
                <a:cubicBezTo>
                  <a:pt x="12933" y="21534"/>
                  <a:pt x="14767" y="20476"/>
                  <a:pt x="15005" y="19106"/>
                </a:cubicBezTo>
                <a:lnTo>
                  <a:pt x="17266" y="19106"/>
                </a:lnTo>
                <a:cubicBezTo>
                  <a:pt x="17622" y="19106"/>
                  <a:pt x="17961" y="18998"/>
                  <a:pt x="18196" y="18826"/>
                </a:cubicBezTo>
                <a:cubicBezTo>
                  <a:pt x="18431" y="18654"/>
                  <a:pt x="18579" y="18419"/>
                  <a:pt x="18579" y="18159"/>
                </a:cubicBezTo>
                <a:lnTo>
                  <a:pt x="18579" y="16811"/>
                </a:lnTo>
                <a:lnTo>
                  <a:pt x="18998" y="16811"/>
                </a:lnTo>
                <a:cubicBezTo>
                  <a:pt x="19367" y="16811"/>
                  <a:pt x="19709" y="16696"/>
                  <a:pt x="19946" y="16518"/>
                </a:cubicBezTo>
                <a:cubicBezTo>
                  <a:pt x="20184" y="16340"/>
                  <a:pt x="20329" y="16094"/>
                  <a:pt x="20329" y="15824"/>
                </a:cubicBezTo>
                <a:lnTo>
                  <a:pt x="20329" y="14357"/>
                </a:lnTo>
                <a:cubicBezTo>
                  <a:pt x="20329" y="14250"/>
                  <a:pt x="20306" y="14137"/>
                  <a:pt x="20256" y="14036"/>
                </a:cubicBezTo>
                <a:cubicBezTo>
                  <a:pt x="20208" y="13939"/>
                  <a:pt x="20126" y="13851"/>
                  <a:pt x="20037" y="13770"/>
                </a:cubicBezTo>
                <a:cubicBezTo>
                  <a:pt x="20396" y="13727"/>
                  <a:pt x="20730" y="13597"/>
                  <a:pt x="20967" y="13396"/>
                </a:cubicBezTo>
                <a:cubicBezTo>
                  <a:pt x="21123" y="13264"/>
                  <a:pt x="21145" y="13076"/>
                  <a:pt x="21204" y="12903"/>
                </a:cubicBezTo>
                <a:close/>
              </a:path>
            </a:pathLst>
          </a:custGeom>
          <a:gradFill>
            <a:gsLst>
              <a:gs pos="2419">
                <a:srgbClr val="0CB100"/>
              </a:gs>
              <a:gs pos="60677">
                <a:srgbClr val="85CE02"/>
              </a:gs>
              <a:gs pos="100000">
                <a:srgbClr val="FFEA03"/>
              </a:gs>
            </a:gsLst>
            <a:lin ang="2089255"/>
          </a:gradFill>
          <a:ln w="12700">
            <a:miter lim="400000"/>
          </a:ln>
        </p:spPr>
        <p:txBody>
          <a:bodyPr lIns="45718" tIns="45718" rIns="45718" bIns="45718" anchor="ctr"/>
          <a:lstStyle/>
          <a:p>
            <a:endParaRPr/>
          </a:p>
        </p:txBody>
      </p:sp>
      <p:sp>
        <p:nvSpPr>
          <p:cNvPr id="44" name="TextBox 52">
            <a:extLst>
              <a:ext uri="{FF2B5EF4-FFF2-40B4-BE49-F238E27FC236}">
                <a16:creationId xmlns:a16="http://schemas.microsoft.com/office/drawing/2014/main" id="{1AC987E4-620B-461A-AB09-77908A26E421}"/>
              </a:ext>
            </a:extLst>
          </p:cNvPr>
          <p:cNvSpPr txBox="1"/>
          <p:nvPr/>
        </p:nvSpPr>
        <p:spPr>
          <a:xfrm>
            <a:off x="76739" y="1060851"/>
            <a:ext cx="3487543"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algn="ctr"/>
            <a:r>
              <a:rPr lang="en-US" dirty="0" err="1"/>
              <a:t>Perkembangan</a:t>
            </a:r>
            <a:r>
              <a:rPr lang="en-US" dirty="0"/>
              <a:t> </a:t>
            </a:r>
            <a:r>
              <a:rPr lang="en-US" dirty="0" err="1"/>
              <a:t>Industri</a:t>
            </a:r>
            <a:r>
              <a:rPr lang="en-US" dirty="0"/>
              <a:t> di </a:t>
            </a:r>
            <a:r>
              <a:rPr lang="en-US" dirty="0" err="1"/>
              <a:t>indonesia</a:t>
            </a:r>
            <a:r>
              <a:rPr lang="en-US" dirty="0"/>
              <a:t> yang </a:t>
            </a:r>
            <a:r>
              <a:rPr lang="en-US" dirty="0" err="1"/>
              <a:t>merupakan</a:t>
            </a:r>
            <a:r>
              <a:rPr lang="en-US" dirty="0"/>
              <a:t> Salah </a:t>
            </a:r>
            <a:r>
              <a:rPr lang="en-US" dirty="0" err="1"/>
              <a:t>satu</a:t>
            </a:r>
            <a:r>
              <a:rPr lang="en-US" dirty="0"/>
              <a:t> </a:t>
            </a:r>
            <a:r>
              <a:rPr lang="en-US" dirty="0" err="1"/>
              <a:t>penggerak</a:t>
            </a:r>
            <a:r>
              <a:rPr lang="en-US" dirty="0"/>
              <a:t> </a:t>
            </a:r>
            <a:r>
              <a:rPr lang="en-US" dirty="0" err="1"/>
              <a:t>utama</a:t>
            </a:r>
            <a:r>
              <a:rPr lang="en-US" dirty="0"/>
              <a:t> </a:t>
            </a:r>
            <a:r>
              <a:rPr lang="en-US" dirty="0" err="1"/>
              <a:t>dalam</a:t>
            </a:r>
            <a:r>
              <a:rPr lang="en-US" dirty="0"/>
              <a:t> per </a:t>
            </a:r>
            <a:r>
              <a:rPr lang="en-US" dirty="0" err="1"/>
              <a:t>ekonomi</a:t>
            </a:r>
            <a:r>
              <a:rPr lang="en-US" dirty="0"/>
              <a:t> </a:t>
            </a:r>
            <a:r>
              <a:rPr lang="en-US" dirty="0" err="1"/>
              <a:t>indonesia</a:t>
            </a:r>
            <a:endParaRPr lang="en-US" dirty="0"/>
          </a:p>
        </p:txBody>
      </p:sp>
      <p:sp>
        <p:nvSpPr>
          <p:cNvPr id="45" name="TextBox 34">
            <a:extLst>
              <a:ext uri="{FF2B5EF4-FFF2-40B4-BE49-F238E27FC236}">
                <a16:creationId xmlns:a16="http://schemas.microsoft.com/office/drawing/2014/main" id="{E02B9A90-8841-40F4-8387-988335595028}"/>
              </a:ext>
            </a:extLst>
          </p:cNvPr>
          <p:cNvSpPr txBox="1"/>
          <p:nvPr/>
        </p:nvSpPr>
        <p:spPr>
          <a:xfrm>
            <a:off x="1508349" y="3358379"/>
            <a:ext cx="569529"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a:solidFill>
                  <a:srgbClr val="FF8A00"/>
                </a:solidFill>
                <a:latin typeface="Arial Rounded MT Bold"/>
                <a:ea typeface="Arial Rounded MT Bold"/>
                <a:cs typeface="Arial Rounded MT Bold"/>
                <a:sym typeface="Arial Rounded MT Bold"/>
              </a:defRPr>
            </a:lvl1pPr>
          </a:lstStyle>
          <a:p>
            <a:r>
              <a:rPr lang="en-US" dirty="0"/>
              <a:t>1</a:t>
            </a:r>
            <a:endParaRPr dirty="0"/>
          </a:p>
        </p:txBody>
      </p:sp>
      <p:sp>
        <p:nvSpPr>
          <p:cNvPr id="47" name="TextBox 52">
            <a:extLst>
              <a:ext uri="{FF2B5EF4-FFF2-40B4-BE49-F238E27FC236}">
                <a16:creationId xmlns:a16="http://schemas.microsoft.com/office/drawing/2014/main" id="{68550D6B-DB2A-4640-A717-19AA4875BECA}"/>
              </a:ext>
            </a:extLst>
          </p:cNvPr>
          <p:cNvSpPr txBox="1"/>
          <p:nvPr/>
        </p:nvSpPr>
        <p:spPr>
          <a:xfrm>
            <a:off x="4368065" y="1261039"/>
            <a:ext cx="3487539"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algn="ctr"/>
            <a:r>
              <a:rPr lang="en-US" dirty="0"/>
              <a:t>Sentra </a:t>
            </a:r>
            <a:r>
              <a:rPr lang="en-US" dirty="0" err="1"/>
              <a:t>industri</a:t>
            </a:r>
            <a:r>
              <a:rPr lang="en-US" dirty="0"/>
              <a:t> </a:t>
            </a:r>
            <a:r>
              <a:rPr lang="en-US" dirty="0" err="1"/>
              <a:t>memiliki</a:t>
            </a:r>
            <a:r>
              <a:rPr lang="en-US" dirty="0"/>
              <a:t> </a:t>
            </a:r>
            <a:r>
              <a:rPr lang="en-US" dirty="0" err="1"/>
              <a:t>keunggulan</a:t>
            </a:r>
            <a:r>
              <a:rPr lang="en-US" dirty="0"/>
              <a:t> </a:t>
            </a:r>
            <a:r>
              <a:rPr lang="en-US" dirty="0" err="1"/>
              <a:t>dalam</a:t>
            </a:r>
            <a:r>
              <a:rPr lang="en-US" dirty="0"/>
              <a:t> </a:t>
            </a:r>
            <a:r>
              <a:rPr lang="en-US" dirty="0" err="1"/>
              <a:t>menghadapi</a:t>
            </a:r>
            <a:r>
              <a:rPr lang="en-US" dirty="0"/>
              <a:t> </a:t>
            </a:r>
            <a:r>
              <a:rPr lang="en-US" dirty="0" err="1"/>
              <a:t>krisis</a:t>
            </a:r>
            <a:r>
              <a:rPr lang="en-US" dirty="0"/>
              <a:t> </a:t>
            </a:r>
          </a:p>
          <a:p>
            <a:pPr algn="ctr"/>
            <a:r>
              <a:rPr lang="en-US" dirty="0"/>
              <a:t>Yang </a:t>
            </a:r>
            <a:r>
              <a:rPr lang="en-US" dirty="0" err="1"/>
              <a:t>pernah</a:t>
            </a:r>
            <a:r>
              <a:rPr lang="en-US" dirty="0"/>
              <a:t> </a:t>
            </a:r>
            <a:r>
              <a:rPr lang="en-US" dirty="0" err="1"/>
              <a:t>terjadi</a:t>
            </a:r>
            <a:r>
              <a:rPr lang="en-US" dirty="0"/>
              <a:t>.</a:t>
            </a:r>
          </a:p>
        </p:txBody>
      </p:sp>
      <p:sp>
        <p:nvSpPr>
          <p:cNvPr id="48" name="TextBox 34">
            <a:extLst>
              <a:ext uri="{FF2B5EF4-FFF2-40B4-BE49-F238E27FC236}">
                <a16:creationId xmlns:a16="http://schemas.microsoft.com/office/drawing/2014/main" id="{3EB60E75-E593-480A-AA69-9AF641B921AB}"/>
              </a:ext>
            </a:extLst>
          </p:cNvPr>
          <p:cNvSpPr txBox="1"/>
          <p:nvPr/>
        </p:nvSpPr>
        <p:spPr>
          <a:xfrm>
            <a:off x="5877757" y="3366289"/>
            <a:ext cx="55160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a:solidFill>
                  <a:srgbClr val="6428AA"/>
                </a:solidFill>
                <a:latin typeface="Arial Rounded MT Bold"/>
                <a:ea typeface="Arial Rounded MT Bold"/>
                <a:cs typeface="Arial Rounded MT Bold"/>
                <a:sym typeface="Arial Rounded MT Bold"/>
              </a:defRPr>
            </a:lvl1pPr>
          </a:lstStyle>
          <a:p>
            <a:r>
              <a:rPr lang="en-US" dirty="0"/>
              <a:t>3</a:t>
            </a:r>
            <a:endParaRPr dirty="0"/>
          </a:p>
        </p:txBody>
      </p:sp>
      <p:sp>
        <p:nvSpPr>
          <p:cNvPr id="50" name="TextBox 52">
            <a:extLst>
              <a:ext uri="{FF2B5EF4-FFF2-40B4-BE49-F238E27FC236}">
                <a16:creationId xmlns:a16="http://schemas.microsoft.com/office/drawing/2014/main" id="{80D99B9A-4067-4433-BE50-16F3A9E1F1F1}"/>
              </a:ext>
            </a:extLst>
          </p:cNvPr>
          <p:cNvSpPr txBox="1"/>
          <p:nvPr/>
        </p:nvSpPr>
        <p:spPr>
          <a:xfrm>
            <a:off x="9462001" y="1309386"/>
            <a:ext cx="197095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algn="ctr"/>
            <a:r>
              <a:rPr lang="en-US" dirty="0"/>
              <a:t>Sentra </a:t>
            </a:r>
            <a:r>
              <a:rPr lang="en-US" dirty="0" err="1"/>
              <a:t>Industri</a:t>
            </a:r>
            <a:r>
              <a:rPr lang="en-US" dirty="0"/>
              <a:t> </a:t>
            </a:r>
            <a:r>
              <a:rPr lang="en-US" dirty="0" err="1"/>
              <a:t>Percetakan</a:t>
            </a:r>
            <a:r>
              <a:rPr lang="en-US" dirty="0"/>
              <a:t> </a:t>
            </a:r>
            <a:r>
              <a:rPr lang="en-US" dirty="0" err="1"/>
              <a:t>Pagarsih</a:t>
            </a:r>
            <a:r>
              <a:rPr lang="en-US" dirty="0"/>
              <a:t> </a:t>
            </a:r>
            <a:r>
              <a:rPr lang="en-US" dirty="0" err="1"/>
              <a:t>bandung</a:t>
            </a:r>
            <a:endParaRPr lang="en-US" dirty="0"/>
          </a:p>
        </p:txBody>
      </p:sp>
      <p:sp>
        <p:nvSpPr>
          <p:cNvPr id="51" name="TextBox 34">
            <a:extLst>
              <a:ext uri="{FF2B5EF4-FFF2-40B4-BE49-F238E27FC236}">
                <a16:creationId xmlns:a16="http://schemas.microsoft.com/office/drawing/2014/main" id="{4E527188-0354-442C-B502-4BF4CB1E359B}"/>
              </a:ext>
            </a:extLst>
          </p:cNvPr>
          <p:cNvSpPr txBox="1"/>
          <p:nvPr/>
        </p:nvSpPr>
        <p:spPr>
          <a:xfrm>
            <a:off x="10220054" y="3374198"/>
            <a:ext cx="56079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a:solidFill>
                  <a:srgbClr val="00A642"/>
                </a:solidFill>
                <a:latin typeface="Arial Rounded MT Bold"/>
                <a:ea typeface="Arial Rounded MT Bold"/>
                <a:cs typeface="Arial Rounded MT Bold"/>
                <a:sym typeface="Arial Rounded MT Bold"/>
              </a:defRPr>
            </a:lvl1pPr>
          </a:lstStyle>
          <a:p>
            <a:r>
              <a:rPr lang="en-US" dirty="0"/>
              <a:t>5</a:t>
            </a:r>
            <a:endParaRPr dirty="0"/>
          </a:p>
        </p:txBody>
      </p:sp>
      <p:sp>
        <p:nvSpPr>
          <p:cNvPr id="53" name="TextBox 52">
            <a:extLst>
              <a:ext uri="{FF2B5EF4-FFF2-40B4-BE49-F238E27FC236}">
                <a16:creationId xmlns:a16="http://schemas.microsoft.com/office/drawing/2014/main" id="{92C28626-7A0E-4377-95FE-14F2A8D52C12}"/>
              </a:ext>
            </a:extLst>
          </p:cNvPr>
          <p:cNvSpPr txBox="1"/>
          <p:nvPr/>
        </p:nvSpPr>
        <p:spPr>
          <a:xfrm>
            <a:off x="1850029" y="5349472"/>
            <a:ext cx="3879901"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algn="ctr"/>
            <a:r>
              <a:rPr lang="en-US" dirty="0"/>
              <a:t>Sentra </a:t>
            </a:r>
            <a:r>
              <a:rPr lang="en-US" dirty="0" err="1"/>
              <a:t>Industri</a:t>
            </a:r>
            <a:r>
              <a:rPr lang="en-US" dirty="0"/>
              <a:t> di </a:t>
            </a:r>
            <a:r>
              <a:rPr lang="en-US" dirty="0" err="1"/>
              <a:t>indonesia</a:t>
            </a:r>
            <a:r>
              <a:rPr lang="en-US" dirty="0"/>
              <a:t> </a:t>
            </a:r>
            <a:r>
              <a:rPr lang="en-US" dirty="0" err="1"/>
              <a:t>sedang</a:t>
            </a:r>
            <a:r>
              <a:rPr lang="en-US" dirty="0"/>
              <a:t> </a:t>
            </a:r>
            <a:r>
              <a:rPr lang="en-US" dirty="0" err="1"/>
              <a:t>mendapatkan</a:t>
            </a:r>
            <a:r>
              <a:rPr lang="en-US" dirty="0"/>
              <a:t> </a:t>
            </a:r>
            <a:r>
              <a:rPr lang="en-US" dirty="0" err="1"/>
              <a:t>perhatian</a:t>
            </a:r>
            <a:r>
              <a:rPr lang="en-US" dirty="0"/>
              <a:t> </a:t>
            </a:r>
            <a:r>
              <a:rPr lang="en-US" dirty="0" err="1"/>
              <a:t>dari</a:t>
            </a:r>
            <a:endParaRPr lang="en-US" dirty="0"/>
          </a:p>
          <a:p>
            <a:pPr algn="ctr"/>
            <a:r>
              <a:rPr lang="en-US" dirty="0" err="1"/>
              <a:t>Pemerintah</a:t>
            </a:r>
            <a:r>
              <a:rPr lang="en-US" dirty="0"/>
              <a:t>, </a:t>
            </a:r>
            <a:r>
              <a:rPr lang="en-US" dirty="0" err="1"/>
              <a:t>karena</a:t>
            </a:r>
            <a:r>
              <a:rPr lang="en-US" dirty="0"/>
              <a:t> </a:t>
            </a:r>
            <a:r>
              <a:rPr lang="en-US" dirty="0" err="1"/>
              <a:t>memiliki</a:t>
            </a:r>
            <a:r>
              <a:rPr lang="en-US" dirty="0"/>
              <a:t> </a:t>
            </a:r>
            <a:r>
              <a:rPr lang="en-US" dirty="0" err="1"/>
              <a:t>potensi</a:t>
            </a:r>
            <a:r>
              <a:rPr lang="en-US" dirty="0"/>
              <a:t> </a:t>
            </a:r>
            <a:r>
              <a:rPr lang="en-US" dirty="0" err="1"/>
              <a:t>besar</a:t>
            </a:r>
            <a:r>
              <a:rPr lang="en-US" dirty="0"/>
              <a:t> </a:t>
            </a:r>
            <a:r>
              <a:rPr lang="en-US" dirty="0" err="1"/>
              <a:t>dalam</a:t>
            </a:r>
            <a:r>
              <a:rPr lang="en-US" dirty="0"/>
              <a:t> </a:t>
            </a:r>
            <a:r>
              <a:rPr lang="en-US" dirty="0" err="1"/>
              <a:t>peningkatan</a:t>
            </a:r>
            <a:r>
              <a:rPr lang="en-US" dirty="0"/>
              <a:t> </a:t>
            </a:r>
          </a:p>
          <a:p>
            <a:pPr algn="ctr"/>
            <a:r>
              <a:rPr lang="en-US" dirty="0" err="1"/>
              <a:t>Ekonomi</a:t>
            </a:r>
            <a:r>
              <a:rPr lang="en-US" dirty="0"/>
              <a:t> </a:t>
            </a:r>
            <a:r>
              <a:rPr lang="en-US" dirty="0" err="1"/>
              <a:t>indonesia</a:t>
            </a:r>
            <a:r>
              <a:rPr lang="en-US" dirty="0"/>
              <a:t>. </a:t>
            </a:r>
          </a:p>
        </p:txBody>
      </p:sp>
      <p:sp>
        <p:nvSpPr>
          <p:cNvPr id="54" name="TextBox 34">
            <a:extLst>
              <a:ext uri="{FF2B5EF4-FFF2-40B4-BE49-F238E27FC236}">
                <a16:creationId xmlns:a16="http://schemas.microsoft.com/office/drawing/2014/main" id="{3AC03EBE-94C2-4672-9E3B-B98D1C07E0EB}"/>
              </a:ext>
            </a:extLst>
          </p:cNvPr>
          <p:cNvSpPr txBox="1"/>
          <p:nvPr/>
        </p:nvSpPr>
        <p:spPr>
          <a:xfrm>
            <a:off x="3721302" y="3374198"/>
            <a:ext cx="46002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a:solidFill>
                  <a:srgbClr val="FF32A9"/>
                </a:solidFill>
                <a:latin typeface="Arial Rounded MT Bold"/>
                <a:ea typeface="Arial Rounded MT Bold"/>
                <a:cs typeface="Arial Rounded MT Bold"/>
                <a:sym typeface="Arial Rounded MT Bold"/>
              </a:defRPr>
            </a:lvl1pPr>
          </a:lstStyle>
          <a:p>
            <a:r>
              <a:rPr lang="en-US" dirty="0"/>
              <a:t>2</a:t>
            </a:r>
            <a:endParaRPr dirty="0"/>
          </a:p>
        </p:txBody>
      </p:sp>
      <p:sp>
        <p:nvSpPr>
          <p:cNvPr id="56" name="TextBox 52">
            <a:extLst>
              <a:ext uri="{FF2B5EF4-FFF2-40B4-BE49-F238E27FC236}">
                <a16:creationId xmlns:a16="http://schemas.microsoft.com/office/drawing/2014/main" id="{75EEF6F3-DE24-4D3C-AA55-418A57A57493}"/>
              </a:ext>
            </a:extLst>
          </p:cNvPr>
          <p:cNvSpPr txBox="1"/>
          <p:nvPr/>
        </p:nvSpPr>
        <p:spPr>
          <a:xfrm>
            <a:off x="6701876" y="5377119"/>
            <a:ext cx="3366680"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algn="ctr"/>
            <a:r>
              <a:rPr lang="en-US" dirty="0"/>
              <a:t>Sentra </a:t>
            </a:r>
            <a:r>
              <a:rPr lang="en-US" dirty="0" err="1"/>
              <a:t>industri</a:t>
            </a:r>
            <a:r>
              <a:rPr lang="en-US" dirty="0"/>
              <a:t> yang </a:t>
            </a:r>
            <a:r>
              <a:rPr lang="en-US" dirty="0" err="1"/>
              <a:t>selalu</a:t>
            </a:r>
            <a:r>
              <a:rPr lang="en-US" dirty="0"/>
              <a:t> </a:t>
            </a:r>
            <a:r>
              <a:rPr lang="en-US" dirty="0" err="1"/>
              <a:t>berkembang</a:t>
            </a:r>
            <a:r>
              <a:rPr lang="en-US" dirty="0"/>
              <a:t> dan </a:t>
            </a:r>
            <a:r>
              <a:rPr lang="en-US" dirty="0" err="1"/>
              <a:t>semakin</a:t>
            </a:r>
            <a:r>
              <a:rPr lang="en-US" dirty="0"/>
              <a:t> </a:t>
            </a:r>
            <a:r>
              <a:rPr lang="en-US" dirty="0" err="1"/>
              <a:t>luas</a:t>
            </a:r>
            <a:endParaRPr lang="en-US" dirty="0"/>
          </a:p>
          <a:p>
            <a:pPr algn="ctr"/>
            <a:r>
              <a:rPr lang="en-US" dirty="0" err="1"/>
              <a:t>Adalah</a:t>
            </a:r>
            <a:r>
              <a:rPr lang="en-US" dirty="0"/>
              <a:t> </a:t>
            </a:r>
            <a:r>
              <a:rPr lang="en-US" dirty="0" err="1"/>
              <a:t>sentra</a:t>
            </a:r>
            <a:r>
              <a:rPr lang="en-US" dirty="0"/>
              <a:t> </a:t>
            </a:r>
            <a:r>
              <a:rPr lang="en-US" dirty="0" err="1"/>
              <a:t>industri</a:t>
            </a:r>
            <a:r>
              <a:rPr lang="en-US" dirty="0"/>
              <a:t> yang </a:t>
            </a:r>
            <a:r>
              <a:rPr lang="en-US" dirty="0" err="1"/>
              <a:t>ada</a:t>
            </a:r>
            <a:r>
              <a:rPr lang="en-US" dirty="0"/>
              <a:t> di </a:t>
            </a:r>
            <a:r>
              <a:rPr lang="en-US" dirty="0" err="1"/>
              <a:t>kota</a:t>
            </a:r>
            <a:r>
              <a:rPr lang="en-US" dirty="0"/>
              <a:t> </a:t>
            </a:r>
            <a:r>
              <a:rPr lang="en-US" dirty="0" err="1"/>
              <a:t>bandung</a:t>
            </a:r>
            <a:r>
              <a:rPr lang="en-US" dirty="0"/>
              <a:t>.</a:t>
            </a:r>
          </a:p>
        </p:txBody>
      </p:sp>
      <p:sp>
        <p:nvSpPr>
          <p:cNvPr id="57" name="TextBox 34">
            <a:extLst>
              <a:ext uri="{FF2B5EF4-FFF2-40B4-BE49-F238E27FC236}">
                <a16:creationId xmlns:a16="http://schemas.microsoft.com/office/drawing/2014/main" id="{6702CA9E-B8DB-4961-A479-329D2F5A4899}"/>
              </a:ext>
            </a:extLst>
          </p:cNvPr>
          <p:cNvSpPr txBox="1"/>
          <p:nvPr/>
        </p:nvSpPr>
        <p:spPr>
          <a:xfrm>
            <a:off x="8046281" y="3374198"/>
            <a:ext cx="47734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a:solidFill>
                  <a:srgbClr val="4FACFE"/>
                </a:solidFill>
                <a:latin typeface="Arial Rounded MT Bold"/>
                <a:ea typeface="Arial Rounded MT Bold"/>
                <a:cs typeface="Arial Rounded MT Bold"/>
                <a:sym typeface="Arial Rounded MT Bold"/>
              </a:defRPr>
            </a:lvl1pPr>
          </a:lstStyle>
          <a:p>
            <a:r>
              <a:rPr lang="en-US" dirty="0"/>
              <a:t>4</a:t>
            </a:r>
            <a:endParaRPr dirty="0"/>
          </a:p>
        </p:txBody>
      </p:sp>
      <p:sp>
        <p:nvSpPr>
          <p:cNvPr id="58" name="Rectangle 57">
            <a:extLst>
              <a:ext uri="{FF2B5EF4-FFF2-40B4-BE49-F238E27FC236}">
                <a16:creationId xmlns:a16="http://schemas.microsoft.com/office/drawing/2014/main" id="{56ABD94F-4A3E-410B-B24E-0BD917D16334}"/>
              </a:ext>
            </a:extLst>
          </p:cNvPr>
          <p:cNvSpPr/>
          <p:nvPr/>
        </p:nvSpPr>
        <p:spPr>
          <a:xfrm>
            <a:off x="208258" y="69656"/>
            <a:ext cx="4014240" cy="584775"/>
          </a:xfrm>
          <a:prstGeom prst="rect">
            <a:avLst/>
          </a:prstGeom>
        </p:spPr>
        <p:txBody>
          <a:bodyPr wrap="none">
            <a:spAutoFit/>
          </a:bodyPr>
          <a:lstStyle/>
          <a:p>
            <a:pPr algn="ct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LATAR BELAKANG</a:t>
            </a:r>
          </a:p>
        </p:txBody>
      </p:sp>
      <p:grpSp>
        <p:nvGrpSpPr>
          <p:cNvPr id="65" name="Group 64">
            <a:extLst>
              <a:ext uri="{FF2B5EF4-FFF2-40B4-BE49-F238E27FC236}">
                <a16:creationId xmlns:a16="http://schemas.microsoft.com/office/drawing/2014/main" id="{D02FEF09-1AB7-4807-B4A1-45E500B412C4}"/>
              </a:ext>
            </a:extLst>
          </p:cNvPr>
          <p:cNvGrpSpPr/>
          <p:nvPr/>
        </p:nvGrpSpPr>
        <p:grpSpPr>
          <a:xfrm>
            <a:off x="219856" y="574346"/>
            <a:ext cx="3975859" cy="45719"/>
            <a:chOff x="360536" y="644686"/>
            <a:chExt cx="3589848" cy="97988"/>
          </a:xfrm>
        </p:grpSpPr>
        <p:sp>
          <p:nvSpPr>
            <p:cNvPr id="62" name="Rectangle 61">
              <a:extLst>
                <a:ext uri="{FF2B5EF4-FFF2-40B4-BE49-F238E27FC236}">
                  <a16:creationId xmlns:a16="http://schemas.microsoft.com/office/drawing/2014/main" id="{4A016514-CAE5-4444-8D11-227766040FCE}"/>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921BF52-DF6B-45F2-9C78-B2E9169F1E00}"/>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3276079-8272-4019-AA74-F966E02A3795}"/>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Tree>
    <p:extLst>
      <p:ext uri="{BB962C8B-B14F-4D97-AF65-F5344CB8AC3E}">
        <p14:creationId xmlns:p14="http://schemas.microsoft.com/office/powerpoint/2010/main" val="34664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50"/>
                                        <p:tgtEl>
                                          <p:spTgt spid="8"/>
                                        </p:tgtEl>
                                      </p:cBhvr>
                                    </p:animEffect>
                                  </p:childTnLst>
                                </p:cTn>
                              </p:par>
                            </p:childTnLst>
                          </p:cTn>
                        </p:par>
                        <p:par>
                          <p:cTn id="20" fill="hold">
                            <p:stCondLst>
                              <p:cond delay="250"/>
                            </p:stCondLst>
                            <p:childTnLst>
                              <p:par>
                                <p:cTn id="21" presetID="4" presetClass="entr" presetSubtype="32" fill="hold" grpId="0" nodeType="afterEffect">
                                  <p:stCondLst>
                                    <p:cond delay="0"/>
                                  </p:stCondLst>
                                  <p:iterate>
                                    <p:tmAbs val="0"/>
                                  </p:iterate>
                                  <p:childTnLst>
                                    <p:set>
                                      <p:cBhvr>
                                        <p:cTn id="22" fill="hold"/>
                                        <p:tgtEl>
                                          <p:spTgt spid="9"/>
                                        </p:tgtEl>
                                        <p:attrNameLst>
                                          <p:attrName>style.visibility</p:attrName>
                                        </p:attrNameLst>
                                      </p:cBhvr>
                                      <p:to>
                                        <p:strVal val="visible"/>
                                      </p:to>
                                    </p:set>
                                    <p:animEffect transition="in" filter="box(out)">
                                      <p:cBhvr>
                                        <p:cTn id="23" dur="250"/>
                                        <p:tgtEl>
                                          <p:spTgt spid="9"/>
                                        </p:tgtEl>
                                      </p:cBhvr>
                                    </p:animEffect>
                                  </p:childTnLst>
                                </p:cTn>
                              </p:par>
                            </p:childTnLst>
                          </p:cTn>
                        </p:par>
                        <p:par>
                          <p:cTn id="24" fill="hold">
                            <p:stCondLst>
                              <p:cond delay="500"/>
                            </p:stCondLst>
                            <p:childTnLst>
                              <p:par>
                                <p:cTn id="25" presetID="4" presetClass="entr" presetSubtype="32" fill="hold" grpId="0" nodeType="afterEffect">
                                  <p:stCondLst>
                                    <p:cond delay="0"/>
                                  </p:stCondLst>
                                  <p:iterate>
                                    <p:tmAbs val="0"/>
                                  </p:iterate>
                                  <p:childTnLst>
                                    <p:set>
                                      <p:cBhvr>
                                        <p:cTn id="26" fill="hold"/>
                                        <p:tgtEl>
                                          <p:spTgt spid="6"/>
                                        </p:tgtEl>
                                        <p:attrNameLst>
                                          <p:attrName>style.visibility</p:attrName>
                                        </p:attrNameLst>
                                      </p:cBhvr>
                                      <p:to>
                                        <p:strVal val="visible"/>
                                      </p:to>
                                    </p:set>
                                    <p:animEffect transition="in" filter="box(out)">
                                      <p:cBhvr>
                                        <p:cTn id="27" dur="250"/>
                                        <p:tgtEl>
                                          <p:spTgt spid="6"/>
                                        </p:tgtEl>
                                      </p:cBhvr>
                                    </p:animEffect>
                                  </p:childTnLst>
                                </p:cTn>
                              </p:par>
                            </p:childTnLst>
                          </p:cTn>
                        </p:par>
                        <p:par>
                          <p:cTn id="28" fill="hold">
                            <p:stCondLst>
                              <p:cond delay="750"/>
                            </p:stCondLst>
                            <p:childTnLst>
                              <p:par>
                                <p:cTn id="29" presetID="4" presetClass="entr" presetSubtype="32" fill="hold" grpId="0" nodeType="afterEffect">
                                  <p:stCondLst>
                                    <p:cond delay="0"/>
                                  </p:stCondLst>
                                  <p:iterate>
                                    <p:tmAbs val="0"/>
                                  </p:iterate>
                                  <p:childTnLst>
                                    <p:set>
                                      <p:cBhvr>
                                        <p:cTn id="30" fill="hold"/>
                                        <p:tgtEl>
                                          <p:spTgt spid="7"/>
                                        </p:tgtEl>
                                        <p:attrNameLst>
                                          <p:attrName>style.visibility</p:attrName>
                                        </p:attrNameLst>
                                      </p:cBhvr>
                                      <p:to>
                                        <p:strVal val="visible"/>
                                      </p:to>
                                    </p:set>
                                    <p:animEffect transition="in" filter="box(out)">
                                      <p:cBhvr>
                                        <p:cTn id="31" dur="250"/>
                                        <p:tgtEl>
                                          <p:spTgt spid="7"/>
                                        </p:tgtEl>
                                      </p:cBhvr>
                                    </p:animEffect>
                                  </p:childTnLst>
                                </p:cTn>
                              </p:par>
                            </p:childTnLst>
                          </p:cTn>
                        </p:par>
                        <p:par>
                          <p:cTn id="32" fill="hold">
                            <p:stCondLst>
                              <p:cond delay="1000"/>
                            </p:stCondLst>
                            <p:childTnLst>
                              <p:par>
                                <p:cTn id="33" presetID="4" presetClass="entr" presetSubtype="32" fill="hold" grpId="0" nodeType="afterEffect">
                                  <p:stCondLst>
                                    <p:cond delay="0"/>
                                  </p:stCondLst>
                                  <p:iterate>
                                    <p:tmAbs val="0"/>
                                  </p:iterate>
                                  <p:childTnLst>
                                    <p:set>
                                      <p:cBhvr>
                                        <p:cTn id="34" fill="hold"/>
                                        <p:tgtEl>
                                          <p:spTgt spid="45"/>
                                        </p:tgtEl>
                                        <p:attrNameLst>
                                          <p:attrName>style.visibility</p:attrName>
                                        </p:attrNameLst>
                                      </p:cBhvr>
                                      <p:to>
                                        <p:strVal val="visible"/>
                                      </p:to>
                                    </p:set>
                                    <p:animEffect transition="in" filter="box(out)">
                                      <p:cBhvr>
                                        <p:cTn id="35" dur="250"/>
                                        <p:tgtEl>
                                          <p:spTgt spid="45"/>
                                        </p:tgtEl>
                                      </p:cBhvr>
                                    </p:animEffect>
                                  </p:childTnLst>
                                </p:cTn>
                              </p:par>
                            </p:childTnLst>
                          </p:cTn>
                        </p:par>
                        <p:par>
                          <p:cTn id="36" fill="hold">
                            <p:stCondLst>
                              <p:cond delay="1250"/>
                            </p:stCondLst>
                            <p:childTnLst>
                              <p:par>
                                <p:cTn id="37" presetID="4" presetClass="entr" presetSubtype="32" fill="hold" grpId="0" nodeType="afterEffect">
                                  <p:stCondLst>
                                    <p:cond delay="0"/>
                                  </p:stCondLst>
                                  <p:iterate>
                                    <p:tmAbs val="0"/>
                                  </p:iterate>
                                  <p:childTnLst>
                                    <p:set>
                                      <p:cBhvr>
                                        <p:cTn id="38" fill="hold"/>
                                        <p:tgtEl>
                                          <p:spTgt spid="5"/>
                                        </p:tgtEl>
                                        <p:attrNameLst>
                                          <p:attrName>style.visibility</p:attrName>
                                        </p:attrNameLst>
                                      </p:cBhvr>
                                      <p:to>
                                        <p:strVal val="visible"/>
                                      </p:to>
                                    </p:set>
                                    <p:animEffect transition="in" filter="box(out)">
                                      <p:cBhvr>
                                        <p:cTn id="39" dur="250"/>
                                        <p:tgtEl>
                                          <p:spTgt spid="5"/>
                                        </p:tgtEl>
                                      </p:cBhvr>
                                    </p:animEffect>
                                  </p:childTnLst>
                                </p:cTn>
                              </p:par>
                            </p:childTnLst>
                          </p:cTn>
                        </p:par>
                        <p:par>
                          <p:cTn id="40" fill="hold">
                            <p:stCondLst>
                              <p:cond delay="1500"/>
                            </p:stCondLst>
                            <p:childTnLst>
                              <p:par>
                                <p:cTn id="41" presetID="4" presetClass="entr" presetSubtype="32" fill="hold" grpId="0" nodeType="afterEffect">
                                  <p:stCondLst>
                                    <p:cond delay="0"/>
                                  </p:stCondLst>
                                  <p:iterate>
                                    <p:tmAbs val="0"/>
                                  </p:iterate>
                                  <p:childTnLst>
                                    <p:set>
                                      <p:cBhvr>
                                        <p:cTn id="42" fill="hold"/>
                                        <p:tgtEl>
                                          <p:spTgt spid="10"/>
                                        </p:tgtEl>
                                        <p:attrNameLst>
                                          <p:attrName>style.visibility</p:attrName>
                                        </p:attrNameLst>
                                      </p:cBhvr>
                                      <p:to>
                                        <p:strVal val="visible"/>
                                      </p:to>
                                    </p:set>
                                    <p:animEffect transition="in" filter="box(out)">
                                      <p:cBhvr>
                                        <p:cTn id="43" dur="250"/>
                                        <p:tgtEl>
                                          <p:spTgt spid="10"/>
                                        </p:tgtEl>
                                      </p:cBhvr>
                                    </p:animEffect>
                                  </p:childTnLst>
                                </p:cTn>
                              </p:par>
                            </p:childTnLst>
                          </p:cTn>
                        </p:par>
                        <p:par>
                          <p:cTn id="44" fill="hold">
                            <p:stCondLst>
                              <p:cond delay="1750"/>
                            </p:stCondLst>
                            <p:childTnLst>
                              <p:par>
                                <p:cTn id="45" presetID="4" presetClass="entr" presetSubtype="32" fill="hold" grpId="0" nodeType="afterEffect">
                                  <p:stCondLst>
                                    <p:cond delay="0"/>
                                  </p:stCondLst>
                                  <p:iterate>
                                    <p:tmAbs val="0"/>
                                  </p:iterate>
                                  <p:childTnLst>
                                    <p:set>
                                      <p:cBhvr>
                                        <p:cTn id="46" fill="hold"/>
                                        <p:tgtEl>
                                          <p:spTgt spid="44"/>
                                        </p:tgtEl>
                                        <p:attrNameLst>
                                          <p:attrName>style.visibility</p:attrName>
                                        </p:attrNameLst>
                                      </p:cBhvr>
                                      <p:to>
                                        <p:strVal val="visible"/>
                                      </p:to>
                                    </p:set>
                                    <p:animEffect transition="in" filter="box(out)">
                                      <p:cBhvr>
                                        <p:cTn id="47" dur="250"/>
                                        <p:tgtEl>
                                          <p:spTgt spid="44"/>
                                        </p:tgtEl>
                                      </p:cBhvr>
                                    </p:animEffect>
                                  </p:childTnLst>
                                </p:cTn>
                              </p:par>
                            </p:childTnLst>
                          </p:cTn>
                        </p:par>
                        <p:par>
                          <p:cTn id="48" fill="hold">
                            <p:stCondLst>
                              <p:cond delay="2000"/>
                            </p:stCondLst>
                            <p:childTnLst>
                              <p:par>
                                <p:cTn id="49" presetID="4" presetClass="entr" presetSubtype="32" fill="hold" grpId="0" nodeType="afterEffect">
                                  <p:stCondLst>
                                    <p:cond delay="0"/>
                                  </p:stCondLst>
                                  <p:iterate>
                                    <p:tmAbs val="0"/>
                                  </p:iterate>
                                  <p:childTnLst>
                                    <p:set>
                                      <p:cBhvr>
                                        <p:cTn id="50" fill="hold"/>
                                        <p:tgtEl>
                                          <p:spTgt spid="4"/>
                                        </p:tgtEl>
                                        <p:attrNameLst>
                                          <p:attrName>style.visibility</p:attrName>
                                        </p:attrNameLst>
                                      </p:cBhvr>
                                      <p:to>
                                        <p:strVal val="visible"/>
                                      </p:to>
                                    </p:set>
                                    <p:animEffect transition="in" filter="box(out)">
                                      <p:cBhvr>
                                        <p:cTn id="51" dur="250"/>
                                        <p:tgtEl>
                                          <p:spTgt spid="4"/>
                                        </p:tgtEl>
                                      </p:cBhvr>
                                    </p:animEffect>
                                  </p:childTnLst>
                                </p:cTn>
                              </p:par>
                            </p:childTnLst>
                          </p:cTn>
                        </p:par>
                        <p:par>
                          <p:cTn id="52" fill="hold">
                            <p:stCondLst>
                              <p:cond delay="2250"/>
                            </p:stCondLst>
                            <p:childTnLst>
                              <p:par>
                                <p:cTn id="53" presetID="4" presetClass="entr" presetSubtype="32" fill="hold" grpId="0" nodeType="afterEffect">
                                  <p:stCondLst>
                                    <p:cond delay="0"/>
                                  </p:stCondLst>
                                  <p:iterate>
                                    <p:tmAbs val="0"/>
                                  </p:iterate>
                                  <p:childTnLst>
                                    <p:set>
                                      <p:cBhvr>
                                        <p:cTn id="54" fill="hold"/>
                                        <p:tgtEl>
                                          <p:spTgt spid="16"/>
                                        </p:tgtEl>
                                        <p:attrNameLst>
                                          <p:attrName>style.visibility</p:attrName>
                                        </p:attrNameLst>
                                      </p:cBhvr>
                                      <p:to>
                                        <p:strVal val="visible"/>
                                      </p:to>
                                    </p:set>
                                    <p:animEffect transition="in" filter="box(out)">
                                      <p:cBhvr>
                                        <p:cTn id="55" dur="250"/>
                                        <p:tgtEl>
                                          <p:spTgt spid="16"/>
                                        </p:tgtEl>
                                      </p:cBhvr>
                                    </p:animEffect>
                                  </p:childTnLst>
                                </p:cTn>
                              </p:par>
                            </p:childTnLst>
                          </p:cTn>
                        </p:par>
                        <p:par>
                          <p:cTn id="56" fill="hold">
                            <p:stCondLst>
                              <p:cond delay="2500"/>
                            </p:stCondLst>
                            <p:childTnLst>
                              <p:par>
                                <p:cTn id="57" presetID="4" presetClass="entr" presetSubtype="32" fill="hold" grpId="0" nodeType="afterEffect">
                                  <p:stCondLst>
                                    <p:cond delay="0"/>
                                  </p:stCondLst>
                                  <p:iterate>
                                    <p:tmAbs val="0"/>
                                  </p:iterate>
                                  <p:childTnLst>
                                    <p:set>
                                      <p:cBhvr>
                                        <p:cTn id="58" fill="hold"/>
                                        <p:tgtEl>
                                          <p:spTgt spid="17"/>
                                        </p:tgtEl>
                                        <p:attrNameLst>
                                          <p:attrName>style.visibility</p:attrName>
                                        </p:attrNameLst>
                                      </p:cBhvr>
                                      <p:to>
                                        <p:strVal val="visible"/>
                                      </p:to>
                                    </p:set>
                                    <p:animEffect transition="in" filter="box(out)">
                                      <p:cBhvr>
                                        <p:cTn id="59" dur="250"/>
                                        <p:tgtEl>
                                          <p:spTgt spid="17"/>
                                        </p:tgtEl>
                                      </p:cBhvr>
                                    </p:animEffect>
                                  </p:childTnLst>
                                </p:cTn>
                              </p:par>
                            </p:childTnLst>
                          </p:cTn>
                        </p:par>
                        <p:par>
                          <p:cTn id="60" fill="hold">
                            <p:stCondLst>
                              <p:cond delay="2750"/>
                            </p:stCondLst>
                            <p:childTnLst>
                              <p:par>
                                <p:cTn id="61" presetID="4" presetClass="entr" presetSubtype="32" fill="hold" grpId="0" nodeType="afterEffect">
                                  <p:stCondLst>
                                    <p:cond delay="0"/>
                                  </p:stCondLst>
                                  <p:iterate>
                                    <p:tmAbs val="0"/>
                                  </p:iterate>
                                  <p:childTnLst>
                                    <p:set>
                                      <p:cBhvr>
                                        <p:cTn id="62" fill="hold"/>
                                        <p:tgtEl>
                                          <p:spTgt spid="14"/>
                                        </p:tgtEl>
                                        <p:attrNameLst>
                                          <p:attrName>style.visibility</p:attrName>
                                        </p:attrNameLst>
                                      </p:cBhvr>
                                      <p:to>
                                        <p:strVal val="visible"/>
                                      </p:to>
                                    </p:set>
                                    <p:animEffect transition="in" filter="box(out)">
                                      <p:cBhvr>
                                        <p:cTn id="63" dur="250"/>
                                        <p:tgtEl>
                                          <p:spTgt spid="14"/>
                                        </p:tgtEl>
                                      </p:cBhvr>
                                    </p:animEffect>
                                  </p:childTnLst>
                                </p:cTn>
                              </p:par>
                            </p:childTnLst>
                          </p:cTn>
                        </p:par>
                        <p:par>
                          <p:cTn id="64" fill="hold">
                            <p:stCondLst>
                              <p:cond delay="30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50"/>
                                        <p:tgtEl>
                                          <p:spTgt spid="15"/>
                                        </p:tgtEl>
                                      </p:cBhvr>
                                    </p:animEffect>
                                  </p:childTnLst>
                                </p:cTn>
                              </p:par>
                            </p:childTnLst>
                          </p:cTn>
                        </p:par>
                        <p:par>
                          <p:cTn id="68" fill="hold">
                            <p:stCondLst>
                              <p:cond delay="3250"/>
                            </p:stCondLst>
                            <p:childTnLst>
                              <p:par>
                                <p:cTn id="69" presetID="4" presetClass="entr" presetSubtype="32" fill="hold" grpId="0" nodeType="afterEffect">
                                  <p:stCondLst>
                                    <p:cond delay="0"/>
                                  </p:stCondLst>
                                  <p:iterate>
                                    <p:tmAbs val="0"/>
                                  </p:iterate>
                                  <p:childTnLst>
                                    <p:set>
                                      <p:cBhvr>
                                        <p:cTn id="70" fill="hold"/>
                                        <p:tgtEl>
                                          <p:spTgt spid="54"/>
                                        </p:tgtEl>
                                        <p:attrNameLst>
                                          <p:attrName>style.visibility</p:attrName>
                                        </p:attrNameLst>
                                      </p:cBhvr>
                                      <p:to>
                                        <p:strVal val="visible"/>
                                      </p:to>
                                    </p:set>
                                    <p:animEffect transition="in" filter="box(out)">
                                      <p:cBhvr>
                                        <p:cTn id="71" dur="250"/>
                                        <p:tgtEl>
                                          <p:spTgt spid="54"/>
                                        </p:tgtEl>
                                      </p:cBhvr>
                                    </p:animEffect>
                                  </p:childTnLst>
                                </p:cTn>
                              </p:par>
                            </p:childTnLst>
                          </p:cTn>
                        </p:par>
                        <p:par>
                          <p:cTn id="72" fill="hold">
                            <p:stCondLst>
                              <p:cond delay="3500"/>
                            </p:stCondLst>
                            <p:childTnLst>
                              <p:par>
                                <p:cTn id="73" presetID="4" presetClass="entr" presetSubtype="32" fill="hold" grpId="0" nodeType="afterEffect">
                                  <p:stCondLst>
                                    <p:cond delay="0"/>
                                  </p:stCondLst>
                                  <p:iterate>
                                    <p:tmAbs val="0"/>
                                  </p:iterate>
                                  <p:childTnLst>
                                    <p:set>
                                      <p:cBhvr>
                                        <p:cTn id="74" fill="hold"/>
                                        <p:tgtEl>
                                          <p:spTgt spid="13"/>
                                        </p:tgtEl>
                                        <p:attrNameLst>
                                          <p:attrName>style.visibility</p:attrName>
                                        </p:attrNameLst>
                                      </p:cBhvr>
                                      <p:to>
                                        <p:strVal val="visible"/>
                                      </p:to>
                                    </p:set>
                                    <p:animEffect transition="in" filter="box(out)">
                                      <p:cBhvr>
                                        <p:cTn id="75" dur="250"/>
                                        <p:tgtEl>
                                          <p:spTgt spid="13"/>
                                        </p:tgtEl>
                                      </p:cBhvr>
                                    </p:animEffect>
                                  </p:childTnLst>
                                </p:cTn>
                              </p:par>
                            </p:childTnLst>
                          </p:cTn>
                        </p:par>
                        <p:par>
                          <p:cTn id="76" fill="hold">
                            <p:stCondLst>
                              <p:cond delay="3750"/>
                            </p:stCondLst>
                            <p:childTnLst>
                              <p:par>
                                <p:cTn id="77" presetID="4" presetClass="entr" presetSubtype="32" fill="hold" grpId="0" nodeType="afterEffect">
                                  <p:stCondLst>
                                    <p:cond delay="0"/>
                                  </p:stCondLst>
                                  <p:iterate>
                                    <p:tmAbs val="0"/>
                                  </p:iterate>
                                  <p:childTnLst>
                                    <p:set>
                                      <p:cBhvr>
                                        <p:cTn id="78" fill="hold"/>
                                        <p:tgtEl>
                                          <p:spTgt spid="18"/>
                                        </p:tgtEl>
                                        <p:attrNameLst>
                                          <p:attrName>style.visibility</p:attrName>
                                        </p:attrNameLst>
                                      </p:cBhvr>
                                      <p:to>
                                        <p:strVal val="visible"/>
                                      </p:to>
                                    </p:set>
                                    <p:animEffect transition="in" filter="box(out)">
                                      <p:cBhvr>
                                        <p:cTn id="79" dur="250"/>
                                        <p:tgtEl>
                                          <p:spTgt spid="18"/>
                                        </p:tgtEl>
                                      </p:cBhvr>
                                    </p:animEffect>
                                  </p:childTnLst>
                                </p:cTn>
                              </p:par>
                            </p:childTnLst>
                          </p:cTn>
                        </p:par>
                        <p:par>
                          <p:cTn id="80" fill="hold">
                            <p:stCondLst>
                              <p:cond delay="4000"/>
                            </p:stCondLst>
                            <p:childTnLst>
                              <p:par>
                                <p:cTn id="81" presetID="4" presetClass="entr" presetSubtype="32" fill="hold" grpId="0" nodeType="afterEffect">
                                  <p:stCondLst>
                                    <p:cond delay="0"/>
                                  </p:stCondLst>
                                  <p:iterate>
                                    <p:tmAbs val="0"/>
                                  </p:iterate>
                                  <p:childTnLst>
                                    <p:set>
                                      <p:cBhvr>
                                        <p:cTn id="82" fill="hold"/>
                                        <p:tgtEl>
                                          <p:spTgt spid="53"/>
                                        </p:tgtEl>
                                        <p:attrNameLst>
                                          <p:attrName>style.visibility</p:attrName>
                                        </p:attrNameLst>
                                      </p:cBhvr>
                                      <p:to>
                                        <p:strVal val="visible"/>
                                      </p:to>
                                    </p:set>
                                    <p:animEffect transition="in" filter="box(out)">
                                      <p:cBhvr>
                                        <p:cTn id="83" dur="250"/>
                                        <p:tgtEl>
                                          <p:spTgt spid="53"/>
                                        </p:tgtEl>
                                      </p:cBhvr>
                                    </p:animEffect>
                                  </p:childTnLst>
                                </p:cTn>
                              </p:par>
                            </p:childTnLst>
                          </p:cTn>
                        </p:par>
                        <p:par>
                          <p:cTn id="84" fill="hold">
                            <p:stCondLst>
                              <p:cond delay="4250"/>
                            </p:stCondLst>
                            <p:childTnLst>
                              <p:par>
                                <p:cTn id="85" presetID="4" presetClass="entr" presetSubtype="32" fill="hold" grpId="0" nodeType="afterEffect">
                                  <p:stCondLst>
                                    <p:cond delay="0"/>
                                  </p:stCondLst>
                                  <p:iterate>
                                    <p:tmAbs val="0"/>
                                  </p:iterate>
                                  <p:childTnLst>
                                    <p:set>
                                      <p:cBhvr>
                                        <p:cTn id="86" fill="hold"/>
                                        <p:tgtEl>
                                          <p:spTgt spid="12"/>
                                        </p:tgtEl>
                                        <p:attrNameLst>
                                          <p:attrName>style.visibility</p:attrName>
                                        </p:attrNameLst>
                                      </p:cBhvr>
                                      <p:to>
                                        <p:strVal val="visible"/>
                                      </p:to>
                                    </p:set>
                                    <p:animEffect transition="in" filter="box(out)">
                                      <p:cBhvr>
                                        <p:cTn id="87" dur="250"/>
                                        <p:tgtEl>
                                          <p:spTgt spid="12"/>
                                        </p:tgtEl>
                                      </p:cBhvr>
                                    </p:animEffect>
                                  </p:childTnLst>
                                </p:cTn>
                              </p:par>
                            </p:childTnLst>
                          </p:cTn>
                        </p:par>
                        <p:par>
                          <p:cTn id="88" fill="hold">
                            <p:stCondLst>
                              <p:cond delay="4500"/>
                            </p:stCondLst>
                            <p:childTnLst>
                              <p:par>
                                <p:cTn id="89" presetID="4" presetClass="entr" presetSubtype="32" fill="hold" grpId="0" nodeType="afterEffect">
                                  <p:stCondLst>
                                    <p:cond delay="0"/>
                                  </p:stCondLst>
                                  <p:iterate>
                                    <p:tmAbs val="0"/>
                                  </p:iterate>
                                  <p:childTnLst>
                                    <p:set>
                                      <p:cBhvr>
                                        <p:cTn id="90" fill="hold"/>
                                        <p:tgtEl>
                                          <p:spTgt spid="24"/>
                                        </p:tgtEl>
                                        <p:attrNameLst>
                                          <p:attrName>style.visibility</p:attrName>
                                        </p:attrNameLst>
                                      </p:cBhvr>
                                      <p:to>
                                        <p:strVal val="visible"/>
                                      </p:to>
                                    </p:set>
                                    <p:animEffect transition="in" filter="box(out)">
                                      <p:cBhvr>
                                        <p:cTn id="91" dur="250"/>
                                        <p:tgtEl>
                                          <p:spTgt spid="24"/>
                                        </p:tgtEl>
                                      </p:cBhvr>
                                    </p:animEffect>
                                  </p:childTnLst>
                                </p:cTn>
                              </p:par>
                            </p:childTnLst>
                          </p:cTn>
                        </p:par>
                        <p:par>
                          <p:cTn id="92" fill="hold">
                            <p:stCondLst>
                              <p:cond delay="4750"/>
                            </p:stCondLst>
                            <p:childTnLst>
                              <p:par>
                                <p:cTn id="93" presetID="4" presetClass="entr" presetSubtype="32" fill="hold" grpId="0" nodeType="afterEffect">
                                  <p:stCondLst>
                                    <p:cond delay="0"/>
                                  </p:stCondLst>
                                  <p:iterate>
                                    <p:tmAbs val="0"/>
                                  </p:iterate>
                                  <p:childTnLst>
                                    <p:set>
                                      <p:cBhvr>
                                        <p:cTn id="94" fill="hold"/>
                                        <p:tgtEl>
                                          <p:spTgt spid="25"/>
                                        </p:tgtEl>
                                        <p:attrNameLst>
                                          <p:attrName>style.visibility</p:attrName>
                                        </p:attrNameLst>
                                      </p:cBhvr>
                                      <p:to>
                                        <p:strVal val="visible"/>
                                      </p:to>
                                    </p:set>
                                    <p:animEffect transition="in" filter="box(out)">
                                      <p:cBhvr>
                                        <p:cTn id="95" dur="250"/>
                                        <p:tgtEl>
                                          <p:spTgt spid="25"/>
                                        </p:tgtEl>
                                      </p:cBhvr>
                                    </p:animEffect>
                                  </p:childTnLst>
                                </p:cTn>
                              </p:par>
                            </p:childTnLst>
                          </p:cTn>
                        </p:par>
                        <p:par>
                          <p:cTn id="96" fill="hold">
                            <p:stCondLst>
                              <p:cond delay="5000"/>
                            </p:stCondLst>
                            <p:childTnLst>
                              <p:par>
                                <p:cTn id="97" presetID="4" presetClass="entr" presetSubtype="32" fill="hold" grpId="0" nodeType="afterEffect">
                                  <p:stCondLst>
                                    <p:cond delay="0"/>
                                  </p:stCondLst>
                                  <p:iterate>
                                    <p:tmAbs val="0"/>
                                  </p:iterate>
                                  <p:childTnLst>
                                    <p:set>
                                      <p:cBhvr>
                                        <p:cTn id="98" fill="hold"/>
                                        <p:tgtEl>
                                          <p:spTgt spid="22"/>
                                        </p:tgtEl>
                                        <p:attrNameLst>
                                          <p:attrName>style.visibility</p:attrName>
                                        </p:attrNameLst>
                                      </p:cBhvr>
                                      <p:to>
                                        <p:strVal val="visible"/>
                                      </p:to>
                                    </p:set>
                                    <p:animEffect transition="in" filter="box(out)">
                                      <p:cBhvr>
                                        <p:cTn id="99" dur="250"/>
                                        <p:tgtEl>
                                          <p:spTgt spid="22"/>
                                        </p:tgtEl>
                                      </p:cBhvr>
                                    </p:animEffect>
                                  </p:childTnLst>
                                </p:cTn>
                              </p:par>
                            </p:childTnLst>
                          </p:cTn>
                        </p:par>
                        <p:par>
                          <p:cTn id="100" fill="hold">
                            <p:stCondLst>
                              <p:cond delay="5250"/>
                            </p:stCondLst>
                            <p:childTnLst>
                              <p:par>
                                <p:cTn id="101" presetID="4" presetClass="entr" presetSubtype="32" fill="hold" grpId="0" nodeType="afterEffect">
                                  <p:stCondLst>
                                    <p:cond delay="0"/>
                                  </p:stCondLst>
                                  <p:iterate>
                                    <p:tmAbs val="0"/>
                                  </p:iterate>
                                  <p:childTnLst>
                                    <p:set>
                                      <p:cBhvr>
                                        <p:cTn id="102" fill="hold"/>
                                        <p:tgtEl>
                                          <p:spTgt spid="23"/>
                                        </p:tgtEl>
                                        <p:attrNameLst>
                                          <p:attrName>style.visibility</p:attrName>
                                        </p:attrNameLst>
                                      </p:cBhvr>
                                      <p:to>
                                        <p:strVal val="visible"/>
                                      </p:to>
                                    </p:set>
                                    <p:animEffect transition="in" filter="box(out)">
                                      <p:cBhvr>
                                        <p:cTn id="103" dur="250"/>
                                        <p:tgtEl>
                                          <p:spTgt spid="23"/>
                                        </p:tgtEl>
                                      </p:cBhvr>
                                    </p:animEffect>
                                  </p:childTnLst>
                                </p:cTn>
                              </p:par>
                            </p:childTnLst>
                          </p:cTn>
                        </p:par>
                        <p:par>
                          <p:cTn id="104" fill="hold">
                            <p:stCondLst>
                              <p:cond delay="5500"/>
                            </p:stCondLst>
                            <p:childTnLst>
                              <p:par>
                                <p:cTn id="105" presetID="4" presetClass="entr" presetSubtype="32" fill="hold" grpId="0" nodeType="afterEffect">
                                  <p:stCondLst>
                                    <p:cond delay="0"/>
                                  </p:stCondLst>
                                  <p:iterate>
                                    <p:tmAbs val="0"/>
                                  </p:iterate>
                                  <p:childTnLst>
                                    <p:set>
                                      <p:cBhvr>
                                        <p:cTn id="106" fill="hold"/>
                                        <p:tgtEl>
                                          <p:spTgt spid="48"/>
                                        </p:tgtEl>
                                        <p:attrNameLst>
                                          <p:attrName>style.visibility</p:attrName>
                                        </p:attrNameLst>
                                      </p:cBhvr>
                                      <p:to>
                                        <p:strVal val="visible"/>
                                      </p:to>
                                    </p:set>
                                    <p:animEffect transition="in" filter="box(out)">
                                      <p:cBhvr>
                                        <p:cTn id="107" dur="250"/>
                                        <p:tgtEl>
                                          <p:spTgt spid="48"/>
                                        </p:tgtEl>
                                      </p:cBhvr>
                                    </p:animEffect>
                                  </p:childTnLst>
                                </p:cTn>
                              </p:par>
                            </p:childTnLst>
                          </p:cTn>
                        </p:par>
                        <p:par>
                          <p:cTn id="108" fill="hold">
                            <p:stCondLst>
                              <p:cond delay="5750"/>
                            </p:stCondLst>
                            <p:childTnLst>
                              <p:par>
                                <p:cTn id="109" presetID="4" presetClass="entr" presetSubtype="32" fill="hold" grpId="0" nodeType="afterEffect">
                                  <p:stCondLst>
                                    <p:cond delay="0"/>
                                  </p:stCondLst>
                                  <p:iterate>
                                    <p:tmAbs val="0"/>
                                  </p:iterate>
                                  <p:childTnLst>
                                    <p:set>
                                      <p:cBhvr>
                                        <p:cTn id="110" fill="hold"/>
                                        <p:tgtEl>
                                          <p:spTgt spid="21"/>
                                        </p:tgtEl>
                                        <p:attrNameLst>
                                          <p:attrName>style.visibility</p:attrName>
                                        </p:attrNameLst>
                                      </p:cBhvr>
                                      <p:to>
                                        <p:strVal val="visible"/>
                                      </p:to>
                                    </p:set>
                                    <p:animEffect transition="in" filter="box(out)">
                                      <p:cBhvr>
                                        <p:cTn id="111" dur="250"/>
                                        <p:tgtEl>
                                          <p:spTgt spid="21"/>
                                        </p:tgtEl>
                                      </p:cBhvr>
                                    </p:animEffect>
                                  </p:childTnLst>
                                </p:cTn>
                              </p:par>
                            </p:childTnLst>
                          </p:cTn>
                        </p:par>
                        <p:par>
                          <p:cTn id="112" fill="hold">
                            <p:stCondLst>
                              <p:cond delay="6000"/>
                            </p:stCondLst>
                            <p:childTnLst>
                              <p:par>
                                <p:cTn id="113" presetID="4" presetClass="entr" presetSubtype="32" fill="hold" grpId="0" nodeType="afterEffect">
                                  <p:stCondLst>
                                    <p:cond delay="0"/>
                                  </p:stCondLst>
                                  <p:iterate>
                                    <p:tmAbs val="0"/>
                                  </p:iterate>
                                  <p:childTnLst>
                                    <p:set>
                                      <p:cBhvr>
                                        <p:cTn id="114" fill="hold"/>
                                        <p:tgtEl>
                                          <p:spTgt spid="26"/>
                                        </p:tgtEl>
                                        <p:attrNameLst>
                                          <p:attrName>style.visibility</p:attrName>
                                        </p:attrNameLst>
                                      </p:cBhvr>
                                      <p:to>
                                        <p:strVal val="visible"/>
                                      </p:to>
                                    </p:set>
                                    <p:animEffect transition="in" filter="box(out)">
                                      <p:cBhvr>
                                        <p:cTn id="115" dur="250"/>
                                        <p:tgtEl>
                                          <p:spTgt spid="26"/>
                                        </p:tgtEl>
                                      </p:cBhvr>
                                    </p:animEffect>
                                  </p:childTnLst>
                                </p:cTn>
                              </p:par>
                            </p:childTnLst>
                          </p:cTn>
                        </p:par>
                        <p:par>
                          <p:cTn id="116" fill="hold">
                            <p:stCondLst>
                              <p:cond delay="6250"/>
                            </p:stCondLst>
                            <p:childTnLst>
                              <p:par>
                                <p:cTn id="117" presetID="4" presetClass="entr" presetSubtype="32" fill="hold" grpId="0" nodeType="afterEffect">
                                  <p:stCondLst>
                                    <p:cond delay="0"/>
                                  </p:stCondLst>
                                  <p:iterate>
                                    <p:tmAbs val="0"/>
                                  </p:iterate>
                                  <p:childTnLst>
                                    <p:set>
                                      <p:cBhvr>
                                        <p:cTn id="118" fill="hold"/>
                                        <p:tgtEl>
                                          <p:spTgt spid="47"/>
                                        </p:tgtEl>
                                        <p:attrNameLst>
                                          <p:attrName>style.visibility</p:attrName>
                                        </p:attrNameLst>
                                      </p:cBhvr>
                                      <p:to>
                                        <p:strVal val="visible"/>
                                      </p:to>
                                    </p:set>
                                    <p:animEffect transition="in" filter="box(out)">
                                      <p:cBhvr>
                                        <p:cTn id="119" dur="250"/>
                                        <p:tgtEl>
                                          <p:spTgt spid="47"/>
                                        </p:tgtEl>
                                      </p:cBhvr>
                                    </p:animEffect>
                                  </p:childTnLst>
                                </p:cTn>
                              </p:par>
                            </p:childTnLst>
                          </p:cTn>
                        </p:par>
                        <p:par>
                          <p:cTn id="120" fill="hold">
                            <p:stCondLst>
                              <p:cond delay="6500"/>
                            </p:stCondLst>
                            <p:childTnLst>
                              <p:par>
                                <p:cTn id="121" presetID="4" presetClass="entr" presetSubtype="32" fill="hold" grpId="0" nodeType="afterEffect">
                                  <p:stCondLst>
                                    <p:cond delay="0"/>
                                  </p:stCondLst>
                                  <p:iterate>
                                    <p:tmAbs val="0"/>
                                  </p:iterate>
                                  <p:childTnLst>
                                    <p:set>
                                      <p:cBhvr>
                                        <p:cTn id="122" fill="hold"/>
                                        <p:tgtEl>
                                          <p:spTgt spid="20"/>
                                        </p:tgtEl>
                                        <p:attrNameLst>
                                          <p:attrName>style.visibility</p:attrName>
                                        </p:attrNameLst>
                                      </p:cBhvr>
                                      <p:to>
                                        <p:strVal val="visible"/>
                                      </p:to>
                                    </p:set>
                                    <p:animEffect transition="in" filter="box(out)">
                                      <p:cBhvr>
                                        <p:cTn id="123" dur="250"/>
                                        <p:tgtEl>
                                          <p:spTgt spid="20"/>
                                        </p:tgtEl>
                                      </p:cBhvr>
                                    </p:animEffect>
                                  </p:childTnLst>
                                </p:cTn>
                              </p:par>
                            </p:childTnLst>
                          </p:cTn>
                        </p:par>
                        <p:par>
                          <p:cTn id="124" fill="hold">
                            <p:stCondLst>
                              <p:cond delay="6750"/>
                            </p:stCondLst>
                            <p:childTnLst>
                              <p:par>
                                <p:cTn id="125" presetID="4" presetClass="entr" presetSubtype="32" fill="hold" grpId="0" nodeType="afterEffect">
                                  <p:stCondLst>
                                    <p:cond delay="0"/>
                                  </p:stCondLst>
                                  <p:iterate>
                                    <p:tmAbs val="0"/>
                                  </p:iterate>
                                  <p:childTnLst>
                                    <p:set>
                                      <p:cBhvr>
                                        <p:cTn id="126" fill="hold"/>
                                        <p:tgtEl>
                                          <p:spTgt spid="32"/>
                                        </p:tgtEl>
                                        <p:attrNameLst>
                                          <p:attrName>style.visibility</p:attrName>
                                        </p:attrNameLst>
                                      </p:cBhvr>
                                      <p:to>
                                        <p:strVal val="visible"/>
                                      </p:to>
                                    </p:set>
                                    <p:animEffect transition="in" filter="box(out)">
                                      <p:cBhvr>
                                        <p:cTn id="127" dur="250"/>
                                        <p:tgtEl>
                                          <p:spTgt spid="32"/>
                                        </p:tgtEl>
                                      </p:cBhvr>
                                    </p:animEffect>
                                  </p:childTnLst>
                                </p:cTn>
                              </p:par>
                            </p:childTnLst>
                          </p:cTn>
                        </p:par>
                        <p:par>
                          <p:cTn id="128" fill="hold">
                            <p:stCondLst>
                              <p:cond delay="7000"/>
                            </p:stCondLst>
                            <p:childTnLst>
                              <p:par>
                                <p:cTn id="129" presetID="4" presetClass="entr" presetSubtype="32" fill="hold" grpId="0" nodeType="afterEffect">
                                  <p:stCondLst>
                                    <p:cond delay="0"/>
                                  </p:stCondLst>
                                  <p:iterate>
                                    <p:tmAbs val="0"/>
                                  </p:iterate>
                                  <p:childTnLst>
                                    <p:set>
                                      <p:cBhvr>
                                        <p:cTn id="130" fill="hold"/>
                                        <p:tgtEl>
                                          <p:spTgt spid="33"/>
                                        </p:tgtEl>
                                        <p:attrNameLst>
                                          <p:attrName>style.visibility</p:attrName>
                                        </p:attrNameLst>
                                      </p:cBhvr>
                                      <p:to>
                                        <p:strVal val="visible"/>
                                      </p:to>
                                    </p:set>
                                    <p:animEffect transition="in" filter="box(out)">
                                      <p:cBhvr>
                                        <p:cTn id="131" dur="250"/>
                                        <p:tgtEl>
                                          <p:spTgt spid="33"/>
                                        </p:tgtEl>
                                      </p:cBhvr>
                                    </p:animEffect>
                                  </p:childTnLst>
                                </p:cTn>
                              </p:par>
                            </p:childTnLst>
                          </p:cTn>
                        </p:par>
                        <p:par>
                          <p:cTn id="132" fill="hold">
                            <p:stCondLst>
                              <p:cond delay="7250"/>
                            </p:stCondLst>
                            <p:childTnLst>
                              <p:par>
                                <p:cTn id="133" presetID="4" presetClass="entr" presetSubtype="32" fill="hold" grpId="0" nodeType="afterEffect">
                                  <p:stCondLst>
                                    <p:cond delay="0"/>
                                  </p:stCondLst>
                                  <p:iterate>
                                    <p:tmAbs val="0"/>
                                  </p:iterate>
                                  <p:childTnLst>
                                    <p:set>
                                      <p:cBhvr>
                                        <p:cTn id="134" fill="hold"/>
                                        <p:tgtEl>
                                          <p:spTgt spid="30"/>
                                        </p:tgtEl>
                                        <p:attrNameLst>
                                          <p:attrName>style.visibility</p:attrName>
                                        </p:attrNameLst>
                                      </p:cBhvr>
                                      <p:to>
                                        <p:strVal val="visible"/>
                                      </p:to>
                                    </p:set>
                                    <p:animEffect transition="in" filter="box(out)">
                                      <p:cBhvr>
                                        <p:cTn id="135" dur="250"/>
                                        <p:tgtEl>
                                          <p:spTgt spid="30"/>
                                        </p:tgtEl>
                                      </p:cBhvr>
                                    </p:animEffect>
                                  </p:childTnLst>
                                </p:cTn>
                              </p:par>
                            </p:childTnLst>
                          </p:cTn>
                        </p:par>
                        <p:par>
                          <p:cTn id="136" fill="hold">
                            <p:stCondLst>
                              <p:cond delay="7500"/>
                            </p:stCondLst>
                            <p:childTnLst>
                              <p:par>
                                <p:cTn id="137" presetID="4" presetClass="entr" presetSubtype="32" fill="hold" grpId="0" nodeType="afterEffect">
                                  <p:stCondLst>
                                    <p:cond delay="0"/>
                                  </p:stCondLst>
                                  <p:iterate>
                                    <p:tmAbs val="0"/>
                                  </p:iterate>
                                  <p:childTnLst>
                                    <p:set>
                                      <p:cBhvr>
                                        <p:cTn id="138" fill="hold"/>
                                        <p:tgtEl>
                                          <p:spTgt spid="31"/>
                                        </p:tgtEl>
                                        <p:attrNameLst>
                                          <p:attrName>style.visibility</p:attrName>
                                        </p:attrNameLst>
                                      </p:cBhvr>
                                      <p:to>
                                        <p:strVal val="visible"/>
                                      </p:to>
                                    </p:set>
                                    <p:animEffect transition="in" filter="box(out)">
                                      <p:cBhvr>
                                        <p:cTn id="139" dur="250"/>
                                        <p:tgtEl>
                                          <p:spTgt spid="31"/>
                                        </p:tgtEl>
                                      </p:cBhvr>
                                    </p:animEffect>
                                  </p:childTnLst>
                                </p:cTn>
                              </p:par>
                            </p:childTnLst>
                          </p:cTn>
                        </p:par>
                        <p:par>
                          <p:cTn id="140" fill="hold">
                            <p:stCondLst>
                              <p:cond delay="7750"/>
                            </p:stCondLst>
                            <p:childTnLst>
                              <p:par>
                                <p:cTn id="141" presetID="4" presetClass="entr" presetSubtype="32" fill="hold" grpId="0" nodeType="afterEffect">
                                  <p:stCondLst>
                                    <p:cond delay="0"/>
                                  </p:stCondLst>
                                  <p:iterate>
                                    <p:tmAbs val="0"/>
                                  </p:iterate>
                                  <p:childTnLst>
                                    <p:set>
                                      <p:cBhvr>
                                        <p:cTn id="142" fill="hold"/>
                                        <p:tgtEl>
                                          <p:spTgt spid="57"/>
                                        </p:tgtEl>
                                        <p:attrNameLst>
                                          <p:attrName>style.visibility</p:attrName>
                                        </p:attrNameLst>
                                      </p:cBhvr>
                                      <p:to>
                                        <p:strVal val="visible"/>
                                      </p:to>
                                    </p:set>
                                    <p:animEffect transition="in" filter="box(out)">
                                      <p:cBhvr>
                                        <p:cTn id="143" dur="250"/>
                                        <p:tgtEl>
                                          <p:spTgt spid="57"/>
                                        </p:tgtEl>
                                      </p:cBhvr>
                                    </p:animEffect>
                                  </p:childTnLst>
                                </p:cTn>
                              </p:par>
                            </p:childTnLst>
                          </p:cTn>
                        </p:par>
                        <p:par>
                          <p:cTn id="144" fill="hold">
                            <p:stCondLst>
                              <p:cond delay="8000"/>
                            </p:stCondLst>
                            <p:childTnLst>
                              <p:par>
                                <p:cTn id="145" presetID="4" presetClass="entr" presetSubtype="32" fill="hold" grpId="0" nodeType="afterEffect">
                                  <p:stCondLst>
                                    <p:cond delay="0"/>
                                  </p:stCondLst>
                                  <p:iterate>
                                    <p:tmAbs val="0"/>
                                  </p:iterate>
                                  <p:childTnLst>
                                    <p:set>
                                      <p:cBhvr>
                                        <p:cTn id="146" fill="hold"/>
                                        <p:tgtEl>
                                          <p:spTgt spid="29"/>
                                        </p:tgtEl>
                                        <p:attrNameLst>
                                          <p:attrName>style.visibility</p:attrName>
                                        </p:attrNameLst>
                                      </p:cBhvr>
                                      <p:to>
                                        <p:strVal val="visible"/>
                                      </p:to>
                                    </p:set>
                                    <p:animEffect transition="in" filter="box(out)">
                                      <p:cBhvr>
                                        <p:cTn id="147" dur="250"/>
                                        <p:tgtEl>
                                          <p:spTgt spid="29"/>
                                        </p:tgtEl>
                                      </p:cBhvr>
                                    </p:animEffect>
                                  </p:childTnLst>
                                </p:cTn>
                              </p:par>
                            </p:childTnLst>
                          </p:cTn>
                        </p:par>
                        <p:par>
                          <p:cTn id="148" fill="hold">
                            <p:stCondLst>
                              <p:cond delay="8250"/>
                            </p:stCondLst>
                            <p:childTnLst>
                              <p:par>
                                <p:cTn id="149" presetID="4" presetClass="entr" presetSubtype="32" fill="hold" grpId="0" nodeType="afterEffect">
                                  <p:stCondLst>
                                    <p:cond delay="0"/>
                                  </p:stCondLst>
                                  <p:iterate>
                                    <p:tmAbs val="0"/>
                                  </p:iterate>
                                  <p:childTnLst>
                                    <p:set>
                                      <p:cBhvr>
                                        <p:cTn id="150" fill="hold"/>
                                        <p:tgtEl>
                                          <p:spTgt spid="34"/>
                                        </p:tgtEl>
                                        <p:attrNameLst>
                                          <p:attrName>style.visibility</p:attrName>
                                        </p:attrNameLst>
                                      </p:cBhvr>
                                      <p:to>
                                        <p:strVal val="visible"/>
                                      </p:to>
                                    </p:set>
                                    <p:animEffect transition="in" filter="box(out)">
                                      <p:cBhvr>
                                        <p:cTn id="151" dur="250"/>
                                        <p:tgtEl>
                                          <p:spTgt spid="34"/>
                                        </p:tgtEl>
                                      </p:cBhvr>
                                    </p:animEffect>
                                  </p:childTnLst>
                                </p:cTn>
                              </p:par>
                            </p:childTnLst>
                          </p:cTn>
                        </p:par>
                        <p:par>
                          <p:cTn id="152" fill="hold">
                            <p:stCondLst>
                              <p:cond delay="8500"/>
                            </p:stCondLst>
                            <p:childTnLst>
                              <p:par>
                                <p:cTn id="153" presetID="4" presetClass="entr" presetSubtype="32" fill="hold" grpId="0" nodeType="afterEffect">
                                  <p:stCondLst>
                                    <p:cond delay="0"/>
                                  </p:stCondLst>
                                  <p:iterate>
                                    <p:tmAbs val="0"/>
                                  </p:iterate>
                                  <p:childTnLst>
                                    <p:set>
                                      <p:cBhvr>
                                        <p:cTn id="154" fill="hold"/>
                                        <p:tgtEl>
                                          <p:spTgt spid="56"/>
                                        </p:tgtEl>
                                        <p:attrNameLst>
                                          <p:attrName>style.visibility</p:attrName>
                                        </p:attrNameLst>
                                      </p:cBhvr>
                                      <p:to>
                                        <p:strVal val="visible"/>
                                      </p:to>
                                    </p:set>
                                    <p:animEffect transition="in" filter="box(out)">
                                      <p:cBhvr>
                                        <p:cTn id="155" dur="250"/>
                                        <p:tgtEl>
                                          <p:spTgt spid="56"/>
                                        </p:tgtEl>
                                      </p:cBhvr>
                                    </p:animEffect>
                                  </p:childTnLst>
                                </p:cTn>
                              </p:par>
                            </p:childTnLst>
                          </p:cTn>
                        </p:par>
                        <p:par>
                          <p:cTn id="156" fill="hold">
                            <p:stCondLst>
                              <p:cond delay="8750"/>
                            </p:stCondLst>
                            <p:childTnLst>
                              <p:par>
                                <p:cTn id="157" presetID="4" presetClass="entr" presetSubtype="32" fill="hold" grpId="0" nodeType="afterEffect">
                                  <p:stCondLst>
                                    <p:cond delay="0"/>
                                  </p:stCondLst>
                                  <p:iterate>
                                    <p:tmAbs val="0"/>
                                  </p:iterate>
                                  <p:childTnLst>
                                    <p:set>
                                      <p:cBhvr>
                                        <p:cTn id="158" fill="hold"/>
                                        <p:tgtEl>
                                          <p:spTgt spid="28"/>
                                        </p:tgtEl>
                                        <p:attrNameLst>
                                          <p:attrName>style.visibility</p:attrName>
                                        </p:attrNameLst>
                                      </p:cBhvr>
                                      <p:to>
                                        <p:strVal val="visible"/>
                                      </p:to>
                                    </p:set>
                                    <p:animEffect transition="in" filter="box(out)">
                                      <p:cBhvr>
                                        <p:cTn id="159" dur="250"/>
                                        <p:tgtEl>
                                          <p:spTgt spid="28"/>
                                        </p:tgtEl>
                                      </p:cBhvr>
                                    </p:animEffect>
                                  </p:childTnLst>
                                </p:cTn>
                              </p:par>
                            </p:childTnLst>
                          </p:cTn>
                        </p:par>
                        <p:par>
                          <p:cTn id="160" fill="hold">
                            <p:stCondLst>
                              <p:cond delay="9000"/>
                            </p:stCondLst>
                            <p:childTnLst>
                              <p:par>
                                <p:cTn id="161" presetID="4" presetClass="entr" presetSubtype="32" fill="hold" grpId="0" nodeType="afterEffect">
                                  <p:stCondLst>
                                    <p:cond delay="0"/>
                                  </p:stCondLst>
                                  <p:iterate>
                                    <p:tmAbs val="0"/>
                                  </p:iterate>
                                  <p:childTnLst>
                                    <p:set>
                                      <p:cBhvr>
                                        <p:cTn id="162" fill="hold"/>
                                        <p:tgtEl>
                                          <p:spTgt spid="39"/>
                                        </p:tgtEl>
                                        <p:attrNameLst>
                                          <p:attrName>style.visibility</p:attrName>
                                        </p:attrNameLst>
                                      </p:cBhvr>
                                      <p:to>
                                        <p:strVal val="visible"/>
                                      </p:to>
                                    </p:set>
                                    <p:animEffect transition="in" filter="box(out)">
                                      <p:cBhvr>
                                        <p:cTn id="163" dur="250"/>
                                        <p:tgtEl>
                                          <p:spTgt spid="39"/>
                                        </p:tgtEl>
                                      </p:cBhvr>
                                    </p:animEffect>
                                  </p:childTnLst>
                                </p:cTn>
                              </p:par>
                            </p:childTnLst>
                          </p:cTn>
                        </p:par>
                        <p:par>
                          <p:cTn id="164" fill="hold">
                            <p:stCondLst>
                              <p:cond delay="9250"/>
                            </p:stCondLst>
                            <p:childTnLst>
                              <p:par>
                                <p:cTn id="165" presetID="4" presetClass="entr" presetSubtype="32" fill="hold" grpId="0" nodeType="afterEffect">
                                  <p:stCondLst>
                                    <p:cond delay="0"/>
                                  </p:stCondLst>
                                  <p:iterate>
                                    <p:tmAbs val="0"/>
                                  </p:iterate>
                                  <p:childTnLst>
                                    <p:set>
                                      <p:cBhvr>
                                        <p:cTn id="166" fill="hold"/>
                                        <p:tgtEl>
                                          <p:spTgt spid="40"/>
                                        </p:tgtEl>
                                        <p:attrNameLst>
                                          <p:attrName>style.visibility</p:attrName>
                                        </p:attrNameLst>
                                      </p:cBhvr>
                                      <p:to>
                                        <p:strVal val="visible"/>
                                      </p:to>
                                    </p:set>
                                    <p:animEffect transition="in" filter="box(out)">
                                      <p:cBhvr>
                                        <p:cTn id="167" dur="250"/>
                                        <p:tgtEl>
                                          <p:spTgt spid="40"/>
                                        </p:tgtEl>
                                      </p:cBhvr>
                                    </p:animEffect>
                                  </p:childTnLst>
                                </p:cTn>
                              </p:par>
                            </p:childTnLst>
                          </p:cTn>
                        </p:par>
                        <p:par>
                          <p:cTn id="168" fill="hold">
                            <p:stCondLst>
                              <p:cond delay="9500"/>
                            </p:stCondLst>
                            <p:childTnLst>
                              <p:par>
                                <p:cTn id="169" presetID="4" presetClass="entr" presetSubtype="32" fill="hold" grpId="0" nodeType="afterEffect">
                                  <p:stCondLst>
                                    <p:cond delay="0"/>
                                  </p:stCondLst>
                                  <p:iterate>
                                    <p:tmAbs val="0"/>
                                  </p:iterate>
                                  <p:childTnLst>
                                    <p:set>
                                      <p:cBhvr>
                                        <p:cTn id="170" fill="hold"/>
                                        <p:tgtEl>
                                          <p:spTgt spid="37"/>
                                        </p:tgtEl>
                                        <p:attrNameLst>
                                          <p:attrName>style.visibility</p:attrName>
                                        </p:attrNameLst>
                                      </p:cBhvr>
                                      <p:to>
                                        <p:strVal val="visible"/>
                                      </p:to>
                                    </p:set>
                                    <p:animEffect transition="in" filter="box(out)">
                                      <p:cBhvr>
                                        <p:cTn id="171" dur="250"/>
                                        <p:tgtEl>
                                          <p:spTgt spid="37"/>
                                        </p:tgtEl>
                                      </p:cBhvr>
                                    </p:animEffect>
                                  </p:childTnLst>
                                </p:cTn>
                              </p:par>
                            </p:childTnLst>
                          </p:cTn>
                        </p:par>
                        <p:par>
                          <p:cTn id="172" fill="hold">
                            <p:stCondLst>
                              <p:cond delay="9750"/>
                            </p:stCondLst>
                            <p:childTnLst>
                              <p:par>
                                <p:cTn id="173" presetID="4" presetClass="entr" presetSubtype="32" fill="hold" grpId="0" nodeType="afterEffect">
                                  <p:stCondLst>
                                    <p:cond delay="0"/>
                                  </p:stCondLst>
                                  <p:iterate>
                                    <p:tmAbs val="0"/>
                                  </p:iterate>
                                  <p:childTnLst>
                                    <p:set>
                                      <p:cBhvr>
                                        <p:cTn id="174" fill="hold"/>
                                        <p:tgtEl>
                                          <p:spTgt spid="38"/>
                                        </p:tgtEl>
                                        <p:attrNameLst>
                                          <p:attrName>style.visibility</p:attrName>
                                        </p:attrNameLst>
                                      </p:cBhvr>
                                      <p:to>
                                        <p:strVal val="visible"/>
                                      </p:to>
                                    </p:set>
                                    <p:animEffect transition="in" filter="box(out)">
                                      <p:cBhvr>
                                        <p:cTn id="175" dur="250"/>
                                        <p:tgtEl>
                                          <p:spTgt spid="38"/>
                                        </p:tgtEl>
                                      </p:cBhvr>
                                    </p:animEffect>
                                  </p:childTnLst>
                                </p:cTn>
                              </p:par>
                            </p:childTnLst>
                          </p:cTn>
                        </p:par>
                        <p:par>
                          <p:cTn id="176" fill="hold">
                            <p:stCondLst>
                              <p:cond delay="10000"/>
                            </p:stCondLst>
                            <p:childTnLst>
                              <p:par>
                                <p:cTn id="177" presetID="4" presetClass="entr" presetSubtype="32" fill="hold" grpId="0" nodeType="afterEffect">
                                  <p:stCondLst>
                                    <p:cond delay="0"/>
                                  </p:stCondLst>
                                  <p:iterate>
                                    <p:tmAbs val="0"/>
                                  </p:iterate>
                                  <p:childTnLst>
                                    <p:set>
                                      <p:cBhvr>
                                        <p:cTn id="178" fill="hold"/>
                                        <p:tgtEl>
                                          <p:spTgt spid="51"/>
                                        </p:tgtEl>
                                        <p:attrNameLst>
                                          <p:attrName>style.visibility</p:attrName>
                                        </p:attrNameLst>
                                      </p:cBhvr>
                                      <p:to>
                                        <p:strVal val="visible"/>
                                      </p:to>
                                    </p:set>
                                    <p:animEffect transition="in" filter="box(out)">
                                      <p:cBhvr>
                                        <p:cTn id="179" dur="250"/>
                                        <p:tgtEl>
                                          <p:spTgt spid="51"/>
                                        </p:tgtEl>
                                      </p:cBhvr>
                                    </p:animEffect>
                                  </p:childTnLst>
                                </p:cTn>
                              </p:par>
                            </p:childTnLst>
                          </p:cTn>
                        </p:par>
                        <p:par>
                          <p:cTn id="180" fill="hold">
                            <p:stCondLst>
                              <p:cond delay="10250"/>
                            </p:stCondLst>
                            <p:childTnLst>
                              <p:par>
                                <p:cTn id="181" presetID="4" presetClass="entr" presetSubtype="32" fill="hold" grpId="0" nodeType="afterEffect">
                                  <p:stCondLst>
                                    <p:cond delay="0"/>
                                  </p:stCondLst>
                                  <p:iterate>
                                    <p:tmAbs val="0"/>
                                  </p:iterate>
                                  <p:childTnLst>
                                    <p:set>
                                      <p:cBhvr>
                                        <p:cTn id="182" fill="hold"/>
                                        <p:tgtEl>
                                          <p:spTgt spid="36"/>
                                        </p:tgtEl>
                                        <p:attrNameLst>
                                          <p:attrName>style.visibility</p:attrName>
                                        </p:attrNameLst>
                                      </p:cBhvr>
                                      <p:to>
                                        <p:strVal val="visible"/>
                                      </p:to>
                                    </p:set>
                                    <p:animEffect transition="in" filter="box(out)">
                                      <p:cBhvr>
                                        <p:cTn id="183" dur="250"/>
                                        <p:tgtEl>
                                          <p:spTgt spid="36"/>
                                        </p:tgtEl>
                                      </p:cBhvr>
                                    </p:animEffect>
                                  </p:childTnLst>
                                </p:cTn>
                              </p:par>
                            </p:childTnLst>
                          </p:cTn>
                        </p:par>
                        <p:par>
                          <p:cTn id="184" fill="hold">
                            <p:stCondLst>
                              <p:cond delay="10500"/>
                            </p:stCondLst>
                            <p:childTnLst>
                              <p:par>
                                <p:cTn id="185" presetID="4" presetClass="entr" presetSubtype="32" fill="hold" grpId="0" nodeType="afterEffect">
                                  <p:stCondLst>
                                    <p:cond delay="0"/>
                                  </p:stCondLst>
                                  <p:iterate>
                                    <p:tmAbs val="0"/>
                                  </p:iterate>
                                  <p:childTnLst>
                                    <p:set>
                                      <p:cBhvr>
                                        <p:cTn id="186" fill="hold"/>
                                        <p:tgtEl>
                                          <p:spTgt spid="41"/>
                                        </p:tgtEl>
                                        <p:attrNameLst>
                                          <p:attrName>style.visibility</p:attrName>
                                        </p:attrNameLst>
                                      </p:cBhvr>
                                      <p:to>
                                        <p:strVal val="visible"/>
                                      </p:to>
                                    </p:set>
                                    <p:animEffect transition="in" filter="box(out)">
                                      <p:cBhvr>
                                        <p:cTn id="187" dur="250"/>
                                        <p:tgtEl>
                                          <p:spTgt spid="41"/>
                                        </p:tgtEl>
                                      </p:cBhvr>
                                    </p:animEffect>
                                  </p:childTnLst>
                                </p:cTn>
                              </p:par>
                            </p:childTnLst>
                          </p:cTn>
                        </p:par>
                        <p:par>
                          <p:cTn id="188" fill="hold">
                            <p:stCondLst>
                              <p:cond delay="10750"/>
                            </p:stCondLst>
                            <p:childTnLst>
                              <p:par>
                                <p:cTn id="189" presetID="4" presetClass="entr" presetSubtype="32" fill="hold" grpId="0" nodeType="afterEffect">
                                  <p:stCondLst>
                                    <p:cond delay="0"/>
                                  </p:stCondLst>
                                  <p:iterate>
                                    <p:tmAbs val="0"/>
                                  </p:iterate>
                                  <p:childTnLst>
                                    <p:set>
                                      <p:cBhvr>
                                        <p:cTn id="190" fill="hold"/>
                                        <p:tgtEl>
                                          <p:spTgt spid="50"/>
                                        </p:tgtEl>
                                        <p:attrNameLst>
                                          <p:attrName>style.visibility</p:attrName>
                                        </p:attrNameLst>
                                      </p:cBhvr>
                                      <p:to>
                                        <p:strVal val="visible"/>
                                      </p:to>
                                    </p:set>
                                    <p:animEffect transition="in" filter="box(out)">
                                      <p:cBhvr>
                                        <p:cTn id="191"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P spid="10"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6" grpId="0" animBg="1" advAuto="0"/>
      <p:bldP spid="37" grpId="0" animBg="1" advAuto="0"/>
      <p:bldP spid="38" grpId="0" animBg="1" advAuto="0"/>
      <p:bldP spid="39" grpId="0" animBg="1" advAuto="0"/>
      <p:bldP spid="40" grpId="0" animBg="1" advAuto="0"/>
      <p:bldP spid="41" grpId="0" animBg="1" advAuto="0"/>
      <p:bldP spid="44" grpId="0" animBg="1" advAuto="0"/>
      <p:bldP spid="45" grpId="0" animBg="1" advAuto="0"/>
      <p:bldP spid="47" grpId="0" animBg="1" advAuto="0"/>
      <p:bldP spid="48" grpId="0" animBg="1" advAuto="0"/>
      <p:bldP spid="50" grpId="0" animBg="1" advAuto="0"/>
      <p:bldP spid="51" grpId="0" animBg="1" advAuto="0"/>
      <p:bldP spid="53" grpId="0" animBg="1" advAuto="0"/>
      <p:bldP spid="54" grpId="0" animBg="1" advAuto="0"/>
      <p:bldP spid="56" grpId="0" animBg="1" advAuto="0"/>
      <p:bldP spid="57" grpId="0" animBg="1" advAuto="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71663A-E321-4A25-8BBE-53742F9860BE}"/>
              </a:ext>
            </a:extLst>
          </p:cNvPr>
          <p:cNvSpPr>
            <a:spLocks noGrp="1"/>
          </p:cNvSpPr>
          <p:nvPr>
            <p:ph type="title"/>
          </p:nvPr>
        </p:nvSpPr>
        <p:spPr>
          <a:xfrm>
            <a:off x="154858" y="0"/>
            <a:ext cx="3720921" cy="639426"/>
          </a:xfrm>
        </p:spPr>
        <p:txBody>
          <a:bodyPr>
            <a:normAutofit/>
          </a:bodyPr>
          <a:lstStyle/>
          <a:p>
            <a:r>
              <a:rPr lang="en-US" sz="3600" b="1" dirty="0">
                <a:latin typeface="Times New Roman" panose="02020603050405020304" pitchFamily="18" charset="0"/>
                <a:cs typeface="Times New Roman" panose="02020603050405020304" pitchFamily="18" charset="0"/>
              </a:rPr>
              <a:t>Hasil Survei Awal</a:t>
            </a:r>
          </a:p>
        </p:txBody>
      </p:sp>
      <p:grpSp>
        <p:nvGrpSpPr>
          <p:cNvPr id="5" name="Group 4">
            <a:extLst>
              <a:ext uri="{FF2B5EF4-FFF2-40B4-BE49-F238E27FC236}">
                <a16:creationId xmlns:a16="http://schemas.microsoft.com/office/drawing/2014/main" id="{B17D29C4-4B9C-4A85-9E4D-4D25DCE57C6F}"/>
              </a:ext>
            </a:extLst>
          </p:cNvPr>
          <p:cNvGrpSpPr/>
          <p:nvPr/>
        </p:nvGrpSpPr>
        <p:grpSpPr>
          <a:xfrm>
            <a:off x="297653" y="471468"/>
            <a:ext cx="3392598" cy="45719"/>
            <a:chOff x="360536" y="644686"/>
            <a:chExt cx="3589848" cy="97988"/>
          </a:xfrm>
        </p:grpSpPr>
        <p:sp>
          <p:nvSpPr>
            <p:cNvPr id="6" name="Rectangle 5">
              <a:extLst>
                <a:ext uri="{FF2B5EF4-FFF2-40B4-BE49-F238E27FC236}">
                  <a16:creationId xmlns:a16="http://schemas.microsoft.com/office/drawing/2014/main" id="{2AB03446-10CB-4507-9340-441FFF4EFAE6}"/>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67DD87-F3DD-46E4-BAFC-E6B68DC1650C}"/>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DA695-E705-4565-9E68-FDA7A39045EA}"/>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graphicFrame>
        <p:nvGraphicFramePr>
          <p:cNvPr id="9" name="Table 8">
            <a:extLst>
              <a:ext uri="{FF2B5EF4-FFF2-40B4-BE49-F238E27FC236}">
                <a16:creationId xmlns:a16="http://schemas.microsoft.com/office/drawing/2014/main" id="{246FE587-DC51-4139-9640-A35EB56BA7D9}"/>
              </a:ext>
            </a:extLst>
          </p:cNvPr>
          <p:cNvGraphicFramePr>
            <a:graphicFrameLocks noGrp="1"/>
          </p:cNvGraphicFramePr>
          <p:nvPr>
            <p:extLst>
              <p:ext uri="{D42A27DB-BD31-4B8C-83A1-F6EECF244321}">
                <p14:modId xmlns:p14="http://schemas.microsoft.com/office/powerpoint/2010/main" val="3224741434"/>
              </p:ext>
            </p:extLst>
          </p:nvPr>
        </p:nvGraphicFramePr>
        <p:xfrm>
          <a:off x="648360" y="583447"/>
          <a:ext cx="10908535" cy="6217920"/>
        </p:xfrm>
        <a:graphic>
          <a:graphicData uri="http://schemas.openxmlformats.org/drawingml/2006/table">
            <a:tbl>
              <a:tblPr firstRow="1" bandRow="1">
                <a:tableStyleId>{B301B821-A1FF-4177-AEE7-76D212191A09}</a:tableStyleId>
              </a:tblPr>
              <a:tblGrid>
                <a:gridCol w="608804">
                  <a:extLst>
                    <a:ext uri="{9D8B030D-6E8A-4147-A177-3AD203B41FA5}">
                      <a16:colId xmlns:a16="http://schemas.microsoft.com/office/drawing/2014/main" val="437880483"/>
                    </a:ext>
                  </a:extLst>
                </a:gridCol>
                <a:gridCol w="4845463">
                  <a:extLst>
                    <a:ext uri="{9D8B030D-6E8A-4147-A177-3AD203B41FA5}">
                      <a16:colId xmlns:a16="http://schemas.microsoft.com/office/drawing/2014/main" val="246832286"/>
                    </a:ext>
                  </a:extLst>
                </a:gridCol>
                <a:gridCol w="2727134">
                  <a:extLst>
                    <a:ext uri="{9D8B030D-6E8A-4147-A177-3AD203B41FA5}">
                      <a16:colId xmlns:a16="http://schemas.microsoft.com/office/drawing/2014/main" val="811817078"/>
                    </a:ext>
                  </a:extLst>
                </a:gridCol>
                <a:gridCol w="2727134">
                  <a:extLst>
                    <a:ext uri="{9D8B030D-6E8A-4147-A177-3AD203B41FA5}">
                      <a16:colId xmlns:a16="http://schemas.microsoft.com/office/drawing/2014/main" val="2140687870"/>
                    </a:ext>
                  </a:extLst>
                </a:gridCol>
              </a:tblGrid>
              <a:tr h="384226">
                <a:tc rowSpan="2">
                  <a:txBody>
                    <a:bodyPr/>
                    <a:lstStyle/>
                    <a:p>
                      <a:pPr>
                        <a:lnSpc>
                          <a:spcPct val="100000"/>
                        </a:lnSpc>
                      </a:pPr>
                      <a:r>
                        <a:rPr lang="en-US" dirty="0"/>
                        <a:t>No</a:t>
                      </a:r>
                    </a:p>
                  </a:txBody>
                  <a:tcPr/>
                </a:tc>
                <a:tc rowSpan="2">
                  <a:txBody>
                    <a:bodyPr/>
                    <a:lstStyle/>
                    <a:p>
                      <a:pPr algn="ctr">
                        <a:lnSpc>
                          <a:spcPct val="100000"/>
                        </a:lnSpc>
                      </a:pPr>
                      <a:endParaRPr lang="en-US" sz="2400" dirty="0"/>
                    </a:p>
                    <a:p>
                      <a:pPr algn="ctr">
                        <a:lnSpc>
                          <a:spcPct val="100000"/>
                        </a:lnSpc>
                      </a:pPr>
                      <a:r>
                        <a:rPr lang="en-US" sz="2400" dirty="0"/>
                        <a:t>PERTANYAAN</a:t>
                      </a:r>
                      <a:endParaRPr lang="en-US" sz="2400" b="1" dirty="0">
                        <a:latin typeface="Times New Roman" panose="02020603050405020304" pitchFamily="18" charset="0"/>
                        <a:cs typeface="Times New Roman" panose="02020603050405020304" pitchFamily="18" charset="0"/>
                      </a:endParaRPr>
                    </a:p>
                  </a:txBody>
                  <a:tcPr/>
                </a:tc>
                <a:tc gridSpan="2">
                  <a:txBody>
                    <a:bodyPr/>
                    <a:lstStyle/>
                    <a:p>
                      <a:pPr algn="ctr">
                        <a:lnSpc>
                          <a:spcPct val="100000"/>
                        </a:lnSpc>
                      </a:pPr>
                      <a:r>
                        <a:rPr lang="en-US" sz="2000" dirty="0"/>
                        <a:t>JAWABAN</a:t>
                      </a:r>
                      <a:endParaRPr lang="en-US" sz="20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2485789045"/>
                  </a:ext>
                </a:extLst>
              </a:tr>
              <a:tr h="413782">
                <a:tc vMerge="1">
                  <a:txBody>
                    <a:bodyPr/>
                    <a:lstStyle/>
                    <a:p>
                      <a:endParaRPr lang="en-US"/>
                    </a:p>
                  </a:txBody>
                  <a:tcPr/>
                </a:tc>
                <a:tc vMerge="1">
                  <a:txBody>
                    <a:bodyPr/>
                    <a:lstStyle/>
                    <a:p>
                      <a:endParaRPr lang="en-US"/>
                    </a:p>
                  </a:txBody>
                  <a:tcPr/>
                </a:tc>
                <a:tc>
                  <a:txBody>
                    <a:bodyPr/>
                    <a:lstStyle/>
                    <a:p>
                      <a:pPr algn="ctr">
                        <a:lnSpc>
                          <a:spcPct val="100000"/>
                        </a:lnSpc>
                      </a:pPr>
                      <a:r>
                        <a:rPr lang="en-US" dirty="0"/>
                        <a:t>YA</a:t>
                      </a:r>
                      <a:endParaRPr lang="en-US"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en-US" dirty="0"/>
                        <a:t>TIDAK</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7164030"/>
                  </a:ext>
                </a:extLst>
              </a:tr>
              <a:tr h="886675">
                <a:tc>
                  <a:txBody>
                    <a:bodyPr/>
                    <a:lstStyle/>
                    <a:p>
                      <a:pPr>
                        <a:lnSpc>
                          <a:spcPct val="100000"/>
                        </a:lnSpc>
                      </a:pPr>
                      <a:r>
                        <a:rPr lang="en-US" dirty="0"/>
                        <a:t>1</a:t>
                      </a:r>
                    </a:p>
                  </a:txBody>
                  <a:tcPr/>
                </a:tc>
                <a:tc>
                  <a:txBody>
                    <a:bodyPr/>
                    <a:lstStyle/>
                    <a:p>
                      <a:pPr>
                        <a:lnSpc>
                          <a:spcPct val="100000"/>
                        </a:lnSpc>
                      </a:pPr>
                      <a:r>
                        <a:rPr lang="en-US" dirty="0"/>
                        <a:t>Apakah anda melakukan perubahan dalam melakukan pekerjaan ?</a:t>
                      </a:r>
                    </a:p>
                    <a:p>
                      <a:pPr>
                        <a:lnSpc>
                          <a:spcPct val="100000"/>
                        </a:lnSpc>
                      </a:pPr>
                      <a:r>
                        <a:rPr lang="en-US" dirty="0"/>
                        <a:t>(Knowledge</a:t>
                      </a:r>
                      <a:r>
                        <a:rPr lang="en-US" baseline="0" dirty="0"/>
                        <a:t> management)</a:t>
                      </a:r>
                      <a:endParaRPr lang="en-US" dirty="0"/>
                    </a:p>
                  </a:txBody>
                  <a:tcPr/>
                </a:tc>
                <a:tc>
                  <a:txBody>
                    <a:bodyPr/>
                    <a:lstStyle/>
                    <a:p>
                      <a:pPr algn="ctr">
                        <a:lnSpc>
                          <a:spcPct val="150000"/>
                        </a:lnSpc>
                      </a:pPr>
                      <a:r>
                        <a:rPr lang="en-US" dirty="0"/>
                        <a:t>13</a:t>
                      </a:r>
                    </a:p>
                    <a:p>
                      <a:pPr algn="ctr">
                        <a:lnSpc>
                          <a:spcPct val="150000"/>
                        </a:lnSpc>
                      </a:pPr>
                      <a:r>
                        <a:rPr lang="en-US" dirty="0"/>
                        <a:t>38%</a:t>
                      </a:r>
                    </a:p>
                  </a:txBody>
                  <a:tcPr/>
                </a:tc>
                <a:tc>
                  <a:txBody>
                    <a:bodyPr/>
                    <a:lstStyle/>
                    <a:p>
                      <a:pPr algn="ctr">
                        <a:lnSpc>
                          <a:spcPct val="150000"/>
                        </a:lnSpc>
                      </a:pPr>
                      <a:r>
                        <a:rPr lang="en-US" dirty="0"/>
                        <a:t>21</a:t>
                      </a:r>
                    </a:p>
                    <a:p>
                      <a:pPr algn="ctr">
                        <a:lnSpc>
                          <a:spcPct val="150000"/>
                        </a:lnSpc>
                      </a:pPr>
                      <a:r>
                        <a:rPr lang="en-US" dirty="0"/>
                        <a:t>62%</a:t>
                      </a:r>
                    </a:p>
                  </a:txBody>
                  <a:tcPr/>
                </a:tc>
                <a:extLst>
                  <a:ext uri="{0D108BD9-81ED-4DB2-BD59-A6C34878D82A}">
                    <a16:rowId xmlns:a16="http://schemas.microsoft.com/office/drawing/2014/main" val="2336879742"/>
                  </a:ext>
                </a:extLst>
              </a:tr>
              <a:tr h="886675">
                <a:tc>
                  <a:txBody>
                    <a:bodyPr/>
                    <a:lstStyle/>
                    <a:p>
                      <a:pPr>
                        <a:lnSpc>
                          <a:spcPct val="100000"/>
                        </a:lnSpc>
                      </a:pPr>
                      <a:r>
                        <a:rPr lang="en-US" dirty="0"/>
                        <a:t>2</a:t>
                      </a:r>
                    </a:p>
                  </a:txBody>
                  <a:tcPr/>
                </a:tc>
                <a:tc>
                  <a:txBody>
                    <a:bodyPr/>
                    <a:lstStyle/>
                    <a:p>
                      <a:pPr>
                        <a:lnSpc>
                          <a:spcPct val="100000"/>
                        </a:lnSpc>
                      </a:pPr>
                      <a:r>
                        <a:rPr lang="en-US" dirty="0"/>
                        <a:t>Apakah anda berbagi</a:t>
                      </a:r>
                      <a:r>
                        <a:rPr lang="en-US" baseline="0" dirty="0"/>
                        <a:t> pengetahuan kepada karyawan atau rekan kerja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(Knowledge</a:t>
                      </a:r>
                      <a:r>
                        <a:rPr lang="en-US" baseline="0" dirty="0"/>
                        <a:t> management)</a:t>
                      </a:r>
                      <a:endParaRPr lang="en-US" dirty="0"/>
                    </a:p>
                  </a:txBody>
                  <a:tcPr/>
                </a:tc>
                <a:tc>
                  <a:txBody>
                    <a:bodyPr/>
                    <a:lstStyle/>
                    <a:p>
                      <a:pPr algn="ctr">
                        <a:lnSpc>
                          <a:spcPct val="150000"/>
                        </a:lnSpc>
                      </a:pPr>
                      <a:r>
                        <a:rPr lang="en-US" dirty="0"/>
                        <a:t>17</a:t>
                      </a:r>
                    </a:p>
                    <a:p>
                      <a:pPr algn="ctr">
                        <a:lnSpc>
                          <a:spcPct val="150000"/>
                        </a:lnSpc>
                      </a:pPr>
                      <a:r>
                        <a:rPr lang="en-US" dirty="0"/>
                        <a:t>50%</a:t>
                      </a:r>
                    </a:p>
                  </a:txBody>
                  <a:tcPr/>
                </a:tc>
                <a:tc>
                  <a:txBody>
                    <a:bodyPr/>
                    <a:lstStyle/>
                    <a:p>
                      <a:pPr algn="ctr">
                        <a:lnSpc>
                          <a:spcPct val="150000"/>
                        </a:lnSpc>
                      </a:pPr>
                      <a:r>
                        <a:rPr lang="en-US" dirty="0"/>
                        <a:t>17</a:t>
                      </a:r>
                    </a:p>
                    <a:p>
                      <a:pPr algn="ctr">
                        <a:lnSpc>
                          <a:spcPct val="150000"/>
                        </a:lnSpc>
                      </a:pPr>
                      <a:r>
                        <a:rPr lang="en-US" dirty="0"/>
                        <a:t>50%</a:t>
                      </a:r>
                    </a:p>
                  </a:txBody>
                  <a:tcPr/>
                </a:tc>
                <a:extLst>
                  <a:ext uri="{0D108BD9-81ED-4DB2-BD59-A6C34878D82A}">
                    <a16:rowId xmlns:a16="http://schemas.microsoft.com/office/drawing/2014/main" val="53389975"/>
                  </a:ext>
                </a:extLst>
              </a:tr>
              <a:tr h="1152677">
                <a:tc>
                  <a:txBody>
                    <a:bodyPr/>
                    <a:lstStyle/>
                    <a:p>
                      <a:pPr>
                        <a:lnSpc>
                          <a:spcPct val="100000"/>
                        </a:lnSpc>
                      </a:pPr>
                      <a:r>
                        <a:rPr lang="en-US" dirty="0"/>
                        <a:t>3</a:t>
                      </a:r>
                    </a:p>
                  </a:txBody>
                  <a:tcPr/>
                </a:tc>
                <a:tc>
                  <a:txBody>
                    <a:bodyPr/>
                    <a:lstStyle/>
                    <a:p>
                      <a:pPr>
                        <a:lnSpc>
                          <a:spcPct val="100000"/>
                        </a:lnSpc>
                      </a:pPr>
                      <a:r>
                        <a:rPr lang="en-US" dirty="0"/>
                        <a:t>Apakah anda mampu menyelesaikan masalah</a:t>
                      </a:r>
                      <a:r>
                        <a:rPr lang="en-US" baseline="0" dirty="0"/>
                        <a:t> dengan mitra ?</a:t>
                      </a:r>
                    </a:p>
                    <a:p>
                      <a:pPr>
                        <a:lnSpc>
                          <a:spcPct val="100000"/>
                        </a:lnSpc>
                      </a:pPr>
                      <a:r>
                        <a:rPr lang="en-US" baseline="0" dirty="0"/>
                        <a:t>(Kemitraan )</a:t>
                      </a:r>
                      <a:endParaRPr lang="en-US" dirty="0"/>
                    </a:p>
                  </a:txBody>
                  <a:tcPr/>
                </a:tc>
                <a:tc>
                  <a:txBody>
                    <a:bodyPr/>
                    <a:lstStyle/>
                    <a:p>
                      <a:pPr algn="ctr">
                        <a:lnSpc>
                          <a:spcPct val="150000"/>
                        </a:lnSpc>
                      </a:pPr>
                      <a:r>
                        <a:rPr lang="en-US" dirty="0"/>
                        <a:t>15</a:t>
                      </a:r>
                    </a:p>
                    <a:p>
                      <a:pPr algn="ctr">
                        <a:lnSpc>
                          <a:spcPct val="150000"/>
                        </a:lnSpc>
                      </a:pPr>
                      <a:r>
                        <a:rPr lang="en-US" dirty="0"/>
                        <a:t>44%</a:t>
                      </a:r>
                    </a:p>
                    <a:p>
                      <a:pPr algn="ctr">
                        <a:lnSpc>
                          <a:spcPct val="100000"/>
                        </a:lnSpc>
                      </a:pPr>
                      <a:endParaRPr lang="en-US" dirty="0"/>
                    </a:p>
                  </a:txBody>
                  <a:tcPr/>
                </a:tc>
                <a:tc>
                  <a:txBody>
                    <a:bodyPr/>
                    <a:lstStyle/>
                    <a:p>
                      <a:pPr algn="ctr">
                        <a:lnSpc>
                          <a:spcPct val="150000"/>
                        </a:lnSpc>
                      </a:pPr>
                      <a:r>
                        <a:rPr lang="en-US" dirty="0"/>
                        <a:t>19</a:t>
                      </a:r>
                    </a:p>
                    <a:p>
                      <a:pPr algn="ctr">
                        <a:lnSpc>
                          <a:spcPct val="150000"/>
                        </a:lnSpc>
                      </a:pPr>
                      <a:r>
                        <a:rPr lang="en-US" dirty="0"/>
                        <a:t>56%</a:t>
                      </a:r>
                    </a:p>
                    <a:p>
                      <a:pPr algn="ctr">
                        <a:lnSpc>
                          <a:spcPct val="100000"/>
                        </a:lnSpc>
                      </a:pPr>
                      <a:endParaRPr lang="en-US" dirty="0"/>
                    </a:p>
                  </a:txBody>
                  <a:tcPr/>
                </a:tc>
                <a:extLst>
                  <a:ext uri="{0D108BD9-81ED-4DB2-BD59-A6C34878D82A}">
                    <a16:rowId xmlns:a16="http://schemas.microsoft.com/office/drawing/2014/main" val="1698300011"/>
                  </a:ext>
                </a:extLst>
              </a:tr>
              <a:tr h="1152677">
                <a:tc>
                  <a:txBody>
                    <a:bodyPr/>
                    <a:lstStyle/>
                    <a:p>
                      <a:pPr>
                        <a:lnSpc>
                          <a:spcPct val="100000"/>
                        </a:lnSpc>
                      </a:pPr>
                      <a:r>
                        <a:rPr lang="en-US" dirty="0"/>
                        <a:t>4</a:t>
                      </a:r>
                    </a:p>
                  </a:txBody>
                  <a:tcPr/>
                </a:tc>
                <a:tc>
                  <a:txBody>
                    <a:bodyPr/>
                    <a:lstStyle/>
                    <a:p>
                      <a:pPr>
                        <a:lnSpc>
                          <a:spcPct val="100000"/>
                        </a:lnSpc>
                      </a:pPr>
                      <a:r>
                        <a:rPr lang="en-US" dirty="0"/>
                        <a:t>Apakah harga yang anda tetapkan bersaing dengan usaha</a:t>
                      </a:r>
                      <a:r>
                        <a:rPr lang="en-US" baseline="0" dirty="0"/>
                        <a:t> sejenis ?</a:t>
                      </a:r>
                    </a:p>
                    <a:p>
                      <a:pPr>
                        <a:lnSpc>
                          <a:spcPct val="100000"/>
                        </a:lnSpc>
                      </a:pPr>
                      <a:r>
                        <a:rPr lang="en-US" baseline="0" dirty="0"/>
                        <a:t>(Keunggulan Bersaing)</a:t>
                      </a:r>
                      <a:endParaRPr lang="en-US" dirty="0"/>
                    </a:p>
                  </a:txBody>
                  <a:tcPr/>
                </a:tc>
                <a:tc>
                  <a:txBody>
                    <a:bodyPr/>
                    <a:lstStyle/>
                    <a:p>
                      <a:pPr algn="ctr">
                        <a:lnSpc>
                          <a:spcPct val="150000"/>
                        </a:lnSpc>
                      </a:pPr>
                      <a:r>
                        <a:rPr lang="en-US" dirty="0"/>
                        <a:t>12</a:t>
                      </a:r>
                    </a:p>
                    <a:p>
                      <a:pPr algn="ctr">
                        <a:lnSpc>
                          <a:spcPct val="150000"/>
                        </a:lnSpc>
                      </a:pPr>
                      <a:r>
                        <a:rPr lang="en-US" dirty="0"/>
                        <a:t>35%</a:t>
                      </a:r>
                    </a:p>
                    <a:p>
                      <a:pPr algn="ctr">
                        <a:lnSpc>
                          <a:spcPct val="100000"/>
                        </a:lnSpc>
                      </a:pPr>
                      <a:endParaRPr lang="en-US" dirty="0"/>
                    </a:p>
                  </a:txBody>
                  <a:tcPr/>
                </a:tc>
                <a:tc>
                  <a:txBody>
                    <a:bodyPr/>
                    <a:lstStyle/>
                    <a:p>
                      <a:pPr algn="ctr">
                        <a:lnSpc>
                          <a:spcPct val="150000"/>
                        </a:lnSpc>
                      </a:pPr>
                      <a:r>
                        <a:rPr lang="en-US" dirty="0"/>
                        <a:t>22</a:t>
                      </a:r>
                    </a:p>
                    <a:p>
                      <a:pPr algn="ctr">
                        <a:lnSpc>
                          <a:spcPct val="150000"/>
                        </a:lnSpc>
                      </a:pPr>
                      <a:r>
                        <a:rPr lang="en-US" dirty="0"/>
                        <a:t>65%</a:t>
                      </a:r>
                    </a:p>
                    <a:p>
                      <a:pPr algn="ctr">
                        <a:lnSpc>
                          <a:spcPct val="100000"/>
                        </a:lnSpc>
                      </a:pPr>
                      <a:endParaRPr lang="en-US" dirty="0"/>
                    </a:p>
                  </a:txBody>
                  <a:tcPr/>
                </a:tc>
                <a:extLst>
                  <a:ext uri="{0D108BD9-81ED-4DB2-BD59-A6C34878D82A}">
                    <a16:rowId xmlns:a16="http://schemas.microsoft.com/office/drawing/2014/main" val="2192033714"/>
                  </a:ext>
                </a:extLst>
              </a:tr>
              <a:tr h="1152677">
                <a:tc>
                  <a:txBody>
                    <a:bodyPr/>
                    <a:lstStyle/>
                    <a:p>
                      <a:pPr>
                        <a:lnSpc>
                          <a:spcPct val="100000"/>
                        </a:lnSpc>
                      </a:pPr>
                      <a:endParaRPr lang="en-US" dirty="0"/>
                    </a:p>
                    <a:p>
                      <a:pPr>
                        <a:lnSpc>
                          <a:spcPct val="100000"/>
                        </a:lnSpc>
                      </a:pPr>
                      <a:r>
                        <a:rPr lang="en-US" dirty="0"/>
                        <a:t>5</a:t>
                      </a:r>
                    </a:p>
                  </a:txBody>
                  <a:tcPr/>
                </a:tc>
                <a:tc>
                  <a:txBody>
                    <a:bodyPr/>
                    <a:lstStyle/>
                    <a:p>
                      <a:pPr>
                        <a:lnSpc>
                          <a:spcPct val="100000"/>
                        </a:lnSpc>
                      </a:pPr>
                      <a:r>
                        <a:rPr lang="en-US" dirty="0"/>
                        <a:t>Apakah anda memiliki keunggulan atau keunikan yang tidak dimiliki usaha sejenis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(Keunggulan Bersaing)</a:t>
                      </a:r>
                      <a:endParaRPr lang="en-US" dirty="0"/>
                    </a:p>
                    <a:p>
                      <a:pPr>
                        <a:lnSpc>
                          <a:spcPct val="100000"/>
                        </a:lnSpc>
                      </a:pPr>
                      <a:endParaRPr lang="en-US" dirty="0"/>
                    </a:p>
                  </a:txBody>
                  <a:tcPr/>
                </a:tc>
                <a:tc>
                  <a:txBody>
                    <a:bodyPr/>
                    <a:lstStyle/>
                    <a:p>
                      <a:pPr algn="ctr">
                        <a:lnSpc>
                          <a:spcPct val="150000"/>
                        </a:lnSpc>
                      </a:pPr>
                      <a:r>
                        <a:rPr lang="en-US" dirty="0"/>
                        <a:t>15</a:t>
                      </a:r>
                    </a:p>
                    <a:p>
                      <a:pPr algn="ctr">
                        <a:lnSpc>
                          <a:spcPct val="150000"/>
                        </a:lnSpc>
                      </a:pPr>
                      <a:r>
                        <a:rPr lang="en-US" dirty="0"/>
                        <a:t>44%</a:t>
                      </a:r>
                    </a:p>
                    <a:p>
                      <a:pPr algn="ctr">
                        <a:lnSpc>
                          <a:spcPct val="100000"/>
                        </a:lnSpc>
                      </a:pPr>
                      <a:endParaRPr lang="en-US" dirty="0"/>
                    </a:p>
                  </a:txBody>
                  <a:tcPr/>
                </a:tc>
                <a:tc>
                  <a:txBody>
                    <a:bodyPr/>
                    <a:lstStyle/>
                    <a:p>
                      <a:pPr algn="ctr">
                        <a:lnSpc>
                          <a:spcPct val="150000"/>
                        </a:lnSpc>
                      </a:pPr>
                      <a:r>
                        <a:rPr lang="en-US" dirty="0"/>
                        <a:t>19</a:t>
                      </a:r>
                    </a:p>
                    <a:p>
                      <a:pPr algn="ctr">
                        <a:lnSpc>
                          <a:spcPct val="150000"/>
                        </a:lnSpc>
                      </a:pPr>
                      <a:r>
                        <a:rPr lang="en-US" dirty="0"/>
                        <a:t>56%</a:t>
                      </a:r>
                    </a:p>
                    <a:p>
                      <a:pPr algn="ctr">
                        <a:lnSpc>
                          <a:spcPct val="100000"/>
                        </a:lnSpc>
                      </a:pPr>
                      <a:endParaRPr lang="en-US" dirty="0"/>
                    </a:p>
                  </a:txBody>
                  <a:tcPr/>
                </a:tc>
                <a:extLst>
                  <a:ext uri="{0D108BD9-81ED-4DB2-BD59-A6C34878D82A}">
                    <a16:rowId xmlns:a16="http://schemas.microsoft.com/office/drawing/2014/main" val="179974008"/>
                  </a:ext>
                </a:extLst>
              </a:tr>
            </a:tbl>
          </a:graphicData>
        </a:graphic>
      </p:graphicFrame>
    </p:spTree>
    <p:extLst>
      <p:ext uri="{BB962C8B-B14F-4D97-AF65-F5344CB8AC3E}">
        <p14:creationId xmlns:p14="http://schemas.microsoft.com/office/powerpoint/2010/main" val="302054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0873C-DB3F-45F3-AD3D-0127A3D5B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2798618"/>
          </a:xfrm>
          <a:prstGeom prst="rect">
            <a:avLst/>
          </a:prstGeom>
        </p:spPr>
      </p:pic>
      <p:sp>
        <p:nvSpPr>
          <p:cNvPr id="5" name="Rectangle 4">
            <a:extLst>
              <a:ext uri="{FF2B5EF4-FFF2-40B4-BE49-F238E27FC236}">
                <a16:creationId xmlns:a16="http://schemas.microsoft.com/office/drawing/2014/main" id="{A003991B-53FF-45D6-8BD1-9C7F17D6F088}"/>
              </a:ext>
            </a:extLst>
          </p:cNvPr>
          <p:cNvSpPr/>
          <p:nvPr/>
        </p:nvSpPr>
        <p:spPr>
          <a:xfrm>
            <a:off x="0" y="618978"/>
            <a:ext cx="12192000" cy="1589649"/>
          </a:xfrm>
          <a:prstGeom prst="rect">
            <a:avLst/>
          </a:prstGeom>
          <a:gradFill>
            <a:gsLst>
              <a:gs pos="0">
                <a:schemeClr val="accent1">
                  <a:lumMod val="110000"/>
                  <a:satMod val="105000"/>
                  <a:tint val="67000"/>
                  <a:alpha val="19000"/>
                </a:schemeClr>
              </a:gs>
              <a:gs pos="100000">
                <a:schemeClr val="accent1">
                  <a:lumMod val="105000"/>
                  <a:satMod val="103000"/>
                  <a:tint val="73000"/>
                </a:schemeClr>
              </a:gs>
              <a:gs pos="100000">
                <a:schemeClr val="accent1">
                  <a:lumMod val="105000"/>
                  <a:satMod val="109000"/>
                  <a:tint val="81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668199DF-7541-45AE-AB39-7D0E7C47AA7E}"/>
              </a:ext>
            </a:extLst>
          </p:cNvPr>
          <p:cNvSpPr/>
          <p:nvPr/>
        </p:nvSpPr>
        <p:spPr>
          <a:xfrm>
            <a:off x="2716970" y="556991"/>
            <a:ext cx="6526147"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IDENTIFIKASI MASALAH</a:t>
            </a:r>
            <a:endParaRPr lang="en-US" sz="40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テキスト プレースホルダー 23">
            <a:extLst>
              <a:ext uri="{FF2B5EF4-FFF2-40B4-BE49-F238E27FC236}">
                <a16:creationId xmlns:a16="http://schemas.microsoft.com/office/drawing/2014/main" id="{29072700-E5B6-4D83-A492-05AB863D558E}"/>
              </a:ext>
            </a:extLst>
          </p:cNvPr>
          <p:cNvSpPr txBox="1">
            <a:spLocks/>
          </p:cNvSpPr>
          <p:nvPr/>
        </p:nvSpPr>
        <p:spPr>
          <a:xfrm>
            <a:off x="1643996" y="2168891"/>
            <a:ext cx="1137600" cy="1137600"/>
          </a:xfrm>
          <a:prstGeom prst="rect">
            <a:avLst/>
          </a:prstGeom>
          <a:solidFill>
            <a:srgbClr val="92D050"/>
          </a:solidFill>
          <a:ln w="57150">
            <a:solidFill>
              <a:schemeClr val="accent1">
                <a:lumMod val="40000"/>
                <a:lumOff val="60000"/>
              </a:schemeClr>
            </a:solidFill>
          </a:ln>
          <a:effectLst>
            <a:outerShdw sx="102000" sy="102000" algn="ctr" rotWithShape="0">
              <a:prstClr val="black">
                <a:alpha val="15000"/>
              </a:prstClr>
            </a:outerShdw>
          </a:effectLst>
        </p:spPr>
        <p:txBody>
          <a:bodyPr vert="horz" lIns="91440" tIns="45720" rIns="91440" bIns="45720" rtlCol="0">
            <a:normAutofit/>
          </a:bodyPr>
          <a:lst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417" rtl="0" eaLnBrk="1" fontAlgn="auto" latinLnBrk="0" hangingPunct="1">
              <a:lnSpc>
                <a:spcPct val="130000"/>
              </a:lnSpc>
              <a:spcBef>
                <a:spcPts val="1200"/>
              </a:spcBef>
              <a:spcAft>
                <a:spcPts val="0"/>
              </a:spcAft>
              <a:buClrTx/>
              <a:buSzTx/>
              <a:buFontTx/>
              <a:buNone/>
              <a:tabLst/>
              <a:defRPr/>
            </a:pPr>
            <a:r>
              <a:rPr kumimoji="1" lang="en-US" altLang="ja-JP" sz="2400" b="0" i="0" u="none" strike="noStrike" kern="1200" cap="none" spc="0" normalizeH="0" baseline="0" noProof="0">
                <a:ln>
                  <a:noFill/>
                </a:ln>
                <a:solidFill>
                  <a:srgbClr val="556272"/>
                </a:solidFill>
                <a:effectLst/>
                <a:uLnTx/>
                <a:uFillTx/>
                <a:latin typeface="Ubuntu"/>
                <a:cs typeface="+mn-cs"/>
              </a:rPr>
              <a:t> </a:t>
            </a:r>
            <a:endParaRPr kumimoji="1" lang="ja-JP" altLang="en-US" sz="2400" b="0" i="0" u="none" strike="noStrike" kern="1200" cap="none" spc="0" normalizeH="0" baseline="0" noProof="0" dirty="0">
              <a:ln>
                <a:noFill/>
              </a:ln>
              <a:solidFill>
                <a:srgbClr val="556272"/>
              </a:solidFill>
              <a:effectLst/>
              <a:uLnTx/>
              <a:uFillTx/>
              <a:latin typeface="Ubuntu"/>
              <a:cs typeface="+mn-cs"/>
            </a:endParaRPr>
          </a:p>
        </p:txBody>
      </p:sp>
      <p:pic>
        <p:nvPicPr>
          <p:cNvPr id="8" name="図プレースホルダー 32">
            <a:extLst>
              <a:ext uri="{FF2B5EF4-FFF2-40B4-BE49-F238E27FC236}">
                <a16:creationId xmlns:a16="http://schemas.microsoft.com/office/drawing/2014/main" id="{CD3E7982-4E88-4B16-9F83-3F495FF0C3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897796" y="2422216"/>
            <a:ext cx="630000" cy="630000"/>
          </a:xfrm>
          <a:prstGeom prst="rect">
            <a:avLst/>
          </a:prstGeom>
        </p:spPr>
      </p:pic>
      <p:sp>
        <p:nvSpPr>
          <p:cNvPr id="9" name="テキスト プレースホルダー 24">
            <a:extLst>
              <a:ext uri="{FF2B5EF4-FFF2-40B4-BE49-F238E27FC236}">
                <a16:creationId xmlns:a16="http://schemas.microsoft.com/office/drawing/2014/main" id="{D97FF9CF-6E1B-4E51-891C-BCC64A8E687F}"/>
              </a:ext>
            </a:extLst>
          </p:cNvPr>
          <p:cNvSpPr txBox="1">
            <a:spLocks/>
          </p:cNvSpPr>
          <p:nvPr/>
        </p:nvSpPr>
        <p:spPr>
          <a:xfrm>
            <a:off x="5527200" y="2174339"/>
            <a:ext cx="1137600" cy="1137600"/>
          </a:xfrm>
          <a:prstGeom prst="rect">
            <a:avLst/>
          </a:prstGeom>
          <a:solidFill>
            <a:srgbClr val="FF0000"/>
          </a:solidFill>
          <a:ln w="57150">
            <a:solidFill>
              <a:schemeClr val="accent1">
                <a:lumMod val="40000"/>
                <a:lumOff val="60000"/>
              </a:schemeClr>
            </a:solidFill>
          </a:ln>
          <a:effectLst>
            <a:outerShdw sx="102000" sy="102000" algn="ctr" rotWithShape="0">
              <a:prstClr val="black">
                <a:alpha val="15000"/>
              </a:prstClr>
            </a:outerShdw>
          </a:effectLst>
        </p:spPr>
        <p:txBody>
          <a:bodyPr vert="horz" lIns="91440" tIns="45720" rIns="91440" bIns="45720" rtlCol="0">
            <a:normAutofit/>
          </a:bodyPr>
          <a:lst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417" rtl="0" eaLnBrk="1" fontAlgn="auto" latinLnBrk="0" hangingPunct="1">
              <a:lnSpc>
                <a:spcPct val="130000"/>
              </a:lnSpc>
              <a:spcBef>
                <a:spcPts val="1200"/>
              </a:spcBef>
              <a:spcAft>
                <a:spcPts val="0"/>
              </a:spcAft>
              <a:buClrTx/>
              <a:buSzTx/>
              <a:buFontTx/>
              <a:buNone/>
              <a:tabLst/>
              <a:defRPr/>
            </a:pPr>
            <a:r>
              <a:rPr kumimoji="1" lang="en-US" altLang="ja-JP" sz="2400" b="0" i="0" u="none" strike="noStrike" kern="1200" cap="none" spc="0" normalizeH="0" baseline="0" noProof="0">
                <a:ln>
                  <a:noFill/>
                </a:ln>
                <a:solidFill>
                  <a:srgbClr val="556272"/>
                </a:solidFill>
                <a:effectLst/>
                <a:uLnTx/>
                <a:uFillTx/>
                <a:latin typeface="Ubuntu"/>
                <a:cs typeface="+mn-cs"/>
              </a:rPr>
              <a:t> </a:t>
            </a:r>
            <a:endParaRPr kumimoji="1" lang="ja-JP" altLang="en-US" sz="2400" b="0" i="0" u="none" strike="noStrike" kern="1200" cap="none" spc="0" normalizeH="0" baseline="0" noProof="0" dirty="0">
              <a:ln>
                <a:noFill/>
              </a:ln>
              <a:solidFill>
                <a:srgbClr val="556272"/>
              </a:solidFill>
              <a:effectLst/>
              <a:uLnTx/>
              <a:uFillTx/>
              <a:latin typeface="Ubuntu"/>
              <a:cs typeface="+mn-cs"/>
            </a:endParaRPr>
          </a:p>
        </p:txBody>
      </p:sp>
      <p:pic>
        <p:nvPicPr>
          <p:cNvPr id="10" name="図プレースホルダー 33">
            <a:extLst>
              <a:ext uri="{FF2B5EF4-FFF2-40B4-BE49-F238E27FC236}">
                <a16:creationId xmlns:a16="http://schemas.microsoft.com/office/drawing/2014/main" id="{C50171FB-C3AF-457B-8B87-A885263C20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781000" y="2427664"/>
            <a:ext cx="630000" cy="630000"/>
          </a:xfrm>
          <a:prstGeom prst="rect">
            <a:avLst/>
          </a:prstGeom>
        </p:spPr>
      </p:pic>
      <p:sp>
        <p:nvSpPr>
          <p:cNvPr id="11" name="テキスト プレースホルダー 28">
            <a:extLst>
              <a:ext uri="{FF2B5EF4-FFF2-40B4-BE49-F238E27FC236}">
                <a16:creationId xmlns:a16="http://schemas.microsoft.com/office/drawing/2014/main" id="{7F186420-68A8-4BFB-921C-D3F72D31A23F}"/>
              </a:ext>
            </a:extLst>
          </p:cNvPr>
          <p:cNvSpPr txBox="1">
            <a:spLocks/>
          </p:cNvSpPr>
          <p:nvPr/>
        </p:nvSpPr>
        <p:spPr>
          <a:xfrm>
            <a:off x="9271092" y="2174339"/>
            <a:ext cx="1137600" cy="1137600"/>
          </a:xfrm>
          <a:prstGeom prst="rect">
            <a:avLst/>
          </a:prstGeom>
          <a:solidFill>
            <a:srgbClr val="FFFF00"/>
          </a:solidFill>
          <a:ln w="57150">
            <a:solidFill>
              <a:schemeClr val="accent1">
                <a:lumMod val="40000"/>
                <a:lumOff val="60000"/>
              </a:schemeClr>
            </a:solidFill>
          </a:ln>
          <a:effectLst>
            <a:outerShdw sx="102000" sy="102000" algn="ctr" rotWithShape="0">
              <a:prstClr val="black">
                <a:alpha val="15000"/>
              </a:prstClr>
            </a:outerShdw>
          </a:effectLst>
        </p:spPr>
        <p:txBody>
          <a:bodyPr vert="horz" lIns="91440" tIns="45720" rIns="91440" bIns="45720" rtlCol="0">
            <a:normAutofit/>
          </a:bodyPr>
          <a:lstStyle>
            <a:lvl1pPr marL="0" indent="0" algn="l" defTabSz="1371417" rtl="0" eaLnBrk="1" latinLnBrk="0" hangingPunct="1">
              <a:lnSpc>
                <a:spcPct val="130000"/>
              </a:lnSpc>
              <a:spcBef>
                <a:spcPts val="1200"/>
              </a:spcBef>
              <a:buFontTx/>
              <a:buNone/>
              <a:defRPr sz="24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71417" rtl="0" eaLnBrk="1" fontAlgn="auto" latinLnBrk="0" hangingPunct="1">
              <a:lnSpc>
                <a:spcPct val="130000"/>
              </a:lnSpc>
              <a:spcBef>
                <a:spcPts val="1200"/>
              </a:spcBef>
              <a:spcAft>
                <a:spcPts val="0"/>
              </a:spcAft>
              <a:buClrTx/>
              <a:buSzTx/>
              <a:buFontTx/>
              <a:buNone/>
              <a:tabLst/>
              <a:defRPr/>
            </a:pPr>
            <a:r>
              <a:rPr kumimoji="1" lang="en-US" altLang="ja-JP" sz="2400" b="0" i="0" u="none" strike="noStrike" kern="1200" cap="none" spc="0" normalizeH="0" baseline="0" noProof="0">
                <a:ln>
                  <a:noFill/>
                </a:ln>
                <a:solidFill>
                  <a:srgbClr val="556272"/>
                </a:solidFill>
                <a:effectLst/>
                <a:uLnTx/>
                <a:uFillTx/>
                <a:latin typeface="Ubuntu"/>
                <a:cs typeface="+mn-cs"/>
              </a:rPr>
              <a:t> </a:t>
            </a:r>
            <a:endParaRPr kumimoji="1" lang="ja-JP" altLang="en-US" sz="2400" b="0" i="0" u="none" strike="noStrike" kern="1200" cap="none" spc="0" normalizeH="0" baseline="0" noProof="0" dirty="0">
              <a:ln>
                <a:noFill/>
              </a:ln>
              <a:solidFill>
                <a:srgbClr val="556272"/>
              </a:solidFill>
              <a:effectLst/>
              <a:uLnTx/>
              <a:uFillTx/>
              <a:latin typeface="Ubuntu"/>
              <a:cs typeface="+mn-cs"/>
            </a:endParaRPr>
          </a:p>
        </p:txBody>
      </p:sp>
      <p:pic>
        <p:nvPicPr>
          <p:cNvPr id="12" name="図プレースホルダー 34">
            <a:extLst>
              <a:ext uri="{FF2B5EF4-FFF2-40B4-BE49-F238E27FC236}">
                <a16:creationId xmlns:a16="http://schemas.microsoft.com/office/drawing/2014/main" id="{0CEAE294-7E21-476F-8E43-E4E8BFC14F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524892" y="2427664"/>
            <a:ext cx="630000" cy="630000"/>
          </a:xfrm>
          <a:prstGeom prst="rect">
            <a:avLst/>
          </a:prstGeom>
        </p:spPr>
      </p:pic>
      <p:sp>
        <p:nvSpPr>
          <p:cNvPr id="13" name="Rectangle 12">
            <a:extLst>
              <a:ext uri="{FF2B5EF4-FFF2-40B4-BE49-F238E27FC236}">
                <a16:creationId xmlns:a16="http://schemas.microsoft.com/office/drawing/2014/main" id="{3CFE88BA-B26C-4F56-965D-53F1F69C4689}"/>
              </a:ext>
            </a:extLst>
          </p:cNvPr>
          <p:cNvSpPr/>
          <p:nvPr/>
        </p:nvSpPr>
        <p:spPr>
          <a:xfrm flipV="1">
            <a:off x="952358" y="3702632"/>
            <a:ext cx="2520875" cy="47690"/>
          </a:xfrm>
          <a:prstGeom prst="rect">
            <a:avLst/>
          </a:prstGeom>
          <a:solidFill>
            <a:srgbClr val="92D050"/>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92D050"/>
              </a:solidFill>
            </a:endParaRPr>
          </a:p>
        </p:txBody>
      </p:sp>
      <p:sp>
        <p:nvSpPr>
          <p:cNvPr id="14" name="TextBox 13">
            <a:extLst>
              <a:ext uri="{FF2B5EF4-FFF2-40B4-BE49-F238E27FC236}">
                <a16:creationId xmlns:a16="http://schemas.microsoft.com/office/drawing/2014/main" id="{634BEF68-7B41-44ED-8026-1E3D05D4AB81}"/>
              </a:ext>
            </a:extLst>
          </p:cNvPr>
          <p:cNvSpPr txBox="1"/>
          <p:nvPr/>
        </p:nvSpPr>
        <p:spPr>
          <a:xfrm>
            <a:off x="892563" y="3339436"/>
            <a:ext cx="264046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Knowledge Management</a:t>
            </a:r>
          </a:p>
        </p:txBody>
      </p:sp>
      <p:sp>
        <p:nvSpPr>
          <p:cNvPr id="15" name="TextBox 14">
            <a:extLst>
              <a:ext uri="{FF2B5EF4-FFF2-40B4-BE49-F238E27FC236}">
                <a16:creationId xmlns:a16="http://schemas.microsoft.com/office/drawing/2014/main" id="{6091B4EA-C624-4E4C-A067-FA6634CEA4A1}"/>
              </a:ext>
            </a:extLst>
          </p:cNvPr>
          <p:cNvSpPr txBox="1"/>
          <p:nvPr/>
        </p:nvSpPr>
        <p:spPr>
          <a:xfrm>
            <a:off x="5527200" y="3328151"/>
            <a:ext cx="126188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Kemitraan</a:t>
            </a:r>
          </a:p>
        </p:txBody>
      </p:sp>
      <p:sp>
        <p:nvSpPr>
          <p:cNvPr id="16" name="Rectangle 15">
            <a:extLst>
              <a:ext uri="{FF2B5EF4-FFF2-40B4-BE49-F238E27FC236}">
                <a16:creationId xmlns:a16="http://schemas.microsoft.com/office/drawing/2014/main" id="{C8D1AF04-D6A2-4CDE-9015-44E20F5E40F6}"/>
              </a:ext>
            </a:extLst>
          </p:cNvPr>
          <p:cNvSpPr/>
          <p:nvPr/>
        </p:nvSpPr>
        <p:spPr>
          <a:xfrm flipV="1">
            <a:off x="8579454" y="3756181"/>
            <a:ext cx="2520875" cy="47690"/>
          </a:xfrm>
          <a:prstGeom prst="rect">
            <a:avLst/>
          </a:prstGeom>
          <a:solidFill>
            <a:srgbClr val="FFFF00"/>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8CE30601-74D6-469C-9D57-60F46C2F3C7C}"/>
              </a:ext>
            </a:extLst>
          </p:cNvPr>
          <p:cNvSpPr/>
          <p:nvPr/>
        </p:nvSpPr>
        <p:spPr>
          <a:xfrm flipV="1">
            <a:off x="4835561" y="3750322"/>
            <a:ext cx="2520875" cy="47690"/>
          </a:xfrm>
          <a:prstGeom prst="rect">
            <a:avLst/>
          </a:prstGeom>
          <a:solidFill>
            <a:srgbClr val="FF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FF0000"/>
              </a:solidFill>
            </a:endParaRPr>
          </a:p>
        </p:txBody>
      </p:sp>
      <p:sp>
        <p:nvSpPr>
          <p:cNvPr id="18" name="TextBox 17">
            <a:extLst>
              <a:ext uri="{FF2B5EF4-FFF2-40B4-BE49-F238E27FC236}">
                <a16:creationId xmlns:a16="http://schemas.microsoft.com/office/drawing/2014/main" id="{2924B54B-0014-438F-8404-0C1A6397373D}"/>
              </a:ext>
            </a:extLst>
          </p:cNvPr>
          <p:cNvSpPr txBox="1"/>
          <p:nvPr/>
        </p:nvSpPr>
        <p:spPr>
          <a:xfrm>
            <a:off x="8750490" y="3328151"/>
            <a:ext cx="2319866"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Keunggulan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Bersaing</a:t>
            </a:r>
            <a:endParaRPr lang="en-US"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FE97E36-7031-4850-9529-734AF3318D88}"/>
              </a:ext>
            </a:extLst>
          </p:cNvPr>
          <p:cNvSpPr txBox="1"/>
          <p:nvPr/>
        </p:nvSpPr>
        <p:spPr>
          <a:xfrm>
            <a:off x="302731" y="3847309"/>
            <a:ext cx="3820127" cy="255454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	Dari segi Knowledge management masih banyaknya yang tidak peka terhadap perubahan serta kurangnya kesadaran dalam saling berbagi pengetahuan untuk  menciptakan efisiensi dalam proses bekerja. Sehingga knowledge management dalam usaha tidak terlaksana dengan baik yang berakibat pada kegagalan dalam usahanya.</a:t>
            </a:r>
          </a:p>
          <a:p>
            <a:pPr algn="just"/>
            <a:endParaRPr lang="en-US" sz="1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E554E1E-9ED6-4DF3-9E03-74008FAF7E65}"/>
              </a:ext>
            </a:extLst>
          </p:cNvPr>
          <p:cNvSpPr txBox="1"/>
          <p:nvPr/>
        </p:nvSpPr>
        <p:spPr>
          <a:xfrm>
            <a:off x="4299681" y="3850851"/>
            <a:ext cx="3820127"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	Para pengusaha kurang mampu dan minimnya pengalaman dalam mengatasi masalah yang terjadi pada mitra. Sehingga mitra memutuskan kerja sama.</a:t>
            </a:r>
          </a:p>
        </p:txBody>
      </p:sp>
      <p:sp>
        <p:nvSpPr>
          <p:cNvPr id="21" name="TextBox 20">
            <a:extLst>
              <a:ext uri="{FF2B5EF4-FFF2-40B4-BE49-F238E27FC236}">
                <a16:creationId xmlns:a16="http://schemas.microsoft.com/office/drawing/2014/main" id="{5BBA8F64-5E08-4219-B569-4A2D17C57EF4}"/>
              </a:ext>
            </a:extLst>
          </p:cNvPr>
          <p:cNvSpPr txBox="1"/>
          <p:nvPr/>
        </p:nvSpPr>
        <p:spPr>
          <a:xfrm>
            <a:off x="8217118" y="3825563"/>
            <a:ext cx="3820127"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	Para pelaku usaha tidak mampu menentukan harga,  menciptakan sesuatu yang berbeda  dari  usaha sejenis serta cenderung cepat puas pada yang diperoleh.</a:t>
            </a:r>
          </a:p>
        </p:txBody>
      </p:sp>
    </p:spTree>
    <p:extLst>
      <p:ext uri="{BB962C8B-B14F-4D97-AF65-F5344CB8AC3E}">
        <p14:creationId xmlns:p14="http://schemas.microsoft.com/office/powerpoint/2010/main" val="7842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3" grpId="0" animBg="1"/>
      <p:bldP spid="14" grpId="0"/>
      <p:bldP spid="15" grpId="0"/>
      <p:bldP spid="16" grpId="0" animBg="1"/>
      <p:bldP spid="17" grpId="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1A029D-CDEA-472D-871B-65866509222A}"/>
              </a:ext>
            </a:extLst>
          </p:cNvPr>
          <p:cNvSpPr/>
          <p:nvPr/>
        </p:nvSpPr>
        <p:spPr>
          <a:xfrm>
            <a:off x="162210" y="0"/>
            <a:ext cx="5743880" cy="923330"/>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Rumusan Masalah</a:t>
            </a:r>
          </a:p>
        </p:txBody>
      </p:sp>
      <p:grpSp>
        <p:nvGrpSpPr>
          <p:cNvPr id="5" name="Group 4">
            <a:extLst>
              <a:ext uri="{FF2B5EF4-FFF2-40B4-BE49-F238E27FC236}">
                <a16:creationId xmlns:a16="http://schemas.microsoft.com/office/drawing/2014/main" id="{D9833F85-05B2-43EB-B4C1-B578CA55CEFD}"/>
              </a:ext>
            </a:extLst>
          </p:cNvPr>
          <p:cNvGrpSpPr/>
          <p:nvPr/>
        </p:nvGrpSpPr>
        <p:grpSpPr>
          <a:xfrm>
            <a:off x="292296" y="779138"/>
            <a:ext cx="5472400" cy="45719"/>
            <a:chOff x="360536" y="644686"/>
            <a:chExt cx="3589848" cy="97988"/>
          </a:xfrm>
        </p:grpSpPr>
        <p:sp>
          <p:nvSpPr>
            <p:cNvPr id="6" name="Rectangle 5">
              <a:extLst>
                <a:ext uri="{FF2B5EF4-FFF2-40B4-BE49-F238E27FC236}">
                  <a16:creationId xmlns:a16="http://schemas.microsoft.com/office/drawing/2014/main" id="{03DF8B7E-4C6D-4053-AE10-978E78939A75}"/>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88E989-7BF6-4555-A491-AFCE60FB86B6}"/>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264A1B-B0B5-4856-B9AA-553E335FE763}"/>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Shape">
            <a:extLst>
              <a:ext uri="{FF2B5EF4-FFF2-40B4-BE49-F238E27FC236}">
                <a16:creationId xmlns:a16="http://schemas.microsoft.com/office/drawing/2014/main" id="{91FBE49A-7E87-472E-A147-109A617BB717}"/>
              </a:ext>
            </a:extLst>
          </p:cNvPr>
          <p:cNvSpPr/>
          <p:nvPr/>
        </p:nvSpPr>
        <p:spPr>
          <a:xfrm>
            <a:off x="4496283" y="3429000"/>
            <a:ext cx="1268413" cy="1268414"/>
          </a:xfrm>
          <a:custGeom>
            <a:avLst/>
            <a:gdLst/>
            <a:ahLst/>
            <a:cxnLst>
              <a:cxn ang="0">
                <a:pos x="wd2" y="hd2"/>
              </a:cxn>
              <a:cxn ang="5400000">
                <a:pos x="wd2" y="hd2"/>
              </a:cxn>
              <a:cxn ang="10800000">
                <a:pos x="wd2" y="hd2"/>
              </a:cxn>
              <a:cxn ang="16200000">
                <a:pos x="wd2" y="hd2"/>
              </a:cxn>
            </a:cxnLst>
            <a:rect l="0" t="0" r="r" b="b"/>
            <a:pathLst>
              <a:path w="21600" h="21600" extrusionOk="0">
                <a:moveTo>
                  <a:pt x="3650" y="0"/>
                </a:moveTo>
                <a:cubicBezTo>
                  <a:pt x="3036" y="22"/>
                  <a:pt x="2518" y="67"/>
                  <a:pt x="2048" y="216"/>
                </a:cubicBezTo>
                <a:cubicBezTo>
                  <a:pt x="1209" y="522"/>
                  <a:pt x="549" y="1182"/>
                  <a:pt x="243" y="2021"/>
                </a:cubicBezTo>
                <a:cubicBezTo>
                  <a:pt x="0" y="2788"/>
                  <a:pt x="0" y="3512"/>
                  <a:pt x="0" y="4934"/>
                </a:cubicBezTo>
                <a:lnTo>
                  <a:pt x="0" y="16619"/>
                </a:lnTo>
                <a:cubicBezTo>
                  <a:pt x="0" y="18063"/>
                  <a:pt x="0" y="18785"/>
                  <a:pt x="243" y="19552"/>
                </a:cubicBezTo>
                <a:cubicBezTo>
                  <a:pt x="549" y="20391"/>
                  <a:pt x="1209" y="21051"/>
                  <a:pt x="2048" y="21357"/>
                </a:cubicBezTo>
                <a:cubicBezTo>
                  <a:pt x="2815" y="21600"/>
                  <a:pt x="3539" y="21600"/>
                  <a:pt x="4961" y="21600"/>
                </a:cubicBezTo>
                <a:lnTo>
                  <a:pt x="16646" y="21600"/>
                </a:lnTo>
                <a:cubicBezTo>
                  <a:pt x="18090" y="21600"/>
                  <a:pt x="18812" y="21600"/>
                  <a:pt x="19579" y="21357"/>
                </a:cubicBezTo>
                <a:cubicBezTo>
                  <a:pt x="20418" y="21051"/>
                  <a:pt x="21078" y="20391"/>
                  <a:pt x="21384" y="19552"/>
                </a:cubicBezTo>
                <a:cubicBezTo>
                  <a:pt x="21520" y="19123"/>
                  <a:pt x="21574" y="18671"/>
                  <a:pt x="21600" y="18140"/>
                </a:cubicBezTo>
                <a:lnTo>
                  <a:pt x="4663" y="18140"/>
                </a:lnTo>
                <a:cubicBezTo>
                  <a:pt x="4373" y="18140"/>
                  <a:pt x="4225" y="18142"/>
                  <a:pt x="4069" y="18092"/>
                </a:cubicBezTo>
                <a:cubicBezTo>
                  <a:pt x="3897" y="18030"/>
                  <a:pt x="3766" y="17892"/>
                  <a:pt x="3704" y="17721"/>
                </a:cubicBezTo>
                <a:cubicBezTo>
                  <a:pt x="3654" y="17564"/>
                  <a:pt x="3650" y="17414"/>
                  <a:pt x="3650" y="17119"/>
                </a:cubicBezTo>
                <a:lnTo>
                  <a:pt x="3650" y="0"/>
                </a:lnTo>
                <a:close/>
              </a:path>
            </a:pathLst>
          </a:cu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10" name="Shape">
            <a:extLst>
              <a:ext uri="{FF2B5EF4-FFF2-40B4-BE49-F238E27FC236}">
                <a16:creationId xmlns:a16="http://schemas.microsoft.com/office/drawing/2014/main" id="{F137B48C-D036-4A3E-8274-E10C27670D9F}"/>
              </a:ext>
            </a:extLst>
          </p:cNvPr>
          <p:cNvSpPr/>
          <p:nvPr/>
        </p:nvSpPr>
        <p:spPr>
          <a:xfrm>
            <a:off x="5708652" y="4614161"/>
            <a:ext cx="1268414" cy="1268413"/>
          </a:xfrm>
          <a:custGeom>
            <a:avLst/>
            <a:gdLst/>
            <a:ahLst/>
            <a:cxnLst>
              <a:cxn ang="0">
                <a:pos x="wd2" y="hd2"/>
              </a:cxn>
              <a:cxn ang="5400000">
                <a:pos x="wd2" y="hd2"/>
              </a:cxn>
              <a:cxn ang="10800000">
                <a:pos x="wd2" y="hd2"/>
              </a:cxn>
              <a:cxn ang="16200000">
                <a:pos x="wd2" y="hd2"/>
              </a:cxn>
            </a:cxnLst>
            <a:rect l="0" t="0" r="r" b="b"/>
            <a:pathLst>
              <a:path w="21600" h="21600" extrusionOk="0">
                <a:moveTo>
                  <a:pt x="3650" y="0"/>
                </a:moveTo>
                <a:cubicBezTo>
                  <a:pt x="3036" y="22"/>
                  <a:pt x="2518" y="67"/>
                  <a:pt x="2048" y="216"/>
                </a:cubicBezTo>
                <a:cubicBezTo>
                  <a:pt x="1209" y="522"/>
                  <a:pt x="549" y="1182"/>
                  <a:pt x="243" y="2021"/>
                </a:cubicBezTo>
                <a:cubicBezTo>
                  <a:pt x="0" y="2788"/>
                  <a:pt x="0" y="3512"/>
                  <a:pt x="0" y="4934"/>
                </a:cubicBezTo>
                <a:lnTo>
                  <a:pt x="0" y="16619"/>
                </a:lnTo>
                <a:cubicBezTo>
                  <a:pt x="0" y="18063"/>
                  <a:pt x="0" y="18785"/>
                  <a:pt x="243" y="19552"/>
                </a:cubicBezTo>
                <a:cubicBezTo>
                  <a:pt x="549" y="20391"/>
                  <a:pt x="1209" y="21051"/>
                  <a:pt x="2048" y="21357"/>
                </a:cubicBezTo>
                <a:cubicBezTo>
                  <a:pt x="2815" y="21600"/>
                  <a:pt x="3539" y="21600"/>
                  <a:pt x="4961" y="21600"/>
                </a:cubicBezTo>
                <a:lnTo>
                  <a:pt x="16646" y="21600"/>
                </a:lnTo>
                <a:cubicBezTo>
                  <a:pt x="18090" y="21600"/>
                  <a:pt x="18812" y="21600"/>
                  <a:pt x="19579" y="21357"/>
                </a:cubicBezTo>
                <a:cubicBezTo>
                  <a:pt x="20418" y="21051"/>
                  <a:pt x="21078" y="20391"/>
                  <a:pt x="21384" y="19552"/>
                </a:cubicBezTo>
                <a:cubicBezTo>
                  <a:pt x="21520" y="19123"/>
                  <a:pt x="21574" y="18671"/>
                  <a:pt x="21600" y="18140"/>
                </a:cubicBezTo>
                <a:lnTo>
                  <a:pt x="4663" y="18140"/>
                </a:lnTo>
                <a:cubicBezTo>
                  <a:pt x="4373" y="18140"/>
                  <a:pt x="4225" y="18142"/>
                  <a:pt x="4069" y="18092"/>
                </a:cubicBezTo>
                <a:cubicBezTo>
                  <a:pt x="3897" y="18030"/>
                  <a:pt x="3766" y="17892"/>
                  <a:pt x="3704" y="17721"/>
                </a:cubicBezTo>
                <a:cubicBezTo>
                  <a:pt x="3654" y="17564"/>
                  <a:pt x="3650" y="17414"/>
                  <a:pt x="3650" y="17119"/>
                </a:cubicBezTo>
                <a:lnTo>
                  <a:pt x="3650" y="0"/>
                </a:lnTo>
                <a:close/>
              </a:path>
            </a:pathLst>
          </a:cu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11" name="Shape">
            <a:extLst>
              <a:ext uri="{FF2B5EF4-FFF2-40B4-BE49-F238E27FC236}">
                <a16:creationId xmlns:a16="http://schemas.microsoft.com/office/drawing/2014/main" id="{D8AF076A-D8D2-46A5-B08A-F272DA1FF64C}"/>
              </a:ext>
            </a:extLst>
          </p:cNvPr>
          <p:cNvSpPr/>
          <p:nvPr/>
        </p:nvSpPr>
        <p:spPr>
          <a:xfrm>
            <a:off x="3305759" y="2192302"/>
            <a:ext cx="1268413" cy="1268414"/>
          </a:xfrm>
          <a:custGeom>
            <a:avLst/>
            <a:gdLst/>
            <a:ahLst/>
            <a:cxnLst>
              <a:cxn ang="0">
                <a:pos x="wd2" y="hd2"/>
              </a:cxn>
              <a:cxn ang="5400000">
                <a:pos x="wd2" y="hd2"/>
              </a:cxn>
              <a:cxn ang="10800000">
                <a:pos x="wd2" y="hd2"/>
              </a:cxn>
              <a:cxn ang="16200000">
                <a:pos x="wd2" y="hd2"/>
              </a:cxn>
            </a:cxnLst>
            <a:rect l="0" t="0" r="r" b="b"/>
            <a:pathLst>
              <a:path w="21600" h="21600" extrusionOk="0">
                <a:moveTo>
                  <a:pt x="3650" y="0"/>
                </a:moveTo>
                <a:cubicBezTo>
                  <a:pt x="3036" y="22"/>
                  <a:pt x="2518" y="67"/>
                  <a:pt x="2048" y="216"/>
                </a:cubicBezTo>
                <a:cubicBezTo>
                  <a:pt x="1209" y="522"/>
                  <a:pt x="549" y="1182"/>
                  <a:pt x="243" y="2021"/>
                </a:cubicBezTo>
                <a:cubicBezTo>
                  <a:pt x="0" y="2788"/>
                  <a:pt x="0" y="3512"/>
                  <a:pt x="0" y="4934"/>
                </a:cubicBezTo>
                <a:lnTo>
                  <a:pt x="0" y="16619"/>
                </a:lnTo>
                <a:cubicBezTo>
                  <a:pt x="0" y="18063"/>
                  <a:pt x="0" y="18785"/>
                  <a:pt x="243" y="19552"/>
                </a:cubicBezTo>
                <a:cubicBezTo>
                  <a:pt x="549" y="20391"/>
                  <a:pt x="1209" y="21051"/>
                  <a:pt x="2048" y="21357"/>
                </a:cubicBezTo>
                <a:cubicBezTo>
                  <a:pt x="2815" y="21600"/>
                  <a:pt x="3539" y="21600"/>
                  <a:pt x="4961" y="21600"/>
                </a:cubicBezTo>
                <a:lnTo>
                  <a:pt x="16646" y="21600"/>
                </a:lnTo>
                <a:cubicBezTo>
                  <a:pt x="18090" y="21600"/>
                  <a:pt x="18812" y="21600"/>
                  <a:pt x="19579" y="21357"/>
                </a:cubicBezTo>
                <a:cubicBezTo>
                  <a:pt x="20418" y="21051"/>
                  <a:pt x="21078" y="20391"/>
                  <a:pt x="21384" y="19552"/>
                </a:cubicBezTo>
                <a:cubicBezTo>
                  <a:pt x="21520" y="19123"/>
                  <a:pt x="21574" y="18671"/>
                  <a:pt x="21600" y="18140"/>
                </a:cubicBezTo>
                <a:lnTo>
                  <a:pt x="4663" y="18140"/>
                </a:lnTo>
                <a:cubicBezTo>
                  <a:pt x="4373" y="18140"/>
                  <a:pt x="4225" y="18142"/>
                  <a:pt x="4069" y="18092"/>
                </a:cubicBezTo>
                <a:cubicBezTo>
                  <a:pt x="3897" y="18030"/>
                  <a:pt x="3766" y="17892"/>
                  <a:pt x="3704" y="17721"/>
                </a:cubicBezTo>
                <a:cubicBezTo>
                  <a:pt x="3654" y="17564"/>
                  <a:pt x="3650" y="17414"/>
                  <a:pt x="3650" y="17119"/>
                </a:cubicBezTo>
                <a:lnTo>
                  <a:pt x="3650" y="0"/>
                </a:lnTo>
                <a:close/>
              </a:path>
            </a:pathLst>
          </a:cu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12" name="Straight Arrow Connector 17">
            <a:extLst>
              <a:ext uri="{FF2B5EF4-FFF2-40B4-BE49-F238E27FC236}">
                <a16:creationId xmlns:a16="http://schemas.microsoft.com/office/drawing/2014/main" id="{EA5967DF-CC54-4CE1-A22C-4A73BCB3005C}"/>
              </a:ext>
            </a:extLst>
          </p:cNvPr>
          <p:cNvSpPr/>
          <p:nvPr/>
        </p:nvSpPr>
        <p:spPr>
          <a:xfrm flipH="1" flipV="1">
            <a:off x="2178041" y="925292"/>
            <a:ext cx="5953732" cy="5969452"/>
          </a:xfrm>
          <a:prstGeom prst="line">
            <a:avLst/>
          </a:prstGeom>
          <a:ln w="177800">
            <a:solidFill>
              <a:srgbClr val="A7A7A7"/>
            </a:solidFill>
            <a:miter/>
            <a:tailEnd type="triangle"/>
          </a:ln>
        </p:spPr>
        <p:txBody>
          <a:bodyPr lIns="45719" rIns="45719"/>
          <a:lstStyle/>
          <a:p>
            <a:endParaRPr/>
          </a:p>
        </p:txBody>
      </p:sp>
      <p:grpSp>
        <p:nvGrpSpPr>
          <p:cNvPr id="14" name="Group">
            <a:extLst>
              <a:ext uri="{FF2B5EF4-FFF2-40B4-BE49-F238E27FC236}">
                <a16:creationId xmlns:a16="http://schemas.microsoft.com/office/drawing/2014/main" id="{FDFFC106-0FA1-48EA-A670-9CB7D2F2DD6E}"/>
              </a:ext>
            </a:extLst>
          </p:cNvPr>
          <p:cNvGrpSpPr/>
          <p:nvPr/>
        </p:nvGrpSpPr>
        <p:grpSpPr>
          <a:xfrm>
            <a:off x="3499661" y="1562890"/>
            <a:ext cx="6305521" cy="1198812"/>
            <a:chOff x="0" y="0"/>
            <a:chExt cx="2081987" cy="705563"/>
          </a:xfrm>
        </p:grpSpPr>
        <p:sp>
          <p:nvSpPr>
            <p:cNvPr id="15" name="Rectangle 81">
              <a:extLst>
                <a:ext uri="{FF2B5EF4-FFF2-40B4-BE49-F238E27FC236}">
                  <a16:creationId xmlns:a16="http://schemas.microsoft.com/office/drawing/2014/main" id="{6FD6CB18-8AA0-4342-ADD3-C6D7BF569D57}"/>
                </a:ext>
              </a:extLst>
            </p:cNvPr>
            <p:cNvSpPr/>
            <p:nvPr/>
          </p:nvSpPr>
          <p:spPr>
            <a:xfrm>
              <a:off x="0" y="0"/>
              <a:ext cx="2081987" cy="70556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16" name="Rectangle 82">
              <a:extLst>
                <a:ext uri="{FF2B5EF4-FFF2-40B4-BE49-F238E27FC236}">
                  <a16:creationId xmlns:a16="http://schemas.microsoft.com/office/drawing/2014/main" id="{FE09855D-3EB2-4070-9633-209148900C5B}"/>
                </a:ext>
              </a:extLst>
            </p:cNvPr>
            <p:cNvSpPr/>
            <p:nvPr/>
          </p:nvSpPr>
          <p:spPr>
            <a:xfrm>
              <a:off x="0" y="0"/>
              <a:ext cx="2081987" cy="705563"/>
            </a:xfrm>
            <a:prstGeom prst="rect">
              <a:avLst/>
            </a:pr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9" tIns="45719" rIns="45719" bIns="45719" numCol="1" anchor="ctr">
              <a:noAutofit/>
            </a:bodyPr>
            <a:lstStyle/>
            <a:p>
              <a:endParaRPr/>
            </a:p>
          </p:txBody>
        </p:sp>
      </p:grpSp>
      <p:sp>
        <p:nvSpPr>
          <p:cNvPr id="17" name="Oval 83">
            <a:extLst>
              <a:ext uri="{FF2B5EF4-FFF2-40B4-BE49-F238E27FC236}">
                <a16:creationId xmlns:a16="http://schemas.microsoft.com/office/drawing/2014/main" id="{349ABAB6-3C25-43A3-959B-98DE3A2EDA13}"/>
              </a:ext>
            </a:extLst>
          </p:cNvPr>
          <p:cNvSpPr/>
          <p:nvPr/>
        </p:nvSpPr>
        <p:spPr>
          <a:xfrm>
            <a:off x="2995372" y="1684721"/>
            <a:ext cx="930248" cy="930249"/>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18" name="Oval 84">
            <a:extLst>
              <a:ext uri="{FF2B5EF4-FFF2-40B4-BE49-F238E27FC236}">
                <a16:creationId xmlns:a16="http://schemas.microsoft.com/office/drawing/2014/main" id="{56E196DF-0768-4425-BCE6-356D1074D6D8}"/>
              </a:ext>
            </a:extLst>
          </p:cNvPr>
          <p:cNvSpPr/>
          <p:nvPr/>
        </p:nvSpPr>
        <p:spPr>
          <a:xfrm>
            <a:off x="3083712" y="1773062"/>
            <a:ext cx="753567" cy="753567"/>
          </a:xfrm>
          <a:prstGeom prst="ellipse">
            <a:avLst/>
          </a:prstGeom>
          <a:gradFill>
            <a:gsLst>
              <a:gs pos="22846">
                <a:srgbClr val="4FACFE"/>
              </a:gs>
              <a:gs pos="63342">
                <a:srgbClr val="28CFFE"/>
              </a:gs>
              <a:gs pos="100000">
                <a:srgbClr val="00F2FE"/>
              </a:gs>
            </a:gsLst>
            <a:lin ang="2089255"/>
          </a:gradFill>
          <a:ln w="12700">
            <a:miter lim="400000"/>
          </a:ln>
        </p:spPr>
        <p:txBody>
          <a:bodyPr lIns="45719" rIns="45719" anchor="ctr"/>
          <a:lstStyle/>
          <a:p>
            <a:endParaRPr/>
          </a:p>
        </p:txBody>
      </p:sp>
      <p:sp>
        <p:nvSpPr>
          <p:cNvPr id="19" name="Oval 85">
            <a:extLst>
              <a:ext uri="{FF2B5EF4-FFF2-40B4-BE49-F238E27FC236}">
                <a16:creationId xmlns:a16="http://schemas.microsoft.com/office/drawing/2014/main" id="{0EB3B520-DD20-44DC-A85D-9A762EE03298}"/>
              </a:ext>
            </a:extLst>
          </p:cNvPr>
          <p:cNvSpPr/>
          <p:nvPr/>
        </p:nvSpPr>
        <p:spPr>
          <a:xfrm>
            <a:off x="3192801" y="1882150"/>
            <a:ext cx="535390" cy="535391"/>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21" name="TextBox 90">
            <a:extLst>
              <a:ext uri="{FF2B5EF4-FFF2-40B4-BE49-F238E27FC236}">
                <a16:creationId xmlns:a16="http://schemas.microsoft.com/office/drawing/2014/main" id="{EC9AFAAA-BC6D-4083-9A20-75D9114F20EE}"/>
              </a:ext>
            </a:extLst>
          </p:cNvPr>
          <p:cNvSpPr txBox="1"/>
          <p:nvPr/>
        </p:nvSpPr>
        <p:spPr>
          <a:xfrm rot="2678632">
            <a:off x="3669867" y="2749834"/>
            <a:ext cx="916808" cy="273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a:latin typeface="Century Gothic"/>
                <a:ea typeface="Century Gothic"/>
                <a:cs typeface="Century Gothic"/>
                <a:sym typeface="Century Gothic"/>
              </a:defRPr>
            </a:lvl1pPr>
          </a:lstStyle>
          <a:p>
            <a:r>
              <a:rPr lang="en-US" sz="1100" dirty="0"/>
              <a:t>INDUSTRI</a:t>
            </a:r>
            <a:endParaRPr sz="1100" dirty="0"/>
          </a:p>
        </p:txBody>
      </p:sp>
      <p:grpSp>
        <p:nvGrpSpPr>
          <p:cNvPr id="24" name="Group">
            <a:extLst>
              <a:ext uri="{FF2B5EF4-FFF2-40B4-BE49-F238E27FC236}">
                <a16:creationId xmlns:a16="http://schemas.microsoft.com/office/drawing/2014/main" id="{248B2542-899A-4778-8415-FF4A748CBF0A}"/>
              </a:ext>
            </a:extLst>
          </p:cNvPr>
          <p:cNvGrpSpPr/>
          <p:nvPr/>
        </p:nvGrpSpPr>
        <p:grpSpPr>
          <a:xfrm>
            <a:off x="4797568" y="2938530"/>
            <a:ext cx="5652448" cy="922677"/>
            <a:chOff x="0" y="0"/>
            <a:chExt cx="2081987" cy="705563"/>
          </a:xfrm>
        </p:grpSpPr>
        <p:sp>
          <p:nvSpPr>
            <p:cNvPr id="25" name="Rectangle 47">
              <a:extLst>
                <a:ext uri="{FF2B5EF4-FFF2-40B4-BE49-F238E27FC236}">
                  <a16:creationId xmlns:a16="http://schemas.microsoft.com/office/drawing/2014/main" id="{729542BC-1A82-4F2A-AB77-84A7274050A9}"/>
                </a:ext>
              </a:extLst>
            </p:cNvPr>
            <p:cNvSpPr/>
            <p:nvPr/>
          </p:nvSpPr>
          <p:spPr>
            <a:xfrm>
              <a:off x="0" y="0"/>
              <a:ext cx="2081987" cy="70556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26" name="Rectangle 48">
              <a:extLst>
                <a:ext uri="{FF2B5EF4-FFF2-40B4-BE49-F238E27FC236}">
                  <a16:creationId xmlns:a16="http://schemas.microsoft.com/office/drawing/2014/main" id="{8EE2D3BB-6E8D-47F3-98C5-78628ECDF0B9}"/>
                </a:ext>
              </a:extLst>
            </p:cNvPr>
            <p:cNvSpPr/>
            <p:nvPr/>
          </p:nvSpPr>
          <p:spPr>
            <a:xfrm>
              <a:off x="0" y="0"/>
              <a:ext cx="2081987" cy="705563"/>
            </a:xfrm>
            <a:prstGeom prst="rect">
              <a:avLst/>
            </a:prstGeom>
            <a:gradFill flip="none" rotWithShape="1">
              <a:gsLst>
                <a:gs pos="22846">
                  <a:srgbClr val="6428AA"/>
                </a:gs>
                <a:gs pos="63240">
                  <a:srgbClr val="863DC8"/>
                </a:gs>
                <a:gs pos="99804">
                  <a:srgbClr val="A852E6"/>
                </a:gs>
              </a:gsLst>
              <a:lin ang="2089255" scaled="0"/>
            </a:gradFill>
            <a:ln w="12700" cap="flat">
              <a:noFill/>
              <a:miter lim="400000"/>
            </a:ln>
            <a:effectLst/>
          </p:spPr>
          <p:txBody>
            <a:bodyPr wrap="square" lIns="45719" tIns="45719" rIns="45719" bIns="45719" numCol="1" anchor="ctr">
              <a:noAutofit/>
            </a:bodyPr>
            <a:lstStyle/>
            <a:p>
              <a:endParaRPr/>
            </a:p>
          </p:txBody>
        </p:sp>
      </p:grpSp>
      <p:sp>
        <p:nvSpPr>
          <p:cNvPr id="27" name="Oval 49">
            <a:extLst>
              <a:ext uri="{FF2B5EF4-FFF2-40B4-BE49-F238E27FC236}">
                <a16:creationId xmlns:a16="http://schemas.microsoft.com/office/drawing/2014/main" id="{1F21858D-CFB9-4924-88C6-8BE13974081E}"/>
              </a:ext>
            </a:extLst>
          </p:cNvPr>
          <p:cNvSpPr/>
          <p:nvPr/>
        </p:nvSpPr>
        <p:spPr>
          <a:xfrm>
            <a:off x="4197740" y="2923881"/>
            <a:ext cx="930249" cy="930248"/>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28" name="Oval 50">
            <a:extLst>
              <a:ext uri="{FF2B5EF4-FFF2-40B4-BE49-F238E27FC236}">
                <a16:creationId xmlns:a16="http://schemas.microsoft.com/office/drawing/2014/main" id="{F86EADA7-9D3C-490E-9003-9890F9227C3F}"/>
              </a:ext>
            </a:extLst>
          </p:cNvPr>
          <p:cNvSpPr/>
          <p:nvPr/>
        </p:nvSpPr>
        <p:spPr>
          <a:xfrm>
            <a:off x="4286081" y="3012222"/>
            <a:ext cx="753567" cy="753566"/>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p>
            <a:endParaRPr/>
          </a:p>
        </p:txBody>
      </p:sp>
      <p:sp>
        <p:nvSpPr>
          <p:cNvPr id="29" name="Oval 51">
            <a:extLst>
              <a:ext uri="{FF2B5EF4-FFF2-40B4-BE49-F238E27FC236}">
                <a16:creationId xmlns:a16="http://schemas.microsoft.com/office/drawing/2014/main" id="{2072E501-CBF0-49E6-B1D8-D28138DC15E7}"/>
              </a:ext>
            </a:extLst>
          </p:cNvPr>
          <p:cNvSpPr/>
          <p:nvPr/>
        </p:nvSpPr>
        <p:spPr>
          <a:xfrm>
            <a:off x="4395169" y="3121310"/>
            <a:ext cx="535391" cy="535391"/>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31" name="TextBox 56">
            <a:extLst>
              <a:ext uri="{FF2B5EF4-FFF2-40B4-BE49-F238E27FC236}">
                <a16:creationId xmlns:a16="http://schemas.microsoft.com/office/drawing/2014/main" id="{41950BBD-C50F-4749-81F9-23622E5BD1BB}"/>
              </a:ext>
            </a:extLst>
          </p:cNvPr>
          <p:cNvSpPr txBox="1"/>
          <p:nvPr/>
        </p:nvSpPr>
        <p:spPr>
          <a:xfrm rot="2678632">
            <a:off x="4714753" y="4070085"/>
            <a:ext cx="1363640" cy="349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a:latin typeface="Century Gothic"/>
                <a:ea typeface="Century Gothic"/>
                <a:cs typeface="Century Gothic"/>
                <a:sym typeface="Century Gothic"/>
              </a:defRPr>
            </a:lvl1pPr>
          </a:lstStyle>
          <a:p>
            <a:r>
              <a:rPr lang="en-US" sz="900" dirty="0"/>
              <a:t>PERCETAKAN</a:t>
            </a:r>
            <a:endParaRPr sz="900" dirty="0"/>
          </a:p>
        </p:txBody>
      </p:sp>
      <p:grpSp>
        <p:nvGrpSpPr>
          <p:cNvPr id="33" name="Group">
            <a:extLst>
              <a:ext uri="{FF2B5EF4-FFF2-40B4-BE49-F238E27FC236}">
                <a16:creationId xmlns:a16="http://schemas.microsoft.com/office/drawing/2014/main" id="{73C2A085-4FCB-499D-9EC0-2540CB0BEA76}"/>
              </a:ext>
            </a:extLst>
          </p:cNvPr>
          <p:cNvGrpSpPr/>
          <p:nvPr/>
        </p:nvGrpSpPr>
        <p:grpSpPr>
          <a:xfrm>
            <a:off x="7198326" y="5328919"/>
            <a:ext cx="5494092" cy="908405"/>
            <a:chOff x="0" y="0"/>
            <a:chExt cx="2081986" cy="705562"/>
          </a:xfrm>
        </p:grpSpPr>
        <p:sp>
          <p:nvSpPr>
            <p:cNvPr id="34" name="Rectangle 6">
              <a:extLst>
                <a:ext uri="{FF2B5EF4-FFF2-40B4-BE49-F238E27FC236}">
                  <a16:creationId xmlns:a16="http://schemas.microsoft.com/office/drawing/2014/main" id="{9EAF32D9-8022-43E4-AE39-D49BF8FB7617}"/>
                </a:ext>
              </a:extLst>
            </p:cNvPr>
            <p:cNvSpPr/>
            <p:nvPr/>
          </p:nvSpPr>
          <p:spPr>
            <a:xfrm>
              <a:off x="0" y="0"/>
              <a:ext cx="2081987" cy="70556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35" name="Rectangle 7">
              <a:extLst>
                <a:ext uri="{FF2B5EF4-FFF2-40B4-BE49-F238E27FC236}">
                  <a16:creationId xmlns:a16="http://schemas.microsoft.com/office/drawing/2014/main" id="{CF2A5358-016F-4E08-8A86-BF7939A30056}"/>
                </a:ext>
              </a:extLst>
            </p:cNvPr>
            <p:cNvSpPr/>
            <p:nvPr/>
          </p:nvSpPr>
          <p:spPr>
            <a:xfrm>
              <a:off x="0" y="0"/>
              <a:ext cx="1827522" cy="705563"/>
            </a:xfrm>
            <a:prstGeom prst="rect">
              <a:avLst/>
            </a:prstGeom>
            <a:gradFill flip="none" rotWithShape="1">
              <a:gsLst>
                <a:gs pos="22846">
                  <a:srgbClr val="FF3847"/>
                </a:gs>
                <a:gs pos="63342">
                  <a:srgbClr val="FF7D25"/>
                </a:gs>
                <a:gs pos="100000">
                  <a:srgbClr val="FFC203"/>
                </a:gs>
              </a:gsLst>
              <a:lin ang="2089255" scaled="0"/>
            </a:gradFill>
            <a:ln w="12700" cap="flat">
              <a:noFill/>
              <a:miter lim="400000"/>
            </a:ln>
            <a:effectLst/>
          </p:spPr>
          <p:txBody>
            <a:bodyPr wrap="square" lIns="45719" tIns="45719" rIns="45719" bIns="45719" numCol="1" anchor="ctr">
              <a:noAutofit/>
            </a:bodyPr>
            <a:lstStyle/>
            <a:p>
              <a:endParaRPr/>
            </a:p>
          </p:txBody>
        </p:sp>
      </p:grpSp>
      <p:sp>
        <p:nvSpPr>
          <p:cNvPr id="36" name="Oval 1">
            <a:extLst>
              <a:ext uri="{FF2B5EF4-FFF2-40B4-BE49-F238E27FC236}">
                <a16:creationId xmlns:a16="http://schemas.microsoft.com/office/drawing/2014/main" id="{8509CE49-5E70-4F8A-B09B-9B5BA4657BCE}"/>
              </a:ext>
            </a:extLst>
          </p:cNvPr>
          <p:cNvSpPr/>
          <p:nvPr/>
        </p:nvSpPr>
        <p:spPr>
          <a:xfrm>
            <a:off x="6557556" y="5300621"/>
            <a:ext cx="930248" cy="930249"/>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37" name="Oval 4">
            <a:extLst>
              <a:ext uri="{FF2B5EF4-FFF2-40B4-BE49-F238E27FC236}">
                <a16:creationId xmlns:a16="http://schemas.microsoft.com/office/drawing/2014/main" id="{E80D66DE-68BB-499A-AEF0-DD44794604DD}"/>
              </a:ext>
            </a:extLst>
          </p:cNvPr>
          <p:cNvSpPr/>
          <p:nvPr/>
        </p:nvSpPr>
        <p:spPr>
          <a:xfrm>
            <a:off x="6645897" y="5388963"/>
            <a:ext cx="753566" cy="753567"/>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p>
            <a:endParaRPr/>
          </a:p>
        </p:txBody>
      </p:sp>
      <p:sp>
        <p:nvSpPr>
          <p:cNvPr id="38" name="Oval 5">
            <a:extLst>
              <a:ext uri="{FF2B5EF4-FFF2-40B4-BE49-F238E27FC236}">
                <a16:creationId xmlns:a16="http://schemas.microsoft.com/office/drawing/2014/main" id="{D4418AD8-4909-41A4-9AA1-44CBE83B74BC}"/>
              </a:ext>
            </a:extLst>
          </p:cNvPr>
          <p:cNvSpPr/>
          <p:nvPr/>
        </p:nvSpPr>
        <p:spPr>
          <a:xfrm>
            <a:off x="6754984" y="5498050"/>
            <a:ext cx="535391" cy="535391"/>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39" name="Oval 12">
            <a:extLst>
              <a:ext uri="{FF2B5EF4-FFF2-40B4-BE49-F238E27FC236}">
                <a16:creationId xmlns:a16="http://schemas.microsoft.com/office/drawing/2014/main" id="{A38D4ED2-CBEA-460F-83F9-5856DC040ADD}"/>
              </a:ext>
            </a:extLst>
          </p:cNvPr>
          <p:cNvSpPr/>
          <p:nvPr/>
        </p:nvSpPr>
        <p:spPr>
          <a:xfrm>
            <a:off x="7661588" y="6465437"/>
            <a:ext cx="616031" cy="616031"/>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41" name="TextBox 21">
            <a:extLst>
              <a:ext uri="{FF2B5EF4-FFF2-40B4-BE49-F238E27FC236}">
                <a16:creationId xmlns:a16="http://schemas.microsoft.com/office/drawing/2014/main" id="{01AB975D-4932-4A5A-8DE9-ED5FAC976FC3}"/>
              </a:ext>
            </a:extLst>
          </p:cNvPr>
          <p:cNvSpPr txBox="1"/>
          <p:nvPr/>
        </p:nvSpPr>
        <p:spPr>
          <a:xfrm rot="2678632">
            <a:off x="7129620" y="6315262"/>
            <a:ext cx="1047566" cy="349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a:latin typeface="Century Gothic"/>
                <a:ea typeface="Century Gothic"/>
                <a:cs typeface="Century Gothic"/>
                <a:sym typeface="Century Gothic"/>
              </a:defRPr>
            </a:lvl1pPr>
          </a:lstStyle>
          <a:p>
            <a:r>
              <a:rPr lang="en-US" sz="1000" dirty="0"/>
              <a:t>BANDUNG</a:t>
            </a:r>
            <a:endParaRPr sz="1000" dirty="0"/>
          </a:p>
        </p:txBody>
      </p:sp>
      <p:grpSp>
        <p:nvGrpSpPr>
          <p:cNvPr id="44" name="Group">
            <a:extLst>
              <a:ext uri="{FF2B5EF4-FFF2-40B4-BE49-F238E27FC236}">
                <a16:creationId xmlns:a16="http://schemas.microsoft.com/office/drawing/2014/main" id="{BA990C70-9218-48DA-B031-B8FC1EC2E002}"/>
              </a:ext>
            </a:extLst>
          </p:cNvPr>
          <p:cNvGrpSpPr/>
          <p:nvPr/>
        </p:nvGrpSpPr>
        <p:grpSpPr>
          <a:xfrm>
            <a:off x="6009567" y="4108345"/>
            <a:ext cx="5950941" cy="930249"/>
            <a:chOff x="0" y="0"/>
            <a:chExt cx="2082355" cy="705562"/>
          </a:xfrm>
        </p:grpSpPr>
        <p:sp>
          <p:nvSpPr>
            <p:cNvPr id="45" name="Rectangle 28">
              <a:extLst>
                <a:ext uri="{FF2B5EF4-FFF2-40B4-BE49-F238E27FC236}">
                  <a16:creationId xmlns:a16="http://schemas.microsoft.com/office/drawing/2014/main" id="{26C9AA97-96DF-41FA-AB4A-EEA8F6CF6F7E}"/>
                </a:ext>
              </a:extLst>
            </p:cNvPr>
            <p:cNvSpPr/>
            <p:nvPr/>
          </p:nvSpPr>
          <p:spPr>
            <a:xfrm>
              <a:off x="368" y="0"/>
              <a:ext cx="2081988" cy="70556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46" name="Rectangle 29">
              <a:extLst>
                <a:ext uri="{FF2B5EF4-FFF2-40B4-BE49-F238E27FC236}">
                  <a16:creationId xmlns:a16="http://schemas.microsoft.com/office/drawing/2014/main" id="{6909A572-FEB4-422B-8F7A-6016308985BD}"/>
                </a:ext>
              </a:extLst>
            </p:cNvPr>
            <p:cNvSpPr/>
            <p:nvPr/>
          </p:nvSpPr>
          <p:spPr>
            <a:xfrm>
              <a:off x="0" y="0"/>
              <a:ext cx="1827522" cy="705563"/>
            </a:xfrm>
            <a:prstGeom prst="rect">
              <a:avLst/>
            </a:prstGeom>
            <a:gradFill flip="none" rotWithShape="1">
              <a:gsLst>
                <a:gs pos="1890">
                  <a:srgbClr val="FF2A70"/>
                </a:gs>
                <a:gs pos="64135">
                  <a:srgbClr val="E1359B"/>
                </a:gs>
                <a:gs pos="98899">
                  <a:srgbClr val="C23FC6"/>
                </a:gs>
              </a:gsLst>
              <a:lin ang="2089255" scaled="0"/>
            </a:gradFill>
            <a:ln w="12700" cap="flat">
              <a:noFill/>
              <a:miter lim="400000"/>
            </a:ln>
            <a:effectLst/>
          </p:spPr>
          <p:txBody>
            <a:bodyPr wrap="square" lIns="45719" tIns="45719" rIns="45719" bIns="45719" numCol="1" anchor="ctr">
              <a:noAutofit/>
            </a:bodyPr>
            <a:lstStyle/>
            <a:p>
              <a:endParaRPr/>
            </a:p>
          </p:txBody>
        </p:sp>
      </p:grpSp>
      <p:sp>
        <p:nvSpPr>
          <p:cNvPr id="47" name="Oval 30">
            <a:extLst>
              <a:ext uri="{FF2B5EF4-FFF2-40B4-BE49-F238E27FC236}">
                <a16:creationId xmlns:a16="http://schemas.microsoft.com/office/drawing/2014/main" id="{B4DFE75C-27B9-4309-B8E2-13A39C20D823}"/>
              </a:ext>
            </a:extLst>
          </p:cNvPr>
          <p:cNvSpPr/>
          <p:nvPr/>
        </p:nvSpPr>
        <p:spPr>
          <a:xfrm>
            <a:off x="5410110" y="4109042"/>
            <a:ext cx="930248" cy="930248"/>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48" name="Oval 31">
            <a:extLst>
              <a:ext uri="{FF2B5EF4-FFF2-40B4-BE49-F238E27FC236}">
                <a16:creationId xmlns:a16="http://schemas.microsoft.com/office/drawing/2014/main" id="{F2F7A012-612B-47AD-A222-B282BB36D84D}"/>
              </a:ext>
            </a:extLst>
          </p:cNvPr>
          <p:cNvSpPr/>
          <p:nvPr/>
        </p:nvSpPr>
        <p:spPr>
          <a:xfrm>
            <a:off x="5498451" y="4197383"/>
            <a:ext cx="753567" cy="753567"/>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p>
            <a:endParaRPr/>
          </a:p>
        </p:txBody>
      </p:sp>
      <p:sp>
        <p:nvSpPr>
          <p:cNvPr id="49" name="Oval 32">
            <a:extLst>
              <a:ext uri="{FF2B5EF4-FFF2-40B4-BE49-F238E27FC236}">
                <a16:creationId xmlns:a16="http://schemas.microsoft.com/office/drawing/2014/main" id="{17884651-ADC4-41AB-95A5-9681812E6A8A}"/>
              </a:ext>
            </a:extLst>
          </p:cNvPr>
          <p:cNvSpPr/>
          <p:nvPr/>
        </p:nvSpPr>
        <p:spPr>
          <a:xfrm>
            <a:off x="5607539" y="4306471"/>
            <a:ext cx="535391" cy="535391"/>
          </a:xfrm>
          <a:prstGeom prst="ellipse">
            <a:avLst/>
          </a:prstGeom>
          <a:gradFill>
            <a:gsLst>
              <a:gs pos="0">
                <a:srgbClr val="E0E3E8"/>
              </a:gs>
              <a:gs pos="100000">
                <a:srgbClr val="FFFFFF"/>
              </a:gs>
            </a:gsLst>
            <a:path path="circle">
              <a:fillToRect l="119636" t="37721" r="-19636" b="62278"/>
            </a:path>
          </a:gradFill>
          <a:ln w="3175">
            <a:solidFill>
              <a:srgbClr val="F1F3F5"/>
            </a:solidFill>
            <a:miter/>
          </a:ln>
          <a:effectLst>
            <a:outerShdw blurRad="241300" dist="63500" dir="8100000" rotWithShape="0">
              <a:srgbClr val="000000">
                <a:alpha val="40000"/>
              </a:srgbClr>
            </a:outerShdw>
          </a:effectLst>
        </p:spPr>
        <p:txBody>
          <a:bodyPr lIns="45719" rIns="45719" anchor="ctr"/>
          <a:lstStyle/>
          <a:p>
            <a:endParaRPr/>
          </a:p>
        </p:txBody>
      </p:sp>
      <p:sp>
        <p:nvSpPr>
          <p:cNvPr id="51" name="TextBox 37">
            <a:extLst>
              <a:ext uri="{FF2B5EF4-FFF2-40B4-BE49-F238E27FC236}">
                <a16:creationId xmlns:a16="http://schemas.microsoft.com/office/drawing/2014/main" id="{6C934CE1-2909-4BC3-87F9-6D2E8B1FB1BA}"/>
              </a:ext>
            </a:extLst>
          </p:cNvPr>
          <p:cNvSpPr txBox="1"/>
          <p:nvPr/>
        </p:nvSpPr>
        <p:spPr>
          <a:xfrm rot="2678632">
            <a:off x="5961732" y="5184605"/>
            <a:ext cx="1164448" cy="349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a:latin typeface="Century Gothic"/>
                <a:ea typeface="Century Gothic"/>
                <a:cs typeface="Century Gothic"/>
                <a:sym typeface="Century Gothic"/>
              </a:defRPr>
            </a:lvl1pPr>
          </a:lstStyle>
          <a:p>
            <a:r>
              <a:rPr lang="en-US" sz="1100" dirty="0"/>
              <a:t>PAGARSIH</a:t>
            </a:r>
            <a:endParaRPr sz="1100" dirty="0"/>
          </a:p>
        </p:txBody>
      </p:sp>
      <p:sp>
        <p:nvSpPr>
          <p:cNvPr id="53" name="TextBox 95">
            <a:extLst>
              <a:ext uri="{FF2B5EF4-FFF2-40B4-BE49-F238E27FC236}">
                <a16:creationId xmlns:a16="http://schemas.microsoft.com/office/drawing/2014/main" id="{CF74409A-6F0D-4392-8B8F-77D07F02BCCC}"/>
              </a:ext>
            </a:extLst>
          </p:cNvPr>
          <p:cNvSpPr txBox="1"/>
          <p:nvPr/>
        </p:nvSpPr>
        <p:spPr>
          <a:xfrm rot="2678632">
            <a:off x="2541772" y="1496831"/>
            <a:ext cx="641509" cy="349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1400">
                <a:latin typeface="Century Gothic"/>
                <a:ea typeface="Century Gothic"/>
                <a:cs typeface="Century Gothic"/>
                <a:sym typeface="Century Gothic"/>
              </a:defRPr>
            </a:lvl1pPr>
          </a:lstStyle>
          <a:p>
            <a:r>
              <a:rPr lang="en-US" sz="1100" dirty="0"/>
              <a:t>SENTRA</a:t>
            </a:r>
            <a:endParaRPr sz="1100" dirty="0"/>
          </a:p>
        </p:txBody>
      </p:sp>
      <p:sp>
        <p:nvSpPr>
          <p:cNvPr id="58" name="TextBox 52">
            <a:extLst>
              <a:ext uri="{FF2B5EF4-FFF2-40B4-BE49-F238E27FC236}">
                <a16:creationId xmlns:a16="http://schemas.microsoft.com/office/drawing/2014/main" id="{AA8D0402-0A26-418B-99D9-17D01B1800A7}"/>
              </a:ext>
            </a:extLst>
          </p:cNvPr>
          <p:cNvSpPr txBox="1"/>
          <p:nvPr/>
        </p:nvSpPr>
        <p:spPr>
          <a:xfrm>
            <a:off x="7705254" y="5256503"/>
            <a:ext cx="385796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r>
              <a:rPr lang="en-US" sz="2000" dirty="0" err="1">
                <a:latin typeface="Times New Roman" panose="02020603050405020304" pitchFamily="18" charset="0"/>
                <a:cs typeface="Times New Roman" panose="02020603050405020304" pitchFamily="18" charset="0"/>
              </a:rPr>
              <a:t>Bagaimana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tanggapan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responden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mengenai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Knowledge Management </a:t>
            </a:r>
            <a:r>
              <a:rPr lang="en-US" sz="2000" dirty="0" err="1">
                <a:latin typeface="Times New Roman" panose="02020603050405020304" pitchFamily="18" charset="0"/>
                <a:cs typeface="Times New Roman" panose="02020603050405020304" pitchFamily="18" charset="0"/>
              </a:rPr>
              <a:t>terhadap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keunggulan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bersaing</a:t>
            </a:r>
            <a:r>
              <a:rPr lang="en-US" sz="20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60" name="TextBox 52">
            <a:extLst>
              <a:ext uri="{FF2B5EF4-FFF2-40B4-BE49-F238E27FC236}">
                <a16:creationId xmlns:a16="http://schemas.microsoft.com/office/drawing/2014/main" id="{79A6ED67-CD95-4130-BFBF-F20AB3C85F90}"/>
              </a:ext>
            </a:extLst>
          </p:cNvPr>
          <p:cNvSpPr txBox="1"/>
          <p:nvPr/>
        </p:nvSpPr>
        <p:spPr>
          <a:xfrm>
            <a:off x="6454637" y="4095629"/>
            <a:ext cx="359419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pPr algn="just"/>
            <a:r>
              <a:rPr lang="en-US" sz="1800" dirty="0" err="1">
                <a:latin typeface="Times New Roman" panose="02020603050405020304" pitchFamily="18" charset="0"/>
                <a:cs typeface="Times New Roman" panose="02020603050405020304" pitchFamily="18" charset="0"/>
              </a:rPr>
              <a:t>Bagaimana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tanggapan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responden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mengenai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Kemitraan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terhadap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keunggulan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bersaing</a:t>
            </a:r>
            <a:r>
              <a:rPr lang="en-US" sz="1800" dirty="0">
                <a:latin typeface="Times New Roman" panose="02020603050405020304" pitchFamily="18" charset="0"/>
                <a:cs typeface="Times New Roman" panose="02020603050405020304" pitchFamily="18" charset="0"/>
              </a:rPr>
              <a:t>.</a:t>
            </a:r>
          </a:p>
        </p:txBody>
      </p:sp>
      <p:sp>
        <p:nvSpPr>
          <p:cNvPr id="62" name="TextBox 52">
            <a:extLst>
              <a:ext uri="{FF2B5EF4-FFF2-40B4-BE49-F238E27FC236}">
                <a16:creationId xmlns:a16="http://schemas.microsoft.com/office/drawing/2014/main" id="{54E3620A-340F-49CF-8DDD-F2A1DD06FE53}"/>
              </a:ext>
            </a:extLst>
          </p:cNvPr>
          <p:cNvSpPr txBox="1"/>
          <p:nvPr/>
        </p:nvSpPr>
        <p:spPr>
          <a:xfrm>
            <a:off x="5243645" y="3015227"/>
            <a:ext cx="3715885"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100"/>
            </a:lvl1pPr>
          </a:lstStyle>
          <a:p>
            <a:r>
              <a:rPr lang="en-US" dirty="0" err="1"/>
              <a:t>Bagaimana</a:t>
            </a:r>
            <a:r>
              <a:rPr lang="en-US" dirty="0"/>
              <a:t> </a:t>
            </a:r>
            <a:r>
              <a:rPr lang="en-US" dirty="0" err="1"/>
              <a:t>tanggapan</a:t>
            </a:r>
            <a:r>
              <a:rPr lang="en-US" dirty="0"/>
              <a:t> </a:t>
            </a:r>
            <a:r>
              <a:rPr lang="en-US" dirty="0" err="1"/>
              <a:t>responden</a:t>
            </a:r>
            <a:r>
              <a:rPr lang="en-US" dirty="0"/>
              <a:t> </a:t>
            </a:r>
            <a:r>
              <a:rPr lang="en-US" dirty="0" err="1"/>
              <a:t>mengenai</a:t>
            </a:r>
            <a:r>
              <a:rPr lang="en-US" dirty="0"/>
              <a:t> </a:t>
            </a:r>
            <a:r>
              <a:rPr lang="en-US" dirty="0" err="1"/>
              <a:t>Keunggulan</a:t>
            </a:r>
            <a:r>
              <a:rPr lang="en-US" dirty="0"/>
              <a:t> </a:t>
            </a:r>
            <a:r>
              <a:rPr lang="en-US" dirty="0" err="1"/>
              <a:t>Bersaing</a:t>
            </a:r>
            <a:r>
              <a:rPr lang="en-US" dirty="0"/>
              <a:t> </a:t>
            </a:r>
          </a:p>
        </p:txBody>
      </p:sp>
      <p:sp>
        <p:nvSpPr>
          <p:cNvPr id="65" name="TextBox 52">
            <a:extLst>
              <a:ext uri="{FF2B5EF4-FFF2-40B4-BE49-F238E27FC236}">
                <a16:creationId xmlns:a16="http://schemas.microsoft.com/office/drawing/2014/main" id="{2CA80E16-D6A3-456E-88BA-457E4DF74792}"/>
              </a:ext>
            </a:extLst>
          </p:cNvPr>
          <p:cNvSpPr txBox="1"/>
          <p:nvPr/>
        </p:nvSpPr>
        <p:spPr>
          <a:xfrm>
            <a:off x="3917710" y="1613174"/>
            <a:ext cx="5286328"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r>
              <a:rPr lang="en-US" dirty="0" err="1">
                <a:latin typeface="Times New Roman" panose="02020603050405020304" pitchFamily="18" charset="0"/>
                <a:cs typeface="Times New Roman" panose="02020603050405020304" pitchFamily="18" charset="0"/>
              </a:rPr>
              <a:t>Bagaimana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pengaruh</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Knowledge management dan </a:t>
            </a:r>
            <a:r>
              <a:rPr lang="en-US" dirty="0" err="1">
                <a:latin typeface="Times New Roman" panose="02020603050405020304" pitchFamily="18" charset="0"/>
                <a:cs typeface="Times New Roman" panose="02020603050405020304" pitchFamily="18" charset="0"/>
              </a:rPr>
              <a:t>kemitraan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dirasakan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usaha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keunggulan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bersaing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simultan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parsial</a:t>
            </a:r>
            <a:r>
              <a:rPr lang="en-US" dirty="0">
                <a:latin typeface="Times New Roman" panose="02020603050405020304" pitchFamily="18" charset="0"/>
                <a:cs typeface="Times New Roman" panose="02020603050405020304" pitchFamily="18" charset="0"/>
              </a:rPr>
              <a:t> pada Sentra </a:t>
            </a:r>
            <a:r>
              <a:rPr lang="en-US" dirty="0" err="1">
                <a:latin typeface="Times New Roman" panose="02020603050405020304" pitchFamily="18" charset="0"/>
                <a:cs typeface="Times New Roman" panose="02020603050405020304" pitchFamily="18" charset="0"/>
              </a:rPr>
              <a:t>Industri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Percetakan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Pagarsih</a:t>
            </a:r>
            <a:r>
              <a:rPr lang="en-US" dirty="0">
                <a:latin typeface="Times New Roman" panose="02020603050405020304" pitchFamily="18" charset="0"/>
                <a:cs typeface="Times New Roman" panose="02020603050405020304" pitchFamily="18" charset="0"/>
              </a:rPr>
              <a:t> Bandung.</a:t>
            </a:r>
          </a:p>
        </p:txBody>
      </p:sp>
      <p:pic>
        <p:nvPicPr>
          <p:cNvPr id="66" name="Graphic 44" descr="Graphic 44">
            <a:extLst>
              <a:ext uri="{FF2B5EF4-FFF2-40B4-BE49-F238E27FC236}">
                <a16:creationId xmlns:a16="http://schemas.microsoft.com/office/drawing/2014/main" id="{7B0F85BD-16D6-47E8-838D-70830F17465B}"/>
              </a:ext>
            </a:extLst>
          </p:cNvPr>
          <p:cNvPicPr>
            <a:picLocks noChangeAspect="1"/>
          </p:cNvPicPr>
          <p:nvPr/>
        </p:nvPicPr>
        <p:blipFill>
          <a:blip r:embed="rId2">
            <a:alphaModFix amt="69132"/>
          </a:blip>
          <a:stretch>
            <a:fillRect/>
          </a:stretch>
        </p:blipFill>
        <p:spPr>
          <a:xfrm>
            <a:off x="7779104" y="6576522"/>
            <a:ext cx="381001" cy="381001"/>
          </a:xfrm>
          <a:prstGeom prst="rect">
            <a:avLst/>
          </a:prstGeom>
          <a:ln w="12700">
            <a:miter lim="400000"/>
          </a:ln>
        </p:spPr>
      </p:pic>
      <p:sp>
        <p:nvSpPr>
          <p:cNvPr id="71" name="TextBox 70">
            <a:extLst>
              <a:ext uri="{FF2B5EF4-FFF2-40B4-BE49-F238E27FC236}">
                <a16:creationId xmlns:a16="http://schemas.microsoft.com/office/drawing/2014/main" id="{435F4C24-6414-4DD6-B200-9486A856ED4F}"/>
              </a:ext>
            </a:extLst>
          </p:cNvPr>
          <p:cNvSpPr txBox="1"/>
          <p:nvPr/>
        </p:nvSpPr>
        <p:spPr>
          <a:xfrm>
            <a:off x="6850798" y="5486930"/>
            <a:ext cx="367408" cy="523220"/>
          </a:xfrm>
          <a:prstGeom prst="rect">
            <a:avLst/>
          </a:prstGeom>
          <a:noFill/>
        </p:spPr>
        <p:txBody>
          <a:bodyPr wrap="none" rtlCol="0">
            <a:spAutoFit/>
          </a:bodyPr>
          <a:lstStyle/>
          <a:p>
            <a:r>
              <a:rPr lang="en-US" sz="2800" dirty="0"/>
              <a:t>1</a:t>
            </a:r>
          </a:p>
        </p:txBody>
      </p:sp>
      <p:sp>
        <p:nvSpPr>
          <p:cNvPr id="135" name="TextBox 134">
            <a:extLst>
              <a:ext uri="{FF2B5EF4-FFF2-40B4-BE49-F238E27FC236}">
                <a16:creationId xmlns:a16="http://schemas.microsoft.com/office/drawing/2014/main" id="{543A373E-069E-44F5-B1C5-9A655B16789C}"/>
              </a:ext>
            </a:extLst>
          </p:cNvPr>
          <p:cNvSpPr txBox="1"/>
          <p:nvPr/>
        </p:nvSpPr>
        <p:spPr>
          <a:xfrm>
            <a:off x="3313248" y="1854934"/>
            <a:ext cx="367408" cy="523220"/>
          </a:xfrm>
          <a:prstGeom prst="rect">
            <a:avLst/>
          </a:prstGeom>
          <a:noFill/>
        </p:spPr>
        <p:txBody>
          <a:bodyPr wrap="none" rtlCol="0">
            <a:spAutoFit/>
          </a:bodyPr>
          <a:lstStyle/>
          <a:p>
            <a:r>
              <a:rPr lang="en-US" sz="2800" dirty="0"/>
              <a:t>4</a:t>
            </a:r>
          </a:p>
        </p:txBody>
      </p:sp>
      <p:sp>
        <p:nvSpPr>
          <p:cNvPr id="136" name="TextBox 135">
            <a:extLst>
              <a:ext uri="{FF2B5EF4-FFF2-40B4-BE49-F238E27FC236}">
                <a16:creationId xmlns:a16="http://schemas.microsoft.com/office/drawing/2014/main" id="{0AA6A646-C7C1-4094-A2FC-17F435A70B5E}"/>
              </a:ext>
            </a:extLst>
          </p:cNvPr>
          <p:cNvSpPr txBox="1"/>
          <p:nvPr/>
        </p:nvSpPr>
        <p:spPr>
          <a:xfrm>
            <a:off x="4510825" y="3102440"/>
            <a:ext cx="367408" cy="523220"/>
          </a:xfrm>
          <a:prstGeom prst="rect">
            <a:avLst/>
          </a:prstGeom>
          <a:noFill/>
        </p:spPr>
        <p:txBody>
          <a:bodyPr wrap="none" rtlCol="0">
            <a:spAutoFit/>
          </a:bodyPr>
          <a:lstStyle/>
          <a:p>
            <a:r>
              <a:rPr lang="en-US" sz="2800" dirty="0"/>
              <a:t>3</a:t>
            </a:r>
          </a:p>
        </p:txBody>
      </p:sp>
      <p:sp>
        <p:nvSpPr>
          <p:cNvPr id="137" name="TextBox 136">
            <a:extLst>
              <a:ext uri="{FF2B5EF4-FFF2-40B4-BE49-F238E27FC236}">
                <a16:creationId xmlns:a16="http://schemas.microsoft.com/office/drawing/2014/main" id="{A51787D4-E330-40A3-BFFB-3E17FB2F8522}"/>
              </a:ext>
            </a:extLst>
          </p:cNvPr>
          <p:cNvSpPr txBox="1"/>
          <p:nvPr/>
        </p:nvSpPr>
        <p:spPr>
          <a:xfrm>
            <a:off x="5693908" y="4297444"/>
            <a:ext cx="367408" cy="523220"/>
          </a:xfrm>
          <a:prstGeom prst="rect">
            <a:avLst/>
          </a:prstGeom>
          <a:noFill/>
        </p:spPr>
        <p:txBody>
          <a:bodyPr wrap="none" rtlCol="0">
            <a:spAutoFit/>
          </a:bodyPr>
          <a:lstStyle/>
          <a:p>
            <a:r>
              <a:rPr lang="en-US" sz="2800" dirty="0"/>
              <a:t>2</a:t>
            </a:r>
          </a:p>
        </p:txBody>
      </p:sp>
    </p:spTree>
    <p:extLst>
      <p:ext uri="{BB962C8B-B14F-4D97-AF65-F5344CB8AC3E}">
        <p14:creationId xmlns:p14="http://schemas.microsoft.com/office/powerpoint/2010/main" val="1596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 presetClass="entr" presetSubtype="32" fill="hold" grpId="0" nodeType="afterEffect">
                                  <p:stCondLst>
                                    <p:cond delay="0"/>
                                  </p:stCondLst>
                                  <p:iterate>
                                    <p:tmAbs val="0"/>
                                  </p:iterate>
                                  <p:childTnLst>
                                    <p:set>
                                      <p:cBhvr>
                                        <p:cTn id="17" fill="hold"/>
                                        <p:tgtEl>
                                          <p:spTgt spid="39"/>
                                        </p:tgtEl>
                                        <p:attrNameLst>
                                          <p:attrName>style.visibility</p:attrName>
                                        </p:attrNameLst>
                                      </p:cBhvr>
                                      <p:to>
                                        <p:strVal val="visible"/>
                                      </p:to>
                                    </p:set>
                                    <p:animEffect transition="in" filter="box(out)">
                                      <p:cBhvr>
                                        <p:cTn id="18" dur="250"/>
                                        <p:tgtEl>
                                          <p:spTgt spid="39"/>
                                        </p:tgtEl>
                                      </p:cBhvr>
                                    </p:animEffect>
                                  </p:childTnLst>
                                </p:cTn>
                              </p:par>
                            </p:childTnLst>
                          </p:cTn>
                        </p:par>
                        <p:par>
                          <p:cTn id="19" fill="hold">
                            <p:stCondLst>
                              <p:cond delay="1750"/>
                            </p:stCondLst>
                            <p:childTnLst>
                              <p:par>
                                <p:cTn id="20" presetID="4" presetClass="entr" presetSubtype="32" fill="hold" grpId="0" nodeType="afterEffect">
                                  <p:stCondLst>
                                    <p:cond delay="0"/>
                                  </p:stCondLst>
                                  <p:iterate>
                                    <p:tmAbs val="0"/>
                                  </p:iterate>
                                  <p:childTnLst>
                                    <p:set>
                                      <p:cBhvr>
                                        <p:cTn id="21" fill="hold"/>
                                        <p:tgtEl>
                                          <p:spTgt spid="66"/>
                                        </p:tgtEl>
                                        <p:attrNameLst>
                                          <p:attrName>style.visibility</p:attrName>
                                        </p:attrNameLst>
                                      </p:cBhvr>
                                      <p:to>
                                        <p:strVal val="visible"/>
                                      </p:to>
                                    </p:set>
                                    <p:animEffect transition="in" filter="box(out)">
                                      <p:cBhvr>
                                        <p:cTn id="22" dur="250"/>
                                        <p:tgtEl>
                                          <p:spTgt spid="66"/>
                                        </p:tgtEl>
                                      </p:cBhvr>
                                    </p:animEffect>
                                  </p:childTnLst>
                                </p:cTn>
                              </p:par>
                            </p:childTnLst>
                          </p:cTn>
                        </p:par>
                        <p:par>
                          <p:cTn id="23" fill="hold">
                            <p:stCondLst>
                              <p:cond delay="2000"/>
                            </p:stCondLst>
                            <p:childTnLst>
                              <p:par>
                                <p:cTn id="24" presetID="4" presetClass="entr" presetSubtype="32" fill="hold" grpId="0" nodeType="afterEffect">
                                  <p:stCondLst>
                                    <p:cond delay="0"/>
                                  </p:stCondLst>
                                  <p:iterate>
                                    <p:tmAbs val="0"/>
                                  </p:iterate>
                                  <p:childTnLst>
                                    <p:set>
                                      <p:cBhvr>
                                        <p:cTn id="25" fill="hold"/>
                                        <p:tgtEl>
                                          <p:spTgt spid="12"/>
                                        </p:tgtEl>
                                        <p:attrNameLst>
                                          <p:attrName>style.visibility</p:attrName>
                                        </p:attrNameLst>
                                      </p:cBhvr>
                                      <p:to>
                                        <p:strVal val="visible"/>
                                      </p:to>
                                    </p:set>
                                    <p:animEffect transition="in" filter="box(out)">
                                      <p:cBhvr>
                                        <p:cTn id="26" dur="250"/>
                                        <p:tgtEl>
                                          <p:spTgt spid="12"/>
                                        </p:tgtEl>
                                      </p:cBhvr>
                                    </p:animEffect>
                                  </p:childTnLst>
                                </p:cTn>
                              </p:par>
                              <p:par>
                                <p:cTn id="27" presetID="4" presetClass="entr" presetSubtype="32" fill="hold" grpId="0" nodeType="withEffect">
                                  <p:stCondLst>
                                    <p:cond delay="0"/>
                                  </p:stCondLst>
                                  <p:iterate>
                                    <p:tmAbs val="0"/>
                                  </p:iterate>
                                  <p:childTnLst>
                                    <p:set>
                                      <p:cBhvr>
                                        <p:cTn id="28" fill="hold"/>
                                        <p:tgtEl>
                                          <p:spTgt spid="41"/>
                                        </p:tgtEl>
                                        <p:attrNameLst>
                                          <p:attrName>style.visibility</p:attrName>
                                        </p:attrNameLst>
                                      </p:cBhvr>
                                      <p:to>
                                        <p:strVal val="visible"/>
                                      </p:to>
                                    </p:set>
                                    <p:animEffect transition="in" filter="box(out)">
                                      <p:cBhvr>
                                        <p:cTn id="29" dur="250"/>
                                        <p:tgtEl>
                                          <p:spTgt spid="41"/>
                                        </p:tgtEl>
                                      </p:cBhvr>
                                    </p:animEffect>
                                  </p:childTnLst>
                                </p:cTn>
                              </p:par>
                            </p:childTnLst>
                          </p:cTn>
                        </p:par>
                        <p:par>
                          <p:cTn id="30" fill="hold">
                            <p:stCondLst>
                              <p:cond delay="2250"/>
                            </p:stCondLst>
                            <p:childTnLst>
                              <p:par>
                                <p:cTn id="31" presetID="4" presetClass="entr" presetSubtype="32" fill="hold" grpId="0" nodeType="afterEffect">
                                  <p:stCondLst>
                                    <p:cond delay="0"/>
                                  </p:stCondLst>
                                  <p:iterate>
                                    <p:tmAbs val="0"/>
                                  </p:iterate>
                                  <p:childTnLst>
                                    <p:set>
                                      <p:cBhvr>
                                        <p:cTn id="32" fill="hold"/>
                                        <p:tgtEl>
                                          <p:spTgt spid="36"/>
                                        </p:tgtEl>
                                        <p:attrNameLst>
                                          <p:attrName>style.visibility</p:attrName>
                                        </p:attrNameLst>
                                      </p:cBhvr>
                                      <p:to>
                                        <p:strVal val="visible"/>
                                      </p:to>
                                    </p:set>
                                    <p:animEffect transition="in" filter="box(out)">
                                      <p:cBhvr>
                                        <p:cTn id="33" dur="250"/>
                                        <p:tgtEl>
                                          <p:spTgt spid="36"/>
                                        </p:tgtEl>
                                      </p:cBhvr>
                                    </p:animEffect>
                                  </p:childTnLst>
                                </p:cTn>
                              </p:par>
                            </p:childTnLst>
                          </p:cTn>
                        </p:par>
                        <p:par>
                          <p:cTn id="34" fill="hold">
                            <p:stCondLst>
                              <p:cond delay="2500"/>
                            </p:stCondLst>
                            <p:childTnLst>
                              <p:par>
                                <p:cTn id="35" presetID="4" presetClass="entr" presetSubtype="32" fill="hold" grpId="0" nodeType="afterEffect">
                                  <p:stCondLst>
                                    <p:cond delay="0"/>
                                  </p:stCondLst>
                                  <p:iterate>
                                    <p:tmAbs val="0"/>
                                  </p:iterate>
                                  <p:childTnLst>
                                    <p:set>
                                      <p:cBhvr>
                                        <p:cTn id="36" fill="hold"/>
                                        <p:tgtEl>
                                          <p:spTgt spid="37"/>
                                        </p:tgtEl>
                                        <p:attrNameLst>
                                          <p:attrName>style.visibility</p:attrName>
                                        </p:attrNameLst>
                                      </p:cBhvr>
                                      <p:to>
                                        <p:strVal val="visible"/>
                                      </p:to>
                                    </p:set>
                                    <p:animEffect transition="in" filter="box(out)">
                                      <p:cBhvr>
                                        <p:cTn id="37" dur="250"/>
                                        <p:tgtEl>
                                          <p:spTgt spid="37"/>
                                        </p:tgtEl>
                                      </p:cBhvr>
                                    </p:animEffect>
                                  </p:childTnLst>
                                </p:cTn>
                              </p:par>
                            </p:childTnLst>
                          </p:cTn>
                        </p:par>
                        <p:par>
                          <p:cTn id="38" fill="hold">
                            <p:stCondLst>
                              <p:cond delay="2750"/>
                            </p:stCondLst>
                            <p:childTnLst>
                              <p:par>
                                <p:cTn id="39" presetID="4" presetClass="entr" presetSubtype="32" fill="hold" grpId="0" nodeType="afterEffect">
                                  <p:stCondLst>
                                    <p:cond delay="0"/>
                                  </p:stCondLst>
                                  <p:iterate>
                                    <p:tmAbs val="0"/>
                                  </p:iterate>
                                  <p:childTnLst>
                                    <p:set>
                                      <p:cBhvr>
                                        <p:cTn id="40" fill="hold"/>
                                        <p:tgtEl>
                                          <p:spTgt spid="38"/>
                                        </p:tgtEl>
                                        <p:attrNameLst>
                                          <p:attrName>style.visibility</p:attrName>
                                        </p:attrNameLst>
                                      </p:cBhvr>
                                      <p:to>
                                        <p:strVal val="visible"/>
                                      </p:to>
                                    </p:set>
                                    <p:animEffect transition="in" filter="box(out)">
                                      <p:cBhvr>
                                        <p:cTn id="41" dur="250"/>
                                        <p:tgtEl>
                                          <p:spTgt spid="3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circle(in)">
                                      <p:cBhvr>
                                        <p:cTn id="44" dur="250"/>
                                        <p:tgtEl>
                                          <p:spTgt spid="71"/>
                                        </p:tgtEl>
                                      </p:cBhvr>
                                    </p:animEffect>
                                  </p:childTnLst>
                                </p:cTn>
                              </p:par>
                            </p:childTnLst>
                          </p:cTn>
                        </p:par>
                        <p:par>
                          <p:cTn id="45" fill="hold">
                            <p:stCondLst>
                              <p:cond delay="3000"/>
                            </p:stCondLst>
                            <p:childTnLst>
                              <p:par>
                                <p:cTn id="46" presetID="4" presetClass="entr" presetSubtype="32" fill="hold" grpId="0" nodeType="afterEffect">
                                  <p:stCondLst>
                                    <p:cond delay="0"/>
                                  </p:stCondLst>
                                  <p:iterate>
                                    <p:tmAbs val="0"/>
                                  </p:iterate>
                                  <p:childTnLst>
                                    <p:set>
                                      <p:cBhvr>
                                        <p:cTn id="47" fill="hold"/>
                                        <p:tgtEl>
                                          <p:spTgt spid="33"/>
                                        </p:tgtEl>
                                        <p:attrNameLst>
                                          <p:attrName>style.visibility</p:attrName>
                                        </p:attrNameLst>
                                      </p:cBhvr>
                                      <p:to>
                                        <p:strVal val="visible"/>
                                      </p:to>
                                    </p:set>
                                    <p:animEffect transition="in" filter="box(out)">
                                      <p:cBhvr>
                                        <p:cTn id="48" dur="250"/>
                                        <p:tgtEl>
                                          <p:spTgt spid="33"/>
                                        </p:tgtEl>
                                      </p:cBhvr>
                                    </p:animEffect>
                                  </p:childTnLst>
                                </p:cTn>
                              </p:par>
                            </p:childTnLst>
                          </p:cTn>
                        </p:par>
                        <p:par>
                          <p:cTn id="49" fill="hold">
                            <p:stCondLst>
                              <p:cond delay="3250"/>
                            </p:stCondLst>
                            <p:childTnLst>
                              <p:par>
                                <p:cTn id="50" presetID="4" presetClass="entr" presetSubtype="32" fill="hold" grpId="0" nodeType="afterEffect">
                                  <p:stCondLst>
                                    <p:cond delay="0"/>
                                  </p:stCondLst>
                                  <p:iterate>
                                    <p:tmAbs val="0"/>
                                  </p:iterate>
                                  <p:childTnLst>
                                    <p:set>
                                      <p:cBhvr>
                                        <p:cTn id="51" fill="hold"/>
                                        <p:tgtEl>
                                          <p:spTgt spid="58"/>
                                        </p:tgtEl>
                                        <p:attrNameLst>
                                          <p:attrName>style.visibility</p:attrName>
                                        </p:attrNameLst>
                                      </p:cBhvr>
                                      <p:to>
                                        <p:strVal val="visible"/>
                                      </p:to>
                                    </p:set>
                                    <p:animEffect transition="in" filter="box(out)">
                                      <p:cBhvr>
                                        <p:cTn id="52" dur="250"/>
                                        <p:tgtEl>
                                          <p:spTgt spid="58"/>
                                        </p:tgtEl>
                                      </p:cBhvr>
                                    </p:animEffect>
                                  </p:childTnLst>
                                </p:cTn>
                              </p:par>
                            </p:childTnLst>
                          </p:cTn>
                        </p:par>
                        <p:par>
                          <p:cTn id="53" fill="hold">
                            <p:stCondLst>
                              <p:cond delay="3500"/>
                            </p:stCondLst>
                            <p:childTnLst>
                              <p:par>
                                <p:cTn id="54" presetID="4" presetClass="entr" presetSubtype="32" fill="hold" grpId="0" nodeType="afterEffect">
                                  <p:stCondLst>
                                    <p:cond delay="0"/>
                                  </p:stCondLst>
                                  <p:iterate>
                                    <p:tmAbs val="0"/>
                                  </p:iterate>
                                  <p:childTnLst>
                                    <p:set>
                                      <p:cBhvr>
                                        <p:cTn id="55" fill="hold"/>
                                        <p:tgtEl>
                                          <p:spTgt spid="51"/>
                                        </p:tgtEl>
                                        <p:attrNameLst>
                                          <p:attrName>style.visibility</p:attrName>
                                        </p:attrNameLst>
                                      </p:cBhvr>
                                      <p:to>
                                        <p:strVal val="visible"/>
                                      </p:to>
                                    </p:set>
                                    <p:animEffect transition="in" filter="box(out)">
                                      <p:cBhvr>
                                        <p:cTn id="56" dur="250"/>
                                        <p:tgtEl>
                                          <p:spTgt spid="51"/>
                                        </p:tgtEl>
                                      </p:cBhvr>
                                    </p:animEffect>
                                  </p:childTnLst>
                                </p:cTn>
                              </p:par>
                            </p:childTnLst>
                          </p:cTn>
                        </p:par>
                        <p:par>
                          <p:cTn id="57" fill="hold">
                            <p:stCondLst>
                              <p:cond delay="3750"/>
                            </p:stCondLst>
                            <p:childTnLst>
                              <p:par>
                                <p:cTn id="58" presetID="4" presetClass="entr" presetSubtype="32" fill="hold" grpId="0" nodeType="afterEffect">
                                  <p:stCondLst>
                                    <p:cond delay="0"/>
                                  </p:stCondLst>
                                  <p:iterate>
                                    <p:tmAbs val="0"/>
                                  </p:iterate>
                                  <p:childTnLst>
                                    <p:set>
                                      <p:cBhvr>
                                        <p:cTn id="59" fill="hold"/>
                                        <p:tgtEl>
                                          <p:spTgt spid="10"/>
                                        </p:tgtEl>
                                        <p:attrNameLst>
                                          <p:attrName>style.visibility</p:attrName>
                                        </p:attrNameLst>
                                      </p:cBhvr>
                                      <p:to>
                                        <p:strVal val="visible"/>
                                      </p:to>
                                    </p:set>
                                    <p:animEffect transition="in" filter="box(out)">
                                      <p:cBhvr>
                                        <p:cTn id="60" dur="250"/>
                                        <p:tgtEl>
                                          <p:spTgt spid="10"/>
                                        </p:tgtEl>
                                      </p:cBhvr>
                                    </p:animEffect>
                                  </p:childTnLst>
                                </p:cTn>
                              </p:par>
                            </p:childTnLst>
                          </p:cTn>
                        </p:par>
                        <p:par>
                          <p:cTn id="61" fill="hold">
                            <p:stCondLst>
                              <p:cond delay="4000"/>
                            </p:stCondLst>
                            <p:childTnLst>
                              <p:par>
                                <p:cTn id="62" presetID="4" presetClass="entr" presetSubtype="32" fill="hold" grpId="0" nodeType="afterEffect">
                                  <p:stCondLst>
                                    <p:cond delay="0"/>
                                  </p:stCondLst>
                                  <p:iterate>
                                    <p:tmAbs val="0"/>
                                  </p:iterate>
                                  <p:childTnLst>
                                    <p:set>
                                      <p:cBhvr>
                                        <p:cTn id="63" fill="hold"/>
                                        <p:tgtEl>
                                          <p:spTgt spid="47"/>
                                        </p:tgtEl>
                                        <p:attrNameLst>
                                          <p:attrName>style.visibility</p:attrName>
                                        </p:attrNameLst>
                                      </p:cBhvr>
                                      <p:to>
                                        <p:strVal val="visible"/>
                                      </p:to>
                                    </p:set>
                                    <p:animEffect transition="in" filter="box(out)">
                                      <p:cBhvr>
                                        <p:cTn id="64" dur="250"/>
                                        <p:tgtEl>
                                          <p:spTgt spid="47"/>
                                        </p:tgtEl>
                                      </p:cBhvr>
                                    </p:animEffect>
                                  </p:childTnLst>
                                </p:cTn>
                              </p:par>
                            </p:childTnLst>
                          </p:cTn>
                        </p:par>
                        <p:par>
                          <p:cTn id="65" fill="hold">
                            <p:stCondLst>
                              <p:cond delay="4250"/>
                            </p:stCondLst>
                            <p:childTnLst>
                              <p:par>
                                <p:cTn id="66" presetID="4" presetClass="entr" presetSubtype="32" fill="hold" grpId="0" nodeType="afterEffect">
                                  <p:stCondLst>
                                    <p:cond delay="0"/>
                                  </p:stCondLst>
                                  <p:iterate>
                                    <p:tmAbs val="0"/>
                                  </p:iterate>
                                  <p:childTnLst>
                                    <p:set>
                                      <p:cBhvr>
                                        <p:cTn id="67" fill="hold"/>
                                        <p:tgtEl>
                                          <p:spTgt spid="48"/>
                                        </p:tgtEl>
                                        <p:attrNameLst>
                                          <p:attrName>style.visibility</p:attrName>
                                        </p:attrNameLst>
                                      </p:cBhvr>
                                      <p:to>
                                        <p:strVal val="visible"/>
                                      </p:to>
                                    </p:set>
                                    <p:animEffect transition="in" filter="box(out)">
                                      <p:cBhvr>
                                        <p:cTn id="68" dur="250"/>
                                        <p:tgtEl>
                                          <p:spTgt spid="48"/>
                                        </p:tgtEl>
                                      </p:cBhvr>
                                    </p:animEffect>
                                  </p:childTnLst>
                                </p:cTn>
                              </p:par>
                            </p:childTnLst>
                          </p:cTn>
                        </p:par>
                        <p:par>
                          <p:cTn id="69" fill="hold">
                            <p:stCondLst>
                              <p:cond delay="4500"/>
                            </p:stCondLst>
                            <p:childTnLst>
                              <p:par>
                                <p:cTn id="70" presetID="4" presetClass="entr" presetSubtype="32" fill="hold" grpId="0" nodeType="afterEffect">
                                  <p:stCondLst>
                                    <p:cond delay="0"/>
                                  </p:stCondLst>
                                  <p:iterate>
                                    <p:tmAbs val="0"/>
                                  </p:iterate>
                                  <p:childTnLst>
                                    <p:set>
                                      <p:cBhvr>
                                        <p:cTn id="71" fill="hold"/>
                                        <p:tgtEl>
                                          <p:spTgt spid="49"/>
                                        </p:tgtEl>
                                        <p:attrNameLst>
                                          <p:attrName>style.visibility</p:attrName>
                                        </p:attrNameLst>
                                      </p:cBhvr>
                                      <p:to>
                                        <p:strVal val="visible"/>
                                      </p:to>
                                    </p:set>
                                    <p:animEffect transition="in" filter="box(out)">
                                      <p:cBhvr>
                                        <p:cTn id="72" dur="250"/>
                                        <p:tgtEl>
                                          <p:spTgt spid="49"/>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circle(in)">
                                      <p:cBhvr>
                                        <p:cTn id="75" dur="250"/>
                                        <p:tgtEl>
                                          <p:spTgt spid="137"/>
                                        </p:tgtEl>
                                      </p:cBhvr>
                                    </p:animEffect>
                                  </p:childTnLst>
                                </p:cTn>
                              </p:par>
                            </p:childTnLst>
                          </p:cTn>
                        </p:par>
                        <p:par>
                          <p:cTn id="76" fill="hold">
                            <p:stCondLst>
                              <p:cond delay="4750"/>
                            </p:stCondLst>
                            <p:childTnLst>
                              <p:par>
                                <p:cTn id="77" presetID="4" presetClass="entr" presetSubtype="32" fill="hold" grpId="0" nodeType="afterEffect">
                                  <p:stCondLst>
                                    <p:cond delay="0"/>
                                  </p:stCondLst>
                                  <p:iterate>
                                    <p:tmAbs val="0"/>
                                  </p:iterate>
                                  <p:childTnLst>
                                    <p:set>
                                      <p:cBhvr>
                                        <p:cTn id="78" fill="hold"/>
                                        <p:tgtEl>
                                          <p:spTgt spid="44"/>
                                        </p:tgtEl>
                                        <p:attrNameLst>
                                          <p:attrName>style.visibility</p:attrName>
                                        </p:attrNameLst>
                                      </p:cBhvr>
                                      <p:to>
                                        <p:strVal val="visible"/>
                                      </p:to>
                                    </p:set>
                                    <p:animEffect transition="in" filter="box(out)">
                                      <p:cBhvr>
                                        <p:cTn id="79" dur="250"/>
                                        <p:tgtEl>
                                          <p:spTgt spid="44"/>
                                        </p:tgtEl>
                                      </p:cBhvr>
                                    </p:animEffect>
                                  </p:childTnLst>
                                </p:cTn>
                              </p:par>
                            </p:childTnLst>
                          </p:cTn>
                        </p:par>
                        <p:par>
                          <p:cTn id="80" fill="hold">
                            <p:stCondLst>
                              <p:cond delay="5000"/>
                            </p:stCondLst>
                            <p:childTnLst>
                              <p:par>
                                <p:cTn id="81" presetID="4" presetClass="entr" presetSubtype="32" fill="hold" grpId="0" nodeType="afterEffect">
                                  <p:stCondLst>
                                    <p:cond delay="0"/>
                                  </p:stCondLst>
                                  <p:iterate>
                                    <p:tmAbs val="0"/>
                                  </p:iterate>
                                  <p:childTnLst>
                                    <p:set>
                                      <p:cBhvr>
                                        <p:cTn id="82" fill="hold"/>
                                        <p:tgtEl>
                                          <p:spTgt spid="60"/>
                                        </p:tgtEl>
                                        <p:attrNameLst>
                                          <p:attrName>style.visibility</p:attrName>
                                        </p:attrNameLst>
                                      </p:cBhvr>
                                      <p:to>
                                        <p:strVal val="visible"/>
                                      </p:to>
                                    </p:set>
                                    <p:animEffect transition="in" filter="box(out)">
                                      <p:cBhvr>
                                        <p:cTn id="83" dur="250"/>
                                        <p:tgtEl>
                                          <p:spTgt spid="60"/>
                                        </p:tgtEl>
                                      </p:cBhvr>
                                    </p:animEffect>
                                  </p:childTnLst>
                                </p:cTn>
                              </p:par>
                            </p:childTnLst>
                          </p:cTn>
                        </p:par>
                        <p:par>
                          <p:cTn id="84" fill="hold">
                            <p:stCondLst>
                              <p:cond delay="5250"/>
                            </p:stCondLst>
                            <p:childTnLst>
                              <p:par>
                                <p:cTn id="85" presetID="4" presetClass="entr" presetSubtype="32"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box(out)">
                                      <p:cBhvr>
                                        <p:cTn id="87" dur="250"/>
                                        <p:tgtEl>
                                          <p:spTgt spid="31"/>
                                        </p:tgtEl>
                                      </p:cBhvr>
                                    </p:animEffect>
                                  </p:childTnLst>
                                </p:cTn>
                              </p:par>
                            </p:childTnLst>
                          </p:cTn>
                        </p:par>
                        <p:par>
                          <p:cTn id="88" fill="hold">
                            <p:stCondLst>
                              <p:cond delay="5500"/>
                            </p:stCondLst>
                            <p:childTnLst>
                              <p:par>
                                <p:cTn id="89" presetID="4" presetClass="entr" presetSubtype="32" fill="hold" grpId="0" nodeType="afterEffect">
                                  <p:stCondLst>
                                    <p:cond delay="0"/>
                                  </p:stCondLst>
                                  <p:iterate>
                                    <p:tmAbs val="0"/>
                                  </p:iterate>
                                  <p:childTnLst>
                                    <p:set>
                                      <p:cBhvr>
                                        <p:cTn id="90" fill="hold"/>
                                        <p:tgtEl>
                                          <p:spTgt spid="9"/>
                                        </p:tgtEl>
                                        <p:attrNameLst>
                                          <p:attrName>style.visibility</p:attrName>
                                        </p:attrNameLst>
                                      </p:cBhvr>
                                      <p:to>
                                        <p:strVal val="visible"/>
                                      </p:to>
                                    </p:set>
                                    <p:animEffect transition="in" filter="box(out)">
                                      <p:cBhvr>
                                        <p:cTn id="91" dur="250"/>
                                        <p:tgtEl>
                                          <p:spTgt spid="9"/>
                                        </p:tgtEl>
                                      </p:cBhvr>
                                    </p:animEffect>
                                  </p:childTnLst>
                                </p:cTn>
                              </p:par>
                            </p:childTnLst>
                          </p:cTn>
                        </p:par>
                        <p:par>
                          <p:cTn id="92" fill="hold">
                            <p:stCondLst>
                              <p:cond delay="5750"/>
                            </p:stCondLst>
                            <p:childTnLst>
                              <p:par>
                                <p:cTn id="93" presetID="4" presetClass="entr" presetSubtype="32" fill="hold" grpId="0" nodeType="afterEffect">
                                  <p:stCondLst>
                                    <p:cond delay="0"/>
                                  </p:stCondLst>
                                  <p:iterate>
                                    <p:tmAbs val="0"/>
                                  </p:iterate>
                                  <p:childTnLst>
                                    <p:set>
                                      <p:cBhvr>
                                        <p:cTn id="94" fill="hold"/>
                                        <p:tgtEl>
                                          <p:spTgt spid="27"/>
                                        </p:tgtEl>
                                        <p:attrNameLst>
                                          <p:attrName>style.visibility</p:attrName>
                                        </p:attrNameLst>
                                      </p:cBhvr>
                                      <p:to>
                                        <p:strVal val="visible"/>
                                      </p:to>
                                    </p:set>
                                    <p:animEffect transition="in" filter="box(out)">
                                      <p:cBhvr>
                                        <p:cTn id="95" dur="250"/>
                                        <p:tgtEl>
                                          <p:spTgt spid="27"/>
                                        </p:tgtEl>
                                      </p:cBhvr>
                                    </p:animEffect>
                                  </p:childTnLst>
                                </p:cTn>
                              </p:par>
                            </p:childTnLst>
                          </p:cTn>
                        </p:par>
                        <p:par>
                          <p:cTn id="96" fill="hold">
                            <p:stCondLst>
                              <p:cond delay="6000"/>
                            </p:stCondLst>
                            <p:childTnLst>
                              <p:par>
                                <p:cTn id="97" presetID="4" presetClass="entr" presetSubtype="32" fill="hold" grpId="0" nodeType="afterEffect">
                                  <p:stCondLst>
                                    <p:cond delay="0"/>
                                  </p:stCondLst>
                                  <p:iterate>
                                    <p:tmAbs val="0"/>
                                  </p:iterate>
                                  <p:childTnLst>
                                    <p:set>
                                      <p:cBhvr>
                                        <p:cTn id="98" fill="hold"/>
                                        <p:tgtEl>
                                          <p:spTgt spid="28"/>
                                        </p:tgtEl>
                                        <p:attrNameLst>
                                          <p:attrName>style.visibility</p:attrName>
                                        </p:attrNameLst>
                                      </p:cBhvr>
                                      <p:to>
                                        <p:strVal val="visible"/>
                                      </p:to>
                                    </p:set>
                                    <p:animEffect transition="in" filter="box(out)">
                                      <p:cBhvr>
                                        <p:cTn id="99" dur="250"/>
                                        <p:tgtEl>
                                          <p:spTgt spid="28"/>
                                        </p:tgtEl>
                                      </p:cBhvr>
                                    </p:animEffect>
                                  </p:childTnLst>
                                </p:cTn>
                              </p:par>
                            </p:childTnLst>
                          </p:cTn>
                        </p:par>
                        <p:par>
                          <p:cTn id="100" fill="hold">
                            <p:stCondLst>
                              <p:cond delay="6250"/>
                            </p:stCondLst>
                            <p:childTnLst>
                              <p:par>
                                <p:cTn id="101" presetID="4" presetClass="entr" presetSubtype="32" fill="hold" grpId="0" nodeType="afterEffect">
                                  <p:stCondLst>
                                    <p:cond delay="0"/>
                                  </p:stCondLst>
                                  <p:iterate>
                                    <p:tmAbs val="0"/>
                                  </p:iterate>
                                  <p:childTnLst>
                                    <p:set>
                                      <p:cBhvr>
                                        <p:cTn id="102" fill="hold"/>
                                        <p:tgtEl>
                                          <p:spTgt spid="29"/>
                                        </p:tgtEl>
                                        <p:attrNameLst>
                                          <p:attrName>style.visibility</p:attrName>
                                        </p:attrNameLst>
                                      </p:cBhvr>
                                      <p:to>
                                        <p:strVal val="visible"/>
                                      </p:to>
                                    </p:set>
                                    <p:animEffect transition="in" filter="box(out)">
                                      <p:cBhvr>
                                        <p:cTn id="103" dur="250"/>
                                        <p:tgtEl>
                                          <p:spTgt spid="29"/>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circle(in)">
                                      <p:cBhvr>
                                        <p:cTn id="106" dur="250"/>
                                        <p:tgtEl>
                                          <p:spTgt spid="136"/>
                                        </p:tgtEl>
                                      </p:cBhvr>
                                    </p:animEffect>
                                  </p:childTnLst>
                                </p:cTn>
                              </p:par>
                            </p:childTnLst>
                          </p:cTn>
                        </p:par>
                        <p:par>
                          <p:cTn id="107" fill="hold">
                            <p:stCondLst>
                              <p:cond delay="6500"/>
                            </p:stCondLst>
                            <p:childTnLst>
                              <p:par>
                                <p:cTn id="108" presetID="4" presetClass="entr" presetSubtype="32" fill="hold" grpId="0" nodeType="afterEffect">
                                  <p:stCondLst>
                                    <p:cond delay="0"/>
                                  </p:stCondLst>
                                  <p:iterate>
                                    <p:tmAbs val="0"/>
                                  </p:iterate>
                                  <p:childTnLst>
                                    <p:set>
                                      <p:cBhvr>
                                        <p:cTn id="109" fill="hold"/>
                                        <p:tgtEl>
                                          <p:spTgt spid="24"/>
                                        </p:tgtEl>
                                        <p:attrNameLst>
                                          <p:attrName>style.visibility</p:attrName>
                                        </p:attrNameLst>
                                      </p:cBhvr>
                                      <p:to>
                                        <p:strVal val="visible"/>
                                      </p:to>
                                    </p:set>
                                    <p:animEffect transition="in" filter="box(out)">
                                      <p:cBhvr>
                                        <p:cTn id="110" dur="250"/>
                                        <p:tgtEl>
                                          <p:spTgt spid="24"/>
                                        </p:tgtEl>
                                      </p:cBhvr>
                                    </p:animEffect>
                                  </p:childTnLst>
                                </p:cTn>
                              </p:par>
                            </p:childTnLst>
                          </p:cTn>
                        </p:par>
                        <p:par>
                          <p:cTn id="111" fill="hold">
                            <p:stCondLst>
                              <p:cond delay="6750"/>
                            </p:stCondLst>
                            <p:childTnLst>
                              <p:par>
                                <p:cTn id="112" presetID="4" presetClass="entr" presetSubtype="32" fill="hold" grpId="0" nodeType="afterEffect">
                                  <p:stCondLst>
                                    <p:cond delay="0"/>
                                  </p:stCondLst>
                                  <p:iterate>
                                    <p:tmAbs val="0"/>
                                  </p:iterate>
                                  <p:childTnLst>
                                    <p:set>
                                      <p:cBhvr>
                                        <p:cTn id="113" fill="hold"/>
                                        <p:tgtEl>
                                          <p:spTgt spid="62"/>
                                        </p:tgtEl>
                                        <p:attrNameLst>
                                          <p:attrName>style.visibility</p:attrName>
                                        </p:attrNameLst>
                                      </p:cBhvr>
                                      <p:to>
                                        <p:strVal val="visible"/>
                                      </p:to>
                                    </p:set>
                                    <p:animEffect transition="in" filter="box(out)">
                                      <p:cBhvr>
                                        <p:cTn id="114" dur="250"/>
                                        <p:tgtEl>
                                          <p:spTgt spid="62"/>
                                        </p:tgtEl>
                                      </p:cBhvr>
                                    </p:animEffect>
                                  </p:childTnLst>
                                </p:cTn>
                              </p:par>
                            </p:childTnLst>
                          </p:cTn>
                        </p:par>
                        <p:par>
                          <p:cTn id="115" fill="hold">
                            <p:stCondLst>
                              <p:cond delay="7000"/>
                            </p:stCondLst>
                            <p:childTnLst>
                              <p:par>
                                <p:cTn id="116" presetID="4" presetClass="entr" presetSubtype="32" fill="hold" grpId="0" nodeType="afterEffect">
                                  <p:stCondLst>
                                    <p:cond delay="0"/>
                                  </p:stCondLst>
                                  <p:iterate>
                                    <p:tmAbs val="0"/>
                                  </p:iterate>
                                  <p:childTnLst>
                                    <p:set>
                                      <p:cBhvr>
                                        <p:cTn id="117" fill="hold"/>
                                        <p:tgtEl>
                                          <p:spTgt spid="21"/>
                                        </p:tgtEl>
                                        <p:attrNameLst>
                                          <p:attrName>style.visibility</p:attrName>
                                        </p:attrNameLst>
                                      </p:cBhvr>
                                      <p:to>
                                        <p:strVal val="visible"/>
                                      </p:to>
                                    </p:set>
                                    <p:animEffect transition="in" filter="box(out)">
                                      <p:cBhvr>
                                        <p:cTn id="118" dur="250"/>
                                        <p:tgtEl>
                                          <p:spTgt spid="21"/>
                                        </p:tgtEl>
                                      </p:cBhvr>
                                    </p:animEffect>
                                  </p:childTnLst>
                                </p:cTn>
                              </p:par>
                            </p:childTnLst>
                          </p:cTn>
                        </p:par>
                        <p:par>
                          <p:cTn id="119" fill="hold">
                            <p:stCondLst>
                              <p:cond delay="7250"/>
                            </p:stCondLst>
                            <p:childTnLst>
                              <p:par>
                                <p:cTn id="120" presetID="4" presetClass="entr" presetSubtype="32" fill="hold" grpId="0" nodeType="afterEffect">
                                  <p:stCondLst>
                                    <p:cond delay="0"/>
                                  </p:stCondLst>
                                  <p:iterate>
                                    <p:tmAbs val="0"/>
                                  </p:iterate>
                                  <p:childTnLst>
                                    <p:set>
                                      <p:cBhvr>
                                        <p:cTn id="121" fill="hold"/>
                                        <p:tgtEl>
                                          <p:spTgt spid="11"/>
                                        </p:tgtEl>
                                        <p:attrNameLst>
                                          <p:attrName>style.visibility</p:attrName>
                                        </p:attrNameLst>
                                      </p:cBhvr>
                                      <p:to>
                                        <p:strVal val="visible"/>
                                      </p:to>
                                    </p:set>
                                    <p:animEffect transition="in" filter="box(out)">
                                      <p:cBhvr>
                                        <p:cTn id="122" dur="250"/>
                                        <p:tgtEl>
                                          <p:spTgt spid="11"/>
                                        </p:tgtEl>
                                      </p:cBhvr>
                                    </p:animEffect>
                                  </p:childTnLst>
                                </p:cTn>
                              </p:par>
                            </p:childTnLst>
                          </p:cTn>
                        </p:par>
                        <p:par>
                          <p:cTn id="123" fill="hold">
                            <p:stCondLst>
                              <p:cond delay="7500"/>
                            </p:stCondLst>
                            <p:childTnLst>
                              <p:par>
                                <p:cTn id="124" presetID="4" presetClass="entr" presetSubtype="32" fill="hold" grpId="0" nodeType="afterEffect">
                                  <p:stCondLst>
                                    <p:cond delay="0"/>
                                  </p:stCondLst>
                                  <p:iterate>
                                    <p:tmAbs val="0"/>
                                  </p:iterate>
                                  <p:childTnLst>
                                    <p:set>
                                      <p:cBhvr>
                                        <p:cTn id="125" fill="hold"/>
                                        <p:tgtEl>
                                          <p:spTgt spid="17"/>
                                        </p:tgtEl>
                                        <p:attrNameLst>
                                          <p:attrName>style.visibility</p:attrName>
                                        </p:attrNameLst>
                                      </p:cBhvr>
                                      <p:to>
                                        <p:strVal val="visible"/>
                                      </p:to>
                                    </p:set>
                                    <p:animEffect transition="in" filter="box(out)">
                                      <p:cBhvr>
                                        <p:cTn id="126" dur="250"/>
                                        <p:tgtEl>
                                          <p:spTgt spid="17"/>
                                        </p:tgtEl>
                                      </p:cBhvr>
                                    </p:animEffect>
                                  </p:childTnLst>
                                </p:cTn>
                              </p:par>
                            </p:childTnLst>
                          </p:cTn>
                        </p:par>
                        <p:par>
                          <p:cTn id="127" fill="hold">
                            <p:stCondLst>
                              <p:cond delay="7750"/>
                            </p:stCondLst>
                            <p:childTnLst>
                              <p:par>
                                <p:cTn id="128" presetID="4" presetClass="entr" presetSubtype="32" fill="hold" grpId="0" nodeType="afterEffect">
                                  <p:stCondLst>
                                    <p:cond delay="0"/>
                                  </p:stCondLst>
                                  <p:iterate>
                                    <p:tmAbs val="0"/>
                                  </p:iterate>
                                  <p:childTnLst>
                                    <p:set>
                                      <p:cBhvr>
                                        <p:cTn id="129" fill="hold"/>
                                        <p:tgtEl>
                                          <p:spTgt spid="18"/>
                                        </p:tgtEl>
                                        <p:attrNameLst>
                                          <p:attrName>style.visibility</p:attrName>
                                        </p:attrNameLst>
                                      </p:cBhvr>
                                      <p:to>
                                        <p:strVal val="visible"/>
                                      </p:to>
                                    </p:set>
                                    <p:animEffect transition="in" filter="box(out)">
                                      <p:cBhvr>
                                        <p:cTn id="130" dur="250"/>
                                        <p:tgtEl>
                                          <p:spTgt spid="18"/>
                                        </p:tgtEl>
                                      </p:cBhvr>
                                    </p:animEffect>
                                  </p:childTnLst>
                                </p:cTn>
                              </p:par>
                            </p:childTnLst>
                          </p:cTn>
                        </p:par>
                        <p:par>
                          <p:cTn id="131" fill="hold">
                            <p:stCondLst>
                              <p:cond delay="8000"/>
                            </p:stCondLst>
                            <p:childTnLst>
                              <p:par>
                                <p:cTn id="132" presetID="4" presetClass="entr" presetSubtype="32" fill="hold" grpId="0" nodeType="afterEffect">
                                  <p:stCondLst>
                                    <p:cond delay="0"/>
                                  </p:stCondLst>
                                  <p:iterate>
                                    <p:tmAbs val="0"/>
                                  </p:iterate>
                                  <p:childTnLst>
                                    <p:set>
                                      <p:cBhvr>
                                        <p:cTn id="133" fill="hold"/>
                                        <p:tgtEl>
                                          <p:spTgt spid="19"/>
                                        </p:tgtEl>
                                        <p:attrNameLst>
                                          <p:attrName>style.visibility</p:attrName>
                                        </p:attrNameLst>
                                      </p:cBhvr>
                                      <p:to>
                                        <p:strVal val="visible"/>
                                      </p:to>
                                    </p:set>
                                    <p:animEffect transition="in" filter="box(out)">
                                      <p:cBhvr>
                                        <p:cTn id="134" dur="250"/>
                                        <p:tgtEl>
                                          <p:spTgt spid="19"/>
                                        </p:tgtEl>
                                      </p:cBhvr>
                                    </p:animEffect>
                                  </p:childTnLst>
                                </p:cTn>
                              </p:par>
                              <p:par>
                                <p:cTn id="135" presetID="6" presetClass="entr" presetSubtype="16" fill="hold" grpId="0" nodeType="with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circle(in)">
                                      <p:cBhvr>
                                        <p:cTn id="137" dur="250"/>
                                        <p:tgtEl>
                                          <p:spTgt spid="135"/>
                                        </p:tgtEl>
                                      </p:cBhvr>
                                    </p:animEffect>
                                  </p:childTnLst>
                                </p:cTn>
                              </p:par>
                            </p:childTnLst>
                          </p:cTn>
                        </p:par>
                        <p:par>
                          <p:cTn id="138" fill="hold">
                            <p:stCondLst>
                              <p:cond delay="8250"/>
                            </p:stCondLst>
                            <p:childTnLst>
                              <p:par>
                                <p:cTn id="139" presetID="4" presetClass="entr" presetSubtype="32" fill="hold" grpId="0" nodeType="afterEffect">
                                  <p:stCondLst>
                                    <p:cond delay="0"/>
                                  </p:stCondLst>
                                  <p:iterate>
                                    <p:tmAbs val="0"/>
                                  </p:iterate>
                                  <p:childTnLst>
                                    <p:set>
                                      <p:cBhvr>
                                        <p:cTn id="140" fill="hold"/>
                                        <p:tgtEl>
                                          <p:spTgt spid="14"/>
                                        </p:tgtEl>
                                        <p:attrNameLst>
                                          <p:attrName>style.visibility</p:attrName>
                                        </p:attrNameLst>
                                      </p:cBhvr>
                                      <p:to>
                                        <p:strVal val="visible"/>
                                      </p:to>
                                    </p:set>
                                    <p:animEffect transition="in" filter="box(out)">
                                      <p:cBhvr>
                                        <p:cTn id="141" dur="250"/>
                                        <p:tgtEl>
                                          <p:spTgt spid="14"/>
                                        </p:tgtEl>
                                      </p:cBhvr>
                                    </p:animEffect>
                                  </p:childTnLst>
                                </p:cTn>
                              </p:par>
                            </p:childTnLst>
                          </p:cTn>
                        </p:par>
                        <p:par>
                          <p:cTn id="142" fill="hold">
                            <p:stCondLst>
                              <p:cond delay="8500"/>
                            </p:stCondLst>
                            <p:childTnLst>
                              <p:par>
                                <p:cTn id="143" presetID="4" presetClass="entr" presetSubtype="32" fill="hold" grpId="0" nodeType="afterEffect">
                                  <p:stCondLst>
                                    <p:cond delay="0"/>
                                  </p:stCondLst>
                                  <p:iterate>
                                    <p:tmAbs val="0"/>
                                  </p:iterate>
                                  <p:childTnLst>
                                    <p:set>
                                      <p:cBhvr>
                                        <p:cTn id="144" fill="hold"/>
                                        <p:tgtEl>
                                          <p:spTgt spid="65"/>
                                        </p:tgtEl>
                                        <p:attrNameLst>
                                          <p:attrName>style.visibility</p:attrName>
                                        </p:attrNameLst>
                                      </p:cBhvr>
                                      <p:to>
                                        <p:strVal val="visible"/>
                                      </p:to>
                                    </p:set>
                                    <p:animEffect transition="in" filter="box(out)">
                                      <p:cBhvr>
                                        <p:cTn id="145" dur="250"/>
                                        <p:tgtEl>
                                          <p:spTgt spid="65"/>
                                        </p:tgtEl>
                                      </p:cBhvr>
                                    </p:animEffect>
                                  </p:childTnLst>
                                </p:cTn>
                              </p:par>
                            </p:childTnLst>
                          </p:cTn>
                        </p:par>
                        <p:par>
                          <p:cTn id="146" fill="hold">
                            <p:stCondLst>
                              <p:cond delay="8750"/>
                            </p:stCondLst>
                            <p:childTnLst>
                              <p:par>
                                <p:cTn id="147" presetID="4" presetClass="entr" presetSubtype="32" fill="hold" grpId="0" nodeType="afterEffect">
                                  <p:stCondLst>
                                    <p:cond delay="0"/>
                                  </p:stCondLst>
                                  <p:iterate>
                                    <p:tmAbs val="0"/>
                                  </p:iterate>
                                  <p:childTnLst>
                                    <p:set>
                                      <p:cBhvr>
                                        <p:cTn id="148" fill="hold"/>
                                        <p:tgtEl>
                                          <p:spTgt spid="53"/>
                                        </p:tgtEl>
                                        <p:attrNameLst>
                                          <p:attrName>style.visibility</p:attrName>
                                        </p:attrNameLst>
                                      </p:cBhvr>
                                      <p:to>
                                        <p:strVal val="visible"/>
                                      </p:to>
                                    </p:set>
                                    <p:animEffect transition="in" filter="box(out)">
                                      <p:cBhvr>
                                        <p:cTn id="149"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advAuto="0"/>
      <p:bldP spid="10" grpId="0" animBg="1" advAuto="0"/>
      <p:bldP spid="11" grpId="0" animBg="1" advAuto="0"/>
      <p:bldP spid="12" grpId="0" animBg="1" advAuto="0"/>
      <p:bldP spid="14" grpId="0" animBg="1" advAuto="0"/>
      <p:bldP spid="17" grpId="0" animBg="1" advAuto="0"/>
      <p:bldP spid="18" grpId="0" animBg="1" advAuto="0"/>
      <p:bldP spid="19" grpId="0" animBg="1" advAuto="0"/>
      <p:bldP spid="21" grpId="0" animBg="1" advAuto="0"/>
      <p:bldP spid="24" grpId="0" animBg="1" advAuto="0"/>
      <p:bldP spid="27" grpId="0" animBg="1" advAuto="0"/>
      <p:bldP spid="28" grpId="0" animBg="1" advAuto="0"/>
      <p:bldP spid="29" grpId="0" animBg="1" advAuto="0"/>
      <p:bldP spid="31" grpId="0" animBg="1" advAuto="0"/>
      <p:bldP spid="33" grpId="0" animBg="1" advAuto="0"/>
      <p:bldP spid="36" grpId="0" animBg="1" advAuto="0"/>
      <p:bldP spid="37" grpId="0" animBg="1" advAuto="0"/>
      <p:bldP spid="38" grpId="0" animBg="1" advAuto="0"/>
      <p:bldP spid="39" grpId="0" animBg="1" advAuto="0"/>
      <p:bldP spid="41" grpId="0" animBg="1" advAuto="0"/>
      <p:bldP spid="44" grpId="0" animBg="1" advAuto="0"/>
      <p:bldP spid="47" grpId="0" animBg="1" advAuto="0"/>
      <p:bldP spid="48" grpId="0" animBg="1" advAuto="0"/>
      <p:bldP spid="49" grpId="0" animBg="1" advAuto="0"/>
      <p:bldP spid="51" grpId="0" animBg="1" advAuto="0"/>
      <p:bldP spid="53" grpId="0" animBg="1" advAuto="0"/>
      <p:bldP spid="58" grpId="0" animBg="1" advAuto="0"/>
      <p:bldP spid="60" grpId="0" animBg="1" advAuto="0"/>
      <p:bldP spid="62" grpId="0" animBg="1" advAuto="0"/>
      <p:bldP spid="65" grpId="0" animBg="1" advAuto="0"/>
      <p:bldP spid="66" grpId="0" animBg="1" advAuto="0"/>
      <p:bldP spid="71"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A33044-E3AE-4058-9C75-8FFFDA0B2FEB}"/>
              </a:ext>
            </a:extLst>
          </p:cNvPr>
          <p:cNvSpPr/>
          <p:nvPr/>
        </p:nvSpPr>
        <p:spPr>
          <a:xfrm>
            <a:off x="2198875" y="0"/>
            <a:ext cx="7794250"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KETERKAITAN ANTAR VARIABEL</a:t>
            </a:r>
          </a:p>
        </p:txBody>
      </p:sp>
      <p:grpSp>
        <p:nvGrpSpPr>
          <p:cNvPr id="5" name="Group 4">
            <a:extLst>
              <a:ext uri="{FF2B5EF4-FFF2-40B4-BE49-F238E27FC236}">
                <a16:creationId xmlns:a16="http://schemas.microsoft.com/office/drawing/2014/main" id="{3ECFE584-1C9E-455E-A5EB-0379E1FD9160}"/>
              </a:ext>
            </a:extLst>
          </p:cNvPr>
          <p:cNvGrpSpPr/>
          <p:nvPr/>
        </p:nvGrpSpPr>
        <p:grpSpPr>
          <a:xfrm flipV="1">
            <a:off x="2340301" y="514576"/>
            <a:ext cx="7436746" cy="45719"/>
            <a:chOff x="360536" y="644686"/>
            <a:chExt cx="3589848" cy="97988"/>
          </a:xfrm>
        </p:grpSpPr>
        <p:sp>
          <p:nvSpPr>
            <p:cNvPr id="6" name="Rectangle 5">
              <a:extLst>
                <a:ext uri="{FF2B5EF4-FFF2-40B4-BE49-F238E27FC236}">
                  <a16:creationId xmlns:a16="http://schemas.microsoft.com/office/drawing/2014/main" id="{A0884F14-16C5-48AB-9228-700D96DCE9DE}"/>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650E4E-AFCF-471C-BF4E-EB91B69DE8DE}"/>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0FDA77-25EA-429E-A132-C3F89552115E}"/>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
        <p:nvSpPr>
          <p:cNvPr id="9" name="TextBox 8">
            <a:extLst>
              <a:ext uri="{FF2B5EF4-FFF2-40B4-BE49-F238E27FC236}">
                <a16:creationId xmlns:a16="http://schemas.microsoft.com/office/drawing/2014/main" id="{749F8808-3DED-4A6C-AAD8-A787E967310B}"/>
              </a:ext>
            </a:extLst>
          </p:cNvPr>
          <p:cNvSpPr txBox="1"/>
          <p:nvPr/>
        </p:nvSpPr>
        <p:spPr>
          <a:xfrm>
            <a:off x="868710" y="1149925"/>
            <a:ext cx="3279744"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Knowledge Management</a:t>
            </a:r>
          </a:p>
          <a:p>
            <a:pPr algn="ctr"/>
            <a:r>
              <a:rPr lang="en-US" b="1" u="sng" dirty="0">
                <a:latin typeface="Times New Roman" panose="02020603050405020304" pitchFamily="18" charset="0"/>
                <a:cs typeface="Times New Roman" panose="02020603050405020304" pitchFamily="18" charset="0"/>
              </a:rPr>
              <a:t>Terhadap keunggulan Bersaing</a:t>
            </a:r>
          </a:p>
        </p:txBody>
      </p:sp>
      <p:sp>
        <p:nvSpPr>
          <p:cNvPr id="10" name="TextBox 9">
            <a:extLst>
              <a:ext uri="{FF2B5EF4-FFF2-40B4-BE49-F238E27FC236}">
                <a16:creationId xmlns:a16="http://schemas.microsoft.com/office/drawing/2014/main" id="{0D709C7D-97C3-4FD7-B175-B9D22D7D117D}"/>
              </a:ext>
            </a:extLst>
          </p:cNvPr>
          <p:cNvSpPr txBox="1"/>
          <p:nvPr/>
        </p:nvSpPr>
        <p:spPr>
          <a:xfrm>
            <a:off x="868710" y="1873861"/>
            <a:ext cx="3366655" cy="2031325"/>
          </a:xfrm>
          <a:prstGeom prst="rect">
            <a:avLst/>
          </a:prstGeom>
          <a:noFill/>
        </p:spPr>
        <p:txBody>
          <a:bodyPr wrap="square" rtlCol="0">
            <a:spAutoFit/>
          </a:bodyPr>
          <a:lstStyle/>
          <a:p>
            <a:pPr algn="just"/>
            <a:r>
              <a:rPr lang="en-US" dirty="0"/>
              <a:t>	Menurut Drucker Dalam </a:t>
            </a:r>
            <a:r>
              <a:rPr lang="en-US" dirty="0" err="1"/>
              <a:t>Muliasari</a:t>
            </a:r>
            <a:r>
              <a:rPr lang="en-US" dirty="0"/>
              <a:t> </a:t>
            </a:r>
            <a:r>
              <a:rPr lang="en-US" dirty="0" err="1"/>
              <a:t>Kurniati</a:t>
            </a:r>
            <a:r>
              <a:rPr lang="en-US" dirty="0"/>
              <a:t> et al. (2018:140) sumber ekonomi paling vital untuk mencapai keunggulan kompetitif adalah manajemen pengetahuan.</a:t>
            </a:r>
          </a:p>
          <a:p>
            <a:pPr algn="just"/>
            <a:endParaRPr lang="en-US" dirty="0"/>
          </a:p>
        </p:txBody>
      </p:sp>
      <p:sp>
        <p:nvSpPr>
          <p:cNvPr id="11" name="TextBox 10">
            <a:extLst>
              <a:ext uri="{FF2B5EF4-FFF2-40B4-BE49-F238E27FC236}">
                <a16:creationId xmlns:a16="http://schemas.microsoft.com/office/drawing/2014/main" id="{6B1B9B9F-AF73-4DB7-824E-491F9ABB3B06}"/>
              </a:ext>
            </a:extLst>
          </p:cNvPr>
          <p:cNvSpPr txBox="1"/>
          <p:nvPr/>
        </p:nvSpPr>
        <p:spPr>
          <a:xfrm>
            <a:off x="4597988" y="1149925"/>
            <a:ext cx="3279744"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Kemitraan</a:t>
            </a:r>
          </a:p>
          <a:p>
            <a:pPr algn="ctr"/>
            <a:r>
              <a:rPr lang="en-US" b="1" u="sng" dirty="0">
                <a:latin typeface="Times New Roman" panose="02020603050405020304" pitchFamily="18" charset="0"/>
                <a:cs typeface="Times New Roman" panose="02020603050405020304" pitchFamily="18" charset="0"/>
              </a:rPr>
              <a:t>Terhadap keunggulan Bersaing</a:t>
            </a:r>
          </a:p>
        </p:txBody>
      </p:sp>
      <p:sp>
        <p:nvSpPr>
          <p:cNvPr id="12" name="TextBox 11">
            <a:extLst>
              <a:ext uri="{FF2B5EF4-FFF2-40B4-BE49-F238E27FC236}">
                <a16:creationId xmlns:a16="http://schemas.microsoft.com/office/drawing/2014/main" id="{FA6A1704-4D7B-48FE-8C06-B5836C5BC31E}"/>
              </a:ext>
            </a:extLst>
          </p:cNvPr>
          <p:cNvSpPr txBox="1"/>
          <p:nvPr/>
        </p:nvSpPr>
        <p:spPr>
          <a:xfrm>
            <a:off x="4480024" y="1873861"/>
            <a:ext cx="3366655" cy="1754326"/>
          </a:xfrm>
          <a:prstGeom prst="rect">
            <a:avLst/>
          </a:prstGeom>
          <a:noFill/>
        </p:spPr>
        <p:txBody>
          <a:bodyPr wrap="square" rtlCol="0">
            <a:spAutoFit/>
          </a:bodyPr>
          <a:lstStyle/>
          <a:p>
            <a:pPr algn="just"/>
            <a:r>
              <a:rPr lang="en-US" dirty="0"/>
              <a:t>	Menurut </a:t>
            </a:r>
            <a:r>
              <a:rPr lang="en-US" dirty="0" err="1"/>
              <a:t>Muliasari</a:t>
            </a:r>
            <a:r>
              <a:rPr lang="en-US" dirty="0"/>
              <a:t> </a:t>
            </a:r>
            <a:r>
              <a:rPr lang="en-US" dirty="0" err="1"/>
              <a:t>Kurniati</a:t>
            </a:r>
            <a:r>
              <a:rPr lang="en-US" dirty="0"/>
              <a:t> et al. (2018:140) Kemitraan dalam memenuhi kondisi sumber daya sangat membantu untuk mencapai keunggulan kompetitif.</a:t>
            </a:r>
          </a:p>
        </p:txBody>
      </p:sp>
      <p:sp>
        <p:nvSpPr>
          <p:cNvPr id="13" name="TextBox 12">
            <a:extLst>
              <a:ext uri="{FF2B5EF4-FFF2-40B4-BE49-F238E27FC236}">
                <a16:creationId xmlns:a16="http://schemas.microsoft.com/office/drawing/2014/main" id="{E20E49D3-D31F-429B-B966-B13A6693F0FC}"/>
              </a:ext>
            </a:extLst>
          </p:cNvPr>
          <p:cNvSpPr txBox="1"/>
          <p:nvPr/>
        </p:nvSpPr>
        <p:spPr>
          <a:xfrm>
            <a:off x="8091338" y="1873861"/>
            <a:ext cx="3366655" cy="2585323"/>
          </a:xfrm>
          <a:prstGeom prst="rect">
            <a:avLst/>
          </a:prstGeom>
          <a:noFill/>
        </p:spPr>
        <p:txBody>
          <a:bodyPr wrap="square" rtlCol="0">
            <a:spAutoFit/>
          </a:bodyPr>
          <a:lstStyle/>
          <a:p>
            <a:pPr algn="just"/>
            <a:r>
              <a:rPr lang="en-US" dirty="0"/>
              <a:t>	Menurut </a:t>
            </a:r>
            <a:r>
              <a:rPr lang="en-US" dirty="0" err="1"/>
              <a:t>Rashed</a:t>
            </a:r>
            <a:r>
              <a:rPr lang="en-US" dirty="0"/>
              <a:t> dalam Nirmala </a:t>
            </a:r>
            <a:r>
              <a:rPr lang="en-US" dirty="0" err="1"/>
              <a:t>Mandasari</a:t>
            </a:r>
            <a:r>
              <a:rPr lang="en-US" dirty="0"/>
              <a:t> et al (2016:229) Dengan memiliki </a:t>
            </a:r>
            <a:r>
              <a:rPr lang="en-US" i="1" dirty="0"/>
              <a:t>Knowledge Management</a:t>
            </a:r>
            <a:r>
              <a:rPr lang="en-US" dirty="0"/>
              <a:t> serta berbagi pengetahuan </a:t>
            </a:r>
            <a:r>
              <a:rPr lang="en-US" i="1" dirty="0"/>
              <a:t>(Knowledge Sharing)</a:t>
            </a:r>
            <a:r>
              <a:rPr lang="en-US" dirty="0"/>
              <a:t> dapat mendorong terciptanya hubungan kemitraan yang di </a:t>
            </a:r>
            <a:r>
              <a:rPr lang="en-US" dirty="0" err="1"/>
              <a:t>landasi</a:t>
            </a:r>
            <a:r>
              <a:rPr lang="en-US" dirty="0"/>
              <a:t> rasa saling percaya.</a:t>
            </a:r>
          </a:p>
        </p:txBody>
      </p:sp>
      <p:sp>
        <p:nvSpPr>
          <p:cNvPr id="14" name="TextBox 13">
            <a:extLst>
              <a:ext uri="{FF2B5EF4-FFF2-40B4-BE49-F238E27FC236}">
                <a16:creationId xmlns:a16="http://schemas.microsoft.com/office/drawing/2014/main" id="{B0880686-3FD6-4692-88D9-4AE9B770F8D1}"/>
              </a:ext>
            </a:extLst>
          </p:cNvPr>
          <p:cNvSpPr txBox="1"/>
          <p:nvPr/>
        </p:nvSpPr>
        <p:spPr>
          <a:xfrm>
            <a:off x="8399114" y="1148053"/>
            <a:ext cx="2664191"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Knowledge Management</a:t>
            </a:r>
          </a:p>
          <a:p>
            <a:pPr algn="ctr"/>
            <a:r>
              <a:rPr lang="en-US" b="1" u="sng" dirty="0">
                <a:latin typeface="Times New Roman" panose="02020603050405020304" pitchFamily="18" charset="0"/>
                <a:cs typeface="Times New Roman" panose="02020603050405020304" pitchFamily="18" charset="0"/>
              </a:rPr>
              <a:t>Dan Kemitraan</a:t>
            </a:r>
          </a:p>
        </p:txBody>
      </p:sp>
      <p:sp>
        <p:nvSpPr>
          <p:cNvPr id="15" name="TextBox 14">
            <a:extLst>
              <a:ext uri="{FF2B5EF4-FFF2-40B4-BE49-F238E27FC236}">
                <a16:creationId xmlns:a16="http://schemas.microsoft.com/office/drawing/2014/main" id="{31C6E026-D39F-4E1C-A818-E9602ED26DEC}"/>
              </a:ext>
            </a:extLst>
          </p:cNvPr>
          <p:cNvSpPr txBox="1"/>
          <p:nvPr/>
        </p:nvSpPr>
        <p:spPr>
          <a:xfrm>
            <a:off x="3262091" y="4538661"/>
            <a:ext cx="551363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Knowledge Management</a:t>
            </a:r>
          </a:p>
          <a:p>
            <a:pPr algn="ctr"/>
            <a:r>
              <a:rPr lang="en-US" b="1" u="sng" dirty="0">
                <a:latin typeface="Times New Roman" panose="02020603050405020304" pitchFamily="18" charset="0"/>
                <a:cs typeface="Times New Roman" panose="02020603050405020304" pitchFamily="18" charset="0"/>
              </a:rPr>
              <a:t>Dan Kemitraan terhadap </a:t>
            </a:r>
            <a:r>
              <a:rPr lang="en-US" b="1" u="sng" dirty="0" err="1">
                <a:latin typeface="Times New Roman" panose="02020603050405020304" pitchFamily="18" charset="0"/>
                <a:cs typeface="Times New Roman" panose="02020603050405020304" pitchFamily="18" charset="0"/>
              </a:rPr>
              <a:t>Kunggulan</a:t>
            </a:r>
            <a:r>
              <a:rPr lang="en-US" b="1" u="sng" dirty="0">
                <a:latin typeface="Times New Roman" panose="02020603050405020304" pitchFamily="18" charset="0"/>
                <a:cs typeface="Times New Roman" panose="02020603050405020304" pitchFamily="18" charset="0"/>
              </a:rPr>
              <a:t> Bersaing</a:t>
            </a:r>
          </a:p>
        </p:txBody>
      </p:sp>
      <p:sp>
        <p:nvSpPr>
          <p:cNvPr id="16" name="TextBox 15">
            <a:extLst>
              <a:ext uri="{FF2B5EF4-FFF2-40B4-BE49-F238E27FC236}">
                <a16:creationId xmlns:a16="http://schemas.microsoft.com/office/drawing/2014/main" id="{A2EA2FBB-BA90-4DD2-8B27-5DE649417F59}"/>
              </a:ext>
            </a:extLst>
          </p:cNvPr>
          <p:cNvSpPr txBox="1"/>
          <p:nvPr/>
        </p:nvSpPr>
        <p:spPr>
          <a:xfrm>
            <a:off x="0" y="5244801"/>
            <a:ext cx="11845635" cy="646331"/>
          </a:xfrm>
          <a:prstGeom prst="rect">
            <a:avLst/>
          </a:prstGeom>
          <a:noFill/>
        </p:spPr>
        <p:txBody>
          <a:bodyPr wrap="square" rtlCol="0">
            <a:spAutoFit/>
          </a:bodyPr>
          <a:lstStyle/>
          <a:p>
            <a:r>
              <a:rPr lang="en-US" dirty="0"/>
              <a:t>Pelaku usaha harus berorientasi pada kegiatan kemitraan dan pengembangan Knowledge Management untuk meningkatkan Keunggulan Bersaing. (Agung </a:t>
            </a:r>
            <a:r>
              <a:rPr lang="en-US" dirty="0" err="1"/>
              <a:t>Sofani</a:t>
            </a:r>
            <a:r>
              <a:rPr lang="en-US" dirty="0"/>
              <a:t> et al, 2017 :134).</a:t>
            </a:r>
          </a:p>
        </p:txBody>
      </p:sp>
    </p:spTree>
    <p:extLst>
      <p:ext uri="{BB962C8B-B14F-4D97-AF65-F5344CB8AC3E}">
        <p14:creationId xmlns:p14="http://schemas.microsoft.com/office/powerpoint/2010/main" val="295822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5AEB895-1D2C-405E-AFB6-B912B255FFFF}"/>
              </a:ext>
            </a:extLst>
          </p:cNvPr>
          <p:cNvGrpSpPr/>
          <p:nvPr/>
        </p:nvGrpSpPr>
        <p:grpSpPr>
          <a:xfrm>
            <a:off x="1468582" y="885771"/>
            <a:ext cx="9254836" cy="5875247"/>
            <a:chOff x="0" y="0"/>
            <a:chExt cx="5555615" cy="4623183"/>
          </a:xfrm>
        </p:grpSpPr>
        <p:sp>
          <p:nvSpPr>
            <p:cNvPr id="25" name="Rectangle 24">
              <a:extLst>
                <a:ext uri="{FF2B5EF4-FFF2-40B4-BE49-F238E27FC236}">
                  <a16:creationId xmlns:a16="http://schemas.microsoft.com/office/drawing/2014/main" id="{C093C278-2758-40F3-941E-65EC19B129F9}"/>
                </a:ext>
              </a:extLst>
            </p:cNvPr>
            <p:cNvSpPr/>
            <p:nvPr/>
          </p:nvSpPr>
          <p:spPr>
            <a:xfrm>
              <a:off x="0" y="2522647"/>
              <a:ext cx="2162175" cy="2100536"/>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Kemitraan ( X2)</a:t>
              </a:r>
              <a:endParaRPr lang="en-US" sz="2000" dirty="0">
                <a:effectLst/>
                <a:ea typeface="Calibri" panose="020F0502020204030204" pitchFamily="34" charset="0"/>
                <a:cs typeface="Times New Roman" panose="02020603050405020304" pitchFamily="18" charset="0"/>
              </a:endParaRPr>
            </a:p>
            <a:p>
              <a:pPr marL="270510" indent="-180340">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Penekanan Pada Kualitas Tinggi</a:t>
              </a:r>
              <a:endParaRPr lang="en-US" sz="2000" dirty="0">
                <a:effectLst/>
                <a:ea typeface="Calibri" panose="020F0502020204030204" pitchFamily="34" charset="0"/>
                <a:cs typeface="Times New Roman" panose="02020603050405020304" pitchFamily="18" charset="0"/>
              </a:endParaRPr>
            </a:p>
            <a:p>
              <a:pPr marL="270510" indent="-180340">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hubungan jangka panjang</a:t>
              </a:r>
              <a:endParaRPr lang="en-US" sz="2000" dirty="0">
                <a:effectLst/>
                <a:ea typeface="Calibri" panose="020F0502020204030204" pitchFamily="34" charset="0"/>
                <a:cs typeface="Times New Roman" panose="02020603050405020304" pitchFamily="18" charset="0"/>
              </a:endParaRPr>
            </a:p>
            <a:p>
              <a:pPr marL="270510" indent="-180340">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Pemecahan masalah bersama</a:t>
              </a:r>
              <a:endParaRPr lang="en-US" sz="2000" dirty="0">
                <a:effectLst/>
                <a:ea typeface="Calibri" panose="020F0502020204030204" pitchFamily="34" charset="0"/>
                <a:cs typeface="Times New Roman" panose="02020603050405020304" pitchFamily="18" charset="0"/>
              </a:endParaRPr>
            </a:p>
            <a:p>
              <a:pPr marL="270510" indent="-180340"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Perbaikan berkelanjutan</a:t>
              </a:r>
              <a:endParaRPr lang="en-US" sz="2000" dirty="0">
                <a:effectLst/>
                <a:ea typeface="Calibri" panose="020F0502020204030204" pitchFamily="34" charset="0"/>
                <a:cs typeface="Times New Roman" panose="02020603050405020304" pitchFamily="18" charset="0"/>
              </a:endParaRPr>
            </a:p>
            <a:p>
              <a:pPr marL="270510" indent="-180340" algn="just">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Perencanaan penetapan tujuan bersama</a:t>
              </a:r>
              <a:endParaRPr lang="en-US" sz="20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Kuei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dalam Agung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Sofani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et al</a:t>
              </a:r>
              <a:endParaRPr lang="en-US" sz="20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(2017 )</a:t>
              </a:r>
              <a:endParaRPr lang="en-US" sz="2000" dirty="0">
                <a:effectLst/>
                <a:ea typeface="Calibri" panose="020F0502020204030204" pitchFamily="34" charset="0"/>
                <a:cs typeface="Times New Roman" panose="02020603050405020304" pitchFamily="18" charset="0"/>
              </a:endParaRPr>
            </a:p>
            <a:p>
              <a:pPr marL="90170">
                <a:lnSpc>
                  <a:spcPct val="107000"/>
                </a:lnSpc>
                <a:spcAft>
                  <a:spcPts val="800"/>
                </a:spcAft>
              </a:pPr>
              <a:r>
                <a:rPr lang="en-US" sz="2000" dirty="0">
                  <a:effectLst/>
                  <a:ea typeface="Calibri" panose="020F0502020204030204" pitchFamily="34" charset="0"/>
                  <a:cs typeface="Times New Roman" panose="02020603050405020304" pitchFamily="18" charset="0"/>
                </a:rPr>
                <a:t> </a:t>
              </a:r>
            </a:p>
          </p:txBody>
        </p:sp>
        <p:sp>
          <p:nvSpPr>
            <p:cNvPr id="26" name="Rectangle 25">
              <a:extLst>
                <a:ext uri="{FF2B5EF4-FFF2-40B4-BE49-F238E27FC236}">
                  <a16:creationId xmlns:a16="http://schemas.microsoft.com/office/drawing/2014/main" id="{7C0934EA-D246-4985-B98B-AB07E7FA1214}"/>
                </a:ext>
              </a:extLst>
            </p:cNvPr>
            <p:cNvSpPr/>
            <p:nvPr/>
          </p:nvSpPr>
          <p:spPr>
            <a:xfrm>
              <a:off x="0" y="0"/>
              <a:ext cx="2162175" cy="180007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Knowledge Management ( X1)</a:t>
              </a:r>
              <a:endParaRPr lang="en-US" sz="2400" dirty="0">
                <a:effectLst/>
                <a:ea typeface="Calibri" panose="020F0502020204030204" pitchFamily="34" charset="0"/>
                <a:cs typeface="Times New Roman" panose="02020603050405020304" pitchFamily="18" charset="0"/>
              </a:endParaRPr>
            </a:p>
            <a:p>
              <a:pPr marL="457200" indent="-228600">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Identification of knowledge</a:t>
              </a:r>
              <a:endParaRPr lang="en-US" sz="2400" dirty="0">
                <a:effectLst/>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Reflection of knowledge</a:t>
              </a:r>
              <a:endParaRPr lang="en-US" sz="2400" dirty="0">
                <a:effectLst/>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Knowledge Sharing</a:t>
              </a:r>
              <a:endParaRPr lang="en-US" sz="2400" dirty="0">
                <a:effectLst/>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Use of knowledge</a:t>
              </a:r>
              <a:endParaRPr lang="en-US" sz="2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Soleh</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dalam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Iwan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Kurniawan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et al ( 2018)</a:t>
              </a:r>
              <a:endParaRPr lang="en-US" sz="2400" dirty="0">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3762D6F-E54A-4933-9B86-9B562017A5F4}"/>
                </a:ext>
              </a:extLst>
            </p:cNvPr>
            <p:cNvSpPr/>
            <p:nvPr/>
          </p:nvSpPr>
          <p:spPr>
            <a:xfrm>
              <a:off x="3752850" y="1282887"/>
              <a:ext cx="1802765" cy="16160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Keunggulan Bersaing ( Y)</a:t>
              </a:r>
              <a:endParaRPr lang="en-US" sz="2000" dirty="0">
                <a:effectLst/>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Cost Leadership</a:t>
              </a:r>
              <a:endParaRPr lang="en-US" sz="2000" dirty="0">
                <a:effectLst/>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Differensiasi</a:t>
              </a:r>
              <a:endParaRPr lang="en-US" sz="2000" dirty="0">
                <a:effectLst/>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Fokus</a:t>
              </a:r>
              <a:endParaRPr lang="en-US" sz="20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Michael Porter dalam Lucky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Radi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et al (2016)</a:t>
              </a:r>
              <a:endParaRPr lang="en-US" sz="20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p:txBody>
        </p:sp>
        <p:grpSp>
          <p:nvGrpSpPr>
            <p:cNvPr id="28" name="Group 27">
              <a:extLst>
                <a:ext uri="{FF2B5EF4-FFF2-40B4-BE49-F238E27FC236}">
                  <a16:creationId xmlns:a16="http://schemas.microsoft.com/office/drawing/2014/main" id="{CF0C511B-A118-4A2A-A1BA-F43A68252DED}"/>
                </a:ext>
              </a:extLst>
            </p:cNvPr>
            <p:cNvGrpSpPr/>
            <p:nvPr/>
          </p:nvGrpSpPr>
          <p:grpSpPr>
            <a:xfrm>
              <a:off x="2162175" y="454202"/>
              <a:ext cx="2356663" cy="765544"/>
              <a:chOff x="0" y="-345898"/>
              <a:chExt cx="2356663" cy="765544"/>
            </a:xfrm>
          </p:grpSpPr>
          <p:cxnSp>
            <p:nvCxnSpPr>
              <p:cNvPr id="38" name="Straight Connector 37">
                <a:extLst>
                  <a:ext uri="{FF2B5EF4-FFF2-40B4-BE49-F238E27FC236}">
                    <a16:creationId xmlns:a16="http://schemas.microsoft.com/office/drawing/2014/main" id="{ED72FA2D-2587-4C2A-AB3E-618C772B84F8}"/>
                  </a:ext>
                </a:extLst>
              </p:cNvPr>
              <p:cNvCxnSpPr/>
              <p:nvPr/>
            </p:nvCxnSpPr>
            <p:spPr>
              <a:xfrm>
                <a:off x="0" y="-345898"/>
                <a:ext cx="235666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F762D57-9C34-456A-8AAD-6F39CB0CA4BD}"/>
                  </a:ext>
                </a:extLst>
              </p:cNvPr>
              <p:cNvCxnSpPr/>
              <p:nvPr/>
            </p:nvCxnSpPr>
            <p:spPr>
              <a:xfrm>
                <a:off x="2349795" y="-345898"/>
                <a:ext cx="0" cy="765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77D91EB5-A1D6-4F49-8644-C9BD1B60FA8E}"/>
                </a:ext>
              </a:extLst>
            </p:cNvPr>
            <p:cNvGrpSpPr/>
            <p:nvPr/>
          </p:nvGrpSpPr>
          <p:grpSpPr>
            <a:xfrm flipV="1">
              <a:off x="2162175" y="3111927"/>
              <a:ext cx="2356485" cy="765544"/>
              <a:chOff x="0" y="300204"/>
              <a:chExt cx="2356663" cy="765544"/>
            </a:xfrm>
          </p:grpSpPr>
          <p:cxnSp>
            <p:nvCxnSpPr>
              <p:cNvPr id="36" name="Straight Connector 35">
                <a:extLst>
                  <a:ext uri="{FF2B5EF4-FFF2-40B4-BE49-F238E27FC236}">
                    <a16:creationId xmlns:a16="http://schemas.microsoft.com/office/drawing/2014/main" id="{C90C8AB6-7332-4A6A-804D-115D4A9F0452}"/>
                  </a:ext>
                </a:extLst>
              </p:cNvPr>
              <p:cNvCxnSpPr/>
              <p:nvPr/>
            </p:nvCxnSpPr>
            <p:spPr>
              <a:xfrm>
                <a:off x="0" y="300204"/>
                <a:ext cx="2356663"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D5625B4-7C68-43CB-84F7-77249D30597A}"/>
                  </a:ext>
                </a:extLst>
              </p:cNvPr>
              <p:cNvCxnSpPr/>
              <p:nvPr/>
            </p:nvCxnSpPr>
            <p:spPr>
              <a:xfrm>
                <a:off x="2349795" y="300204"/>
                <a:ext cx="0" cy="765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1895B24D-9155-4007-8183-D77E3FC12DFA}"/>
                </a:ext>
              </a:extLst>
            </p:cNvPr>
            <p:cNvGrpSpPr/>
            <p:nvPr/>
          </p:nvGrpSpPr>
          <p:grpSpPr>
            <a:xfrm>
              <a:off x="2162175" y="1465485"/>
              <a:ext cx="1589405" cy="1371600"/>
              <a:chOff x="0" y="-334740"/>
              <a:chExt cx="1589405" cy="1371600"/>
            </a:xfrm>
          </p:grpSpPr>
          <p:cxnSp>
            <p:nvCxnSpPr>
              <p:cNvPr id="32" name="Straight Connector 31">
                <a:extLst>
                  <a:ext uri="{FF2B5EF4-FFF2-40B4-BE49-F238E27FC236}">
                    <a16:creationId xmlns:a16="http://schemas.microsoft.com/office/drawing/2014/main" id="{0C2BBC1C-3BD0-4516-8A88-7B4D7F6B2C3E}"/>
                  </a:ext>
                </a:extLst>
              </p:cNvPr>
              <p:cNvCxnSpPr/>
              <p:nvPr/>
            </p:nvCxnSpPr>
            <p:spPr>
              <a:xfrm>
                <a:off x="9525" y="-334740"/>
                <a:ext cx="34671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8903109-2570-4ACE-AEEA-33350F522DE0}"/>
                  </a:ext>
                </a:extLst>
              </p:cNvPr>
              <p:cNvCxnSpPr/>
              <p:nvPr/>
            </p:nvCxnSpPr>
            <p:spPr>
              <a:xfrm>
                <a:off x="0" y="1036860"/>
                <a:ext cx="34671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010DE00-7F27-490F-B205-DF3AE30A3417}"/>
                  </a:ext>
                </a:extLst>
              </p:cNvPr>
              <p:cNvCxnSpPr/>
              <p:nvPr/>
            </p:nvCxnSpPr>
            <p:spPr>
              <a:xfrm>
                <a:off x="342900" y="-334740"/>
                <a:ext cx="0" cy="13716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F13299D-444E-4F64-8AEF-FBF1971F0A9B}"/>
                  </a:ext>
                </a:extLst>
              </p:cNvPr>
              <p:cNvCxnSpPr/>
              <p:nvPr/>
            </p:nvCxnSpPr>
            <p:spPr>
              <a:xfrm>
                <a:off x="352425" y="410123"/>
                <a:ext cx="12369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40" name="Text Box 2">
            <a:extLst>
              <a:ext uri="{FF2B5EF4-FFF2-40B4-BE49-F238E27FC236}">
                <a16:creationId xmlns:a16="http://schemas.microsoft.com/office/drawing/2014/main" id="{3D217D58-CC09-4F8B-A0C7-8B3E15182C5E}"/>
              </a:ext>
            </a:extLst>
          </p:cNvPr>
          <p:cNvSpPr txBox="1">
            <a:spLocks noChangeArrowheads="1"/>
          </p:cNvSpPr>
          <p:nvPr/>
        </p:nvSpPr>
        <p:spPr bwMode="auto">
          <a:xfrm>
            <a:off x="5702734" y="1545253"/>
            <a:ext cx="4001656" cy="25699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Drucker Dalam Muliasari (2018:140)</a:t>
            </a:r>
            <a:endParaRPr lang="en-US" sz="1100">
              <a:effectLst/>
              <a:ea typeface="Calibri" panose="020F0502020204030204" pitchFamily="34" charset="0"/>
              <a:cs typeface="Times New Roman" panose="02020603050405020304" pitchFamily="18" charset="0"/>
            </a:endParaRPr>
          </a:p>
        </p:txBody>
      </p:sp>
      <p:sp>
        <p:nvSpPr>
          <p:cNvPr id="41" name="Text Box 2">
            <a:extLst>
              <a:ext uri="{FF2B5EF4-FFF2-40B4-BE49-F238E27FC236}">
                <a16:creationId xmlns:a16="http://schemas.microsoft.com/office/drawing/2014/main" id="{467BC3CB-E86E-48C2-A6A1-2B6223573D0B}"/>
              </a:ext>
            </a:extLst>
          </p:cNvPr>
          <p:cNvSpPr txBox="1">
            <a:spLocks noChangeArrowheads="1"/>
          </p:cNvSpPr>
          <p:nvPr/>
        </p:nvSpPr>
        <p:spPr bwMode="auto">
          <a:xfrm>
            <a:off x="5867428" y="3334849"/>
            <a:ext cx="2534075" cy="25699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Agung et al 2018: 132</a:t>
            </a:r>
            <a:endParaRPr lang="en-US" sz="1100">
              <a:effectLst/>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id="{3A3722B1-DB78-40DE-B3A0-CDD037171B3F}"/>
              </a:ext>
            </a:extLst>
          </p:cNvPr>
          <p:cNvSpPr txBox="1">
            <a:spLocks noChangeArrowheads="1"/>
          </p:cNvSpPr>
          <p:nvPr/>
        </p:nvSpPr>
        <p:spPr bwMode="auto">
          <a:xfrm>
            <a:off x="5961090" y="5542709"/>
            <a:ext cx="2346749" cy="256993"/>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a:lnSpc>
                <a:spcPct val="107000"/>
              </a:lnSpc>
              <a:spcAft>
                <a:spcPts val="8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Kurniati (2018:140)</a:t>
            </a:r>
            <a:endParaRPr lang="en-US" sz="1100">
              <a:effectLst/>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FE8A249A-A7E9-41E1-AF11-5AE654D9E97A}"/>
              </a:ext>
            </a:extLst>
          </p:cNvPr>
          <p:cNvSpPr/>
          <p:nvPr/>
        </p:nvSpPr>
        <p:spPr>
          <a:xfrm>
            <a:off x="5966141" y="0"/>
            <a:ext cx="6036845" cy="646331"/>
          </a:xfrm>
          <a:prstGeom prst="rect">
            <a:avLst/>
          </a:prstGeom>
          <a:noFill/>
        </p:spPr>
        <p:txBody>
          <a:bodyPr wrap="none" lIns="91440" tIns="45720" rIns="91440" bIns="45720">
            <a:spAutoFit/>
          </a:bodyPr>
          <a:lstStyle/>
          <a:p>
            <a:pPr algn="ctr"/>
            <a:r>
              <a:rPr lang="en-US" sz="36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PARADIGMA PENELITIAN</a:t>
            </a:r>
          </a:p>
        </p:txBody>
      </p:sp>
      <p:grpSp>
        <p:nvGrpSpPr>
          <p:cNvPr id="45" name="Group 44">
            <a:extLst>
              <a:ext uri="{FF2B5EF4-FFF2-40B4-BE49-F238E27FC236}">
                <a16:creationId xmlns:a16="http://schemas.microsoft.com/office/drawing/2014/main" id="{05AE9B70-B5DE-4DD3-9A29-2DE4F6A0F585}"/>
              </a:ext>
            </a:extLst>
          </p:cNvPr>
          <p:cNvGrpSpPr/>
          <p:nvPr/>
        </p:nvGrpSpPr>
        <p:grpSpPr>
          <a:xfrm>
            <a:off x="6095999" y="515314"/>
            <a:ext cx="5759949" cy="82272"/>
            <a:chOff x="360536" y="644686"/>
            <a:chExt cx="3589848" cy="97988"/>
          </a:xfrm>
        </p:grpSpPr>
        <p:sp>
          <p:nvSpPr>
            <p:cNvPr id="46" name="Rectangle 45">
              <a:extLst>
                <a:ext uri="{FF2B5EF4-FFF2-40B4-BE49-F238E27FC236}">
                  <a16:creationId xmlns:a16="http://schemas.microsoft.com/office/drawing/2014/main" id="{BCEA4757-2DC4-47AD-960F-071565446B5F}"/>
                </a:ext>
              </a:extLst>
            </p:cNvPr>
            <p:cNvSpPr/>
            <p:nvPr/>
          </p:nvSpPr>
          <p:spPr>
            <a:xfrm flipV="1">
              <a:off x="1561405" y="646083"/>
              <a:ext cx="1187509" cy="9659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0AA266A-4868-4A92-90A6-98025606AFB1}"/>
                </a:ext>
              </a:extLst>
            </p:cNvPr>
            <p:cNvSpPr/>
            <p:nvPr/>
          </p:nvSpPr>
          <p:spPr>
            <a:xfrm flipV="1">
              <a:off x="2762875" y="644686"/>
              <a:ext cx="1187509" cy="965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4E8FEBF-4DEE-430A-9A36-B8E6A73E4F2A}"/>
                </a:ext>
              </a:extLst>
            </p:cNvPr>
            <p:cNvSpPr/>
            <p:nvPr/>
          </p:nvSpPr>
          <p:spPr>
            <a:xfrm flipV="1">
              <a:off x="360536" y="645893"/>
              <a:ext cx="1187509" cy="965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highlight>
                  <a:srgbClr val="00FFFF"/>
                </a:highlight>
              </a:endParaRPr>
            </a:p>
          </p:txBody>
        </p:sp>
      </p:grpSp>
    </p:spTree>
    <p:extLst>
      <p:ext uri="{BB962C8B-B14F-4D97-AF65-F5344CB8AC3E}">
        <p14:creationId xmlns:p14="http://schemas.microsoft.com/office/powerpoint/2010/main" val="3188920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2939</Words>
  <Application>Microsoft Office PowerPoint</Application>
  <PresentationFormat>Widescreen</PresentationFormat>
  <Paragraphs>933</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Adobe Garamond Pro Bold</vt:lpstr>
      <vt:lpstr>Arial</vt:lpstr>
      <vt:lpstr>Arial Rounded MT Bold</vt:lpstr>
      <vt:lpstr>Calibri</vt:lpstr>
      <vt:lpstr>Calibri Light</vt:lpstr>
      <vt:lpstr>Century Gothic</vt:lpstr>
      <vt:lpstr>Symbol</vt:lpstr>
      <vt:lpstr>Tahoma</vt:lpstr>
      <vt:lpstr>Times New Roman</vt:lpstr>
      <vt:lpstr>Ubuntu</vt:lpstr>
      <vt:lpstr>Office Theme</vt:lpstr>
      <vt:lpstr>PowerPoint Presentation</vt:lpstr>
      <vt:lpstr>Terimakasih </vt:lpstr>
      <vt:lpstr>PowerPoint Presentation</vt:lpstr>
      <vt:lpstr>PowerPoint Presentation</vt:lpstr>
      <vt:lpstr>Hasil Survei Awal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M</dc:creator>
  <cp:lastModifiedBy>ANDI MARYADI</cp:lastModifiedBy>
  <cp:revision>57</cp:revision>
  <dcterms:created xsi:type="dcterms:W3CDTF">2019-08-10T11:08:26Z</dcterms:created>
  <dcterms:modified xsi:type="dcterms:W3CDTF">2021-06-19T12:48:26Z</dcterms:modified>
</cp:coreProperties>
</file>