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c653890ad_0_15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c653890a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11978" l="-1739" r="0" t="21100"/>
          <a:stretch/>
        </p:blipFill>
        <p:spPr>
          <a:xfrm>
            <a:off x="125850" y="1111075"/>
            <a:ext cx="9806705" cy="3262713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6584350" y="286400"/>
            <a:ext cx="3271200" cy="6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Helvetica Neue"/>
                <a:ea typeface="Helvetica Neue"/>
                <a:cs typeface="Helvetica Neue"/>
                <a:sym typeface="Helvetica Neue"/>
              </a:rPr>
              <a:t>Name: _____________________________________</a:t>
            </a:r>
            <a:endParaRPr sz="11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66575" y="286400"/>
            <a:ext cx="3103200" cy="69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latin typeface="Helvetica Neue"/>
                <a:ea typeface="Helvetica Neue"/>
                <a:cs typeface="Helvetica Neue"/>
                <a:sym typeface="Helvetica Neue"/>
              </a:rPr>
              <a:t>Conceptual Model # _______</a:t>
            </a:r>
            <a:endParaRPr sz="1100"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281850" y="496075"/>
            <a:ext cx="3494700" cy="61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Rube Goldberg Machine</a:t>
            </a:r>
            <a:endParaRPr b="1" sz="1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/>
              <a:t>Conceptual Model</a:t>
            </a:r>
            <a:endParaRPr b="1" sz="1800"/>
          </a:p>
        </p:txBody>
      </p:sp>
      <p:grpSp>
        <p:nvGrpSpPr>
          <p:cNvPr id="58" name="Google Shape;58;p13"/>
          <p:cNvGrpSpPr/>
          <p:nvPr/>
        </p:nvGrpSpPr>
        <p:grpSpPr>
          <a:xfrm>
            <a:off x="157050" y="4373788"/>
            <a:ext cx="9641325" cy="2860738"/>
            <a:chOff x="157050" y="4373788"/>
            <a:chExt cx="9641325" cy="2860738"/>
          </a:xfrm>
        </p:grpSpPr>
        <p:sp>
          <p:nvSpPr>
            <p:cNvPr id="59" name="Google Shape;59;p13"/>
            <p:cNvSpPr txBox="1"/>
            <p:nvPr/>
          </p:nvSpPr>
          <p:spPr>
            <a:xfrm>
              <a:off x="157050" y="4505425"/>
              <a:ext cx="2320500" cy="2729100"/>
            </a:xfrm>
            <a:prstGeom prst="rect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Helvetica Neue"/>
                  <a:ea typeface="Helvetica Neue"/>
                  <a:cs typeface="Helvetica Neue"/>
                  <a:sym typeface="Helvetica Neue"/>
                </a:rPr>
                <a:t>Symbol </a:t>
              </a:r>
              <a:r>
                <a:rPr lang="en">
                  <a:latin typeface="Helvetica Neue"/>
                  <a:ea typeface="Helvetica Neue"/>
                  <a:cs typeface="Helvetica Neue"/>
                  <a:sym typeface="Helvetica Neue"/>
                </a:rPr>
                <a:t>Key: </a:t>
              </a:r>
              <a:endParaRPr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60" name="Google Shape;60;p13"/>
            <p:cNvSpPr txBox="1"/>
            <p:nvPr/>
          </p:nvSpPr>
          <p:spPr>
            <a:xfrm>
              <a:off x="2487075" y="4373788"/>
              <a:ext cx="7311300" cy="2809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Explain how this machine works. You can refer to each part by its letter.</a:t>
              </a:r>
              <a:endParaRPr/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  <a:p>
              <a:pPr indent="0" lvl="0" marL="0" rtl="0" algn="l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chemeClr val="dk1"/>
                  </a:solidFill>
                </a:rPr>
                <a:t>________________________________________________________________________________________________________________________________________________</a:t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chemeClr val="dk1"/>
                  </a:solidFill>
                </a:rPr>
                <a:t>________________________________________________________________________________________________________________________________________________</a:t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>
                  <a:solidFill>
                    <a:schemeClr val="dk1"/>
                  </a:solidFill>
                </a:rPr>
                <a:t>________________________________________________________________________________________________________________________________________________</a:t>
              </a:r>
              <a:endParaRPr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1" name="Google Shape;61;p13"/>
          <p:cNvGrpSpPr/>
          <p:nvPr/>
        </p:nvGrpSpPr>
        <p:grpSpPr>
          <a:xfrm>
            <a:off x="3685938" y="7234525"/>
            <a:ext cx="2686500" cy="470500"/>
            <a:chOff x="3266750" y="7273075"/>
            <a:chExt cx="2686500" cy="470500"/>
          </a:xfrm>
        </p:grpSpPr>
        <p:sp>
          <p:nvSpPr>
            <p:cNvPr id="62" name="Google Shape;62;p13"/>
            <p:cNvSpPr txBox="1"/>
            <p:nvPr/>
          </p:nvSpPr>
          <p:spPr>
            <a:xfrm>
              <a:off x="3266750" y="7525475"/>
              <a:ext cx="26865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Energy &amp; Energy Transfer</a:t>
              </a:r>
              <a:r>
                <a:rPr lang="en" sz="900"/>
                <a:t> | Anchor Phenomenon</a:t>
              </a:r>
              <a:endParaRPr sz="900"/>
            </a:p>
          </p:txBody>
        </p:sp>
        <p:pic>
          <p:nvPicPr>
            <p:cNvPr id="63" name="Google Shape;63;p13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3560825" y="7273075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