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7560000" cx="10692000"/>
  <p:notesSz cx="7560000" cy="10692000"/>
  <p:embeddedFontLst>
    <p:embeddedFont>
      <p:font typeface="Edu NSW ACT Foundation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  <p:embeddedFont>
      <p:font typeface="Public Sans"/>
      <p:regular r:id="rId15"/>
      <p:bold r:id="rId16"/>
      <p:italic r:id="rId17"/>
      <p:boldItalic r:id="rId18"/>
    </p:embeddedFont>
    <p:embeddedFont>
      <p:font typeface="Public Sans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0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0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ublicSansLight-bold.fntdata"/><Relationship Id="rId11" Type="http://schemas.openxmlformats.org/officeDocument/2006/relationships/font" Target="fonts/Roboto-regular.fntdata"/><Relationship Id="rId22" Type="http://schemas.openxmlformats.org/officeDocument/2006/relationships/font" Target="fonts/PublicSansLight-boldItalic.fntdata"/><Relationship Id="rId10" Type="http://schemas.openxmlformats.org/officeDocument/2006/relationships/font" Target="fonts/EduNSWACTFoundation-bold.fntdata"/><Relationship Id="rId21" Type="http://schemas.openxmlformats.org/officeDocument/2006/relationships/font" Target="fonts/PublicSansLight-italic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duNSWACTFoundation-regular.fntdata"/><Relationship Id="rId15" Type="http://schemas.openxmlformats.org/officeDocument/2006/relationships/font" Target="fonts/PublicSans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PublicSans-italic.fntdata"/><Relationship Id="rId16" Type="http://schemas.openxmlformats.org/officeDocument/2006/relationships/font" Target="fonts/Public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ublicSansLight-regular.fntdata"/><Relationship Id="rId6" Type="http://schemas.openxmlformats.org/officeDocument/2006/relationships/slide" Target="slides/slide1.xml"/><Relationship Id="rId18" Type="http://schemas.openxmlformats.org/officeDocument/2006/relationships/font" Target="fonts/Public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10042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648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31794" y="73811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31772" y="2604441"/>
            <a:ext cx="9628500" cy="4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531772" y="1008000"/>
            <a:ext cx="7445700" cy="56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7050" lIns="87050" spcFirstLastPara="1" rIns="87050" wrap="square" tIns="87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61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idx="1" type="body"/>
          </p:nvPr>
        </p:nvSpPr>
        <p:spPr>
          <a:xfrm>
            <a:off x="531772" y="6218177"/>
            <a:ext cx="96285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7050" lIns="87050" spcFirstLastPara="1" rIns="87050" wrap="square" tIns="87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SW DoE Interactive Lesson THEM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ctrTitle"/>
          </p:nvPr>
        </p:nvSpPr>
        <p:spPr>
          <a:xfrm>
            <a:off x="531772" y="1277913"/>
            <a:ext cx="96285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35">
          <p15:clr>
            <a:srgbClr val="FA7B17"/>
          </p15:clr>
        </p15:guide>
        <p15:guide id="2" orient="horz" pos="95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531794" y="2642941"/>
            <a:ext cx="45096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8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5650483" y="2642941"/>
            <a:ext cx="45096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8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/>
        </p:txBody>
      </p:sp>
      <p:sp>
        <p:nvSpPr>
          <p:cNvPr id="19" name="Google Shape;19;p5"/>
          <p:cNvSpPr txBox="1"/>
          <p:nvPr>
            <p:ph idx="3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531772" y="2638917"/>
            <a:ext cx="6409200" cy="4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rm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5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500"/>
            </a:lvl9pPr>
          </a:lstStyle>
          <a:p/>
        </p:txBody>
      </p:sp>
      <p:sp>
        <p:nvSpPr>
          <p:cNvPr id="22" name="Google Shape;22;p6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2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hasCustomPrompt="1" type="title"/>
          </p:nvPr>
        </p:nvSpPr>
        <p:spPr>
          <a:xfrm>
            <a:off x="1407008" y="1694992"/>
            <a:ext cx="4803900" cy="28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87050" lIns="87050" spcFirstLastPara="1" rIns="87050" wrap="square" tIns="87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400"/>
              <a:buNone/>
              <a:defRPr sz="15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1407008" y="1516768"/>
            <a:ext cx="4803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27" name="Google Shape;27;p7"/>
          <p:cNvSpPr txBox="1"/>
          <p:nvPr>
            <p:ph idx="2" type="ctrTitle"/>
          </p:nvPr>
        </p:nvSpPr>
        <p:spPr>
          <a:xfrm>
            <a:off x="1407008" y="4463437"/>
            <a:ext cx="48039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399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ctrTitle"/>
          </p:nvPr>
        </p:nvSpPr>
        <p:spPr>
          <a:xfrm>
            <a:off x="531772" y="1277913"/>
            <a:ext cx="96285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  <p:sp>
        <p:nvSpPr>
          <p:cNvPr id="30" name="Google Shape;30;p8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31" name="Google Shape;31;p8"/>
          <p:cNvSpPr txBox="1"/>
          <p:nvPr>
            <p:ph idx="2" type="subTitle"/>
          </p:nvPr>
        </p:nvSpPr>
        <p:spPr>
          <a:xfrm>
            <a:off x="534403" y="3304441"/>
            <a:ext cx="96234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ctrTitle"/>
          </p:nvPr>
        </p:nvSpPr>
        <p:spPr>
          <a:xfrm>
            <a:off x="531772" y="1277913"/>
            <a:ext cx="96285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00"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35" name="Google Shape;35;p9"/>
          <p:cNvSpPr txBox="1"/>
          <p:nvPr>
            <p:ph idx="2" type="subTitle"/>
          </p:nvPr>
        </p:nvSpPr>
        <p:spPr>
          <a:xfrm>
            <a:off x="534403" y="3304441"/>
            <a:ext cx="96234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8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31794" y="126774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531574" y="831457"/>
            <a:ext cx="962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ublic Sans"/>
              <a:buNone/>
              <a:defRPr b="1" sz="19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31794" y="822114"/>
            <a:ext cx="962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ublic Sans"/>
              <a:buNone/>
              <a:defRPr b="1" i="0" sz="43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1772" y="2604441"/>
            <a:ext cx="9628500" cy="4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>
            <a:lvl1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●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○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■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●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○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■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●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○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Light"/>
              <a:buChar char="■"/>
              <a:defRPr b="0" i="0" sz="15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">
          <p15:clr>
            <a:srgbClr val="EA4335"/>
          </p15:clr>
        </p15:guide>
        <p15:guide id="2" pos="288">
          <p15:clr>
            <a:srgbClr val="EA4335"/>
          </p15:clr>
        </p15:guide>
        <p15:guide id="3" pos="6444">
          <p15:clr>
            <a:srgbClr val="EA4335"/>
          </p15:clr>
        </p15:guide>
        <p15:guide id="4" orient="horz" pos="4474">
          <p15:clr>
            <a:srgbClr val="EA4335"/>
          </p15:clr>
        </p15:guide>
        <p15:guide id="5" orient="horz" pos="64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us01.safelinks.protection.outlook.com/?url=http%3A%2F%2Fcreativecommons.org%2Flicenses%2Fby%2F4.0%2F&amp;data=05%7C01%7Cittenders%40det.nsw.edu.au%7C77e6c4538a734585669908dac848862d%7C05a0e69a418a47c19c259387261bf991%7C0%7C0%7C638042511091365656%7CUnknown%7CTWFpbGZsb3d8eyJWIjoiMC4wLjAwMDAiLCJQIjoiV2luMzIiLCJBTiI6Ik1haWwiLCJXVCI6Mn0%3D%7C3000%7C%7C%7C&amp;sdata=LCBHPl5ivf%2FtEqP6fc2pJfICLy%2B2l6G7vR31wtTdVIo%3D&amp;reserved=0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us01.safelinks.protection.outlook.com/?url=http%3A%2F%2Fcreativecommons.org%2Flicenses%2Fby%2F4.0%2F&amp;data=05%7C01%7Cittenders%40det.nsw.edu.au%7C77e6c4538a734585669908dac848862d%7C05a0e69a418a47c19c259387261bf991%7C0%7C0%7C638042511091365656%7CUnknown%7CTWFpbGZsb3d8eyJWIjoiMC4wLjAwMDAiLCJQIjoiV2luMzIiLCJBTiI6Ik1haWwiLCJXVCI6Mn0%3D%7C3000%7C%7C%7C&amp;sdata=LCBHPl5ivf%2FtEqP6fc2pJfICLy%2B2l6G7vR31wtTdVIo%3D&amp;reserved=0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4.png"/><Relationship Id="rId13" Type="http://schemas.openxmlformats.org/officeDocument/2006/relationships/image" Target="../media/image8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us01.safelinks.protection.outlook.com/?url=http%3A%2F%2Fcreativecommons.org%2Flicenses%2Fby%2F4.0%2F&amp;data=05%7C01%7Cittenders%40det.nsw.edu.au%7C77e6c4538a734585669908dac848862d%7C05a0e69a418a47c19c259387261bf991%7C0%7C0%7C638042511091365656%7CUnknown%7CTWFpbGZsb3d8eyJWIjoiMC4wLjAwMDAiLCJQIjoiV2luMzIiLCJBTiI6Ik1haWwiLCJXVCI6Mn0%3D%7C3000%7C%7C%7C&amp;sdata=LCBHPl5ivf%2FtEqP6fc2pJfICLy%2B2l6G7vR31wtTdVIo%3D&amp;reserved=0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5" Type="http://schemas.openxmlformats.org/officeDocument/2006/relationships/image" Target="../media/image1.png"/><Relationship Id="rId1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idx="4294967295" type="ctrTitle"/>
          </p:nvPr>
        </p:nvSpPr>
        <p:spPr>
          <a:xfrm>
            <a:off x="457200" y="269275"/>
            <a:ext cx="97728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ublic Sans"/>
                <a:ea typeface="Public Sans"/>
                <a:cs typeface="Public Sans"/>
                <a:sym typeface="Public Sans"/>
              </a:rPr>
              <a:t>Phonics: s (sat)</a:t>
            </a:r>
            <a:endParaRPr b="1" i="0" sz="2100" u="none" cap="none" strike="noStrike">
              <a:solidFill>
                <a:schemeClr val="dk1"/>
              </a:solidFill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rgbClr val="292F33"/>
              </a:solidFill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rgbClr val="292F33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" name="Google Shape;51;p14"/>
          <p:cNvSpPr txBox="1"/>
          <p:nvPr/>
        </p:nvSpPr>
        <p:spPr>
          <a:xfrm>
            <a:off x="457200" y="822960"/>
            <a:ext cx="97728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What sound does each picture start with? Colour the letter that matches the sound.</a:t>
            </a:r>
            <a:endParaRPr b="0" i="0" sz="16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2" name="Google Shape;52;p14"/>
          <p:cNvSpPr txBox="1"/>
          <p:nvPr/>
        </p:nvSpPr>
        <p:spPr>
          <a:xfrm>
            <a:off x="754300" y="7273900"/>
            <a:ext cx="9988200" cy="3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 State of New South Wales (Department of Education), 2023. Except for the Department of Education logo, other logos and trademark-protected material, this resource is licensed under the </a:t>
            </a:r>
            <a:r>
              <a:rPr b="0" i="0" lang="en" sz="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 4.0 International Licence</a:t>
            </a:r>
            <a:endParaRPr b="0" i="0" sz="7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3" y="7346302"/>
            <a:ext cx="758952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Box outline for adding pictures within" id="54" name="Google Shape;54;p14" title="Box outline for adding pictures within"/>
          <p:cNvSpPr/>
          <p:nvPr/>
        </p:nvSpPr>
        <p:spPr>
          <a:xfrm>
            <a:off x="416675" y="2159488"/>
            <a:ext cx="2041200" cy="250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684163" y="5150775"/>
            <a:ext cx="662100" cy="9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t</a:t>
            </a:r>
            <a:endParaRPr b="0" i="0" sz="64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1528251" y="5150775"/>
            <a:ext cx="662100" cy="9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0" i="0" sz="64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grpSp>
        <p:nvGrpSpPr>
          <p:cNvPr id="57" name="Google Shape;57;p14"/>
          <p:cNvGrpSpPr/>
          <p:nvPr/>
        </p:nvGrpSpPr>
        <p:grpSpPr>
          <a:xfrm>
            <a:off x="3156006" y="5150775"/>
            <a:ext cx="1506187" cy="975900"/>
            <a:chOff x="3156002" y="5150775"/>
            <a:chExt cx="1506187" cy="975900"/>
          </a:xfrm>
        </p:grpSpPr>
        <p:sp>
          <p:nvSpPr>
            <p:cNvPr id="58" name="Google Shape;58;p14"/>
            <p:cNvSpPr/>
            <p:nvPr/>
          </p:nvSpPr>
          <p:spPr>
            <a:xfrm>
              <a:off x="3156002" y="5150775"/>
              <a:ext cx="662100" cy="9759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6400" u="none" cap="none" strike="noStrike">
                  <a:solidFill>
                    <a:srgbClr val="000000"/>
                  </a:solidFill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s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4000089" y="5150775"/>
              <a:ext cx="662100" cy="9759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050" lIns="87050" spcFirstLastPara="1" rIns="87050" wrap="square" tIns="87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6400" u="none" cap="none" strike="noStrike">
                  <a:solidFill>
                    <a:srgbClr val="000000"/>
                  </a:solidFill>
                  <a:latin typeface="Edu NSW ACT Foundation"/>
                  <a:ea typeface="Edu NSW ACT Foundation"/>
                  <a:cs typeface="Edu NSW ACT Foundation"/>
                  <a:sym typeface="Edu NSW ACT Foundation"/>
                </a:rPr>
                <a:t>a</a:t>
              </a:r>
              <a:endParaRPr b="0" i="0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endParaRPr>
            </a:p>
          </p:txBody>
        </p:sp>
      </p:grpSp>
      <p:sp>
        <p:nvSpPr>
          <p:cNvPr id="60" name="Google Shape;60;p14"/>
          <p:cNvSpPr/>
          <p:nvPr/>
        </p:nvSpPr>
        <p:spPr>
          <a:xfrm>
            <a:off x="5728103" y="5150775"/>
            <a:ext cx="662100" cy="9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a</a:t>
            </a:r>
            <a:endParaRPr b="0" i="0" sz="64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6572190" y="5150775"/>
            <a:ext cx="662100" cy="9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0" i="0" sz="64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8300194" y="5150775"/>
            <a:ext cx="662100" cy="9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0" i="0" sz="64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9144281" y="5150775"/>
            <a:ext cx="662100" cy="975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64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t</a:t>
            </a:r>
            <a:endParaRPr b="0" i="0" sz="64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Box outline for adding pictures within" id="64" name="Google Shape;64;p14" title="Box outline for adding pictures within"/>
          <p:cNvSpPr/>
          <p:nvPr/>
        </p:nvSpPr>
        <p:spPr>
          <a:xfrm>
            <a:off x="2888500" y="2159488"/>
            <a:ext cx="2041200" cy="250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65" name="Google Shape;65;p14" title="Box outline for adding pictures within"/>
          <p:cNvSpPr/>
          <p:nvPr/>
        </p:nvSpPr>
        <p:spPr>
          <a:xfrm>
            <a:off x="5460600" y="2159488"/>
            <a:ext cx="2041200" cy="250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66" name="Google Shape;66;p14" title="Box outline for adding pictures within"/>
          <p:cNvSpPr/>
          <p:nvPr/>
        </p:nvSpPr>
        <p:spPr>
          <a:xfrm>
            <a:off x="8032688" y="2159488"/>
            <a:ext cx="2041200" cy="250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nake." id="67" name="Google Shape;67;p14" title="A snake.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6804" y="2450842"/>
            <a:ext cx="1940925" cy="1940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sun." id="68" name="Google Shape;68;p14" title="The sun.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3663" y="2416747"/>
            <a:ext cx="1895073" cy="2009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lide." id="69" name="Google Shape;69;p14" title="A slide.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13561" y="2460886"/>
            <a:ext cx="2041200" cy="204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nail." id="70" name="Google Shape;70;p14" title="A snail."/>
          <p:cNvPicPr preferRelativeResize="0"/>
          <p:nvPr/>
        </p:nvPicPr>
        <p:blipFill rotWithShape="1">
          <a:blip r:embed="rId8">
            <a:alphaModFix/>
          </a:blip>
          <a:srcRect b="0" l="2803" r="2802" t="0"/>
          <a:stretch/>
        </p:blipFill>
        <p:spPr>
          <a:xfrm>
            <a:off x="8105762" y="2603685"/>
            <a:ext cx="1895073" cy="2009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ured pencil icon showing that this activity includes colouring in." id="71" name="Google Shape;71;p14" title="A coloured pencil icon showing that this activity includes colouring in.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47504" y="146304"/>
            <a:ext cx="77724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thought bubble icon showing that this activity includes thinking of your own ideas." id="72" name="Google Shape;72;p14" title="A thought bubble icon showing that this activity includes thinking of your own ideas."/>
          <p:cNvPicPr preferRelativeResize="0"/>
          <p:nvPr/>
        </p:nvPicPr>
        <p:blipFill rotWithShape="1">
          <a:blip r:embed="rId10">
            <a:alphaModFix/>
          </a:blip>
          <a:srcRect b="129" l="0" r="0" t="139"/>
          <a:stretch/>
        </p:blipFill>
        <p:spPr>
          <a:xfrm>
            <a:off x="8925330" y="146304"/>
            <a:ext cx="824621" cy="82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4294967295" type="ctrTitle"/>
          </p:nvPr>
        </p:nvSpPr>
        <p:spPr>
          <a:xfrm>
            <a:off x="457200" y="269275"/>
            <a:ext cx="97728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rPr lang="en" sz="2100">
                <a:highlight>
                  <a:schemeClr val="lt1"/>
                </a:highlight>
              </a:rPr>
              <a:t>Phonics: s (sat)</a:t>
            </a:r>
            <a:endParaRPr sz="2100"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sz="2100"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descr="Illustration of a dashed black line box. Box is empty" id="78" name="Google Shape;78;p15" title="Illustration of a dashed line box "/>
          <p:cNvSpPr/>
          <p:nvPr/>
        </p:nvSpPr>
        <p:spPr>
          <a:xfrm>
            <a:off x="512497" y="2129000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a</a:t>
            </a:r>
            <a:endParaRPr b="0" i="0" sz="99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79" name="Google Shape;79;p15" title="Illustration of a dashed line box "/>
          <p:cNvSpPr/>
          <p:nvPr/>
        </p:nvSpPr>
        <p:spPr>
          <a:xfrm>
            <a:off x="512497" y="4353074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0" i="0" sz="47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80" name="Google Shape;80;p15" title="Illustration of a dashed line box "/>
          <p:cNvSpPr/>
          <p:nvPr/>
        </p:nvSpPr>
        <p:spPr>
          <a:xfrm>
            <a:off x="2477528" y="2129000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a</a:t>
            </a:r>
            <a:endParaRPr b="1" i="0" sz="21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81" name="Google Shape;81;p15" title="Illustration of a dashed line box "/>
          <p:cNvSpPr/>
          <p:nvPr/>
        </p:nvSpPr>
        <p:spPr>
          <a:xfrm>
            <a:off x="2477528" y="4353074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1" i="0" sz="46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82" name="Google Shape;82;p15" title="Illustration of a dashed line box "/>
          <p:cNvSpPr/>
          <p:nvPr/>
        </p:nvSpPr>
        <p:spPr>
          <a:xfrm>
            <a:off x="4442558" y="2129000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1" i="0" sz="46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83" name="Google Shape;83;p15" title="Illustration of a dashed line box "/>
          <p:cNvSpPr/>
          <p:nvPr/>
        </p:nvSpPr>
        <p:spPr>
          <a:xfrm>
            <a:off x="4442558" y="4353074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t</a:t>
            </a:r>
            <a:endParaRPr b="1" i="0" sz="46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84" name="Google Shape;84;p15" title="Illustration of a dashed line box "/>
          <p:cNvSpPr/>
          <p:nvPr/>
        </p:nvSpPr>
        <p:spPr>
          <a:xfrm>
            <a:off x="6407588" y="2129000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a</a:t>
            </a:r>
            <a:endParaRPr b="1" i="0" sz="46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85" name="Google Shape;85;p15" title="Illustration of a dashed line box "/>
          <p:cNvSpPr/>
          <p:nvPr/>
        </p:nvSpPr>
        <p:spPr>
          <a:xfrm>
            <a:off x="6407588" y="4353074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a</a:t>
            </a:r>
            <a:endParaRPr b="1" i="0" sz="46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754300" y="7273900"/>
            <a:ext cx="9988200" cy="3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 State of New South Wales (Department of Education), 2023. Except for the Department of Education logo, other logos and trademark-protected material, this resource is licensed under the </a:t>
            </a:r>
            <a:r>
              <a:rPr b="0" i="0" lang="en" sz="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 4.0 International Licence</a:t>
            </a:r>
            <a:endParaRPr b="0" i="0" sz="7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3" y="7346302"/>
            <a:ext cx="758952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Illustration of a dashed black line box. Box is empty" id="88" name="Google Shape;88;p15" title="Illustration of a dashed line box "/>
          <p:cNvSpPr/>
          <p:nvPr/>
        </p:nvSpPr>
        <p:spPr>
          <a:xfrm>
            <a:off x="8372619" y="2129000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p</a:t>
            </a:r>
            <a:endParaRPr b="1" i="0" sz="46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Illustration of a dashed black line box. Box is empty" id="89" name="Google Shape;89;p15" title="Illustration of a dashed line box "/>
          <p:cNvSpPr/>
          <p:nvPr/>
        </p:nvSpPr>
        <p:spPr>
          <a:xfrm>
            <a:off x="8372619" y="4353074"/>
            <a:ext cx="1806900" cy="2028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0"/>
              <a:buFont typeface="Arial"/>
              <a:buNone/>
            </a:pPr>
            <a:r>
              <a:rPr b="0" i="0" lang="en" sz="99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1" i="0" sz="46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0" y="822960"/>
            <a:ext cx="10692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Colour the boxes that have the letter</a:t>
            </a:r>
            <a:r>
              <a:rPr b="0" i="0" lang="en" sz="22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b="1" i="0" lang="en" sz="2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</a:t>
            </a: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. 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ublic Sans Light"/>
                <a:ea typeface="Public Sans Light"/>
                <a:cs typeface="Public Sans Light"/>
                <a:sym typeface="Public Sans Light"/>
              </a:rPr>
              <a:t>Practise saying the sound that </a:t>
            </a:r>
            <a:r>
              <a:rPr b="1" i="0" lang="en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s </a:t>
            </a:r>
            <a:r>
              <a:rPr b="0" i="0" lang="en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Public Sans Light"/>
                <a:ea typeface="Public Sans Light"/>
                <a:cs typeface="Public Sans Light"/>
                <a:sym typeface="Public Sans Light"/>
              </a:rPr>
              <a:t>makes.</a:t>
            </a:r>
            <a:endParaRPr b="0" i="0" sz="16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7504" y="146304"/>
            <a:ext cx="77724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6">
            <a:alphaModFix/>
          </a:blip>
          <a:srcRect b="2015" l="0" r="0" t="2015"/>
          <a:stretch/>
        </p:blipFill>
        <p:spPr>
          <a:xfrm>
            <a:off x="8925330" y="146304"/>
            <a:ext cx="824621" cy="82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ox outline for adding pictures within" id="97" name="Google Shape;97;p16" title="Box outline for adding pictures within"/>
          <p:cNvSpPr/>
          <p:nvPr/>
        </p:nvSpPr>
        <p:spPr>
          <a:xfrm>
            <a:off x="376763" y="1302825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59600" y="721970"/>
            <a:ext cx="9772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7050" lIns="87050" spcFirstLastPara="1" rIns="87050" wrap="square" tIns="8705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Colour the pictures that begin with the </a:t>
            </a:r>
            <a:r>
              <a:rPr b="1" i="0" lang="en" sz="2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</a:t>
            </a:r>
            <a:r>
              <a:rPr b="0" i="0" lang="en" sz="16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sound.</a:t>
            </a:r>
            <a:endParaRPr b="0" i="0" sz="16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54300" y="7273900"/>
            <a:ext cx="9988200" cy="3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© State of New South Wales (Department of Education), 2023. Except for the Department of Education logo, other logos and trademark-protected material, this resource is licensed under the </a:t>
            </a:r>
            <a:r>
              <a:rPr b="0" i="0" lang="en" sz="7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 4.0 International Licence</a:t>
            </a:r>
            <a:endParaRPr b="0" i="0" sz="7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3" y="7346302"/>
            <a:ext cx="758952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descr="Box outline for adding pictures within" id="101" name="Google Shape;101;p16" title="Box outline for adding pictures within"/>
          <p:cNvSpPr/>
          <p:nvPr/>
        </p:nvSpPr>
        <p:spPr>
          <a:xfrm rot="-5400000">
            <a:off x="4352500" y="1304825"/>
            <a:ext cx="1901700" cy="985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170950" y="5277800"/>
            <a:ext cx="635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Draw your own pictures that start with the</a:t>
            </a:r>
            <a:r>
              <a:rPr b="0" i="0" lang="en" sz="2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b="1" i="0" lang="en" sz="2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</a:t>
            </a:r>
            <a:r>
              <a:rPr b="0" i="0" lang="en" sz="16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sound.</a:t>
            </a:r>
            <a:endParaRPr b="0" i="0" sz="16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178575" y="862150"/>
            <a:ext cx="2202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0"/>
              <a:buFont typeface="Arial"/>
              <a:buNone/>
            </a:pPr>
            <a:r>
              <a:rPr b="0" i="0" lang="en" sz="13000" u="none" cap="none" strike="noStrike">
                <a:solidFill>
                  <a:srgbClr val="000000"/>
                </a:solidFill>
                <a:latin typeface="Edu NSW ACT Foundation"/>
                <a:ea typeface="Edu NSW ACT Foundation"/>
                <a:cs typeface="Edu NSW ACT Foundation"/>
                <a:sym typeface="Edu NSW ACT Foundation"/>
              </a:rPr>
              <a:t>s</a:t>
            </a:r>
            <a:endParaRPr b="0" i="0" sz="13000" u="none" cap="none" strike="noStrike">
              <a:solidFill>
                <a:srgbClr val="000000"/>
              </a:solidFill>
              <a:latin typeface="Edu NSW ACT Foundation"/>
              <a:ea typeface="Edu NSW ACT Foundation"/>
              <a:cs typeface="Edu NSW ACT Foundation"/>
              <a:sym typeface="Edu NSW ACT Foundation"/>
            </a:endParaRPr>
          </a:p>
        </p:txBody>
      </p:sp>
      <p:sp>
        <p:nvSpPr>
          <p:cNvPr descr="Box outline for adding pictures within" id="104" name="Google Shape;104;p16" title="Box outline for adding pictures within"/>
          <p:cNvSpPr/>
          <p:nvPr/>
        </p:nvSpPr>
        <p:spPr>
          <a:xfrm>
            <a:off x="8427550" y="1302825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05" name="Google Shape;105;p16" title="Box outline for adding pictures within"/>
          <p:cNvSpPr/>
          <p:nvPr/>
        </p:nvSpPr>
        <p:spPr>
          <a:xfrm>
            <a:off x="6380725" y="1302813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06" name="Google Shape;106;p16" title="Box outline for adding pictures within"/>
          <p:cNvSpPr/>
          <p:nvPr/>
        </p:nvSpPr>
        <p:spPr>
          <a:xfrm>
            <a:off x="2400245" y="1302825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07" name="Google Shape;107;p16" title="Box outline for adding pictures within"/>
          <p:cNvSpPr/>
          <p:nvPr/>
        </p:nvSpPr>
        <p:spPr>
          <a:xfrm>
            <a:off x="4402156" y="3290075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08" name="Google Shape;108;p16" title="Box outline for adding pictures within"/>
          <p:cNvSpPr/>
          <p:nvPr/>
        </p:nvSpPr>
        <p:spPr>
          <a:xfrm>
            <a:off x="6415077" y="3290075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09" name="Google Shape;109;p16" title="Box outline for adding pictures within"/>
          <p:cNvSpPr/>
          <p:nvPr/>
        </p:nvSpPr>
        <p:spPr>
          <a:xfrm>
            <a:off x="2400245" y="3290063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10" name="Google Shape;110;p16" title="Box outline for adding pictures within"/>
          <p:cNvSpPr/>
          <p:nvPr/>
        </p:nvSpPr>
        <p:spPr>
          <a:xfrm>
            <a:off x="8427550" y="3290063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ox outline for adding pictures within" id="111" name="Google Shape;111;p16" title="Box outline for adding pictures within"/>
          <p:cNvSpPr/>
          <p:nvPr/>
        </p:nvSpPr>
        <p:spPr>
          <a:xfrm>
            <a:off x="376763" y="3302438"/>
            <a:ext cx="1737600" cy="1745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7050" lIns="87050" spcFirstLastPara="1" rIns="87050" wrap="square" tIns="8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49939" y="149314"/>
            <a:ext cx="822959" cy="82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5077" y="1292874"/>
            <a:ext cx="1737600" cy="17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525" y="3440950"/>
            <a:ext cx="1468051" cy="146805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03750" y="3415075"/>
            <a:ext cx="1556400" cy="15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9">
            <a:alphaModFix/>
          </a:blip>
          <a:srcRect b="0" l="79" r="89" t="0"/>
          <a:stretch/>
        </p:blipFill>
        <p:spPr>
          <a:xfrm>
            <a:off x="6565262" y="3427374"/>
            <a:ext cx="1468051" cy="14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47288" y="3502925"/>
            <a:ext cx="1380701" cy="138070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199" y="1409200"/>
            <a:ext cx="1544701" cy="154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63367" y="1397175"/>
            <a:ext cx="1468051" cy="155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608112" y="1514375"/>
            <a:ext cx="1380687" cy="1380687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01561" y="3390276"/>
            <a:ext cx="1544702" cy="154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15">
            <a:alphaModFix/>
          </a:blip>
          <a:srcRect b="2015" l="0" r="0" t="2015"/>
          <a:stretch/>
        </p:blipFill>
        <p:spPr>
          <a:xfrm>
            <a:off x="8925330" y="146304"/>
            <a:ext cx="824621" cy="82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>
            <p:ph idx="4294967295" type="ctrTitle"/>
          </p:nvPr>
        </p:nvSpPr>
        <p:spPr>
          <a:xfrm>
            <a:off x="457200" y="269275"/>
            <a:ext cx="97728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rPr lang="en" sz="2100">
                <a:highlight>
                  <a:schemeClr val="lt1"/>
                </a:highlight>
              </a:rPr>
              <a:t>Phonics: s (sat)</a:t>
            </a:r>
            <a:endParaRPr sz="2100"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sz="2100">
              <a:highlight>
                <a:schemeClr val="lt1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ublic Sans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highlight>
                <a:schemeClr val="lt1"/>
              </a:highlight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SW DoE Interactive Lesson Template-01">
  <a:themeElements>
    <a:clrScheme name="Simple Light">
      <a:dk1>
        <a:srgbClr val="292F33"/>
      </a:dk1>
      <a:lt1>
        <a:srgbClr val="FFFFFF"/>
      </a:lt1>
      <a:dk2>
        <a:srgbClr val="4B555E"/>
      </a:dk2>
      <a:lt2>
        <a:srgbClr val="EEEEEE"/>
      </a:lt2>
      <a:accent1>
        <a:srgbClr val="0A7A52"/>
      </a:accent1>
      <a:accent2>
        <a:srgbClr val="1A71D8"/>
      </a:accent2>
      <a:accent3>
        <a:srgbClr val="8549DB"/>
      </a:accent3>
      <a:accent4>
        <a:srgbClr val="CC239C"/>
      </a:accent4>
      <a:accent5>
        <a:srgbClr val="D81813"/>
      </a:accent5>
      <a:accent6>
        <a:srgbClr val="F2CB2A"/>
      </a:accent6>
      <a:hlink>
        <a:srgbClr val="0A7A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