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y="6858000" cx="12192000"/>
  <p:notesSz cx="12192000" cy="6858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1219200" y="3257550"/>
            <a:ext cx="9753600" cy="30861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 name="Shape 7"/>
        <p:cNvGrpSpPr/>
        <p:nvPr/>
      </p:nvGrpSpPr>
      <p:grpSpPr>
        <a:xfrm>
          <a:off x="0" y="0"/>
          <a:ext cx="0" cy="0"/>
          <a:chOff x="0" y="0"/>
          <a:chExt cx="0" cy="0"/>
        </a:xfrm>
      </p:grpSpPr>
      <p:sp>
        <p:nvSpPr>
          <p:cNvPr id="8" name="Google Shape;8;p3:notes"/>
          <p:cNvSpPr txBox="1"/>
          <p:nvPr>
            <p:ph idx="1" type="body"/>
          </p:nvPr>
        </p:nvSpPr>
        <p:spPr>
          <a:xfrm>
            <a:off x="1219200" y="3257550"/>
            <a:ext cx="97536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 name="Google Shape;9;p3: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4" name="Shape 634"/>
        <p:cNvGrpSpPr/>
        <p:nvPr/>
      </p:nvGrpSpPr>
      <p:grpSpPr>
        <a:xfrm>
          <a:off x="0" y="0"/>
          <a:ext cx="0" cy="0"/>
          <a:chOff x="0" y="0"/>
          <a:chExt cx="0" cy="0"/>
        </a:xfrm>
      </p:grpSpPr>
      <p:sp>
        <p:nvSpPr>
          <p:cNvPr id="635" name="Google Shape;635;p12:notes"/>
          <p:cNvSpPr txBox="1"/>
          <p:nvPr>
            <p:ph idx="1" type="body"/>
          </p:nvPr>
        </p:nvSpPr>
        <p:spPr>
          <a:xfrm>
            <a:off x="1219200" y="3257550"/>
            <a:ext cx="97536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6" name="Google Shape;636;p12: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7" name="Shape 667"/>
        <p:cNvGrpSpPr/>
        <p:nvPr/>
      </p:nvGrpSpPr>
      <p:grpSpPr>
        <a:xfrm>
          <a:off x="0" y="0"/>
          <a:ext cx="0" cy="0"/>
          <a:chOff x="0" y="0"/>
          <a:chExt cx="0" cy="0"/>
        </a:xfrm>
      </p:grpSpPr>
      <p:sp>
        <p:nvSpPr>
          <p:cNvPr id="668" name="Google Shape;668;p13:notes"/>
          <p:cNvSpPr txBox="1"/>
          <p:nvPr>
            <p:ph idx="1" type="body"/>
          </p:nvPr>
        </p:nvSpPr>
        <p:spPr>
          <a:xfrm>
            <a:off x="1219200" y="3257550"/>
            <a:ext cx="97536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9" name="Google Shape;669;p13: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0" name="Shape 700"/>
        <p:cNvGrpSpPr/>
        <p:nvPr/>
      </p:nvGrpSpPr>
      <p:grpSpPr>
        <a:xfrm>
          <a:off x="0" y="0"/>
          <a:ext cx="0" cy="0"/>
          <a:chOff x="0" y="0"/>
          <a:chExt cx="0" cy="0"/>
        </a:xfrm>
      </p:grpSpPr>
      <p:sp>
        <p:nvSpPr>
          <p:cNvPr id="701" name="Google Shape;701;p14:notes"/>
          <p:cNvSpPr txBox="1"/>
          <p:nvPr>
            <p:ph idx="1" type="body"/>
          </p:nvPr>
        </p:nvSpPr>
        <p:spPr>
          <a:xfrm>
            <a:off x="1219200" y="3257550"/>
            <a:ext cx="97536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2" name="Google Shape;702;p14: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7" name="Shape 707"/>
        <p:cNvGrpSpPr/>
        <p:nvPr/>
      </p:nvGrpSpPr>
      <p:grpSpPr>
        <a:xfrm>
          <a:off x="0" y="0"/>
          <a:ext cx="0" cy="0"/>
          <a:chOff x="0" y="0"/>
          <a:chExt cx="0" cy="0"/>
        </a:xfrm>
      </p:grpSpPr>
      <p:sp>
        <p:nvSpPr>
          <p:cNvPr id="708" name="Google Shape;708;p15:notes"/>
          <p:cNvSpPr txBox="1"/>
          <p:nvPr>
            <p:ph idx="1" type="body"/>
          </p:nvPr>
        </p:nvSpPr>
        <p:spPr>
          <a:xfrm>
            <a:off x="1219200" y="3257550"/>
            <a:ext cx="97536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9" name="Google Shape;709;p15: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8" name="Shape 718"/>
        <p:cNvGrpSpPr/>
        <p:nvPr/>
      </p:nvGrpSpPr>
      <p:grpSpPr>
        <a:xfrm>
          <a:off x="0" y="0"/>
          <a:ext cx="0" cy="0"/>
          <a:chOff x="0" y="0"/>
          <a:chExt cx="0" cy="0"/>
        </a:xfrm>
      </p:grpSpPr>
      <p:sp>
        <p:nvSpPr>
          <p:cNvPr id="719" name="Google Shape;719;p16:notes"/>
          <p:cNvSpPr txBox="1"/>
          <p:nvPr>
            <p:ph idx="1" type="body"/>
          </p:nvPr>
        </p:nvSpPr>
        <p:spPr>
          <a:xfrm>
            <a:off x="1219200" y="3257550"/>
            <a:ext cx="97536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0" name="Google Shape;720;p16: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0" name="Shape 830"/>
        <p:cNvGrpSpPr/>
        <p:nvPr/>
      </p:nvGrpSpPr>
      <p:grpSpPr>
        <a:xfrm>
          <a:off x="0" y="0"/>
          <a:ext cx="0" cy="0"/>
          <a:chOff x="0" y="0"/>
          <a:chExt cx="0" cy="0"/>
        </a:xfrm>
      </p:grpSpPr>
      <p:sp>
        <p:nvSpPr>
          <p:cNvPr id="831" name="Google Shape;831;p17:notes"/>
          <p:cNvSpPr txBox="1"/>
          <p:nvPr>
            <p:ph idx="1" type="body"/>
          </p:nvPr>
        </p:nvSpPr>
        <p:spPr>
          <a:xfrm>
            <a:off x="1219200" y="3257550"/>
            <a:ext cx="97536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2" name="Google Shape;832;p17: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7" name="Shape 927"/>
        <p:cNvGrpSpPr/>
        <p:nvPr/>
      </p:nvGrpSpPr>
      <p:grpSpPr>
        <a:xfrm>
          <a:off x="0" y="0"/>
          <a:ext cx="0" cy="0"/>
          <a:chOff x="0" y="0"/>
          <a:chExt cx="0" cy="0"/>
        </a:xfrm>
      </p:grpSpPr>
      <p:sp>
        <p:nvSpPr>
          <p:cNvPr id="928" name="Google Shape;928;p18:notes"/>
          <p:cNvSpPr txBox="1"/>
          <p:nvPr>
            <p:ph idx="1" type="body"/>
          </p:nvPr>
        </p:nvSpPr>
        <p:spPr>
          <a:xfrm>
            <a:off x="1219200" y="3257550"/>
            <a:ext cx="97536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9" name="Google Shape;929;p18: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 name="Shape 15"/>
        <p:cNvGrpSpPr/>
        <p:nvPr/>
      </p:nvGrpSpPr>
      <p:grpSpPr>
        <a:xfrm>
          <a:off x="0" y="0"/>
          <a:ext cx="0" cy="0"/>
          <a:chOff x="0" y="0"/>
          <a:chExt cx="0" cy="0"/>
        </a:xfrm>
      </p:grpSpPr>
      <p:sp>
        <p:nvSpPr>
          <p:cNvPr id="16" name="Google Shape;16;p4:notes"/>
          <p:cNvSpPr txBox="1"/>
          <p:nvPr>
            <p:ph idx="1" type="body"/>
          </p:nvPr>
        </p:nvSpPr>
        <p:spPr>
          <a:xfrm>
            <a:off x="1219200" y="3257550"/>
            <a:ext cx="97536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4: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 name="Shape 35"/>
        <p:cNvGrpSpPr/>
        <p:nvPr/>
      </p:nvGrpSpPr>
      <p:grpSpPr>
        <a:xfrm>
          <a:off x="0" y="0"/>
          <a:ext cx="0" cy="0"/>
          <a:chOff x="0" y="0"/>
          <a:chExt cx="0" cy="0"/>
        </a:xfrm>
      </p:grpSpPr>
      <p:sp>
        <p:nvSpPr>
          <p:cNvPr id="36" name="Google Shape;36;p5:notes"/>
          <p:cNvSpPr txBox="1"/>
          <p:nvPr>
            <p:ph idx="1" type="body"/>
          </p:nvPr>
        </p:nvSpPr>
        <p:spPr>
          <a:xfrm>
            <a:off x="1219200" y="3257550"/>
            <a:ext cx="97536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5: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6:notes"/>
          <p:cNvSpPr txBox="1"/>
          <p:nvPr>
            <p:ph idx="1" type="body"/>
          </p:nvPr>
        </p:nvSpPr>
        <p:spPr>
          <a:xfrm>
            <a:off x="1219200" y="3257550"/>
            <a:ext cx="97536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6: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7:notes"/>
          <p:cNvSpPr txBox="1"/>
          <p:nvPr>
            <p:ph idx="1" type="body"/>
          </p:nvPr>
        </p:nvSpPr>
        <p:spPr>
          <a:xfrm>
            <a:off x="1219200" y="3257550"/>
            <a:ext cx="97536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7: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8:notes"/>
          <p:cNvSpPr txBox="1"/>
          <p:nvPr>
            <p:ph idx="1" type="body"/>
          </p:nvPr>
        </p:nvSpPr>
        <p:spPr>
          <a:xfrm>
            <a:off x="1219200" y="3257550"/>
            <a:ext cx="97536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8: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2" name="Shape 422"/>
        <p:cNvGrpSpPr/>
        <p:nvPr/>
      </p:nvGrpSpPr>
      <p:grpSpPr>
        <a:xfrm>
          <a:off x="0" y="0"/>
          <a:ext cx="0" cy="0"/>
          <a:chOff x="0" y="0"/>
          <a:chExt cx="0" cy="0"/>
        </a:xfrm>
      </p:grpSpPr>
      <p:sp>
        <p:nvSpPr>
          <p:cNvPr id="423" name="Google Shape;423;p9:notes"/>
          <p:cNvSpPr txBox="1"/>
          <p:nvPr>
            <p:ph idx="1" type="body"/>
          </p:nvPr>
        </p:nvSpPr>
        <p:spPr>
          <a:xfrm>
            <a:off x="1219200" y="3257550"/>
            <a:ext cx="97536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9: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8" name="Shape 548"/>
        <p:cNvGrpSpPr/>
        <p:nvPr/>
      </p:nvGrpSpPr>
      <p:grpSpPr>
        <a:xfrm>
          <a:off x="0" y="0"/>
          <a:ext cx="0" cy="0"/>
          <a:chOff x="0" y="0"/>
          <a:chExt cx="0" cy="0"/>
        </a:xfrm>
      </p:grpSpPr>
      <p:sp>
        <p:nvSpPr>
          <p:cNvPr id="549" name="Google Shape;549;p10:notes"/>
          <p:cNvSpPr txBox="1"/>
          <p:nvPr>
            <p:ph idx="1" type="body"/>
          </p:nvPr>
        </p:nvSpPr>
        <p:spPr>
          <a:xfrm>
            <a:off x="1219200" y="3257550"/>
            <a:ext cx="97536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0" name="Google Shape;550;p10: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9" name="Shape 599"/>
        <p:cNvGrpSpPr/>
        <p:nvPr/>
      </p:nvGrpSpPr>
      <p:grpSpPr>
        <a:xfrm>
          <a:off x="0" y="0"/>
          <a:ext cx="0" cy="0"/>
          <a:chOff x="0" y="0"/>
          <a:chExt cx="0" cy="0"/>
        </a:xfrm>
      </p:grpSpPr>
      <p:sp>
        <p:nvSpPr>
          <p:cNvPr id="600" name="Google Shape;600;p11:notes"/>
          <p:cNvSpPr txBox="1"/>
          <p:nvPr>
            <p:ph idx="1" type="body"/>
          </p:nvPr>
        </p:nvSpPr>
        <p:spPr>
          <a:xfrm>
            <a:off x="1219200" y="3257550"/>
            <a:ext cx="97536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1" name="Google Shape;601;p11: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 name="Shape 6"/>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7.jpg"/><Relationship Id="rId6"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 name="Shape 10"/>
        <p:cNvGrpSpPr/>
        <p:nvPr/>
      </p:nvGrpSpPr>
      <p:grpSpPr>
        <a:xfrm>
          <a:off x="0" y="0"/>
          <a:ext cx="0" cy="0"/>
          <a:chOff x="0" y="0"/>
          <a:chExt cx="0" cy="0"/>
        </a:xfrm>
      </p:grpSpPr>
      <p:sp>
        <p:nvSpPr>
          <p:cNvPr id="11" name="Google Shape;11;p3"/>
          <p:cNvSpPr/>
          <p:nvPr/>
        </p:nvSpPr>
        <p:spPr>
          <a:xfrm>
            <a:off x="0" y="0"/>
            <a:ext cx="12192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 name="Google Shape;12;p3"/>
          <p:cNvSpPr/>
          <p:nvPr/>
        </p:nvSpPr>
        <p:spPr>
          <a:xfrm>
            <a:off x="10309860" y="5699760"/>
            <a:ext cx="1574292" cy="964691"/>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 name="Google Shape;13;p3"/>
          <p:cNvSpPr txBox="1"/>
          <p:nvPr/>
        </p:nvSpPr>
        <p:spPr>
          <a:xfrm>
            <a:off x="719734" y="2187624"/>
            <a:ext cx="7586740" cy="1112316"/>
          </a:xfrm>
          <a:prstGeom prst="rect">
            <a:avLst/>
          </a:prstGeom>
          <a:noFill/>
          <a:ln>
            <a:noFill/>
          </a:ln>
        </p:spPr>
        <p:txBody>
          <a:bodyPr anchorCtr="0" anchor="t" bIns="0" lIns="0" spcFirstLastPara="1" rIns="0" wrap="square" tIns="0">
            <a:noAutofit/>
          </a:bodyPr>
          <a:lstStyle/>
          <a:p>
            <a:pPr indent="0" lvl="0" marL="12700" marR="81427" rtl="0" algn="l">
              <a:lnSpc>
                <a:spcPct val="104117"/>
              </a:lnSpc>
              <a:spcBef>
                <a:spcPts val="0"/>
              </a:spcBef>
              <a:spcAft>
                <a:spcPts val="0"/>
              </a:spcAft>
              <a:buNone/>
            </a:pPr>
            <a:r>
              <a:rPr lang="en-US" sz="4250">
                <a:solidFill>
                  <a:srgbClr val="FFFFFF"/>
                </a:solidFill>
                <a:latin typeface="Arial"/>
                <a:ea typeface="Arial"/>
                <a:cs typeface="Arial"/>
                <a:sym typeface="Arial"/>
              </a:rPr>
              <a:t>2017 Investor Day</a:t>
            </a:r>
            <a:endParaRPr sz="4250">
              <a:latin typeface="Arial"/>
              <a:ea typeface="Arial"/>
              <a:cs typeface="Arial"/>
              <a:sym typeface="Arial"/>
            </a:endParaRPr>
          </a:p>
          <a:p>
            <a:pPr indent="0" lvl="0" marL="12700" marR="0" rtl="0" algn="l">
              <a:lnSpc>
                <a:spcPct val="101764"/>
              </a:lnSpc>
              <a:spcBef>
                <a:spcPts val="0"/>
              </a:spcBef>
              <a:spcAft>
                <a:spcPts val="0"/>
              </a:spcAft>
              <a:buNone/>
            </a:pPr>
            <a:r>
              <a:rPr lang="en-US" sz="4250">
                <a:solidFill>
                  <a:srgbClr val="93E8FF"/>
                </a:solidFill>
                <a:latin typeface="Arial"/>
                <a:ea typeface="Arial"/>
                <a:cs typeface="Arial"/>
                <a:sym typeface="Arial"/>
              </a:rPr>
              <a:t>Franchise Overview &amp; Strategy</a:t>
            </a:r>
            <a:endParaRPr sz="4250">
              <a:latin typeface="Arial"/>
              <a:ea typeface="Arial"/>
              <a:cs typeface="Arial"/>
              <a:sym typeface="Arial"/>
            </a:endParaRPr>
          </a:p>
        </p:txBody>
      </p:sp>
      <p:sp>
        <p:nvSpPr>
          <p:cNvPr id="14" name="Google Shape;14;p3"/>
          <p:cNvSpPr txBox="1"/>
          <p:nvPr/>
        </p:nvSpPr>
        <p:spPr>
          <a:xfrm>
            <a:off x="719734" y="4991140"/>
            <a:ext cx="3363325" cy="41744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FFFFFF"/>
                </a:solidFill>
                <a:latin typeface="Arial"/>
                <a:ea typeface="Arial"/>
                <a:cs typeface="Arial"/>
                <a:sym typeface="Arial"/>
              </a:rPr>
              <a:t>Michael Corbat, Chief Executive Officer</a:t>
            </a:r>
            <a:endParaRPr sz="1400">
              <a:latin typeface="Arial"/>
              <a:ea typeface="Arial"/>
              <a:cs typeface="Arial"/>
              <a:sym typeface="Arial"/>
            </a:endParaRPr>
          </a:p>
          <a:p>
            <a:pPr indent="0" lvl="0" marL="12700" marR="26746" rtl="0" algn="l">
              <a:lnSpc>
                <a:spcPct val="95825"/>
              </a:lnSpc>
              <a:spcBef>
                <a:spcPts val="0"/>
              </a:spcBef>
              <a:spcAft>
                <a:spcPts val="0"/>
              </a:spcAft>
              <a:buNone/>
            </a:pPr>
            <a:r>
              <a:rPr b="1" lang="en-US" sz="1400">
                <a:solidFill>
                  <a:srgbClr val="FFFFFF"/>
                </a:solidFill>
                <a:latin typeface="Arial"/>
                <a:ea typeface="Arial"/>
                <a:cs typeface="Arial"/>
                <a:sym typeface="Arial"/>
              </a:rPr>
              <a:t>July 25, 2017</a:t>
            </a:r>
            <a:endParaRPr sz="1400">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7" name="Shape 637"/>
        <p:cNvGrpSpPr/>
        <p:nvPr/>
      </p:nvGrpSpPr>
      <p:grpSpPr>
        <a:xfrm>
          <a:off x="0" y="0"/>
          <a:ext cx="0" cy="0"/>
          <a:chOff x="0" y="0"/>
          <a:chExt cx="0" cy="0"/>
        </a:xfrm>
      </p:grpSpPr>
      <p:sp>
        <p:nvSpPr>
          <p:cNvPr id="638" name="Google Shape;638;p12"/>
          <p:cNvSpPr/>
          <p:nvPr/>
        </p:nvSpPr>
        <p:spPr>
          <a:xfrm>
            <a:off x="11382756" y="6417564"/>
            <a:ext cx="519683" cy="32004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39" name="Google Shape;639;p12"/>
          <p:cNvSpPr/>
          <p:nvPr/>
        </p:nvSpPr>
        <p:spPr>
          <a:xfrm>
            <a:off x="438912" y="961644"/>
            <a:ext cx="4666488" cy="320039"/>
          </a:xfrm>
          <a:custGeom>
            <a:rect b="b" l="l" r="r" t="t"/>
            <a:pathLst>
              <a:path extrusionOk="0" h="120000" w="120000">
                <a:moveTo>
                  <a:pt x="0" y="19999"/>
                </a:moveTo>
                <a:lnTo>
                  <a:pt x="0" y="100000"/>
                </a:lnTo>
                <a:lnTo>
                  <a:pt x="44" y="105059"/>
                </a:lnTo>
                <a:lnTo>
                  <a:pt x="673" y="117217"/>
                </a:lnTo>
                <a:lnTo>
                  <a:pt x="1371" y="120000"/>
                </a:lnTo>
                <a:lnTo>
                  <a:pt x="118628" y="120000"/>
                </a:lnTo>
                <a:lnTo>
                  <a:pt x="119590" y="114252"/>
                </a:lnTo>
                <a:lnTo>
                  <a:pt x="120000" y="100000"/>
                </a:lnTo>
                <a:lnTo>
                  <a:pt x="120000" y="19999"/>
                </a:lnTo>
                <a:lnTo>
                  <a:pt x="119605" y="5967"/>
                </a:lnTo>
                <a:lnTo>
                  <a:pt x="118628" y="0"/>
                </a:lnTo>
                <a:lnTo>
                  <a:pt x="1371" y="0"/>
                </a:lnTo>
                <a:lnTo>
                  <a:pt x="409" y="5747"/>
                </a:lnTo>
                <a:lnTo>
                  <a:pt x="0" y="19999"/>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40" name="Google Shape;640;p12"/>
          <p:cNvSpPr/>
          <p:nvPr/>
        </p:nvSpPr>
        <p:spPr>
          <a:xfrm>
            <a:off x="6248400" y="961644"/>
            <a:ext cx="5504688" cy="333755"/>
          </a:xfrm>
          <a:custGeom>
            <a:rect b="b" l="l" r="r" t="t"/>
            <a:pathLst>
              <a:path extrusionOk="0" h="120000" w="120000">
                <a:moveTo>
                  <a:pt x="0" y="19999"/>
                </a:moveTo>
                <a:lnTo>
                  <a:pt x="1" y="101033"/>
                </a:lnTo>
                <a:lnTo>
                  <a:pt x="375" y="114480"/>
                </a:lnTo>
                <a:lnTo>
                  <a:pt x="1212" y="119999"/>
                </a:lnTo>
                <a:lnTo>
                  <a:pt x="118850" y="119974"/>
                </a:lnTo>
                <a:lnTo>
                  <a:pt x="119665" y="113799"/>
                </a:lnTo>
                <a:lnTo>
                  <a:pt x="120000" y="99999"/>
                </a:lnTo>
                <a:lnTo>
                  <a:pt x="119998" y="18966"/>
                </a:lnTo>
                <a:lnTo>
                  <a:pt x="119624" y="5519"/>
                </a:lnTo>
                <a:lnTo>
                  <a:pt x="118787" y="0"/>
                </a:lnTo>
                <a:lnTo>
                  <a:pt x="1149" y="25"/>
                </a:lnTo>
                <a:lnTo>
                  <a:pt x="334" y="6200"/>
                </a:lnTo>
                <a:lnTo>
                  <a:pt x="0" y="19999"/>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41" name="Google Shape;641;p12"/>
          <p:cNvSpPr/>
          <p:nvPr/>
        </p:nvSpPr>
        <p:spPr>
          <a:xfrm>
            <a:off x="6248400" y="3345179"/>
            <a:ext cx="5504688" cy="333756"/>
          </a:xfrm>
          <a:custGeom>
            <a:rect b="b" l="l" r="r" t="t"/>
            <a:pathLst>
              <a:path extrusionOk="0" h="120000" w="120000">
                <a:moveTo>
                  <a:pt x="0" y="19999"/>
                </a:moveTo>
                <a:lnTo>
                  <a:pt x="1" y="101032"/>
                </a:lnTo>
                <a:lnTo>
                  <a:pt x="375" y="114479"/>
                </a:lnTo>
                <a:lnTo>
                  <a:pt x="1212" y="120000"/>
                </a:lnTo>
                <a:lnTo>
                  <a:pt x="118850" y="119973"/>
                </a:lnTo>
                <a:lnTo>
                  <a:pt x="119665" y="113799"/>
                </a:lnTo>
                <a:lnTo>
                  <a:pt x="120000" y="100000"/>
                </a:lnTo>
                <a:lnTo>
                  <a:pt x="119998" y="18966"/>
                </a:lnTo>
                <a:lnTo>
                  <a:pt x="119624" y="5519"/>
                </a:lnTo>
                <a:lnTo>
                  <a:pt x="118787" y="0"/>
                </a:lnTo>
                <a:lnTo>
                  <a:pt x="1149" y="25"/>
                </a:lnTo>
                <a:lnTo>
                  <a:pt x="334" y="6200"/>
                </a:lnTo>
                <a:lnTo>
                  <a:pt x="0" y="19999"/>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42" name="Google Shape;642;p12"/>
          <p:cNvSpPr/>
          <p:nvPr/>
        </p:nvSpPr>
        <p:spPr>
          <a:xfrm>
            <a:off x="5245608" y="1941576"/>
            <a:ext cx="777239" cy="2819400"/>
          </a:xfrm>
          <a:custGeom>
            <a:rect b="b" l="l" r="r" t="t"/>
            <a:pathLst>
              <a:path extrusionOk="0" h="120000" w="120000">
                <a:moveTo>
                  <a:pt x="58333" y="60178"/>
                </a:moveTo>
                <a:lnTo>
                  <a:pt x="0" y="89021"/>
                </a:lnTo>
                <a:lnTo>
                  <a:pt x="666" y="120000"/>
                </a:lnTo>
                <a:lnTo>
                  <a:pt x="120000" y="59464"/>
                </a:lnTo>
                <a:lnTo>
                  <a:pt x="666" y="0"/>
                </a:lnTo>
                <a:lnTo>
                  <a:pt x="666" y="30621"/>
                </a:lnTo>
                <a:lnTo>
                  <a:pt x="58333" y="60178"/>
                </a:lnTo>
                <a:close/>
              </a:path>
            </a:pathLst>
          </a:custGeom>
          <a:solidFill>
            <a:srgbClr val="00BCF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43" name="Google Shape;643;p12"/>
          <p:cNvSpPr txBox="1"/>
          <p:nvPr/>
        </p:nvSpPr>
        <p:spPr>
          <a:xfrm>
            <a:off x="508203" y="234727"/>
            <a:ext cx="11388648" cy="330200"/>
          </a:xfrm>
          <a:prstGeom prst="rect">
            <a:avLst/>
          </a:prstGeom>
          <a:noFill/>
          <a:ln>
            <a:noFill/>
          </a:ln>
        </p:spPr>
        <p:txBody>
          <a:bodyPr anchorCtr="0" anchor="t" bIns="0" lIns="0" spcFirstLastPara="1" rIns="0" wrap="square" tIns="0">
            <a:noAutofit/>
          </a:bodyPr>
          <a:lstStyle/>
          <a:p>
            <a:pPr indent="0" lvl="0" marL="12700" marR="0" rtl="0" algn="l">
              <a:lnSpc>
                <a:spcPct val="106458"/>
              </a:lnSpc>
              <a:spcBef>
                <a:spcPts val="0"/>
              </a:spcBef>
              <a:spcAft>
                <a:spcPts val="0"/>
              </a:spcAft>
              <a:buNone/>
            </a:pPr>
            <a:r>
              <a:rPr lang="en-US" sz="2400" u="sng">
                <a:solidFill>
                  <a:srgbClr val="002C71"/>
                </a:solidFill>
                <a:latin typeface="Arial"/>
                <a:ea typeface="Arial"/>
                <a:cs typeface="Arial"/>
                <a:sym typeface="Arial"/>
              </a:rPr>
              <a:t>Poised to Deliver Attractive and Sustainable Returns 	</a:t>
            </a:r>
            <a:endParaRPr sz="2400">
              <a:latin typeface="Arial"/>
              <a:ea typeface="Arial"/>
              <a:cs typeface="Arial"/>
              <a:sym typeface="Arial"/>
            </a:endParaRPr>
          </a:p>
        </p:txBody>
      </p:sp>
      <p:sp>
        <p:nvSpPr>
          <p:cNvPr id="644" name="Google Shape;644;p12"/>
          <p:cNvSpPr txBox="1"/>
          <p:nvPr/>
        </p:nvSpPr>
        <p:spPr>
          <a:xfrm>
            <a:off x="2169414" y="1009324"/>
            <a:ext cx="1240866" cy="254000"/>
          </a:xfrm>
          <a:prstGeom prst="rect">
            <a:avLst/>
          </a:prstGeom>
          <a:noFill/>
          <a:ln>
            <a:noFill/>
          </a:ln>
        </p:spPr>
        <p:txBody>
          <a:bodyPr anchorCtr="0" anchor="t" bIns="0" lIns="0" spcFirstLastPara="1" rIns="0" wrap="square" tIns="0">
            <a:noAutofit/>
          </a:bodyPr>
          <a:lstStyle/>
          <a:p>
            <a:pPr indent="0" lvl="0" marL="12700" marR="0" rtl="0" algn="l">
              <a:lnSpc>
                <a:spcPct val="107722"/>
              </a:lnSpc>
              <a:spcBef>
                <a:spcPts val="0"/>
              </a:spcBef>
              <a:spcAft>
                <a:spcPts val="0"/>
              </a:spcAft>
              <a:buNone/>
            </a:pPr>
            <a:r>
              <a:rPr b="1" lang="en-US" sz="1800">
                <a:solidFill>
                  <a:srgbClr val="FFFFFF"/>
                </a:solidFill>
                <a:latin typeface="Arial"/>
                <a:ea typeface="Arial"/>
                <a:cs typeface="Arial"/>
                <a:sym typeface="Arial"/>
              </a:rPr>
              <a:t>Our Future</a:t>
            </a:r>
            <a:endParaRPr sz="1800">
              <a:latin typeface="Arial"/>
              <a:ea typeface="Arial"/>
              <a:cs typeface="Arial"/>
              <a:sym typeface="Arial"/>
            </a:endParaRPr>
          </a:p>
        </p:txBody>
      </p:sp>
      <p:sp>
        <p:nvSpPr>
          <p:cNvPr id="645" name="Google Shape;645;p12"/>
          <p:cNvSpPr txBox="1"/>
          <p:nvPr/>
        </p:nvSpPr>
        <p:spPr>
          <a:xfrm>
            <a:off x="7820025" y="1009221"/>
            <a:ext cx="2397701" cy="260891"/>
          </a:xfrm>
          <a:prstGeom prst="rect">
            <a:avLst/>
          </a:prstGeom>
          <a:noFill/>
          <a:ln>
            <a:noFill/>
          </a:ln>
        </p:spPr>
        <p:txBody>
          <a:bodyPr anchorCtr="0" anchor="t" bIns="0" lIns="0" spcFirstLastPara="1" rIns="0" wrap="square" tIns="0">
            <a:noAutofit/>
          </a:bodyPr>
          <a:lstStyle/>
          <a:p>
            <a:pPr indent="0" lvl="0" marL="12700" marR="0" rtl="0" algn="l">
              <a:lnSpc>
                <a:spcPct val="110833"/>
              </a:lnSpc>
              <a:spcBef>
                <a:spcPts val="0"/>
              </a:spcBef>
              <a:spcAft>
                <a:spcPts val="0"/>
              </a:spcAft>
              <a:buNone/>
            </a:pPr>
            <a:r>
              <a:rPr b="1" lang="en-US" sz="1800">
                <a:solidFill>
                  <a:srgbClr val="FFFFFF"/>
                </a:solidFill>
                <a:latin typeface="Arial"/>
                <a:ea typeface="Arial"/>
                <a:cs typeface="Arial"/>
                <a:sym typeface="Arial"/>
              </a:rPr>
              <a:t>Sustainable Growth</a:t>
            </a:r>
            <a:r>
              <a:rPr b="1" baseline="30000" lang="en-US" sz="1800">
                <a:solidFill>
                  <a:srgbClr val="FFFFFF"/>
                </a:solidFill>
                <a:latin typeface="Arial"/>
                <a:ea typeface="Arial"/>
                <a:cs typeface="Arial"/>
                <a:sym typeface="Arial"/>
              </a:rPr>
              <a:t>(1)</a:t>
            </a:r>
            <a:endParaRPr sz="1200">
              <a:latin typeface="Arial"/>
              <a:ea typeface="Arial"/>
              <a:cs typeface="Arial"/>
              <a:sym typeface="Arial"/>
            </a:endParaRPr>
          </a:p>
        </p:txBody>
      </p:sp>
      <p:sp>
        <p:nvSpPr>
          <p:cNvPr id="646" name="Google Shape;646;p12"/>
          <p:cNvSpPr txBox="1"/>
          <p:nvPr/>
        </p:nvSpPr>
        <p:spPr>
          <a:xfrm>
            <a:off x="517956" y="1483580"/>
            <a:ext cx="3404681" cy="471931"/>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b="1" lang="en-US" sz="1600">
                <a:solidFill>
                  <a:srgbClr val="002C71"/>
                </a:solidFill>
                <a:latin typeface="Arial"/>
                <a:ea typeface="Arial"/>
                <a:cs typeface="Arial"/>
                <a:sym typeface="Arial"/>
              </a:rPr>
              <a:t>Consumer bank with light physical</a:t>
            </a:r>
            <a:endParaRPr sz="1600">
              <a:latin typeface="Arial"/>
              <a:ea typeface="Arial"/>
              <a:cs typeface="Arial"/>
              <a:sym typeface="Arial"/>
            </a:endParaRPr>
          </a:p>
          <a:p>
            <a:pPr indent="0" lvl="0" marL="12700" marR="30403" rtl="0" algn="l">
              <a:lnSpc>
                <a:spcPct val="95825"/>
              </a:lnSpc>
              <a:spcBef>
                <a:spcPts val="0"/>
              </a:spcBef>
              <a:spcAft>
                <a:spcPts val="0"/>
              </a:spcAft>
              <a:buNone/>
            </a:pPr>
            <a:r>
              <a:rPr b="1" lang="en-US" sz="1600">
                <a:solidFill>
                  <a:srgbClr val="002C71"/>
                </a:solidFill>
                <a:latin typeface="Arial"/>
                <a:ea typeface="Arial"/>
                <a:cs typeface="Arial"/>
                <a:sym typeface="Arial"/>
              </a:rPr>
              <a:t>and high digital capabilities</a:t>
            </a:r>
            <a:endParaRPr sz="1600">
              <a:latin typeface="Arial"/>
              <a:ea typeface="Arial"/>
              <a:cs typeface="Arial"/>
              <a:sym typeface="Arial"/>
            </a:endParaRPr>
          </a:p>
        </p:txBody>
      </p:sp>
      <p:sp>
        <p:nvSpPr>
          <p:cNvPr id="647" name="Google Shape;647;p12"/>
          <p:cNvSpPr txBox="1"/>
          <p:nvPr/>
        </p:nvSpPr>
        <p:spPr>
          <a:xfrm>
            <a:off x="3932047" y="1483580"/>
            <a:ext cx="887246" cy="228091"/>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b="1" lang="en-US" sz="1600">
                <a:solidFill>
                  <a:srgbClr val="002C71"/>
                </a:solidFill>
                <a:latin typeface="Arial"/>
                <a:ea typeface="Arial"/>
                <a:cs typeface="Arial"/>
                <a:sym typeface="Arial"/>
              </a:rPr>
              <a:t>footprint</a:t>
            </a:r>
            <a:endParaRPr sz="1600">
              <a:latin typeface="Arial"/>
              <a:ea typeface="Arial"/>
              <a:cs typeface="Arial"/>
              <a:sym typeface="Arial"/>
            </a:endParaRPr>
          </a:p>
        </p:txBody>
      </p:sp>
      <p:sp>
        <p:nvSpPr>
          <p:cNvPr id="648" name="Google Shape;648;p12"/>
          <p:cNvSpPr txBox="1"/>
          <p:nvPr/>
        </p:nvSpPr>
        <p:spPr>
          <a:xfrm>
            <a:off x="6403975" y="1488152"/>
            <a:ext cx="126746" cy="1417192"/>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1193"/>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1283"/>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1280"/>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p:txBody>
      </p:sp>
      <p:sp>
        <p:nvSpPr>
          <p:cNvPr id="649" name="Google Shape;649;p12"/>
          <p:cNvSpPr txBox="1"/>
          <p:nvPr/>
        </p:nvSpPr>
        <p:spPr>
          <a:xfrm>
            <a:off x="6690741" y="1488152"/>
            <a:ext cx="3392519" cy="1417192"/>
          </a:xfrm>
          <a:prstGeom prst="rect">
            <a:avLst/>
          </a:prstGeom>
          <a:noFill/>
          <a:ln>
            <a:noFill/>
          </a:ln>
        </p:spPr>
        <p:txBody>
          <a:bodyPr anchorCtr="0" anchor="t" bIns="0" lIns="0" spcFirstLastPara="1" rIns="0" wrap="square" tIns="0">
            <a:noAutofit/>
          </a:bodyPr>
          <a:lstStyle/>
          <a:p>
            <a:pPr indent="0" lvl="0" marL="12700" marR="30403" rtl="0" algn="l">
              <a:lnSpc>
                <a:spcPct val="108124"/>
              </a:lnSpc>
              <a:spcBef>
                <a:spcPts val="0"/>
              </a:spcBef>
              <a:spcAft>
                <a:spcPts val="0"/>
              </a:spcAft>
              <a:buNone/>
            </a:pPr>
            <a:r>
              <a:rPr lang="en-US" sz="1600">
                <a:solidFill>
                  <a:srgbClr val="52555A"/>
                </a:solidFill>
                <a:latin typeface="Arial"/>
                <a:ea typeface="Arial"/>
                <a:cs typeface="Arial"/>
                <a:sym typeface="Arial"/>
              </a:rPr>
              <a:t>Revenue CAGR: 3%+/-</a:t>
            </a:r>
            <a:endParaRPr sz="1600">
              <a:latin typeface="Arial"/>
              <a:ea typeface="Arial"/>
              <a:cs typeface="Arial"/>
              <a:sym typeface="Arial"/>
            </a:endParaRPr>
          </a:p>
          <a:p>
            <a:pPr indent="0" lvl="0" marL="12700" marR="30403" rtl="0" algn="l">
              <a:lnSpc>
                <a:spcPct val="95825"/>
              </a:lnSpc>
              <a:spcBef>
                <a:spcPts val="1193"/>
              </a:spcBef>
              <a:spcAft>
                <a:spcPts val="0"/>
              </a:spcAft>
              <a:buNone/>
            </a:pPr>
            <a:r>
              <a:rPr lang="en-US" sz="1600">
                <a:solidFill>
                  <a:srgbClr val="52555A"/>
                </a:solidFill>
                <a:latin typeface="Arial"/>
                <a:ea typeface="Arial"/>
                <a:cs typeface="Arial"/>
                <a:sym typeface="Arial"/>
              </a:rPr>
              <a:t>Net Income CAGR: 5 – 10%</a:t>
            </a:r>
            <a:endParaRPr sz="1600">
              <a:latin typeface="Arial"/>
              <a:ea typeface="Arial"/>
              <a:cs typeface="Arial"/>
              <a:sym typeface="Arial"/>
            </a:endParaRPr>
          </a:p>
          <a:p>
            <a:pPr indent="0" lvl="0" marL="12700" marR="0" rtl="0" algn="l">
              <a:lnSpc>
                <a:spcPct val="95825"/>
              </a:lnSpc>
              <a:spcBef>
                <a:spcPts val="1283"/>
              </a:spcBef>
              <a:spcAft>
                <a:spcPts val="0"/>
              </a:spcAft>
              <a:buNone/>
            </a:pPr>
            <a:r>
              <a:rPr lang="en-US" sz="1600">
                <a:solidFill>
                  <a:srgbClr val="52555A"/>
                </a:solidFill>
                <a:latin typeface="Arial"/>
                <a:ea typeface="Arial"/>
                <a:cs typeface="Arial"/>
                <a:sym typeface="Arial"/>
              </a:rPr>
              <a:t>Implies ~$20B of Net Income in 2020</a:t>
            </a:r>
            <a:endParaRPr sz="1600">
              <a:latin typeface="Arial"/>
              <a:ea typeface="Arial"/>
              <a:cs typeface="Arial"/>
              <a:sym typeface="Arial"/>
            </a:endParaRPr>
          </a:p>
          <a:p>
            <a:pPr indent="0" lvl="0" marL="12700" marR="30403" rtl="0" algn="l">
              <a:lnSpc>
                <a:spcPct val="95825"/>
              </a:lnSpc>
              <a:spcBef>
                <a:spcPts val="1280"/>
              </a:spcBef>
              <a:spcAft>
                <a:spcPts val="0"/>
              </a:spcAft>
              <a:buNone/>
            </a:pPr>
            <a:r>
              <a:rPr lang="en-US" sz="1600">
                <a:solidFill>
                  <a:srgbClr val="52555A"/>
                </a:solidFill>
                <a:latin typeface="Arial"/>
                <a:ea typeface="Arial"/>
                <a:cs typeface="Arial"/>
                <a:sym typeface="Arial"/>
              </a:rPr>
              <a:t>EPS CAGR: 15 – 20%</a:t>
            </a:r>
            <a:endParaRPr sz="1600">
              <a:latin typeface="Arial"/>
              <a:ea typeface="Arial"/>
              <a:cs typeface="Arial"/>
              <a:sym typeface="Arial"/>
            </a:endParaRPr>
          </a:p>
        </p:txBody>
      </p:sp>
      <p:sp>
        <p:nvSpPr>
          <p:cNvPr id="650" name="Google Shape;650;p12"/>
          <p:cNvSpPr txBox="1"/>
          <p:nvPr/>
        </p:nvSpPr>
        <p:spPr>
          <a:xfrm>
            <a:off x="517956" y="2123660"/>
            <a:ext cx="126745" cy="1020952"/>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1196"/>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1280"/>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p:txBody>
      </p:sp>
      <p:sp>
        <p:nvSpPr>
          <p:cNvPr id="651" name="Google Shape;651;p12"/>
          <p:cNvSpPr txBox="1"/>
          <p:nvPr/>
        </p:nvSpPr>
        <p:spPr>
          <a:xfrm>
            <a:off x="804468" y="2123660"/>
            <a:ext cx="3903356" cy="1264792"/>
          </a:xfrm>
          <a:prstGeom prst="rect">
            <a:avLst/>
          </a:prstGeom>
          <a:noFill/>
          <a:ln>
            <a:noFill/>
          </a:ln>
        </p:spPr>
        <p:txBody>
          <a:bodyPr anchorCtr="0" anchor="t" bIns="0" lIns="0" spcFirstLastPara="1" rIns="0" wrap="square" tIns="0">
            <a:noAutofit/>
          </a:bodyPr>
          <a:lstStyle/>
          <a:p>
            <a:pPr indent="0" lvl="0" marL="12700" marR="22349" rtl="0" algn="l">
              <a:lnSpc>
                <a:spcPct val="108124"/>
              </a:lnSpc>
              <a:spcBef>
                <a:spcPts val="0"/>
              </a:spcBef>
              <a:spcAft>
                <a:spcPts val="0"/>
              </a:spcAft>
              <a:buNone/>
            </a:pPr>
            <a:r>
              <a:rPr lang="en-US" sz="1600">
                <a:solidFill>
                  <a:srgbClr val="52555A"/>
                </a:solidFill>
                <a:latin typeface="Arial"/>
                <a:ea typeface="Arial"/>
                <a:cs typeface="Arial"/>
                <a:sym typeface="Arial"/>
              </a:rPr>
              <a:t>#1 global card issuer</a:t>
            </a:r>
            <a:endParaRPr sz="1600">
              <a:latin typeface="Arial"/>
              <a:ea typeface="Arial"/>
              <a:cs typeface="Arial"/>
              <a:sym typeface="Arial"/>
            </a:endParaRPr>
          </a:p>
          <a:p>
            <a:pPr indent="0" lvl="0" marL="12700" marR="22349" rtl="0" algn="l">
              <a:lnSpc>
                <a:spcPct val="95825"/>
              </a:lnSpc>
              <a:spcBef>
                <a:spcPts val="1196"/>
              </a:spcBef>
              <a:spcAft>
                <a:spcPts val="0"/>
              </a:spcAft>
              <a:buNone/>
            </a:pPr>
            <a:r>
              <a:rPr lang="en-US" sz="1600">
                <a:solidFill>
                  <a:srgbClr val="52555A"/>
                </a:solidFill>
                <a:latin typeface="Arial"/>
                <a:ea typeface="Arial"/>
                <a:cs typeface="Arial"/>
                <a:sym typeface="Arial"/>
              </a:rPr>
              <a:t>Bank of choice for affluent clients globally</a:t>
            </a:r>
            <a:endParaRPr sz="1600">
              <a:latin typeface="Arial"/>
              <a:ea typeface="Arial"/>
              <a:cs typeface="Arial"/>
              <a:sym typeface="Arial"/>
            </a:endParaRPr>
          </a:p>
          <a:p>
            <a:pPr indent="0" lvl="0" marL="12700" marR="0" rtl="0" algn="l">
              <a:lnSpc>
                <a:spcPct val="100041"/>
              </a:lnSpc>
              <a:spcBef>
                <a:spcPts val="1280"/>
              </a:spcBef>
              <a:spcAft>
                <a:spcPts val="0"/>
              </a:spcAft>
              <a:buNone/>
            </a:pPr>
            <a:r>
              <a:rPr lang="en-US" sz="1600">
                <a:solidFill>
                  <a:srgbClr val="52555A"/>
                </a:solidFill>
                <a:latin typeface="Arial"/>
                <a:ea typeface="Arial"/>
                <a:cs typeface="Arial"/>
                <a:sym typeface="Arial"/>
              </a:rPr>
              <a:t>Leveraging global capabilities to drive local advantages</a:t>
            </a:r>
            <a:endParaRPr sz="1600">
              <a:latin typeface="Arial"/>
              <a:ea typeface="Arial"/>
              <a:cs typeface="Arial"/>
              <a:sym typeface="Arial"/>
            </a:endParaRPr>
          </a:p>
        </p:txBody>
      </p:sp>
      <p:sp>
        <p:nvSpPr>
          <p:cNvPr id="652" name="Google Shape;652;p12"/>
          <p:cNvSpPr txBox="1"/>
          <p:nvPr/>
        </p:nvSpPr>
        <p:spPr>
          <a:xfrm>
            <a:off x="7917560" y="3399591"/>
            <a:ext cx="2201214" cy="253999"/>
          </a:xfrm>
          <a:prstGeom prst="rect">
            <a:avLst/>
          </a:prstGeom>
          <a:noFill/>
          <a:ln>
            <a:noFill/>
          </a:ln>
        </p:spPr>
        <p:txBody>
          <a:bodyPr anchorCtr="0" anchor="t" bIns="0" lIns="0" spcFirstLastPara="1" rIns="0" wrap="square" tIns="0">
            <a:noAutofit/>
          </a:bodyPr>
          <a:lstStyle/>
          <a:p>
            <a:pPr indent="0" lvl="0" marL="12700" marR="0" rtl="0" algn="l">
              <a:lnSpc>
                <a:spcPct val="107722"/>
              </a:lnSpc>
              <a:spcBef>
                <a:spcPts val="0"/>
              </a:spcBef>
              <a:spcAft>
                <a:spcPts val="0"/>
              </a:spcAft>
              <a:buNone/>
            </a:pPr>
            <a:r>
              <a:rPr b="1" lang="en-US" sz="1800">
                <a:solidFill>
                  <a:srgbClr val="FFFFFF"/>
                </a:solidFill>
                <a:latin typeface="Arial"/>
                <a:ea typeface="Arial"/>
                <a:cs typeface="Arial"/>
                <a:sym typeface="Arial"/>
              </a:rPr>
              <a:t>2020 Target Results</a:t>
            </a:r>
            <a:endParaRPr sz="1800">
              <a:latin typeface="Arial"/>
              <a:ea typeface="Arial"/>
              <a:cs typeface="Arial"/>
              <a:sym typeface="Arial"/>
            </a:endParaRPr>
          </a:p>
        </p:txBody>
      </p:sp>
      <p:sp>
        <p:nvSpPr>
          <p:cNvPr id="653" name="Google Shape;653;p12"/>
          <p:cNvSpPr txBox="1"/>
          <p:nvPr/>
        </p:nvSpPr>
        <p:spPr>
          <a:xfrm>
            <a:off x="517956" y="3800194"/>
            <a:ext cx="4113182" cy="472432"/>
          </a:xfrm>
          <a:prstGeom prst="rect">
            <a:avLst/>
          </a:prstGeom>
          <a:noFill/>
          <a:ln>
            <a:noFill/>
          </a:ln>
        </p:spPr>
        <p:txBody>
          <a:bodyPr anchorCtr="0" anchor="t" bIns="0" lIns="0" spcFirstLastPara="1" rIns="0" wrap="square" tIns="0">
            <a:noAutofit/>
          </a:bodyPr>
          <a:lstStyle/>
          <a:p>
            <a:pPr indent="0" lvl="0" marL="12700" marR="0" rtl="0" algn="l">
              <a:lnSpc>
                <a:spcPct val="108437"/>
              </a:lnSpc>
              <a:spcBef>
                <a:spcPts val="0"/>
              </a:spcBef>
              <a:spcAft>
                <a:spcPts val="0"/>
              </a:spcAft>
              <a:buNone/>
            </a:pPr>
            <a:r>
              <a:rPr b="1" lang="en-US" sz="1600">
                <a:solidFill>
                  <a:srgbClr val="002C71"/>
                </a:solidFill>
                <a:latin typeface="Arial"/>
                <a:ea typeface="Arial"/>
                <a:cs typeface="Arial"/>
                <a:sym typeface="Arial"/>
              </a:rPr>
              <a:t>Institutional bank with unparalleled global</a:t>
            </a:r>
            <a:endParaRPr sz="1600">
              <a:latin typeface="Arial"/>
              <a:ea typeface="Arial"/>
              <a:cs typeface="Arial"/>
              <a:sym typeface="Arial"/>
            </a:endParaRPr>
          </a:p>
          <a:p>
            <a:pPr indent="0" lvl="0" marL="12700" marR="30449" rtl="0" algn="l">
              <a:lnSpc>
                <a:spcPct val="95825"/>
              </a:lnSpc>
              <a:spcBef>
                <a:spcPts val="0"/>
              </a:spcBef>
              <a:spcAft>
                <a:spcPts val="0"/>
              </a:spcAft>
              <a:buNone/>
            </a:pPr>
            <a:r>
              <a:rPr b="1" lang="en-US" sz="1600">
                <a:solidFill>
                  <a:srgbClr val="002C71"/>
                </a:solidFill>
                <a:latin typeface="Arial"/>
                <a:ea typeface="Arial"/>
                <a:cs typeface="Arial"/>
                <a:sym typeface="Arial"/>
              </a:rPr>
              <a:t>reach and leading market positions</a:t>
            </a:r>
            <a:endParaRPr sz="1600">
              <a:latin typeface="Arial"/>
              <a:ea typeface="Arial"/>
              <a:cs typeface="Arial"/>
              <a:sym typeface="Arial"/>
            </a:endParaRPr>
          </a:p>
        </p:txBody>
      </p:sp>
      <p:sp>
        <p:nvSpPr>
          <p:cNvPr id="654" name="Google Shape;654;p12"/>
          <p:cNvSpPr txBox="1"/>
          <p:nvPr/>
        </p:nvSpPr>
        <p:spPr>
          <a:xfrm>
            <a:off x="6403975" y="3939125"/>
            <a:ext cx="126746" cy="1417066"/>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1193"/>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1282"/>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1280"/>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p:txBody>
      </p:sp>
      <p:sp>
        <p:nvSpPr>
          <p:cNvPr id="655" name="Google Shape;655;p12"/>
          <p:cNvSpPr txBox="1"/>
          <p:nvPr/>
        </p:nvSpPr>
        <p:spPr>
          <a:xfrm>
            <a:off x="6690741" y="3939125"/>
            <a:ext cx="2569240" cy="1417066"/>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Efficiency Ratio: Low – 50%</a:t>
            </a:r>
            <a:endParaRPr sz="1600">
              <a:latin typeface="Arial"/>
              <a:ea typeface="Arial"/>
              <a:cs typeface="Arial"/>
              <a:sym typeface="Arial"/>
            </a:endParaRPr>
          </a:p>
          <a:p>
            <a:pPr indent="0" lvl="0" marL="12700" marR="30403" rtl="0" algn="l">
              <a:lnSpc>
                <a:spcPct val="95825"/>
              </a:lnSpc>
              <a:spcBef>
                <a:spcPts val="1193"/>
              </a:spcBef>
              <a:spcAft>
                <a:spcPts val="0"/>
              </a:spcAft>
              <a:buNone/>
            </a:pPr>
            <a:r>
              <a:rPr lang="en-US" sz="1600">
                <a:solidFill>
                  <a:srgbClr val="52555A"/>
                </a:solidFill>
                <a:latin typeface="Arial"/>
                <a:ea typeface="Arial"/>
                <a:cs typeface="Arial"/>
                <a:sym typeface="Arial"/>
              </a:rPr>
              <a:t>ROA: 90bps – 110bps</a:t>
            </a:r>
            <a:endParaRPr sz="1600">
              <a:latin typeface="Arial"/>
              <a:ea typeface="Arial"/>
              <a:cs typeface="Arial"/>
              <a:sym typeface="Arial"/>
            </a:endParaRPr>
          </a:p>
          <a:p>
            <a:pPr indent="0" lvl="0" marL="12700" marR="30403" rtl="0" algn="l">
              <a:lnSpc>
                <a:spcPct val="95825"/>
              </a:lnSpc>
              <a:spcBef>
                <a:spcPts val="1282"/>
              </a:spcBef>
              <a:spcAft>
                <a:spcPts val="0"/>
              </a:spcAft>
              <a:buNone/>
            </a:pPr>
            <a:r>
              <a:rPr lang="en-US" sz="1600">
                <a:solidFill>
                  <a:srgbClr val="52555A"/>
                </a:solidFill>
                <a:latin typeface="Arial"/>
                <a:ea typeface="Arial"/>
                <a:cs typeface="Arial"/>
                <a:sym typeface="Arial"/>
              </a:rPr>
              <a:t>RoTCE: ~11%</a:t>
            </a:r>
            <a:endParaRPr sz="1600">
              <a:latin typeface="Arial"/>
              <a:ea typeface="Arial"/>
              <a:cs typeface="Arial"/>
              <a:sym typeface="Arial"/>
            </a:endParaRPr>
          </a:p>
          <a:p>
            <a:pPr indent="0" lvl="0" marL="12700" marR="30403" rtl="0" algn="l">
              <a:lnSpc>
                <a:spcPct val="95825"/>
              </a:lnSpc>
              <a:spcBef>
                <a:spcPts val="1280"/>
              </a:spcBef>
              <a:spcAft>
                <a:spcPts val="0"/>
              </a:spcAft>
              <a:buNone/>
            </a:pPr>
            <a:r>
              <a:rPr lang="en-US" sz="1600">
                <a:solidFill>
                  <a:srgbClr val="52555A"/>
                </a:solidFill>
                <a:latin typeface="Arial"/>
                <a:ea typeface="Arial"/>
                <a:cs typeface="Arial"/>
                <a:sym typeface="Arial"/>
              </a:rPr>
              <a:t>RoTCE ex. DTA: ~13%</a:t>
            </a:r>
            <a:endParaRPr sz="1600">
              <a:latin typeface="Arial"/>
              <a:ea typeface="Arial"/>
              <a:cs typeface="Arial"/>
              <a:sym typeface="Arial"/>
            </a:endParaRPr>
          </a:p>
        </p:txBody>
      </p:sp>
      <p:sp>
        <p:nvSpPr>
          <p:cNvPr id="656" name="Google Shape;656;p12"/>
          <p:cNvSpPr txBox="1"/>
          <p:nvPr/>
        </p:nvSpPr>
        <p:spPr>
          <a:xfrm>
            <a:off x="517956" y="4440775"/>
            <a:ext cx="126745" cy="1417116"/>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1193"/>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1280"/>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1282"/>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p:txBody>
      </p:sp>
      <p:sp>
        <p:nvSpPr>
          <p:cNvPr id="657" name="Google Shape;657;p12"/>
          <p:cNvSpPr txBox="1"/>
          <p:nvPr/>
        </p:nvSpPr>
        <p:spPr>
          <a:xfrm>
            <a:off x="804468" y="4440775"/>
            <a:ext cx="2604953" cy="1417116"/>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#1 global cash management</a:t>
            </a:r>
            <a:endParaRPr sz="1600">
              <a:latin typeface="Arial"/>
              <a:ea typeface="Arial"/>
              <a:cs typeface="Arial"/>
              <a:sym typeface="Arial"/>
            </a:endParaRPr>
          </a:p>
          <a:p>
            <a:pPr indent="0" lvl="0" marL="12700" marR="30403" rtl="0" algn="l">
              <a:lnSpc>
                <a:spcPct val="95825"/>
              </a:lnSpc>
              <a:spcBef>
                <a:spcPts val="1193"/>
              </a:spcBef>
              <a:spcAft>
                <a:spcPts val="0"/>
              </a:spcAft>
              <a:buNone/>
            </a:pPr>
            <a:r>
              <a:rPr lang="en-US" sz="1600">
                <a:solidFill>
                  <a:srgbClr val="52555A"/>
                </a:solidFill>
                <a:latin typeface="Arial"/>
                <a:ea typeface="Arial"/>
                <a:cs typeface="Arial"/>
                <a:sym typeface="Arial"/>
              </a:rPr>
              <a:t>Leader in fixed income</a:t>
            </a:r>
            <a:endParaRPr sz="1600">
              <a:latin typeface="Arial"/>
              <a:ea typeface="Arial"/>
              <a:cs typeface="Arial"/>
              <a:sym typeface="Arial"/>
            </a:endParaRPr>
          </a:p>
          <a:p>
            <a:pPr indent="0" lvl="0" marL="12700" marR="30403" rtl="0" algn="l">
              <a:lnSpc>
                <a:spcPct val="95825"/>
              </a:lnSpc>
              <a:spcBef>
                <a:spcPts val="1280"/>
              </a:spcBef>
              <a:spcAft>
                <a:spcPts val="0"/>
              </a:spcAft>
              <a:buNone/>
            </a:pPr>
            <a:r>
              <a:rPr lang="en-US" sz="1600">
                <a:solidFill>
                  <a:srgbClr val="52555A"/>
                </a:solidFill>
                <a:latin typeface="Arial"/>
                <a:ea typeface="Arial"/>
                <a:cs typeface="Arial"/>
                <a:sym typeface="Arial"/>
              </a:rPr>
              <a:t>Top 5 in equities</a:t>
            </a:r>
            <a:endParaRPr sz="1600">
              <a:latin typeface="Arial"/>
              <a:ea typeface="Arial"/>
              <a:cs typeface="Arial"/>
              <a:sym typeface="Arial"/>
            </a:endParaRPr>
          </a:p>
          <a:p>
            <a:pPr indent="0" lvl="0" marL="12700" marR="30403" rtl="0" algn="l">
              <a:lnSpc>
                <a:spcPct val="95825"/>
              </a:lnSpc>
              <a:spcBef>
                <a:spcPts val="1282"/>
              </a:spcBef>
              <a:spcAft>
                <a:spcPts val="0"/>
              </a:spcAft>
              <a:buNone/>
            </a:pPr>
            <a:r>
              <a:rPr lang="en-US" sz="1600">
                <a:solidFill>
                  <a:srgbClr val="52555A"/>
                </a:solidFill>
                <a:latin typeface="Arial"/>
                <a:ea typeface="Arial"/>
                <a:cs typeface="Arial"/>
                <a:sym typeface="Arial"/>
              </a:rPr>
              <a:t>Top 3 in investment banking</a:t>
            </a:r>
            <a:endParaRPr sz="1600">
              <a:latin typeface="Arial"/>
              <a:ea typeface="Arial"/>
              <a:cs typeface="Arial"/>
              <a:sym typeface="Arial"/>
            </a:endParaRPr>
          </a:p>
        </p:txBody>
      </p:sp>
      <p:sp>
        <p:nvSpPr>
          <p:cNvPr id="658" name="Google Shape;658;p12"/>
          <p:cNvSpPr txBox="1"/>
          <p:nvPr/>
        </p:nvSpPr>
        <p:spPr>
          <a:xfrm>
            <a:off x="637743" y="6561571"/>
            <a:ext cx="2107272" cy="286613"/>
          </a:xfrm>
          <a:prstGeom prst="rect">
            <a:avLst/>
          </a:prstGeom>
          <a:noFill/>
          <a:ln>
            <a:noFill/>
          </a:ln>
        </p:spPr>
        <p:txBody>
          <a:bodyPr anchorCtr="0" anchor="t" bIns="0" lIns="0" spcFirstLastPara="1" rIns="0" wrap="square" tIns="0">
            <a:noAutofit/>
          </a:bodyPr>
          <a:lstStyle/>
          <a:p>
            <a:pPr indent="0" lvl="0" marL="12700" marR="17144" rtl="0" algn="l">
              <a:lnSpc>
                <a:spcPct val="113222"/>
              </a:lnSpc>
              <a:spcBef>
                <a:spcPts val="0"/>
              </a:spcBef>
              <a:spcAft>
                <a:spcPts val="0"/>
              </a:spcAft>
              <a:buNone/>
            </a:pPr>
            <a:r>
              <a:rPr lang="en-US" sz="900">
                <a:solidFill>
                  <a:srgbClr val="52555A"/>
                </a:solidFill>
                <a:latin typeface="Arial"/>
                <a:ea typeface="Arial"/>
                <a:cs typeface="Arial"/>
                <a:sym typeface="Arial"/>
              </a:rPr>
              <a:t>Note:</a:t>
            </a:r>
            <a:endParaRPr sz="900">
              <a:latin typeface="Arial"/>
              <a:ea typeface="Arial"/>
              <a:cs typeface="Arial"/>
              <a:sym typeface="Arial"/>
            </a:endParaRPr>
          </a:p>
          <a:p>
            <a:pPr indent="0" lvl="0" marL="12700" marR="0" rtl="0" algn="l">
              <a:lnSpc>
                <a:spcPct val="95825"/>
              </a:lnSpc>
              <a:spcBef>
                <a:spcPts val="69"/>
              </a:spcBef>
              <a:spcAft>
                <a:spcPts val="0"/>
              </a:spcAft>
              <a:buNone/>
            </a:pPr>
            <a:r>
              <a:rPr lang="en-US" sz="900">
                <a:solidFill>
                  <a:srgbClr val="52555A"/>
                </a:solidFill>
                <a:latin typeface="Arial"/>
                <a:ea typeface="Arial"/>
                <a:cs typeface="Arial"/>
                <a:sym typeface="Arial"/>
              </a:rPr>
              <a:t>(1)         Illustrative results through 2020.</a:t>
            </a:r>
            <a:endParaRPr sz="900">
              <a:latin typeface="Arial"/>
              <a:ea typeface="Arial"/>
              <a:cs typeface="Arial"/>
              <a:sym typeface="Arial"/>
            </a:endParaRPr>
          </a:p>
        </p:txBody>
      </p:sp>
      <p:sp>
        <p:nvSpPr>
          <p:cNvPr id="659" name="Google Shape;659;p12"/>
          <p:cNvSpPr txBox="1"/>
          <p:nvPr/>
        </p:nvSpPr>
        <p:spPr>
          <a:xfrm>
            <a:off x="489000" y="6590280"/>
            <a:ext cx="106310" cy="140004"/>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9</a:t>
            </a:r>
            <a:endParaRPr sz="900">
              <a:latin typeface="Arial"/>
              <a:ea typeface="Arial"/>
              <a:cs typeface="Arial"/>
              <a:sym typeface="Arial"/>
            </a:endParaRPr>
          </a:p>
        </p:txBody>
      </p:sp>
      <p:sp>
        <p:nvSpPr>
          <p:cNvPr id="660" name="Google Shape;660;p12"/>
          <p:cNvSpPr txBox="1"/>
          <p:nvPr/>
        </p:nvSpPr>
        <p:spPr>
          <a:xfrm>
            <a:off x="1450847" y="354711"/>
            <a:ext cx="87782"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61" name="Google Shape;661;p12"/>
          <p:cNvSpPr txBox="1"/>
          <p:nvPr/>
        </p:nvSpPr>
        <p:spPr>
          <a:xfrm>
            <a:off x="1792833" y="354711"/>
            <a:ext cx="84734"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62" name="Google Shape;662;p12"/>
          <p:cNvSpPr txBox="1"/>
          <p:nvPr/>
        </p:nvSpPr>
        <p:spPr>
          <a:xfrm>
            <a:off x="2822752" y="354711"/>
            <a:ext cx="88696"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63" name="Google Shape;663;p12"/>
          <p:cNvSpPr txBox="1"/>
          <p:nvPr/>
        </p:nvSpPr>
        <p:spPr>
          <a:xfrm>
            <a:off x="4182770" y="354711"/>
            <a:ext cx="81686"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64" name="Google Shape;664;p12"/>
          <p:cNvSpPr txBox="1"/>
          <p:nvPr/>
        </p:nvSpPr>
        <p:spPr>
          <a:xfrm>
            <a:off x="4772863" y="354711"/>
            <a:ext cx="85648"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65" name="Google Shape;665;p12"/>
          <p:cNvSpPr txBox="1"/>
          <p:nvPr/>
        </p:nvSpPr>
        <p:spPr>
          <a:xfrm>
            <a:off x="6448958" y="354711"/>
            <a:ext cx="88696"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66" name="Google Shape;666;p12"/>
          <p:cNvSpPr txBox="1"/>
          <p:nvPr/>
        </p:nvSpPr>
        <p:spPr>
          <a:xfrm>
            <a:off x="7604455" y="354711"/>
            <a:ext cx="4233976"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0" name="Shape 670"/>
        <p:cNvGrpSpPr/>
        <p:nvPr/>
      </p:nvGrpSpPr>
      <p:grpSpPr>
        <a:xfrm>
          <a:off x="0" y="0"/>
          <a:ext cx="0" cy="0"/>
          <a:chOff x="0" y="0"/>
          <a:chExt cx="0" cy="0"/>
        </a:xfrm>
      </p:grpSpPr>
      <p:sp>
        <p:nvSpPr>
          <p:cNvPr id="671" name="Google Shape;671;p13"/>
          <p:cNvSpPr/>
          <p:nvPr/>
        </p:nvSpPr>
        <p:spPr>
          <a:xfrm>
            <a:off x="11382756" y="6417564"/>
            <a:ext cx="519683" cy="32004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72" name="Google Shape;672;p13"/>
          <p:cNvSpPr/>
          <p:nvPr/>
        </p:nvSpPr>
        <p:spPr>
          <a:xfrm>
            <a:off x="487680" y="2170176"/>
            <a:ext cx="2130552" cy="1188720"/>
          </a:xfrm>
          <a:custGeom>
            <a:rect b="b" l="l" r="r" t="t"/>
            <a:pathLst>
              <a:path extrusionOk="0" h="120000" w="120000">
                <a:moveTo>
                  <a:pt x="0" y="20000"/>
                </a:moveTo>
                <a:lnTo>
                  <a:pt x="0" y="100000"/>
                </a:lnTo>
                <a:lnTo>
                  <a:pt x="36" y="101641"/>
                </a:lnTo>
                <a:lnTo>
                  <a:pt x="568" y="106323"/>
                </a:lnTo>
                <a:lnTo>
                  <a:pt x="1671" y="110537"/>
                </a:lnTo>
                <a:lnTo>
                  <a:pt x="3268" y="114144"/>
                </a:lnTo>
                <a:lnTo>
                  <a:pt x="5280" y="117004"/>
                </a:lnTo>
                <a:lnTo>
                  <a:pt x="7631" y="118980"/>
                </a:lnTo>
                <a:lnTo>
                  <a:pt x="10243" y="119933"/>
                </a:lnTo>
                <a:lnTo>
                  <a:pt x="11158" y="120000"/>
                </a:lnTo>
                <a:lnTo>
                  <a:pt x="108841" y="120000"/>
                </a:lnTo>
                <a:lnTo>
                  <a:pt x="111523" y="119419"/>
                </a:lnTo>
                <a:lnTo>
                  <a:pt x="113970" y="117768"/>
                </a:lnTo>
                <a:lnTo>
                  <a:pt x="116104" y="115187"/>
                </a:lnTo>
                <a:lnTo>
                  <a:pt x="117847" y="111814"/>
                </a:lnTo>
                <a:lnTo>
                  <a:pt x="119123" y="107787"/>
                </a:lnTo>
                <a:lnTo>
                  <a:pt x="119854" y="103245"/>
                </a:lnTo>
                <a:lnTo>
                  <a:pt x="120000" y="100000"/>
                </a:lnTo>
                <a:lnTo>
                  <a:pt x="120000" y="20000"/>
                </a:lnTo>
                <a:lnTo>
                  <a:pt x="119675" y="15191"/>
                </a:lnTo>
                <a:lnTo>
                  <a:pt x="118755" y="10806"/>
                </a:lnTo>
                <a:lnTo>
                  <a:pt x="117314" y="6981"/>
                </a:lnTo>
                <a:lnTo>
                  <a:pt x="115432" y="3857"/>
                </a:lnTo>
                <a:lnTo>
                  <a:pt x="113185" y="1570"/>
                </a:lnTo>
                <a:lnTo>
                  <a:pt x="110651" y="261"/>
                </a:lnTo>
                <a:lnTo>
                  <a:pt x="108841" y="0"/>
                </a:lnTo>
                <a:lnTo>
                  <a:pt x="11158" y="0"/>
                </a:lnTo>
                <a:lnTo>
                  <a:pt x="8477" y="580"/>
                </a:lnTo>
                <a:lnTo>
                  <a:pt x="6030" y="2231"/>
                </a:lnTo>
                <a:lnTo>
                  <a:pt x="3896" y="4812"/>
                </a:lnTo>
                <a:lnTo>
                  <a:pt x="2153" y="8185"/>
                </a:lnTo>
                <a:lnTo>
                  <a:pt x="876" y="12212"/>
                </a:lnTo>
                <a:lnTo>
                  <a:pt x="146" y="16754"/>
                </a:lnTo>
                <a:lnTo>
                  <a:pt x="0" y="2000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73" name="Google Shape;673;p13"/>
          <p:cNvSpPr/>
          <p:nvPr/>
        </p:nvSpPr>
        <p:spPr>
          <a:xfrm>
            <a:off x="487680" y="3689604"/>
            <a:ext cx="2133600" cy="1188720"/>
          </a:xfrm>
          <a:custGeom>
            <a:rect b="b" l="l" r="r" t="t"/>
            <a:pathLst>
              <a:path extrusionOk="0" h="120000" w="120000">
                <a:moveTo>
                  <a:pt x="0" y="20000"/>
                </a:moveTo>
                <a:lnTo>
                  <a:pt x="0" y="100000"/>
                </a:lnTo>
                <a:lnTo>
                  <a:pt x="36" y="101641"/>
                </a:lnTo>
                <a:lnTo>
                  <a:pt x="567" y="106323"/>
                </a:lnTo>
                <a:lnTo>
                  <a:pt x="1669" y="110537"/>
                </a:lnTo>
                <a:lnTo>
                  <a:pt x="3263" y="114144"/>
                </a:lnTo>
                <a:lnTo>
                  <a:pt x="5273" y="117004"/>
                </a:lnTo>
                <a:lnTo>
                  <a:pt x="7620" y="118980"/>
                </a:lnTo>
                <a:lnTo>
                  <a:pt x="10228" y="119933"/>
                </a:lnTo>
                <a:lnTo>
                  <a:pt x="11142" y="120000"/>
                </a:lnTo>
                <a:lnTo>
                  <a:pt x="108857" y="120000"/>
                </a:lnTo>
                <a:lnTo>
                  <a:pt x="111535" y="119419"/>
                </a:lnTo>
                <a:lnTo>
                  <a:pt x="113979" y="117768"/>
                </a:lnTo>
                <a:lnTo>
                  <a:pt x="116110" y="115187"/>
                </a:lnTo>
                <a:lnTo>
                  <a:pt x="117850" y="111814"/>
                </a:lnTo>
                <a:lnTo>
                  <a:pt x="119124" y="107787"/>
                </a:lnTo>
                <a:lnTo>
                  <a:pt x="119854" y="103245"/>
                </a:lnTo>
                <a:lnTo>
                  <a:pt x="120000" y="100000"/>
                </a:lnTo>
                <a:lnTo>
                  <a:pt x="120000" y="20000"/>
                </a:lnTo>
                <a:lnTo>
                  <a:pt x="119676" y="15191"/>
                </a:lnTo>
                <a:lnTo>
                  <a:pt x="118756" y="10806"/>
                </a:lnTo>
                <a:lnTo>
                  <a:pt x="117318" y="6981"/>
                </a:lnTo>
                <a:lnTo>
                  <a:pt x="115439" y="3857"/>
                </a:lnTo>
                <a:lnTo>
                  <a:pt x="113195" y="1570"/>
                </a:lnTo>
                <a:lnTo>
                  <a:pt x="110665" y="261"/>
                </a:lnTo>
                <a:lnTo>
                  <a:pt x="108857" y="0"/>
                </a:lnTo>
                <a:lnTo>
                  <a:pt x="11142" y="0"/>
                </a:lnTo>
                <a:lnTo>
                  <a:pt x="8464" y="580"/>
                </a:lnTo>
                <a:lnTo>
                  <a:pt x="6021" y="2231"/>
                </a:lnTo>
                <a:lnTo>
                  <a:pt x="3891" y="4812"/>
                </a:lnTo>
                <a:lnTo>
                  <a:pt x="2149" y="8185"/>
                </a:lnTo>
                <a:lnTo>
                  <a:pt x="875" y="12212"/>
                </a:lnTo>
                <a:lnTo>
                  <a:pt x="145" y="16754"/>
                </a:lnTo>
                <a:lnTo>
                  <a:pt x="0" y="2000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74" name="Google Shape;674;p13"/>
          <p:cNvSpPr/>
          <p:nvPr/>
        </p:nvSpPr>
        <p:spPr>
          <a:xfrm>
            <a:off x="487680" y="5175504"/>
            <a:ext cx="2130552" cy="1188720"/>
          </a:xfrm>
          <a:custGeom>
            <a:rect b="b" l="l" r="r" t="t"/>
            <a:pathLst>
              <a:path extrusionOk="0" h="120000" w="120000">
                <a:moveTo>
                  <a:pt x="0" y="20000"/>
                </a:moveTo>
                <a:lnTo>
                  <a:pt x="0" y="100000"/>
                </a:lnTo>
                <a:lnTo>
                  <a:pt x="36" y="101640"/>
                </a:lnTo>
                <a:lnTo>
                  <a:pt x="568" y="106321"/>
                </a:lnTo>
                <a:lnTo>
                  <a:pt x="1671" y="110534"/>
                </a:lnTo>
                <a:lnTo>
                  <a:pt x="3268" y="114141"/>
                </a:lnTo>
                <a:lnTo>
                  <a:pt x="5280" y="117003"/>
                </a:lnTo>
                <a:lnTo>
                  <a:pt x="7631" y="118980"/>
                </a:lnTo>
                <a:lnTo>
                  <a:pt x="10243" y="119933"/>
                </a:lnTo>
                <a:lnTo>
                  <a:pt x="11158" y="120000"/>
                </a:lnTo>
                <a:lnTo>
                  <a:pt x="108841" y="120000"/>
                </a:lnTo>
                <a:lnTo>
                  <a:pt x="111523" y="119418"/>
                </a:lnTo>
                <a:lnTo>
                  <a:pt x="113970" y="117767"/>
                </a:lnTo>
                <a:lnTo>
                  <a:pt x="116104" y="115185"/>
                </a:lnTo>
                <a:lnTo>
                  <a:pt x="117847" y="111811"/>
                </a:lnTo>
                <a:lnTo>
                  <a:pt x="119123" y="107784"/>
                </a:lnTo>
                <a:lnTo>
                  <a:pt x="119854" y="103243"/>
                </a:lnTo>
                <a:lnTo>
                  <a:pt x="120000" y="100000"/>
                </a:lnTo>
                <a:lnTo>
                  <a:pt x="120000" y="20000"/>
                </a:lnTo>
                <a:lnTo>
                  <a:pt x="119675" y="15191"/>
                </a:lnTo>
                <a:lnTo>
                  <a:pt x="118755" y="10806"/>
                </a:lnTo>
                <a:lnTo>
                  <a:pt x="117314" y="6981"/>
                </a:lnTo>
                <a:lnTo>
                  <a:pt x="115432" y="3857"/>
                </a:lnTo>
                <a:lnTo>
                  <a:pt x="113185" y="1570"/>
                </a:lnTo>
                <a:lnTo>
                  <a:pt x="110651" y="261"/>
                </a:lnTo>
                <a:lnTo>
                  <a:pt x="108841" y="0"/>
                </a:lnTo>
                <a:lnTo>
                  <a:pt x="11158" y="0"/>
                </a:lnTo>
                <a:lnTo>
                  <a:pt x="8477" y="580"/>
                </a:lnTo>
                <a:lnTo>
                  <a:pt x="6030" y="2231"/>
                </a:lnTo>
                <a:lnTo>
                  <a:pt x="3896" y="4812"/>
                </a:lnTo>
                <a:lnTo>
                  <a:pt x="2153" y="8185"/>
                </a:lnTo>
                <a:lnTo>
                  <a:pt x="876" y="12212"/>
                </a:lnTo>
                <a:lnTo>
                  <a:pt x="146" y="16754"/>
                </a:lnTo>
                <a:lnTo>
                  <a:pt x="0" y="2000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75" name="Google Shape;675;p13"/>
          <p:cNvSpPr/>
          <p:nvPr/>
        </p:nvSpPr>
        <p:spPr>
          <a:xfrm>
            <a:off x="528828" y="3521964"/>
            <a:ext cx="11384280" cy="0"/>
          </a:xfrm>
          <a:custGeom>
            <a:rect b="b" l="l" r="r" t="t"/>
            <a:pathLst>
              <a:path extrusionOk="0" h="120000" w="120000">
                <a:moveTo>
                  <a:pt x="120000" y="0"/>
                </a:moveTo>
                <a:lnTo>
                  <a:pt x="0" y="0"/>
                </a:lnTo>
              </a:path>
            </a:pathLst>
          </a:custGeom>
          <a:noFill/>
          <a:ln cap="flat" cmpd="sng" w="12175">
            <a:solidFill>
              <a:srgbClr val="52555A"/>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76" name="Google Shape;676;p13"/>
          <p:cNvSpPr/>
          <p:nvPr/>
        </p:nvSpPr>
        <p:spPr>
          <a:xfrm>
            <a:off x="528828" y="5029200"/>
            <a:ext cx="11384280" cy="0"/>
          </a:xfrm>
          <a:custGeom>
            <a:rect b="b" l="l" r="r" t="t"/>
            <a:pathLst>
              <a:path extrusionOk="0" h="120000" w="120000">
                <a:moveTo>
                  <a:pt x="120000" y="0"/>
                </a:moveTo>
                <a:lnTo>
                  <a:pt x="0" y="0"/>
                </a:lnTo>
              </a:path>
            </a:pathLst>
          </a:custGeom>
          <a:noFill/>
          <a:ln cap="flat" cmpd="sng" w="12175">
            <a:solidFill>
              <a:srgbClr val="52555A"/>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77" name="Google Shape;677;p13"/>
          <p:cNvSpPr/>
          <p:nvPr/>
        </p:nvSpPr>
        <p:spPr>
          <a:xfrm>
            <a:off x="487680" y="697991"/>
            <a:ext cx="2130552" cy="1188720"/>
          </a:xfrm>
          <a:custGeom>
            <a:rect b="b" l="l" r="r" t="t"/>
            <a:pathLst>
              <a:path extrusionOk="0" h="120000" w="120000">
                <a:moveTo>
                  <a:pt x="0" y="20000"/>
                </a:moveTo>
                <a:lnTo>
                  <a:pt x="0" y="100000"/>
                </a:lnTo>
                <a:lnTo>
                  <a:pt x="36" y="101641"/>
                </a:lnTo>
                <a:lnTo>
                  <a:pt x="568" y="106323"/>
                </a:lnTo>
                <a:lnTo>
                  <a:pt x="1671" y="110537"/>
                </a:lnTo>
                <a:lnTo>
                  <a:pt x="3268" y="114144"/>
                </a:lnTo>
                <a:lnTo>
                  <a:pt x="5280" y="117004"/>
                </a:lnTo>
                <a:lnTo>
                  <a:pt x="7631" y="118980"/>
                </a:lnTo>
                <a:lnTo>
                  <a:pt x="10243" y="119933"/>
                </a:lnTo>
                <a:lnTo>
                  <a:pt x="11158" y="120000"/>
                </a:lnTo>
                <a:lnTo>
                  <a:pt x="108841" y="120000"/>
                </a:lnTo>
                <a:lnTo>
                  <a:pt x="111523" y="119419"/>
                </a:lnTo>
                <a:lnTo>
                  <a:pt x="113970" y="117768"/>
                </a:lnTo>
                <a:lnTo>
                  <a:pt x="116104" y="115187"/>
                </a:lnTo>
                <a:lnTo>
                  <a:pt x="117847" y="111814"/>
                </a:lnTo>
                <a:lnTo>
                  <a:pt x="119123" y="107787"/>
                </a:lnTo>
                <a:lnTo>
                  <a:pt x="119854" y="103245"/>
                </a:lnTo>
                <a:lnTo>
                  <a:pt x="120000" y="100000"/>
                </a:lnTo>
                <a:lnTo>
                  <a:pt x="120000" y="20000"/>
                </a:lnTo>
                <a:lnTo>
                  <a:pt x="119675" y="15191"/>
                </a:lnTo>
                <a:lnTo>
                  <a:pt x="118755" y="10806"/>
                </a:lnTo>
                <a:lnTo>
                  <a:pt x="117314" y="6981"/>
                </a:lnTo>
                <a:lnTo>
                  <a:pt x="115432" y="3857"/>
                </a:lnTo>
                <a:lnTo>
                  <a:pt x="113185" y="1570"/>
                </a:lnTo>
                <a:lnTo>
                  <a:pt x="110651" y="261"/>
                </a:lnTo>
                <a:lnTo>
                  <a:pt x="108841" y="0"/>
                </a:lnTo>
                <a:lnTo>
                  <a:pt x="11158" y="0"/>
                </a:lnTo>
                <a:lnTo>
                  <a:pt x="8477" y="580"/>
                </a:lnTo>
                <a:lnTo>
                  <a:pt x="6030" y="2231"/>
                </a:lnTo>
                <a:lnTo>
                  <a:pt x="3896" y="4812"/>
                </a:lnTo>
                <a:lnTo>
                  <a:pt x="2153" y="8185"/>
                </a:lnTo>
                <a:lnTo>
                  <a:pt x="876" y="12212"/>
                </a:lnTo>
                <a:lnTo>
                  <a:pt x="146" y="16754"/>
                </a:lnTo>
                <a:lnTo>
                  <a:pt x="0" y="2000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78" name="Google Shape;678;p13"/>
          <p:cNvSpPr/>
          <p:nvPr/>
        </p:nvSpPr>
        <p:spPr>
          <a:xfrm>
            <a:off x="528828" y="2005584"/>
            <a:ext cx="11384280" cy="0"/>
          </a:xfrm>
          <a:custGeom>
            <a:rect b="b" l="l" r="r" t="t"/>
            <a:pathLst>
              <a:path extrusionOk="0" h="120000" w="120000">
                <a:moveTo>
                  <a:pt x="120000" y="0"/>
                </a:moveTo>
                <a:lnTo>
                  <a:pt x="0" y="0"/>
                </a:lnTo>
              </a:path>
            </a:pathLst>
          </a:custGeom>
          <a:noFill/>
          <a:ln cap="flat" cmpd="sng" w="12175">
            <a:solidFill>
              <a:srgbClr val="52555A"/>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79" name="Google Shape;679;p13"/>
          <p:cNvSpPr txBox="1"/>
          <p:nvPr/>
        </p:nvSpPr>
        <p:spPr>
          <a:xfrm>
            <a:off x="508203" y="234727"/>
            <a:ext cx="11388648" cy="330200"/>
          </a:xfrm>
          <a:prstGeom prst="rect">
            <a:avLst/>
          </a:prstGeom>
          <a:noFill/>
          <a:ln>
            <a:noFill/>
          </a:ln>
        </p:spPr>
        <p:txBody>
          <a:bodyPr anchorCtr="0" anchor="t" bIns="0" lIns="0" spcFirstLastPara="1" rIns="0" wrap="square" tIns="0">
            <a:noAutofit/>
          </a:bodyPr>
          <a:lstStyle/>
          <a:p>
            <a:pPr indent="0" lvl="0" marL="12700" marR="0" rtl="0" algn="l">
              <a:lnSpc>
                <a:spcPct val="106458"/>
              </a:lnSpc>
              <a:spcBef>
                <a:spcPts val="0"/>
              </a:spcBef>
              <a:spcAft>
                <a:spcPts val="0"/>
              </a:spcAft>
              <a:buNone/>
            </a:pPr>
            <a:r>
              <a:rPr lang="en-US" sz="2400" u="sng">
                <a:solidFill>
                  <a:srgbClr val="002C71"/>
                </a:solidFill>
                <a:latin typeface="Arial"/>
                <a:ea typeface="Arial"/>
                <a:cs typeface="Arial"/>
                <a:sym typeface="Arial"/>
              </a:rPr>
              <a:t>Agenda &amp; Key Takeaways 	</a:t>
            </a:r>
            <a:endParaRPr sz="2400">
              <a:latin typeface="Arial"/>
              <a:ea typeface="Arial"/>
              <a:cs typeface="Arial"/>
              <a:sym typeface="Arial"/>
            </a:endParaRPr>
          </a:p>
        </p:txBody>
      </p:sp>
      <p:sp>
        <p:nvSpPr>
          <p:cNvPr id="680" name="Google Shape;680;p13"/>
          <p:cNvSpPr txBox="1"/>
          <p:nvPr/>
        </p:nvSpPr>
        <p:spPr>
          <a:xfrm>
            <a:off x="2700909" y="833721"/>
            <a:ext cx="126746" cy="944752"/>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893"/>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983"/>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p:txBody>
      </p:sp>
      <p:sp>
        <p:nvSpPr>
          <p:cNvPr id="681" name="Google Shape;681;p13"/>
          <p:cNvSpPr txBox="1"/>
          <p:nvPr/>
        </p:nvSpPr>
        <p:spPr>
          <a:xfrm>
            <a:off x="2987421" y="833721"/>
            <a:ext cx="7351114" cy="944752"/>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Large-scale restructuring is over but we continue to optimize for improved returns</a:t>
            </a:r>
            <a:endParaRPr sz="1600">
              <a:latin typeface="Arial"/>
              <a:ea typeface="Arial"/>
              <a:cs typeface="Arial"/>
              <a:sym typeface="Arial"/>
            </a:endParaRPr>
          </a:p>
          <a:p>
            <a:pPr indent="0" lvl="0" marL="12700" marR="30403" rtl="0" algn="l">
              <a:lnSpc>
                <a:spcPct val="95825"/>
              </a:lnSpc>
              <a:spcBef>
                <a:spcPts val="893"/>
              </a:spcBef>
              <a:spcAft>
                <a:spcPts val="0"/>
              </a:spcAft>
              <a:buNone/>
            </a:pPr>
            <a:r>
              <a:rPr lang="en-US" sz="1600">
                <a:solidFill>
                  <a:srgbClr val="52555A"/>
                </a:solidFill>
                <a:latin typeface="Arial"/>
                <a:ea typeface="Arial"/>
                <a:cs typeface="Arial"/>
                <a:sym typeface="Arial"/>
              </a:rPr>
              <a:t>Well-positioned for growth with our target clients</a:t>
            </a:r>
            <a:endParaRPr sz="1600">
              <a:latin typeface="Arial"/>
              <a:ea typeface="Arial"/>
              <a:cs typeface="Arial"/>
              <a:sym typeface="Arial"/>
            </a:endParaRPr>
          </a:p>
          <a:p>
            <a:pPr indent="0" lvl="0" marL="12700" marR="30403" rtl="0" algn="l">
              <a:lnSpc>
                <a:spcPct val="95825"/>
              </a:lnSpc>
              <a:spcBef>
                <a:spcPts val="983"/>
              </a:spcBef>
              <a:spcAft>
                <a:spcPts val="0"/>
              </a:spcAft>
              <a:buNone/>
            </a:pPr>
            <a:r>
              <a:rPr lang="en-US" sz="1600">
                <a:solidFill>
                  <a:srgbClr val="52555A"/>
                </a:solidFill>
                <a:latin typeface="Arial"/>
                <a:ea typeface="Arial"/>
                <a:cs typeface="Arial"/>
                <a:sym typeface="Arial"/>
              </a:rPr>
              <a:t>Demonstrated progress in addressing surplus capital with 2017 CCAR approval</a:t>
            </a:r>
            <a:endParaRPr sz="1600">
              <a:latin typeface="Arial"/>
              <a:ea typeface="Arial"/>
              <a:cs typeface="Arial"/>
              <a:sym typeface="Arial"/>
            </a:endParaRPr>
          </a:p>
        </p:txBody>
      </p:sp>
      <p:sp>
        <p:nvSpPr>
          <p:cNvPr id="682" name="Google Shape;682;p13"/>
          <p:cNvSpPr txBox="1"/>
          <p:nvPr/>
        </p:nvSpPr>
        <p:spPr>
          <a:xfrm>
            <a:off x="671576" y="1056172"/>
            <a:ext cx="1776919" cy="493267"/>
          </a:xfrm>
          <a:prstGeom prst="rect">
            <a:avLst/>
          </a:prstGeom>
          <a:noFill/>
          <a:ln>
            <a:noFill/>
          </a:ln>
        </p:spPr>
        <p:txBody>
          <a:bodyPr anchorCtr="0" anchor="t" bIns="0" lIns="0" spcFirstLastPara="1" rIns="0" wrap="square" tIns="0">
            <a:noAutofit/>
          </a:bodyPr>
          <a:lstStyle/>
          <a:p>
            <a:pPr indent="0" lvl="0" marL="0" marR="0" rtl="0" algn="ctr">
              <a:lnSpc>
                <a:spcPct val="109642"/>
              </a:lnSpc>
              <a:spcBef>
                <a:spcPts val="0"/>
              </a:spcBef>
              <a:spcAft>
                <a:spcPts val="0"/>
              </a:spcAft>
              <a:buNone/>
            </a:pPr>
            <a:r>
              <a:rPr b="1" i="1" lang="en-US" sz="1400">
                <a:solidFill>
                  <a:srgbClr val="FFFFFF"/>
                </a:solidFill>
                <a:latin typeface="Arial"/>
                <a:ea typeface="Arial"/>
                <a:cs typeface="Arial"/>
                <a:sym typeface="Arial"/>
              </a:rPr>
              <a:t>Franchise Overview:</a:t>
            </a:r>
            <a:endParaRPr sz="1400">
              <a:latin typeface="Arial"/>
              <a:ea typeface="Arial"/>
              <a:cs typeface="Arial"/>
              <a:sym typeface="Arial"/>
            </a:endParaRPr>
          </a:p>
          <a:p>
            <a:pPr indent="-3897" lvl="0" marL="219798" marR="234529" rtl="0" algn="ctr">
              <a:lnSpc>
                <a:spcPct val="95825"/>
              </a:lnSpc>
              <a:spcBef>
                <a:spcPts val="593"/>
              </a:spcBef>
              <a:spcAft>
                <a:spcPts val="0"/>
              </a:spcAft>
              <a:buNone/>
            </a:pPr>
            <a:r>
              <a:rPr b="1" lang="en-US" sz="1400">
                <a:solidFill>
                  <a:srgbClr val="FFFFFF"/>
                </a:solidFill>
                <a:latin typeface="Arial"/>
                <a:ea typeface="Arial"/>
                <a:cs typeface="Arial"/>
                <a:sym typeface="Arial"/>
              </a:rPr>
              <a:t>Michael Corbat</a:t>
            </a:r>
            <a:endParaRPr sz="1400">
              <a:latin typeface="Arial"/>
              <a:ea typeface="Arial"/>
              <a:cs typeface="Arial"/>
              <a:sym typeface="Arial"/>
            </a:endParaRPr>
          </a:p>
        </p:txBody>
      </p:sp>
      <p:sp>
        <p:nvSpPr>
          <p:cNvPr id="683" name="Google Shape;683;p13"/>
          <p:cNvSpPr txBox="1"/>
          <p:nvPr/>
        </p:nvSpPr>
        <p:spPr>
          <a:xfrm>
            <a:off x="2704846" y="2305397"/>
            <a:ext cx="126746" cy="944626"/>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895"/>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980"/>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p:txBody>
      </p:sp>
      <p:sp>
        <p:nvSpPr>
          <p:cNvPr id="684" name="Google Shape;684;p13"/>
          <p:cNvSpPr txBox="1"/>
          <p:nvPr/>
        </p:nvSpPr>
        <p:spPr>
          <a:xfrm>
            <a:off x="2991358" y="2305397"/>
            <a:ext cx="9062169" cy="944626"/>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Path to achieving ~14% RoTCE longer-term – through both earnings growth and capital optimization</a:t>
            </a:r>
            <a:endParaRPr sz="1600">
              <a:latin typeface="Arial"/>
              <a:ea typeface="Arial"/>
              <a:cs typeface="Arial"/>
              <a:sym typeface="Arial"/>
            </a:endParaRPr>
          </a:p>
          <a:p>
            <a:pPr indent="0" lvl="0" marL="12700" marR="30403" rtl="0" algn="l">
              <a:lnSpc>
                <a:spcPct val="95825"/>
              </a:lnSpc>
              <a:spcBef>
                <a:spcPts val="895"/>
              </a:spcBef>
              <a:spcAft>
                <a:spcPts val="0"/>
              </a:spcAft>
              <a:buNone/>
            </a:pPr>
            <a:r>
              <a:rPr lang="en-US" sz="1600">
                <a:solidFill>
                  <a:srgbClr val="52555A"/>
                </a:solidFill>
                <a:latin typeface="Arial"/>
                <a:ea typeface="Arial"/>
                <a:cs typeface="Arial"/>
                <a:sym typeface="Arial"/>
              </a:rPr>
              <a:t>Revenue and efficiency levers to drive operating efficiency to low-50% range</a:t>
            </a:r>
            <a:endParaRPr sz="1600">
              <a:latin typeface="Arial"/>
              <a:ea typeface="Arial"/>
              <a:cs typeface="Arial"/>
              <a:sym typeface="Arial"/>
            </a:endParaRPr>
          </a:p>
          <a:p>
            <a:pPr indent="0" lvl="0" marL="12700" marR="30403" rtl="0" algn="l">
              <a:lnSpc>
                <a:spcPct val="95825"/>
              </a:lnSpc>
              <a:spcBef>
                <a:spcPts val="980"/>
              </a:spcBef>
              <a:spcAft>
                <a:spcPts val="0"/>
              </a:spcAft>
              <a:buNone/>
            </a:pPr>
            <a:r>
              <a:rPr lang="en-US" sz="1600">
                <a:solidFill>
                  <a:srgbClr val="52555A"/>
                </a:solidFill>
                <a:latin typeface="Arial"/>
                <a:ea typeface="Arial"/>
                <a:cs typeface="Arial"/>
                <a:sym typeface="Arial"/>
              </a:rPr>
              <a:t>Capital optimization to drive CET1 Capital ratio to target level by end of 2019</a:t>
            </a:r>
            <a:endParaRPr sz="1600">
              <a:latin typeface="Arial"/>
              <a:ea typeface="Arial"/>
              <a:cs typeface="Arial"/>
              <a:sym typeface="Arial"/>
            </a:endParaRPr>
          </a:p>
        </p:txBody>
      </p:sp>
      <p:sp>
        <p:nvSpPr>
          <p:cNvPr id="685" name="Google Shape;685;p13"/>
          <p:cNvSpPr txBox="1"/>
          <p:nvPr/>
        </p:nvSpPr>
        <p:spPr>
          <a:xfrm>
            <a:off x="706628" y="2528102"/>
            <a:ext cx="1707022" cy="493268"/>
          </a:xfrm>
          <a:prstGeom prst="rect">
            <a:avLst/>
          </a:prstGeom>
          <a:noFill/>
          <a:ln>
            <a:noFill/>
          </a:ln>
        </p:spPr>
        <p:txBody>
          <a:bodyPr anchorCtr="0" anchor="t" bIns="0" lIns="0" spcFirstLastPara="1" rIns="0" wrap="square" tIns="0">
            <a:noAutofit/>
          </a:bodyPr>
          <a:lstStyle/>
          <a:p>
            <a:pPr indent="0" lvl="0" marL="0" marR="0" rtl="0" algn="ctr">
              <a:lnSpc>
                <a:spcPct val="109642"/>
              </a:lnSpc>
              <a:spcBef>
                <a:spcPts val="0"/>
              </a:spcBef>
              <a:spcAft>
                <a:spcPts val="0"/>
              </a:spcAft>
              <a:buNone/>
            </a:pPr>
            <a:r>
              <a:rPr b="1" i="1" lang="en-US" sz="1400">
                <a:solidFill>
                  <a:srgbClr val="FFFFFF"/>
                </a:solidFill>
                <a:latin typeface="Arial"/>
                <a:ea typeface="Arial"/>
                <a:cs typeface="Arial"/>
                <a:sym typeface="Arial"/>
              </a:rPr>
              <a:t>Financial Overview:</a:t>
            </a:r>
            <a:endParaRPr sz="1400">
              <a:latin typeface="Arial"/>
              <a:ea typeface="Arial"/>
              <a:cs typeface="Arial"/>
              <a:sym typeface="Arial"/>
            </a:endParaRPr>
          </a:p>
          <a:p>
            <a:pPr indent="-8978" lvl="0" marL="174078" marR="187886" rtl="0" algn="ctr">
              <a:lnSpc>
                <a:spcPct val="95825"/>
              </a:lnSpc>
              <a:spcBef>
                <a:spcPts val="593"/>
              </a:spcBef>
              <a:spcAft>
                <a:spcPts val="0"/>
              </a:spcAft>
              <a:buNone/>
            </a:pPr>
            <a:r>
              <a:rPr b="1" lang="en-US" sz="1400">
                <a:solidFill>
                  <a:srgbClr val="FFFFFF"/>
                </a:solidFill>
                <a:latin typeface="Arial"/>
                <a:ea typeface="Arial"/>
                <a:cs typeface="Arial"/>
                <a:sym typeface="Arial"/>
              </a:rPr>
              <a:t>John Gerspach</a:t>
            </a:r>
            <a:endParaRPr sz="1400">
              <a:latin typeface="Arial"/>
              <a:ea typeface="Arial"/>
              <a:cs typeface="Arial"/>
              <a:sym typeface="Arial"/>
            </a:endParaRPr>
          </a:p>
        </p:txBody>
      </p:sp>
      <p:sp>
        <p:nvSpPr>
          <p:cNvPr id="686" name="Google Shape;686;p13"/>
          <p:cNvSpPr txBox="1"/>
          <p:nvPr/>
        </p:nvSpPr>
        <p:spPr>
          <a:xfrm>
            <a:off x="802640" y="3797594"/>
            <a:ext cx="1517659" cy="996188"/>
          </a:xfrm>
          <a:prstGeom prst="rect">
            <a:avLst/>
          </a:prstGeom>
          <a:noFill/>
          <a:ln>
            <a:noFill/>
          </a:ln>
        </p:spPr>
        <p:txBody>
          <a:bodyPr anchorCtr="0" anchor="t" bIns="0" lIns="0" spcFirstLastPara="1" rIns="0" wrap="square" tIns="0">
            <a:noAutofit/>
          </a:bodyPr>
          <a:lstStyle/>
          <a:p>
            <a:pPr indent="0" lvl="0" marL="0" marR="0" rtl="0" algn="ctr">
              <a:lnSpc>
                <a:spcPct val="109642"/>
              </a:lnSpc>
              <a:spcBef>
                <a:spcPts val="0"/>
              </a:spcBef>
              <a:spcAft>
                <a:spcPts val="0"/>
              </a:spcAft>
              <a:buNone/>
            </a:pPr>
            <a:r>
              <a:rPr b="1" i="1" lang="en-US" sz="1400">
                <a:solidFill>
                  <a:srgbClr val="FFFFFF"/>
                </a:solidFill>
                <a:latin typeface="Arial"/>
                <a:ea typeface="Arial"/>
                <a:cs typeface="Arial"/>
                <a:sym typeface="Arial"/>
              </a:rPr>
              <a:t>Global Consumer</a:t>
            </a:r>
            <a:endParaRPr sz="1400">
              <a:latin typeface="Arial"/>
              <a:ea typeface="Arial"/>
              <a:cs typeface="Arial"/>
              <a:sym typeface="Arial"/>
            </a:endParaRPr>
          </a:p>
          <a:p>
            <a:pPr indent="-1429" lvl="0" marL="344330" marR="356956" rtl="0" algn="ctr">
              <a:lnSpc>
                <a:spcPct val="95825"/>
              </a:lnSpc>
              <a:spcBef>
                <a:spcPts val="0"/>
              </a:spcBef>
              <a:spcAft>
                <a:spcPts val="0"/>
              </a:spcAft>
              <a:buNone/>
            </a:pPr>
            <a:r>
              <a:rPr b="1" i="1" lang="en-US" sz="1400">
                <a:solidFill>
                  <a:srgbClr val="FFFFFF"/>
                </a:solidFill>
                <a:latin typeface="Arial"/>
                <a:ea typeface="Arial"/>
                <a:cs typeface="Arial"/>
                <a:sym typeface="Arial"/>
              </a:rPr>
              <a:t>Banking:</a:t>
            </a:r>
            <a:endParaRPr sz="1400">
              <a:latin typeface="Arial"/>
              <a:ea typeface="Arial"/>
              <a:cs typeface="Arial"/>
              <a:sym typeface="Arial"/>
            </a:endParaRPr>
          </a:p>
          <a:p>
            <a:pPr indent="-7017" lvl="0" marL="172118" marR="184320" rtl="0" algn="ctr">
              <a:lnSpc>
                <a:spcPct val="95825"/>
              </a:lnSpc>
              <a:spcBef>
                <a:spcPts val="670"/>
              </a:spcBef>
              <a:spcAft>
                <a:spcPts val="0"/>
              </a:spcAft>
              <a:buNone/>
            </a:pPr>
            <a:r>
              <a:rPr b="1" lang="en-US" sz="1400">
                <a:solidFill>
                  <a:srgbClr val="FFFFFF"/>
                </a:solidFill>
                <a:latin typeface="Arial"/>
                <a:ea typeface="Arial"/>
                <a:cs typeface="Arial"/>
                <a:sym typeface="Arial"/>
              </a:rPr>
              <a:t>Stephen Bird</a:t>
            </a:r>
            <a:endParaRPr sz="1400">
              <a:latin typeface="Arial"/>
              <a:ea typeface="Arial"/>
              <a:cs typeface="Arial"/>
              <a:sym typeface="Arial"/>
            </a:endParaRPr>
          </a:p>
          <a:p>
            <a:pPr indent="-7961" lvl="0" marL="236561" marR="251109" rtl="0" algn="ctr">
              <a:lnSpc>
                <a:spcPct val="95825"/>
              </a:lnSpc>
              <a:spcBef>
                <a:spcPts val="670"/>
              </a:spcBef>
              <a:spcAft>
                <a:spcPts val="0"/>
              </a:spcAft>
              <a:buNone/>
            </a:pPr>
            <a:r>
              <a:rPr b="1" lang="en-US" sz="1400">
                <a:solidFill>
                  <a:srgbClr val="FFFFFF"/>
                </a:solidFill>
                <a:latin typeface="Arial"/>
                <a:ea typeface="Arial"/>
                <a:cs typeface="Arial"/>
                <a:sym typeface="Arial"/>
              </a:rPr>
              <a:t>Jud Linville</a:t>
            </a:r>
            <a:endParaRPr sz="1400">
              <a:latin typeface="Arial"/>
              <a:ea typeface="Arial"/>
              <a:cs typeface="Arial"/>
              <a:sym typeface="Arial"/>
            </a:endParaRPr>
          </a:p>
        </p:txBody>
      </p:sp>
      <p:sp>
        <p:nvSpPr>
          <p:cNvPr id="687" name="Google Shape;687;p13"/>
          <p:cNvSpPr txBox="1"/>
          <p:nvPr/>
        </p:nvSpPr>
        <p:spPr>
          <a:xfrm>
            <a:off x="2704846" y="3826603"/>
            <a:ext cx="126746" cy="944371"/>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893"/>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980"/>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p:txBody>
      </p:sp>
      <p:sp>
        <p:nvSpPr>
          <p:cNvPr id="688" name="Google Shape;688;p13"/>
          <p:cNvSpPr txBox="1"/>
          <p:nvPr/>
        </p:nvSpPr>
        <p:spPr>
          <a:xfrm>
            <a:off x="2991358" y="3826603"/>
            <a:ext cx="9050210" cy="944371"/>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Path to achieving 20%+ RoTCE longer-term – revenue growth, operating leverage and credit drivers</a:t>
            </a:r>
            <a:endParaRPr sz="1600">
              <a:latin typeface="Arial"/>
              <a:ea typeface="Arial"/>
              <a:cs typeface="Arial"/>
              <a:sym typeface="Arial"/>
            </a:endParaRPr>
          </a:p>
          <a:p>
            <a:pPr indent="0" lvl="0" marL="12700" marR="30403" rtl="0" algn="l">
              <a:lnSpc>
                <a:spcPct val="95825"/>
              </a:lnSpc>
              <a:spcBef>
                <a:spcPts val="893"/>
              </a:spcBef>
              <a:spcAft>
                <a:spcPts val="0"/>
              </a:spcAft>
              <a:buNone/>
            </a:pPr>
            <a:r>
              <a:rPr lang="en-US" sz="1600">
                <a:solidFill>
                  <a:srgbClr val="52555A"/>
                </a:solidFill>
                <a:latin typeface="Arial"/>
                <a:ea typeface="Arial"/>
                <a:cs typeface="Arial"/>
                <a:sym typeface="Arial"/>
              </a:rPr>
              <a:t>Diversified franchise with strong market positions</a:t>
            </a:r>
            <a:endParaRPr sz="1600">
              <a:latin typeface="Arial"/>
              <a:ea typeface="Arial"/>
              <a:cs typeface="Arial"/>
              <a:sym typeface="Arial"/>
            </a:endParaRPr>
          </a:p>
          <a:p>
            <a:pPr indent="0" lvl="0" marL="12700" marR="30403" rtl="0" algn="l">
              <a:lnSpc>
                <a:spcPct val="95825"/>
              </a:lnSpc>
              <a:spcBef>
                <a:spcPts val="980"/>
              </a:spcBef>
              <a:spcAft>
                <a:spcPts val="0"/>
              </a:spcAft>
              <a:buNone/>
            </a:pPr>
            <a:r>
              <a:rPr lang="en-US" sz="1600">
                <a:solidFill>
                  <a:srgbClr val="52555A"/>
                </a:solidFill>
                <a:latin typeface="Arial"/>
                <a:ea typeface="Arial"/>
                <a:cs typeface="Arial"/>
                <a:sym typeface="Arial"/>
              </a:rPr>
              <a:t>Leveraging digital innovation to drive acquisitions and differentiate the client experience</a:t>
            </a:r>
            <a:endParaRPr sz="1600">
              <a:latin typeface="Arial"/>
              <a:ea typeface="Arial"/>
              <a:cs typeface="Arial"/>
              <a:sym typeface="Arial"/>
            </a:endParaRPr>
          </a:p>
        </p:txBody>
      </p:sp>
      <p:sp>
        <p:nvSpPr>
          <p:cNvPr id="689" name="Google Shape;689;p13"/>
          <p:cNvSpPr txBox="1"/>
          <p:nvPr/>
        </p:nvSpPr>
        <p:spPr>
          <a:xfrm>
            <a:off x="2704846" y="5311868"/>
            <a:ext cx="126746" cy="944702"/>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896"/>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980"/>
              </a:spcBef>
              <a:spcAft>
                <a:spcPts val="0"/>
              </a:spcAft>
              <a:buNone/>
            </a:pPr>
            <a:r>
              <a:rPr lang="en-US" sz="1600">
                <a:solidFill>
                  <a:srgbClr val="52555A"/>
                </a:solidFill>
                <a:latin typeface="Arial"/>
                <a:ea typeface="Arial"/>
                <a:cs typeface="Arial"/>
                <a:sym typeface="Arial"/>
              </a:rPr>
              <a:t>•</a:t>
            </a:r>
            <a:endParaRPr sz="1600">
              <a:latin typeface="Arial"/>
              <a:ea typeface="Arial"/>
              <a:cs typeface="Arial"/>
              <a:sym typeface="Arial"/>
            </a:endParaRPr>
          </a:p>
        </p:txBody>
      </p:sp>
      <p:sp>
        <p:nvSpPr>
          <p:cNvPr id="690" name="Google Shape;690;p13"/>
          <p:cNvSpPr txBox="1"/>
          <p:nvPr/>
        </p:nvSpPr>
        <p:spPr>
          <a:xfrm>
            <a:off x="2991739" y="5311868"/>
            <a:ext cx="9052354" cy="944702"/>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Path to achieving 14%+ RoTCE longer-term – revenue growth, operating leverage and credit drivers</a:t>
            </a:r>
            <a:endParaRPr sz="1600">
              <a:latin typeface="Arial"/>
              <a:ea typeface="Arial"/>
              <a:cs typeface="Arial"/>
              <a:sym typeface="Arial"/>
            </a:endParaRPr>
          </a:p>
          <a:p>
            <a:pPr indent="0" lvl="0" marL="12700" marR="30403" rtl="0" algn="l">
              <a:lnSpc>
                <a:spcPct val="95825"/>
              </a:lnSpc>
              <a:spcBef>
                <a:spcPts val="896"/>
              </a:spcBef>
              <a:spcAft>
                <a:spcPts val="0"/>
              </a:spcAft>
              <a:buNone/>
            </a:pPr>
            <a:r>
              <a:rPr lang="en-US" sz="1600">
                <a:solidFill>
                  <a:srgbClr val="52555A"/>
                </a:solidFill>
                <a:latin typeface="Arial"/>
                <a:ea typeface="Arial"/>
                <a:cs typeface="Arial"/>
                <a:sym typeface="Arial"/>
              </a:rPr>
              <a:t>Diversified franchise with strong market positions</a:t>
            </a:r>
            <a:endParaRPr sz="1600">
              <a:latin typeface="Arial"/>
              <a:ea typeface="Arial"/>
              <a:cs typeface="Arial"/>
              <a:sym typeface="Arial"/>
            </a:endParaRPr>
          </a:p>
          <a:p>
            <a:pPr indent="0" lvl="0" marL="12700" marR="30403" rtl="0" algn="l">
              <a:lnSpc>
                <a:spcPct val="95825"/>
              </a:lnSpc>
              <a:spcBef>
                <a:spcPts val="980"/>
              </a:spcBef>
              <a:spcAft>
                <a:spcPts val="0"/>
              </a:spcAft>
              <a:buNone/>
            </a:pPr>
            <a:r>
              <a:rPr lang="en-US" sz="1600">
                <a:solidFill>
                  <a:srgbClr val="52555A"/>
                </a:solidFill>
                <a:latin typeface="Arial"/>
                <a:ea typeface="Arial"/>
                <a:cs typeface="Arial"/>
                <a:sym typeface="Arial"/>
              </a:rPr>
              <a:t>Extending leadership positions and gaining market share in other key products</a:t>
            </a:r>
            <a:endParaRPr sz="1600">
              <a:latin typeface="Arial"/>
              <a:ea typeface="Arial"/>
              <a:cs typeface="Arial"/>
              <a:sym typeface="Arial"/>
            </a:endParaRPr>
          </a:p>
        </p:txBody>
      </p:sp>
      <p:sp>
        <p:nvSpPr>
          <p:cNvPr id="691" name="Google Shape;691;p13"/>
          <p:cNvSpPr txBox="1"/>
          <p:nvPr/>
        </p:nvSpPr>
        <p:spPr>
          <a:xfrm>
            <a:off x="717296" y="5427639"/>
            <a:ext cx="1683664" cy="706958"/>
          </a:xfrm>
          <a:prstGeom prst="rect">
            <a:avLst/>
          </a:prstGeom>
          <a:noFill/>
          <a:ln>
            <a:noFill/>
          </a:ln>
        </p:spPr>
        <p:txBody>
          <a:bodyPr anchorCtr="0" anchor="t" bIns="0" lIns="0" spcFirstLastPara="1" rIns="0" wrap="square" tIns="0">
            <a:noAutofit/>
          </a:bodyPr>
          <a:lstStyle/>
          <a:p>
            <a:pPr indent="0" lvl="0" marL="0" marR="0" rtl="0" algn="ctr">
              <a:lnSpc>
                <a:spcPct val="109642"/>
              </a:lnSpc>
              <a:spcBef>
                <a:spcPts val="0"/>
              </a:spcBef>
              <a:spcAft>
                <a:spcPts val="0"/>
              </a:spcAft>
              <a:buNone/>
            </a:pPr>
            <a:r>
              <a:rPr b="1" i="1" lang="en-US" sz="1400">
                <a:solidFill>
                  <a:srgbClr val="FFFFFF"/>
                </a:solidFill>
                <a:latin typeface="Arial"/>
                <a:ea typeface="Arial"/>
                <a:cs typeface="Arial"/>
                <a:sym typeface="Arial"/>
              </a:rPr>
              <a:t>Institutional Clients</a:t>
            </a:r>
            <a:endParaRPr sz="1400">
              <a:latin typeface="Arial"/>
              <a:ea typeface="Arial"/>
              <a:cs typeface="Arial"/>
              <a:sym typeface="Arial"/>
            </a:endParaRPr>
          </a:p>
          <a:p>
            <a:pPr indent="-5930" lvl="0" marL="513930" marR="524891" rtl="0" algn="ctr">
              <a:lnSpc>
                <a:spcPct val="95825"/>
              </a:lnSpc>
              <a:spcBef>
                <a:spcPts val="0"/>
              </a:spcBef>
              <a:spcAft>
                <a:spcPts val="0"/>
              </a:spcAft>
              <a:buNone/>
            </a:pPr>
            <a:r>
              <a:rPr b="1" i="1" lang="en-US" sz="1400">
                <a:solidFill>
                  <a:srgbClr val="FFFFFF"/>
                </a:solidFill>
                <a:latin typeface="Arial"/>
                <a:ea typeface="Arial"/>
                <a:cs typeface="Arial"/>
                <a:sym typeface="Arial"/>
              </a:rPr>
              <a:t>Group:</a:t>
            </a:r>
            <a:endParaRPr sz="1400">
              <a:latin typeface="Arial"/>
              <a:ea typeface="Arial"/>
              <a:cs typeface="Arial"/>
              <a:sym typeface="Arial"/>
            </a:endParaRPr>
          </a:p>
          <a:p>
            <a:pPr indent="-1358" lvl="0" marL="242658" marR="253572" rtl="0" algn="ctr">
              <a:lnSpc>
                <a:spcPct val="95825"/>
              </a:lnSpc>
              <a:spcBef>
                <a:spcPts val="670"/>
              </a:spcBef>
              <a:spcAft>
                <a:spcPts val="0"/>
              </a:spcAft>
              <a:buNone/>
            </a:pPr>
            <a:r>
              <a:rPr b="1" lang="en-US" sz="1400">
                <a:solidFill>
                  <a:srgbClr val="FFFFFF"/>
                </a:solidFill>
                <a:latin typeface="Arial"/>
                <a:ea typeface="Arial"/>
                <a:cs typeface="Arial"/>
                <a:sym typeface="Arial"/>
              </a:rPr>
              <a:t>Jamie Forese</a:t>
            </a:r>
            <a:endParaRPr sz="1400">
              <a:latin typeface="Arial"/>
              <a:ea typeface="Arial"/>
              <a:cs typeface="Arial"/>
              <a:sym typeface="Arial"/>
            </a:endParaRPr>
          </a:p>
        </p:txBody>
      </p:sp>
      <p:sp>
        <p:nvSpPr>
          <p:cNvPr id="692" name="Google Shape;692;p13"/>
          <p:cNvSpPr txBox="1"/>
          <p:nvPr/>
        </p:nvSpPr>
        <p:spPr>
          <a:xfrm>
            <a:off x="489000" y="6590280"/>
            <a:ext cx="6644202" cy="141775"/>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900">
                <a:solidFill>
                  <a:srgbClr val="52555A"/>
                </a:solidFill>
                <a:latin typeface="Arial"/>
                <a:ea typeface="Arial"/>
                <a:cs typeface="Arial"/>
                <a:sym typeface="Arial"/>
              </a:rPr>
              <a:t>10 Note:     RoTCE for the Total Firm, Global Consumer Banking and the Institutional Clients Group represent longer-term targets.</a:t>
            </a:r>
            <a:endParaRPr sz="900">
              <a:latin typeface="Arial"/>
              <a:ea typeface="Arial"/>
              <a:cs typeface="Arial"/>
              <a:sym typeface="Arial"/>
            </a:endParaRPr>
          </a:p>
        </p:txBody>
      </p:sp>
      <p:sp>
        <p:nvSpPr>
          <p:cNvPr id="693" name="Google Shape;693;p13"/>
          <p:cNvSpPr txBox="1"/>
          <p:nvPr/>
        </p:nvSpPr>
        <p:spPr>
          <a:xfrm>
            <a:off x="1569720" y="354711"/>
            <a:ext cx="87782"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94" name="Google Shape;694;p13"/>
          <p:cNvSpPr txBox="1"/>
          <p:nvPr/>
        </p:nvSpPr>
        <p:spPr>
          <a:xfrm>
            <a:off x="1860804" y="354711"/>
            <a:ext cx="83210"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95" name="Google Shape;695;p13"/>
          <p:cNvSpPr txBox="1"/>
          <p:nvPr/>
        </p:nvSpPr>
        <p:spPr>
          <a:xfrm>
            <a:off x="2468270" y="354711"/>
            <a:ext cx="84734"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96" name="Google Shape;696;p13"/>
          <p:cNvSpPr txBox="1"/>
          <p:nvPr/>
        </p:nvSpPr>
        <p:spPr>
          <a:xfrm>
            <a:off x="4093159" y="354711"/>
            <a:ext cx="7745272"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97" name="Google Shape;697;p13"/>
          <p:cNvSpPr txBox="1"/>
          <p:nvPr/>
        </p:nvSpPr>
        <p:spPr>
          <a:xfrm>
            <a:off x="528828" y="1865884"/>
            <a:ext cx="1138428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98" name="Google Shape;698;p13"/>
          <p:cNvSpPr txBox="1"/>
          <p:nvPr/>
        </p:nvSpPr>
        <p:spPr>
          <a:xfrm>
            <a:off x="528828" y="3382264"/>
            <a:ext cx="1138428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99" name="Google Shape;699;p13"/>
          <p:cNvSpPr txBox="1"/>
          <p:nvPr/>
        </p:nvSpPr>
        <p:spPr>
          <a:xfrm>
            <a:off x="528828" y="4889500"/>
            <a:ext cx="1138428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3" name="Shape 703"/>
        <p:cNvGrpSpPr/>
        <p:nvPr/>
      </p:nvGrpSpPr>
      <p:grpSpPr>
        <a:xfrm>
          <a:off x="0" y="0"/>
          <a:ext cx="0" cy="0"/>
          <a:chOff x="0" y="0"/>
          <a:chExt cx="0" cy="0"/>
        </a:xfrm>
      </p:grpSpPr>
      <p:sp>
        <p:nvSpPr>
          <p:cNvPr id="704" name="Google Shape;704;p14"/>
          <p:cNvSpPr/>
          <p:nvPr/>
        </p:nvSpPr>
        <p:spPr>
          <a:xfrm>
            <a:off x="11382756" y="6417564"/>
            <a:ext cx="519683" cy="32004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05" name="Google Shape;705;p14"/>
          <p:cNvSpPr txBox="1"/>
          <p:nvPr/>
        </p:nvSpPr>
        <p:spPr>
          <a:xfrm>
            <a:off x="1084580" y="393462"/>
            <a:ext cx="10024571" cy="5767476"/>
          </a:xfrm>
          <a:prstGeom prst="rect">
            <a:avLst/>
          </a:prstGeom>
          <a:noFill/>
          <a:ln>
            <a:noFill/>
          </a:ln>
        </p:spPr>
        <p:txBody>
          <a:bodyPr anchorCtr="0" anchor="t" bIns="0" lIns="0" spcFirstLastPara="1" rIns="0" wrap="square" tIns="0">
            <a:noAutofit/>
          </a:bodyPr>
          <a:lstStyle/>
          <a:p>
            <a:pPr indent="0" lvl="0" marL="12700" marR="31111" rtl="0" algn="l">
              <a:lnSpc>
                <a:spcPct val="107500"/>
              </a:lnSpc>
              <a:spcBef>
                <a:spcPts val="0"/>
              </a:spcBef>
              <a:spcAft>
                <a:spcPts val="0"/>
              </a:spcAft>
              <a:buNone/>
            </a:pPr>
            <a:r>
              <a:rPr lang="en-US" sz="2000">
                <a:solidFill>
                  <a:srgbClr val="52555A"/>
                </a:solidFill>
                <a:latin typeface="Arial"/>
                <a:ea typeface="Arial"/>
                <a:cs typeface="Arial"/>
                <a:sym typeface="Arial"/>
              </a:rPr>
              <a:t>Certain statements in this presentation are “forward-looking statements” within the</a:t>
            </a:r>
            <a:endParaRPr sz="2000">
              <a:latin typeface="Arial"/>
              <a:ea typeface="Arial"/>
              <a:cs typeface="Arial"/>
              <a:sym typeface="Arial"/>
            </a:endParaRPr>
          </a:p>
          <a:p>
            <a:pPr indent="0" lvl="0" marL="12700" marR="0" rtl="0" algn="l">
              <a:lnSpc>
                <a:spcPct val="100041"/>
              </a:lnSpc>
              <a:spcBef>
                <a:spcPts val="0"/>
              </a:spcBef>
              <a:spcAft>
                <a:spcPts val="0"/>
              </a:spcAft>
              <a:buNone/>
            </a:pPr>
            <a:r>
              <a:rPr lang="en-US" sz="2000">
                <a:solidFill>
                  <a:srgbClr val="52555A"/>
                </a:solidFill>
                <a:latin typeface="Arial"/>
                <a:ea typeface="Arial"/>
                <a:cs typeface="Arial"/>
                <a:sym typeface="Arial"/>
              </a:rPr>
              <a:t>meaning of the rules and regulations of the U.S. Securities and Exchange Commission (SEC). Such statements may be identified by words such as believe, expect, anticipate, intend, estimate, may increase, may fluctuate, target, illustrative and similar expressions or future or conditional verbs such as will, should, would and could. These statements are based on management’s current expectations and are subject to uncertainty and changes in circumstances. These statements are not guarantees of future results or occurrences. Actual results and capital and other financial condition may differ materially from those included in these statements due to a variety of factors, including, among others, the efficacy of Citi’s business strategies and execution of those strategies, such</a:t>
            </a:r>
            <a:endParaRPr sz="2000">
              <a:latin typeface="Arial"/>
              <a:ea typeface="Arial"/>
              <a:cs typeface="Arial"/>
              <a:sym typeface="Arial"/>
            </a:endParaRPr>
          </a:p>
          <a:p>
            <a:pPr indent="0" lvl="0" marL="12700" marR="52239" rtl="0" algn="l">
              <a:lnSpc>
                <a:spcPct val="100041"/>
              </a:lnSpc>
              <a:spcBef>
                <a:spcPts val="0"/>
              </a:spcBef>
              <a:spcAft>
                <a:spcPts val="0"/>
              </a:spcAft>
              <a:buNone/>
            </a:pPr>
            <a:r>
              <a:rPr lang="en-US" sz="2000">
                <a:solidFill>
                  <a:srgbClr val="52555A"/>
                </a:solidFill>
                <a:latin typeface="Arial"/>
                <a:ea typeface="Arial"/>
                <a:cs typeface="Arial"/>
                <a:sym typeface="Arial"/>
              </a:rPr>
              <a:t>as those relating to its key investment, efficiency and capital optimization initiatives, governmental or regulatory actions or approvals, macroeconomic challenges and conditions, such as the level of interest rates, the precautionary statements included in this presentation and those contained in Citigroup’s filings with the SEC, including without limitation the “Risk Factors” section of Citigroup’s 2016 Form 10-K. Any forward- looking statements made by or on behalf of Citigroup speak only as to the date they are made, and Citi does not undertake to update forward-looking statements to reflect the impact of circumstances or events that arise after the date the forward-looking statements were made.</a:t>
            </a:r>
            <a:endParaRPr sz="2000">
              <a:latin typeface="Arial"/>
              <a:ea typeface="Arial"/>
              <a:cs typeface="Arial"/>
              <a:sym typeface="Arial"/>
            </a:endParaRPr>
          </a:p>
        </p:txBody>
      </p:sp>
      <p:sp>
        <p:nvSpPr>
          <p:cNvPr id="706" name="Google Shape;706;p14"/>
          <p:cNvSpPr txBox="1"/>
          <p:nvPr/>
        </p:nvSpPr>
        <p:spPr>
          <a:xfrm>
            <a:off x="489000" y="6590280"/>
            <a:ext cx="170607" cy="140004"/>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11</a:t>
            </a:r>
            <a:endParaRPr sz="900">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0" name="Shape 710"/>
        <p:cNvGrpSpPr/>
        <p:nvPr/>
      </p:nvGrpSpPr>
      <p:grpSpPr>
        <a:xfrm>
          <a:off x="0" y="0"/>
          <a:ext cx="0" cy="0"/>
          <a:chOff x="0" y="0"/>
          <a:chExt cx="0" cy="0"/>
        </a:xfrm>
      </p:grpSpPr>
      <p:sp>
        <p:nvSpPr>
          <p:cNvPr id="711" name="Google Shape;711;p15"/>
          <p:cNvSpPr/>
          <p:nvPr/>
        </p:nvSpPr>
        <p:spPr>
          <a:xfrm>
            <a:off x="0" y="0"/>
            <a:ext cx="12192000" cy="68580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12" name="Google Shape;712;p15"/>
          <p:cNvSpPr/>
          <p:nvPr/>
        </p:nvSpPr>
        <p:spPr>
          <a:xfrm>
            <a:off x="4340352" y="2790444"/>
            <a:ext cx="1091184" cy="1286255"/>
          </a:xfrm>
          <a:custGeom>
            <a:rect b="b" l="l" r="r" t="t"/>
            <a:pathLst>
              <a:path extrusionOk="0" h="120000" w="120000">
                <a:moveTo>
                  <a:pt x="28589" y="54087"/>
                </a:moveTo>
                <a:lnTo>
                  <a:pt x="28980" y="52180"/>
                </a:lnTo>
                <a:lnTo>
                  <a:pt x="29413" y="50319"/>
                </a:lnTo>
                <a:lnTo>
                  <a:pt x="29944" y="48530"/>
                </a:lnTo>
                <a:lnTo>
                  <a:pt x="30600" y="46741"/>
                </a:lnTo>
                <a:lnTo>
                  <a:pt x="31326" y="45059"/>
                </a:lnTo>
                <a:lnTo>
                  <a:pt x="32136" y="43376"/>
                </a:lnTo>
                <a:lnTo>
                  <a:pt x="33030" y="41765"/>
                </a:lnTo>
                <a:lnTo>
                  <a:pt x="34022" y="40201"/>
                </a:lnTo>
                <a:lnTo>
                  <a:pt x="35069" y="38684"/>
                </a:lnTo>
                <a:lnTo>
                  <a:pt x="36242" y="37227"/>
                </a:lnTo>
                <a:lnTo>
                  <a:pt x="37457" y="35829"/>
                </a:lnTo>
                <a:lnTo>
                  <a:pt x="38756" y="34490"/>
                </a:lnTo>
                <a:lnTo>
                  <a:pt x="40139" y="33210"/>
                </a:lnTo>
                <a:lnTo>
                  <a:pt x="41592" y="32025"/>
                </a:lnTo>
                <a:lnTo>
                  <a:pt x="43100" y="30864"/>
                </a:lnTo>
                <a:lnTo>
                  <a:pt x="44706" y="29798"/>
                </a:lnTo>
                <a:lnTo>
                  <a:pt x="46340" y="28791"/>
                </a:lnTo>
                <a:lnTo>
                  <a:pt x="48058" y="27843"/>
                </a:lnTo>
                <a:lnTo>
                  <a:pt x="49818" y="26966"/>
                </a:lnTo>
                <a:lnTo>
                  <a:pt x="51662" y="26184"/>
                </a:lnTo>
                <a:lnTo>
                  <a:pt x="53561" y="25462"/>
                </a:lnTo>
                <a:lnTo>
                  <a:pt x="55502" y="24822"/>
                </a:lnTo>
                <a:lnTo>
                  <a:pt x="57527" y="24289"/>
                </a:lnTo>
                <a:lnTo>
                  <a:pt x="59552" y="23791"/>
                </a:lnTo>
                <a:lnTo>
                  <a:pt x="61675" y="23388"/>
                </a:lnTo>
                <a:lnTo>
                  <a:pt x="63826" y="23092"/>
                </a:lnTo>
                <a:lnTo>
                  <a:pt x="66047" y="22867"/>
                </a:lnTo>
                <a:lnTo>
                  <a:pt x="68240" y="22725"/>
                </a:lnTo>
                <a:lnTo>
                  <a:pt x="70544" y="22689"/>
                </a:lnTo>
                <a:lnTo>
                  <a:pt x="71648" y="22689"/>
                </a:lnTo>
                <a:lnTo>
                  <a:pt x="72765" y="22725"/>
                </a:lnTo>
                <a:lnTo>
                  <a:pt x="73868" y="22784"/>
                </a:lnTo>
                <a:lnTo>
                  <a:pt x="74930" y="22914"/>
                </a:lnTo>
                <a:lnTo>
                  <a:pt x="76019" y="23009"/>
                </a:lnTo>
                <a:lnTo>
                  <a:pt x="77136" y="23151"/>
                </a:lnTo>
                <a:lnTo>
                  <a:pt x="78226" y="23317"/>
                </a:lnTo>
                <a:lnTo>
                  <a:pt x="79301" y="23507"/>
                </a:lnTo>
                <a:lnTo>
                  <a:pt x="80377" y="23755"/>
                </a:lnTo>
                <a:lnTo>
                  <a:pt x="81438" y="23980"/>
                </a:lnTo>
                <a:lnTo>
                  <a:pt x="82513" y="24265"/>
                </a:lnTo>
                <a:lnTo>
                  <a:pt x="83575" y="24573"/>
                </a:lnTo>
                <a:lnTo>
                  <a:pt x="84650" y="24881"/>
                </a:lnTo>
                <a:lnTo>
                  <a:pt x="85712" y="25236"/>
                </a:lnTo>
                <a:lnTo>
                  <a:pt x="86745" y="25604"/>
                </a:lnTo>
                <a:lnTo>
                  <a:pt x="87779" y="26018"/>
                </a:lnTo>
                <a:lnTo>
                  <a:pt x="88840" y="26445"/>
                </a:lnTo>
                <a:lnTo>
                  <a:pt x="89860" y="26895"/>
                </a:lnTo>
                <a:lnTo>
                  <a:pt x="90879" y="27369"/>
                </a:lnTo>
                <a:lnTo>
                  <a:pt x="91913" y="27890"/>
                </a:lnTo>
                <a:lnTo>
                  <a:pt x="92932" y="28376"/>
                </a:lnTo>
                <a:lnTo>
                  <a:pt x="93938" y="28933"/>
                </a:lnTo>
                <a:lnTo>
                  <a:pt x="94930" y="29514"/>
                </a:lnTo>
                <a:lnTo>
                  <a:pt x="95949" y="30130"/>
                </a:lnTo>
                <a:lnTo>
                  <a:pt x="96913" y="30746"/>
                </a:lnTo>
                <a:lnTo>
                  <a:pt x="97876" y="31398"/>
                </a:lnTo>
                <a:lnTo>
                  <a:pt x="98840" y="32061"/>
                </a:lnTo>
                <a:lnTo>
                  <a:pt x="99832" y="32760"/>
                </a:lnTo>
                <a:lnTo>
                  <a:pt x="100782" y="33483"/>
                </a:lnTo>
                <a:lnTo>
                  <a:pt x="101717" y="34217"/>
                </a:lnTo>
                <a:lnTo>
                  <a:pt x="102653" y="34999"/>
                </a:lnTo>
                <a:lnTo>
                  <a:pt x="103575" y="35781"/>
                </a:lnTo>
                <a:lnTo>
                  <a:pt x="104175" y="36315"/>
                </a:lnTo>
                <a:lnTo>
                  <a:pt x="120000" y="20047"/>
                </a:lnTo>
                <a:lnTo>
                  <a:pt x="118351" y="18400"/>
                </a:lnTo>
                <a:lnTo>
                  <a:pt x="115851" y="16101"/>
                </a:lnTo>
                <a:lnTo>
                  <a:pt x="113268" y="13945"/>
                </a:lnTo>
                <a:lnTo>
                  <a:pt x="110586" y="11931"/>
                </a:lnTo>
                <a:lnTo>
                  <a:pt x="107877" y="10082"/>
                </a:lnTo>
                <a:lnTo>
                  <a:pt x="105069" y="8388"/>
                </a:lnTo>
                <a:lnTo>
                  <a:pt x="102220" y="6848"/>
                </a:lnTo>
                <a:lnTo>
                  <a:pt x="99273" y="5473"/>
                </a:lnTo>
                <a:lnTo>
                  <a:pt x="96284" y="4253"/>
                </a:lnTo>
                <a:lnTo>
                  <a:pt x="93198" y="3187"/>
                </a:lnTo>
                <a:lnTo>
                  <a:pt x="90055" y="2286"/>
                </a:lnTo>
                <a:lnTo>
                  <a:pt x="86815" y="1516"/>
                </a:lnTo>
                <a:lnTo>
                  <a:pt x="83533" y="900"/>
                </a:lnTo>
                <a:lnTo>
                  <a:pt x="80153" y="450"/>
                </a:lnTo>
                <a:lnTo>
                  <a:pt x="76675" y="165"/>
                </a:lnTo>
                <a:lnTo>
                  <a:pt x="73156" y="23"/>
                </a:lnTo>
                <a:lnTo>
                  <a:pt x="71312" y="0"/>
                </a:lnTo>
                <a:lnTo>
                  <a:pt x="69497" y="0"/>
                </a:lnTo>
                <a:lnTo>
                  <a:pt x="65879" y="142"/>
                </a:lnTo>
                <a:lnTo>
                  <a:pt x="62360" y="390"/>
                </a:lnTo>
                <a:lnTo>
                  <a:pt x="58854" y="781"/>
                </a:lnTo>
                <a:lnTo>
                  <a:pt x="57094" y="1007"/>
                </a:lnTo>
                <a:lnTo>
                  <a:pt x="55377" y="1279"/>
                </a:lnTo>
                <a:lnTo>
                  <a:pt x="53687" y="1587"/>
                </a:lnTo>
                <a:lnTo>
                  <a:pt x="51997" y="1895"/>
                </a:lnTo>
                <a:lnTo>
                  <a:pt x="50321" y="2262"/>
                </a:lnTo>
                <a:lnTo>
                  <a:pt x="48659" y="2653"/>
                </a:lnTo>
                <a:lnTo>
                  <a:pt x="47039" y="3080"/>
                </a:lnTo>
                <a:lnTo>
                  <a:pt x="45404" y="3542"/>
                </a:lnTo>
                <a:lnTo>
                  <a:pt x="43784" y="4004"/>
                </a:lnTo>
                <a:lnTo>
                  <a:pt x="42220" y="4525"/>
                </a:lnTo>
                <a:lnTo>
                  <a:pt x="40642" y="5059"/>
                </a:lnTo>
                <a:lnTo>
                  <a:pt x="39148" y="5639"/>
                </a:lnTo>
                <a:lnTo>
                  <a:pt x="37597" y="6232"/>
                </a:lnTo>
                <a:lnTo>
                  <a:pt x="36103" y="6848"/>
                </a:lnTo>
                <a:lnTo>
                  <a:pt x="34636" y="7511"/>
                </a:lnTo>
                <a:lnTo>
                  <a:pt x="33184" y="8187"/>
                </a:lnTo>
                <a:lnTo>
                  <a:pt x="31759" y="8909"/>
                </a:lnTo>
                <a:lnTo>
                  <a:pt x="30335" y="9644"/>
                </a:lnTo>
                <a:lnTo>
                  <a:pt x="28980" y="10426"/>
                </a:lnTo>
                <a:lnTo>
                  <a:pt x="27597" y="11208"/>
                </a:lnTo>
                <a:lnTo>
                  <a:pt x="26270" y="12025"/>
                </a:lnTo>
                <a:lnTo>
                  <a:pt x="25000" y="12879"/>
                </a:lnTo>
                <a:lnTo>
                  <a:pt x="23715" y="13732"/>
                </a:lnTo>
                <a:lnTo>
                  <a:pt x="22457" y="14668"/>
                </a:lnTo>
                <a:lnTo>
                  <a:pt x="21256" y="15592"/>
                </a:lnTo>
                <a:lnTo>
                  <a:pt x="19944" y="16634"/>
                </a:lnTo>
                <a:lnTo>
                  <a:pt x="18715" y="17689"/>
                </a:lnTo>
                <a:lnTo>
                  <a:pt x="17513" y="18779"/>
                </a:lnTo>
                <a:lnTo>
                  <a:pt x="16354" y="19869"/>
                </a:lnTo>
                <a:lnTo>
                  <a:pt x="15209" y="21018"/>
                </a:lnTo>
                <a:lnTo>
                  <a:pt x="14134" y="22191"/>
                </a:lnTo>
                <a:lnTo>
                  <a:pt x="13058" y="23364"/>
                </a:lnTo>
                <a:lnTo>
                  <a:pt x="12052" y="24573"/>
                </a:lnTo>
                <a:lnTo>
                  <a:pt x="11089" y="25805"/>
                </a:lnTo>
                <a:lnTo>
                  <a:pt x="10167" y="27061"/>
                </a:lnTo>
                <a:lnTo>
                  <a:pt x="9273" y="28317"/>
                </a:lnTo>
                <a:lnTo>
                  <a:pt x="8421" y="29632"/>
                </a:lnTo>
                <a:lnTo>
                  <a:pt x="7583" y="30947"/>
                </a:lnTo>
                <a:lnTo>
                  <a:pt x="6829" y="32310"/>
                </a:lnTo>
                <a:lnTo>
                  <a:pt x="6103" y="33661"/>
                </a:lnTo>
                <a:lnTo>
                  <a:pt x="5405" y="35059"/>
                </a:lnTo>
                <a:lnTo>
                  <a:pt x="4762" y="36457"/>
                </a:lnTo>
                <a:lnTo>
                  <a:pt x="4148" y="37902"/>
                </a:lnTo>
                <a:lnTo>
                  <a:pt x="3575" y="39360"/>
                </a:lnTo>
                <a:lnTo>
                  <a:pt x="3072" y="40817"/>
                </a:lnTo>
                <a:lnTo>
                  <a:pt x="2555" y="42345"/>
                </a:lnTo>
                <a:lnTo>
                  <a:pt x="2150" y="43850"/>
                </a:lnTo>
                <a:lnTo>
                  <a:pt x="1717" y="45367"/>
                </a:lnTo>
                <a:lnTo>
                  <a:pt x="1382" y="46931"/>
                </a:lnTo>
                <a:lnTo>
                  <a:pt x="1033" y="48495"/>
                </a:lnTo>
                <a:lnTo>
                  <a:pt x="768" y="50094"/>
                </a:lnTo>
                <a:lnTo>
                  <a:pt x="558" y="51682"/>
                </a:lnTo>
                <a:lnTo>
                  <a:pt x="335" y="53305"/>
                </a:lnTo>
                <a:lnTo>
                  <a:pt x="195" y="54976"/>
                </a:lnTo>
                <a:lnTo>
                  <a:pt x="97" y="56611"/>
                </a:lnTo>
                <a:lnTo>
                  <a:pt x="27" y="58305"/>
                </a:lnTo>
                <a:lnTo>
                  <a:pt x="0" y="59988"/>
                </a:lnTo>
                <a:lnTo>
                  <a:pt x="27" y="61670"/>
                </a:lnTo>
                <a:lnTo>
                  <a:pt x="97" y="63364"/>
                </a:lnTo>
                <a:lnTo>
                  <a:pt x="195" y="65011"/>
                </a:lnTo>
                <a:lnTo>
                  <a:pt x="335" y="66670"/>
                </a:lnTo>
                <a:lnTo>
                  <a:pt x="558" y="68282"/>
                </a:lnTo>
                <a:lnTo>
                  <a:pt x="768" y="69881"/>
                </a:lnTo>
                <a:lnTo>
                  <a:pt x="1033" y="71481"/>
                </a:lnTo>
                <a:lnTo>
                  <a:pt x="1382" y="73044"/>
                </a:lnTo>
                <a:lnTo>
                  <a:pt x="1717" y="74597"/>
                </a:lnTo>
                <a:lnTo>
                  <a:pt x="2150" y="76137"/>
                </a:lnTo>
                <a:lnTo>
                  <a:pt x="2555" y="77630"/>
                </a:lnTo>
                <a:lnTo>
                  <a:pt x="3072" y="79135"/>
                </a:lnTo>
                <a:lnTo>
                  <a:pt x="3575" y="80616"/>
                </a:lnTo>
                <a:lnTo>
                  <a:pt x="4148" y="82061"/>
                </a:lnTo>
                <a:lnTo>
                  <a:pt x="4762" y="83495"/>
                </a:lnTo>
                <a:lnTo>
                  <a:pt x="5405" y="84917"/>
                </a:lnTo>
                <a:lnTo>
                  <a:pt x="6103" y="86291"/>
                </a:lnTo>
                <a:lnTo>
                  <a:pt x="6829" y="87665"/>
                </a:lnTo>
                <a:lnTo>
                  <a:pt x="7583" y="89004"/>
                </a:lnTo>
                <a:lnTo>
                  <a:pt x="8421" y="90343"/>
                </a:lnTo>
                <a:lnTo>
                  <a:pt x="9273" y="91635"/>
                </a:lnTo>
                <a:lnTo>
                  <a:pt x="10167" y="92890"/>
                </a:lnTo>
                <a:lnTo>
                  <a:pt x="11089" y="94170"/>
                </a:lnTo>
                <a:lnTo>
                  <a:pt x="12052" y="95402"/>
                </a:lnTo>
                <a:lnTo>
                  <a:pt x="13058" y="96611"/>
                </a:lnTo>
                <a:lnTo>
                  <a:pt x="14134" y="97808"/>
                </a:lnTo>
                <a:lnTo>
                  <a:pt x="15209" y="98957"/>
                </a:lnTo>
                <a:lnTo>
                  <a:pt x="16354" y="100094"/>
                </a:lnTo>
                <a:lnTo>
                  <a:pt x="17513" y="101208"/>
                </a:lnTo>
                <a:lnTo>
                  <a:pt x="18715" y="102298"/>
                </a:lnTo>
                <a:lnTo>
                  <a:pt x="19944" y="103364"/>
                </a:lnTo>
                <a:lnTo>
                  <a:pt x="21256" y="104395"/>
                </a:lnTo>
                <a:lnTo>
                  <a:pt x="22457" y="105319"/>
                </a:lnTo>
                <a:lnTo>
                  <a:pt x="23715" y="106220"/>
                </a:lnTo>
                <a:lnTo>
                  <a:pt x="25000" y="107108"/>
                </a:lnTo>
                <a:lnTo>
                  <a:pt x="26270" y="107950"/>
                </a:lnTo>
                <a:lnTo>
                  <a:pt x="27597" y="108767"/>
                </a:lnTo>
                <a:lnTo>
                  <a:pt x="28980" y="109549"/>
                </a:lnTo>
                <a:lnTo>
                  <a:pt x="30335" y="110331"/>
                </a:lnTo>
                <a:lnTo>
                  <a:pt x="31759" y="111078"/>
                </a:lnTo>
                <a:lnTo>
                  <a:pt x="33184" y="111789"/>
                </a:lnTo>
                <a:lnTo>
                  <a:pt x="34636" y="112476"/>
                </a:lnTo>
                <a:lnTo>
                  <a:pt x="36103" y="113127"/>
                </a:lnTo>
                <a:lnTo>
                  <a:pt x="37597" y="113744"/>
                </a:lnTo>
                <a:lnTo>
                  <a:pt x="39148" y="114348"/>
                </a:lnTo>
                <a:lnTo>
                  <a:pt x="40642" y="114905"/>
                </a:lnTo>
                <a:lnTo>
                  <a:pt x="42220" y="115450"/>
                </a:lnTo>
                <a:lnTo>
                  <a:pt x="43784" y="115971"/>
                </a:lnTo>
                <a:lnTo>
                  <a:pt x="45404" y="116445"/>
                </a:lnTo>
                <a:lnTo>
                  <a:pt x="47039" y="116895"/>
                </a:lnTo>
                <a:lnTo>
                  <a:pt x="48659" y="117322"/>
                </a:lnTo>
                <a:lnTo>
                  <a:pt x="50321" y="117701"/>
                </a:lnTo>
                <a:lnTo>
                  <a:pt x="51997" y="118068"/>
                </a:lnTo>
                <a:lnTo>
                  <a:pt x="53687" y="118400"/>
                </a:lnTo>
                <a:lnTo>
                  <a:pt x="55377" y="118708"/>
                </a:lnTo>
                <a:lnTo>
                  <a:pt x="57094" y="118969"/>
                </a:lnTo>
                <a:lnTo>
                  <a:pt x="58854" y="119194"/>
                </a:lnTo>
                <a:lnTo>
                  <a:pt x="60586" y="119419"/>
                </a:lnTo>
                <a:lnTo>
                  <a:pt x="62360" y="119585"/>
                </a:lnTo>
                <a:lnTo>
                  <a:pt x="64120" y="119727"/>
                </a:lnTo>
                <a:lnTo>
                  <a:pt x="65879" y="119834"/>
                </a:lnTo>
                <a:lnTo>
                  <a:pt x="67709" y="119917"/>
                </a:lnTo>
                <a:lnTo>
                  <a:pt x="69497" y="119964"/>
                </a:lnTo>
                <a:lnTo>
                  <a:pt x="71312" y="120000"/>
                </a:lnTo>
                <a:lnTo>
                  <a:pt x="73156" y="119964"/>
                </a:lnTo>
                <a:lnTo>
                  <a:pt x="74916" y="119893"/>
                </a:lnTo>
                <a:lnTo>
                  <a:pt x="76675" y="119810"/>
                </a:lnTo>
                <a:lnTo>
                  <a:pt x="78407" y="119691"/>
                </a:lnTo>
                <a:lnTo>
                  <a:pt x="80153" y="119526"/>
                </a:lnTo>
                <a:lnTo>
                  <a:pt x="81843" y="119324"/>
                </a:lnTo>
                <a:lnTo>
                  <a:pt x="83533" y="119052"/>
                </a:lnTo>
                <a:lnTo>
                  <a:pt x="85181" y="118791"/>
                </a:lnTo>
                <a:lnTo>
                  <a:pt x="86815" y="118459"/>
                </a:lnTo>
                <a:lnTo>
                  <a:pt x="88435" y="118104"/>
                </a:lnTo>
                <a:lnTo>
                  <a:pt x="90055" y="117701"/>
                </a:lnTo>
                <a:lnTo>
                  <a:pt x="91648" y="117263"/>
                </a:lnTo>
                <a:lnTo>
                  <a:pt x="93198" y="116789"/>
                </a:lnTo>
                <a:lnTo>
                  <a:pt x="94762" y="116255"/>
                </a:lnTo>
                <a:lnTo>
                  <a:pt x="96284" y="115699"/>
                </a:lnTo>
                <a:lnTo>
                  <a:pt x="97807" y="115130"/>
                </a:lnTo>
                <a:lnTo>
                  <a:pt x="99273" y="114514"/>
                </a:lnTo>
                <a:lnTo>
                  <a:pt x="100782" y="113827"/>
                </a:lnTo>
                <a:lnTo>
                  <a:pt x="102220" y="113127"/>
                </a:lnTo>
                <a:lnTo>
                  <a:pt x="103645" y="112369"/>
                </a:lnTo>
                <a:lnTo>
                  <a:pt x="105069" y="111563"/>
                </a:lnTo>
                <a:lnTo>
                  <a:pt x="106480" y="110746"/>
                </a:lnTo>
                <a:lnTo>
                  <a:pt x="107877" y="109905"/>
                </a:lnTo>
                <a:lnTo>
                  <a:pt x="109259" y="108992"/>
                </a:lnTo>
                <a:lnTo>
                  <a:pt x="110586" y="108033"/>
                </a:lnTo>
                <a:lnTo>
                  <a:pt x="111927" y="107061"/>
                </a:lnTo>
                <a:lnTo>
                  <a:pt x="113268" y="106030"/>
                </a:lnTo>
                <a:lnTo>
                  <a:pt x="114538" y="104988"/>
                </a:lnTo>
                <a:lnTo>
                  <a:pt x="115851" y="103874"/>
                </a:lnTo>
                <a:lnTo>
                  <a:pt x="117122" y="102748"/>
                </a:lnTo>
                <a:lnTo>
                  <a:pt x="118351" y="101575"/>
                </a:lnTo>
                <a:lnTo>
                  <a:pt x="119608" y="100343"/>
                </a:lnTo>
                <a:lnTo>
                  <a:pt x="120000" y="99905"/>
                </a:lnTo>
                <a:lnTo>
                  <a:pt x="104175" y="83661"/>
                </a:lnTo>
                <a:lnTo>
                  <a:pt x="103575" y="84194"/>
                </a:lnTo>
                <a:lnTo>
                  <a:pt x="102653" y="84976"/>
                </a:lnTo>
                <a:lnTo>
                  <a:pt x="101717" y="85734"/>
                </a:lnTo>
                <a:lnTo>
                  <a:pt x="100782" y="86481"/>
                </a:lnTo>
                <a:lnTo>
                  <a:pt x="99832" y="87203"/>
                </a:lnTo>
                <a:lnTo>
                  <a:pt x="98840" y="87902"/>
                </a:lnTo>
                <a:lnTo>
                  <a:pt x="97876" y="88578"/>
                </a:lnTo>
                <a:lnTo>
                  <a:pt x="96913" y="89217"/>
                </a:lnTo>
                <a:lnTo>
                  <a:pt x="95949" y="89845"/>
                </a:lnTo>
                <a:lnTo>
                  <a:pt x="94930" y="90450"/>
                </a:lnTo>
                <a:lnTo>
                  <a:pt x="93938" y="91018"/>
                </a:lnTo>
                <a:lnTo>
                  <a:pt x="92932" y="91575"/>
                </a:lnTo>
                <a:lnTo>
                  <a:pt x="91913" y="92097"/>
                </a:lnTo>
                <a:lnTo>
                  <a:pt x="90879" y="92582"/>
                </a:lnTo>
                <a:lnTo>
                  <a:pt x="89860" y="93080"/>
                </a:lnTo>
                <a:lnTo>
                  <a:pt x="88840" y="93507"/>
                </a:lnTo>
                <a:lnTo>
                  <a:pt x="87779" y="93945"/>
                </a:lnTo>
                <a:lnTo>
                  <a:pt x="86745" y="94360"/>
                </a:lnTo>
                <a:lnTo>
                  <a:pt x="85712" y="94727"/>
                </a:lnTo>
                <a:lnTo>
                  <a:pt x="84650" y="95094"/>
                </a:lnTo>
                <a:lnTo>
                  <a:pt x="83575" y="95402"/>
                </a:lnTo>
                <a:lnTo>
                  <a:pt x="82513" y="95710"/>
                </a:lnTo>
                <a:lnTo>
                  <a:pt x="81438" y="95983"/>
                </a:lnTo>
                <a:lnTo>
                  <a:pt x="80377" y="96220"/>
                </a:lnTo>
                <a:lnTo>
                  <a:pt x="79301" y="96457"/>
                </a:lnTo>
                <a:lnTo>
                  <a:pt x="78226" y="96635"/>
                </a:lnTo>
                <a:lnTo>
                  <a:pt x="77136" y="96800"/>
                </a:lnTo>
                <a:lnTo>
                  <a:pt x="76019" y="96943"/>
                </a:lnTo>
                <a:lnTo>
                  <a:pt x="74930" y="97085"/>
                </a:lnTo>
                <a:lnTo>
                  <a:pt x="73868" y="97168"/>
                </a:lnTo>
                <a:lnTo>
                  <a:pt x="72765" y="97239"/>
                </a:lnTo>
                <a:lnTo>
                  <a:pt x="71648" y="97274"/>
                </a:lnTo>
                <a:lnTo>
                  <a:pt x="70544" y="97298"/>
                </a:lnTo>
                <a:lnTo>
                  <a:pt x="68240" y="97251"/>
                </a:lnTo>
                <a:lnTo>
                  <a:pt x="66047" y="97108"/>
                </a:lnTo>
                <a:lnTo>
                  <a:pt x="63826" y="96883"/>
                </a:lnTo>
                <a:lnTo>
                  <a:pt x="61675" y="96575"/>
                </a:lnTo>
                <a:lnTo>
                  <a:pt x="59552" y="96161"/>
                </a:lnTo>
                <a:lnTo>
                  <a:pt x="57527" y="95710"/>
                </a:lnTo>
                <a:lnTo>
                  <a:pt x="55502" y="95130"/>
                </a:lnTo>
                <a:lnTo>
                  <a:pt x="53561" y="94502"/>
                </a:lnTo>
                <a:lnTo>
                  <a:pt x="51662" y="93779"/>
                </a:lnTo>
                <a:lnTo>
                  <a:pt x="49818" y="92997"/>
                </a:lnTo>
                <a:lnTo>
                  <a:pt x="48058" y="92108"/>
                </a:lnTo>
                <a:lnTo>
                  <a:pt x="46340" y="91184"/>
                </a:lnTo>
                <a:lnTo>
                  <a:pt x="44706" y="90177"/>
                </a:lnTo>
                <a:lnTo>
                  <a:pt x="43100" y="89087"/>
                </a:lnTo>
                <a:lnTo>
                  <a:pt x="41592" y="87938"/>
                </a:lnTo>
                <a:lnTo>
                  <a:pt x="40139" y="86741"/>
                </a:lnTo>
                <a:lnTo>
                  <a:pt x="38756" y="85473"/>
                </a:lnTo>
                <a:lnTo>
                  <a:pt x="37457" y="84135"/>
                </a:lnTo>
                <a:lnTo>
                  <a:pt x="36242" y="82736"/>
                </a:lnTo>
                <a:lnTo>
                  <a:pt x="35069" y="81291"/>
                </a:lnTo>
                <a:lnTo>
                  <a:pt x="34022" y="79798"/>
                </a:lnTo>
                <a:lnTo>
                  <a:pt x="33030" y="78210"/>
                </a:lnTo>
                <a:lnTo>
                  <a:pt x="32136" y="76611"/>
                </a:lnTo>
                <a:lnTo>
                  <a:pt x="31326" y="74940"/>
                </a:lnTo>
                <a:lnTo>
                  <a:pt x="30600" y="73210"/>
                </a:lnTo>
                <a:lnTo>
                  <a:pt x="29944" y="71469"/>
                </a:lnTo>
                <a:lnTo>
                  <a:pt x="29413" y="69656"/>
                </a:lnTo>
                <a:lnTo>
                  <a:pt x="28980" y="67808"/>
                </a:lnTo>
                <a:lnTo>
                  <a:pt x="28589" y="65912"/>
                </a:lnTo>
                <a:lnTo>
                  <a:pt x="28351" y="63981"/>
                </a:lnTo>
                <a:lnTo>
                  <a:pt x="28212" y="62002"/>
                </a:lnTo>
                <a:lnTo>
                  <a:pt x="28156" y="59988"/>
                </a:lnTo>
                <a:lnTo>
                  <a:pt x="28212" y="57973"/>
                </a:lnTo>
                <a:lnTo>
                  <a:pt x="28351" y="55995"/>
                </a:lnTo>
                <a:lnTo>
                  <a:pt x="28589" y="54087"/>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13" name="Google Shape;713;p15"/>
          <p:cNvSpPr/>
          <p:nvPr/>
        </p:nvSpPr>
        <p:spPr>
          <a:xfrm>
            <a:off x="5580888" y="2808731"/>
            <a:ext cx="252984" cy="1245108"/>
          </a:xfrm>
          <a:custGeom>
            <a:rect b="b" l="l" r="r" t="t"/>
            <a:pathLst>
              <a:path extrusionOk="0" h="120000" w="120000">
                <a:moveTo>
                  <a:pt x="0" y="119999"/>
                </a:moveTo>
                <a:lnTo>
                  <a:pt x="120000" y="119999"/>
                </a:lnTo>
                <a:lnTo>
                  <a:pt x="120000" y="0"/>
                </a:lnTo>
                <a:lnTo>
                  <a:pt x="0" y="0"/>
                </a:lnTo>
                <a:lnTo>
                  <a:pt x="0" y="119999"/>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14" name="Google Shape;714;p15"/>
          <p:cNvSpPr/>
          <p:nvPr/>
        </p:nvSpPr>
        <p:spPr>
          <a:xfrm>
            <a:off x="6056376" y="2426208"/>
            <a:ext cx="790955" cy="1645919"/>
          </a:xfrm>
          <a:custGeom>
            <a:rect b="b" l="l" r="r" t="t"/>
            <a:pathLst>
              <a:path extrusionOk="0" h="120000" w="120000">
                <a:moveTo>
                  <a:pt x="70886" y="28185"/>
                </a:moveTo>
                <a:lnTo>
                  <a:pt x="70886" y="0"/>
                </a:lnTo>
                <a:lnTo>
                  <a:pt x="32813" y="9749"/>
                </a:lnTo>
                <a:lnTo>
                  <a:pt x="32813" y="28185"/>
                </a:lnTo>
                <a:lnTo>
                  <a:pt x="0" y="28185"/>
                </a:lnTo>
                <a:lnTo>
                  <a:pt x="0" y="45222"/>
                </a:lnTo>
                <a:lnTo>
                  <a:pt x="32813" y="45222"/>
                </a:lnTo>
                <a:lnTo>
                  <a:pt x="32832" y="97611"/>
                </a:lnTo>
                <a:lnTo>
                  <a:pt x="33005" y="98861"/>
                </a:lnTo>
                <a:lnTo>
                  <a:pt x="33275" y="100101"/>
                </a:lnTo>
                <a:lnTo>
                  <a:pt x="33602" y="101305"/>
                </a:lnTo>
                <a:lnTo>
                  <a:pt x="34007" y="102509"/>
                </a:lnTo>
                <a:lnTo>
                  <a:pt x="34585" y="103648"/>
                </a:lnTo>
                <a:lnTo>
                  <a:pt x="35182" y="104777"/>
                </a:lnTo>
                <a:lnTo>
                  <a:pt x="35895" y="105851"/>
                </a:lnTo>
                <a:lnTo>
                  <a:pt x="36724" y="106907"/>
                </a:lnTo>
                <a:lnTo>
                  <a:pt x="37610" y="107935"/>
                </a:lnTo>
                <a:lnTo>
                  <a:pt x="38535" y="108898"/>
                </a:lnTo>
                <a:lnTo>
                  <a:pt x="39614" y="109851"/>
                </a:lnTo>
                <a:lnTo>
                  <a:pt x="40751" y="110777"/>
                </a:lnTo>
                <a:lnTo>
                  <a:pt x="42003" y="111629"/>
                </a:lnTo>
                <a:lnTo>
                  <a:pt x="43314" y="112481"/>
                </a:lnTo>
                <a:lnTo>
                  <a:pt x="44662" y="113268"/>
                </a:lnTo>
                <a:lnTo>
                  <a:pt x="46107" y="114046"/>
                </a:lnTo>
                <a:lnTo>
                  <a:pt x="47649" y="114749"/>
                </a:lnTo>
                <a:lnTo>
                  <a:pt x="49229" y="115425"/>
                </a:lnTo>
                <a:lnTo>
                  <a:pt x="50944" y="116064"/>
                </a:lnTo>
                <a:lnTo>
                  <a:pt x="52639" y="116657"/>
                </a:lnTo>
                <a:lnTo>
                  <a:pt x="54450" y="117203"/>
                </a:lnTo>
                <a:lnTo>
                  <a:pt x="56339" y="117703"/>
                </a:lnTo>
                <a:lnTo>
                  <a:pt x="58246" y="118138"/>
                </a:lnTo>
                <a:lnTo>
                  <a:pt x="60231" y="118555"/>
                </a:lnTo>
                <a:lnTo>
                  <a:pt x="62273" y="118907"/>
                </a:lnTo>
                <a:lnTo>
                  <a:pt x="64431" y="119212"/>
                </a:lnTo>
                <a:lnTo>
                  <a:pt x="66589" y="119472"/>
                </a:lnTo>
                <a:lnTo>
                  <a:pt x="68824" y="119675"/>
                </a:lnTo>
                <a:lnTo>
                  <a:pt x="71117" y="119842"/>
                </a:lnTo>
                <a:lnTo>
                  <a:pt x="73429" y="119953"/>
                </a:lnTo>
                <a:lnTo>
                  <a:pt x="75818" y="120000"/>
                </a:lnTo>
                <a:lnTo>
                  <a:pt x="78998" y="120000"/>
                </a:lnTo>
                <a:lnTo>
                  <a:pt x="82061" y="119935"/>
                </a:lnTo>
                <a:lnTo>
                  <a:pt x="84971" y="119824"/>
                </a:lnTo>
                <a:lnTo>
                  <a:pt x="86358" y="119740"/>
                </a:lnTo>
                <a:lnTo>
                  <a:pt x="87668" y="119666"/>
                </a:lnTo>
                <a:lnTo>
                  <a:pt x="88978" y="119564"/>
                </a:lnTo>
                <a:lnTo>
                  <a:pt x="90289" y="119472"/>
                </a:lnTo>
                <a:lnTo>
                  <a:pt x="91522" y="119361"/>
                </a:lnTo>
                <a:lnTo>
                  <a:pt x="92736" y="119231"/>
                </a:lnTo>
                <a:lnTo>
                  <a:pt x="93911" y="119101"/>
                </a:lnTo>
                <a:lnTo>
                  <a:pt x="95029" y="118953"/>
                </a:lnTo>
                <a:lnTo>
                  <a:pt x="96127" y="118824"/>
                </a:lnTo>
                <a:lnTo>
                  <a:pt x="97206" y="118648"/>
                </a:lnTo>
                <a:lnTo>
                  <a:pt x="98246" y="118509"/>
                </a:lnTo>
                <a:lnTo>
                  <a:pt x="99248" y="118342"/>
                </a:lnTo>
                <a:lnTo>
                  <a:pt x="100231" y="118185"/>
                </a:lnTo>
                <a:lnTo>
                  <a:pt x="101194" y="117990"/>
                </a:lnTo>
                <a:lnTo>
                  <a:pt x="102947" y="117657"/>
                </a:lnTo>
                <a:lnTo>
                  <a:pt x="104662" y="117287"/>
                </a:lnTo>
                <a:lnTo>
                  <a:pt x="106204" y="116898"/>
                </a:lnTo>
                <a:lnTo>
                  <a:pt x="107649" y="116546"/>
                </a:lnTo>
                <a:lnTo>
                  <a:pt x="109017" y="116175"/>
                </a:lnTo>
                <a:lnTo>
                  <a:pt x="110269" y="115824"/>
                </a:lnTo>
                <a:lnTo>
                  <a:pt x="110635" y="115712"/>
                </a:lnTo>
                <a:lnTo>
                  <a:pt x="120000" y="98268"/>
                </a:lnTo>
                <a:lnTo>
                  <a:pt x="117726" y="98925"/>
                </a:lnTo>
                <a:lnTo>
                  <a:pt x="115799" y="99472"/>
                </a:lnTo>
                <a:lnTo>
                  <a:pt x="113853" y="99990"/>
                </a:lnTo>
                <a:lnTo>
                  <a:pt x="111984" y="100453"/>
                </a:lnTo>
                <a:lnTo>
                  <a:pt x="110096" y="100907"/>
                </a:lnTo>
                <a:lnTo>
                  <a:pt x="108246" y="101305"/>
                </a:lnTo>
                <a:lnTo>
                  <a:pt x="106377" y="101675"/>
                </a:lnTo>
                <a:lnTo>
                  <a:pt x="104585" y="102027"/>
                </a:lnTo>
                <a:lnTo>
                  <a:pt x="102736" y="102314"/>
                </a:lnTo>
                <a:lnTo>
                  <a:pt x="100963" y="102592"/>
                </a:lnTo>
                <a:lnTo>
                  <a:pt x="99210" y="102814"/>
                </a:lnTo>
                <a:lnTo>
                  <a:pt x="98342" y="102916"/>
                </a:lnTo>
                <a:lnTo>
                  <a:pt x="97437" y="103027"/>
                </a:lnTo>
                <a:lnTo>
                  <a:pt x="96570" y="103101"/>
                </a:lnTo>
                <a:lnTo>
                  <a:pt x="95761" y="103185"/>
                </a:lnTo>
                <a:lnTo>
                  <a:pt x="94894" y="103250"/>
                </a:lnTo>
                <a:lnTo>
                  <a:pt x="94007" y="103296"/>
                </a:lnTo>
                <a:lnTo>
                  <a:pt x="93179" y="103342"/>
                </a:lnTo>
                <a:lnTo>
                  <a:pt x="92370" y="103398"/>
                </a:lnTo>
                <a:lnTo>
                  <a:pt x="91522" y="103407"/>
                </a:lnTo>
                <a:lnTo>
                  <a:pt x="90693" y="103444"/>
                </a:lnTo>
                <a:lnTo>
                  <a:pt x="89845" y="103453"/>
                </a:lnTo>
                <a:lnTo>
                  <a:pt x="89017" y="103453"/>
                </a:lnTo>
                <a:lnTo>
                  <a:pt x="87861" y="103444"/>
                </a:lnTo>
                <a:lnTo>
                  <a:pt x="86762" y="103425"/>
                </a:lnTo>
                <a:lnTo>
                  <a:pt x="85684" y="103379"/>
                </a:lnTo>
                <a:lnTo>
                  <a:pt x="84643" y="103314"/>
                </a:lnTo>
                <a:lnTo>
                  <a:pt x="83680" y="103231"/>
                </a:lnTo>
                <a:lnTo>
                  <a:pt x="82697" y="103120"/>
                </a:lnTo>
                <a:lnTo>
                  <a:pt x="81792" y="103009"/>
                </a:lnTo>
                <a:lnTo>
                  <a:pt x="80886" y="102851"/>
                </a:lnTo>
                <a:lnTo>
                  <a:pt x="80038" y="102703"/>
                </a:lnTo>
                <a:lnTo>
                  <a:pt x="79267" y="102527"/>
                </a:lnTo>
                <a:lnTo>
                  <a:pt x="78497" y="102305"/>
                </a:lnTo>
                <a:lnTo>
                  <a:pt x="77765" y="102092"/>
                </a:lnTo>
                <a:lnTo>
                  <a:pt x="77090" y="101851"/>
                </a:lnTo>
                <a:lnTo>
                  <a:pt x="76416" y="101592"/>
                </a:lnTo>
                <a:lnTo>
                  <a:pt x="75818" y="101305"/>
                </a:lnTo>
                <a:lnTo>
                  <a:pt x="75240" y="100999"/>
                </a:lnTo>
                <a:lnTo>
                  <a:pt x="74701" y="100675"/>
                </a:lnTo>
                <a:lnTo>
                  <a:pt x="74200" y="100342"/>
                </a:lnTo>
                <a:lnTo>
                  <a:pt x="73757" y="99972"/>
                </a:lnTo>
                <a:lnTo>
                  <a:pt x="73294" y="99583"/>
                </a:lnTo>
                <a:lnTo>
                  <a:pt x="72928" y="99166"/>
                </a:lnTo>
                <a:lnTo>
                  <a:pt x="72562" y="98749"/>
                </a:lnTo>
                <a:lnTo>
                  <a:pt x="72215" y="98305"/>
                </a:lnTo>
                <a:lnTo>
                  <a:pt x="71946" y="97824"/>
                </a:lnTo>
                <a:lnTo>
                  <a:pt x="71714" y="97324"/>
                </a:lnTo>
                <a:lnTo>
                  <a:pt x="71445" y="96805"/>
                </a:lnTo>
                <a:lnTo>
                  <a:pt x="70944" y="94527"/>
                </a:lnTo>
                <a:lnTo>
                  <a:pt x="70886" y="45222"/>
                </a:lnTo>
                <a:lnTo>
                  <a:pt x="110327" y="45222"/>
                </a:lnTo>
                <a:lnTo>
                  <a:pt x="110327" y="28185"/>
                </a:lnTo>
                <a:lnTo>
                  <a:pt x="70886" y="28185"/>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15" name="Google Shape;715;p15"/>
          <p:cNvSpPr/>
          <p:nvPr/>
        </p:nvSpPr>
        <p:spPr>
          <a:xfrm>
            <a:off x="7042404" y="2808731"/>
            <a:ext cx="254507" cy="1245108"/>
          </a:xfrm>
          <a:custGeom>
            <a:rect b="b" l="l" r="r" t="t"/>
            <a:pathLst>
              <a:path extrusionOk="0" h="120000" w="120000">
                <a:moveTo>
                  <a:pt x="0" y="119999"/>
                </a:moveTo>
                <a:lnTo>
                  <a:pt x="120000" y="119999"/>
                </a:lnTo>
                <a:lnTo>
                  <a:pt x="120000" y="0"/>
                </a:lnTo>
                <a:lnTo>
                  <a:pt x="0" y="0"/>
                </a:lnTo>
                <a:lnTo>
                  <a:pt x="0" y="119999"/>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16" name="Google Shape;716;p15"/>
          <p:cNvSpPr/>
          <p:nvPr/>
        </p:nvSpPr>
        <p:spPr>
          <a:xfrm>
            <a:off x="5408676" y="2069591"/>
            <a:ext cx="2049779" cy="541020"/>
          </a:xfrm>
          <a:custGeom>
            <a:rect b="b" l="l" r="r" t="t"/>
            <a:pathLst>
              <a:path extrusionOk="0" h="120000" w="120000">
                <a:moveTo>
                  <a:pt x="17152" y="120000"/>
                </a:moveTo>
                <a:lnTo>
                  <a:pt x="19382" y="111774"/>
                </a:lnTo>
                <a:lnTo>
                  <a:pt x="21695" y="103915"/>
                </a:lnTo>
                <a:lnTo>
                  <a:pt x="24089" y="96647"/>
                </a:lnTo>
                <a:lnTo>
                  <a:pt x="26542" y="89887"/>
                </a:lnTo>
                <a:lnTo>
                  <a:pt x="29063" y="83577"/>
                </a:lnTo>
                <a:lnTo>
                  <a:pt x="31643" y="77830"/>
                </a:lnTo>
                <a:lnTo>
                  <a:pt x="34275" y="72563"/>
                </a:lnTo>
                <a:lnTo>
                  <a:pt x="36988" y="67887"/>
                </a:lnTo>
                <a:lnTo>
                  <a:pt x="39732" y="63718"/>
                </a:lnTo>
                <a:lnTo>
                  <a:pt x="42520" y="60056"/>
                </a:lnTo>
                <a:lnTo>
                  <a:pt x="45360" y="56929"/>
                </a:lnTo>
                <a:lnTo>
                  <a:pt x="48215" y="54338"/>
                </a:lnTo>
                <a:lnTo>
                  <a:pt x="51122" y="52394"/>
                </a:lnTo>
                <a:lnTo>
                  <a:pt x="54066" y="50929"/>
                </a:lnTo>
                <a:lnTo>
                  <a:pt x="57025" y="50112"/>
                </a:lnTo>
                <a:lnTo>
                  <a:pt x="60007" y="49802"/>
                </a:lnTo>
                <a:lnTo>
                  <a:pt x="61479" y="49859"/>
                </a:lnTo>
                <a:lnTo>
                  <a:pt x="64408" y="50450"/>
                </a:lnTo>
                <a:lnTo>
                  <a:pt x="67330" y="51605"/>
                </a:lnTo>
                <a:lnTo>
                  <a:pt x="70237" y="53323"/>
                </a:lnTo>
                <a:lnTo>
                  <a:pt x="73100" y="55577"/>
                </a:lnTo>
                <a:lnTo>
                  <a:pt x="75947" y="58394"/>
                </a:lnTo>
                <a:lnTo>
                  <a:pt x="78758" y="61802"/>
                </a:lnTo>
                <a:lnTo>
                  <a:pt x="81539" y="65689"/>
                </a:lnTo>
                <a:lnTo>
                  <a:pt x="84260" y="70140"/>
                </a:lnTo>
                <a:lnTo>
                  <a:pt x="86951" y="75098"/>
                </a:lnTo>
                <a:lnTo>
                  <a:pt x="89583" y="80619"/>
                </a:lnTo>
                <a:lnTo>
                  <a:pt x="92156" y="86647"/>
                </a:lnTo>
                <a:lnTo>
                  <a:pt x="94661" y="93183"/>
                </a:lnTo>
                <a:lnTo>
                  <a:pt x="97085" y="100253"/>
                </a:lnTo>
                <a:lnTo>
                  <a:pt x="99449" y="107802"/>
                </a:lnTo>
                <a:lnTo>
                  <a:pt x="101724" y="115858"/>
                </a:lnTo>
                <a:lnTo>
                  <a:pt x="102832" y="120000"/>
                </a:lnTo>
                <a:lnTo>
                  <a:pt x="120000" y="120000"/>
                </a:lnTo>
                <a:lnTo>
                  <a:pt x="117531" y="107070"/>
                </a:lnTo>
                <a:lnTo>
                  <a:pt x="114862" y="94704"/>
                </a:lnTo>
                <a:lnTo>
                  <a:pt x="111940" y="82873"/>
                </a:lnTo>
                <a:lnTo>
                  <a:pt x="108817" y="71605"/>
                </a:lnTo>
                <a:lnTo>
                  <a:pt x="105509" y="61014"/>
                </a:lnTo>
                <a:lnTo>
                  <a:pt x="102022" y="51126"/>
                </a:lnTo>
                <a:lnTo>
                  <a:pt x="98356" y="42028"/>
                </a:lnTo>
                <a:lnTo>
                  <a:pt x="94527" y="33633"/>
                </a:lnTo>
                <a:lnTo>
                  <a:pt x="90579" y="26084"/>
                </a:lnTo>
                <a:lnTo>
                  <a:pt x="86498" y="19436"/>
                </a:lnTo>
                <a:lnTo>
                  <a:pt x="84401" y="16422"/>
                </a:lnTo>
                <a:lnTo>
                  <a:pt x="82282" y="13690"/>
                </a:lnTo>
                <a:lnTo>
                  <a:pt x="77985" y="8873"/>
                </a:lnTo>
                <a:lnTo>
                  <a:pt x="75799" y="6816"/>
                </a:lnTo>
                <a:lnTo>
                  <a:pt x="73591" y="5070"/>
                </a:lnTo>
                <a:lnTo>
                  <a:pt x="71375" y="3521"/>
                </a:lnTo>
                <a:lnTo>
                  <a:pt x="69122" y="2281"/>
                </a:lnTo>
                <a:lnTo>
                  <a:pt x="66877" y="1323"/>
                </a:lnTo>
                <a:lnTo>
                  <a:pt x="64594" y="619"/>
                </a:lnTo>
                <a:lnTo>
                  <a:pt x="62304" y="140"/>
                </a:lnTo>
                <a:lnTo>
                  <a:pt x="60007" y="0"/>
                </a:lnTo>
                <a:lnTo>
                  <a:pt x="57747" y="140"/>
                </a:lnTo>
                <a:lnTo>
                  <a:pt x="55501" y="619"/>
                </a:lnTo>
                <a:lnTo>
                  <a:pt x="53249" y="1267"/>
                </a:lnTo>
                <a:lnTo>
                  <a:pt x="51018" y="2281"/>
                </a:lnTo>
                <a:lnTo>
                  <a:pt x="46602" y="4957"/>
                </a:lnTo>
                <a:lnTo>
                  <a:pt x="44401" y="6676"/>
                </a:lnTo>
                <a:lnTo>
                  <a:pt x="40089" y="10957"/>
                </a:lnTo>
                <a:lnTo>
                  <a:pt x="35866" y="16140"/>
                </a:lnTo>
                <a:lnTo>
                  <a:pt x="31732" y="22281"/>
                </a:lnTo>
                <a:lnTo>
                  <a:pt x="27732" y="29295"/>
                </a:lnTo>
                <a:lnTo>
                  <a:pt x="23829" y="37183"/>
                </a:lnTo>
                <a:lnTo>
                  <a:pt x="20081" y="45859"/>
                </a:lnTo>
                <a:lnTo>
                  <a:pt x="16483" y="55380"/>
                </a:lnTo>
                <a:lnTo>
                  <a:pt x="13048" y="65605"/>
                </a:lnTo>
                <a:lnTo>
                  <a:pt x="9791" y="76563"/>
                </a:lnTo>
                <a:lnTo>
                  <a:pt x="6728" y="88225"/>
                </a:lnTo>
                <a:lnTo>
                  <a:pt x="3873" y="100450"/>
                </a:lnTo>
                <a:lnTo>
                  <a:pt x="1226" y="113380"/>
                </a:lnTo>
                <a:lnTo>
                  <a:pt x="0" y="120000"/>
                </a:lnTo>
                <a:lnTo>
                  <a:pt x="17152" y="120000"/>
                </a:lnTo>
                <a:close/>
              </a:path>
            </a:pathLst>
          </a:custGeom>
          <a:solidFill>
            <a:srgbClr val="FF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17" name="Google Shape;717;p15"/>
          <p:cNvSpPr/>
          <p:nvPr/>
        </p:nvSpPr>
        <p:spPr>
          <a:xfrm>
            <a:off x="7583424" y="2464816"/>
            <a:ext cx="195579" cy="220217"/>
          </a:xfrm>
          <a:custGeom>
            <a:rect b="b" l="l" r="r" t="t"/>
            <a:pathLst>
              <a:path extrusionOk="0" h="120000" w="120000">
                <a:moveTo>
                  <a:pt x="18544" y="65536"/>
                </a:moveTo>
                <a:lnTo>
                  <a:pt x="17298" y="62630"/>
                </a:lnTo>
                <a:lnTo>
                  <a:pt x="16285" y="59722"/>
                </a:lnTo>
                <a:lnTo>
                  <a:pt x="15428" y="56955"/>
                </a:lnTo>
                <a:lnTo>
                  <a:pt x="14648" y="53841"/>
                </a:lnTo>
                <a:lnTo>
                  <a:pt x="15973" y="85536"/>
                </a:lnTo>
                <a:lnTo>
                  <a:pt x="18544" y="88166"/>
                </a:lnTo>
                <a:lnTo>
                  <a:pt x="18544" y="65536"/>
                </a:lnTo>
                <a:close/>
              </a:path>
              <a:path extrusionOk="0" h="120000" w="120000">
                <a:moveTo>
                  <a:pt x="104415" y="2145"/>
                </a:moveTo>
                <a:lnTo>
                  <a:pt x="101688" y="1453"/>
                </a:lnTo>
                <a:lnTo>
                  <a:pt x="99117" y="830"/>
                </a:lnTo>
                <a:lnTo>
                  <a:pt x="96312" y="346"/>
                </a:lnTo>
                <a:lnTo>
                  <a:pt x="93429" y="68"/>
                </a:lnTo>
                <a:lnTo>
                  <a:pt x="90467" y="0"/>
                </a:lnTo>
                <a:lnTo>
                  <a:pt x="66389" y="13079"/>
                </a:lnTo>
                <a:lnTo>
                  <a:pt x="90077" y="13079"/>
                </a:lnTo>
                <a:lnTo>
                  <a:pt x="92882" y="13356"/>
                </a:lnTo>
                <a:lnTo>
                  <a:pt x="94442" y="13494"/>
                </a:lnTo>
                <a:lnTo>
                  <a:pt x="97013" y="14186"/>
                </a:lnTo>
                <a:lnTo>
                  <a:pt x="99273" y="15294"/>
                </a:lnTo>
                <a:lnTo>
                  <a:pt x="101143" y="16747"/>
                </a:lnTo>
                <a:lnTo>
                  <a:pt x="102779" y="18546"/>
                </a:lnTo>
                <a:lnTo>
                  <a:pt x="103792" y="20692"/>
                </a:lnTo>
                <a:lnTo>
                  <a:pt x="104259" y="22975"/>
                </a:lnTo>
                <a:lnTo>
                  <a:pt x="104415" y="24429"/>
                </a:lnTo>
                <a:lnTo>
                  <a:pt x="104259" y="25882"/>
                </a:lnTo>
                <a:lnTo>
                  <a:pt x="103792" y="28443"/>
                </a:lnTo>
                <a:lnTo>
                  <a:pt x="102779" y="30588"/>
                </a:lnTo>
                <a:lnTo>
                  <a:pt x="101143" y="32387"/>
                </a:lnTo>
                <a:lnTo>
                  <a:pt x="102935" y="46851"/>
                </a:lnTo>
                <a:lnTo>
                  <a:pt x="104961" y="46159"/>
                </a:lnTo>
                <a:lnTo>
                  <a:pt x="106831" y="45259"/>
                </a:lnTo>
                <a:lnTo>
                  <a:pt x="108623" y="44429"/>
                </a:lnTo>
                <a:lnTo>
                  <a:pt x="110259" y="43252"/>
                </a:lnTo>
                <a:lnTo>
                  <a:pt x="112051" y="42006"/>
                </a:lnTo>
                <a:lnTo>
                  <a:pt x="113376" y="40830"/>
                </a:lnTo>
                <a:lnTo>
                  <a:pt x="114623" y="39238"/>
                </a:lnTo>
                <a:lnTo>
                  <a:pt x="115948" y="37785"/>
                </a:lnTo>
                <a:lnTo>
                  <a:pt x="116883" y="36263"/>
                </a:lnTo>
                <a:lnTo>
                  <a:pt x="117818" y="34463"/>
                </a:lnTo>
                <a:lnTo>
                  <a:pt x="118520" y="32664"/>
                </a:lnTo>
                <a:lnTo>
                  <a:pt x="119064" y="30588"/>
                </a:lnTo>
                <a:lnTo>
                  <a:pt x="119455" y="28512"/>
                </a:lnTo>
                <a:lnTo>
                  <a:pt x="119844" y="26366"/>
                </a:lnTo>
                <a:lnTo>
                  <a:pt x="120000" y="24083"/>
                </a:lnTo>
                <a:lnTo>
                  <a:pt x="119844" y="22491"/>
                </a:lnTo>
                <a:lnTo>
                  <a:pt x="119766" y="21038"/>
                </a:lnTo>
                <a:lnTo>
                  <a:pt x="119455" y="19515"/>
                </a:lnTo>
                <a:lnTo>
                  <a:pt x="118909" y="16954"/>
                </a:lnTo>
                <a:lnTo>
                  <a:pt x="118129" y="14463"/>
                </a:lnTo>
                <a:lnTo>
                  <a:pt x="116883" y="12249"/>
                </a:lnTo>
                <a:lnTo>
                  <a:pt x="115636" y="10103"/>
                </a:lnTo>
                <a:lnTo>
                  <a:pt x="113922" y="8303"/>
                </a:lnTo>
                <a:lnTo>
                  <a:pt x="112129" y="6504"/>
                </a:lnTo>
                <a:lnTo>
                  <a:pt x="110103" y="5051"/>
                </a:lnTo>
                <a:lnTo>
                  <a:pt x="107922" y="3806"/>
                </a:lnTo>
                <a:lnTo>
                  <a:pt x="106831" y="3113"/>
                </a:lnTo>
                <a:lnTo>
                  <a:pt x="104415" y="2145"/>
                </a:lnTo>
                <a:close/>
              </a:path>
              <a:path extrusionOk="0" h="120000" w="120000">
                <a:moveTo>
                  <a:pt x="100753" y="47474"/>
                </a:moveTo>
                <a:lnTo>
                  <a:pt x="102935" y="46851"/>
                </a:lnTo>
                <a:lnTo>
                  <a:pt x="101143" y="32387"/>
                </a:lnTo>
                <a:lnTo>
                  <a:pt x="99273" y="33702"/>
                </a:lnTo>
                <a:lnTo>
                  <a:pt x="97013" y="34670"/>
                </a:lnTo>
                <a:lnTo>
                  <a:pt x="94442" y="35432"/>
                </a:lnTo>
                <a:lnTo>
                  <a:pt x="92882" y="35501"/>
                </a:lnTo>
                <a:lnTo>
                  <a:pt x="90077" y="35778"/>
                </a:lnTo>
                <a:lnTo>
                  <a:pt x="66389" y="35778"/>
                </a:lnTo>
                <a:lnTo>
                  <a:pt x="66389" y="13079"/>
                </a:lnTo>
                <a:lnTo>
                  <a:pt x="90467" y="0"/>
                </a:lnTo>
                <a:lnTo>
                  <a:pt x="51038" y="0"/>
                </a:lnTo>
                <a:lnTo>
                  <a:pt x="51038" y="79653"/>
                </a:lnTo>
                <a:lnTo>
                  <a:pt x="66389" y="79653"/>
                </a:lnTo>
                <a:lnTo>
                  <a:pt x="66389" y="48996"/>
                </a:lnTo>
                <a:lnTo>
                  <a:pt x="83610" y="48996"/>
                </a:lnTo>
                <a:lnTo>
                  <a:pt x="101143" y="79653"/>
                </a:lnTo>
                <a:lnTo>
                  <a:pt x="119064" y="79653"/>
                </a:lnTo>
                <a:lnTo>
                  <a:pt x="100753" y="47474"/>
                </a:lnTo>
                <a:close/>
              </a:path>
              <a:path extrusionOk="0" h="120000" w="120000">
                <a:moveTo>
                  <a:pt x="20960" y="90796"/>
                </a:moveTo>
                <a:lnTo>
                  <a:pt x="23687" y="93356"/>
                </a:lnTo>
                <a:lnTo>
                  <a:pt x="26415" y="95640"/>
                </a:lnTo>
                <a:lnTo>
                  <a:pt x="29532" y="98062"/>
                </a:lnTo>
                <a:lnTo>
                  <a:pt x="32648" y="100138"/>
                </a:lnTo>
                <a:lnTo>
                  <a:pt x="35922" y="102145"/>
                </a:lnTo>
                <a:lnTo>
                  <a:pt x="39116" y="103945"/>
                </a:lnTo>
                <a:lnTo>
                  <a:pt x="42545" y="105744"/>
                </a:lnTo>
                <a:lnTo>
                  <a:pt x="46207" y="107335"/>
                </a:lnTo>
                <a:lnTo>
                  <a:pt x="49869" y="108650"/>
                </a:lnTo>
                <a:lnTo>
                  <a:pt x="53610" y="109965"/>
                </a:lnTo>
                <a:lnTo>
                  <a:pt x="57273" y="111073"/>
                </a:lnTo>
                <a:lnTo>
                  <a:pt x="61324" y="112041"/>
                </a:lnTo>
                <a:lnTo>
                  <a:pt x="65454" y="112734"/>
                </a:lnTo>
                <a:lnTo>
                  <a:pt x="69506" y="113495"/>
                </a:lnTo>
                <a:lnTo>
                  <a:pt x="73714" y="113979"/>
                </a:lnTo>
                <a:lnTo>
                  <a:pt x="77999" y="114187"/>
                </a:lnTo>
                <a:lnTo>
                  <a:pt x="82364" y="114325"/>
                </a:lnTo>
                <a:lnTo>
                  <a:pt x="86649" y="114187"/>
                </a:lnTo>
                <a:lnTo>
                  <a:pt x="91012" y="113979"/>
                </a:lnTo>
                <a:lnTo>
                  <a:pt x="95221" y="113495"/>
                </a:lnTo>
                <a:lnTo>
                  <a:pt x="99273" y="112734"/>
                </a:lnTo>
                <a:lnTo>
                  <a:pt x="103324" y="112041"/>
                </a:lnTo>
                <a:lnTo>
                  <a:pt x="107298" y="111073"/>
                </a:lnTo>
                <a:lnTo>
                  <a:pt x="111194" y="109965"/>
                </a:lnTo>
                <a:lnTo>
                  <a:pt x="114857" y="108650"/>
                </a:lnTo>
                <a:lnTo>
                  <a:pt x="118520" y="107335"/>
                </a:lnTo>
                <a:lnTo>
                  <a:pt x="122025" y="105744"/>
                </a:lnTo>
                <a:lnTo>
                  <a:pt x="125533" y="103945"/>
                </a:lnTo>
                <a:lnTo>
                  <a:pt x="128961" y="102145"/>
                </a:lnTo>
                <a:lnTo>
                  <a:pt x="132078" y="100138"/>
                </a:lnTo>
                <a:lnTo>
                  <a:pt x="135195" y="98062"/>
                </a:lnTo>
                <a:lnTo>
                  <a:pt x="138156" y="95640"/>
                </a:lnTo>
                <a:lnTo>
                  <a:pt x="140883" y="93356"/>
                </a:lnTo>
                <a:lnTo>
                  <a:pt x="143610" y="90796"/>
                </a:lnTo>
                <a:lnTo>
                  <a:pt x="146259" y="88166"/>
                </a:lnTo>
                <a:lnTo>
                  <a:pt x="148598" y="85536"/>
                </a:lnTo>
                <a:lnTo>
                  <a:pt x="150857" y="82629"/>
                </a:lnTo>
                <a:lnTo>
                  <a:pt x="152961" y="79653"/>
                </a:lnTo>
                <a:lnTo>
                  <a:pt x="154831" y="76470"/>
                </a:lnTo>
                <a:lnTo>
                  <a:pt x="156702" y="73495"/>
                </a:lnTo>
                <a:lnTo>
                  <a:pt x="158182" y="70242"/>
                </a:lnTo>
                <a:lnTo>
                  <a:pt x="159663" y="66851"/>
                </a:lnTo>
                <a:lnTo>
                  <a:pt x="160909" y="63322"/>
                </a:lnTo>
                <a:lnTo>
                  <a:pt x="162000" y="59861"/>
                </a:lnTo>
                <a:lnTo>
                  <a:pt x="162779" y="56262"/>
                </a:lnTo>
                <a:lnTo>
                  <a:pt x="163637" y="52664"/>
                </a:lnTo>
                <a:lnTo>
                  <a:pt x="164182" y="48927"/>
                </a:lnTo>
                <a:lnTo>
                  <a:pt x="164416" y="45190"/>
                </a:lnTo>
                <a:lnTo>
                  <a:pt x="164572" y="41315"/>
                </a:lnTo>
                <a:lnTo>
                  <a:pt x="164416" y="37439"/>
                </a:lnTo>
                <a:lnTo>
                  <a:pt x="164182" y="33564"/>
                </a:lnTo>
                <a:lnTo>
                  <a:pt x="163637" y="29827"/>
                </a:lnTo>
                <a:lnTo>
                  <a:pt x="162779" y="26090"/>
                </a:lnTo>
                <a:lnTo>
                  <a:pt x="162000" y="22491"/>
                </a:lnTo>
                <a:lnTo>
                  <a:pt x="160909" y="19031"/>
                </a:lnTo>
                <a:lnTo>
                  <a:pt x="159663" y="15778"/>
                </a:lnTo>
                <a:lnTo>
                  <a:pt x="158182" y="12387"/>
                </a:lnTo>
                <a:lnTo>
                  <a:pt x="156702" y="9134"/>
                </a:lnTo>
                <a:lnTo>
                  <a:pt x="154831" y="5882"/>
                </a:lnTo>
                <a:lnTo>
                  <a:pt x="152961" y="2768"/>
                </a:lnTo>
                <a:lnTo>
                  <a:pt x="150857" y="0"/>
                </a:lnTo>
                <a:lnTo>
                  <a:pt x="148598" y="-2906"/>
                </a:lnTo>
                <a:lnTo>
                  <a:pt x="146259" y="-5674"/>
                </a:lnTo>
                <a:lnTo>
                  <a:pt x="143610" y="-8303"/>
                </a:lnTo>
                <a:lnTo>
                  <a:pt x="140883" y="-10864"/>
                </a:lnTo>
                <a:lnTo>
                  <a:pt x="138156" y="-13286"/>
                </a:lnTo>
                <a:lnTo>
                  <a:pt x="135195" y="-15432"/>
                </a:lnTo>
                <a:lnTo>
                  <a:pt x="132078" y="-17716"/>
                </a:lnTo>
                <a:lnTo>
                  <a:pt x="128961" y="-19653"/>
                </a:lnTo>
                <a:lnTo>
                  <a:pt x="125533" y="-21591"/>
                </a:lnTo>
                <a:lnTo>
                  <a:pt x="122025" y="-23252"/>
                </a:lnTo>
                <a:lnTo>
                  <a:pt x="118520" y="-24705"/>
                </a:lnTo>
                <a:lnTo>
                  <a:pt x="114857" y="-26297"/>
                </a:lnTo>
                <a:lnTo>
                  <a:pt x="111194" y="-27473"/>
                </a:lnTo>
                <a:lnTo>
                  <a:pt x="107298" y="-28580"/>
                </a:lnTo>
                <a:lnTo>
                  <a:pt x="103324" y="-29688"/>
                </a:lnTo>
                <a:lnTo>
                  <a:pt x="99273" y="-30380"/>
                </a:lnTo>
                <a:lnTo>
                  <a:pt x="95221" y="-31003"/>
                </a:lnTo>
                <a:lnTo>
                  <a:pt x="91012" y="-31488"/>
                </a:lnTo>
                <a:lnTo>
                  <a:pt x="86649" y="-31695"/>
                </a:lnTo>
                <a:lnTo>
                  <a:pt x="82364" y="-31833"/>
                </a:lnTo>
                <a:lnTo>
                  <a:pt x="77999" y="-31695"/>
                </a:lnTo>
                <a:lnTo>
                  <a:pt x="73714" y="-31488"/>
                </a:lnTo>
                <a:lnTo>
                  <a:pt x="69506" y="-31003"/>
                </a:lnTo>
                <a:lnTo>
                  <a:pt x="65454" y="-30380"/>
                </a:lnTo>
                <a:lnTo>
                  <a:pt x="61324" y="-29688"/>
                </a:lnTo>
                <a:lnTo>
                  <a:pt x="57273" y="-28580"/>
                </a:lnTo>
                <a:lnTo>
                  <a:pt x="53610" y="-27473"/>
                </a:lnTo>
                <a:lnTo>
                  <a:pt x="49869" y="-26297"/>
                </a:lnTo>
                <a:lnTo>
                  <a:pt x="46207" y="-24705"/>
                </a:lnTo>
                <a:lnTo>
                  <a:pt x="42545" y="-23252"/>
                </a:lnTo>
                <a:lnTo>
                  <a:pt x="39116" y="-21591"/>
                </a:lnTo>
                <a:lnTo>
                  <a:pt x="35922" y="-19653"/>
                </a:lnTo>
                <a:lnTo>
                  <a:pt x="32648" y="-17716"/>
                </a:lnTo>
                <a:lnTo>
                  <a:pt x="29532" y="-15432"/>
                </a:lnTo>
                <a:lnTo>
                  <a:pt x="26415" y="-13286"/>
                </a:lnTo>
                <a:lnTo>
                  <a:pt x="23687" y="-10864"/>
                </a:lnTo>
                <a:lnTo>
                  <a:pt x="20960" y="-8303"/>
                </a:lnTo>
                <a:lnTo>
                  <a:pt x="18544" y="-5674"/>
                </a:lnTo>
                <a:lnTo>
                  <a:pt x="15973" y="-2906"/>
                </a:lnTo>
                <a:lnTo>
                  <a:pt x="13791" y="0"/>
                </a:lnTo>
                <a:lnTo>
                  <a:pt x="11610" y="2768"/>
                </a:lnTo>
                <a:lnTo>
                  <a:pt x="9740" y="5882"/>
                </a:lnTo>
                <a:lnTo>
                  <a:pt x="8025" y="9134"/>
                </a:lnTo>
                <a:lnTo>
                  <a:pt x="6389" y="12387"/>
                </a:lnTo>
                <a:lnTo>
                  <a:pt x="4986" y="15778"/>
                </a:lnTo>
                <a:lnTo>
                  <a:pt x="3662" y="19031"/>
                </a:lnTo>
                <a:lnTo>
                  <a:pt x="2571" y="22491"/>
                </a:lnTo>
                <a:lnTo>
                  <a:pt x="1792" y="26090"/>
                </a:lnTo>
                <a:lnTo>
                  <a:pt x="1090" y="29827"/>
                </a:lnTo>
                <a:lnTo>
                  <a:pt x="545" y="33564"/>
                </a:lnTo>
                <a:lnTo>
                  <a:pt x="155" y="37439"/>
                </a:lnTo>
                <a:lnTo>
                  <a:pt x="0" y="41315"/>
                </a:lnTo>
                <a:lnTo>
                  <a:pt x="155" y="45190"/>
                </a:lnTo>
                <a:lnTo>
                  <a:pt x="545" y="48927"/>
                </a:lnTo>
                <a:lnTo>
                  <a:pt x="1090" y="52664"/>
                </a:lnTo>
                <a:lnTo>
                  <a:pt x="1792" y="56262"/>
                </a:lnTo>
                <a:lnTo>
                  <a:pt x="2571" y="59861"/>
                </a:lnTo>
                <a:lnTo>
                  <a:pt x="3662" y="63322"/>
                </a:lnTo>
                <a:lnTo>
                  <a:pt x="4986" y="66851"/>
                </a:lnTo>
                <a:lnTo>
                  <a:pt x="6389" y="70242"/>
                </a:lnTo>
                <a:lnTo>
                  <a:pt x="8025" y="73495"/>
                </a:lnTo>
                <a:lnTo>
                  <a:pt x="9740" y="76470"/>
                </a:lnTo>
                <a:lnTo>
                  <a:pt x="11610" y="79653"/>
                </a:lnTo>
                <a:lnTo>
                  <a:pt x="13791" y="82629"/>
                </a:lnTo>
                <a:lnTo>
                  <a:pt x="15973" y="85536"/>
                </a:lnTo>
                <a:lnTo>
                  <a:pt x="14648" y="53841"/>
                </a:lnTo>
                <a:lnTo>
                  <a:pt x="14103" y="50796"/>
                </a:lnTo>
                <a:lnTo>
                  <a:pt x="13713" y="47543"/>
                </a:lnTo>
                <a:lnTo>
                  <a:pt x="13246" y="44567"/>
                </a:lnTo>
                <a:lnTo>
                  <a:pt x="13246" y="38062"/>
                </a:lnTo>
                <a:lnTo>
                  <a:pt x="13713" y="34809"/>
                </a:lnTo>
                <a:lnTo>
                  <a:pt x="14103" y="31695"/>
                </a:lnTo>
                <a:lnTo>
                  <a:pt x="14648" y="28650"/>
                </a:lnTo>
                <a:lnTo>
                  <a:pt x="15428" y="25674"/>
                </a:lnTo>
                <a:lnTo>
                  <a:pt x="16285" y="22629"/>
                </a:lnTo>
                <a:lnTo>
                  <a:pt x="17298" y="19861"/>
                </a:lnTo>
                <a:lnTo>
                  <a:pt x="18544" y="16954"/>
                </a:lnTo>
                <a:lnTo>
                  <a:pt x="19947" y="14186"/>
                </a:lnTo>
                <a:lnTo>
                  <a:pt x="21428" y="11695"/>
                </a:lnTo>
                <a:lnTo>
                  <a:pt x="23065" y="8996"/>
                </a:lnTo>
                <a:lnTo>
                  <a:pt x="24778" y="6504"/>
                </a:lnTo>
                <a:lnTo>
                  <a:pt x="26648" y="4221"/>
                </a:lnTo>
                <a:lnTo>
                  <a:pt x="28752" y="1798"/>
                </a:lnTo>
                <a:lnTo>
                  <a:pt x="30779" y="-276"/>
                </a:lnTo>
                <a:lnTo>
                  <a:pt x="33194" y="-2421"/>
                </a:lnTo>
                <a:lnTo>
                  <a:pt x="35454" y="-4359"/>
                </a:lnTo>
                <a:lnTo>
                  <a:pt x="37948" y="-6436"/>
                </a:lnTo>
                <a:lnTo>
                  <a:pt x="40597" y="-8096"/>
                </a:lnTo>
                <a:lnTo>
                  <a:pt x="43246" y="-9896"/>
                </a:lnTo>
                <a:lnTo>
                  <a:pt x="46051" y="-11348"/>
                </a:lnTo>
                <a:lnTo>
                  <a:pt x="49012" y="-12941"/>
                </a:lnTo>
                <a:lnTo>
                  <a:pt x="51895" y="-14256"/>
                </a:lnTo>
                <a:lnTo>
                  <a:pt x="55012" y="-15293"/>
                </a:lnTo>
                <a:lnTo>
                  <a:pt x="58208" y="-16401"/>
                </a:lnTo>
                <a:lnTo>
                  <a:pt x="61324" y="-17369"/>
                </a:lnTo>
                <a:lnTo>
                  <a:pt x="64752" y="-18200"/>
                </a:lnTo>
                <a:lnTo>
                  <a:pt x="68104" y="-18823"/>
                </a:lnTo>
                <a:lnTo>
                  <a:pt x="71688" y="-19446"/>
                </a:lnTo>
                <a:lnTo>
                  <a:pt x="75038" y="-19653"/>
                </a:lnTo>
                <a:lnTo>
                  <a:pt x="78701" y="-19930"/>
                </a:lnTo>
                <a:lnTo>
                  <a:pt x="86025" y="-19930"/>
                </a:lnTo>
                <a:lnTo>
                  <a:pt x="89688" y="-19653"/>
                </a:lnTo>
                <a:lnTo>
                  <a:pt x="93195" y="-19446"/>
                </a:lnTo>
                <a:lnTo>
                  <a:pt x="96545" y="-18823"/>
                </a:lnTo>
                <a:lnTo>
                  <a:pt x="99974" y="-18200"/>
                </a:lnTo>
                <a:lnTo>
                  <a:pt x="103247" y="-17369"/>
                </a:lnTo>
                <a:lnTo>
                  <a:pt x="106597" y="-16401"/>
                </a:lnTo>
                <a:lnTo>
                  <a:pt x="109558" y="-15293"/>
                </a:lnTo>
                <a:lnTo>
                  <a:pt x="112675" y="-14256"/>
                </a:lnTo>
                <a:lnTo>
                  <a:pt x="115636" y="-12941"/>
                </a:lnTo>
                <a:lnTo>
                  <a:pt x="118520" y="-11348"/>
                </a:lnTo>
                <a:lnTo>
                  <a:pt x="121325" y="-9896"/>
                </a:lnTo>
                <a:lnTo>
                  <a:pt x="123974" y="-8096"/>
                </a:lnTo>
                <a:lnTo>
                  <a:pt x="126624" y="-6436"/>
                </a:lnTo>
                <a:lnTo>
                  <a:pt x="129195" y="-4359"/>
                </a:lnTo>
                <a:lnTo>
                  <a:pt x="131532" y="-2421"/>
                </a:lnTo>
                <a:lnTo>
                  <a:pt x="133792" y="-276"/>
                </a:lnTo>
                <a:lnTo>
                  <a:pt x="135818" y="1798"/>
                </a:lnTo>
                <a:lnTo>
                  <a:pt x="137922" y="4221"/>
                </a:lnTo>
                <a:lnTo>
                  <a:pt x="139792" y="6504"/>
                </a:lnTo>
                <a:lnTo>
                  <a:pt x="141428" y="8996"/>
                </a:lnTo>
                <a:lnTo>
                  <a:pt x="143143" y="11695"/>
                </a:lnTo>
                <a:lnTo>
                  <a:pt x="144623" y="14186"/>
                </a:lnTo>
                <a:lnTo>
                  <a:pt x="145870" y="16954"/>
                </a:lnTo>
                <a:lnTo>
                  <a:pt x="147194" y="19861"/>
                </a:lnTo>
                <a:lnTo>
                  <a:pt x="148207" y="22629"/>
                </a:lnTo>
                <a:lnTo>
                  <a:pt x="149143" y="25674"/>
                </a:lnTo>
                <a:lnTo>
                  <a:pt x="149844" y="28650"/>
                </a:lnTo>
                <a:lnTo>
                  <a:pt x="150624" y="31695"/>
                </a:lnTo>
                <a:lnTo>
                  <a:pt x="151013" y="34809"/>
                </a:lnTo>
                <a:lnTo>
                  <a:pt x="151168" y="38062"/>
                </a:lnTo>
                <a:lnTo>
                  <a:pt x="151324" y="41315"/>
                </a:lnTo>
                <a:lnTo>
                  <a:pt x="151168" y="44567"/>
                </a:lnTo>
                <a:lnTo>
                  <a:pt x="151013" y="47543"/>
                </a:lnTo>
                <a:lnTo>
                  <a:pt x="150624" y="50796"/>
                </a:lnTo>
                <a:lnTo>
                  <a:pt x="149844" y="53841"/>
                </a:lnTo>
                <a:lnTo>
                  <a:pt x="149143" y="56955"/>
                </a:lnTo>
                <a:lnTo>
                  <a:pt x="148207" y="59722"/>
                </a:lnTo>
                <a:lnTo>
                  <a:pt x="147194" y="62630"/>
                </a:lnTo>
                <a:lnTo>
                  <a:pt x="145870" y="65536"/>
                </a:lnTo>
                <a:lnTo>
                  <a:pt x="144623" y="68166"/>
                </a:lnTo>
                <a:lnTo>
                  <a:pt x="143143" y="70796"/>
                </a:lnTo>
                <a:lnTo>
                  <a:pt x="141428" y="73495"/>
                </a:lnTo>
                <a:lnTo>
                  <a:pt x="139792" y="75917"/>
                </a:lnTo>
                <a:lnTo>
                  <a:pt x="137922" y="78270"/>
                </a:lnTo>
                <a:lnTo>
                  <a:pt x="135818" y="80553"/>
                </a:lnTo>
                <a:lnTo>
                  <a:pt x="133792" y="82906"/>
                </a:lnTo>
                <a:lnTo>
                  <a:pt x="131532" y="85052"/>
                </a:lnTo>
                <a:lnTo>
                  <a:pt x="129195" y="86989"/>
                </a:lnTo>
                <a:lnTo>
                  <a:pt x="126624" y="88927"/>
                </a:lnTo>
                <a:lnTo>
                  <a:pt x="123974" y="90727"/>
                </a:lnTo>
                <a:lnTo>
                  <a:pt x="121325" y="92249"/>
                </a:lnTo>
                <a:lnTo>
                  <a:pt x="118520" y="93979"/>
                </a:lnTo>
                <a:lnTo>
                  <a:pt x="115636" y="95294"/>
                </a:lnTo>
                <a:lnTo>
                  <a:pt x="112675" y="96609"/>
                </a:lnTo>
                <a:lnTo>
                  <a:pt x="109558" y="97924"/>
                </a:lnTo>
                <a:lnTo>
                  <a:pt x="106597" y="98893"/>
                </a:lnTo>
                <a:lnTo>
                  <a:pt x="103247" y="99862"/>
                </a:lnTo>
                <a:lnTo>
                  <a:pt x="99974" y="100623"/>
                </a:lnTo>
                <a:lnTo>
                  <a:pt x="96545" y="101453"/>
                </a:lnTo>
                <a:lnTo>
                  <a:pt x="93195" y="101938"/>
                </a:lnTo>
                <a:lnTo>
                  <a:pt x="89688" y="102284"/>
                </a:lnTo>
                <a:lnTo>
                  <a:pt x="86025" y="102491"/>
                </a:lnTo>
                <a:lnTo>
                  <a:pt x="78701" y="102491"/>
                </a:lnTo>
                <a:lnTo>
                  <a:pt x="75038" y="102284"/>
                </a:lnTo>
                <a:lnTo>
                  <a:pt x="71688" y="101938"/>
                </a:lnTo>
                <a:lnTo>
                  <a:pt x="68104" y="101453"/>
                </a:lnTo>
                <a:lnTo>
                  <a:pt x="64752" y="100623"/>
                </a:lnTo>
                <a:lnTo>
                  <a:pt x="61324" y="99862"/>
                </a:lnTo>
                <a:lnTo>
                  <a:pt x="58208" y="98893"/>
                </a:lnTo>
                <a:lnTo>
                  <a:pt x="55012" y="97924"/>
                </a:lnTo>
                <a:lnTo>
                  <a:pt x="51895" y="96609"/>
                </a:lnTo>
                <a:lnTo>
                  <a:pt x="49012" y="95294"/>
                </a:lnTo>
                <a:lnTo>
                  <a:pt x="46051" y="93979"/>
                </a:lnTo>
                <a:lnTo>
                  <a:pt x="43246" y="92249"/>
                </a:lnTo>
                <a:lnTo>
                  <a:pt x="40597" y="90727"/>
                </a:lnTo>
                <a:lnTo>
                  <a:pt x="37948" y="88927"/>
                </a:lnTo>
                <a:lnTo>
                  <a:pt x="35454" y="86989"/>
                </a:lnTo>
                <a:lnTo>
                  <a:pt x="33194" y="85052"/>
                </a:lnTo>
                <a:lnTo>
                  <a:pt x="30779" y="82906"/>
                </a:lnTo>
                <a:lnTo>
                  <a:pt x="28752" y="80553"/>
                </a:lnTo>
                <a:lnTo>
                  <a:pt x="26648" y="78270"/>
                </a:lnTo>
                <a:lnTo>
                  <a:pt x="24778" y="75917"/>
                </a:lnTo>
                <a:lnTo>
                  <a:pt x="23065" y="73495"/>
                </a:lnTo>
                <a:lnTo>
                  <a:pt x="21428" y="70796"/>
                </a:lnTo>
                <a:lnTo>
                  <a:pt x="19947" y="68166"/>
                </a:lnTo>
                <a:lnTo>
                  <a:pt x="18544" y="65536"/>
                </a:lnTo>
                <a:lnTo>
                  <a:pt x="18544" y="88166"/>
                </a:lnTo>
                <a:lnTo>
                  <a:pt x="20960" y="90796"/>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1" name="Shape 721"/>
        <p:cNvGrpSpPr/>
        <p:nvPr/>
      </p:nvGrpSpPr>
      <p:grpSpPr>
        <a:xfrm>
          <a:off x="0" y="0"/>
          <a:ext cx="0" cy="0"/>
          <a:chOff x="0" y="0"/>
          <a:chExt cx="0" cy="0"/>
        </a:xfrm>
      </p:grpSpPr>
      <p:sp>
        <p:nvSpPr>
          <p:cNvPr id="722" name="Google Shape;722;p16"/>
          <p:cNvSpPr/>
          <p:nvPr/>
        </p:nvSpPr>
        <p:spPr>
          <a:xfrm>
            <a:off x="11382756" y="6417564"/>
            <a:ext cx="519683" cy="32004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23" name="Google Shape;723;p16"/>
          <p:cNvSpPr/>
          <p:nvPr/>
        </p:nvSpPr>
        <p:spPr>
          <a:xfrm>
            <a:off x="527304" y="560832"/>
            <a:ext cx="11311128"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24" name="Google Shape;724;p16"/>
          <p:cNvSpPr/>
          <p:nvPr/>
        </p:nvSpPr>
        <p:spPr>
          <a:xfrm>
            <a:off x="527304" y="560832"/>
            <a:ext cx="11311128"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25" name="Google Shape;725;p16"/>
          <p:cNvSpPr/>
          <p:nvPr/>
        </p:nvSpPr>
        <p:spPr>
          <a:xfrm>
            <a:off x="5320641" y="1103530"/>
            <a:ext cx="965413"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26" name="Google Shape;726;p16"/>
          <p:cNvSpPr/>
          <p:nvPr/>
        </p:nvSpPr>
        <p:spPr>
          <a:xfrm>
            <a:off x="5317549" y="1103530"/>
            <a:ext cx="971598"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27" name="Google Shape;727;p16"/>
          <p:cNvSpPr/>
          <p:nvPr/>
        </p:nvSpPr>
        <p:spPr>
          <a:xfrm>
            <a:off x="6347908" y="1103530"/>
            <a:ext cx="965722"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28" name="Google Shape;728;p16"/>
          <p:cNvSpPr/>
          <p:nvPr/>
        </p:nvSpPr>
        <p:spPr>
          <a:xfrm>
            <a:off x="6344815" y="1103530"/>
            <a:ext cx="971856"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29" name="Google Shape;729;p16"/>
          <p:cNvSpPr/>
          <p:nvPr/>
        </p:nvSpPr>
        <p:spPr>
          <a:xfrm>
            <a:off x="7375483" y="1103530"/>
            <a:ext cx="1930827"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30" name="Google Shape;730;p16"/>
          <p:cNvSpPr/>
          <p:nvPr/>
        </p:nvSpPr>
        <p:spPr>
          <a:xfrm>
            <a:off x="7372287" y="1103530"/>
            <a:ext cx="1937012"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31" name="Google Shape;731;p16"/>
          <p:cNvSpPr/>
          <p:nvPr/>
        </p:nvSpPr>
        <p:spPr>
          <a:xfrm>
            <a:off x="9368163" y="1103530"/>
            <a:ext cx="965310"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32" name="Google Shape;732;p16"/>
          <p:cNvSpPr/>
          <p:nvPr/>
        </p:nvSpPr>
        <p:spPr>
          <a:xfrm>
            <a:off x="9365070" y="1103530"/>
            <a:ext cx="971598"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33" name="Google Shape;733;p16"/>
          <p:cNvSpPr/>
          <p:nvPr/>
        </p:nvSpPr>
        <p:spPr>
          <a:xfrm>
            <a:off x="10395635" y="1103530"/>
            <a:ext cx="965413"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34" name="Google Shape;734;p16"/>
          <p:cNvSpPr/>
          <p:nvPr/>
        </p:nvSpPr>
        <p:spPr>
          <a:xfrm>
            <a:off x="10392543" y="1103530"/>
            <a:ext cx="971598"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35" name="Google Shape;735;p16"/>
          <p:cNvSpPr/>
          <p:nvPr/>
        </p:nvSpPr>
        <p:spPr>
          <a:xfrm>
            <a:off x="827576" y="4351359"/>
            <a:ext cx="10533472"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36" name="Google Shape;736;p16"/>
          <p:cNvSpPr/>
          <p:nvPr/>
        </p:nvSpPr>
        <p:spPr>
          <a:xfrm>
            <a:off x="824484" y="4351359"/>
            <a:ext cx="10539658"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37" name="Google Shape;737;p16"/>
          <p:cNvSpPr/>
          <p:nvPr/>
        </p:nvSpPr>
        <p:spPr>
          <a:xfrm>
            <a:off x="827576" y="4512526"/>
            <a:ext cx="10533472"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38" name="Google Shape;738;p16"/>
          <p:cNvSpPr/>
          <p:nvPr/>
        </p:nvSpPr>
        <p:spPr>
          <a:xfrm>
            <a:off x="824484" y="4512526"/>
            <a:ext cx="10539658"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39" name="Google Shape;739;p16"/>
          <p:cNvSpPr/>
          <p:nvPr/>
        </p:nvSpPr>
        <p:spPr>
          <a:xfrm>
            <a:off x="827576" y="4587050"/>
            <a:ext cx="10533472"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40" name="Google Shape;740;p16"/>
          <p:cNvSpPr/>
          <p:nvPr/>
        </p:nvSpPr>
        <p:spPr>
          <a:xfrm>
            <a:off x="824484" y="4587050"/>
            <a:ext cx="10539658"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41" name="Google Shape;741;p16"/>
          <p:cNvSpPr/>
          <p:nvPr/>
        </p:nvSpPr>
        <p:spPr>
          <a:xfrm>
            <a:off x="827576" y="4735581"/>
            <a:ext cx="10533472"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42" name="Google Shape;742;p16"/>
          <p:cNvSpPr/>
          <p:nvPr/>
        </p:nvSpPr>
        <p:spPr>
          <a:xfrm>
            <a:off x="824484" y="4735581"/>
            <a:ext cx="10539658"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43" name="Google Shape;743;p16"/>
          <p:cNvSpPr/>
          <p:nvPr/>
        </p:nvSpPr>
        <p:spPr>
          <a:xfrm>
            <a:off x="827576" y="4810105"/>
            <a:ext cx="10533472"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44" name="Google Shape;744;p16"/>
          <p:cNvSpPr/>
          <p:nvPr/>
        </p:nvSpPr>
        <p:spPr>
          <a:xfrm>
            <a:off x="824484" y="4810105"/>
            <a:ext cx="10539658"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45" name="Google Shape;745;p16"/>
          <p:cNvSpPr/>
          <p:nvPr/>
        </p:nvSpPr>
        <p:spPr>
          <a:xfrm>
            <a:off x="827576" y="4965088"/>
            <a:ext cx="10533472"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46" name="Google Shape;746;p16"/>
          <p:cNvSpPr/>
          <p:nvPr/>
        </p:nvSpPr>
        <p:spPr>
          <a:xfrm>
            <a:off x="824484" y="4965087"/>
            <a:ext cx="10539658"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47" name="Google Shape;747;p16"/>
          <p:cNvSpPr txBox="1"/>
          <p:nvPr/>
        </p:nvSpPr>
        <p:spPr>
          <a:xfrm>
            <a:off x="5456631" y="219930"/>
            <a:ext cx="2643884" cy="338900"/>
          </a:xfrm>
          <a:prstGeom prst="rect">
            <a:avLst/>
          </a:prstGeom>
          <a:noFill/>
          <a:ln>
            <a:noFill/>
          </a:ln>
        </p:spPr>
        <p:txBody>
          <a:bodyPr anchorCtr="0" anchor="t" bIns="0" lIns="0" spcFirstLastPara="1" rIns="0" wrap="square" tIns="0">
            <a:noAutofit/>
          </a:bodyPr>
          <a:lstStyle/>
          <a:p>
            <a:pPr indent="0" lvl="0" marL="12700" marR="0" rtl="0" algn="l">
              <a:lnSpc>
                <a:spcPct val="109166"/>
              </a:lnSpc>
              <a:spcBef>
                <a:spcPts val="0"/>
              </a:spcBef>
              <a:spcAft>
                <a:spcPts val="0"/>
              </a:spcAft>
              <a:buNone/>
            </a:pPr>
            <a:r>
              <a:rPr lang="en-US" sz="2400">
                <a:solidFill>
                  <a:srgbClr val="002C71"/>
                </a:solidFill>
                <a:latin typeface="Arial"/>
                <a:ea typeface="Arial"/>
                <a:cs typeface="Arial"/>
                <a:sym typeface="Arial"/>
              </a:rPr>
              <a:t>and Components</a:t>
            </a:r>
            <a:r>
              <a:rPr baseline="30000" lang="en-US" sz="2400">
                <a:solidFill>
                  <a:srgbClr val="002C71"/>
                </a:solidFill>
                <a:latin typeface="Arial"/>
                <a:ea typeface="Arial"/>
                <a:cs typeface="Arial"/>
                <a:sym typeface="Arial"/>
              </a:rPr>
              <a:t>(1)</a:t>
            </a:r>
            <a:endParaRPr sz="1600">
              <a:latin typeface="Arial"/>
              <a:ea typeface="Arial"/>
              <a:cs typeface="Arial"/>
              <a:sym typeface="Arial"/>
            </a:endParaRPr>
          </a:p>
        </p:txBody>
      </p:sp>
      <p:sp>
        <p:nvSpPr>
          <p:cNvPr id="748" name="Google Shape;748;p16"/>
          <p:cNvSpPr txBox="1"/>
          <p:nvPr/>
        </p:nvSpPr>
        <p:spPr>
          <a:xfrm>
            <a:off x="508508" y="228631"/>
            <a:ext cx="4134713" cy="330200"/>
          </a:xfrm>
          <a:prstGeom prst="rect">
            <a:avLst/>
          </a:prstGeom>
          <a:noFill/>
          <a:ln>
            <a:noFill/>
          </a:ln>
        </p:spPr>
        <p:txBody>
          <a:bodyPr anchorCtr="0" anchor="t" bIns="0" lIns="0" spcFirstLastPara="1" rIns="0" wrap="square" tIns="0">
            <a:noAutofit/>
          </a:bodyPr>
          <a:lstStyle/>
          <a:p>
            <a:pPr indent="0" lvl="0" marL="12700" marR="0" rtl="0" algn="l">
              <a:lnSpc>
                <a:spcPct val="106458"/>
              </a:lnSpc>
              <a:spcBef>
                <a:spcPts val="0"/>
              </a:spcBef>
              <a:spcAft>
                <a:spcPts val="0"/>
              </a:spcAft>
              <a:buNone/>
            </a:pPr>
            <a:r>
              <a:rPr lang="en-US" sz="2400">
                <a:solidFill>
                  <a:srgbClr val="002C71"/>
                </a:solidFill>
                <a:latin typeface="Arial"/>
                <a:ea typeface="Arial"/>
                <a:cs typeface="Arial"/>
                <a:sym typeface="Arial"/>
              </a:rPr>
              <a:t>Common Equity Tier 1 Capital</a:t>
            </a:r>
            <a:endParaRPr sz="2400">
              <a:latin typeface="Arial"/>
              <a:ea typeface="Arial"/>
              <a:cs typeface="Arial"/>
              <a:sym typeface="Arial"/>
            </a:endParaRPr>
          </a:p>
        </p:txBody>
      </p:sp>
      <p:sp>
        <p:nvSpPr>
          <p:cNvPr id="749" name="Google Shape;749;p16"/>
          <p:cNvSpPr txBox="1"/>
          <p:nvPr/>
        </p:nvSpPr>
        <p:spPr>
          <a:xfrm>
            <a:off x="4659884" y="228631"/>
            <a:ext cx="781608" cy="330200"/>
          </a:xfrm>
          <a:prstGeom prst="rect">
            <a:avLst/>
          </a:prstGeom>
          <a:noFill/>
          <a:ln>
            <a:noFill/>
          </a:ln>
        </p:spPr>
        <p:txBody>
          <a:bodyPr anchorCtr="0" anchor="t" bIns="0" lIns="0" spcFirstLastPara="1" rIns="0" wrap="square" tIns="0">
            <a:noAutofit/>
          </a:bodyPr>
          <a:lstStyle/>
          <a:p>
            <a:pPr indent="0" lvl="0" marL="12700" marR="0" rtl="0" algn="l">
              <a:lnSpc>
                <a:spcPct val="106458"/>
              </a:lnSpc>
              <a:spcBef>
                <a:spcPts val="0"/>
              </a:spcBef>
              <a:spcAft>
                <a:spcPts val="0"/>
              </a:spcAft>
              <a:buNone/>
            </a:pPr>
            <a:r>
              <a:rPr lang="en-US" sz="2400">
                <a:solidFill>
                  <a:srgbClr val="002C71"/>
                </a:solidFill>
                <a:latin typeface="Arial"/>
                <a:ea typeface="Arial"/>
                <a:cs typeface="Arial"/>
                <a:sym typeface="Arial"/>
              </a:rPr>
              <a:t>Ratio</a:t>
            </a:r>
            <a:endParaRPr sz="2400">
              <a:latin typeface="Arial"/>
              <a:ea typeface="Arial"/>
              <a:cs typeface="Arial"/>
              <a:sym typeface="Arial"/>
            </a:endParaRPr>
          </a:p>
        </p:txBody>
      </p:sp>
      <p:sp>
        <p:nvSpPr>
          <p:cNvPr id="750" name="Google Shape;750;p16"/>
          <p:cNvSpPr txBox="1"/>
          <p:nvPr/>
        </p:nvSpPr>
        <p:spPr>
          <a:xfrm>
            <a:off x="523443" y="605996"/>
            <a:ext cx="487629" cy="177800"/>
          </a:xfrm>
          <a:prstGeom prst="rect">
            <a:avLst/>
          </a:prstGeom>
          <a:noFill/>
          <a:ln>
            <a:noFill/>
          </a:ln>
        </p:spPr>
        <p:txBody>
          <a:bodyPr anchorCtr="0" anchor="t" bIns="0" lIns="0" spcFirstLastPara="1" rIns="0" wrap="square" tIns="0">
            <a:noAutofit/>
          </a:bodyPr>
          <a:lstStyle/>
          <a:p>
            <a:pPr indent="0" lvl="0" marL="12700" marR="0" rtl="0" algn="l">
              <a:lnSpc>
                <a:spcPct val="110416"/>
              </a:lnSpc>
              <a:spcBef>
                <a:spcPts val="0"/>
              </a:spcBef>
              <a:spcAft>
                <a:spcPts val="0"/>
              </a:spcAft>
              <a:buNone/>
            </a:pPr>
            <a:r>
              <a:rPr lang="en-US" sz="1200">
                <a:solidFill>
                  <a:srgbClr val="002C71"/>
                </a:solidFill>
                <a:latin typeface="Arial"/>
                <a:ea typeface="Arial"/>
                <a:cs typeface="Arial"/>
                <a:sym typeface="Arial"/>
              </a:rPr>
              <a:t>($MM)</a:t>
            </a:r>
            <a:endParaRPr sz="1200">
              <a:latin typeface="Arial"/>
              <a:ea typeface="Arial"/>
              <a:cs typeface="Arial"/>
              <a:sym typeface="Arial"/>
            </a:endParaRPr>
          </a:p>
        </p:txBody>
      </p:sp>
      <p:sp>
        <p:nvSpPr>
          <p:cNvPr id="751" name="Google Shape;751;p16"/>
          <p:cNvSpPr txBox="1"/>
          <p:nvPr/>
        </p:nvSpPr>
        <p:spPr>
          <a:xfrm>
            <a:off x="5608235" y="929710"/>
            <a:ext cx="693485" cy="176009"/>
          </a:xfrm>
          <a:prstGeom prst="rect">
            <a:avLst/>
          </a:prstGeom>
          <a:noFill/>
          <a:ln>
            <a:noFill/>
          </a:ln>
        </p:spPr>
        <p:txBody>
          <a:bodyPr anchorCtr="0" anchor="t" bIns="0" lIns="0" spcFirstLastPara="1" rIns="0" wrap="square" tIns="0">
            <a:noAutofit/>
          </a:bodyPr>
          <a:lstStyle/>
          <a:p>
            <a:pPr indent="0" lvl="0" marL="12700" marR="0" rtl="0" algn="l">
              <a:lnSpc>
                <a:spcPct val="114947"/>
              </a:lnSpc>
              <a:spcBef>
                <a:spcPts val="0"/>
              </a:spcBef>
              <a:spcAft>
                <a:spcPts val="0"/>
              </a:spcAft>
              <a:buNone/>
            </a:pPr>
            <a:r>
              <a:rPr b="1" lang="en-US" sz="950">
                <a:solidFill>
                  <a:srgbClr val="52555A"/>
                </a:solidFill>
                <a:latin typeface="Arial"/>
                <a:ea typeface="Arial"/>
                <a:cs typeface="Arial"/>
                <a:sym typeface="Arial"/>
              </a:rPr>
              <a:t>6/30/2017</a:t>
            </a:r>
            <a:r>
              <a:rPr b="1" baseline="30000" lang="en-US" sz="900">
                <a:solidFill>
                  <a:srgbClr val="52555A"/>
                </a:solidFill>
                <a:latin typeface="Arial"/>
                <a:ea typeface="Arial"/>
                <a:cs typeface="Arial"/>
                <a:sym typeface="Arial"/>
              </a:rPr>
              <a:t>(2)</a:t>
            </a:r>
            <a:endParaRPr sz="600">
              <a:latin typeface="Arial"/>
              <a:ea typeface="Arial"/>
              <a:cs typeface="Arial"/>
              <a:sym typeface="Arial"/>
            </a:endParaRPr>
          </a:p>
        </p:txBody>
      </p:sp>
      <p:sp>
        <p:nvSpPr>
          <p:cNvPr id="752" name="Google Shape;752;p16"/>
          <p:cNvSpPr txBox="1"/>
          <p:nvPr/>
        </p:nvSpPr>
        <p:spPr>
          <a:xfrm>
            <a:off x="6660242" y="956285"/>
            <a:ext cx="663198" cy="149434"/>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950">
                <a:solidFill>
                  <a:srgbClr val="52555A"/>
                </a:solidFill>
                <a:latin typeface="Arial"/>
                <a:ea typeface="Arial"/>
                <a:cs typeface="Arial"/>
                <a:sym typeface="Arial"/>
              </a:rPr>
              <a:t>12/31/2016</a:t>
            </a:r>
            <a:endParaRPr sz="950">
              <a:latin typeface="Arial"/>
              <a:ea typeface="Arial"/>
              <a:cs typeface="Arial"/>
              <a:sym typeface="Arial"/>
            </a:endParaRPr>
          </a:p>
        </p:txBody>
      </p:sp>
      <p:sp>
        <p:nvSpPr>
          <p:cNvPr id="753" name="Google Shape;753;p16"/>
          <p:cNvSpPr txBox="1"/>
          <p:nvPr/>
        </p:nvSpPr>
        <p:spPr>
          <a:xfrm>
            <a:off x="7687715" y="956285"/>
            <a:ext cx="663198" cy="149434"/>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950">
                <a:solidFill>
                  <a:srgbClr val="52555A"/>
                </a:solidFill>
                <a:latin typeface="Arial"/>
                <a:ea typeface="Arial"/>
                <a:cs typeface="Arial"/>
                <a:sym typeface="Arial"/>
              </a:rPr>
              <a:t>12/31/2015</a:t>
            </a:r>
            <a:endParaRPr sz="950">
              <a:latin typeface="Arial"/>
              <a:ea typeface="Arial"/>
              <a:cs typeface="Arial"/>
              <a:sym typeface="Arial"/>
            </a:endParaRPr>
          </a:p>
        </p:txBody>
      </p:sp>
      <p:sp>
        <p:nvSpPr>
          <p:cNvPr id="754" name="Google Shape;754;p16"/>
          <p:cNvSpPr txBox="1"/>
          <p:nvPr/>
        </p:nvSpPr>
        <p:spPr>
          <a:xfrm>
            <a:off x="8653128" y="956285"/>
            <a:ext cx="663198" cy="149434"/>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950">
                <a:solidFill>
                  <a:srgbClr val="52555A"/>
                </a:solidFill>
                <a:latin typeface="Arial"/>
                <a:ea typeface="Arial"/>
                <a:cs typeface="Arial"/>
                <a:sym typeface="Arial"/>
              </a:rPr>
              <a:t>12/31/2014</a:t>
            </a:r>
            <a:endParaRPr sz="950">
              <a:latin typeface="Arial"/>
              <a:ea typeface="Arial"/>
              <a:cs typeface="Arial"/>
              <a:sym typeface="Arial"/>
            </a:endParaRPr>
          </a:p>
        </p:txBody>
      </p:sp>
      <p:sp>
        <p:nvSpPr>
          <p:cNvPr id="755" name="Google Shape;755;p16"/>
          <p:cNvSpPr txBox="1"/>
          <p:nvPr/>
        </p:nvSpPr>
        <p:spPr>
          <a:xfrm>
            <a:off x="9680395" y="956285"/>
            <a:ext cx="663198" cy="149434"/>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950">
                <a:solidFill>
                  <a:srgbClr val="52555A"/>
                </a:solidFill>
                <a:latin typeface="Arial"/>
                <a:ea typeface="Arial"/>
                <a:cs typeface="Arial"/>
                <a:sym typeface="Arial"/>
              </a:rPr>
              <a:t>12/31/2013</a:t>
            </a:r>
            <a:endParaRPr sz="950">
              <a:latin typeface="Arial"/>
              <a:ea typeface="Arial"/>
              <a:cs typeface="Arial"/>
              <a:sym typeface="Arial"/>
            </a:endParaRPr>
          </a:p>
        </p:txBody>
      </p:sp>
      <p:sp>
        <p:nvSpPr>
          <p:cNvPr id="756" name="Google Shape;756;p16"/>
          <p:cNvSpPr txBox="1"/>
          <p:nvPr/>
        </p:nvSpPr>
        <p:spPr>
          <a:xfrm>
            <a:off x="10707661" y="956285"/>
            <a:ext cx="663198" cy="149434"/>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950">
                <a:solidFill>
                  <a:srgbClr val="52555A"/>
                </a:solidFill>
                <a:latin typeface="Arial"/>
                <a:ea typeface="Arial"/>
                <a:cs typeface="Arial"/>
                <a:sym typeface="Arial"/>
              </a:rPr>
              <a:t>12/31/2012</a:t>
            </a:r>
            <a:endParaRPr sz="950">
              <a:latin typeface="Arial"/>
              <a:ea typeface="Arial"/>
              <a:cs typeface="Arial"/>
              <a:sym typeface="Arial"/>
            </a:endParaRPr>
          </a:p>
        </p:txBody>
      </p:sp>
      <p:sp>
        <p:nvSpPr>
          <p:cNvPr id="757" name="Google Shape;757;p16"/>
          <p:cNvSpPr txBox="1"/>
          <p:nvPr/>
        </p:nvSpPr>
        <p:spPr>
          <a:xfrm>
            <a:off x="836524" y="1213428"/>
            <a:ext cx="4334058" cy="2065518"/>
          </a:xfrm>
          <a:prstGeom prst="rect">
            <a:avLst/>
          </a:prstGeom>
          <a:noFill/>
          <a:ln>
            <a:noFill/>
          </a:ln>
        </p:spPr>
        <p:txBody>
          <a:bodyPr anchorCtr="0" anchor="t" bIns="0" lIns="0" spcFirstLastPara="1" rIns="0" wrap="square" tIns="0">
            <a:noAutofit/>
          </a:bodyPr>
          <a:lstStyle/>
          <a:p>
            <a:pPr indent="0" lvl="0" marL="12700" marR="9131" rtl="0" algn="l">
              <a:lnSpc>
                <a:spcPct val="114941"/>
              </a:lnSpc>
              <a:spcBef>
                <a:spcPts val="0"/>
              </a:spcBef>
              <a:spcAft>
                <a:spcPts val="0"/>
              </a:spcAft>
              <a:buNone/>
            </a:pPr>
            <a:r>
              <a:rPr b="1" lang="en-US" sz="850">
                <a:solidFill>
                  <a:srgbClr val="52555A"/>
                </a:solidFill>
                <a:latin typeface="Arial"/>
                <a:ea typeface="Arial"/>
                <a:cs typeface="Arial"/>
                <a:sym typeface="Arial"/>
              </a:rPr>
              <a:t>Citigroup Common Stockholders' Equity</a:t>
            </a:r>
            <a:r>
              <a:rPr b="1" baseline="30000" lang="en-US" sz="825">
                <a:solidFill>
                  <a:srgbClr val="52555A"/>
                </a:solidFill>
                <a:latin typeface="Arial"/>
                <a:ea typeface="Arial"/>
                <a:cs typeface="Arial"/>
                <a:sym typeface="Arial"/>
              </a:rPr>
              <a:t>(3)</a:t>
            </a:r>
            <a:endParaRPr sz="550">
              <a:latin typeface="Arial"/>
              <a:ea typeface="Arial"/>
              <a:cs typeface="Arial"/>
              <a:sym typeface="Arial"/>
            </a:endParaRPr>
          </a:p>
          <a:p>
            <a:pPr indent="-8744" lvl="0" marL="161145" marR="9131" rtl="0" algn="l">
              <a:lnSpc>
                <a:spcPct val="95825"/>
              </a:lnSpc>
              <a:spcBef>
                <a:spcPts val="534"/>
              </a:spcBef>
              <a:spcAft>
                <a:spcPts val="0"/>
              </a:spcAft>
              <a:buNone/>
            </a:pPr>
            <a:r>
              <a:rPr lang="en-US" sz="850">
                <a:solidFill>
                  <a:srgbClr val="52555A"/>
                </a:solidFill>
                <a:latin typeface="Arial"/>
                <a:ea typeface="Arial"/>
                <a:cs typeface="Arial"/>
                <a:sym typeface="Arial"/>
              </a:rPr>
              <a:t>Add: Qualifying noncontrolling interests</a:t>
            </a:r>
            <a:endParaRPr sz="850">
              <a:latin typeface="Arial"/>
              <a:ea typeface="Arial"/>
              <a:cs typeface="Arial"/>
              <a:sym typeface="Arial"/>
            </a:endParaRPr>
          </a:p>
          <a:p>
            <a:pPr indent="0" lvl="0" marL="12700" marR="9131" rtl="0" algn="l">
              <a:lnSpc>
                <a:spcPct val="95825"/>
              </a:lnSpc>
              <a:spcBef>
                <a:spcPts val="535"/>
              </a:spcBef>
              <a:spcAft>
                <a:spcPts val="0"/>
              </a:spcAft>
              <a:buNone/>
            </a:pPr>
            <a:r>
              <a:rPr b="1" lang="en-US" sz="850">
                <a:solidFill>
                  <a:srgbClr val="52555A"/>
                </a:solidFill>
                <a:latin typeface="Arial"/>
                <a:ea typeface="Arial"/>
                <a:cs typeface="Arial"/>
                <a:sym typeface="Arial"/>
              </a:rPr>
              <a:t>Regulatory Capital Adjustments and Deductions:</a:t>
            </a:r>
            <a:endParaRPr sz="850">
              <a:latin typeface="Arial"/>
              <a:ea typeface="Arial"/>
              <a:cs typeface="Arial"/>
              <a:sym typeface="Arial"/>
            </a:endParaRPr>
          </a:p>
          <a:p>
            <a:pPr indent="-8744" lvl="0" marL="161145" marR="9131" rtl="0" algn="l">
              <a:lnSpc>
                <a:spcPct val="95825"/>
              </a:lnSpc>
              <a:spcBef>
                <a:spcPts val="484"/>
              </a:spcBef>
              <a:spcAft>
                <a:spcPts val="0"/>
              </a:spcAft>
              <a:buNone/>
            </a:pPr>
            <a:r>
              <a:rPr lang="en-US" sz="850">
                <a:solidFill>
                  <a:srgbClr val="52555A"/>
                </a:solidFill>
                <a:latin typeface="Arial"/>
                <a:ea typeface="Arial"/>
                <a:cs typeface="Arial"/>
                <a:sym typeface="Arial"/>
              </a:rPr>
              <a:t>Less:</a:t>
            </a:r>
            <a:endParaRPr sz="850">
              <a:latin typeface="Arial"/>
              <a:ea typeface="Arial"/>
              <a:cs typeface="Arial"/>
              <a:sym typeface="Arial"/>
            </a:endParaRPr>
          </a:p>
          <a:p>
            <a:pPr indent="-3072" lvl="0" marL="384072" marR="9131" rtl="0" algn="l">
              <a:lnSpc>
                <a:spcPct val="114941"/>
              </a:lnSpc>
              <a:spcBef>
                <a:spcPts val="513"/>
              </a:spcBef>
              <a:spcAft>
                <a:spcPts val="0"/>
              </a:spcAft>
              <a:buNone/>
            </a:pPr>
            <a:r>
              <a:rPr lang="en-US" sz="850">
                <a:solidFill>
                  <a:srgbClr val="52555A"/>
                </a:solidFill>
                <a:latin typeface="Arial"/>
                <a:ea typeface="Arial"/>
                <a:cs typeface="Arial"/>
                <a:sym typeface="Arial"/>
              </a:rPr>
              <a:t>Accumulated net unrealized losses on cash flow hedges, net of tax</a:t>
            </a:r>
            <a:r>
              <a:rPr baseline="30000" lang="en-US" sz="825">
                <a:solidFill>
                  <a:srgbClr val="52555A"/>
                </a:solidFill>
                <a:latin typeface="Arial"/>
                <a:ea typeface="Arial"/>
                <a:cs typeface="Arial"/>
                <a:sym typeface="Arial"/>
              </a:rPr>
              <a:t>(4)</a:t>
            </a:r>
            <a:endParaRPr sz="550">
              <a:latin typeface="Arial"/>
              <a:ea typeface="Arial"/>
              <a:cs typeface="Arial"/>
              <a:sym typeface="Arial"/>
            </a:endParaRPr>
          </a:p>
          <a:p>
            <a:pPr indent="-157703" lvl="0" marL="538703" marR="0" rtl="0" algn="l">
              <a:lnSpc>
                <a:spcPct val="114941"/>
              </a:lnSpc>
              <a:spcBef>
                <a:spcPts val="484"/>
              </a:spcBef>
              <a:spcAft>
                <a:spcPts val="0"/>
              </a:spcAft>
              <a:buNone/>
            </a:pPr>
            <a:r>
              <a:rPr lang="en-US" sz="850">
                <a:solidFill>
                  <a:srgbClr val="52555A"/>
                </a:solidFill>
                <a:latin typeface="Arial"/>
                <a:ea typeface="Arial"/>
                <a:cs typeface="Arial"/>
                <a:sym typeface="Arial"/>
              </a:rPr>
              <a:t>Cumulative unrealized net gain (loss) related to changes in fair value of financial </a:t>
            </a:r>
            <a:endParaRPr sz="850">
              <a:latin typeface="Arial"/>
              <a:ea typeface="Arial"/>
              <a:cs typeface="Arial"/>
              <a:sym typeface="Arial"/>
            </a:endParaRPr>
          </a:p>
          <a:p>
            <a:pPr indent="-5303" lvl="0" marL="538703" marR="0" rtl="0" algn="l">
              <a:lnSpc>
                <a:spcPct val="114941"/>
              </a:lnSpc>
              <a:spcBef>
                <a:spcPts val="172"/>
              </a:spcBef>
              <a:spcAft>
                <a:spcPts val="0"/>
              </a:spcAft>
              <a:buNone/>
            </a:pPr>
            <a:r>
              <a:rPr lang="en-US" sz="850">
                <a:solidFill>
                  <a:srgbClr val="52555A"/>
                </a:solidFill>
                <a:latin typeface="Arial"/>
                <a:ea typeface="Arial"/>
                <a:cs typeface="Arial"/>
                <a:sym typeface="Arial"/>
              </a:rPr>
              <a:t>liabilities attributable to own creditworthiness, net of tax</a:t>
            </a:r>
            <a:r>
              <a:rPr baseline="30000" lang="en-US" sz="825">
                <a:solidFill>
                  <a:srgbClr val="52555A"/>
                </a:solidFill>
                <a:latin typeface="Arial"/>
                <a:ea typeface="Arial"/>
                <a:cs typeface="Arial"/>
                <a:sym typeface="Arial"/>
              </a:rPr>
              <a:t>(5)</a:t>
            </a:r>
            <a:endParaRPr sz="550">
              <a:latin typeface="Arial"/>
              <a:ea typeface="Arial"/>
              <a:cs typeface="Arial"/>
              <a:sym typeface="Arial"/>
            </a:endParaRPr>
          </a:p>
          <a:p>
            <a:pPr indent="-3072" lvl="0" marL="384072" marR="9131" rtl="0" algn="l">
              <a:lnSpc>
                <a:spcPct val="95825"/>
              </a:lnSpc>
              <a:spcBef>
                <a:spcPts val="602"/>
              </a:spcBef>
              <a:spcAft>
                <a:spcPts val="0"/>
              </a:spcAft>
              <a:buNone/>
            </a:pPr>
            <a:r>
              <a:rPr lang="en-US" sz="850">
                <a:solidFill>
                  <a:srgbClr val="52555A"/>
                </a:solidFill>
                <a:latin typeface="Arial"/>
                <a:ea typeface="Arial"/>
                <a:cs typeface="Arial"/>
                <a:sym typeface="Arial"/>
              </a:rPr>
              <a:t>Intangible Assets:</a:t>
            </a:r>
            <a:endParaRPr sz="850">
              <a:latin typeface="Arial"/>
              <a:ea typeface="Arial"/>
              <a:cs typeface="Arial"/>
              <a:sym typeface="Arial"/>
            </a:endParaRPr>
          </a:p>
          <a:p>
            <a:pPr indent="-9841" lvl="0" marL="606741" marR="9131" rtl="0" algn="l">
              <a:lnSpc>
                <a:spcPct val="114941"/>
              </a:lnSpc>
              <a:spcBef>
                <a:spcPts val="514"/>
              </a:spcBef>
              <a:spcAft>
                <a:spcPts val="0"/>
              </a:spcAft>
              <a:buNone/>
            </a:pPr>
            <a:r>
              <a:rPr lang="en-US" sz="850">
                <a:solidFill>
                  <a:srgbClr val="52555A"/>
                </a:solidFill>
                <a:latin typeface="Arial"/>
                <a:ea typeface="Arial"/>
                <a:cs typeface="Arial"/>
                <a:sym typeface="Arial"/>
              </a:rPr>
              <a:t>Goodwill, net of related deferred tax liabilities (DTLs)</a:t>
            </a:r>
            <a:r>
              <a:rPr baseline="30000" lang="en-US" sz="825">
                <a:solidFill>
                  <a:srgbClr val="52555A"/>
                </a:solidFill>
                <a:latin typeface="Arial"/>
                <a:ea typeface="Arial"/>
                <a:cs typeface="Arial"/>
                <a:sym typeface="Arial"/>
              </a:rPr>
              <a:t>(6)</a:t>
            </a:r>
            <a:endParaRPr sz="550">
              <a:latin typeface="Arial"/>
              <a:ea typeface="Arial"/>
              <a:cs typeface="Arial"/>
              <a:sym typeface="Arial"/>
            </a:endParaRPr>
          </a:p>
          <a:p>
            <a:pPr indent="-164471" lvl="0" marL="761372" marR="77712" rtl="0" algn="l">
              <a:lnSpc>
                <a:spcPct val="114941"/>
              </a:lnSpc>
              <a:spcBef>
                <a:spcPts val="681"/>
              </a:spcBef>
              <a:spcAft>
                <a:spcPts val="0"/>
              </a:spcAft>
              <a:buNone/>
            </a:pPr>
            <a:r>
              <a:rPr lang="en-US" sz="850">
                <a:solidFill>
                  <a:srgbClr val="52555A"/>
                </a:solidFill>
                <a:latin typeface="Arial"/>
                <a:ea typeface="Arial"/>
                <a:cs typeface="Arial"/>
                <a:sym typeface="Arial"/>
              </a:rPr>
              <a:t>Identifiable intangible assets other than mortgage servicing rights (MSRs), </a:t>
            </a:r>
            <a:endParaRPr sz="850">
              <a:latin typeface="Arial"/>
              <a:ea typeface="Arial"/>
              <a:cs typeface="Arial"/>
              <a:sym typeface="Arial"/>
            </a:endParaRPr>
          </a:p>
          <a:p>
            <a:pPr indent="-12071" lvl="0" marL="761372" marR="77712" rtl="0" algn="l">
              <a:lnSpc>
                <a:spcPct val="114941"/>
              </a:lnSpc>
              <a:spcBef>
                <a:spcPts val="144"/>
              </a:spcBef>
              <a:spcAft>
                <a:spcPts val="0"/>
              </a:spcAft>
              <a:buNone/>
            </a:pPr>
            <a:r>
              <a:rPr lang="en-US" sz="850">
                <a:solidFill>
                  <a:srgbClr val="52555A"/>
                </a:solidFill>
                <a:latin typeface="Arial"/>
                <a:ea typeface="Arial"/>
                <a:cs typeface="Arial"/>
                <a:sym typeface="Arial"/>
              </a:rPr>
              <a:t>net of related DTLs</a:t>
            </a:r>
            <a:endParaRPr sz="850">
              <a:latin typeface="Arial"/>
              <a:ea typeface="Arial"/>
              <a:cs typeface="Arial"/>
              <a:sym typeface="Arial"/>
            </a:endParaRPr>
          </a:p>
        </p:txBody>
      </p:sp>
      <p:sp>
        <p:nvSpPr>
          <p:cNvPr id="758" name="Google Shape;758;p16"/>
          <p:cNvSpPr txBox="1"/>
          <p:nvPr/>
        </p:nvSpPr>
        <p:spPr>
          <a:xfrm>
            <a:off x="5787504" y="1239138"/>
            <a:ext cx="506640" cy="322927"/>
          </a:xfrm>
          <a:prstGeom prst="rect">
            <a:avLst/>
          </a:prstGeom>
          <a:noFill/>
          <a:ln>
            <a:noFill/>
          </a:ln>
        </p:spPr>
        <p:txBody>
          <a:bodyPr anchorCtr="0" anchor="t" bIns="0" lIns="0" spcFirstLastPara="1" rIns="0" wrap="square" tIns="0">
            <a:noAutofit/>
          </a:bodyPr>
          <a:lstStyle/>
          <a:p>
            <a:pPr indent="0" lvl="0" marL="12700" marR="258" rtl="0" algn="l">
              <a:lnSpc>
                <a:spcPct val="95825"/>
              </a:lnSpc>
              <a:spcBef>
                <a:spcPts val="0"/>
              </a:spcBef>
              <a:spcAft>
                <a:spcPts val="0"/>
              </a:spcAft>
              <a:buNone/>
            </a:pPr>
            <a:r>
              <a:rPr b="1" lang="en-US" sz="850">
                <a:solidFill>
                  <a:srgbClr val="52555A"/>
                </a:solidFill>
                <a:latin typeface="Arial"/>
                <a:ea typeface="Arial"/>
                <a:cs typeface="Arial"/>
                <a:sym typeface="Arial"/>
              </a:rPr>
              <a:t>$210,950</a:t>
            </a:r>
            <a:endParaRPr sz="850">
              <a:latin typeface="Arial"/>
              <a:ea typeface="Arial"/>
              <a:cs typeface="Arial"/>
              <a:sym typeface="Arial"/>
            </a:endParaRPr>
          </a:p>
          <a:p>
            <a:pPr indent="-11945" lvl="0" marL="291345" marR="0" rtl="0" algn="l">
              <a:lnSpc>
                <a:spcPct val="95825"/>
              </a:lnSpc>
              <a:spcBef>
                <a:spcPts val="484"/>
              </a:spcBef>
              <a:spcAft>
                <a:spcPts val="0"/>
              </a:spcAft>
              <a:buNone/>
            </a:pPr>
            <a:r>
              <a:rPr lang="en-US" sz="850">
                <a:solidFill>
                  <a:srgbClr val="52555A"/>
                </a:solidFill>
                <a:latin typeface="Arial"/>
                <a:ea typeface="Arial"/>
                <a:cs typeface="Arial"/>
                <a:sym typeface="Arial"/>
              </a:rPr>
              <a:t>143</a:t>
            </a:r>
            <a:endParaRPr sz="850">
              <a:latin typeface="Arial"/>
              <a:ea typeface="Arial"/>
              <a:cs typeface="Arial"/>
              <a:sym typeface="Arial"/>
            </a:endParaRPr>
          </a:p>
        </p:txBody>
      </p:sp>
      <p:sp>
        <p:nvSpPr>
          <p:cNvPr id="759" name="Google Shape;759;p16"/>
          <p:cNvSpPr txBox="1"/>
          <p:nvPr/>
        </p:nvSpPr>
        <p:spPr>
          <a:xfrm>
            <a:off x="6814873" y="1239138"/>
            <a:ext cx="506537" cy="322927"/>
          </a:xfrm>
          <a:prstGeom prst="rect">
            <a:avLst/>
          </a:prstGeom>
          <a:noFill/>
          <a:ln>
            <a:noFill/>
          </a:ln>
        </p:spPr>
        <p:txBody>
          <a:bodyPr anchorCtr="0" anchor="t" bIns="0" lIns="0" spcFirstLastPara="1" rIns="0" wrap="square" tIns="0">
            <a:noAutofit/>
          </a:bodyPr>
          <a:lstStyle/>
          <a:p>
            <a:pPr indent="0" lvl="0" marL="12700" marR="155" rtl="0" algn="l">
              <a:lnSpc>
                <a:spcPct val="95825"/>
              </a:lnSpc>
              <a:spcBef>
                <a:spcPts val="0"/>
              </a:spcBef>
              <a:spcAft>
                <a:spcPts val="0"/>
              </a:spcAft>
              <a:buNone/>
            </a:pPr>
            <a:r>
              <a:rPr b="1" lang="en-US" sz="850">
                <a:solidFill>
                  <a:srgbClr val="52555A"/>
                </a:solidFill>
                <a:latin typeface="Arial"/>
                <a:ea typeface="Arial"/>
                <a:cs typeface="Arial"/>
                <a:sym typeface="Arial"/>
              </a:rPr>
              <a:t>$206,051</a:t>
            </a:r>
            <a:endParaRPr sz="850">
              <a:latin typeface="Arial"/>
              <a:ea typeface="Arial"/>
              <a:cs typeface="Arial"/>
              <a:sym typeface="Arial"/>
            </a:endParaRPr>
          </a:p>
          <a:p>
            <a:pPr indent="-11842" lvl="0" marL="291242" marR="0" rtl="0" algn="l">
              <a:lnSpc>
                <a:spcPct val="95825"/>
              </a:lnSpc>
              <a:spcBef>
                <a:spcPts val="484"/>
              </a:spcBef>
              <a:spcAft>
                <a:spcPts val="0"/>
              </a:spcAft>
              <a:buNone/>
            </a:pPr>
            <a:r>
              <a:rPr lang="en-US" sz="850">
                <a:solidFill>
                  <a:srgbClr val="52555A"/>
                </a:solidFill>
                <a:latin typeface="Arial"/>
                <a:ea typeface="Arial"/>
                <a:cs typeface="Arial"/>
                <a:sym typeface="Arial"/>
              </a:rPr>
              <a:t>129</a:t>
            </a:r>
            <a:endParaRPr sz="850">
              <a:latin typeface="Arial"/>
              <a:ea typeface="Arial"/>
              <a:cs typeface="Arial"/>
              <a:sym typeface="Arial"/>
            </a:endParaRPr>
          </a:p>
        </p:txBody>
      </p:sp>
      <p:sp>
        <p:nvSpPr>
          <p:cNvPr id="760" name="Google Shape;760;p16"/>
          <p:cNvSpPr txBox="1"/>
          <p:nvPr/>
        </p:nvSpPr>
        <p:spPr>
          <a:xfrm>
            <a:off x="7842346" y="1239138"/>
            <a:ext cx="506381" cy="322927"/>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$205,286</a:t>
            </a:r>
            <a:endParaRPr sz="850">
              <a:latin typeface="Arial"/>
              <a:ea typeface="Arial"/>
              <a:cs typeface="Arial"/>
              <a:sym typeface="Arial"/>
            </a:endParaRPr>
          </a:p>
          <a:p>
            <a:pPr indent="-11635" lvl="0" marL="291036" marR="50" rtl="0" algn="l">
              <a:lnSpc>
                <a:spcPct val="95825"/>
              </a:lnSpc>
              <a:spcBef>
                <a:spcPts val="484"/>
              </a:spcBef>
              <a:spcAft>
                <a:spcPts val="0"/>
              </a:spcAft>
              <a:buNone/>
            </a:pPr>
            <a:r>
              <a:rPr lang="en-US" sz="850">
                <a:solidFill>
                  <a:srgbClr val="52555A"/>
                </a:solidFill>
                <a:latin typeface="Arial"/>
                <a:ea typeface="Arial"/>
                <a:cs typeface="Arial"/>
                <a:sym typeface="Arial"/>
              </a:rPr>
              <a:t>145</a:t>
            </a:r>
            <a:endParaRPr sz="850">
              <a:latin typeface="Arial"/>
              <a:ea typeface="Arial"/>
              <a:cs typeface="Arial"/>
              <a:sym typeface="Arial"/>
            </a:endParaRPr>
          </a:p>
        </p:txBody>
      </p:sp>
      <p:sp>
        <p:nvSpPr>
          <p:cNvPr id="761" name="Google Shape;761;p16"/>
          <p:cNvSpPr txBox="1"/>
          <p:nvPr/>
        </p:nvSpPr>
        <p:spPr>
          <a:xfrm>
            <a:off x="8807760" y="1239138"/>
            <a:ext cx="506537" cy="322927"/>
          </a:xfrm>
          <a:prstGeom prst="rect">
            <a:avLst/>
          </a:prstGeom>
          <a:noFill/>
          <a:ln>
            <a:noFill/>
          </a:ln>
        </p:spPr>
        <p:txBody>
          <a:bodyPr anchorCtr="0" anchor="t" bIns="0" lIns="0" spcFirstLastPara="1" rIns="0" wrap="square" tIns="0">
            <a:noAutofit/>
          </a:bodyPr>
          <a:lstStyle/>
          <a:p>
            <a:pPr indent="0" lvl="0" marL="12700" marR="155" rtl="0" algn="l">
              <a:lnSpc>
                <a:spcPct val="95825"/>
              </a:lnSpc>
              <a:spcBef>
                <a:spcPts val="0"/>
              </a:spcBef>
              <a:spcAft>
                <a:spcPts val="0"/>
              </a:spcAft>
              <a:buNone/>
            </a:pPr>
            <a:r>
              <a:rPr b="1" lang="en-US" sz="850">
                <a:solidFill>
                  <a:srgbClr val="52555A"/>
                </a:solidFill>
                <a:latin typeface="Arial"/>
                <a:ea typeface="Arial"/>
                <a:cs typeface="Arial"/>
                <a:sym typeface="Arial"/>
              </a:rPr>
              <a:t>$199,841</a:t>
            </a:r>
            <a:endParaRPr sz="850">
              <a:latin typeface="Arial"/>
              <a:ea typeface="Arial"/>
              <a:cs typeface="Arial"/>
              <a:sym typeface="Arial"/>
            </a:endParaRPr>
          </a:p>
          <a:p>
            <a:pPr indent="-11842" lvl="0" marL="291242" marR="0" rtl="0" algn="l">
              <a:lnSpc>
                <a:spcPct val="95825"/>
              </a:lnSpc>
              <a:spcBef>
                <a:spcPts val="484"/>
              </a:spcBef>
              <a:spcAft>
                <a:spcPts val="0"/>
              </a:spcAft>
              <a:buNone/>
            </a:pPr>
            <a:r>
              <a:rPr lang="en-US" sz="850">
                <a:solidFill>
                  <a:srgbClr val="52555A"/>
                </a:solidFill>
                <a:latin typeface="Arial"/>
                <a:ea typeface="Arial"/>
                <a:cs typeface="Arial"/>
                <a:sym typeface="Arial"/>
              </a:rPr>
              <a:t>165</a:t>
            </a:r>
            <a:endParaRPr sz="850">
              <a:latin typeface="Arial"/>
              <a:ea typeface="Arial"/>
              <a:cs typeface="Arial"/>
              <a:sym typeface="Arial"/>
            </a:endParaRPr>
          </a:p>
        </p:txBody>
      </p:sp>
      <p:sp>
        <p:nvSpPr>
          <p:cNvPr id="762" name="Google Shape;762;p16"/>
          <p:cNvSpPr txBox="1"/>
          <p:nvPr/>
        </p:nvSpPr>
        <p:spPr>
          <a:xfrm>
            <a:off x="9835026" y="1239138"/>
            <a:ext cx="506640" cy="322927"/>
          </a:xfrm>
          <a:prstGeom prst="rect">
            <a:avLst/>
          </a:prstGeom>
          <a:noFill/>
          <a:ln>
            <a:noFill/>
          </a:ln>
        </p:spPr>
        <p:txBody>
          <a:bodyPr anchorCtr="0" anchor="t" bIns="0" lIns="0" spcFirstLastPara="1" rIns="0" wrap="square" tIns="0">
            <a:noAutofit/>
          </a:bodyPr>
          <a:lstStyle/>
          <a:p>
            <a:pPr indent="0" lvl="0" marL="12700" marR="258" rtl="0" algn="l">
              <a:lnSpc>
                <a:spcPct val="95825"/>
              </a:lnSpc>
              <a:spcBef>
                <a:spcPts val="0"/>
              </a:spcBef>
              <a:spcAft>
                <a:spcPts val="0"/>
              </a:spcAft>
              <a:buNone/>
            </a:pPr>
            <a:r>
              <a:rPr b="1" lang="en-US" sz="850">
                <a:solidFill>
                  <a:srgbClr val="52555A"/>
                </a:solidFill>
                <a:latin typeface="Arial"/>
                <a:ea typeface="Arial"/>
                <a:cs typeface="Arial"/>
                <a:sym typeface="Arial"/>
              </a:rPr>
              <a:t>$197,347</a:t>
            </a:r>
            <a:endParaRPr sz="850">
              <a:latin typeface="Arial"/>
              <a:ea typeface="Arial"/>
              <a:cs typeface="Arial"/>
              <a:sym typeface="Arial"/>
            </a:endParaRPr>
          </a:p>
          <a:p>
            <a:pPr indent="-11945" lvl="0" marL="291345" marR="0" rtl="0" algn="l">
              <a:lnSpc>
                <a:spcPct val="95825"/>
              </a:lnSpc>
              <a:spcBef>
                <a:spcPts val="484"/>
              </a:spcBef>
              <a:spcAft>
                <a:spcPts val="0"/>
              </a:spcAft>
              <a:buNone/>
            </a:pPr>
            <a:r>
              <a:rPr lang="en-US" sz="850">
                <a:solidFill>
                  <a:srgbClr val="52555A"/>
                </a:solidFill>
                <a:latin typeface="Arial"/>
                <a:ea typeface="Arial"/>
                <a:cs typeface="Arial"/>
                <a:sym typeface="Arial"/>
              </a:rPr>
              <a:t>182</a:t>
            </a:r>
            <a:endParaRPr sz="850">
              <a:latin typeface="Arial"/>
              <a:ea typeface="Arial"/>
              <a:cs typeface="Arial"/>
              <a:sym typeface="Arial"/>
            </a:endParaRPr>
          </a:p>
        </p:txBody>
      </p:sp>
      <p:sp>
        <p:nvSpPr>
          <p:cNvPr id="763" name="Google Shape;763;p16"/>
          <p:cNvSpPr txBox="1"/>
          <p:nvPr/>
        </p:nvSpPr>
        <p:spPr>
          <a:xfrm>
            <a:off x="10862498" y="1239138"/>
            <a:ext cx="506381" cy="322927"/>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$186,155</a:t>
            </a:r>
            <a:endParaRPr sz="850">
              <a:latin typeface="Arial"/>
              <a:ea typeface="Arial"/>
              <a:cs typeface="Arial"/>
              <a:sym typeface="Arial"/>
            </a:endParaRPr>
          </a:p>
          <a:p>
            <a:pPr indent="-11635" lvl="0" marL="291036" marR="50" rtl="0" algn="l">
              <a:lnSpc>
                <a:spcPct val="95825"/>
              </a:lnSpc>
              <a:spcBef>
                <a:spcPts val="484"/>
              </a:spcBef>
              <a:spcAft>
                <a:spcPts val="0"/>
              </a:spcAft>
              <a:buNone/>
            </a:pPr>
            <a:r>
              <a:rPr lang="en-US" sz="850">
                <a:solidFill>
                  <a:srgbClr val="52555A"/>
                </a:solidFill>
                <a:latin typeface="Arial"/>
                <a:ea typeface="Arial"/>
                <a:cs typeface="Arial"/>
                <a:sym typeface="Arial"/>
              </a:rPr>
              <a:t>171</a:t>
            </a:r>
            <a:endParaRPr sz="850">
              <a:latin typeface="Arial"/>
              <a:ea typeface="Arial"/>
              <a:cs typeface="Arial"/>
              <a:sym typeface="Arial"/>
            </a:endParaRPr>
          </a:p>
        </p:txBody>
      </p:sp>
      <p:sp>
        <p:nvSpPr>
          <p:cNvPr id="764" name="Google Shape;764;p16"/>
          <p:cNvSpPr txBox="1"/>
          <p:nvPr/>
        </p:nvSpPr>
        <p:spPr>
          <a:xfrm>
            <a:off x="5991927" y="2019961"/>
            <a:ext cx="302122"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(445)</a:t>
            </a:r>
            <a:endParaRPr sz="850">
              <a:latin typeface="Arial"/>
              <a:ea typeface="Arial"/>
              <a:cs typeface="Arial"/>
              <a:sym typeface="Arial"/>
            </a:endParaRPr>
          </a:p>
        </p:txBody>
      </p:sp>
      <p:sp>
        <p:nvSpPr>
          <p:cNvPr id="765" name="Google Shape;765;p16"/>
          <p:cNvSpPr txBox="1"/>
          <p:nvPr/>
        </p:nvSpPr>
        <p:spPr>
          <a:xfrm>
            <a:off x="7019193" y="2019961"/>
            <a:ext cx="302122"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(560)</a:t>
            </a:r>
            <a:endParaRPr sz="850">
              <a:latin typeface="Arial"/>
              <a:ea typeface="Arial"/>
              <a:cs typeface="Arial"/>
              <a:sym typeface="Arial"/>
            </a:endParaRPr>
          </a:p>
        </p:txBody>
      </p:sp>
      <p:sp>
        <p:nvSpPr>
          <p:cNvPr id="766" name="Google Shape;766;p16"/>
          <p:cNvSpPr txBox="1"/>
          <p:nvPr/>
        </p:nvSpPr>
        <p:spPr>
          <a:xfrm>
            <a:off x="8046459" y="2019961"/>
            <a:ext cx="302122"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(617)</a:t>
            </a:r>
            <a:endParaRPr sz="850">
              <a:latin typeface="Arial"/>
              <a:ea typeface="Arial"/>
              <a:cs typeface="Arial"/>
              <a:sym typeface="Arial"/>
            </a:endParaRPr>
          </a:p>
        </p:txBody>
      </p:sp>
      <p:sp>
        <p:nvSpPr>
          <p:cNvPr id="767" name="Google Shape;767;p16"/>
          <p:cNvSpPr txBox="1"/>
          <p:nvPr/>
        </p:nvSpPr>
        <p:spPr>
          <a:xfrm>
            <a:off x="9011873" y="2019961"/>
            <a:ext cx="302122"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(909)</a:t>
            </a:r>
            <a:endParaRPr sz="850">
              <a:latin typeface="Arial"/>
              <a:ea typeface="Arial"/>
              <a:cs typeface="Arial"/>
              <a:sym typeface="Arial"/>
            </a:endParaRPr>
          </a:p>
        </p:txBody>
      </p:sp>
      <p:sp>
        <p:nvSpPr>
          <p:cNvPr id="768" name="Google Shape;768;p16"/>
          <p:cNvSpPr txBox="1"/>
          <p:nvPr/>
        </p:nvSpPr>
        <p:spPr>
          <a:xfrm>
            <a:off x="9946669" y="2019961"/>
            <a:ext cx="394759"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(1,245)</a:t>
            </a:r>
            <a:endParaRPr sz="850">
              <a:latin typeface="Arial"/>
              <a:ea typeface="Arial"/>
              <a:cs typeface="Arial"/>
              <a:sym typeface="Arial"/>
            </a:endParaRPr>
          </a:p>
        </p:txBody>
      </p:sp>
      <p:sp>
        <p:nvSpPr>
          <p:cNvPr id="769" name="Google Shape;769;p16"/>
          <p:cNvSpPr txBox="1"/>
          <p:nvPr/>
        </p:nvSpPr>
        <p:spPr>
          <a:xfrm>
            <a:off x="10973832" y="2019961"/>
            <a:ext cx="394759"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(2,293)</a:t>
            </a:r>
            <a:endParaRPr sz="850">
              <a:latin typeface="Arial"/>
              <a:ea typeface="Arial"/>
              <a:cs typeface="Arial"/>
              <a:sym typeface="Arial"/>
            </a:endParaRPr>
          </a:p>
        </p:txBody>
      </p:sp>
      <p:sp>
        <p:nvSpPr>
          <p:cNvPr id="770" name="Google Shape;770;p16"/>
          <p:cNvSpPr txBox="1"/>
          <p:nvPr/>
        </p:nvSpPr>
        <p:spPr>
          <a:xfrm>
            <a:off x="5991927" y="2373239"/>
            <a:ext cx="302122"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(291)</a:t>
            </a:r>
            <a:endParaRPr sz="850">
              <a:latin typeface="Arial"/>
              <a:ea typeface="Arial"/>
              <a:cs typeface="Arial"/>
              <a:sym typeface="Arial"/>
            </a:endParaRPr>
          </a:p>
        </p:txBody>
      </p:sp>
      <p:sp>
        <p:nvSpPr>
          <p:cNvPr id="771" name="Google Shape;771;p16"/>
          <p:cNvSpPr txBox="1"/>
          <p:nvPr/>
        </p:nvSpPr>
        <p:spPr>
          <a:xfrm>
            <a:off x="7081045" y="2373239"/>
            <a:ext cx="240173"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(61)</a:t>
            </a:r>
            <a:endParaRPr sz="850">
              <a:latin typeface="Arial"/>
              <a:ea typeface="Arial"/>
              <a:cs typeface="Arial"/>
              <a:sym typeface="Arial"/>
            </a:endParaRPr>
          </a:p>
        </p:txBody>
      </p:sp>
      <p:sp>
        <p:nvSpPr>
          <p:cNvPr id="772" name="Google Shape;772;p16"/>
          <p:cNvSpPr txBox="1"/>
          <p:nvPr/>
        </p:nvSpPr>
        <p:spPr>
          <a:xfrm>
            <a:off x="8120682" y="2373239"/>
            <a:ext cx="227995"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441</a:t>
            </a:r>
            <a:endParaRPr sz="850">
              <a:latin typeface="Arial"/>
              <a:ea typeface="Arial"/>
              <a:cs typeface="Arial"/>
              <a:sym typeface="Arial"/>
            </a:endParaRPr>
          </a:p>
        </p:txBody>
      </p:sp>
      <p:sp>
        <p:nvSpPr>
          <p:cNvPr id="773" name="Google Shape;773;p16"/>
          <p:cNvSpPr txBox="1"/>
          <p:nvPr/>
        </p:nvSpPr>
        <p:spPr>
          <a:xfrm>
            <a:off x="9086302" y="2373239"/>
            <a:ext cx="227995"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279</a:t>
            </a:r>
            <a:endParaRPr sz="850">
              <a:latin typeface="Arial"/>
              <a:ea typeface="Arial"/>
              <a:cs typeface="Arial"/>
              <a:sym typeface="Arial"/>
            </a:endParaRPr>
          </a:p>
        </p:txBody>
      </p:sp>
      <p:sp>
        <p:nvSpPr>
          <p:cNvPr id="774" name="Google Shape;774;p16"/>
          <p:cNvSpPr txBox="1"/>
          <p:nvPr/>
        </p:nvSpPr>
        <p:spPr>
          <a:xfrm>
            <a:off x="10113671" y="2373239"/>
            <a:ext cx="227995"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177</a:t>
            </a:r>
            <a:endParaRPr sz="850">
              <a:latin typeface="Arial"/>
              <a:ea typeface="Arial"/>
              <a:cs typeface="Arial"/>
              <a:sym typeface="Arial"/>
            </a:endParaRPr>
          </a:p>
        </p:txBody>
      </p:sp>
      <p:sp>
        <p:nvSpPr>
          <p:cNvPr id="775" name="Google Shape;775;p16"/>
          <p:cNvSpPr txBox="1"/>
          <p:nvPr/>
        </p:nvSpPr>
        <p:spPr>
          <a:xfrm>
            <a:off x="11140834" y="2373239"/>
            <a:ext cx="227995"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587</a:t>
            </a:r>
            <a:endParaRPr sz="850">
              <a:latin typeface="Arial"/>
              <a:ea typeface="Arial"/>
              <a:cs typeface="Arial"/>
              <a:sym typeface="Arial"/>
            </a:endParaRPr>
          </a:p>
        </p:txBody>
      </p:sp>
      <p:sp>
        <p:nvSpPr>
          <p:cNvPr id="776" name="Google Shape;776;p16"/>
          <p:cNvSpPr txBox="1"/>
          <p:nvPr/>
        </p:nvSpPr>
        <p:spPr>
          <a:xfrm>
            <a:off x="5911209" y="2788612"/>
            <a:ext cx="382580"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21,589</a:t>
            </a:r>
            <a:endParaRPr sz="850">
              <a:latin typeface="Arial"/>
              <a:ea typeface="Arial"/>
              <a:cs typeface="Arial"/>
              <a:sym typeface="Arial"/>
            </a:endParaRPr>
          </a:p>
        </p:txBody>
      </p:sp>
      <p:sp>
        <p:nvSpPr>
          <p:cNvPr id="777" name="Google Shape;777;p16"/>
          <p:cNvSpPr txBox="1"/>
          <p:nvPr/>
        </p:nvSpPr>
        <p:spPr>
          <a:xfrm>
            <a:off x="6938785" y="2788612"/>
            <a:ext cx="382580"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20,858</a:t>
            </a:r>
            <a:endParaRPr sz="850">
              <a:latin typeface="Arial"/>
              <a:ea typeface="Arial"/>
              <a:cs typeface="Arial"/>
              <a:sym typeface="Arial"/>
            </a:endParaRPr>
          </a:p>
        </p:txBody>
      </p:sp>
      <p:sp>
        <p:nvSpPr>
          <p:cNvPr id="778" name="Google Shape;778;p16"/>
          <p:cNvSpPr txBox="1"/>
          <p:nvPr/>
        </p:nvSpPr>
        <p:spPr>
          <a:xfrm>
            <a:off x="7966051" y="2788612"/>
            <a:ext cx="382580"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21,980</a:t>
            </a:r>
            <a:endParaRPr sz="850">
              <a:latin typeface="Arial"/>
              <a:ea typeface="Arial"/>
              <a:cs typeface="Arial"/>
              <a:sym typeface="Arial"/>
            </a:endParaRPr>
          </a:p>
        </p:txBody>
      </p:sp>
      <p:sp>
        <p:nvSpPr>
          <p:cNvPr id="779" name="Google Shape;779;p16"/>
          <p:cNvSpPr txBox="1"/>
          <p:nvPr/>
        </p:nvSpPr>
        <p:spPr>
          <a:xfrm>
            <a:off x="8931464" y="2788612"/>
            <a:ext cx="382580"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22,805</a:t>
            </a:r>
            <a:endParaRPr sz="850">
              <a:latin typeface="Arial"/>
              <a:ea typeface="Arial"/>
              <a:cs typeface="Arial"/>
              <a:sym typeface="Arial"/>
            </a:endParaRPr>
          </a:p>
        </p:txBody>
      </p:sp>
      <p:sp>
        <p:nvSpPr>
          <p:cNvPr id="780" name="Google Shape;780;p16"/>
          <p:cNvSpPr txBox="1"/>
          <p:nvPr/>
        </p:nvSpPr>
        <p:spPr>
          <a:xfrm>
            <a:off x="9958937" y="2788612"/>
            <a:ext cx="382580"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24,518</a:t>
            </a:r>
            <a:endParaRPr sz="850">
              <a:latin typeface="Arial"/>
              <a:ea typeface="Arial"/>
              <a:cs typeface="Arial"/>
              <a:sym typeface="Arial"/>
            </a:endParaRPr>
          </a:p>
        </p:txBody>
      </p:sp>
      <p:sp>
        <p:nvSpPr>
          <p:cNvPr id="781" name="Google Shape;781;p16"/>
          <p:cNvSpPr txBox="1"/>
          <p:nvPr/>
        </p:nvSpPr>
        <p:spPr>
          <a:xfrm>
            <a:off x="10986306" y="2788612"/>
            <a:ext cx="382580"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25,488</a:t>
            </a:r>
            <a:endParaRPr sz="850">
              <a:latin typeface="Arial"/>
              <a:ea typeface="Arial"/>
              <a:cs typeface="Arial"/>
              <a:sym typeface="Arial"/>
            </a:endParaRPr>
          </a:p>
        </p:txBody>
      </p:sp>
      <p:sp>
        <p:nvSpPr>
          <p:cNvPr id="782" name="Google Shape;782;p16"/>
          <p:cNvSpPr txBox="1"/>
          <p:nvPr/>
        </p:nvSpPr>
        <p:spPr>
          <a:xfrm>
            <a:off x="5973371" y="3141890"/>
            <a:ext cx="312495" cy="360163"/>
          </a:xfrm>
          <a:prstGeom prst="rect">
            <a:avLst/>
          </a:prstGeom>
          <a:noFill/>
          <a:ln>
            <a:noFill/>
          </a:ln>
        </p:spPr>
        <p:txBody>
          <a:bodyPr anchorCtr="0" anchor="t" bIns="0" lIns="0" spcFirstLastPara="1" rIns="0" wrap="square" tIns="0">
            <a:noAutofit/>
          </a:bodyPr>
          <a:lstStyle/>
          <a:p>
            <a:pPr indent="0" lvl="0" marL="0" marR="0" rtl="0" algn="ctr">
              <a:lnSpc>
                <a:spcPct val="95825"/>
              </a:lnSpc>
              <a:spcBef>
                <a:spcPts val="0"/>
              </a:spcBef>
              <a:spcAft>
                <a:spcPts val="0"/>
              </a:spcAft>
              <a:buNone/>
            </a:pPr>
            <a:r>
              <a:rPr lang="en-US" sz="850">
                <a:solidFill>
                  <a:srgbClr val="52555A"/>
                </a:solidFill>
                <a:latin typeface="Arial"/>
                <a:ea typeface="Arial"/>
                <a:cs typeface="Arial"/>
                <a:sym typeface="Arial"/>
              </a:rPr>
              <a:t>4,587</a:t>
            </a:r>
            <a:endParaRPr sz="850">
              <a:latin typeface="Arial"/>
              <a:ea typeface="Arial"/>
              <a:cs typeface="Arial"/>
              <a:sym typeface="Arial"/>
            </a:endParaRPr>
          </a:p>
          <a:p>
            <a:pPr indent="-8203" lvl="0" marL="84404" marR="96" rtl="0" algn="ctr">
              <a:lnSpc>
                <a:spcPct val="95825"/>
              </a:lnSpc>
              <a:spcBef>
                <a:spcPts val="779"/>
              </a:spcBef>
              <a:spcAft>
                <a:spcPts val="0"/>
              </a:spcAft>
              <a:buNone/>
            </a:pPr>
            <a:r>
              <a:rPr lang="en-US" sz="850">
                <a:solidFill>
                  <a:srgbClr val="52555A"/>
                </a:solidFill>
                <a:latin typeface="Arial"/>
                <a:ea typeface="Arial"/>
                <a:cs typeface="Arial"/>
                <a:sym typeface="Arial"/>
              </a:rPr>
              <a:t>796</a:t>
            </a:r>
            <a:endParaRPr sz="850">
              <a:latin typeface="Arial"/>
              <a:ea typeface="Arial"/>
              <a:cs typeface="Arial"/>
              <a:sym typeface="Arial"/>
            </a:endParaRPr>
          </a:p>
        </p:txBody>
      </p:sp>
      <p:sp>
        <p:nvSpPr>
          <p:cNvPr id="783" name="Google Shape;783;p16"/>
          <p:cNvSpPr txBox="1"/>
          <p:nvPr/>
        </p:nvSpPr>
        <p:spPr>
          <a:xfrm>
            <a:off x="7000637" y="3141890"/>
            <a:ext cx="312495" cy="360163"/>
          </a:xfrm>
          <a:prstGeom prst="rect">
            <a:avLst/>
          </a:prstGeom>
          <a:noFill/>
          <a:ln>
            <a:noFill/>
          </a:ln>
        </p:spPr>
        <p:txBody>
          <a:bodyPr anchorCtr="0" anchor="t" bIns="0" lIns="0" spcFirstLastPara="1" rIns="0" wrap="square" tIns="0">
            <a:noAutofit/>
          </a:bodyPr>
          <a:lstStyle/>
          <a:p>
            <a:pPr indent="0" lvl="0" marL="0" marR="0" rtl="0" algn="ctr">
              <a:lnSpc>
                <a:spcPct val="95825"/>
              </a:lnSpc>
              <a:spcBef>
                <a:spcPts val="0"/>
              </a:spcBef>
              <a:spcAft>
                <a:spcPts val="0"/>
              </a:spcAft>
              <a:buNone/>
            </a:pPr>
            <a:r>
              <a:rPr lang="en-US" sz="850">
                <a:solidFill>
                  <a:srgbClr val="52555A"/>
                </a:solidFill>
                <a:latin typeface="Arial"/>
                <a:ea typeface="Arial"/>
                <a:cs typeface="Arial"/>
                <a:sym typeface="Arial"/>
              </a:rPr>
              <a:t>4,876</a:t>
            </a:r>
            <a:endParaRPr sz="850">
              <a:latin typeface="Arial"/>
              <a:ea typeface="Arial"/>
              <a:cs typeface="Arial"/>
              <a:sym typeface="Arial"/>
            </a:endParaRPr>
          </a:p>
          <a:p>
            <a:pPr indent="-8203" lvl="0" marL="84404" marR="96" rtl="0" algn="ctr">
              <a:lnSpc>
                <a:spcPct val="95825"/>
              </a:lnSpc>
              <a:spcBef>
                <a:spcPts val="779"/>
              </a:spcBef>
              <a:spcAft>
                <a:spcPts val="0"/>
              </a:spcAft>
              <a:buNone/>
            </a:pPr>
            <a:r>
              <a:rPr lang="en-US" sz="850">
                <a:solidFill>
                  <a:srgbClr val="52555A"/>
                </a:solidFill>
                <a:latin typeface="Arial"/>
                <a:ea typeface="Arial"/>
                <a:cs typeface="Arial"/>
                <a:sym typeface="Arial"/>
              </a:rPr>
              <a:t>857</a:t>
            </a:r>
            <a:endParaRPr sz="850">
              <a:latin typeface="Arial"/>
              <a:ea typeface="Arial"/>
              <a:cs typeface="Arial"/>
              <a:sym typeface="Arial"/>
            </a:endParaRPr>
          </a:p>
        </p:txBody>
      </p:sp>
      <p:sp>
        <p:nvSpPr>
          <p:cNvPr id="784" name="Google Shape;784;p16"/>
          <p:cNvSpPr txBox="1"/>
          <p:nvPr/>
        </p:nvSpPr>
        <p:spPr>
          <a:xfrm>
            <a:off x="8027903" y="3141890"/>
            <a:ext cx="312495" cy="360163"/>
          </a:xfrm>
          <a:prstGeom prst="rect">
            <a:avLst/>
          </a:prstGeom>
          <a:noFill/>
          <a:ln>
            <a:noFill/>
          </a:ln>
        </p:spPr>
        <p:txBody>
          <a:bodyPr anchorCtr="0" anchor="t" bIns="0" lIns="0" spcFirstLastPara="1" rIns="0" wrap="square" tIns="0">
            <a:noAutofit/>
          </a:bodyPr>
          <a:lstStyle/>
          <a:p>
            <a:pPr indent="0" lvl="0" marL="0" marR="0" rtl="0" algn="ctr">
              <a:lnSpc>
                <a:spcPct val="95825"/>
              </a:lnSpc>
              <a:spcBef>
                <a:spcPts val="0"/>
              </a:spcBef>
              <a:spcAft>
                <a:spcPts val="0"/>
              </a:spcAft>
              <a:buNone/>
            </a:pPr>
            <a:r>
              <a:rPr lang="en-US" sz="850">
                <a:solidFill>
                  <a:srgbClr val="52555A"/>
                </a:solidFill>
                <a:latin typeface="Arial"/>
                <a:ea typeface="Arial"/>
                <a:cs typeface="Arial"/>
                <a:sym typeface="Arial"/>
              </a:rPr>
              <a:t>3,586</a:t>
            </a:r>
            <a:endParaRPr sz="850">
              <a:latin typeface="Arial"/>
              <a:ea typeface="Arial"/>
              <a:cs typeface="Arial"/>
              <a:sym typeface="Arial"/>
            </a:endParaRPr>
          </a:p>
          <a:p>
            <a:pPr indent="-8203" lvl="0" marL="84404" marR="96" rtl="0" algn="ctr">
              <a:lnSpc>
                <a:spcPct val="95825"/>
              </a:lnSpc>
              <a:spcBef>
                <a:spcPts val="779"/>
              </a:spcBef>
              <a:spcAft>
                <a:spcPts val="0"/>
              </a:spcAft>
              <a:buNone/>
            </a:pPr>
            <a:r>
              <a:rPr lang="en-US" sz="850">
                <a:solidFill>
                  <a:srgbClr val="52555A"/>
                </a:solidFill>
                <a:latin typeface="Arial"/>
                <a:ea typeface="Arial"/>
                <a:cs typeface="Arial"/>
                <a:sym typeface="Arial"/>
              </a:rPr>
              <a:t>794</a:t>
            </a:r>
            <a:endParaRPr sz="850">
              <a:latin typeface="Arial"/>
              <a:ea typeface="Arial"/>
              <a:cs typeface="Arial"/>
              <a:sym typeface="Arial"/>
            </a:endParaRPr>
          </a:p>
        </p:txBody>
      </p:sp>
      <p:sp>
        <p:nvSpPr>
          <p:cNvPr id="785" name="Google Shape;785;p16"/>
          <p:cNvSpPr txBox="1"/>
          <p:nvPr/>
        </p:nvSpPr>
        <p:spPr>
          <a:xfrm>
            <a:off x="8993317" y="3141890"/>
            <a:ext cx="312605" cy="360163"/>
          </a:xfrm>
          <a:prstGeom prst="rect">
            <a:avLst/>
          </a:prstGeom>
          <a:noFill/>
          <a:ln>
            <a:noFill/>
          </a:ln>
        </p:spPr>
        <p:txBody>
          <a:bodyPr anchorCtr="0" anchor="t" bIns="0" lIns="0" spcFirstLastPara="1" rIns="0" wrap="square" tIns="0">
            <a:noAutofit/>
          </a:bodyPr>
          <a:lstStyle/>
          <a:p>
            <a:pPr indent="0" lvl="0" marL="0" marR="108" rtl="0" algn="ctr">
              <a:lnSpc>
                <a:spcPct val="95825"/>
              </a:lnSpc>
              <a:spcBef>
                <a:spcPts val="0"/>
              </a:spcBef>
              <a:spcAft>
                <a:spcPts val="0"/>
              </a:spcAft>
              <a:buNone/>
            </a:pPr>
            <a:r>
              <a:rPr lang="en-US" sz="850">
                <a:solidFill>
                  <a:srgbClr val="52555A"/>
                </a:solidFill>
                <a:latin typeface="Arial"/>
                <a:ea typeface="Arial"/>
                <a:cs typeface="Arial"/>
                <a:sym typeface="Arial"/>
              </a:rPr>
              <a:t>4,373</a:t>
            </a:r>
            <a:endParaRPr sz="850">
              <a:latin typeface="Arial"/>
              <a:ea typeface="Arial"/>
              <a:cs typeface="Arial"/>
              <a:sym typeface="Arial"/>
            </a:endParaRPr>
          </a:p>
          <a:p>
            <a:pPr indent="-8410" lvl="0" marL="84610" marR="0" rtl="0" algn="ctr">
              <a:lnSpc>
                <a:spcPct val="95825"/>
              </a:lnSpc>
              <a:spcBef>
                <a:spcPts val="779"/>
              </a:spcBef>
              <a:spcAft>
                <a:spcPts val="0"/>
              </a:spcAft>
              <a:buNone/>
            </a:pPr>
            <a:r>
              <a:rPr lang="en-US" sz="850">
                <a:solidFill>
                  <a:srgbClr val="52555A"/>
                </a:solidFill>
                <a:latin typeface="Arial"/>
                <a:ea typeface="Arial"/>
                <a:cs typeface="Arial"/>
                <a:sym typeface="Arial"/>
              </a:rPr>
              <a:t>936</a:t>
            </a:r>
            <a:endParaRPr sz="850">
              <a:latin typeface="Arial"/>
              <a:ea typeface="Arial"/>
              <a:cs typeface="Arial"/>
              <a:sym typeface="Arial"/>
            </a:endParaRPr>
          </a:p>
        </p:txBody>
      </p:sp>
      <p:sp>
        <p:nvSpPr>
          <p:cNvPr id="786" name="Google Shape;786;p16"/>
          <p:cNvSpPr txBox="1"/>
          <p:nvPr/>
        </p:nvSpPr>
        <p:spPr>
          <a:xfrm>
            <a:off x="10020892" y="3141890"/>
            <a:ext cx="320870" cy="360163"/>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4,950</a:t>
            </a:r>
            <a:endParaRPr sz="850">
              <a:latin typeface="Arial"/>
              <a:ea typeface="Arial"/>
              <a:cs typeface="Arial"/>
              <a:sym typeface="Arial"/>
            </a:endParaRPr>
          </a:p>
          <a:p>
            <a:pPr indent="0" lvl="0" marL="12700" marR="0" rtl="0" algn="l">
              <a:lnSpc>
                <a:spcPct val="95825"/>
              </a:lnSpc>
              <a:spcBef>
                <a:spcPts val="779"/>
              </a:spcBef>
              <a:spcAft>
                <a:spcPts val="0"/>
              </a:spcAft>
              <a:buNone/>
            </a:pPr>
            <a:r>
              <a:rPr lang="en-US" sz="850">
                <a:solidFill>
                  <a:srgbClr val="52555A"/>
                </a:solidFill>
                <a:latin typeface="Arial"/>
                <a:ea typeface="Arial"/>
                <a:cs typeface="Arial"/>
                <a:sym typeface="Arial"/>
              </a:rPr>
              <a:t>1,125</a:t>
            </a:r>
            <a:endParaRPr sz="850">
              <a:latin typeface="Arial"/>
              <a:ea typeface="Arial"/>
              <a:cs typeface="Arial"/>
              <a:sym typeface="Arial"/>
            </a:endParaRPr>
          </a:p>
        </p:txBody>
      </p:sp>
      <p:sp>
        <p:nvSpPr>
          <p:cNvPr id="787" name="Google Shape;787;p16"/>
          <p:cNvSpPr txBox="1"/>
          <p:nvPr/>
        </p:nvSpPr>
        <p:spPr>
          <a:xfrm>
            <a:off x="11048055" y="3141890"/>
            <a:ext cx="312495" cy="360163"/>
          </a:xfrm>
          <a:prstGeom prst="rect">
            <a:avLst/>
          </a:prstGeom>
          <a:noFill/>
          <a:ln>
            <a:noFill/>
          </a:ln>
        </p:spPr>
        <p:txBody>
          <a:bodyPr anchorCtr="0" anchor="t" bIns="0" lIns="0" spcFirstLastPara="1" rIns="0" wrap="square" tIns="0">
            <a:noAutofit/>
          </a:bodyPr>
          <a:lstStyle/>
          <a:p>
            <a:pPr indent="0" lvl="0" marL="0" marR="0" rtl="0" algn="ctr">
              <a:lnSpc>
                <a:spcPct val="95825"/>
              </a:lnSpc>
              <a:spcBef>
                <a:spcPts val="0"/>
              </a:spcBef>
              <a:spcAft>
                <a:spcPts val="0"/>
              </a:spcAft>
              <a:buNone/>
            </a:pPr>
            <a:r>
              <a:rPr lang="en-US" sz="850">
                <a:solidFill>
                  <a:srgbClr val="52555A"/>
                </a:solidFill>
                <a:latin typeface="Arial"/>
                <a:ea typeface="Arial"/>
                <a:cs typeface="Arial"/>
                <a:sym typeface="Arial"/>
              </a:rPr>
              <a:t>5,632</a:t>
            </a:r>
            <a:endParaRPr sz="850">
              <a:latin typeface="Arial"/>
              <a:ea typeface="Arial"/>
              <a:cs typeface="Arial"/>
              <a:sym typeface="Arial"/>
            </a:endParaRPr>
          </a:p>
          <a:p>
            <a:pPr indent="-8203" lvl="0" marL="84404" marR="96" rtl="0" algn="ctr">
              <a:lnSpc>
                <a:spcPct val="95825"/>
              </a:lnSpc>
              <a:spcBef>
                <a:spcPts val="779"/>
              </a:spcBef>
              <a:spcAft>
                <a:spcPts val="0"/>
              </a:spcAft>
              <a:buNone/>
            </a:pPr>
            <a:r>
              <a:rPr lang="en-US" sz="850">
                <a:solidFill>
                  <a:srgbClr val="52555A"/>
                </a:solidFill>
                <a:latin typeface="Arial"/>
                <a:ea typeface="Arial"/>
                <a:cs typeface="Arial"/>
                <a:sym typeface="Arial"/>
              </a:rPr>
              <a:t>732</a:t>
            </a:r>
            <a:endParaRPr sz="850">
              <a:latin typeface="Arial"/>
              <a:ea typeface="Arial"/>
              <a:cs typeface="Arial"/>
              <a:sym typeface="Arial"/>
            </a:endParaRPr>
          </a:p>
        </p:txBody>
      </p:sp>
      <p:sp>
        <p:nvSpPr>
          <p:cNvPr id="788" name="Google Shape;788;p16"/>
          <p:cNvSpPr txBox="1"/>
          <p:nvPr/>
        </p:nvSpPr>
        <p:spPr>
          <a:xfrm>
            <a:off x="1207897" y="3371186"/>
            <a:ext cx="3767536" cy="874546"/>
          </a:xfrm>
          <a:prstGeom prst="rect">
            <a:avLst/>
          </a:prstGeom>
          <a:noFill/>
          <a:ln>
            <a:noFill/>
          </a:ln>
        </p:spPr>
        <p:txBody>
          <a:bodyPr anchorCtr="0" anchor="t" bIns="0" lIns="0" spcFirstLastPara="1" rIns="0" wrap="square" tIns="0">
            <a:noAutofit/>
          </a:bodyPr>
          <a:lstStyle/>
          <a:p>
            <a:pPr indent="0" lvl="0" marL="12700" marR="5919" rtl="0" algn="l">
              <a:lnSpc>
                <a:spcPct val="95825"/>
              </a:lnSpc>
              <a:spcBef>
                <a:spcPts val="0"/>
              </a:spcBef>
              <a:spcAft>
                <a:spcPts val="0"/>
              </a:spcAft>
              <a:buNone/>
            </a:pPr>
            <a:r>
              <a:rPr lang="en-US" sz="850">
                <a:solidFill>
                  <a:srgbClr val="52555A"/>
                </a:solidFill>
                <a:latin typeface="Arial"/>
                <a:ea typeface="Arial"/>
                <a:cs typeface="Arial"/>
                <a:sym typeface="Arial"/>
              </a:rPr>
              <a:t>Defined benefit pension plan net assets</a:t>
            </a:r>
            <a:endParaRPr sz="850">
              <a:latin typeface="Arial"/>
              <a:ea typeface="Arial"/>
              <a:cs typeface="Arial"/>
              <a:sym typeface="Arial"/>
            </a:endParaRPr>
          </a:p>
          <a:p>
            <a:pPr indent="-154631" lvl="0" marL="167331" marR="0" rtl="0" algn="l">
              <a:lnSpc>
                <a:spcPct val="114941"/>
              </a:lnSpc>
              <a:spcBef>
                <a:spcPts val="778"/>
              </a:spcBef>
              <a:spcAft>
                <a:spcPts val="0"/>
              </a:spcAft>
              <a:buNone/>
            </a:pPr>
            <a:r>
              <a:rPr lang="en-US" sz="850">
                <a:solidFill>
                  <a:srgbClr val="52555A"/>
                </a:solidFill>
                <a:latin typeface="Arial"/>
                <a:ea typeface="Arial"/>
                <a:cs typeface="Arial"/>
                <a:sym typeface="Arial"/>
              </a:rPr>
              <a:t>Deferred tax assets (DTAs) arising from net operating loss, foreign tax credit </a:t>
            </a:r>
            <a:endParaRPr sz="850">
              <a:latin typeface="Arial"/>
              <a:ea typeface="Arial"/>
              <a:cs typeface="Arial"/>
              <a:sym typeface="Arial"/>
            </a:endParaRPr>
          </a:p>
          <a:p>
            <a:pPr indent="-2231" lvl="0" marL="167331" marR="0" rtl="0" algn="l">
              <a:lnSpc>
                <a:spcPct val="114941"/>
              </a:lnSpc>
              <a:spcBef>
                <a:spcPts val="145"/>
              </a:spcBef>
              <a:spcAft>
                <a:spcPts val="0"/>
              </a:spcAft>
              <a:buNone/>
            </a:pPr>
            <a:r>
              <a:rPr lang="en-US" sz="850">
                <a:solidFill>
                  <a:srgbClr val="52555A"/>
                </a:solidFill>
                <a:latin typeface="Arial"/>
                <a:ea typeface="Arial"/>
                <a:cs typeface="Arial"/>
                <a:sym typeface="Arial"/>
              </a:rPr>
              <a:t>and general business credit carry-forwards</a:t>
            </a:r>
            <a:endParaRPr sz="850">
              <a:latin typeface="Arial"/>
              <a:ea typeface="Arial"/>
              <a:cs typeface="Arial"/>
              <a:sym typeface="Arial"/>
            </a:endParaRPr>
          </a:p>
          <a:p>
            <a:pPr indent="-154631" lvl="0" marL="167331" marR="157703" rtl="0" algn="l">
              <a:lnSpc>
                <a:spcPct val="114941"/>
              </a:lnSpc>
              <a:spcBef>
                <a:spcPts val="635"/>
              </a:spcBef>
              <a:spcAft>
                <a:spcPts val="0"/>
              </a:spcAft>
              <a:buNone/>
            </a:pPr>
            <a:r>
              <a:rPr lang="en-US" sz="850">
                <a:solidFill>
                  <a:srgbClr val="52555A"/>
                </a:solidFill>
                <a:latin typeface="Arial"/>
                <a:ea typeface="Arial"/>
                <a:cs typeface="Arial"/>
                <a:sym typeface="Arial"/>
              </a:rPr>
              <a:t>Excess over 10% / 15% limitations for other DTAs, certain common stock </a:t>
            </a:r>
            <a:endParaRPr sz="850">
              <a:latin typeface="Arial"/>
              <a:ea typeface="Arial"/>
              <a:cs typeface="Arial"/>
              <a:sym typeface="Arial"/>
            </a:endParaRPr>
          </a:p>
          <a:p>
            <a:pPr indent="-2231" lvl="0" marL="167331" marR="157703" rtl="0" algn="l">
              <a:lnSpc>
                <a:spcPct val="114941"/>
              </a:lnSpc>
              <a:spcBef>
                <a:spcPts val="172"/>
              </a:spcBef>
              <a:spcAft>
                <a:spcPts val="0"/>
              </a:spcAft>
              <a:buNone/>
            </a:pPr>
            <a:r>
              <a:rPr lang="en-US" sz="850">
                <a:solidFill>
                  <a:srgbClr val="52555A"/>
                </a:solidFill>
                <a:latin typeface="Arial"/>
                <a:ea typeface="Arial"/>
                <a:cs typeface="Arial"/>
                <a:sym typeface="Arial"/>
              </a:rPr>
              <a:t>investments and MSRs</a:t>
            </a:r>
            <a:r>
              <a:rPr baseline="30000" lang="en-US" sz="825">
                <a:solidFill>
                  <a:srgbClr val="52555A"/>
                </a:solidFill>
                <a:latin typeface="Arial"/>
                <a:ea typeface="Arial"/>
                <a:cs typeface="Arial"/>
                <a:sym typeface="Arial"/>
              </a:rPr>
              <a:t>(7)</a:t>
            </a:r>
            <a:endParaRPr sz="550">
              <a:latin typeface="Arial"/>
              <a:ea typeface="Arial"/>
              <a:cs typeface="Arial"/>
              <a:sym typeface="Arial"/>
            </a:endParaRPr>
          </a:p>
        </p:txBody>
      </p:sp>
      <p:sp>
        <p:nvSpPr>
          <p:cNvPr id="789" name="Google Shape;789;p16"/>
          <p:cNvSpPr txBox="1"/>
          <p:nvPr/>
        </p:nvSpPr>
        <p:spPr>
          <a:xfrm>
            <a:off x="5911209" y="3736841"/>
            <a:ext cx="382580"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20,832</a:t>
            </a:r>
            <a:endParaRPr sz="850">
              <a:latin typeface="Arial"/>
              <a:ea typeface="Arial"/>
              <a:cs typeface="Arial"/>
              <a:sym typeface="Arial"/>
            </a:endParaRPr>
          </a:p>
        </p:txBody>
      </p:sp>
      <p:sp>
        <p:nvSpPr>
          <p:cNvPr id="790" name="Google Shape;790;p16"/>
          <p:cNvSpPr txBox="1"/>
          <p:nvPr/>
        </p:nvSpPr>
        <p:spPr>
          <a:xfrm>
            <a:off x="6938785" y="3736841"/>
            <a:ext cx="382580"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21,337</a:t>
            </a:r>
            <a:endParaRPr sz="850">
              <a:latin typeface="Arial"/>
              <a:ea typeface="Arial"/>
              <a:cs typeface="Arial"/>
              <a:sym typeface="Arial"/>
            </a:endParaRPr>
          </a:p>
        </p:txBody>
      </p:sp>
      <p:sp>
        <p:nvSpPr>
          <p:cNvPr id="791" name="Google Shape;791;p16"/>
          <p:cNvSpPr txBox="1"/>
          <p:nvPr/>
        </p:nvSpPr>
        <p:spPr>
          <a:xfrm>
            <a:off x="7966051" y="3736841"/>
            <a:ext cx="382580"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23,659</a:t>
            </a:r>
            <a:endParaRPr sz="850">
              <a:latin typeface="Arial"/>
              <a:ea typeface="Arial"/>
              <a:cs typeface="Arial"/>
              <a:sym typeface="Arial"/>
            </a:endParaRPr>
          </a:p>
        </p:txBody>
      </p:sp>
      <p:sp>
        <p:nvSpPr>
          <p:cNvPr id="792" name="Google Shape;792;p16"/>
          <p:cNvSpPr txBox="1"/>
          <p:nvPr/>
        </p:nvSpPr>
        <p:spPr>
          <a:xfrm>
            <a:off x="8931464" y="3736841"/>
            <a:ext cx="382580"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23,626</a:t>
            </a:r>
            <a:endParaRPr sz="850">
              <a:latin typeface="Arial"/>
              <a:ea typeface="Arial"/>
              <a:cs typeface="Arial"/>
              <a:sym typeface="Arial"/>
            </a:endParaRPr>
          </a:p>
        </p:txBody>
      </p:sp>
      <p:sp>
        <p:nvSpPr>
          <p:cNvPr id="793" name="Google Shape;793;p16"/>
          <p:cNvSpPr txBox="1"/>
          <p:nvPr/>
        </p:nvSpPr>
        <p:spPr>
          <a:xfrm>
            <a:off x="9958937" y="3736841"/>
            <a:ext cx="382580"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26,438</a:t>
            </a:r>
            <a:endParaRPr sz="850">
              <a:latin typeface="Arial"/>
              <a:ea typeface="Arial"/>
              <a:cs typeface="Arial"/>
              <a:sym typeface="Arial"/>
            </a:endParaRPr>
          </a:p>
        </p:txBody>
      </p:sp>
      <p:sp>
        <p:nvSpPr>
          <p:cNvPr id="794" name="Google Shape;794;p16"/>
          <p:cNvSpPr txBox="1"/>
          <p:nvPr/>
        </p:nvSpPr>
        <p:spPr>
          <a:xfrm>
            <a:off x="10986306" y="3736841"/>
            <a:ext cx="382580"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29,100</a:t>
            </a:r>
            <a:endParaRPr sz="850">
              <a:latin typeface="Arial"/>
              <a:ea typeface="Arial"/>
              <a:cs typeface="Arial"/>
              <a:sym typeface="Arial"/>
            </a:endParaRPr>
          </a:p>
        </p:txBody>
      </p:sp>
      <p:sp>
        <p:nvSpPr>
          <p:cNvPr id="795" name="Google Shape;795;p16"/>
          <p:cNvSpPr txBox="1"/>
          <p:nvPr/>
        </p:nvSpPr>
        <p:spPr>
          <a:xfrm>
            <a:off x="5973371" y="4108676"/>
            <a:ext cx="320870"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8,851</a:t>
            </a:r>
            <a:endParaRPr sz="850">
              <a:latin typeface="Arial"/>
              <a:ea typeface="Arial"/>
              <a:cs typeface="Arial"/>
              <a:sym typeface="Arial"/>
            </a:endParaRPr>
          </a:p>
        </p:txBody>
      </p:sp>
      <p:sp>
        <p:nvSpPr>
          <p:cNvPr id="796" name="Google Shape;796;p16"/>
          <p:cNvSpPr txBox="1"/>
          <p:nvPr/>
        </p:nvSpPr>
        <p:spPr>
          <a:xfrm>
            <a:off x="7000637" y="4108676"/>
            <a:ext cx="320870"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9,357</a:t>
            </a:r>
            <a:endParaRPr sz="850">
              <a:latin typeface="Arial"/>
              <a:ea typeface="Arial"/>
              <a:cs typeface="Arial"/>
              <a:sym typeface="Arial"/>
            </a:endParaRPr>
          </a:p>
        </p:txBody>
      </p:sp>
      <p:sp>
        <p:nvSpPr>
          <p:cNvPr id="797" name="Google Shape;797;p16"/>
          <p:cNvSpPr txBox="1"/>
          <p:nvPr/>
        </p:nvSpPr>
        <p:spPr>
          <a:xfrm>
            <a:off x="8027903" y="4108676"/>
            <a:ext cx="320870"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8,723</a:t>
            </a:r>
            <a:endParaRPr sz="850">
              <a:latin typeface="Arial"/>
              <a:ea typeface="Arial"/>
              <a:cs typeface="Arial"/>
              <a:sym typeface="Arial"/>
            </a:endParaRPr>
          </a:p>
        </p:txBody>
      </p:sp>
      <p:sp>
        <p:nvSpPr>
          <p:cNvPr id="798" name="Google Shape;798;p16"/>
          <p:cNvSpPr txBox="1"/>
          <p:nvPr/>
        </p:nvSpPr>
        <p:spPr>
          <a:xfrm>
            <a:off x="8931464" y="4108676"/>
            <a:ext cx="382580"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12,299</a:t>
            </a:r>
            <a:endParaRPr sz="850">
              <a:latin typeface="Arial"/>
              <a:ea typeface="Arial"/>
              <a:cs typeface="Arial"/>
              <a:sym typeface="Arial"/>
            </a:endParaRPr>
          </a:p>
        </p:txBody>
      </p:sp>
      <p:sp>
        <p:nvSpPr>
          <p:cNvPr id="799" name="Google Shape;799;p16"/>
          <p:cNvSpPr txBox="1"/>
          <p:nvPr/>
        </p:nvSpPr>
        <p:spPr>
          <a:xfrm>
            <a:off x="9958937" y="4108676"/>
            <a:ext cx="382580"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16,217</a:t>
            </a:r>
            <a:endParaRPr sz="850">
              <a:latin typeface="Arial"/>
              <a:ea typeface="Arial"/>
              <a:cs typeface="Arial"/>
              <a:sym typeface="Arial"/>
            </a:endParaRPr>
          </a:p>
        </p:txBody>
      </p:sp>
      <p:sp>
        <p:nvSpPr>
          <p:cNvPr id="800" name="Google Shape;800;p16"/>
          <p:cNvSpPr txBox="1"/>
          <p:nvPr/>
        </p:nvSpPr>
        <p:spPr>
          <a:xfrm>
            <a:off x="10986306" y="4108676"/>
            <a:ext cx="382580"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50">
                <a:solidFill>
                  <a:srgbClr val="52555A"/>
                </a:solidFill>
                <a:latin typeface="Arial"/>
                <a:ea typeface="Arial"/>
                <a:cs typeface="Arial"/>
                <a:sym typeface="Arial"/>
              </a:rPr>
              <a:t>21,940</a:t>
            </a:r>
            <a:endParaRPr sz="850">
              <a:latin typeface="Arial"/>
              <a:ea typeface="Arial"/>
              <a:cs typeface="Arial"/>
              <a:sym typeface="Arial"/>
            </a:endParaRPr>
          </a:p>
        </p:txBody>
      </p:sp>
      <p:sp>
        <p:nvSpPr>
          <p:cNvPr id="801" name="Google Shape;801;p16"/>
          <p:cNvSpPr txBox="1"/>
          <p:nvPr/>
        </p:nvSpPr>
        <p:spPr>
          <a:xfrm>
            <a:off x="5787504" y="4369122"/>
            <a:ext cx="506381"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$155,174</a:t>
            </a:r>
            <a:endParaRPr sz="850">
              <a:latin typeface="Arial"/>
              <a:ea typeface="Arial"/>
              <a:cs typeface="Arial"/>
              <a:sym typeface="Arial"/>
            </a:endParaRPr>
          </a:p>
        </p:txBody>
      </p:sp>
      <p:sp>
        <p:nvSpPr>
          <p:cNvPr id="802" name="Google Shape;802;p16"/>
          <p:cNvSpPr txBox="1"/>
          <p:nvPr/>
        </p:nvSpPr>
        <p:spPr>
          <a:xfrm>
            <a:off x="6814873" y="4369122"/>
            <a:ext cx="506381"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$149,516</a:t>
            </a:r>
            <a:endParaRPr sz="850">
              <a:latin typeface="Arial"/>
              <a:ea typeface="Arial"/>
              <a:cs typeface="Arial"/>
              <a:sym typeface="Arial"/>
            </a:endParaRPr>
          </a:p>
        </p:txBody>
      </p:sp>
      <p:sp>
        <p:nvSpPr>
          <p:cNvPr id="803" name="Google Shape;803;p16"/>
          <p:cNvSpPr txBox="1"/>
          <p:nvPr/>
        </p:nvSpPr>
        <p:spPr>
          <a:xfrm>
            <a:off x="7842346" y="4369122"/>
            <a:ext cx="506381"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$146,865</a:t>
            </a:r>
            <a:endParaRPr sz="850">
              <a:latin typeface="Arial"/>
              <a:ea typeface="Arial"/>
              <a:cs typeface="Arial"/>
              <a:sym typeface="Arial"/>
            </a:endParaRPr>
          </a:p>
        </p:txBody>
      </p:sp>
      <p:sp>
        <p:nvSpPr>
          <p:cNvPr id="804" name="Google Shape;804;p16"/>
          <p:cNvSpPr txBox="1"/>
          <p:nvPr/>
        </p:nvSpPr>
        <p:spPr>
          <a:xfrm>
            <a:off x="8807760" y="4369122"/>
            <a:ext cx="506381"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$136,597</a:t>
            </a:r>
            <a:endParaRPr sz="850">
              <a:latin typeface="Arial"/>
              <a:ea typeface="Arial"/>
              <a:cs typeface="Arial"/>
              <a:sym typeface="Arial"/>
            </a:endParaRPr>
          </a:p>
        </p:txBody>
      </p:sp>
      <p:sp>
        <p:nvSpPr>
          <p:cNvPr id="805" name="Google Shape;805;p16"/>
          <p:cNvSpPr txBox="1"/>
          <p:nvPr/>
        </p:nvSpPr>
        <p:spPr>
          <a:xfrm>
            <a:off x="9835026" y="4369122"/>
            <a:ext cx="506381"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$125,349</a:t>
            </a:r>
            <a:endParaRPr sz="850">
              <a:latin typeface="Arial"/>
              <a:ea typeface="Arial"/>
              <a:cs typeface="Arial"/>
              <a:sym typeface="Arial"/>
            </a:endParaRPr>
          </a:p>
        </p:txBody>
      </p:sp>
      <p:sp>
        <p:nvSpPr>
          <p:cNvPr id="806" name="Google Shape;806;p16"/>
          <p:cNvSpPr txBox="1"/>
          <p:nvPr/>
        </p:nvSpPr>
        <p:spPr>
          <a:xfrm>
            <a:off x="10862498" y="4369122"/>
            <a:ext cx="506381"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$105,140</a:t>
            </a:r>
            <a:endParaRPr sz="850">
              <a:latin typeface="Arial"/>
              <a:ea typeface="Arial"/>
              <a:cs typeface="Arial"/>
              <a:sym typeface="Arial"/>
            </a:endParaRPr>
          </a:p>
        </p:txBody>
      </p:sp>
      <p:sp>
        <p:nvSpPr>
          <p:cNvPr id="807" name="Google Shape;807;p16"/>
          <p:cNvSpPr txBox="1"/>
          <p:nvPr/>
        </p:nvSpPr>
        <p:spPr>
          <a:xfrm>
            <a:off x="836524" y="4375311"/>
            <a:ext cx="2039870"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Common Equity Tier 1 Capital (CET1)</a:t>
            </a:r>
            <a:endParaRPr sz="850">
              <a:latin typeface="Arial"/>
              <a:ea typeface="Arial"/>
              <a:cs typeface="Arial"/>
              <a:sym typeface="Arial"/>
            </a:endParaRPr>
          </a:p>
        </p:txBody>
      </p:sp>
      <p:sp>
        <p:nvSpPr>
          <p:cNvPr id="808" name="Google Shape;808;p16"/>
          <p:cNvSpPr txBox="1"/>
          <p:nvPr/>
        </p:nvSpPr>
        <p:spPr>
          <a:xfrm>
            <a:off x="5694726" y="4592177"/>
            <a:ext cx="599256"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$1,189,490</a:t>
            </a:r>
            <a:endParaRPr sz="850">
              <a:latin typeface="Arial"/>
              <a:ea typeface="Arial"/>
              <a:cs typeface="Arial"/>
              <a:sym typeface="Arial"/>
            </a:endParaRPr>
          </a:p>
        </p:txBody>
      </p:sp>
      <p:sp>
        <p:nvSpPr>
          <p:cNvPr id="809" name="Google Shape;809;p16"/>
          <p:cNvSpPr txBox="1"/>
          <p:nvPr/>
        </p:nvSpPr>
        <p:spPr>
          <a:xfrm>
            <a:off x="6722095" y="4592177"/>
            <a:ext cx="599256"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$1,189,680</a:t>
            </a:r>
            <a:endParaRPr sz="850">
              <a:latin typeface="Arial"/>
              <a:ea typeface="Arial"/>
              <a:cs typeface="Arial"/>
              <a:sym typeface="Arial"/>
            </a:endParaRPr>
          </a:p>
        </p:txBody>
      </p:sp>
      <p:sp>
        <p:nvSpPr>
          <p:cNvPr id="810" name="Google Shape;810;p16"/>
          <p:cNvSpPr txBox="1"/>
          <p:nvPr/>
        </p:nvSpPr>
        <p:spPr>
          <a:xfrm>
            <a:off x="7749567" y="4592177"/>
            <a:ext cx="599256"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$1,216,277</a:t>
            </a:r>
            <a:endParaRPr sz="850">
              <a:latin typeface="Arial"/>
              <a:ea typeface="Arial"/>
              <a:cs typeface="Arial"/>
              <a:sym typeface="Arial"/>
            </a:endParaRPr>
          </a:p>
        </p:txBody>
      </p:sp>
      <p:sp>
        <p:nvSpPr>
          <p:cNvPr id="811" name="Google Shape;811;p16"/>
          <p:cNvSpPr txBox="1"/>
          <p:nvPr/>
        </p:nvSpPr>
        <p:spPr>
          <a:xfrm>
            <a:off x="8714981" y="4592177"/>
            <a:ext cx="599256"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$1,292,605</a:t>
            </a:r>
            <a:endParaRPr sz="850">
              <a:latin typeface="Arial"/>
              <a:ea typeface="Arial"/>
              <a:cs typeface="Arial"/>
              <a:sym typeface="Arial"/>
            </a:endParaRPr>
          </a:p>
        </p:txBody>
      </p:sp>
      <p:sp>
        <p:nvSpPr>
          <p:cNvPr id="812" name="Google Shape;812;p16"/>
          <p:cNvSpPr txBox="1"/>
          <p:nvPr/>
        </p:nvSpPr>
        <p:spPr>
          <a:xfrm>
            <a:off x="9742247" y="4592177"/>
            <a:ext cx="599256"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$1,185,443</a:t>
            </a:r>
            <a:endParaRPr sz="850">
              <a:latin typeface="Arial"/>
              <a:ea typeface="Arial"/>
              <a:cs typeface="Arial"/>
              <a:sym typeface="Arial"/>
            </a:endParaRPr>
          </a:p>
        </p:txBody>
      </p:sp>
      <p:sp>
        <p:nvSpPr>
          <p:cNvPr id="813" name="Google Shape;813;p16"/>
          <p:cNvSpPr txBox="1"/>
          <p:nvPr/>
        </p:nvSpPr>
        <p:spPr>
          <a:xfrm>
            <a:off x="10769513" y="4592177"/>
            <a:ext cx="599256"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$1,205,820</a:t>
            </a:r>
            <a:endParaRPr sz="850">
              <a:latin typeface="Arial"/>
              <a:ea typeface="Arial"/>
              <a:cs typeface="Arial"/>
              <a:sym typeface="Arial"/>
            </a:endParaRPr>
          </a:p>
        </p:txBody>
      </p:sp>
      <p:sp>
        <p:nvSpPr>
          <p:cNvPr id="814" name="Google Shape;814;p16"/>
          <p:cNvSpPr txBox="1"/>
          <p:nvPr/>
        </p:nvSpPr>
        <p:spPr>
          <a:xfrm>
            <a:off x="836524" y="4598366"/>
            <a:ext cx="1600755"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Risk-Weighted Assets (RWA)</a:t>
            </a:r>
            <a:endParaRPr sz="850">
              <a:latin typeface="Arial"/>
              <a:ea typeface="Arial"/>
              <a:cs typeface="Arial"/>
              <a:sym typeface="Arial"/>
            </a:endParaRPr>
          </a:p>
        </p:txBody>
      </p:sp>
      <p:sp>
        <p:nvSpPr>
          <p:cNvPr id="815" name="Google Shape;815;p16"/>
          <p:cNvSpPr txBox="1"/>
          <p:nvPr/>
        </p:nvSpPr>
        <p:spPr>
          <a:xfrm>
            <a:off x="5930074" y="4821683"/>
            <a:ext cx="357548"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13.0%</a:t>
            </a:r>
            <a:endParaRPr sz="850">
              <a:latin typeface="Arial"/>
              <a:ea typeface="Arial"/>
              <a:cs typeface="Arial"/>
              <a:sym typeface="Arial"/>
            </a:endParaRPr>
          </a:p>
        </p:txBody>
      </p:sp>
      <p:sp>
        <p:nvSpPr>
          <p:cNvPr id="816" name="Google Shape;816;p16"/>
          <p:cNvSpPr txBox="1"/>
          <p:nvPr/>
        </p:nvSpPr>
        <p:spPr>
          <a:xfrm>
            <a:off x="6957340" y="4821683"/>
            <a:ext cx="357548"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12.6%</a:t>
            </a:r>
            <a:endParaRPr sz="850">
              <a:latin typeface="Arial"/>
              <a:ea typeface="Arial"/>
              <a:cs typeface="Arial"/>
              <a:sym typeface="Arial"/>
            </a:endParaRPr>
          </a:p>
        </p:txBody>
      </p:sp>
      <p:sp>
        <p:nvSpPr>
          <p:cNvPr id="817" name="Google Shape;817;p16"/>
          <p:cNvSpPr txBox="1"/>
          <p:nvPr/>
        </p:nvSpPr>
        <p:spPr>
          <a:xfrm>
            <a:off x="7984606" y="4821683"/>
            <a:ext cx="357548"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12.1%</a:t>
            </a:r>
            <a:endParaRPr sz="850">
              <a:latin typeface="Arial"/>
              <a:ea typeface="Arial"/>
              <a:cs typeface="Arial"/>
              <a:sym typeface="Arial"/>
            </a:endParaRPr>
          </a:p>
        </p:txBody>
      </p:sp>
      <p:sp>
        <p:nvSpPr>
          <p:cNvPr id="818" name="Google Shape;818;p16"/>
          <p:cNvSpPr txBox="1"/>
          <p:nvPr/>
        </p:nvSpPr>
        <p:spPr>
          <a:xfrm>
            <a:off x="8950020" y="4821683"/>
            <a:ext cx="357548"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10.6%</a:t>
            </a:r>
            <a:endParaRPr sz="850">
              <a:latin typeface="Arial"/>
              <a:ea typeface="Arial"/>
              <a:cs typeface="Arial"/>
              <a:sym typeface="Arial"/>
            </a:endParaRPr>
          </a:p>
        </p:txBody>
      </p:sp>
      <p:sp>
        <p:nvSpPr>
          <p:cNvPr id="819" name="Google Shape;819;p16"/>
          <p:cNvSpPr txBox="1"/>
          <p:nvPr/>
        </p:nvSpPr>
        <p:spPr>
          <a:xfrm>
            <a:off x="9977596" y="4821683"/>
            <a:ext cx="357548"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10.6%</a:t>
            </a:r>
            <a:endParaRPr sz="850">
              <a:latin typeface="Arial"/>
              <a:ea typeface="Arial"/>
              <a:cs typeface="Arial"/>
              <a:sym typeface="Arial"/>
            </a:endParaRPr>
          </a:p>
        </p:txBody>
      </p:sp>
      <p:sp>
        <p:nvSpPr>
          <p:cNvPr id="820" name="Google Shape;820;p16"/>
          <p:cNvSpPr txBox="1"/>
          <p:nvPr/>
        </p:nvSpPr>
        <p:spPr>
          <a:xfrm>
            <a:off x="11066714" y="4821683"/>
            <a:ext cx="295695"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8.7%</a:t>
            </a:r>
            <a:endParaRPr sz="850">
              <a:latin typeface="Arial"/>
              <a:ea typeface="Arial"/>
              <a:cs typeface="Arial"/>
              <a:sym typeface="Arial"/>
            </a:endParaRPr>
          </a:p>
        </p:txBody>
      </p:sp>
      <p:sp>
        <p:nvSpPr>
          <p:cNvPr id="821" name="Google Shape;821;p16"/>
          <p:cNvSpPr txBox="1"/>
          <p:nvPr/>
        </p:nvSpPr>
        <p:spPr>
          <a:xfrm>
            <a:off x="836524" y="4827872"/>
            <a:ext cx="2707973" cy="137056"/>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b="1" lang="en-US" sz="850">
                <a:solidFill>
                  <a:srgbClr val="52555A"/>
                </a:solidFill>
                <a:latin typeface="Arial"/>
                <a:ea typeface="Arial"/>
                <a:cs typeface="Arial"/>
                <a:sym typeface="Arial"/>
              </a:rPr>
              <a:t>Common Equity Tier 1 Capital Ratio (CET1 / RWA)</a:t>
            </a:r>
            <a:endParaRPr sz="850">
              <a:latin typeface="Arial"/>
              <a:ea typeface="Arial"/>
              <a:cs typeface="Arial"/>
              <a:sym typeface="Arial"/>
            </a:endParaRPr>
          </a:p>
        </p:txBody>
      </p:sp>
      <p:sp>
        <p:nvSpPr>
          <p:cNvPr id="822" name="Google Shape;822;p16"/>
          <p:cNvSpPr txBox="1"/>
          <p:nvPr/>
        </p:nvSpPr>
        <p:spPr>
          <a:xfrm>
            <a:off x="682853" y="5089208"/>
            <a:ext cx="273343" cy="258825"/>
          </a:xfrm>
          <a:prstGeom prst="rect">
            <a:avLst/>
          </a:prstGeom>
          <a:noFill/>
          <a:ln>
            <a:noFill/>
          </a:ln>
        </p:spPr>
        <p:txBody>
          <a:bodyPr anchorCtr="0" anchor="t" bIns="0" lIns="0" spcFirstLastPara="1" rIns="0" wrap="square" tIns="0">
            <a:noAutofit/>
          </a:bodyPr>
          <a:lstStyle/>
          <a:p>
            <a:pPr indent="0" lvl="0" marL="12700" marR="0" rtl="0" algn="l">
              <a:lnSpc>
                <a:spcPct val="114874"/>
              </a:lnSpc>
              <a:spcBef>
                <a:spcPts val="0"/>
              </a:spcBef>
              <a:spcAft>
                <a:spcPts val="0"/>
              </a:spcAft>
              <a:buNone/>
            </a:pPr>
            <a:r>
              <a:rPr lang="en-US" sz="800">
                <a:solidFill>
                  <a:srgbClr val="52555A"/>
                </a:solidFill>
                <a:latin typeface="Arial"/>
                <a:ea typeface="Arial"/>
                <a:cs typeface="Arial"/>
                <a:sym typeface="Arial"/>
              </a:rPr>
              <a:t>Note: </a:t>
            </a:r>
            <a:endParaRPr sz="800">
              <a:latin typeface="Arial"/>
              <a:ea typeface="Arial"/>
              <a:cs typeface="Arial"/>
              <a:sym typeface="Arial"/>
            </a:endParaRPr>
          </a:p>
          <a:p>
            <a:pPr indent="0" lvl="0" marL="12700" marR="0" rtl="0" algn="l">
              <a:lnSpc>
                <a:spcPct val="114874"/>
              </a:lnSpc>
              <a:spcBef>
                <a:spcPts val="114"/>
              </a:spcBef>
              <a:spcAft>
                <a:spcPts val="0"/>
              </a:spcAft>
              <a:buNone/>
            </a:pPr>
            <a:r>
              <a:rPr lang="en-US" sz="800">
                <a:solidFill>
                  <a:srgbClr val="52555A"/>
                </a:solidFill>
                <a:latin typeface="Arial"/>
                <a:ea typeface="Arial"/>
                <a:cs typeface="Arial"/>
                <a:sym typeface="Arial"/>
              </a:rPr>
              <a:t>(1)</a:t>
            </a:r>
            <a:endParaRPr sz="800">
              <a:latin typeface="Arial"/>
              <a:ea typeface="Arial"/>
              <a:cs typeface="Arial"/>
              <a:sym typeface="Arial"/>
            </a:endParaRPr>
          </a:p>
        </p:txBody>
      </p:sp>
      <p:sp>
        <p:nvSpPr>
          <p:cNvPr id="823" name="Google Shape;823;p16"/>
          <p:cNvSpPr txBox="1"/>
          <p:nvPr/>
        </p:nvSpPr>
        <p:spPr>
          <a:xfrm>
            <a:off x="974852" y="5220526"/>
            <a:ext cx="9656403" cy="127508"/>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00">
                <a:solidFill>
                  <a:srgbClr val="52555A"/>
                </a:solidFill>
                <a:latin typeface="Arial"/>
                <a:ea typeface="Arial"/>
                <a:cs typeface="Arial"/>
                <a:sym typeface="Arial"/>
              </a:rPr>
              <a:t>Citi's reported CET1 Capital ratios were derived under the U.S. Basel III Standardized Approach framework for June 30, 2017 and U.S. Basel III Advanced Approaches framework for periods prior to June 30, 2017.</a:t>
            </a:r>
            <a:endParaRPr sz="800">
              <a:latin typeface="Arial"/>
              <a:ea typeface="Arial"/>
              <a:cs typeface="Arial"/>
              <a:sym typeface="Arial"/>
            </a:endParaRPr>
          </a:p>
        </p:txBody>
      </p:sp>
      <p:sp>
        <p:nvSpPr>
          <p:cNvPr id="824" name="Google Shape;824;p16"/>
          <p:cNvSpPr txBox="1"/>
          <p:nvPr/>
        </p:nvSpPr>
        <p:spPr>
          <a:xfrm>
            <a:off x="10650374" y="5220526"/>
            <a:ext cx="233598" cy="127508"/>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00">
                <a:solidFill>
                  <a:srgbClr val="52555A"/>
                </a:solidFill>
                <a:latin typeface="Arial"/>
                <a:ea typeface="Arial"/>
                <a:cs typeface="Arial"/>
                <a:sym typeface="Arial"/>
              </a:rPr>
              <a:t>This</a:t>
            </a:r>
            <a:endParaRPr sz="800">
              <a:latin typeface="Arial"/>
              <a:ea typeface="Arial"/>
              <a:cs typeface="Arial"/>
              <a:sym typeface="Arial"/>
            </a:endParaRPr>
          </a:p>
        </p:txBody>
      </p:sp>
      <p:sp>
        <p:nvSpPr>
          <p:cNvPr id="825" name="Google Shape;825;p16"/>
          <p:cNvSpPr txBox="1"/>
          <p:nvPr/>
        </p:nvSpPr>
        <p:spPr>
          <a:xfrm>
            <a:off x="974852" y="5342446"/>
            <a:ext cx="9954252" cy="1526286"/>
          </a:xfrm>
          <a:prstGeom prst="rect">
            <a:avLst/>
          </a:prstGeom>
          <a:noFill/>
          <a:ln>
            <a:noFill/>
          </a:ln>
        </p:spPr>
        <p:txBody>
          <a:bodyPr anchorCtr="0" anchor="t" bIns="0" lIns="0" spcFirstLastPara="1" rIns="0" wrap="square" tIns="0">
            <a:noAutofit/>
          </a:bodyPr>
          <a:lstStyle/>
          <a:p>
            <a:pPr indent="0" lvl="0" marL="12700" marR="77586" rtl="0" algn="l">
              <a:lnSpc>
                <a:spcPct val="100041"/>
              </a:lnSpc>
              <a:spcBef>
                <a:spcPts val="0"/>
              </a:spcBef>
              <a:spcAft>
                <a:spcPts val="0"/>
              </a:spcAft>
              <a:buNone/>
            </a:pPr>
            <a:r>
              <a:rPr lang="en-US" sz="800">
                <a:solidFill>
                  <a:srgbClr val="52555A"/>
                </a:solidFill>
                <a:latin typeface="Arial"/>
                <a:ea typeface="Arial"/>
                <a:cs typeface="Arial"/>
                <a:sym typeface="Arial"/>
              </a:rPr>
              <a:t>reflects the lower of the CET1 Capital ratios under both the Standardized Approach and the Advanced Approaches under the Collins Amendment. Citigroup’s risk-based capital ratios, which reflect full implementation of the U.S. Basel III rules, are non-GAAP financial measures.</a:t>
            </a:r>
            <a:endParaRPr sz="800">
              <a:latin typeface="Arial"/>
              <a:ea typeface="Arial"/>
              <a:cs typeface="Arial"/>
              <a:sym typeface="Arial"/>
            </a:endParaRPr>
          </a:p>
          <a:p>
            <a:pPr indent="0" lvl="0" marL="12700" marR="4824" rtl="0" algn="l">
              <a:lnSpc>
                <a:spcPct val="95825"/>
              </a:lnSpc>
              <a:spcBef>
                <a:spcPts val="75"/>
              </a:spcBef>
              <a:spcAft>
                <a:spcPts val="0"/>
              </a:spcAft>
              <a:buNone/>
            </a:pPr>
            <a:r>
              <a:rPr lang="en-US" sz="800">
                <a:solidFill>
                  <a:srgbClr val="52555A"/>
                </a:solidFill>
                <a:latin typeface="Arial"/>
                <a:ea typeface="Arial"/>
                <a:cs typeface="Arial"/>
                <a:sym typeface="Arial"/>
              </a:rPr>
              <a:t>Preliminary.</a:t>
            </a:r>
            <a:endParaRPr sz="800">
              <a:latin typeface="Arial"/>
              <a:ea typeface="Arial"/>
              <a:cs typeface="Arial"/>
              <a:sym typeface="Arial"/>
            </a:endParaRPr>
          </a:p>
          <a:p>
            <a:pPr indent="0" lvl="0" marL="12700" marR="4824" rtl="0" algn="l">
              <a:lnSpc>
                <a:spcPct val="95825"/>
              </a:lnSpc>
              <a:spcBef>
                <a:spcPts val="115"/>
              </a:spcBef>
              <a:spcAft>
                <a:spcPts val="0"/>
              </a:spcAft>
              <a:buNone/>
            </a:pPr>
            <a:r>
              <a:rPr lang="en-US" sz="800">
                <a:solidFill>
                  <a:srgbClr val="52555A"/>
                </a:solidFill>
                <a:latin typeface="Arial"/>
                <a:ea typeface="Arial"/>
                <a:cs typeface="Arial"/>
                <a:sym typeface="Arial"/>
              </a:rPr>
              <a:t>Excludes issuance costs related to outstanding preferred stock in accordance with Federal Reserve Board regulatory reporting requirements.</a:t>
            </a:r>
            <a:endParaRPr sz="800">
              <a:latin typeface="Arial"/>
              <a:ea typeface="Arial"/>
              <a:cs typeface="Arial"/>
              <a:sym typeface="Arial"/>
            </a:endParaRPr>
          </a:p>
          <a:p>
            <a:pPr indent="0" lvl="0" marL="12700" marR="0" rtl="0" algn="l">
              <a:lnSpc>
                <a:spcPct val="100041"/>
              </a:lnSpc>
              <a:spcBef>
                <a:spcPts val="115"/>
              </a:spcBef>
              <a:spcAft>
                <a:spcPts val="0"/>
              </a:spcAft>
              <a:buNone/>
            </a:pPr>
            <a:r>
              <a:rPr lang="en-US" sz="800">
                <a:solidFill>
                  <a:srgbClr val="52555A"/>
                </a:solidFill>
                <a:latin typeface="Arial"/>
                <a:ea typeface="Arial"/>
                <a:cs typeface="Arial"/>
                <a:sym typeface="Arial"/>
              </a:rPr>
              <a:t>Common Equity Tier 1 Capital is adjusted for accumulated net unrealized gains (losses) on cash flow hedges included in accumulated other comprehensive income that relate to the hedging of items not recognized at fair value on the balance sheet.</a:t>
            </a:r>
            <a:endParaRPr sz="800">
              <a:latin typeface="Arial"/>
              <a:ea typeface="Arial"/>
              <a:cs typeface="Arial"/>
              <a:sym typeface="Arial"/>
            </a:endParaRPr>
          </a:p>
          <a:p>
            <a:pPr indent="0" lvl="0" marL="12700" marR="4824" rtl="0" algn="l">
              <a:lnSpc>
                <a:spcPct val="95825"/>
              </a:lnSpc>
              <a:spcBef>
                <a:spcPts val="75"/>
              </a:spcBef>
              <a:spcAft>
                <a:spcPts val="0"/>
              </a:spcAft>
              <a:buNone/>
            </a:pPr>
            <a:r>
              <a:rPr lang="en-US" sz="800">
                <a:solidFill>
                  <a:srgbClr val="52555A"/>
                </a:solidFill>
                <a:latin typeface="Arial"/>
                <a:ea typeface="Arial"/>
                <a:cs typeface="Arial"/>
                <a:sym typeface="Arial"/>
              </a:rPr>
              <a:t>The cumulative impact of changes in Citigroup’s own creditworthiness in valuing liabilities for which the fair value option has been elected and own-credit valuation adjustments on derivatives are excluded from Common</a:t>
            </a:r>
            <a:endParaRPr sz="800">
              <a:latin typeface="Arial"/>
              <a:ea typeface="Arial"/>
              <a:cs typeface="Arial"/>
              <a:sym typeface="Arial"/>
            </a:endParaRPr>
          </a:p>
          <a:p>
            <a:pPr indent="0" lvl="0" marL="12700" marR="4824" rtl="0" algn="l">
              <a:lnSpc>
                <a:spcPct val="95825"/>
              </a:lnSpc>
              <a:spcBef>
                <a:spcPts val="40"/>
              </a:spcBef>
              <a:spcAft>
                <a:spcPts val="0"/>
              </a:spcAft>
              <a:buNone/>
            </a:pPr>
            <a:r>
              <a:rPr lang="en-US" sz="800">
                <a:solidFill>
                  <a:srgbClr val="52555A"/>
                </a:solidFill>
                <a:latin typeface="Arial"/>
                <a:ea typeface="Arial"/>
                <a:cs typeface="Arial"/>
                <a:sym typeface="Arial"/>
              </a:rPr>
              <a:t>Equity Tier 1 Capital, in accordance with the U.S. Basel III rules.</a:t>
            </a:r>
            <a:endParaRPr sz="800">
              <a:latin typeface="Arial"/>
              <a:ea typeface="Arial"/>
              <a:cs typeface="Arial"/>
              <a:sym typeface="Arial"/>
            </a:endParaRPr>
          </a:p>
          <a:p>
            <a:pPr indent="0" lvl="0" marL="12700" marR="4824" rtl="0" algn="l">
              <a:lnSpc>
                <a:spcPct val="95825"/>
              </a:lnSpc>
              <a:spcBef>
                <a:spcPts val="115"/>
              </a:spcBef>
              <a:spcAft>
                <a:spcPts val="0"/>
              </a:spcAft>
              <a:buNone/>
            </a:pPr>
            <a:r>
              <a:rPr lang="en-US" sz="800">
                <a:solidFill>
                  <a:srgbClr val="52555A"/>
                </a:solidFill>
                <a:latin typeface="Arial"/>
                <a:ea typeface="Arial"/>
                <a:cs typeface="Arial"/>
                <a:sym typeface="Arial"/>
              </a:rPr>
              <a:t>Includes goodwill “embedded” in the valuation of significant common stock investments in unconsolidated financial institutions.</a:t>
            </a:r>
            <a:endParaRPr sz="800">
              <a:latin typeface="Arial"/>
              <a:ea typeface="Arial"/>
              <a:cs typeface="Arial"/>
              <a:sym typeface="Arial"/>
            </a:endParaRPr>
          </a:p>
          <a:p>
            <a:pPr indent="0" lvl="0" marL="12700" marR="99651" rtl="0" algn="l">
              <a:lnSpc>
                <a:spcPct val="100137"/>
              </a:lnSpc>
              <a:spcBef>
                <a:spcPts val="115"/>
              </a:spcBef>
              <a:spcAft>
                <a:spcPts val="0"/>
              </a:spcAft>
              <a:buNone/>
            </a:pPr>
            <a:r>
              <a:rPr lang="en-US" sz="800">
                <a:solidFill>
                  <a:srgbClr val="52555A"/>
                </a:solidFill>
                <a:latin typeface="Arial"/>
                <a:ea typeface="Arial"/>
                <a:cs typeface="Arial"/>
                <a:sym typeface="Arial"/>
              </a:rPr>
              <a:t>Assets subject to 10% / 15% limitations include MSRs, DTAs arising from temporary differences and significant common stock investments in unconsolidated financial institutions.  Commencing with December 31, 2015 and for the reporting periods thereafter, the deduction related only to DTAs arising from temporary differences that exceeded the 10% limitation while at December 31, 2014 and prior, this deduction related to all three assets which exceeded the 10% and 15% limitations.</a:t>
            </a:r>
            <a:endParaRPr sz="800">
              <a:latin typeface="Arial"/>
              <a:ea typeface="Arial"/>
              <a:cs typeface="Arial"/>
              <a:sym typeface="Arial"/>
            </a:endParaRPr>
          </a:p>
        </p:txBody>
      </p:sp>
      <p:sp>
        <p:nvSpPr>
          <p:cNvPr id="826" name="Google Shape;826;p16"/>
          <p:cNvSpPr txBox="1"/>
          <p:nvPr/>
        </p:nvSpPr>
        <p:spPr>
          <a:xfrm>
            <a:off x="682853" y="5596090"/>
            <a:ext cx="153579" cy="390245"/>
          </a:xfrm>
          <a:prstGeom prst="rect">
            <a:avLst/>
          </a:prstGeom>
          <a:noFill/>
          <a:ln>
            <a:noFill/>
          </a:ln>
        </p:spPr>
        <p:txBody>
          <a:bodyPr anchorCtr="0" anchor="t" bIns="0" lIns="0" spcFirstLastPara="1" rIns="0" wrap="square" tIns="0">
            <a:noAutofit/>
          </a:bodyPr>
          <a:lstStyle/>
          <a:p>
            <a:pPr indent="0" lvl="0" marL="12700" marR="0" rtl="0" algn="just">
              <a:lnSpc>
                <a:spcPct val="114874"/>
              </a:lnSpc>
              <a:spcBef>
                <a:spcPts val="0"/>
              </a:spcBef>
              <a:spcAft>
                <a:spcPts val="0"/>
              </a:spcAft>
              <a:buNone/>
            </a:pPr>
            <a:r>
              <a:rPr lang="en-US" sz="800">
                <a:solidFill>
                  <a:srgbClr val="52555A"/>
                </a:solidFill>
                <a:latin typeface="Arial"/>
                <a:ea typeface="Arial"/>
                <a:cs typeface="Arial"/>
                <a:sym typeface="Arial"/>
              </a:rPr>
              <a:t>(2) </a:t>
            </a:r>
            <a:endParaRPr sz="800">
              <a:latin typeface="Arial"/>
              <a:ea typeface="Arial"/>
              <a:cs typeface="Arial"/>
              <a:sym typeface="Arial"/>
            </a:endParaRPr>
          </a:p>
          <a:p>
            <a:pPr indent="0" lvl="0" marL="12700" marR="0" rtl="0" algn="just">
              <a:lnSpc>
                <a:spcPct val="114874"/>
              </a:lnSpc>
              <a:spcBef>
                <a:spcPts val="114"/>
              </a:spcBef>
              <a:spcAft>
                <a:spcPts val="0"/>
              </a:spcAft>
              <a:buNone/>
            </a:pPr>
            <a:r>
              <a:rPr lang="en-US" sz="800">
                <a:solidFill>
                  <a:srgbClr val="52555A"/>
                </a:solidFill>
                <a:latin typeface="Arial"/>
                <a:ea typeface="Arial"/>
                <a:cs typeface="Arial"/>
                <a:sym typeface="Arial"/>
              </a:rPr>
              <a:t>(3) </a:t>
            </a:r>
            <a:endParaRPr sz="800">
              <a:latin typeface="Arial"/>
              <a:ea typeface="Arial"/>
              <a:cs typeface="Arial"/>
              <a:sym typeface="Arial"/>
            </a:endParaRPr>
          </a:p>
          <a:p>
            <a:pPr indent="0" lvl="0" marL="12700" marR="0" rtl="0" algn="just">
              <a:lnSpc>
                <a:spcPct val="114874"/>
              </a:lnSpc>
              <a:spcBef>
                <a:spcPts val="114"/>
              </a:spcBef>
              <a:spcAft>
                <a:spcPts val="0"/>
              </a:spcAft>
              <a:buNone/>
            </a:pPr>
            <a:r>
              <a:rPr lang="en-US" sz="800">
                <a:solidFill>
                  <a:srgbClr val="52555A"/>
                </a:solidFill>
                <a:latin typeface="Arial"/>
                <a:ea typeface="Arial"/>
                <a:cs typeface="Arial"/>
                <a:sym typeface="Arial"/>
              </a:rPr>
              <a:t>(4)</a:t>
            </a:r>
            <a:endParaRPr sz="800">
              <a:latin typeface="Arial"/>
              <a:ea typeface="Arial"/>
              <a:cs typeface="Arial"/>
              <a:sym typeface="Arial"/>
            </a:endParaRPr>
          </a:p>
        </p:txBody>
      </p:sp>
      <p:sp>
        <p:nvSpPr>
          <p:cNvPr id="827" name="Google Shape;827;p16"/>
          <p:cNvSpPr txBox="1"/>
          <p:nvPr/>
        </p:nvSpPr>
        <p:spPr>
          <a:xfrm>
            <a:off x="682853" y="6112421"/>
            <a:ext cx="164071" cy="127507"/>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00">
                <a:solidFill>
                  <a:srgbClr val="52555A"/>
                </a:solidFill>
                <a:latin typeface="Arial"/>
                <a:ea typeface="Arial"/>
                <a:cs typeface="Arial"/>
                <a:sym typeface="Arial"/>
              </a:rPr>
              <a:t>(5)</a:t>
            </a:r>
            <a:endParaRPr sz="800">
              <a:latin typeface="Arial"/>
              <a:ea typeface="Arial"/>
              <a:cs typeface="Arial"/>
              <a:sym typeface="Arial"/>
            </a:endParaRPr>
          </a:p>
        </p:txBody>
      </p:sp>
      <p:sp>
        <p:nvSpPr>
          <p:cNvPr id="828" name="Google Shape;828;p16"/>
          <p:cNvSpPr txBox="1"/>
          <p:nvPr/>
        </p:nvSpPr>
        <p:spPr>
          <a:xfrm>
            <a:off x="682853" y="6365710"/>
            <a:ext cx="166279" cy="258934"/>
          </a:xfrm>
          <a:prstGeom prst="rect">
            <a:avLst/>
          </a:prstGeom>
          <a:noFill/>
          <a:ln>
            <a:noFill/>
          </a:ln>
        </p:spPr>
        <p:txBody>
          <a:bodyPr anchorCtr="0" anchor="t" bIns="0" lIns="0" spcFirstLastPara="1" rIns="0" wrap="square" tIns="0">
            <a:noAutofit/>
          </a:bodyPr>
          <a:lstStyle/>
          <a:p>
            <a:pPr indent="0" lvl="0" marL="12700" marR="0" rtl="0" algn="l">
              <a:lnSpc>
                <a:spcPct val="95825"/>
              </a:lnSpc>
              <a:spcBef>
                <a:spcPts val="0"/>
              </a:spcBef>
              <a:spcAft>
                <a:spcPts val="0"/>
              </a:spcAft>
              <a:buNone/>
            </a:pPr>
            <a:r>
              <a:rPr lang="en-US" sz="800">
                <a:solidFill>
                  <a:srgbClr val="52555A"/>
                </a:solidFill>
                <a:latin typeface="Arial"/>
                <a:ea typeface="Arial"/>
                <a:cs typeface="Arial"/>
                <a:sym typeface="Arial"/>
              </a:rPr>
              <a:t>(6)</a:t>
            </a:r>
            <a:endParaRPr sz="800">
              <a:latin typeface="Arial"/>
              <a:ea typeface="Arial"/>
              <a:cs typeface="Arial"/>
              <a:sym typeface="Arial"/>
            </a:endParaRPr>
          </a:p>
          <a:p>
            <a:pPr indent="0" lvl="0" marL="12700" marR="2094" rtl="0" algn="l">
              <a:lnSpc>
                <a:spcPct val="95825"/>
              </a:lnSpc>
              <a:spcBef>
                <a:spcPts val="115"/>
              </a:spcBef>
              <a:spcAft>
                <a:spcPts val="0"/>
              </a:spcAft>
              <a:buNone/>
            </a:pPr>
            <a:r>
              <a:rPr lang="en-US" sz="800">
                <a:solidFill>
                  <a:srgbClr val="52555A"/>
                </a:solidFill>
                <a:latin typeface="Arial"/>
                <a:ea typeface="Arial"/>
                <a:cs typeface="Arial"/>
                <a:sym typeface="Arial"/>
              </a:rPr>
              <a:t>(7)</a:t>
            </a:r>
            <a:endParaRPr sz="800">
              <a:latin typeface="Arial"/>
              <a:ea typeface="Arial"/>
              <a:cs typeface="Arial"/>
              <a:sym typeface="Arial"/>
            </a:endParaRPr>
          </a:p>
        </p:txBody>
      </p:sp>
      <p:sp>
        <p:nvSpPr>
          <p:cNvPr id="829" name="Google Shape;829;p16"/>
          <p:cNvSpPr txBox="1"/>
          <p:nvPr/>
        </p:nvSpPr>
        <p:spPr>
          <a:xfrm>
            <a:off x="489000" y="6590280"/>
            <a:ext cx="170607" cy="140004"/>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13</a:t>
            </a:r>
            <a:endParaRPr sz="900">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3" name="Shape 833"/>
        <p:cNvGrpSpPr/>
        <p:nvPr/>
      </p:nvGrpSpPr>
      <p:grpSpPr>
        <a:xfrm>
          <a:off x="0" y="0"/>
          <a:ext cx="0" cy="0"/>
          <a:chOff x="0" y="0"/>
          <a:chExt cx="0" cy="0"/>
        </a:xfrm>
      </p:grpSpPr>
      <p:sp>
        <p:nvSpPr>
          <p:cNvPr id="834" name="Google Shape;834;p17"/>
          <p:cNvSpPr/>
          <p:nvPr/>
        </p:nvSpPr>
        <p:spPr>
          <a:xfrm>
            <a:off x="11382756" y="6417564"/>
            <a:ext cx="519683" cy="32004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35" name="Google Shape;835;p17"/>
          <p:cNvSpPr/>
          <p:nvPr/>
        </p:nvSpPr>
        <p:spPr>
          <a:xfrm>
            <a:off x="527304" y="560832"/>
            <a:ext cx="11311128"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36" name="Google Shape;836;p17"/>
          <p:cNvSpPr/>
          <p:nvPr/>
        </p:nvSpPr>
        <p:spPr>
          <a:xfrm>
            <a:off x="527304" y="560832"/>
            <a:ext cx="11311128"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37" name="Google Shape;837;p17"/>
          <p:cNvSpPr/>
          <p:nvPr/>
        </p:nvSpPr>
        <p:spPr>
          <a:xfrm>
            <a:off x="6037973" y="1443939"/>
            <a:ext cx="782187" cy="0"/>
          </a:xfrm>
          <a:custGeom>
            <a:rect b="b" l="l" r="r" t="t"/>
            <a:pathLst>
              <a:path extrusionOk="0" h="120000" w="120000">
                <a:moveTo>
                  <a:pt x="0" y="0"/>
                </a:moveTo>
                <a:lnTo>
                  <a:pt x="119999"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38" name="Google Shape;838;p17"/>
          <p:cNvSpPr/>
          <p:nvPr/>
        </p:nvSpPr>
        <p:spPr>
          <a:xfrm>
            <a:off x="6033641" y="1443881"/>
            <a:ext cx="790969" cy="0"/>
          </a:xfrm>
          <a:custGeom>
            <a:rect b="b" l="l" r="r" t="t"/>
            <a:pathLst>
              <a:path extrusionOk="0" h="120000" w="120000">
                <a:moveTo>
                  <a:pt x="0" y="0"/>
                </a:moveTo>
                <a:lnTo>
                  <a:pt x="119999" y="0"/>
                </a:lnTo>
              </a:path>
            </a:pathLst>
          </a:custGeom>
          <a:noFill/>
          <a:ln cap="flat" cmpd="sng" w="10050">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39" name="Google Shape;839;p17"/>
          <p:cNvSpPr/>
          <p:nvPr/>
        </p:nvSpPr>
        <p:spPr>
          <a:xfrm>
            <a:off x="6837725" y="1443939"/>
            <a:ext cx="782539"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0" name="Google Shape;840;p17"/>
          <p:cNvSpPr/>
          <p:nvPr/>
        </p:nvSpPr>
        <p:spPr>
          <a:xfrm>
            <a:off x="6833393" y="1443881"/>
            <a:ext cx="791262" cy="0"/>
          </a:xfrm>
          <a:custGeom>
            <a:rect b="b" l="l" r="r" t="t"/>
            <a:pathLst>
              <a:path extrusionOk="0" h="120000" w="120000">
                <a:moveTo>
                  <a:pt x="0" y="0"/>
                </a:moveTo>
                <a:lnTo>
                  <a:pt x="120000" y="0"/>
                </a:lnTo>
              </a:path>
            </a:pathLst>
          </a:custGeom>
          <a:noFill/>
          <a:ln cap="flat" cmpd="sng" w="10050">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1" name="Google Shape;841;p17"/>
          <p:cNvSpPr/>
          <p:nvPr/>
        </p:nvSpPr>
        <p:spPr>
          <a:xfrm>
            <a:off x="7637829" y="1443939"/>
            <a:ext cx="782422" cy="0"/>
          </a:xfrm>
          <a:custGeom>
            <a:rect b="b" l="l" r="r" t="t"/>
            <a:pathLst>
              <a:path extrusionOk="0" h="120000" w="120000">
                <a:moveTo>
                  <a:pt x="0" y="0"/>
                </a:moveTo>
                <a:lnTo>
                  <a:pt x="119999"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2" name="Google Shape;842;p17"/>
          <p:cNvSpPr/>
          <p:nvPr/>
        </p:nvSpPr>
        <p:spPr>
          <a:xfrm>
            <a:off x="7633379" y="1443881"/>
            <a:ext cx="791262" cy="0"/>
          </a:xfrm>
          <a:custGeom>
            <a:rect b="b" l="l" r="r" t="t"/>
            <a:pathLst>
              <a:path extrusionOk="0" h="120000" w="120000">
                <a:moveTo>
                  <a:pt x="0" y="0"/>
                </a:moveTo>
                <a:lnTo>
                  <a:pt x="120000" y="0"/>
                </a:lnTo>
              </a:path>
            </a:pathLst>
          </a:custGeom>
          <a:noFill/>
          <a:ln cap="flat" cmpd="sng" w="10050">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3" name="Google Shape;843;p17"/>
          <p:cNvSpPr/>
          <p:nvPr/>
        </p:nvSpPr>
        <p:spPr>
          <a:xfrm>
            <a:off x="8437815" y="1443939"/>
            <a:ext cx="782187" cy="0"/>
          </a:xfrm>
          <a:custGeom>
            <a:rect b="b" l="l" r="r" t="t"/>
            <a:pathLst>
              <a:path extrusionOk="0" h="120000" w="120000">
                <a:moveTo>
                  <a:pt x="0" y="0"/>
                </a:moveTo>
                <a:lnTo>
                  <a:pt x="119999"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4" name="Google Shape;844;p17"/>
          <p:cNvSpPr/>
          <p:nvPr/>
        </p:nvSpPr>
        <p:spPr>
          <a:xfrm>
            <a:off x="8433482" y="1443881"/>
            <a:ext cx="790969" cy="0"/>
          </a:xfrm>
          <a:custGeom>
            <a:rect b="b" l="l" r="r" t="t"/>
            <a:pathLst>
              <a:path extrusionOk="0" h="120000" w="120000">
                <a:moveTo>
                  <a:pt x="0" y="0"/>
                </a:moveTo>
                <a:lnTo>
                  <a:pt x="119999" y="0"/>
                </a:lnTo>
              </a:path>
            </a:pathLst>
          </a:custGeom>
          <a:noFill/>
          <a:ln cap="flat" cmpd="sng" w="10050">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5" name="Google Shape;845;p17"/>
          <p:cNvSpPr/>
          <p:nvPr/>
        </p:nvSpPr>
        <p:spPr>
          <a:xfrm>
            <a:off x="9237567" y="1443939"/>
            <a:ext cx="703149"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6" name="Google Shape;846;p17"/>
          <p:cNvSpPr/>
          <p:nvPr/>
        </p:nvSpPr>
        <p:spPr>
          <a:xfrm>
            <a:off x="9233234" y="1443881"/>
            <a:ext cx="712224" cy="0"/>
          </a:xfrm>
          <a:custGeom>
            <a:rect b="b" l="l" r="r" t="t"/>
            <a:pathLst>
              <a:path extrusionOk="0" h="120000" w="120000">
                <a:moveTo>
                  <a:pt x="0" y="0"/>
                </a:moveTo>
                <a:lnTo>
                  <a:pt x="120000" y="0"/>
                </a:lnTo>
              </a:path>
            </a:pathLst>
          </a:custGeom>
          <a:noFill/>
          <a:ln cap="flat" cmpd="sng" w="10050">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7" name="Google Shape;847;p17"/>
          <p:cNvSpPr/>
          <p:nvPr/>
        </p:nvSpPr>
        <p:spPr>
          <a:xfrm>
            <a:off x="9958632" y="1443939"/>
            <a:ext cx="703149"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8" name="Google Shape;848;p17"/>
          <p:cNvSpPr/>
          <p:nvPr/>
        </p:nvSpPr>
        <p:spPr>
          <a:xfrm>
            <a:off x="9954182" y="1443881"/>
            <a:ext cx="711931" cy="0"/>
          </a:xfrm>
          <a:custGeom>
            <a:rect b="b" l="l" r="r" t="t"/>
            <a:pathLst>
              <a:path extrusionOk="0" h="120000" w="120000">
                <a:moveTo>
                  <a:pt x="0" y="0"/>
                </a:moveTo>
                <a:lnTo>
                  <a:pt x="120000" y="0"/>
                </a:lnTo>
              </a:path>
            </a:pathLst>
          </a:custGeom>
          <a:noFill/>
          <a:ln cap="flat" cmpd="sng" w="10050">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9" name="Google Shape;849;p17"/>
          <p:cNvSpPr/>
          <p:nvPr/>
        </p:nvSpPr>
        <p:spPr>
          <a:xfrm>
            <a:off x="6037973" y="1937836"/>
            <a:ext cx="782187" cy="0"/>
          </a:xfrm>
          <a:custGeom>
            <a:rect b="b" l="l" r="r" t="t"/>
            <a:pathLst>
              <a:path extrusionOk="0" h="120000" w="120000">
                <a:moveTo>
                  <a:pt x="0" y="0"/>
                </a:moveTo>
                <a:lnTo>
                  <a:pt x="119999"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0" name="Google Shape;850;p17"/>
          <p:cNvSpPr/>
          <p:nvPr/>
        </p:nvSpPr>
        <p:spPr>
          <a:xfrm>
            <a:off x="6033641" y="1937778"/>
            <a:ext cx="790969" cy="0"/>
          </a:xfrm>
          <a:custGeom>
            <a:rect b="b" l="l" r="r" t="t"/>
            <a:pathLst>
              <a:path extrusionOk="0" h="120000" w="120000">
                <a:moveTo>
                  <a:pt x="0" y="0"/>
                </a:moveTo>
                <a:lnTo>
                  <a:pt x="119999" y="0"/>
                </a:lnTo>
              </a:path>
            </a:pathLst>
          </a:custGeom>
          <a:noFill/>
          <a:ln cap="flat" cmpd="sng" w="10050">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1" name="Google Shape;851;p17"/>
          <p:cNvSpPr/>
          <p:nvPr/>
        </p:nvSpPr>
        <p:spPr>
          <a:xfrm>
            <a:off x="6837725" y="1937836"/>
            <a:ext cx="782539"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2" name="Google Shape;852;p17"/>
          <p:cNvSpPr/>
          <p:nvPr/>
        </p:nvSpPr>
        <p:spPr>
          <a:xfrm>
            <a:off x="6833393" y="1937778"/>
            <a:ext cx="791262" cy="0"/>
          </a:xfrm>
          <a:custGeom>
            <a:rect b="b" l="l" r="r" t="t"/>
            <a:pathLst>
              <a:path extrusionOk="0" h="120000" w="120000">
                <a:moveTo>
                  <a:pt x="0" y="0"/>
                </a:moveTo>
                <a:lnTo>
                  <a:pt x="120000" y="0"/>
                </a:lnTo>
              </a:path>
            </a:pathLst>
          </a:custGeom>
          <a:noFill/>
          <a:ln cap="flat" cmpd="sng" w="10050">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3" name="Google Shape;853;p17"/>
          <p:cNvSpPr/>
          <p:nvPr/>
        </p:nvSpPr>
        <p:spPr>
          <a:xfrm>
            <a:off x="7637829" y="1937836"/>
            <a:ext cx="782422" cy="0"/>
          </a:xfrm>
          <a:custGeom>
            <a:rect b="b" l="l" r="r" t="t"/>
            <a:pathLst>
              <a:path extrusionOk="0" h="120000" w="120000">
                <a:moveTo>
                  <a:pt x="0" y="0"/>
                </a:moveTo>
                <a:lnTo>
                  <a:pt x="119999"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4" name="Google Shape;854;p17"/>
          <p:cNvSpPr/>
          <p:nvPr/>
        </p:nvSpPr>
        <p:spPr>
          <a:xfrm>
            <a:off x="7633379" y="1937778"/>
            <a:ext cx="791262" cy="0"/>
          </a:xfrm>
          <a:custGeom>
            <a:rect b="b" l="l" r="r" t="t"/>
            <a:pathLst>
              <a:path extrusionOk="0" h="120000" w="120000">
                <a:moveTo>
                  <a:pt x="0" y="0"/>
                </a:moveTo>
                <a:lnTo>
                  <a:pt x="120000" y="0"/>
                </a:lnTo>
              </a:path>
            </a:pathLst>
          </a:custGeom>
          <a:noFill/>
          <a:ln cap="flat" cmpd="sng" w="10050">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5" name="Google Shape;855;p17"/>
          <p:cNvSpPr/>
          <p:nvPr/>
        </p:nvSpPr>
        <p:spPr>
          <a:xfrm>
            <a:off x="8437815" y="1937836"/>
            <a:ext cx="782187" cy="0"/>
          </a:xfrm>
          <a:custGeom>
            <a:rect b="b" l="l" r="r" t="t"/>
            <a:pathLst>
              <a:path extrusionOk="0" h="120000" w="120000">
                <a:moveTo>
                  <a:pt x="0" y="0"/>
                </a:moveTo>
                <a:lnTo>
                  <a:pt x="119999"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6" name="Google Shape;856;p17"/>
          <p:cNvSpPr/>
          <p:nvPr/>
        </p:nvSpPr>
        <p:spPr>
          <a:xfrm>
            <a:off x="8433482" y="1937778"/>
            <a:ext cx="790969" cy="0"/>
          </a:xfrm>
          <a:custGeom>
            <a:rect b="b" l="l" r="r" t="t"/>
            <a:pathLst>
              <a:path extrusionOk="0" h="120000" w="120000">
                <a:moveTo>
                  <a:pt x="0" y="0"/>
                </a:moveTo>
                <a:lnTo>
                  <a:pt x="119999" y="0"/>
                </a:lnTo>
              </a:path>
            </a:pathLst>
          </a:custGeom>
          <a:noFill/>
          <a:ln cap="flat" cmpd="sng" w="10050">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7" name="Google Shape;857;p17"/>
          <p:cNvSpPr/>
          <p:nvPr/>
        </p:nvSpPr>
        <p:spPr>
          <a:xfrm>
            <a:off x="9237567" y="1937836"/>
            <a:ext cx="703149"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8" name="Google Shape;858;p17"/>
          <p:cNvSpPr/>
          <p:nvPr/>
        </p:nvSpPr>
        <p:spPr>
          <a:xfrm>
            <a:off x="9233234" y="1937778"/>
            <a:ext cx="712224" cy="0"/>
          </a:xfrm>
          <a:custGeom>
            <a:rect b="b" l="l" r="r" t="t"/>
            <a:pathLst>
              <a:path extrusionOk="0" h="120000" w="120000">
                <a:moveTo>
                  <a:pt x="0" y="0"/>
                </a:moveTo>
                <a:lnTo>
                  <a:pt x="120000" y="0"/>
                </a:lnTo>
              </a:path>
            </a:pathLst>
          </a:custGeom>
          <a:noFill/>
          <a:ln cap="flat" cmpd="sng" w="10050">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9" name="Google Shape;859;p17"/>
          <p:cNvSpPr/>
          <p:nvPr/>
        </p:nvSpPr>
        <p:spPr>
          <a:xfrm>
            <a:off x="9958632" y="1937836"/>
            <a:ext cx="703149"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0" name="Google Shape;860;p17"/>
          <p:cNvSpPr/>
          <p:nvPr/>
        </p:nvSpPr>
        <p:spPr>
          <a:xfrm>
            <a:off x="9954182" y="1937778"/>
            <a:ext cx="711931" cy="0"/>
          </a:xfrm>
          <a:custGeom>
            <a:rect b="b" l="l" r="r" t="t"/>
            <a:pathLst>
              <a:path extrusionOk="0" h="120000" w="120000">
                <a:moveTo>
                  <a:pt x="0" y="0"/>
                </a:moveTo>
                <a:lnTo>
                  <a:pt x="120000" y="0"/>
                </a:lnTo>
              </a:path>
            </a:pathLst>
          </a:custGeom>
          <a:noFill/>
          <a:ln cap="flat" cmpd="sng" w="10050">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1" name="Google Shape;861;p17"/>
          <p:cNvSpPr/>
          <p:nvPr/>
        </p:nvSpPr>
        <p:spPr>
          <a:xfrm>
            <a:off x="1528391" y="3780405"/>
            <a:ext cx="8412325"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2" name="Google Shape;862;p17"/>
          <p:cNvSpPr/>
          <p:nvPr/>
        </p:nvSpPr>
        <p:spPr>
          <a:xfrm>
            <a:off x="1524000" y="3780405"/>
            <a:ext cx="8421400" cy="0"/>
          </a:xfrm>
          <a:custGeom>
            <a:rect b="b" l="l" r="r" t="t"/>
            <a:pathLst>
              <a:path extrusionOk="0" h="120000" w="120000">
                <a:moveTo>
                  <a:pt x="0" y="0"/>
                </a:moveTo>
                <a:lnTo>
                  <a:pt x="120000" y="0"/>
                </a:lnTo>
              </a:path>
            </a:pathLst>
          </a:custGeom>
          <a:noFill/>
          <a:ln cap="flat" cmpd="sng" w="10050">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3" name="Google Shape;863;p17"/>
          <p:cNvSpPr/>
          <p:nvPr/>
        </p:nvSpPr>
        <p:spPr>
          <a:xfrm>
            <a:off x="9958632" y="3780405"/>
            <a:ext cx="703149"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4" name="Google Shape;864;p17"/>
          <p:cNvSpPr/>
          <p:nvPr/>
        </p:nvSpPr>
        <p:spPr>
          <a:xfrm>
            <a:off x="9954182" y="3780405"/>
            <a:ext cx="711931" cy="0"/>
          </a:xfrm>
          <a:custGeom>
            <a:rect b="b" l="l" r="r" t="t"/>
            <a:pathLst>
              <a:path extrusionOk="0" h="120000" w="120000">
                <a:moveTo>
                  <a:pt x="0" y="0"/>
                </a:moveTo>
                <a:lnTo>
                  <a:pt x="120000" y="0"/>
                </a:lnTo>
              </a:path>
            </a:pathLst>
          </a:custGeom>
          <a:noFill/>
          <a:ln cap="flat" cmpd="sng" w="10050">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5" name="Google Shape;865;p17"/>
          <p:cNvSpPr/>
          <p:nvPr/>
        </p:nvSpPr>
        <p:spPr>
          <a:xfrm>
            <a:off x="1528391" y="3965543"/>
            <a:ext cx="8412325"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6" name="Google Shape;866;p17"/>
          <p:cNvSpPr/>
          <p:nvPr/>
        </p:nvSpPr>
        <p:spPr>
          <a:xfrm>
            <a:off x="1524000" y="3965543"/>
            <a:ext cx="8421400" cy="0"/>
          </a:xfrm>
          <a:custGeom>
            <a:rect b="b" l="l" r="r" t="t"/>
            <a:pathLst>
              <a:path extrusionOk="0" h="120000" w="120000">
                <a:moveTo>
                  <a:pt x="0" y="0"/>
                </a:moveTo>
                <a:lnTo>
                  <a:pt x="120000" y="0"/>
                </a:lnTo>
              </a:path>
            </a:pathLst>
          </a:custGeom>
          <a:noFill/>
          <a:ln cap="flat" cmpd="sng" w="10050">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7" name="Google Shape;867;p17"/>
          <p:cNvSpPr/>
          <p:nvPr/>
        </p:nvSpPr>
        <p:spPr>
          <a:xfrm>
            <a:off x="9958632" y="3965543"/>
            <a:ext cx="703149" cy="0"/>
          </a:xfrm>
          <a:custGeom>
            <a:rect b="b" l="l" r="r" t="t"/>
            <a:pathLst>
              <a:path extrusionOk="0" h="120000" w="120000">
                <a:moveTo>
                  <a:pt x="0" y="0"/>
                </a:moveTo>
                <a:lnTo>
                  <a:pt x="120000" y="0"/>
                </a:lnTo>
              </a:path>
            </a:pathLst>
          </a:custGeom>
          <a:noFill/>
          <a:ln cap="flat" cmpd="sng" w="9525">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8" name="Google Shape;868;p17"/>
          <p:cNvSpPr/>
          <p:nvPr/>
        </p:nvSpPr>
        <p:spPr>
          <a:xfrm>
            <a:off x="9954182" y="3965543"/>
            <a:ext cx="711931" cy="0"/>
          </a:xfrm>
          <a:custGeom>
            <a:rect b="b" l="l" r="r" t="t"/>
            <a:pathLst>
              <a:path extrusionOk="0" h="120000" w="120000">
                <a:moveTo>
                  <a:pt x="0" y="0"/>
                </a:moveTo>
                <a:lnTo>
                  <a:pt x="120000" y="0"/>
                </a:lnTo>
              </a:path>
            </a:pathLst>
          </a:custGeom>
          <a:noFill/>
          <a:ln cap="flat" cmpd="sng" w="10050">
            <a:solidFill>
              <a:srgbClr val="80808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9" name="Google Shape;869;p17"/>
          <p:cNvSpPr txBox="1"/>
          <p:nvPr/>
        </p:nvSpPr>
        <p:spPr>
          <a:xfrm>
            <a:off x="508508" y="228631"/>
            <a:ext cx="679805" cy="330200"/>
          </a:xfrm>
          <a:prstGeom prst="rect">
            <a:avLst/>
          </a:prstGeom>
          <a:noFill/>
          <a:ln>
            <a:noFill/>
          </a:ln>
        </p:spPr>
        <p:txBody>
          <a:bodyPr anchorCtr="0" anchor="t" bIns="0" lIns="0" spcFirstLastPara="1" rIns="0" wrap="square" tIns="0">
            <a:noAutofit/>
          </a:bodyPr>
          <a:lstStyle/>
          <a:p>
            <a:pPr indent="0" lvl="0" marL="12700" marR="0" rtl="0" algn="l">
              <a:lnSpc>
                <a:spcPct val="106458"/>
              </a:lnSpc>
              <a:spcBef>
                <a:spcPts val="0"/>
              </a:spcBef>
              <a:spcAft>
                <a:spcPts val="0"/>
              </a:spcAft>
              <a:buNone/>
            </a:pPr>
            <a:r>
              <a:rPr lang="en-US" sz="2400">
                <a:solidFill>
                  <a:srgbClr val="002C71"/>
                </a:solidFill>
                <a:latin typeface="Arial"/>
                <a:ea typeface="Arial"/>
                <a:cs typeface="Arial"/>
                <a:sym typeface="Arial"/>
              </a:rPr>
              <a:t>TCE</a:t>
            </a:r>
            <a:endParaRPr sz="2400">
              <a:latin typeface="Arial"/>
              <a:ea typeface="Arial"/>
              <a:cs typeface="Arial"/>
              <a:sym typeface="Arial"/>
            </a:endParaRPr>
          </a:p>
        </p:txBody>
      </p:sp>
      <p:sp>
        <p:nvSpPr>
          <p:cNvPr id="870" name="Google Shape;870;p17"/>
          <p:cNvSpPr txBox="1"/>
          <p:nvPr/>
        </p:nvSpPr>
        <p:spPr>
          <a:xfrm>
            <a:off x="1202232" y="228631"/>
            <a:ext cx="1965756" cy="330200"/>
          </a:xfrm>
          <a:prstGeom prst="rect">
            <a:avLst/>
          </a:prstGeom>
          <a:noFill/>
          <a:ln>
            <a:noFill/>
          </a:ln>
        </p:spPr>
        <p:txBody>
          <a:bodyPr anchorCtr="0" anchor="t" bIns="0" lIns="0" spcFirstLastPara="1" rIns="0" wrap="square" tIns="0">
            <a:noAutofit/>
          </a:bodyPr>
          <a:lstStyle/>
          <a:p>
            <a:pPr indent="0" lvl="0" marL="12700" marR="0" rtl="0" algn="l">
              <a:lnSpc>
                <a:spcPct val="106458"/>
              </a:lnSpc>
              <a:spcBef>
                <a:spcPts val="0"/>
              </a:spcBef>
              <a:spcAft>
                <a:spcPts val="0"/>
              </a:spcAft>
              <a:buNone/>
            </a:pPr>
            <a:r>
              <a:rPr lang="en-US" sz="2400">
                <a:solidFill>
                  <a:srgbClr val="002C71"/>
                </a:solidFill>
                <a:latin typeface="Arial"/>
                <a:ea typeface="Arial"/>
                <a:cs typeface="Arial"/>
                <a:sym typeface="Arial"/>
              </a:rPr>
              <a:t>Reconciliation</a:t>
            </a:r>
            <a:endParaRPr sz="2400">
              <a:latin typeface="Arial"/>
              <a:ea typeface="Arial"/>
              <a:cs typeface="Arial"/>
              <a:sym typeface="Arial"/>
            </a:endParaRPr>
          </a:p>
        </p:txBody>
      </p:sp>
      <p:sp>
        <p:nvSpPr>
          <p:cNvPr id="871" name="Google Shape;871;p17"/>
          <p:cNvSpPr txBox="1"/>
          <p:nvPr/>
        </p:nvSpPr>
        <p:spPr>
          <a:xfrm>
            <a:off x="523443" y="605996"/>
            <a:ext cx="487629" cy="177800"/>
          </a:xfrm>
          <a:prstGeom prst="rect">
            <a:avLst/>
          </a:prstGeom>
          <a:noFill/>
          <a:ln>
            <a:noFill/>
          </a:ln>
        </p:spPr>
        <p:txBody>
          <a:bodyPr anchorCtr="0" anchor="t" bIns="0" lIns="0" spcFirstLastPara="1" rIns="0" wrap="square" tIns="0">
            <a:noAutofit/>
          </a:bodyPr>
          <a:lstStyle/>
          <a:p>
            <a:pPr indent="0" lvl="0" marL="12700" marR="0" rtl="0" algn="l">
              <a:lnSpc>
                <a:spcPct val="110416"/>
              </a:lnSpc>
              <a:spcBef>
                <a:spcPts val="0"/>
              </a:spcBef>
              <a:spcAft>
                <a:spcPts val="0"/>
              </a:spcAft>
              <a:buNone/>
            </a:pPr>
            <a:r>
              <a:rPr lang="en-US" sz="1200">
                <a:solidFill>
                  <a:srgbClr val="002C71"/>
                </a:solidFill>
                <a:latin typeface="Arial"/>
                <a:ea typeface="Arial"/>
                <a:cs typeface="Arial"/>
                <a:sym typeface="Arial"/>
              </a:rPr>
              <a:t>($MM)</a:t>
            </a:r>
            <a:endParaRPr sz="1200">
              <a:latin typeface="Arial"/>
              <a:ea typeface="Arial"/>
              <a:cs typeface="Arial"/>
              <a:sym typeface="Arial"/>
            </a:endParaRPr>
          </a:p>
        </p:txBody>
      </p:sp>
      <p:sp>
        <p:nvSpPr>
          <p:cNvPr id="872" name="Google Shape;872;p17"/>
          <p:cNvSpPr txBox="1"/>
          <p:nvPr/>
        </p:nvSpPr>
        <p:spPr>
          <a:xfrm>
            <a:off x="6187800" y="1258433"/>
            <a:ext cx="508946" cy="183661"/>
          </a:xfrm>
          <a:prstGeom prst="rect">
            <a:avLst/>
          </a:prstGeom>
          <a:noFill/>
          <a:ln>
            <a:noFill/>
          </a:ln>
        </p:spPr>
        <p:txBody>
          <a:bodyPr anchorCtr="0" anchor="t" bIns="0" lIns="0" spcFirstLastPara="1" rIns="0" wrap="square" tIns="0">
            <a:noAutofit/>
          </a:bodyPr>
          <a:lstStyle/>
          <a:p>
            <a:pPr indent="0" lvl="0" marL="12700" marR="0" rtl="0" algn="l">
              <a:lnSpc>
                <a:spcPct val="86984"/>
              </a:lnSpc>
              <a:spcBef>
                <a:spcPts val="0"/>
              </a:spcBef>
              <a:spcAft>
                <a:spcPts val="0"/>
              </a:spcAft>
              <a:buNone/>
            </a:pPr>
            <a:r>
              <a:rPr b="1" baseline="-25000" lang="en-US" sz="1575">
                <a:solidFill>
                  <a:srgbClr val="52555A"/>
                </a:solidFill>
                <a:latin typeface="Arial"/>
                <a:ea typeface="Arial"/>
                <a:cs typeface="Arial"/>
                <a:sym typeface="Arial"/>
              </a:rPr>
              <a:t>2Q'17</a:t>
            </a:r>
            <a:r>
              <a:rPr b="1" baseline="30000" lang="en-US" sz="1050">
                <a:solidFill>
                  <a:srgbClr val="52555A"/>
                </a:solidFill>
                <a:latin typeface="Arial"/>
                <a:ea typeface="Arial"/>
                <a:cs typeface="Arial"/>
                <a:sym typeface="Arial"/>
              </a:rPr>
              <a:t>(1)</a:t>
            </a:r>
            <a:endParaRPr sz="700">
              <a:latin typeface="Arial"/>
              <a:ea typeface="Arial"/>
              <a:cs typeface="Arial"/>
              <a:sym typeface="Arial"/>
            </a:endParaRPr>
          </a:p>
        </p:txBody>
      </p:sp>
      <p:sp>
        <p:nvSpPr>
          <p:cNvPr id="873" name="Google Shape;873;p17"/>
          <p:cNvSpPr txBox="1"/>
          <p:nvPr/>
        </p:nvSpPr>
        <p:spPr>
          <a:xfrm>
            <a:off x="7040478" y="1284578"/>
            <a:ext cx="399304"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b="1" lang="en-US" sz="1050">
                <a:solidFill>
                  <a:srgbClr val="52555A"/>
                </a:solidFill>
                <a:latin typeface="Arial"/>
                <a:ea typeface="Arial"/>
                <a:cs typeface="Arial"/>
                <a:sym typeface="Arial"/>
              </a:rPr>
              <a:t>4Q'16</a:t>
            </a:r>
            <a:endParaRPr sz="1050">
              <a:latin typeface="Arial"/>
              <a:ea typeface="Arial"/>
              <a:cs typeface="Arial"/>
              <a:sym typeface="Arial"/>
            </a:endParaRPr>
          </a:p>
        </p:txBody>
      </p:sp>
      <p:sp>
        <p:nvSpPr>
          <p:cNvPr id="874" name="Google Shape;874;p17"/>
          <p:cNvSpPr txBox="1"/>
          <p:nvPr/>
        </p:nvSpPr>
        <p:spPr>
          <a:xfrm>
            <a:off x="7840581" y="1284578"/>
            <a:ext cx="399304"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b="1" lang="en-US" sz="1050">
                <a:solidFill>
                  <a:srgbClr val="52555A"/>
                </a:solidFill>
                <a:latin typeface="Arial"/>
                <a:ea typeface="Arial"/>
                <a:cs typeface="Arial"/>
                <a:sym typeface="Arial"/>
              </a:rPr>
              <a:t>4Q'15</a:t>
            </a:r>
            <a:endParaRPr sz="1050">
              <a:latin typeface="Arial"/>
              <a:ea typeface="Arial"/>
              <a:cs typeface="Arial"/>
              <a:sym typeface="Arial"/>
            </a:endParaRPr>
          </a:p>
        </p:txBody>
      </p:sp>
      <p:sp>
        <p:nvSpPr>
          <p:cNvPr id="875" name="Google Shape;875;p17"/>
          <p:cNvSpPr txBox="1"/>
          <p:nvPr/>
        </p:nvSpPr>
        <p:spPr>
          <a:xfrm>
            <a:off x="8640334" y="1284578"/>
            <a:ext cx="399304"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b="1" lang="en-US" sz="1050">
                <a:solidFill>
                  <a:srgbClr val="52555A"/>
                </a:solidFill>
                <a:latin typeface="Arial"/>
                <a:ea typeface="Arial"/>
                <a:cs typeface="Arial"/>
                <a:sym typeface="Arial"/>
              </a:rPr>
              <a:t>4Q'14</a:t>
            </a:r>
            <a:endParaRPr sz="1050">
              <a:latin typeface="Arial"/>
              <a:ea typeface="Arial"/>
              <a:cs typeface="Arial"/>
              <a:sym typeface="Arial"/>
            </a:endParaRPr>
          </a:p>
        </p:txBody>
      </p:sp>
      <p:sp>
        <p:nvSpPr>
          <p:cNvPr id="876" name="Google Shape;876;p17"/>
          <p:cNvSpPr txBox="1"/>
          <p:nvPr/>
        </p:nvSpPr>
        <p:spPr>
          <a:xfrm>
            <a:off x="9405192" y="1284578"/>
            <a:ext cx="399304"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b="1" lang="en-US" sz="1050">
                <a:solidFill>
                  <a:srgbClr val="52555A"/>
                </a:solidFill>
                <a:latin typeface="Arial"/>
                <a:ea typeface="Arial"/>
                <a:cs typeface="Arial"/>
                <a:sym typeface="Arial"/>
              </a:rPr>
              <a:t>4Q'13</a:t>
            </a:r>
            <a:endParaRPr sz="1050">
              <a:latin typeface="Arial"/>
              <a:ea typeface="Arial"/>
              <a:cs typeface="Arial"/>
              <a:sym typeface="Arial"/>
            </a:endParaRPr>
          </a:p>
        </p:txBody>
      </p:sp>
      <p:sp>
        <p:nvSpPr>
          <p:cNvPr id="877" name="Google Shape;877;p17"/>
          <p:cNvSpPr txBox="1"/>
          <p:nvPr/>
        </p:nvSpPr>
        <p:spPr>
          <a:xfrm>
            <a:off x="10125905" y="1284578"/>
            <a:ext cx="399304"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b="1" lang="en-US" sz="1050">
                <a:solidFill>
                  <a:srgbClr val="52555A"/>
                </a:solidFill>
                <a:latin typeface="Arial"/>
                <a:ea typeface="Arial"/>
                <a:cs typeface="Arial"/>
                <a:sym typeface="Arial"/>
              </a:rPr>
              <a:t>4Q'12</a:t>
            </a:r>
            <a:endParaRPr sz="1050">
              <a:latin typeface="Arial"/>
              <a:ea typeface="Arial"/>
              <a:cs typeface="Arial"/>
              <a:sym typeface="Arial"/>
            </a:endParaRPr>
          </a:p>
        </p:txBody>
      </p:sp>
      <p:sp>
        <p:nvSpPr>
          <p:cNvPr id="878" name="Google Shape;878;p17"/>
          <p:cNvSpPr txBox="1"/>
          <p:nvPr/>
        </p:nvSpPr>
        <p:spPr>
          <a:xfrm>
            <a:off x="1537646" y="1593103"/>
            <a:ext cx="2304931" cy="527792"/>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b="1" lang="en-US" sz="1050">
                <a:solidFill>
                  <a:srgbClr val="52555A"/>
                </a:solidFill>
                <a:latin typeface="Arial"/>
                <a:ea typeface="Arial"/>
                <a:cs typeface="Arial"/>
                <a:sym typeface="Arial"/>
              </a:rPr>
              <a:t>Total Citigroup Stockholders' Equity</a:t>
            </a:r>
            <a:endParaRPr sz="1050">
              <a:latin typeface="Arial"/>
              <a:ea typeface="Arial"/>
              <a:cs typeface="Arial"/>
              <a:sym typeface="Arial"/>
            </a:endParaRPr>
          </a:p>
          <a:p>
            <a:pPr indent="-3753" lvl="0" marL="118054" marR="19817" rtl="0" algn="l">
              <a:lnSpc>
                <a:spcPct val="95825"/>
              </a:lnSpc>
              <a:spcBef>
                <a:spcPts val="191"/>
              </a:spcBef>
              <a:spcAft>
                <a:spcPts val="0"/>
              </a:spcAft>
              <a:buNone/>
            </a:pPr>
            <a:r>
              <a:rPr lang="en-US" sz="1050">
                <a:solidFill>
                  <a:srgbClr val="52555A"/>
                </a:solidFill>
                <a:latin typeface="Arial"/>
                <a:ea typeface="Arial"/>
                <a:cs typeface="Arial"/>
                <a:sym typeface="Arial"/>
              </a:rPr>
              <a:t>Less: Preferred Stock</a:t>
            </a:r>
            <a:endParaRPr sz="1050">
              <a:latin typeface="Arial"/>
              <a:ea typeface="Arial"/>
              <a:cs typeface="Arial"/>
              <a:sym typeface="Arial"/>
            </a:endParaRPr>
          </a:p>
          <a:p>
            <a:pPr indent="0" lvl="0" marL="12700" marR="19817" rtl="0" algn="l">
              <a:lnSpc>
                <a:spcPct val="95825"/>
              </a:lnSpc>
              <a:spcBef>
                <a:spcPts val="250"/>
              </a:spcBef>
              <a:spcAft>
                <a:spcPts val="0"/>
              </a:spcAft>
              <a:buNone/>
            </a:pPr>
            <a:r>
              <a:rPr b="1" lang="en-US" sz="1050">
                <a:solidFill>
                  <a:srgbClr val="52555A"/>
                </a:solidFill>
                <a:latin typeface="Arial"/>
                <a:ea typeface="Arial"/>
                <a:cs typeface="Arial"/>
                <a:sym typeface="Arial"/>
              </a:rPr>
              <a:t>Common Stockholders' Equity</a:t>
            </a:r>
            <a:endParaRPr sz="1050">
              <a:latin typeface="Arial"/>
              <a:ea typeface="Arial"/>
              <a:cs typeface="Arial"/>
              <a:sym typeface="Arial"/>
            </a:endParaRPr>
          </a:p>
        </p:txBody>
      </p:sp>
      <p:sp>
        <p:nvSpPr>
          <p:cNvPr id="879" name="Google Shape;879;p17"/>
          <p:cNvSpPr txBox="1"/>
          <p:nvPr/>
        </p:nvSpPr>
        <p:spPr>
          <a:xfrm>
            <a:off x="6214146" y="1593103"/>
            <a:ext cx="575433" cy="342653"/>
          </a:xfrm>
          <a:prstGeom prst="rect">
            <a:avLst/>
          </a:prstGeom>
          <a:noFill/>
          <a:ln>
            <a:noFill/>
          </a:ln>
        </p:spPr>
        <p:txBody>
          <a:bodyPr anchorCtr="0" anchor="t" bIns="0" lIns="0" spcFirstLastPara="1" rIns="0" wrap="square" tIns="0">
            <a:noAutofit/>
          </a:bodyPr>
          <a:lstStyle/>
          <a:p>
            <a:pPr indent="0" lvl="0" marL="12700" marR="273" rtl="0" algn="l">
              <a:lnSpc>
                <a:spcPct val="110952"/>
              </a:lnSpc>
              <a:spcBef>
                <a:spcPts val="0"/>
              </a:spcBef>
              <a:spcAft>
                <a:spcPts val="0"/>
              </a:spcAft>
              <a:buNone/>
            </a:pPr>
            <a:r>
              <a:rPr b="1" lang="en-US" sz="1050">
                <a:solidFill>
                  <a:srgbClr val="52555A"/>
                </a:solidFill>
                <a:latin typeface="Arial"/>
                <a:ea typeface="Arial"/>
                <a:cs typeface="Arial"/>
                <a:sym typeface="Arial"/>
              </a:rPr>
              <a:t>$230,019</a:t>
            </a:r>
            <a:endParaRPr sz="1050">
              <a:latin typeface="Arial"/>
              <a:ea typeface="Arial"/>
              <a:cs typeface="Arial"/>
              <a:sym typeface="Arial"/>
            </a:endParaRPr>
          </a:p>
          <a:p>
            <a:pPr indent="-1045" lvl="0" marL="153446" marR="0" rtl="0" algn="l">
              <a:lnSpc>
                <a:spcPct val="95825"/>
              </a:lnSpc>
              <a:spcBef>
                <a:spcPts val="191"/>
              </a:spcBef>
              <a:spcAft>
                <a:spcPts val="0"/>
              </a:spcAft>
              <a:buNone/>
            </a:pPr>
            <a:r>
              <a:rPr lang="en-US" sz="1050">
                <a:solidFill>
                  <a:srgbClr val="52555A"/>
                </a:solidFill>
                <a:latin typeface="Arial"/>
                <a:ea typeface="Arial"/>
                <a:cs typeface="Arial"/>
                <a:sym typeface="Arial"/>
              </a:rPr>
              <a:t>19,253</a:t>
            </a:r>
            <a:endParaRPr sz="1050">
              <a:latin typeface="Arial"/>
              <a:ea typeface="Arial"/>
              <a:cs typeface="Arial"/>
              <a:sym typeface="Arial"/>
            </a:endParaRPr>
          </a:p>
        </p:txBody>
      </p:sp>
      <p:sp>
        <p:nvSpPr>
          <p:cNvPr id="880" name="Google Shape;880;p17"/>
          <p:cNvSpPr txBox="1"/>
          <p:nvPr/>
        </p:nvSpPr>
        <p:spPr>
          <a:xfrm>
            <a:off x="7014132" y="1593103"/>
            <a:ext cx="575199" cy="342653"/>
          </a:xfrm>
          <a:prstGeom prst="rect">
            <a:avLst/>
          </a:prstGeom>
          <a:noFill/>
          <a:ln>
            <a:noFill/>
          </a:ln>
        </p:spPr>
        <p:txBody>
          <a:bodyPr anchorCtr="0" anchor="t" bIns="0" lIns="0" spcFirstLastPara="1" rIns="0" wrap="square" tIns="0">
            <a:noAutofit/>
          </a:bodyPr>
          <a:lstStyle/>
          <a:p>
            <a:pPr indent="0" lvl="0" marL="12700" marR="39" rtl="0" algn="l">
              <a:lnSpc>
                <a:spcPct val="110952"/>
              </a:lnSpc>
              <a:spcBef>
                <a:spcPts val="0"/>
              </a:spcBef>
              <a:spcAft>
                <a:spcPts val="0"/>
              </a:spcAft>
              <a:buNone/>
            </a:pPr>
            <a:r>
              <a:rPr b="1" lang="en-US" sz="1050">
                <a:solidFill>
                  <a:srgbClr val="52555A"/>
                </a:solidFill>
                <a:latin typeface="Arial"/>
                <a:ea typeface="Arial"/>
                <a:cs typeface="Arial"/>
                <a:sym typeface="Arial"/>
              </a:rPr>
              <a:t>$225,120</a:t>
            </a:r>
            <a:endParaRPr sz="1050">
              <a:latin typeface="Arial"/>
              <a:ea typeface="Arial"/>
              <a:cs typeface="Arial"/>
              <a:sym typeface="Arial"/>
            </a:endParaRPr>
          </a:p>
          <a:p>
            <a:pPr indent="-812" lvl="0" marL="153212" marR="0" rtl="0" algn="l">
              <a:lnSpc>
                <a:spcPct val="95825"/>
              </a:lnSpc>
              <a:spcBef>
                <a:spcPts val="191"/>
              </a:spcBef>
              <a:spcAft>
                <a:spcPts val="0"/>
              </a:spcAft>
              <a:buNone/>
            </a:pPr>
            <a:r>
              <a:rPr lang="en-US" sz="1050">
                <a:solidFill>
                  <a:srgbClr val="52555A"/>
                </a:solidFill>
                <a:latin typeface="Arial"/>
                <a:ea typeface="Arial"/>
                <a:cs typeface="Arial"/>
                <a:sym typeface="Arial"/>
              </a:rPr>
              <a:t>19,253</a:t>
            </a:r>
            <a:endParaRPr sz="1050">
              <a:latin typeface="Arial"/>
              <a:ea typeface="Arial"/>
              <a:cs typeface="Arial"/>
              <a:sym typeface="Arial"/>
            </a:endParaRPr>
          </a:p>
        </p:txBody>
      </p:sp>
      <p:sp>
        <p:nvSpPr>
          <p:cNvPr id="881" name="Google Shape;881;p17"/>
          <p:cNvSpPr txBox="1"/>
          <p:nvPr/>
        </p:nvSpPr>
        <p:spPr>
          <a:xfrm>
            <a:off x="7814235" y="1593103"/>
            <a:ext cx="575199" cy="342653"/>
          </a:xfrm>
          <a:prstGeom prst="rect">
            <a:avLst/>
          </a:prstGeom>
          <a:noFill/>
          <a:ln>
            <a:noFill/>
          </a:ln>
        </p:spPr>
        <p:txBody>
          <a:bodyPr anchorCtr="0" anchor="t" bIns="0" lIns="0" spcFirstLastPara="1" rIns="0" wrap="square" tIns="0">
            <a:noAutofit/>
          </a:bodyPr>
          <a:lstStyle/>
          <a:p>
            <a:pPr indent="0" lvl="0" marL="12700" marR="39" rtl="0" algn="l">
              <a:lnSpc>
                <a:spcPct val="110952"/>
              </a:lnSpc>
              <a:spcBef>
                <a:spcPts val="0"/>
              </a:spcBef>
              <a:spcAft>
                <a:spcPts val="0"/>
              </a:spcAft>
              <a:buNone/>
            </a:pPr>
            <a:r>
              <a:rPr b="1" lang="en-US" sz="1050">
                <a:solidFill>
                  <a:srgbClr val="52555A"/>
                </a:solidFill>
                <a:latin typeface="Arial"/>
                <a:ea typeface="Arial"/>
                <a:cs typeface="Arial"/>
                <a:sym typeface="Arial"/>
              </a:rPr>
              <a:t>$221,857</a:t>
            </a:r>
            <a:endParaRPr sz="1050">
              <a:latin typeface="Arial"/>
              <a:ea typeface="Arial"/>
              <a:cs typeface="Arial"/>
              <a:sym typeface="Arial"/>
            </a:endParaRPr>
          </a:p>
          <a:p>
            <a:pPr indent="-812" lvl="0" marL="153212" marR="0" rtl="0" algn="l">
              <a:lnSpc>
                <a:spcPct val="95825"/>
              </a:lnSpc>
              <a:spcBef>
                <a:spcPts val="191"/>
              </a:spcBef>
              <a:spcAft>
                <a:spcPts val="0"/>
              </a:spcAft>
              <a:buNone/>
            </a:pPr>
            <a:r>
              <a:rPr lang="en-US" sz="1050">
                <a:solidFill>
                  <a:srgbClr val="52555A"/>
                </a:solidFill>
                <a:latin typeface="Arial"/>
                <a:ea typeface="Arial"/>
                <a:cs typeface="Arial"/>
                <a:sym typeface="Arial"/>
              </a:rPr>
              <a:t>16,718</a:t>
            </a:r>
            <a:endParaRPr sz="1050">
              <a:latin typeface="Arial"/>
              <a:ea typeface="Arial"/>
              <a:cs typeface="Arial"/>
              <a:sym typeface="Arial"/>
            </a:endParaRPr>
          </a:p>
        </p:txBody>
      </p:sp>
      <p:sp>
        <p:nvSpPr>
          <p:cNvPr id="882" name="Google Shape;882;p17"/>
          <p:cNvSpPr txBox="1"/>
          <p:nvPr/>
        </p:nvSpPr>
        <p:spPr>
          <a:xfrm>
            <a:off x="8613987" y="1593103"/>
            <a:ext cx="575433" cy="342653"/>
          </a:xfrm>
          <a:prstGeom prst="rect">
            <a:avLst/>
          </a:prstGeom>
          <a:noFill/>
          <a:ln>
            <a:noFill/>
          </a:ln>
        </p:spPr>
        <p:txBody>
          <a:bodyPr anchorCtr="0" anchor="t" bIns="0" lIns="0" spcFirstLastPara="1" rIns="0" wrap="square" tIns="0">
            <a:noAutofit/>
          </a:bodyPr>
          <a:lstStyle/>
          <a:p>
            <a:pPr indent="0" lvl="0" marL="12700" marR="273" rtl="0" algn="l">
              <a:lnSpc>
                <a:spcPct val="110952"/>
              </a:lnSpc>
              <a:spcBef>
                <a:spcPts val="0"/>
              </a:spcBef>
              <a:spcAft>
                <a:spcPts val="0"/>
              </a:spcAft>
              <a:buNone/>
            </a:pPr>
            <a:r>
              <a:rPr b="1" lang="en-US" sz="1050">
                <a:solidFill>
                  <a:srgbClr val="52555A"/>
                </a:solidFill>
                <a:latin typeface="Arial"/>
                <a:ea typeface="Arial"/>
                <a:cs typeface="Arial"/>
                <a:sym typeface="Arial"/>
              </a:rPr>
              <a:t>$210,185</a:t>
            </a:r>
            <a:endParaRPr sz="1050">
              <a:latin typeface="Arial"/>
              <a:ea typeface="Arial"/>
              <a:cs typeface="Arial"/>
              <a:sym typeface="Arial"/>
            </a:endParaRPr>
          </a:p>
          <a:p>
            <a:pPr indent="-1045" lvl="0" marL="153446" marR="0" rtl="0" algn="l">
              <a:lnSpc>
                <a:spcPct val="95825"/>
              </a:lnSpc>
              <a:spcBef>
                <a:spcPts val="191"/>
              </a:spcBef>
              <a:spcAft>
                <a:spcPts val="0"/>
              </a:spcAft>
              <a:buNone/>
            </a:pPr>
            <a:r>
              <a:rPr lang="en-US" sz="1050">
                <a:solidFill>
                  <a:srgbClr val="52555A"/>
                </a:solidFill>
                <a:latin typeface="Arial"/>
                <a:ea typeface="Arial"/>
                <a:cs typeface="Arial"/>
                <a:sym typeface="Arial"/>
              </a:rPr>
              <a:t>10,468</a:t>
            </a:r>
            <a:endParaRPr sz="1050">
              <a:latin typeface="Arial"/>
              <a:ea typeface="Arial"/>
              <a:cs typeface="Arial"/>
              <a:sym typeface="Arial"/>
            </a:endParaRPr>
          </a:p>
        </p:txBody>
      </p:sp>
      <p:sp>
        <p:nvSpPr>
          <p:cNvPr id="883" name="Google Shape;883;p17"/>
          <p:cNvSpPr txBox="1"/>
          <p:nvPr/>
        </p:nvSpPr>
        <p:spPr>
          <a:xfrm>
            <a:off x="9334935" y="1593103"/>
            <a:ext cx="575219" cy="342653"/>
          </a:xfrm>
          <a:prstGeom prst="rect">
            <a:avLst/>
          </a:prstGeom>
          <a:noFill/>
          <a:ln>
            <a:noFill/>
          </a:ln>
        </p:spPr>
        <p:txBody>
          <a:bodyPr anchorCtr="0" anchor="t" bIns="0" lIns="0" spcFirstLastPara="1" rIns="0" wrap="square" tIns="0">
            <a:noAutofit/>
          </a:bodyPr>
          <a:lstStyle/>
          <a:p>
            <a:pPr indent="0" lvl="0" marL="12700" marR="59" rtl="0" algn="l">
              <a:lnSpc>
                <a:spcPct val="110952"/>
              </a:lnSpc>
              <a:spcBef>
                <a:spcPts val="0"/>
              </a:spcBef>
              <a:spcAft>
                <a:spcPts val="0"/>
              </a:spcAft>
              <a:buNone/>
            </a:pPr>
            <a:r>
              <a:rPr b="1" lang="en-US" sz="1050">
                <a:solidFill>
                  <a:srgbClr val="52555A"/>
                </a:solidFill>
                <a:latin typeface="Arial"/>
                <a:ea typeface="Arial"/>
                <a:cs typeface="Arial"/>
                <a:sym typeface="Arial"/>
              </a:rPr>
              <a:t>$203,992</a:t>
            </a:r>
            <a:endParaRPr sz="1050">
              <a:latin typeface="Arial"/>
              <a:ea typeface="Arial"/>
              <a:cs typeface="Arial"/>
              <a:sym typeface="Arial"/>
            </a:endParaRPr>
          </a:p>
          <a:p>
            <a:pPr indent="-7568" lvl="0" marL="223468" marR="0" rtl="0" algn="l">
              <a:lnSpc>
                <a:spcPct val="95825"/>
              </a:lnSpc>
              <a:spcBef>
                <a:spcPts val="191"/>
              </a:spcBef>
              <a:spcAft>
                <a:spcPts val="0"/>
              </a:spcAft>
              <a:buNone/>
            </a:pPr>
            <a:r>
              <a:rPr lang="en-US" sz="1050">
                <a:solidFill>
                  <a:srgbClr val="52555A"/>
                </a:solidFill>
                <a:latin typeface="Arial"/>
                <a:ea typeface="Arial"/>
                <a:cs typeface="Arial"/>
                <a:sym typeface="Arial"/>
              </a:rPr>
              <a:t>6,738</a:t>
            </a:r>
            <a:endParaRPr sz="1050">
              <a:latin typeface="Arial"/>
              <a:ea typeface="Arial"/>
              <a:cs typeface="Arial"/>
              <a:sym typeface="Arial"/>
            </a:endParaRPr>
          </a:p>
        </p:txBody>
      </p:sp>
      <p:sp>
        <p:nvSpPr>
          <p:cNvPr id="884" name="Google Shape;884;p17"/>
          <p:cNvSpPr txBox="1"/>
          <p:nvPr/>
        </p:nvSpPr>
        <p:spPr>
          <a:xfrm>
            <a:off x="10055649" y="1593103"/>
            <a:ext cx="575570" cy="342653"/>
          </a:xfrm>
          <a:prstGeom prst="rect">
            <a:avLst/>
          </a:prstGeom>
          <a:noFill/>
          <a:ln>
            <a:noFill/>
          </a:ln>
        </p:spPr>
        <p:txBody>
          <a:bodyPr anchorCtr="0" anchor="t" bIns="0" lIns="0" spcFirstLastPara="1" rIns="0" wrap="square" tIns="0">
            <a:noAutofit/>
          </a:bodyPr>
          <a:lstStyle/>
          <a:p>
            <a:pPr indent="0" lvl="0" marL="12700" marR="410" rtl="0" algn="l">
              <a:lnSpc>
                <a:spcPct val="110952"/>
              </a:lnSpc>
              <a:spcBef>
                <a:spcPts val="0"/>
              </a:spcBef>
              <a:spcAft>
                <a:spcPts val="0"/>
              </a:spcAft>
              <a:buNone/>
            </a:pPr>
            <a:r>
              <a:rPr b="1" lang="en-US" sz="1050">
                <a:solidFill>
                  <a:srgbClr val="52555A"/>
                </a:solidFill>
                <a:latin typeface="Arial"/>
                <a:ea typeface="Arial"/>
                <a:cs typeface="Arial"/>
                <a:sym typeface="Arial"/>
              </a:rPr>
              <a:t>$188,717</a:t>
            </a:r>
            <a:endParaRPr sz="1050">
              <a:latin typeface="Arial"/>
              <a:ea typeface="Arial"/>
              <a:cs typeface="Arial"/>
              <a:sym typeface="Arial"/>
            </a:endParaRPr>
          </a:p>
          <a:p>
            <a:pPr indent="-7920" lvl="0" marL="223820" marR="0" rtl="0" algn="l">
              <a:lnSpc>
                <a:spcPct val="95825"/>
              </a:lnSpc>
              <a:spcBef>
                <a:spcPts val="191"/>
              </a:spcBef>
              <a:spcAft>
                <a:spcPts val="0"/>
              </a:spcAft>
              <a:buNone/>
            </a:pPr>
            <a:r>
              <a:rPr lang="en-US" sz="1050">
                <a:solidFill>
                  <a:srgbClr val="52555A"/>
                </a:solidFill>
                <a:latin typeface="Arial"/>
                <a:ea typeface="Arial"/>
                <a:cs typeface="Arial"/>
                <a:sym typeface="Arial"/>
              </a:rPr>
              <a:t>2,562</a:t>
            </a:r>
            <a:endParaRPr sz="1050">
              <a:latin typeface="Arial"/>
              <a:ea typeface="Arial"/>
              <a:cs typeface="Arial"/>
              <a:sym typeface="Arial"/>
            </a:endParaRPr>
          </a:p>
        </p:txBody>
      </p:sp>
      <p:sp>
        <p:nvSpPr>
          <p:cNvPr id="885" name="Google Shape;885;p17"/>
          <p:cNvSpPr txBox="1"/>
          <p:nvPr/>
        </p:nvSpPr>
        <p:spPr>
          <a:xfrm>
            <a:off x="6214146" y="1963379"/>
            <a:ext cx="575159"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b="1" lang="en-US" sz="1050">
                <a:solidFill>
                  <a:srgbClr val="52555A"/>
                </a:solidFill>
                <a:latin typeface="Arial"/>
                <a:ea typeface="Arial"/>
                <a:cs typeface="Arial"/>
                <a:sym typeface="Arial"/>
              </a:rPr>
              <a:t>$210,766</a:t>
            </a:r>
            <a:endParaRPr sz="1050">
              <a:latin typeface="Arial"/>
              <a:ea typeface="Arial"/>
              <a:cs typeface="Arial"/>
              <a:sym typeface="Arial"/>
            </a:endParaRPr>
          </a:p>
        </p:txBody>
      </p:sp>
      <p:sp>
        <p:nvSpPr>
          <p:cNvPr id="886" name="Google Shape;886;p17"/>
          <p:cNvSpPr txBox="1"/>
          <p:nvPr/>
        </p:nvSpPr>
        <p:spPr>
          <a:xfrm>
            <a:off x="7014132" y="1963379"/>
            <a:ext cx="575159"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b="1" lang="en-US" sz="1050">
                <a:solidFill>
                  <a:srgbClr val="52555A"/>
                </a:solidFill>
                <a:latin typeface="Arial"/>
                <a:ea typeface="Arial"/>
                <a:cs typeface="Arial"/>
                <a:sym typeface="Arial"/>
              </a:rPr>
              <a:t>$205,867</a:t>
            </a:r>
            <a:endParaRPr sz="1050">
              <a:latin typeface="Arial"/>
              <a:ea typeface="Arial"/>
              <a:cs typeface="Arial"/>
              <a:sym typeface="Arial"/>
            </a:endParaRPr>
          </a:p>
        </p:txBody>
      </p:sp>
      <p:sp>
        <p:nvSpPr>
          <p:cNvPr id="887" name="Google Shape;887;p17"/>
          <p:cNvSpPr txBox="1"/>
          <p:nvPr/>
        </p:nvSpPr>
        <p:spPr>
          <a:xfrm>
            <a:off x="7814235" y="1963379"/>
            <a:ext cx="575159"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b="1" lang="en-US" sz="1050">
                <a:solidFill>
                  <a:srgbClr val="52555A"/>
                </a:solidFill>
                <a:latin typeface="Arial"/>
                <a:ea typeface="Arial"/>
                <a:cs typeface="Arial"/>
                <a:sym typeface="Arial"/>
              </a:rPr>
              <a:t>$205,139</a:t>
            </a:r>
            <a:endParaRPr sz="1050">
              <a:latin typeface="Arial"/>
              <a:ea typeface="Arial"/>
              <a:cs typeface="Arial"/>
              <a:sym typeface="Arial"/>
            </a:endParaRPr>
          </a:p>
        </p:txBody>
      </p:sp>
      <p:sp>
        <p:nvSpPr>
          <p:cNvPr id="888" name="Google Shape;888;p17"/>
          <p:cNvSpPr txBox="1"/>
          <p:nvPr/>
        </p:nvSpPr>
        <p:spPr>
          <a:xfrm>
            <a:off x="8613987" y="1963379"/>
            <a:ext cx="575159"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b="1" lang="en-US" sz="1050">
                <a:solidFill>
                  <a:srgbClr val="52555A"/>
                </a:solidFill>
                <a:latin typeface="Arial"/>
                <a:ea typeface="Arial"/>
                <a:cs typeface="Arial"/>
                <a:sym typeface="Arial"/>
              </a:rPr>
              <a:t>$199,717</a:t>
            </a:r>
            <a:endParaRPr sz="1050">
              <a:latin typeface="Arial"/>
              <a:ea typeface="Arial"/>
              <a:cs typeface="Arial"/>
              <a:sym typeface="Arial"/>
            </a:endParaRPr>
          </a:p>
        </p:txBody>
      </p:sp>
      <p:sp>
        <p:nvSpPr>
          <p:cNvPr id="889" name="Google Shape;889;p17"/>
          <p:cNvSpPr txBox="1"/>
          <p:nvPr/>
        </p:nvSpPr>
        <p:spPr>
          <a:xfrm>
            <a:off x="9334935" y="1963379"/>
            <a:ext cx="575159"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b="1" lang="en-US" sz="1050">
                <a:solidFill>
                  <a:srgbClr val="52555A"/>
                </a:solidFill>
                <a:latin typeface="Arial"/>
                <a:ea typeface="Arial"/>
                <a:cs typeface="Arial"/>
                <a:sym typeface="Arial"/>
              </a:rPr>
              <a:t>$197,254</a:t>
            </a:r>
            <a:endParaRPr sz="1050">
              <a:latin typeface="Arial"/>
              <a:ea typeface="Arial"/>
              <a:cs typeface="Arial"/>
              <a:sym typeface="Arial"/>
            </a:endParaRPr>
          </a:p>
        </p:txBody>
      </p:sp>
      <p:sp>
        <p:nvSpPr>
          <p:cNvPr id="890" name="Google Shape;890;p17"/>
          <p:cNvSpPr txBox="1"/>
          <p:nvPr/>
        </p:nvSpPr>
        <p:spPr>
          <a:xfrm>
            <a:off x="10055649" y="1963379"/>
            <a:ext cx="575159"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b="1" lang="en-US" sz="1050">
                <a:solidFill>
                  <a:srgbClr val="52555A"/>
                </a:solidFill>
                <a:latin typeface="Arial"/>
                <a:ea typeface="Arial"/>
                <a:cs typeface="Arial"/>
                <a:sym typeface="Arial"/>
              </a:rPr>
              <a:t>$186,155</a:t>
            </a:r>
            <a:endParaRPr sz="1050">
              <a:latin typeface="Arial"/>
              <a:ea typeface="Arial"/>
              <a:cs typeface="Arial"/>
              <a:sym typeface="Arial"/>
            </a:endParaRPr>
          </a:p>
        </p:txBody>
      </p:sp>
      <p:sp>
        <p:nvSpPr>
          <p:cNvPr id="891" name="Google Shape;891;p17"/>
          <p:cNvSpPr txBox="1"/>
          <p:nvPr/>
        </p:nvSpPr>
        <p:spPr>
          <a:xfrm>
            <a:off x="1537646" y="2227845"/>
            <a:ext cx="689565" cy="342653"/>
          </a:xfrm>
          <a:prstGeom prst="rect">
            <a:avLst/>
          </a:prstGeom>
          <a:noFill/>
          <a:ln>
            <a:noFill/>
          </a:ln>
        </p:spPr>
        <p:txBody>
          <a:bodyPr anchorCtr="0" anchor="t" bIns="0" lIns="0" spcFirstLastPara="1" rIns="0" wrap="square" tIns="0">
            <a:noAutofit/>
          </a:bodyPr>
          <a:lstStyle/>
          <a:p>
            <a:pPr indent="0" lvl="0" marL="12700" marR="19817" rtl="0" algn="l">
              <a:lnSpc>
                <a:spcPct val="110952"/>
              </a:lnSpc>
              <a:spcBef>
                <a:spcPts val="0"/>
              </a:spcBef>
              <a:spcAft>
                <a:spcPts val="0"/>
              </a:spcAft>
              <a:buNone/>
            </a:pPr>
            <a:r>
              <a:rPr lang="en-US" sz="1050">
                <a:solidFill>
                  <a:srgbClr val="52555A"/>
                </a:solidFill>
                <a:latin typeface="Arial"/>
                <a:ea typeface="Arial"/>
                <a:cs typeface="Arial"/>
                <a:sym typeface="Arial"/>
              </a:rPr>
              <a:t>Less:</a:t>
            </a:r>
            <a:endParaRPr sz="1050">
              <a:latin typeface="Arial"/>
              <a:ea typeface="Arial"/>
              <a:cs typeface="Arial"/>
              <a:sym typeface="Arial"/>
            </a:endParaRPr>
          </a:p>
          <a:p>
            <a:pPr indent="-5969" lvl="0" marL="171069" marR="0" rtl="0" algn="l">
              <a:lnSpc>
                <a:spcPct val="95825"/>
              </a:lnSpc>
              <a:spcBef>
                <a:spcPts val="191"/>
              </a:spcBef>
              <a:spcAft>
                <a:spcPts val="0"/>
              </a:spcAft>
              <a:buNone/>
            </a:pPr>
            <a:r>
              <a:rPr lang="en-US" sz="1050">
                <a:solidFill>
                  <a:srgbClr val="52555A"/>
                </a:solidFill>
                <a:latin typeface="Arial"/>
                <a:ea typeface="Arial"/>
                <a:cs typeface="Arial"/>
                <a:sym typeface="Arial"/>
              </a:rPr>
              <a:t>Goodwill</a:t>
            </a:r>
            <a:endParaRPr sz="1050">
              <a:latin typeface="Arial"/>
              <a:ea typeface="Arial"/>
              <a:cs typeface="Arial"/>
              <a:sym typeface="Arial"/>
            </a:endParaRPr>
          </a:p>
        </p:txBody>
      </p:sp>
      <p:sp>
        <p:nvSpPr>
          <p:cNvPr id="892" name="Google Shape;892;p17"/>
          <p:cNvSpPr txBox="1"/>
          <p:nvPr/>
        </p:nvSpPr>
        <p:spPr>
          <a:xfrm>
            <a:off x="6354893" y="2412983"/>
            <a:ext cx="434686"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22,349</a:t>
            </a:r>
            <a:endParaRPr sz="1050">
              <a:latin typeface="Arial"/>
              <a:ea typeface="Arial"/>
              <a:cs typeface="Arial"/>
              <a:sym typeface="Arial"/>
            </a:endParaRPr>
          </a:p>
        </p:txBody>
      </p:sp>
      <p:sp>
        <p:nvSpPr>
          <p:cNvPr id="893" name="Google Shape;893;p17"/>
          <p:cNvSpPr txBox="1"/>
          <p:nvPr/>
        </p:nvSpPr>
        <p:spPr>
          <a:xfrm>
            <a:off x="7154645" y="2412983"/>
            <a:ext cx="434686"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21,659</a:t>
            </a:r>
            <a:endParaRPr sz="1050">
              <a:latin typeface="Arial"/>
              <a:ea typeface="Arial"/>
              <a:cs typeface="Arial"/>
              <a:sym typeface="Arial"/>
            </a:endParaRPr>
          </a:p>
        </p:txBody>
      </p:sp>
      <p:sp>
        <p:nvSpPr>
          <p:cNvPr id="894" name="Google Shape;894;p17"/>
          <p:cNvSpPr txBox="1"/>
          <p:nvPr/>
        </p:nvSpPr>
        <p:spPr>
          <a:xfrm>
            <a:off x="7954748" y="2412983"/>
            <a:ext cx="434686"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22,349</a:t>
            </a:r>
            <a:endParaRPr sz="1050">
              <a:latin typeface="Arial"/>
              <a:ea typeface="Arial"/>
              <a:cs typeface="Arial"/>
              <a:sym typeface="Arial"/>
            </a:endParaRPr>
          </a:p>
        </p:txBody>
      </p:sp>
      <p:sp>
        <p:nvSpPr>
          <p:cNvPr id="895" name="Google Shape;895;p17"/>
          <p:cNvSpPr txBox="1"/>
          <p:nvPr/>
        </p:nvSpPr>
        <p:spPr>
          <a:xfrm>
            <a:off x="8754734" y="2412983"/>
            <a:ext cx="434686"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23,592</a:t>
            </a:r>
            <a:endParaRPr sz="1050">
              <a:latin typeface="Arial"/>
              <a:ea typeface="Arial"/>
              <a:cs typeface="Arial"/>
              <a:sym typeface="Arial"/>
            </a:endParaRPr>
          </a:p>
        </p:txBody>
      </p:sp>
      <p:sp>
        <p:nvSpPr>
          <p:cNvPr id="896" name="Google Shape;896;p17"/>
          <p:cNvSpPr txBox="1"/>
          <p:nvPr/>
        </p:nvSpPr>
        <p:spPr>
          <a:xfrm>
            <a:off x="9475448" y="2412983"/>
            <a:ext cx="434686"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25,009</a:t>
            </a:r>
            <a:endParaRPr sz="1050">
              <a:latin typeface="Arial"/>
              <a:ea typeface="Arial"/>
              <a:cs typeface="Arial"/>
              <a:sym typeface="Arial"/>
            </a:endParaRPr>
          </a:p>
        </p:txBody>
      </p:sp>
      <p:sp>
        <p:nvSpPr>
          <p:cNvPr id="897" name="Google Shape;897;p17"/>
          <p:cNvSpPr txBox="1"/>
          <p:nvPr/>
        </p:nvSpPr>
        <p:spPr>
          <a:xfrm>
            <a:off x="10196161" y="2412983"/>
            <a:ext cx="434686"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25,673</a:t>
            </a:r>
            <a:endParaRPr sz="1050">
              <a:latin typeface="Arial"/>
              <a:ea typeface="Arial"/>
              <a:cs typeface="Arial"/>
              <a:sym typeface="Arial"/>
            </a:endParaRPr>
          </a:p>
        </p:txBody>
      </p:sp>
      <p:sp>
        <p:nvSpPr>
          <p:cNvPr id="898" name="Google Shape;898;p17"/>
          <p:cNvSpPr txBox="1"/>
          <p:nvPr/>
        </p:nvSpPr>
        <p:spPr>
          <a:xfrm>
            <a:off x="1696015" y="2677567"/>
            <a:ext cx="3625445" cy="572002"/>
          </a:xfrm>
          <a:prstGeom prst="rect">
            <a:avLst/>
          </a:prstGeom>
          <a:noFill/>
          <a:ln>
            <a:noFill/>
          </a:ln>
        </p:spPr>
        <p:txBody>
          <a:bodyPr anchorCtr="0" anchor="t" bIns="0" lIns="0" spcFirstLastPara="1" rIns="0" wrap="square" tIns="0">
            <a:noAutofit/>
          </a:bodyPr>
          <a:lstStyle/>
          <a:p>
            <a:pPr indent="0" lvl="0" marL="12700" marR="23000" rtl="0" algn="l">
              <a:lnSpc>
                <a:spcPct val="110952"/>
              </a:lnSpc>
              <a:spcBef>
                <a:spcPts val="0"/>
              </a:spcBef>
              <a:spcAft>
                <a:spcPts val="0"/>
              </a:spcAft>
              <a:buNone/>
            </a:pPr>
            <a:r>
              <a:rPr lang="en-US" sz="1050">
                <a:solidFill>
                  <a:srgbClr val="52555A"/>
                </a:solidFill>
                <a:latin typeface="Arial"/>
                <a:ea typeface="Arial"/>
                <a:cs typeface="Arial"/>
                <a:sym typeface="Arial"/>
              </a:rPr>
              <a:t>Intangible Assets (other than Mortgage Servicing Rights)</a:t>
            </a:r>
            <a:endParaRPr sz="1050">
              <a:latin typeface="Arial"/>
              <a:ea typeface="Arial"/>
              <a:cs typeface="Arial"/>
              <a:sym typeface="Arial"/>
            </a:endParaRPr>
          </a:p>
          <a:p>
            <a:pPr indent="0" lvl="0" marL="12700" marR="0" rtl="0" algn="l">
              <a:lnSpc>
                <a:spcPct val="95825"/>
              </a:lnSpc>
              <a:spcBef>
                <a:spcPts val="678"/>
              </a:spcBef>
              <a:spcAft>
                <a:spcPts val="0"/>
              </a:spcAft>
              <a:buNone/>
            </a:pPr>
            <a:r>
              <a:rPr lang="en-US" sz="1050">
                <a:solidFill>
                  <a:srgbClr val="52555A"/>
                </a:solidFill>
                <a:latin typeface="Arial"/>
                <a:ea typeface="Arial"/>
                <a:cs typeface="Arial"/>
                <a:sym typeface="Arial"/>
              </a:rPr>
              <a:t>Goodwill and Identifiable Intangible Assets (other than Mortgage</a:t>
            </a:r>
            <a:endParaRPr sz="1050">
              <a:latin typeface="Arial"/>
              <a:ea typeface="Arial"/>
              <a:cs typeface="Arial"/>
              <a:sym typeface="Arial"/>
            </a:endParaRPr>
          </a:p>
          <a:p>
            <a:pPr indent="-3753" lvl="0" marL="118054" marR="23000" rtl="0" algn="l">
              <a:lnSpc>
                <a:spcPct val="95825"/>
              </a:lnSpc>
              <a:spcBef>
                <a:spcPts val="110"/>
              </a:spcBef>
              <a:spcAft>
                <a:spcPts val="0"/>
              </a:spcAft>
              <a:buNone/>
            </a:pPr>
            <a:r>
              <a:rPr lang="en-US" sz="1050">
                <a:solidFill>
                  <a:srgbClr val="52555A"/>
                </a:solidFill>
                <a:latin typeface="Arial"/>
                <a:ea typeface="Arial"/>
                <a:cs typeface="Arial"/>
                <a:sym typeface="Arial"/>
              </a:rPr>
              <a:t>Servicing Rights) Related to Assets Held-for-Sale</a:t>
            </a:r>
            <a:endParaRPr sz="1050">
              <a:latin typeface="Arial"/>
              <a:ea typeface="Arial"/>
              <a:cs typeface="Arial"/>
              <a:sym typeface="Arial"/>
            </a:endParaRPr>
          </a:p>
        </p:txBody>
      </p:sp>
      <p:sp>
        <p:nvSpPr>
          <p:cNvPr id="899" name="Google Shape;899;p17"/>
          <p:cNvSpPr txBox="1"/>
          <p:nvPr/>
        </p:nvSpPr>
        <p:spPr>
          <a:xfrm>
            <a:off x="6425149" y="2677567"/>
            <a:ext cx="364450"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4,887</a:t>
            </a:r>
            <a:endParaRPr sz="1050">
              <a:latin typeface="Arial"/>
              <a:ea typeface="Arial"/>
              <a:cs typeface="Arial"/>
              <a:sym typeface="Arial"/>
            </a:endParaRPr>
          </a:p>
        </p:txBody>
      </p:sp>
      <p:sp>
        <p:nvSpPr>
          <p:cNvPr id="900" name="Google Shape;900;p17"/>
          <p:cNvSpPr txBox="1"/>
          <p:nvPr/>
        </p:nvSpPr>
        <p:spPr>
          <a:xfrm>
            <a:off x="7225253" y="2677567"/>
            <a:ext cx="364450"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5,114</a:t>
            </a:r>
            <a:endParaRPr sz="1050">
              <a:latin typeface="Arial"/>
              <a:ea typeface="Arial"/>
              <a:cs typeface="Arial"/>
              <a:sym typeface="Arial"/>
            </a:endParaRPr>
          </a:p>
        </p:txBody>
      </p:sp>
      <p:sp>
        <p:nvSpPr>
          <p:cNvPr id="901" name="Google Shape;901;p17"/>
          <p:cNvSpPr txBox="1"/>
          <p:nvPr/>
        </p:nvSpPr>
        <p:spPr>
          <a:xfrm>
            <a:off x="8025005" y="2677567"/>
            <a:ext cx="364450"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3,721</a:t>
            </a:r>
            <a:endParaRPr sz="1050">
              <a:latin typeface="Arial"/>
              <a:ea typeface="Arial"/>
              <a:cs typeface="Arial"/>
              <a:sym typeface="Arial"/>
            </a:endParaRPr>
          </a:p>
        </p:txBody>
      </p:sp>
      <p:sp>
        <p:nvSpPr>
          <p:cNvPr id="902" name="Google Shape;902;p17"/>
          <p:cNvSpPr txBox="1"/>
          <p:nvPr/>
        </p:nvSpPr>
        <p:spPr>
          <a:xfrm>
            <a:off x="8824991" y="2677567"/>
            <a:ext cx="364450"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4,566</a:t>
            </a:r>
            <a:endParaRPr sz="1050">
              <a:latin typeface="Arial"/>
              <a:ea typeface="Arial"/>
              <a:cs typeface="Arial"/>
              <a:sym typeface="Arial"/>
            </a:endParaRPr>
          </a:p>
        </p:txBody>
      </p:sp>
      <p:sp>
        <p:nvSpPr>
          <p:cNvPr id="903" name="Google Shape;903;p17"/>
          <p:cNvSpPr txBox="1"/>
          <p:nvPr/>
        </p:nvSpPr>
        <p:spPr>
          <a:xfrm>
            <a:off x="9545704" y="2677567"/>
            <a:ext cx="364450"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5,056</a:t>
            </a:r>
            <a:endParaRPr sz="1050">
              <a:latin typeface="Arial"/>
              <a:ea typeface="Arial"/>
              <a:cs typeface="Arial"/>
              <a:sym typeface="Arial"/>
            </a:endParaRPr>
          </a:p>
        </p:txBody>
      </p:sp>
      <p:sp>
        <p:nvSpPr>
          <p:cNvPr id="904" name="Google Shape;904;p17"/>
          <p:cNvSpPr txBox="1"/>
          <p:nvPr/>
        </p:nvSpPr>
        <p:spPr>
          <a:xfrm>
            <a:off x="10266769" y="2677567"/>
            <a:ext cx="364450"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5,697</a:t>
            </a:r>
            <a:endParaRPr sz="1050">
              <a:latin typeface="Arial"/>
              <a:ea typeface="Arial"/>
              <a:cs typeface="Arial"/>
              <a:sym typeface="Arial"/>
            </a:endParaRPr>
          </a:p>
        </p:txBody>
      </p:sp>
      <p:sp>
        <p:nvSpPr>
          <p:cNvPr id="905" name="Google Shape;905;p17"/>
          <p:cNvSpPr txBox="1"/>
          <p:nvPr/>
        </p:nvSpPr>
        <p:spPr>
          <a:xfrm>
            <a:off x="6530534" y="3100842"/>
            <a:ext cx="255983"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120</a:t>
            </a:r>
            <a:endParaRPr sz="1050">
              <a:latin typeface="Arial"/>
              <a:ea typeface="Arial"/>
              <a:cs typeface="Arial"/>
              <a:sym typeface="Arial"/>
            </a:endParaRPr>
          </a:p>
        </p:txBody>
      </p:sp>
      <p:sp>
        <p:nvSpPr>
          <p:cNvPr id="906" name="Google Shape;906;p17"/>
          <p:cNvSpPr txBox="1"/>
          <p:nvPr/>
        </p:nvSpPr>
        <p:spPr>
          <a:xfrm>
            <a:off x="7400894" y="3100842"/>
            <a:ext cx="185727"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72</a:t>
            </a:r>
            <a:endParaRPr sz="1050">
              <a:latin typeface="Arial"/>
              <a:ea typeface="Arial"/>
              <a:cs typeface="Arial"/>
              <a:sym typeface="Arial"/>
            </a:endParaRPr>
          </a:p>
        </p:txBody>
      </p:sp>
      <p:sp>
        <p:nvSpPr>
          <p:cNvPr id="907" name="Google Shape;907;p17"/>
          <p:cNvSpPr txBox="1"/>
          <p:nvPr/>
        </p:nvSpPr>
        <p:spPr>
          <a:xfrm>
            <a:off x="8200880" y="3100842"/>
            <a:ext cx="185727"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68</a:t>
            </a:r>
            <a:endParaRPr sz="1050">
              <a:latin typeface="Arial"/>
              <a:ea typeface="Arial"/>
              <a:cs typeface="Arial"/>
              <a:sym typeface="Arial"/>
            </a:endParaRPr>
          </a:p>
        </p:txBody>
      </p:sp>
      <p:sp>
        <p:nvSpPr>
          <p:cNvPr id="908" name="Google Shape;908;p17"/>
          <p:cNvSpPr txBox="1"/>
          <p:nvPr/>
        </p:nvSpPr>
        <p:spPr>
          <a:xfrm>
            <a:off x="9000632" y="3100842"/>
            <a:ext cx="185727"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71</a:t>
            </a:r>
            <a:endParaRPr sz="1050">
              <a:latin typeface="Arial"/>
              <a:ea typeface="Arial"/>
              <a:cs typeface="Arial"/>
              <a:sym typeface="Arial"/>
            </a:endParaRPr>
          </a:p>
        </p:txBody>
      </p:sp>
      <p:sp>
        <p:nvSpPr>
          <p:cNvPr id="909" name="Google Shape;909;p17"/>
          <p:cNvSpPr txBox="1"/>
          <p:nvPr/>
        </p:nvSpPr>
        <p:spPr>
          <a:xfrm>
            <a:off x="9818182" y="3100842"/>
            <a:ext cx="89181"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a:t>
            </a:r>
            <a:endParaRPr sz="1050">
              <a:latin typeface="Arial"/>
              <a:ea typeface="Arial"/>
              <a:cs typeface="Arial"/>
              <a:sym typeface="Arial"/>
            </a:endParaRPr>
          </a:p>
        </p:txBody>
      </p:sp>
      <p:sp>
        <p:nvSpPr>
          <p:cNvPr id="910" name="Google Shape;910;p17"/>
          <p:cNvSpPr txBox="1"/>
          <p:nvPr/>
        </p:nvSpPr>
        <p:spPr>
          <a:xfrm>
            <a:off x="10442293" y="3100842"/>
            <a:ext cx="185727"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32</a:t>
            </a:r>
            <a:endParaRPr sz="1050">
              <a:latin typeface="Arial"/>
              <a:ea typeface="Arial"/>
              <a:cs typeface="Arial"/>
              <a:sym typeface="Arial"/>
            </a:endParaRPr>
          </a:p>
        </p:txBody>
      </p:sp>
      <p:sp>
        <p:nvSpPr>
          <p:cNvPr id="911" name="Google Shape;911;p17"/>
          <p:cNvSpPr txBox="1"/>
          <p:nvPr/>
        </p:nvSpPr>
        <p:spPr>
          <a:xfrm>
            <a:off x="1696015" y="3523847"/>
            <a:ext cx="4008166"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Net Deferred Taxes - Related to Goodwill and Intangible Assets Above</a:t>
            </a:r>
            <a:endParaRPr sz="1050">
              <a:latin typeface="Arial"/>
              <a:ea typeface="Arial"/>
              <a:cs typeface="Arial"/>
              <a:sym typeface="Arial"/>
            </a:endParaRPr>
          </a:p>
        </p:txBody>
      </p:sp>
      <p:sp>
        <p:nvSpPr>
          <p:cNvPr id="912" name="Google Shape;912;p17"/>
          <p:cNvSpPr txBox="1"/>
          <p:nvPr/>
        </p:nvSpPr>
        <p:spPr>
          <a:xfrm>
            <a:off x="6697744" y="3532635"/>
            <a:ext cx="89181"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a:t>
            </a:r>
            <a:endParaRPr sz="1050">
              <a:latin typeface="Arial"/>
              <a:ea typeface="Arial"/>
              <a:cs typeface="Arial"/>
              <a:sym typeface="Arial"/>
            </a:endParaRPr>
          </a:p>
        </p:txBody>
      </p:sp>
      <p:sp>
        <p:nvSpPr>
          <p:cNvPr id="913" name="Google Shape;913;p17"/>
          <p:cNvSpPr txBox="1"/>
          <p:nvPr/>
        </p:nvSpPr>
        <p:spPr>
          <a:xfrm>
            <a:off x="7497730" y="3532635"/>
            <a:ext cx="89181"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a:t>
            </a:r>
            <a:endParaRPr sz="1050">
              <a:latin typeface="Arial"/>
              <a:ea typeface="Arial"/>
              <a:cs typeface="Arial"/>
              <a:sym typeface="Arial"/>
            </a:endParaRPr>
          </a:p>
        </p:txBody>
      </p:sp>
      <p:sp>
        <p:nvSpPr>
          <p:cNvPr id="914" name="Google Shape;914;p17"/>
          <p:cNvSpPr txBox="1"/>
          <p:nvPr/>
        </p:nvSpPr>
        <p:spPr>
          <a:xfrm>
            <a:off x="8297482" y="3532635"/>
            <a:ext cx="89181"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a:t>
            </a:r>
            <a:endParaRPr sz="1050">
              <a:latin typeface="Arial"/>
              <a:ea typeface="Arial"/>
              <a:cs typeface="Arial"/>
              <a:sym typeface="Arial"/>
            </a:endParaRPr>
          </a:p>
        </p:txBody>
      </p:sp>
      <p:sp>
        <p:nvSpPr>
          <p:cNvPr id="915" name="Google Shape;915;p17"/>
          <p:cNvSpPr txBox="1"/>
          <p:nvPr/>
        </p:nvSpPr>
        <p:spPr>
          <a:xfrm>
            <a:off x="9097586" y="3532635"/>
            <a:ext cx="89181"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a:t>
            </a:r>
            <a:endParaRPr sz="1050">
              <a:latin typeface="Arial"/>
              <a:ea typeface="Arial"/>
              <a:cs typeface="Arial"/>
              <a:sym typeface="Arial"/>
            </a:endParaRPr>
          </a:p>
        </p:txBody>
      </p:sp>
      <p:sp>
        <p:nvSpPr>
          <p:cNvPr id="916" name="Google Shape;916;p17"/>
          <p:cNvSpPr txBox="1"/>
          <p:nvPr/>
        </p:nvSpPr>
        <p:spPr>
          <a:xfrm>
            <a:off x="9818182" y="3532635"/>
            <a:ext cx="89181"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a:t>
            </a:r>
            <a:endParaRPr sz="1050">
              <a:latin typeface="Arial"/>
              <a:ea typeface="Arial"/>
              <a:cs typeface="Arial"/>
              <a:sym typeface="Arial"/>
            </a:endParaRPr>
          </a:p>
        </p:txBody>
      </p:sp>
      <p:sp>
        <p:nvSpPr>
          <p:cNvPr id="917" name="Google Shape;917;p17"/>
          <p:cNvSpPr txBox="1"/>
          <p:nvPr/>
        </p:nvSpPr>
        <p:spPr>
          <a:xfrm>
            <a:off x="10442293" y="3532635"/>
            <a:ext cx="185727"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lang="en-US" sz="1050">
                <a:solidFill>
                  <a:srgbClr val="52555A"/>
                </a:solidFill>
                <a:latin typeface="Arial"/>
                <a:ea typeface="Arial"/>
                <a:cs typeface="Arial"/>
                <a:sym typeface="Arial"/>
              </a:rPr>
              <a:t>32</a:t>
            </a:r>
            <a:endParaRPr sz="1050">
              <a:latin typeface="Arial"/>
              <a:ea typeface="Arial"/>
              <a:cs typeface="Arial"/>
              <a:sym typeface="Arial"/>
            </a:endParaRPr>
          </a:p>
        </p:txBody>
      </p:sp>
      <p:sp>
        <p:nvSpPr>
          <p:cNvPr id="918" name="Google Shape;918;p17"/>
          <p:cNvSpPr txBox="1"/>
          <p:nvPr/>
        </p:nvSpPr>
        <p:spPr>
          <a:xfrm>
            <a:off x="1537646" y="3805948"/>
            <a:ext cx="1985962"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b="1" lang="en-US" sz="1050">
                <a:solidFill>
                  <a:srgbClr val="52555A"/>
                </a:solidFill>
                <a:latin typeface="Arial"/>
                <a:ea typeface="Arial"/>
                <a:cs typeface="Arial"/>
                <a:sym typeface="Arial"/>
              </a:rPr>
              <a:t>Tangible Common Equity (TCE)</a:t>
            </a:r>
            <a:endParaRPr sz="1050">
              <a:latin typeface="Arial"/>
              <a:ea typeface="Arial"/>
              <a:cs typeface="Arial"/>
              <a:sym typeface="Arial"/>
            </a:endParaRPr>
          </a:p>
        </p:txBody>
      </p:sp>
      <p:sp>
        <p:nvSpPr>
          <p:cNvPr id="919" name="Google Shape;919;p17"/>
          <p:cNvSpPr txBox="1"/>
          <p:nvPr/>
        </p:nvSpPr>
        <p:spPr>
          <a:xfrm>
            <a:off x="6214146" y="3805948"/>
            <a:ext cx="575159"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b="1" lang="en-US" sz="1050">
                <a:solidFill>
                  <a:srgbClr val="52555A"/>
                </a:solidFill>
                <a:latin typeface="Arial"/>
                <a:ea typeface="Arial"/>
                <a:cs typeface="Arial"/>
                <a:sym typeface="Arial"/>
              </a:rPr>
              <a:t>$183,410</a:t>
            </a:r>
            <a:endParaRPr sz="1050">
              <a:latin typeface="Arial"/>
              <a:ea typeface="Arial"/>
              <a:cs typeface="Arial"/>
              <a:sym typeface="Arial"/>
            </a:endParaRPr>
          </a:p>
        </p:txBody>
      </p:sp>
      <p:sp>
        <p:nvSpPr>
          <p:cNvPr id="920" name="Google Shape;920;p17"/>
          <p:cNvSpPr txBox="1"/>
          <p:nvPr/>
        </p:nvSpPr>
        <p:spPr>
          <a:xfrm>
            <a:off x="7014132" y="3805948"/>
            <a:ext cx="575159"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b="1" lang="en-US" sz="1050">
                <a:solidFill>
                  <a:srgbClr val="52555A"/>
                </a:solidFill>
                <a:latin typeface="Arial"/>
                <a:ea typeface="Arial"/>
                <a:cs typeface="Arial"/>
                <a:sym typeface="Arial"/>
              </a:rPr>
              <a:t>$179,022</a:t>
            </a:r>
            <a:endParaRPr sz="1050">
              <a:latin typeface="Arial"/>
              <a:ea typeface="Arial"/>
              <a:cs typeface="Arial"/>
              <a:sym typeface="Arial"/>
            </a:endParaRPr>
          </a:p>
        </p:txBody>
      </p:sp>
      <p:sp>
        <p:nvSpPr>
          <p:cNvPr id="921" name="Google Shape;921;p17"/>
          <p:cNvSpPr txBox="1"/>
          <p:nvPr/>
        </p:nvSpPr>
        <p:spPr>
          <a:xfrm>
            <a:off x="7814235" y="3805948"/>
            <a:ext cx="575159"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b="1" lang="en-US" sz="1050">
                <a:solidFill>
                  <a:srgbClr val="52555A"/>
                </a:solidFill>
                <a:latin typeface="Arial"/>
                <a:ea typeface="Arial"/>
                <a:cs typeface="Arial"/>
                <a:sym typeface="Arial"/>
              </a:rPr>
              <a:t>$179,001</a:t>
            </a:r>
            <a:endParaRPr sz="1050">
              <a:latin typeface="Arial"/>
              <a:ea typeface="Arial"/>
              <a:cs typeface="Arial"/>
              <a:sym typeface="Arial"/>
            </a:endParaRPr>
          </a:p>
        </p:txBody>
      </p:sp>
      <p:sp>
        <p:nvSpPr>
          <p:cNvPr id="922" name="Google Shape;922;p17"/>
          <p:cNvSpPr txBox="1"/>
          <p:nvPr/>
        </p:nvSpPr>
        <p:spPr>
          <a:xfrm>
            <a:off x="8613987" y="3805948"/>
            <a:ext cx="575159"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b="1" lang="en-US" sz="1050">
                <a:solidFill>
                  <a:srgbClr val="52555A"/>
                </a:solidFill>
                <a:latin typeface="Arial"/>
                <a:ea typeface="Arial"/>
                <a:cs typeface="Arial"/>
                <a:sym typeface="Arial"/>
              </a:rPr>
              <a:t>$171,488</a:t>
            </a:r>
            <a:endParaRPr sz="1050">
              <a:latin typeface="Arial"/>
              <a:ea typeface="Arial"/>
              <a:cs typeface="Arial"/>
              <a:sym typeface="Arial"/>
            </a:endParaRPr>
          </a:p>
        </p:txBody>
      </p:sp>
      <p:sp>
        <p:nvSpPr>
          <p:cNvPr id="923" name="Google Shape;923;p17"/>
          <p:cNvSpPr txBox="1"/>
          <p:nvPr/>
        </p:nvSpPr>
        <p:spPr>
          <a:xfrm>
            <a:off x="9334935" y="3805948"/>
            <a:ext cx="575159"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b="1" lang="en-US" sz="1050">
                <a:solidFill>
                  <a:srgbClr val="52555A"/>
                </a:solidFill>
                <a:latin typeface="Arial"/>
                <a:ea typeface="Arial"/>
                <a:cs typeface="Arial"/>
                <a:sym typeface="Arial"/>
              </a:rPr>
              <a:t>$167,189</a:t>
            </a:r>
            <a:endParaRPr sz="1050">
              <a:latin typeface="Arial"/>
              <a:ea typeface="Arial"/>
              <a:cs typeface="Arial"/>
              <a:sym typeface="Arial"/>
            </a:endParaRPr>
          </a:p>
        </p:txBody>
      </p:sp>
      <p:sp>
        <p:nvSpPr>
          <p:cNvPr id="924" name="Google Shape;924;p17"/>
          <p:cNvSpPr txBox="1"/>
          <p:nvPr/>
        </p:nvSpPr>
        <p:spPr>
          <a:xfrm>
            <a:off x="10055649" y="3805948"/>
            <a:ext cx="575159" cy="157515"/>
          </a:xfrm>
          <a:prstGeom prst="rect">
            <a:avLst/>
          </a:prstGeom>
          <a:noFill/>
          <a:ln>
            <a:noFill/>
          </a:ln>
        </p:spPr>
        <p:txBody>
          <a:bodyPr anchorCtr="0" anchor="t" bIns="0" lIns="0" spcFirstLastPara="1" rIns="0" wrap="square" tIns="0">
            <a:noAutofit/>
          </a:bodyPr>
          <a:lstStyle/>
          <a:p>
            <a:pPr indent="0" lvl="0" marL="12700" marR="0" rtl="0" algn="l">
              <a:lnSpc>
                <a:spcPct val="110952"/>
              </a:lnSpc>
              <a:spcBef>
                <a:spcPts val="0"/>
              </a:spcBef>
              <a:spcAft>
                <a:spcPts val="0"/>
              </a:spcAft>
              <a:buNone/>
            </a:pPr>
            <a:r>
              <a:rPr b="1" lang="en-US" sz="1050">
                <a:solidFill>
                  <a:srgbClr val="52555A"/>
                </a:solidFill>
                <a:latin typeface="Arial"/>
                <a:ea typeface="Arial"/>
                <a:cs typeface="Arial"/>
                <a:sym typeface="Arial"/>
              </a:rPr>
              <a:t>$154,721</a:t>
            </a:r>
            <a:endParaRPr sz="1050">
              <a:latin typeface="Arial"/>
              <a:ea typeface="Arial"/>
              <a:cs typeface="Arial"/>
              <a:sym typeface="Arial"/>
            </a:endParaRPr>
          </a:p>
        </p:txBody>
      </p:sp>
      <p:sp>
        <p:nvSpPr>
          <p:cNvPr id="925" name="Google Shape;925;p17"/>
          <p:cNvSpPr txBox="1"/>
          <p:nvPr/>
        </p:nvSpPr>
        <p:spPr>
          <a:xfrm>
            <a:off x="682853" y="6558828"/>
            <a:ext cx="1084084" cy="286308"/>
          </a:xfrm>
          <a:prstGeom prst="rect">
            <a:avLst/>
          </a:prstGeom>
          <a:noFill/>
          <a:ln>
            <a:noFill/>
          </a:ln>
        </p:spPr>
        <p:txBody>
          <a:bodyPr anchorCtr="0" anchor="t" bIns="0" lIns="0" spcFirstLastPara="1" rIns="0" wrap="square" tIns="0">
            <a:noAutofit/>
          </a:bodyPr>
          <a:lstStyle/>
          <a:p>
            <a:pPr indent="0" lvl="0" marL="12700" marR="17144" rtl="0" algn="l">
              <a:lnSpc>
                <a:spcPct val="113222"/>
              </a:lnSpc>
              <a:spcBef>
                <a:spcPts val="0"/>
              </a:spcBef>
              <a:spcAft>
                <a:spcPts val="0"/>
              </a:spcAft>
              <a:buNone/>
            </a:pPr>
            <a:r>
              <a:rPr lang="en-US" sz="900">
                <a:solidFill>
                  <a:srgbClr val="52555A"/>
                </a:solidFill>
                <a:latin typeface="Arial"/>
                <a:ea typeface="Arial"/>
                <a:cs typeface="Arial"/>
                <a:sym typeface="Arial"/>
              </a:rPr>
              <a:t>Note:</a:t>
            </a:r>
            <a:endParaRPr sz="900">
              <a:latin typeface="Arial"/>
              <a:ea typeface="Arial"/>
              <a:cs typeface="Arial"/>
              <a:sym typeface="Arial"/>
            </a:endParaRPr>
          </a:p>
          <a:p>
            <a:pPr indent="0" lvl="0" marL="12700" marR="0" rtl="0" algn="l">
              <a:lnSpc>
                <a:spcPct val="95825"/>
              </a:lnSpc>
              <a:spcBef>
                <a:spcPts val="69"/>
              </a:spcBef>
              <a:spcAft>
                <a:spcPts val="0"/>
              </a:spcAft>
              <a:buNone/>
            </a:pPr>
            <a:r>
              <a:rPr lang="en-US" sz="900">
                <a:solidFill>
                  <a:srgbClr val="52555A"/>
                </a:solidFill>
                <a:latin typeface="Arial"/>
                <a:ea typeface="Arial"/>
                <a:cs typeface="Arial"/>
                <a:sym typeface="Arial"/>
              </a:rPr>
              <a:t>(1)         Preliminary.</a:t>
            </a:r>
            <a:endParaRPr sz="900">
              <a:latin typeface="Arial"/>
              <a:ea typeface="Arial"/>
              <a:cs typeface="Arial"/>
              <a:sym typeface="Arial"/>
            </a:endParaRPr>
          </a:p>
        </p:txBody>
      </p:sp>
      <p:sp>
        <p:nvSpPr>
          <p:cNvPr id="926" name="Google Shape;926;p17"/>
          <p:cNvSpPr txBox="1"/>
          <p:nvPr/>
        </p:nvSpPr>
        <p:spPr>
          <a:xfrm>
            <a:off x="489000" y="6590280"/>
            <a:ext cx="170607" cy="140004"/>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14</a:t>
            </a:r>
            <a:endParaRPr sz="900">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0" name="Shape 930"/>
        <p:cNvGrpSpPr/>
        <p:nvPr/>
      </p:nvGrpSpPr>
      <p:grpSpPr>
        <a:xfrm>
          <a:off x="0" y="0"/>
          <a:ext cx="0" cy="0"/>
          <a:chOff x="0" y="0"/>
          <a:chExt cx="0" cy="0"/>
        </a:xfrm>
      </p:grpSpPr>
      <p:sp>
        <p:nvSpPr>
          <p:cNvPr id="931" name="Google Shape;931;p18"/>
          <p:cNvSpPr/>
          <p:nvPr/>
        </p:nvSpPr>
        <p:spPr>
          <a:xfrm>
            <a:off x="11382756" y="6417564"/>
            <a:ext cx="519683" cy="32004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32" name="Google Shape;932;p18"/>
          <p:cNvSpPr/>
          <p:nvPr/>
        </p:nvSpPr>
        <p:spPr>
          <a:xfrm>
            <a:off x="527304" y="560832"/>
            <a:ext cx="11311128"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33" name="Google Shape;933;p18"/>
          <p:cNvSpPr/>
          <p:nvPr/>
        </p:nvSpPr>
        <p:spPr>
          <a:xfrm>
            <a:off x="527304" y="560832"/>
            <a:ext cx="11311128"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34" name="Google Shape;934;p18"/>
          <p:cNvSpPr/>
          <p:nvPr/>
        </p:nvSpPr>
        <p:spPr>
          <a:xfrm>
            <a:off x="4191000" y="926525"/>
            <a:ext cx="3793205" cy="197466"/>
          </a:xfrm>
          <a:custGeom>
            <a:rect b="b" l="l" r="r" t="t"/>
            <a:pathLst>
              <a:path extrusionOk="0" h="120000" w="120000">
                <a:moveTo>
                  <a:pt x="120000" y="4625"/>
                </a:moveTo>
                <a:lnTo>
                  <a:pt x="239" y="4625"/>
                </a:lnTo>
                <a:lnTo>
                  <a:pt x="239" y="120000"/>
                </a:lnTo>
                <a:lnTo>
                  <a:pt x="120000" y="120000"/>
                </a:lnTo>
                <a:lnTo>
                  <a:pt x="120000" y="4625"/>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35" name="Google Shape;935;p18"/>
          <p:cNvSpPr/>
          <p:nvPr/>
        </p:nvSpPr>
        <p:spPr>
          <a:xfrm>
            <a:off x="6361219" y="2290080"/>
            <a:ext cx="775634" cy="0"/>
          </a:xfrm>
          <a:custGeom>
            <a:rect b="b" l="l" r="r" t="t"/>
            <a:pathLst>
              <a:path extrusionOk="0" h="120000" w="120000">
                <a:moveTo>
                  <a:pt x="0" y="0"/>
                </a:moveTo>
                <a:lnTo>
                  <a:pt x="120000" y="0"/>
                </a:lnTo>
              </a:path>
            </a:pathLst>
          </a:custGeom>
          <a:noFill/>
          <a:ln cap="flat" cmpd="sng" w="9525">
            <a:solidFill>
              <a:srgbClr val="737373"/>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36" name="Google Shape;936;p18"/>
          <p:cNvSpPr/>
          <p:nvPr/>
        </p:nvSpPr>
        <p:spPr>
          <a:xfrm>
            <a:off x="6357476" y="2290131"/>
            <a:ext cx="783170" cy="0"/>
          </a:xfrm>
          <a:custGeom>
            <a:rect b="b" l="l" r="r" t="t"/>
            <a:pathLst>
              <a:path extrusionOk="0" h="120000" w="120000">
                <a:moveTo>
                  <a:pt x="0" y="0"/>
                </a:moveTo>
                <a:lnTo>
                  <a:pt x="120000" y="0"/>
                </a:lnTo>
              </a:path>
            </a:pathLst>
          </a:custGeom>
          <a:noFill/>
          <a:ln cap="flat" cmpd="sng" w="9525">
            <a:solidFill>
              <a:srgbClr val="737373"/>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37" name="Google Shape;937;p18"/>
          <p:cNvSpPr/>
          <p:nvPr/>
        </p:nvSpPr>
        <p:spPr>
          <a:xfrm>
            <a:off x="6361219" y="3019265"/>
            <a:ext cx="775634" cy="0"/>
          </a:xfrm>
          <a:custGeom>
            <a:rect b="b" l="l" r="r" t="t"/>
            <a:pathLst>
              <a:path extrusionOk="0" h="120000" w="120000">
                <a:moveTo>
                  <a:pt x="0" y="0"/>
                </a:moveTo>
                <a:lnTo>
                  <a:pt x="120000" y="0"/>
                </a:lnTo>
              </a:path>
            </a:pathLst>
          </a:custGeom>
          <a:noFill/>
          <a:ln cap="flat" cmpd="sng" w="9525">
            <a:solidFill>
              <a:srgbClr val="737373"/>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38" name="Google Shape;938;p18"/>
          <p:cNvSpPr/>
          <p:nvPr/>
        </p:nvSpPr>
        <p:spPr>
          <a:xfrm>
            <a:off x="6357476" y="3019315"/>
            <a:ext cx="783170" cy="0"/>
          </a:xfrm>
          <a:custGeom>
            <a:rect b="b" l="l" r="r" t="t"/>
            <a:pathLst>
              <a:path extrusionOk="0" h="120000" w="120000">
                <a:moveTo>
                  <a:pt x="0" y="0"/>
                </a:moveTo>
                <a:lnTo>
                  <a:pt x="120000" y="0"/>
                </a:lnTo>
              </a:path>
            </a:pathLst>
          </a:custGeom>
          <a:noFill/>
          <a:ln cap="flat" cmpd="sng" w="9525">
            <a:solidFill>
              <a:srgbClr val="737373"/>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39" name="Google Shape;939;p18"/>
          <p:cNvSpPr/>
          <p:nvPr/>
        </p:nvSpPr>
        <p:spPr>
          <a:xfrm>
            <a:off x="6361219" y="4811886"/>
            <a:ext cx="775634" cy="0"/>
          </a:xfrm>
          <a:custGeom>
            <a:rect b="b" l="l" r="r" t="t"/>
            <a:pathLst>
              <a:path extrusionOk="0" h="120000" w="120000">
                <a:moveTo>
                  <a:pt x="0" y="0"/>
                </a:moveTo>
                <a:lnTo>
                  <a:pt x="120000" y="0"/>
                </a:lnTo>
              </a:path>
            </a:pathLst>
          </a:custGeom>
          <a:noFill/>
          <a:ln cap="flat" cmpd="sng" w="9525">
            <a:solidFill>
              <a:srgbClr val="737373"/>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40" name="Google Shape;940;p18"/>
          <p:cNvSpPr/>
          <p:nvPr/>
        </p:nvSpPr>
        <p:spPr>
          <a:xfrm>
            <a:off x="6357476" y="4811936"/>
            <a:ext cx="783170" cy="0"/>
          </a:xfrm>
          <a:custGeom>
            <a:rect b="b" l="l" r="r" t="t"/>
            <a:pathLst>
              <a:path extrusionOk="0" h="120000" w="120000">
                <a:moveTo>
                  <a:pt x="0" y="0"/>
                </a:moveTo>
                <a:lnTo>
                  <a:pt x="120000" y="0"/>
                </a:lnTo>
              </a:path>
            </a:pathLst>
          </a:custGeom>
          <a:noFill/>
          <a:ln cap="flat" cmpd="sng" w="9525">
            <a:solidFill>
              <a:srgbClr val="737373"/>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41" name="Google Shape;941;p18"/>
          <p:cNvSpPr/>
          <p:nvPr/>
        </p:nvSpPr>
        <p:spPr>
          <a:xfrm>
            <a:off x="6361219" y="5146138"/>
            <a:ext cx="775634" cy="0"/>
          </a:xfrm>
          <a:custGeom>
            <a:rect b="b" l="l" r="r" t="t"/>
            <a:pathLst>
              <a:path extrusionOk="0" h="120000" w="120000">
                <a:moveTo>
                  <a:pt x="0" y="0"/>
                </a:moveTo>
                <a:lnTo>
                  <a:pt x="120000" y="0"/>
                </a:lnTo>
              </a:path>
            </a:pathLst>
          </a:custGeom>
          <a:noFill/>
          <a:ln cap="flat" cmpd="sng" w="9525">
            <a:solidFill>
              <a:srgbClr val="737373"/>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42" name="Google Shape;942;p18"/>
          <p:cNvSpPr/>
          <p:nvPr/>
        </p:nvSpPr>
        <p:spPr>
          <a:xfrm>
            <a:off x="6357476" y="5146188"/>
            <a:ext cx="783170" cy="0"/>
          </a:xfrm>
          <a:custGeom>
            <a:rect b="b" l="l" r="r" t="t"/>
            <a:pathLst>
              <a:path extrusionOk="0" h="120000" w="120000">
                <a:moveTo>
                  <a:pt x="0" y="0"/>
                </a:moveTo>
                <a:lnTo>
                  <a:pt x="120000" y="0"/>
                </a:lnTo>
              </a:path>
            </a:pathLst>
          </a:custGeom>
          <a:noFill/>
          <a:ln cap="flat" cmpd="sng" w="9525">
            <a:solidFill>
              <a:srgbClr val="737373"/>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43" name="Google Shape;943;p18"/>
          <p:cNvSpPr/>
          <p:nvPr/>
        </p:nvSpPr>
        <p:spPr>
          <a:xfrm>
            <a:off x="7205131" y="2290080"/>
            <a:ext cx="775331" cy="0"/>
          </a:xfrm>
          <a:custGeom>
            <a:rect b="b" l="l" r="r" t="t"/>
            <a:pathLst>
              <a:path extrusionOk="0" h="120000" w="120000">
                <a:moveTo>
                  <a:pt x="0" y="0"/>
                </a:moveTo>
                <a:lnTo>
                  <a:pt x="120000" y="0"/>
                </a:lnTo>
              </a:path>
            </a:pathLst>
          </a:custGeom>
          <a:noFill/>
          <a:ln cap="flat" cmpd="sng" w="9525">
            <a:solidFill>
              <a:srgbClr val="737373"/>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44" name="Google Shape;944;p18"/>
          <p:cNvSpPr/>
          <p:nvPr/>
        </p:nvSpPr>
        <p:spPr>
          <a:xfrm>
            <a:off x="7201287" y="2290131"/>
            <a:ext cx="782917" cy="0"/>
          </a:xfrm>
          <a:custGeom>
            <a:rect b="b" l="l" r="r" t="t"/>
            <a:pathLst>
              <a:path extrusionOk="0" h="120000" w="120000">
                <a:moveTo>
                  <a:pt x="0" y="0"/>
                </a:moveTo>
                <a:lnTo>
                  <a:pt x="120000" y="0"/>
                </a:lnTo>
              </a:path>
            </a:pathLst>
          </a:custGeom>
          <a:noFill/>
          <a:ln cap="flat" cmpd="sng" w="9525">
            <a:solidFill>
              <a:srgbClr val="737373"/>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45" name="Google Shape;945;p18"/>
          <p:cNvSpPr/>
          <p:nvPr/>
        </p:nvSpPr>
        <p:spPr>
          <a:xfrm>
            <a:off x="7205131" y="3019265"/>
            <a:ext cx="775331" cy="0"/>
          </a:xfrm>
          <a:custGeom>
            <a:rect b="b" l="l" r="r" t="t"/>
            <a:pathLst>
              <a:path extrusionOk="0" h="120000" w="120000">
                <a:moveTo>
                  <a:pt x="0" y="0"/>
                </a:moveTo>
                <a:lnTo>
                  <a:pt x="120000" y="0"/>
                </a:lnTo>
              </a:path>
            </a:pathLst>
          </a:custGeom>
          <a:noFill/>
          <a:ln cap="flat" cmpd="sng" w="9525">
            <a:solidFill>
              <a:srgbClr val="737373"/>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46" name="Google Shape;946;p18"/>
          <p:cNvSpPr/>
          <p:nvPr/>
        </p:nvSpPr>
        <p:spPr>
          <a:xfrm>
            <a:off x="7201287" y="3019315"/>
            <a:ext cx="782917" cy="0"/>
          </a:xfrm>
          <a:custGeom>
            <a:rect b="b" l="l" r="r" t="t"/>
            <a:pathLst>
              <a:path extrusionOk="0" h="120000" w="120000">
                <a:moveTo>
                  <a:pt x="0" y="0"/>
                </a:moveTo>
                <a:lnTo>
                  <a:pt x="120000" y="0"/>
                </a:lnTo>
              </a:path>
            </a:pathLst>
          </a:custGeom>
          <a:noFill/>
          <a:ln cap="flat" cmpd="sng" w="9525">
            <a:solidFill>
              <a:srgbClr val="737373"/>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47" name="Google Shape;947;p18"/>
          <p:cNvSpPr/>
          <p:nvPr/>
        </p:nvSpPr>
        <p:spPr>
          <a:xfrm>
            <a:off x="7205131" y="4811886"/>
            <a:ext cx="775331" cy="0"/>
          </a:xfrm>
          <a:custGeom>
            <a:rect b="b" l="l" r="r" t="t"/>
            <a:pathLst>
              <a:path extrusionOk="0" h="120000" w="120000">
                <a:moveTo>
                  <a:pt x="0" y="0"/>
                </a:moveTo>
                <a:lnTo>
                  <a:pt x="120000" y="0"/>
                </a:lnTo>
              </a:path>
            </a:pathLst>
          </a:custGeom>
          <a:noFill/>
          <a:ln cap="flat" cmpd="sng" w="9525">
            <a:solidFill>
              <a:srgbClr val="737373"/>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48" name="Google Shape;948;p18"/>
          <p:cNvSpPr/>
          <p:nvPr/>
        </p:nvSpPr>
        <p:spPr>
          <a:xfrm>
            <a:off x="7201287" y="4811936"/>
            <a:ext cx="782917" cy="0"/>
          </a:xfrm>
          <a:custGeom>
            <a:rect b="b" l="l" r="r" t="t"/>
            <a:pathLst>
              <a:path extrusionOk="0" h="120000" w="120000">
                <a:moveTo>
                  <a:pt x="0" y="0"/>
                </a:moveTo>
                <a:lnTo>
                  <a:pt x="120000" y="0"/>
                </a:lnTo>
              </a:path>
            </a:pathLst>
          </a:custGeom>
          <a:noFill/>
          <a:ln cap="flat" cmpd="sng" w="9525">
            <a:solidFill>
              <a:srgbClr val="737373"/>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49" name="Google Shape;949;p18"/>
          <p:cNvSpPr/>
          <p:nvPr/>
        </p:nvSpPr>
        <p:spPr>
          <a:xfrm>
            <a:off x="7205131" y="5146138"/>
            <a:ext cx="775331" cy="0"/>
          </a:xfrm>
          <a:custGeom>
            <a:rect b="b" l="l" r="r" t="t"/>
            <a:pathLst>
              <a:path extrusionOk="0" h="120000" w="120000">
                <a:moveTo>
                  <a:pt x="0" y="0"/>
                </a:moveTo>
                <a:lnTo>
                  <a:pt x="120000" y="0"/>
                </a:lnTo>
              </a:path>
            </a:pathLst>
          </a:custGeom>
          <a:noFill/>
          <a:ln cap="flat" cmpd="sng" w="9525">
            <a:solidFill>
              <a:srgbClr val="737373"/>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50" name="Google Shape;950;p18"/>
          <p:cNvSpPr/>
          <p:nvPr/>
        </p:nvSpPr>
        <p:spPr>
          <a:xfrm>
            <a:off x="7201287" y="5146188"/>
            <a:ext cx="782917" cy="0"/>
          </a:xfrm>
          <a:custGeom>
            <a:rect b="b" l="l" r="r" t="t"/>
            <a:pathLst>
              <a:path extrusionOk="0" h="120000" w="120000">
                <a:moveTo>
                  <a:pt x="0" y="0"/>
                </a:moveTo>
                <a:lnTo>
                  <a:pt x="120000" y="0"/>
                </a:lnTo>
              </a:path>
            </a:pathLst>
          </a:custGeom>
          <a:noFill/>
          <a:ln cap="flat" cmpd="sng" w="9525">
            <a:solidFill>
              <a:srgbClr val="737373"/>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51" name="Google Shape;951;p18"/>
          <p:cNvSpPr txBox="1"/>
          <p:nvPr/>
        </p:nvSpPr>
        <p:spPr>
          <a:xfrm>
            <a:off x="508508" y="228631"/>
            <a:ext cx="2117852" cy="330200"/>
          </a:xfrm>
          <a:prstGeom prst="rect">
            <a:avLst/>
          </a:prstGeom>
          <a:noFill/>
          <a:ln>
            <a:noFill/>
          </a:ln>
        </p:spPr>
        <p:txBody>
          <a:bodyPr anchorCtr="0" anchor="t" bIns="0" lIns="0" spcFirstLastPara="1" rIns="0" wrap="square" tIns="0">
            <a:noAutofit/>
          </a:bodyPr>
          <a:lstStyle/>
          <a:p>
            <a:pPr indent="0" lvl="0" marL="12700" marR="0" rtl="0" algn="l">
              <a:lnSpc>
                <a:spcPct val="106458"/>
              </a:lnSpc>
              <a:spcBef>
                <a:spcPts val="0"/>
              </a:spcBef>
              <a:spcAft>
                <a:spcPts val="0"/>
              </a:spcAft>
              <a:buNone/>
            </a:pPr>
            <a:r>
              <a:rPr lang="en-US" sz="2400">
                <a:solidFill>
                  <a:srgbClr val="002C71"/>
                </a:solidFill>
                <a:latin typeface="Arial"/>
                <a:ea typeface="Arial"/>
                <a:cs typeface="Arial"/>
                <a:sym typeface="Arial"/>
              </a:rPr>
              <a:t>Reconciliations</a:t>
            </a:r>
            <a:endParaRPr sz="2400">
              <a:latin typeface="Arial"/>
              <a:ea typeface="Arial"/>
              <a:cs typeface="Arial"/>
              <a:sym typeface="Arial"/>
            </a:endParaRPr>
          </a:p>
        </p:txBody>
      </p:sp>
      <p:sp>
        <p:nvSpPr>
          <p:cNvPr id="952" name="Google Shape;952;p18"/>
          <p:cNvSpPr txBox="1"/>
          <p:nvPr/>
        </p:nvSpPr>
        <p:spPr>
          <a:xfrm>
            <a:off x="523443" y="605996"/>
            <a:ext cx="2803499" cy="177800"/>
          </a:xfrm>
          <a:prstGeom prst="rect">
            <a:avLst/>
          </a:prstGeom>
          <a:noFill/>
          <a:ln>
            <a:noFill/>
          </a:ln>
        </p:spPr>
        <p:txBody>
          <a:bodyPr anchorCtr="0" anchor="t" bIns="0" lIns="0" spcFirstLastPara="1" rIns="0" wrap="square" tIns="0">
            <a:noAutofit/>
          </a:bodyPr>
          <a:lstStyle/>
          <a:p>
            <a:pPr indent="0" lvl="0" marL="12700" marR="0" rtl="0" algn="l">
              <a:lnSpc>
                <a:spcPct val="110416"/>
              </a:lnSpc>
              <a:spcBef>
                <a:spcPts val="0"/>
              </a:spcBef>
              <a:spcAft>
                <a:spcPts val="0"/>
              </a:spcAft>
              <a:buNone/>
            </a:pPr>
            <a:r>
              <a:rPr lang="en-US" sz="1200">
                <a:solidFill>
                  <a:srgbClr val="002C71"/>
                </a:solidFill>
                <a:latin typeface="Arial"/>
                <a:ea typeface="Arial"/>
                <a:cs typeface="Arial"/>
                <a:sym typeface="Arial"/>
              </a:rPr>
              <a:t>($MM, except balance sheet items in $B)</a:t>
            </a:r>
            <a:endParaRPr sz="1200">
              <a:latin typeface="Arial"/>
              <a:ea typeface="Arial"/>
              <a:cs typeface="Arial"/>
              <a:sym typeface="Arial"/>
            </a:endParaRPr>
          </a:p>
        </p:txBody>
      </p:sp>
      <p:sp>
        <p:nvSpPr>
          <p:cNvPr id="953" name="Google Shape;953;p18"/>
          <p:cNvSpPr txBox="1"/>
          <p:nvPr/>
        </p:nvSpPr>
        <p:spPr>
          <a:xfrm>
            <a:off x="4208645" y="1141996"/>
            <a:ext cx="1951508" cy="5084411"/>
          </a:xfrm>
          <a:prstGeom prst="rect">
            <a:avLst/>
          </a:prstGeom>
          <a:noFill/>
          <a:ln>
            <a:noFill/>
          </a:ln>
        </p:spPr>
        <p:txBody>
          <a:bodyPr anchorCtr="0" anchor="t" bIns="0" lIns="0" spcFirstLastPara="1" rIns="0" wrap="square" tIns="0">
            <a:noAutofit/>
          </a:bodyPr>
          <a:lstStyle/>
          <a:p>
            <a:pPr indent="0" lvl="0" marL="12700" marR="20810" rtl="0" algn="l">
              <a:lnSpc>
                <a:spcPct val="113157"/>
              </a:lnSpc>
              <a:spcBef>
                <a:spcPts val="0"/>
              </a:spcBef>
              <a:spcAft>
                <a:spcPts val="0"/>
              </a:spcAft>
              <a:buNone/>
            </a:pPr>
            <a:r>
              <a:rPr b="1" lang="en-US" sz="950">
                <a:solidFill>
                  <a:srgbClr val="52555A"/>
                </a:solidFill>
                <a:latin typeface="Arial"/>
                <a:ea typeface="Arial"/>
                <a:cs typeface="Arial"/>
                <a:sym typeface="Arial"/>
              </a:rPr>
              <a:t>Reported Revenues (GAAP)</a:t>
            </a:r>
            <a:endParaRPr sz="950">
              <a:latin typeface="Arial"/>
              <a:ea typeface="Arial"/>
              <a:cs typeface="Arial"/>
              <a:sym typeface="Arial"/>
            </a:endParaRPr>
          </a:p>
          <a:p>
            <a:pPr indent="-68530" lvl="0" marL="81230" marR="1240166" rtl="0" algn="l">
              <a:lnSpc>
                <a:spcPct val="135384"/>
              </a:lnSpc>
              <a:spcBef>
                <a:spcPts val="127"/>
              </a:spcBef>
              <a:spcAft>
                <a:spcPts val="0"/>
              </a:spcAft>
              <a:buNone/>
            </a:pPr>
            <a:r>
              <a:rPr lang="en-US" sz="950">
                <a:solidFill>
                  <a:srgbClr val="52555A"/>
                </a:solidFill>
                <a:latin typeface="Arial"/>
                <a:ea typeface="Arial"/>
                <a:cs typeface="Arial"/>
                <a:sym typeface="Arial"/>
              </a:rPr>
              <a:t>Impact of: CVA / DVA MSSB</a:t>
            </a:r>
            <a:r>
              <a:rPr baseline="30000" lang="en-US" sz="975">
                <a:solidFill>
                  <a:srgbClr val="52555A"/>
                </a:solidFill>
                <a:latin typeface="Arial"/>
                <a:ea typeface="Arial"/>
                <a:cs typeface="Arial"/>
                <a:sym typeface="Arial"/>
              </a:rPr>
              <a:t>(1) </a:t>
            </a:r>
            <a:r>
              <a:rPr lang="en-US" sz="950">
                <a:solidFill>
                  <a:srgbClr val="52555A"/>
                </a:solidFill>
                <a:latin typeface="Arial"/>
                <a:ea typeface="Arial"/>
                <a:cs typeface="Arial"/>
                <a:sym typeface="Arial"/>
              </a:rPr>
              <a:t>HDFC</a:t>
            </a:r>
            <a:r>
              <a:rPr baseline="30000" lang="en-US" sz="975">
                <a:solidFill>
                  <a:srgbClr val="52555A"/>
                </a:solidFill>
                <a:latin typeface="Arial"/>
                <a:ea typeface="Arial"/>
                <a:cs typeface="Arial"/>
                <a:sym typeface="Arial"/>
              </a:rPr>
              <a:t>(1) </a:t>
            </a:r>
            <a:r>
              <a:rPr lang="en-US" sz="950">
                <a:solidFill>
                  <a:srgbClr val="52555A"/>
                </a:solidFill>
                <a:latin typeface="Arial"/>
                <a:ea typeface="Arial"/>
                <a:cs typeface="Arial"/>
                <a:sym typeface="Arial"/>
              </a:rPr>
              <a:t>Akbank</a:t>
            </a:r>
            <a:r>
              <a:rPr baseline="30000" lang="en-US" sz="975">
                <a:solidFill>
                  <a:srgbClr val="52555A"/>
                </a:solidFill>
                <a:latin typeface="Arial"/>
                <a:ea typeface="Arial"/>
                <a:cs typeface="Arial"/>
                <a:sym typeface="Arial"/>
              </a:rPr>
              <a:t>(1) </a:t>
            </a:r>
            <a:r>
              <a:rPr lang="en-US" sz="950">
                <a:solidFill>
                  <a:srgbClr val="52555A"/>
                </a:solidFill>
                <a:latin typeface="Arial"/>
                <a:ea typeface="Arial"/>
                <a:cs typeface="Arial"/>
                <a:sym typeface="Arial"/>
              </a:rPr>
              <a:t>SPDB</a:t>
            </a:r>
            <a:r>
              <a:rPr baseline="30000" lang="en-US" sz="975">
                <a:solidFill>
                  <a:srgbClr val="52555A"/>
                </a:solidFill>
                <a:latin typeface="Arial"/>
                <a:ea typeface="Arial"/>
                <a:cs typeface="Arial"/>
                <a:sym typeface="Arial"/>
              </a:rPr>
              <a:t>(1)</a:t>
            </a:r>
            <a:endParaRPr sz="650">
              <a:latin typeface="Arial"/>
              <a:ea typeface="Arial"/>
              <a:cs typeface="Arial"/>
              <a:sym typeface="Arial"/>
            </a:endParaRPr>
          </a:p>
          <a:p>
            <a:pPr indent="0" lvl="0" marL="12700" marR="20810" rtl="0" algn="l">
              <a:lnSpc>
                <a:spcPct val="95825"/>
              </a:lnSpc>
              <a:spcBef>
                <a:spcPts val="34"/>
              </a:spcBef>
              <a:spcAft>
                <a:spcPts val="0"/>
              </a:spcAft>
              <a:buNone/>
            </a:pPr>
            <a:r>
              <a:rPr b="1" lang="en-US" sz="950">
                <a:solidFill>
                  <a:srgbClr val="52555A"/>
                </a:solidFill>
                <a:latin typeface="Arial"/>
                <a:ea typeface="Arial"/>
                <a:cs typeface="Arial"/>
                <a:sym typeface="Arial"/>
              </a:rPr>
              <a:t>Adjusted Revenues</a:t>
            </a:r>
            <a:endParaRPr sz="950">
              <a:latin typeface="Arial"/>
              <a:ea typeface="Arial"/>
              <a:cs typeface="Arial"/>
              <a:sym typeface="Arial"/>
            </a:endParaRPr>
          </a:p>
          <a:p>
            <a:pPr indent="0" lvl="0" marL="12700" marR="20810" rtl="0" algn="l">
              <a:lnSpc>
                <a:spcPct val="95825"/>
              </a:lnSpc>
              <a:spcBef>
                <a:spcPts val="703"/>
              </a:spcBef>
              <a:spcAft>
                <a:spcPts val="0"/>
              </a:spcAft>
              <a:buNone/>
            </a:pPr>
            <a:r>
              <a:rPr b="1" lang="en-US" sz="950">
                <a:solidFill>
                  <a:srgbClr val="52555A"/>
                </a:solidFill>
                <a:latin typeface="Arial"/>
                <a:ea typeface="Arial"/>
                <a:cs typeface="Arial"/>
                <a:sym typeface="Arial"/>
              </a:rPr>
              <a:t>Reported Expenses (GAAP)</a:t>
            </a:r>
            <a:endParaRPr sz="950">
              <a:latin typeface="Arial"/>
              <a:ea typeface="Arial"/>
              <a:cs typeface="Arial"/>
              <a:sym typeface="Arial"/>
            </a:endParaRPr>
          </a:p>
          <a:p>
            <a:pPr indent="-68530" lvl="0" marL="81230" marR="1405912" rtl="0" algn="l">
              <a:lnSpc>
                <a:spcPct val="114947"/>
              </a:lnSpc>
              <a:spcBef>
                <a:spcPts val="280"/>
              </a:spcBef>
              <a:spcAft>
                <a:spcPts val="0"/>
              </a:spcAft>
              <a:buNone/>
            </a:pPr>
            <a:r>
              <a:rPr lang="en-US" sz="950">
                <a:solidFill>
                  <a:srgbClr val="52555A"/>
                </a:solidFill>
                <a:latin typeface="Arial"/>
                <a:ea typeface="Arial"/>
                <a:cs typeface="Arial"/>
                <a:sym typeface="Arial"/>
              </a:rPr>
              <a:t>Impact of: </a:t>
            </a:r>
            <a:endParaRPr sz="950">
              <a:latin typeface="Arial"/>
              <a:ea typeface="Arial"/>
              <a:cs typeface="Arial"/>
              <a:sym typeface="Arial"/>
            </a:endParaRPr>
          </a:p>
          <a:p>
            <a:pPr indent="-5029" lvl="0" marL="81230" marR="1405912" rtl="0" algn="l">
              <a:lnSpc>
                <a:spcPct val="114947"/>
              </a:lnSpc>
              <a:spcBef>
                <a:spcPts val="223"/>
              </a:spcBef>
              <a:spcAft>
                <a:spcPts val="0"/>
              </a:spcAft>
              <a:buNone/>
            </a:pPr>
            <a:r>
              <a:rPr lang="en-US" sz="950">
                <a:solidFill>
                  <a:srgbClr val="52555A"/>
                </a:solidFill>
                <a:latin typeface="Arial"/>
                <a:ea typeface="Arial"/>
                <a:cs typeface="Arial"/>
                <a:sym typeface="Arial"/>
              </a:rPr>
              <a:t>HDFC</a:t>
            </a:r>
            <a:endParaRPr sz="950">
              <a:latin typeface="Arial"/>
              <a:ea typeface="Arial"/>
              <a:cs typeface="Arial"/>
              <a:sym typeface="Arial"/>
            </a:endParaRPr>
          </a:p>
          <a:p>
            <a:pPr indent="0" lvl="0" marL="12700" marR="20810" rtl="0" algn="l">
              <a:lnSpc>
                <a:spcPct val="109473"/>
              </a:lnSpc>
              <a:spcBef>
                <a:spcPts val="275"/>
              </a:spcBef>
              <a:spcAft>
                <a:spcPts val="0"/>
              </a:spcAft>
              <a:buNone/>
            </a:pPr>
            <a:r>
              <a:rPr b="1" lang="en-US" sz="950">
                <a:solidFill>
                  <a:srgbClr val="52555A"/>
                </a:solidFill>
                <a:latin typeface="Arial"/>
                <a:ea typeface="Arial"/>
                <a:cs typeface="Arial"/>
                <a:sym typeface="Arial"/>
              </a:rPr>
              <a:t>Adjusted Expenses</a:t>
            </a:r>
            <a:endParaRPr sz="950">
              <a:latin typeface="Arial"/>
              <a:ea typeface="Arial"/>
              <a:cs typeface="Arial"/>
              <a:sym typeface="Arial"/>
            </a:endParaRPr>
          </a:p>
          <a:p>
            <a:pPr indent="0" lvl="0" marL="12700" marR="20810" rtl="0" algn="l">
              <a:lnSpc>
                <a:spcPct val="95825"/>
              </a:lnSpc>
              <a:spcBef>
                <a:spcPts val="649"/>
              </a:spcBef>
              <a:spcAft>
                <a:spcPts val="0"/>
              </a:spcAft>
              <a:buNone/>
            </a:pPr>
            <a:r>
              <a:rPr b="1" lang="en-US" sz="950">
                <a:solidFill>
                  <a:srgbClr val="52555A"/>
                </a:solidFill>
                <a:latin typeface="Arial"/>
                <a:ea typeface="Arial"/>
                <a:cs typeface="Arial"/>
                <a:sym typeface="Arial"/>
              </a:rPr>
              <a:t>Adjusted Efficiency Ratio</a:t>
            </a:r>
            <a:endParaRPr sz="950">
              <a:latin typeface="Arial"/>
              <a:ea typeface="Arial"/>
              <a:cs typeface="Arial"/>
              <a:sym typeface="Arial"/>
            </a:endParaRPr>
          </a:p>
          <a:p>
            <a:pPr indent="0" lvl="0" marL="12700" marR="20810" rtl="0" algn="l">
              <a:lnSpc>
                <a:spcPct val="95825"/>
              </a:lnSpc>
              <a:spcBef>
                <a:spcPts val="700"/>
              </a:spcBef>
              <a:spcAft>
                <a:spcPts val="0"/>
              </a:spcAft>
              <a:buNone/>
            </a:pPr>
            <a:r>
              <a:rPr b="1" lang="en-US" sz="950">
                <a:solidFill>
                  <a:srgbClr val="52555A"/>
                </a:solidFill>
                <a:latin typeface="Arial"/>
                <a:ea typeface="Arial"/>
                <a:cs typeface="Arial"/>
                <a:sym typeface="Arial"/>
              </a:rPr>
              <a:t>Reported Net Income (GAAP)</a:t>
            </a:r>
            <a:endParaRPr sz="950">
              <a:latin typeface="Arial"/>
              <a:ea typeface="Arial"/>
              <a:cs typeface="Arial"/>
              <a:sym typeface="Arial"/>
            </a:endParaRPr>
          </a:p>
          <a:p>
            <a:pPr indent="-68530" lvl="0" marL="81230" marR="1244330" rtl="0" algn="l">
              <a:lnSpc>
                <a:spcPct val="114947"/>
              </a:lnSpc>
              <a:spcBef>
                <a:spcPts val="280"/>
              </a:spcBef>
              <a:spcAft>
                <a:spcPts val="0"/>
              </a:spcAft>
              <a:buNone/>
            </a:pPr>
            <a:r>
              <a:rPr lang="en-US" sz="950">
                <a:solidFill>
                  <a:srgbClr val="52555A"/>
                </a:solidFill>
                <a:latin typeface="Arial"/>
                <a:ea typeface="Arial"/>
                <a:cs typeface="Arial"/>
                <a:sym typeface="Arial"/>
              </a:rPr>
              <a:t>Impact of: </a:t>
            </a:r>
            <a:endParaRPr sz="950">
              <a:latin typeface="Arial"/>
              <a:ea typeface="Arial"/>
              <a:cs typeface="Arial"/>
              <a:sym typeface="Arial"/>
            </a:endParaRPr>
          </a:p>
          <a:p>
            <a:pPr indent="-5029" lvl="0" marL="81230" marR="1244330" rtl="0" algn="l">
              <a:lnSpc>
                <a:spcPct val="114947"/>
              </a:lnSpc>
              <a:spcBef>
                <a:spcPts val="223"/>
              </a:spcBef>
              <a:spcAft>
                <a:spcPts val="0"/>
              </a:spcAft>
              <a:buNone/>
            </a:pPr>
            <a:r>
              <a:rPr lang="en-US" sz="950">
                <a:solidFill>
                  <a:srgbClr val="52555A"/>
                </a:solidFill>
                <a:latin typeface="Arial"/>
                <a:ea typeface="Arial"/>
                <a:cs typeface="Arial"/>
                <a:sym typeface="Arial"/>
              </a:rPr>
              <a:t>CVA / DVA </a:t>
            </a:r>
            <a:endParaRPr sz="950">
              <a:latin typeface="Arial"/>
              <a:ea typeface="Arial"/>
              <a:cs typeface="Arial"/>
              <a:sym typeface="Arial"/>
            </a:endParaRPr>
          </a:p>
          <a:p>
            <a:pPr indent="-5029" lvl="0" marL="81230" marR="1244330" rtl="0" algn="l">
              <a:lnSpc>
                <a:spcPct val="114947"/>
              </a:lnSpc>
              <a:spcBef>
                <a:spcPts val="223"/>
              </a:spcBef>
              <a:spcAft>
                <a:spcPts val="0"/>
              </a:spcAft>
              <a:buNone/>
            </a:pPr>
            <a:r>
              <a:rPr lang="en-US" sz="950">
                <a:solidFill>
                  <a:srgbClr val="52555A"/>
                </a:solidFill>
                <a:latin typeface="Arial"/>
                <a:ea typeface="Arial"/>
                <a:cs typeface="Arial"/>
                <a:sym typeface="Arial"/>
              </a:rPr>
              <a:t>MSSB </a:t>
            </a:r>
            <a:endParaRPr sz="950">
              <a:latin typeface="Arial"/>
              <a:ea typeface="Arial"/>
              <a:cs typeface="Arial"/>
              <a:sym typeface="Arial"/>
            </a:endParaRPr>
          </a:p>
          <a:p>
            <a:pPr indent="-5029" lvl="0" marL="81230" marR="1244330" rtl="0" algn="l">
              <a:lnSpc>
                <a:spcPct val="114947"/>
              </a:lnSpc>
              <a:spcBef>
                <a:spcPts val="223"/>
              </a:spcBef>
              <a:spcAft>
                <a:spcPts val="0"/>
              </a:spcAft>
              <a:buNone/>
            </a:pPr>
            <a:r>
              <a:rPr lang="en-US" sz="950">
                <a:solidFill>
                  <a:srgbClr val="52555A"/>
                </a:solidFill>
                <a:latin typeface="Arial"/>
                <a:ea typeface="Arial"/>
                <a:cs typeface="Arial"/>
                <a:sym typeface="Arial"/>
              </a:rPr>
              <a:t>HDFC </a:t>
            </a:r>
            <a:endParaRPr sz="950">
              <a:latin typeface="Arial"/>
              <a:ea typeface="Arial"/>
              <a:cs typeface="Arial"/>
              <a:sym typeface="Arial"/>
            </a:endParaRPr>
          </a:p>
          <a:p>
            <a:pPr indent="-5029" lvl="0" marL="81230" marR="1244330" rtl="0" algn="l">
              <a:lnSpc>
                <a:spcPct val="114947"/>
              </a:lnSpc>
              <a:spcBef>
                <a:spcPts val="223"/>
              </a:spcBef>
              <a:spcAft>
                <a:spcPts val="0"/>
              </a:spcAft>
              <a:buNone/>
            </a:pPr>
            <a:r>
              <a:rPr lang="en-US" sz="950">
                <a:solidFill>
                  <a:srgbClr val="52555A"/>
                </a:solidFill>
                <a:latin typeface="Arial"/>
                <a:ea typeface="Arial"/>
                <a:cs typeface="Arial"/>
                <a:sym typeface="Arial"/>
              </a:rPr>
              <a:t>Akbank </a:t>
            </a:r>
            <a:endParaRPr sz="950">
              <a:latin typeface="Arial"/>
              <a:ea typeface="Arial"/>
              <a:cs typeface="Arial"/>
              <a:sym typeface="Arial"/>
            </a:endParaRPr>
          </a:p>
          <a:p>
            <a:pPr indent="-5029" lvl="0" marL="81230" marR="1244330" rtl="0" algn="l">
              <a:lnSpc>
                <a:spcPct val="114947"/>
              </a:lnSpc>
              <a:spcBef>
                <a:spcPts val="223"/>
              </a:spcBef>
              <a:spcAft>
                <a:spcPts val="0"/>
              </a:spcAft>
              <a:buNone/>
            </a:pPr>
            <a:r>
              <a:rPr lang="en-US" sz="950">
                <a:solidFill>
                  <a:srgbClr val="52555A"/>
                </a:solidFill>
                <a:latin typeface="Arial"/>
                <a:ea typeface="Arial"/>
                <a:cs typeface="Arial"/>
                <a:sym typeface="Arial"/>
              </a:rPr>
              <a:t>SPDB</a:t>
            </a:r>
            <a:endParaRPr sz="950">
              <a:latin typeface="Arial"/>
              <a:ea typeface="Arial"/>
              <a:cs typeface="Arial"/>
              <a:sym typeface="Arial"/>
            </a:endParaRPr>
          </a:p>
          <a:p>
            <a:pPr indent="-5029" lvl="0" marL="81230" marR="20810" rtl="0" algn="l">
              <a:lnSpc>
                <a:spcPct val="95825"/>
              </a:lnSpc>
              <a:spcBef>
                <a:spcPts val="228"/>
              </a:spcBef>
              <a:spcAft>
                <a:spcPts val="0"/>
              </a:spcAft>
              <a:buNone/>
            </a:pPr>
            <a:r>
              <a:rPr lang="en-US" sz="950">
                <a:solidFill>
                  <a:srgbClr val="52555A"/>
                </a:solidFill>
                <a:latin typeface="Arial"/>
                <a:ea typeface="Arial"/>
                <a:cs typeface="Arial"/>
                <a:sym typeface="Arial"/>
              </a:rPr>
              <a:t>Tax Item</a:t>
            </a:r>
            <a:endParaRPr sz="950">
              <a:latin typeface="Arial"/>
              <a:ea typeface="Arial"/>
              <a:cs typeface="Arial"/>
              <a:sym typeface="Arial"/>
            </a:endParaRPr>
          </a:p>
          <a:p>
            <a:pPr indent="0" lvl="0" marL="12700" marR="20810" rtl="0" algn="l">
              <a:lnSpc>
                <a:spcPct val="95825"/>
              </a:lnSpc>
              <a:spcBef>
                <a:spcPts val="160"/>
              </a:spcBef>
              <a:spcAft>
                <a:spcPts val="0"/>
              </a:spcAft>
              <a:buNone/>
            </a:pPr>
            <a:r>
              <a:rPr b="1" lang="en-US" sz="950">
                <a:solidFill>
                  <a:srgbClr val="52555A"/>
                </a:solidFill>
                <a:latin typeface="Arial"/>
                <a:ea typeface="Arial"/>
                <a:cs typeface="Arial"/>
                <a:sym typeface="Arial"/>
              </a:rPr>
              <a:t>Adjusted Net Income</a:t>
            </a:r>
            <a:endParaRPr sz="950">
              <a:latin typeface="Arial"/>
              <a:ea typeface="Arial"/>
              <a:cs typeface="Arial"/>
              <a:sym typeface="Arial"/>
            </a:endParaRPr>
          </a:p>
          <a:p>
            <a:pPr indent="-8609" lvl="0" marL="59409" marR="785727" rtl="0" algn="ctr">
              <a:lnSpc>
                <a:spcPct val="95825"/>
              </a:lnSpc>
              <a:spcBef>
                <a:spcPts val="280"/>
              </a:spcBef>
              <a:spcAft>
                <a:spcPts val="0"/>
              </a:spcAft>
              <a:buNone/>
            </a:pPr>
            <a:r>
              <a:rPr lang="en-US" sz="950">
                <a:solidFill>
                  <a:srgbClr val="52555A"/>
                </a:solidFill>
                <a:latin typeface="Arial"/>
                <a:ea typeface="Arial"/>
                <a:cs typeface="Arial"/>
                <a:sym typeface="Arial"/>
              </a:rPr>
              <a:t>Preferred Dividends</a:t>
            </a:r>
            <a:endParaRPr sz="950">
              <a:latin typeface="Arial"/>
              <a:ea typeface="Arial"/>
              <a:cs typeface="Arial"/>
              <a:sym typeface="Arial"/>
            </a:endParaRPr>
          </a:p>
          <a:p>
            <a:pPr indent="0" lvl="0" marL="12700" marR="0" rtl="0" algn="l">
              <a:lnSpc>
                <a:spcPct val="95825"/>
              </a:lnSpc>
              <a:spcBef>
                <a:spcPts val="160"/>
              </a:spcBef>
              <a:spcAft>
                <a:spcPts val="0"/>
              </a:spcAft>
              <a:buNone/>
            </a:pPr>
            <a:r>
              <a:rPr b="1" lang="en-US" sz="950">
                <a:solidFill>
                  <a:srgbClr val="52555A"/>
                </a:solidFill>
                <a:latin typeface="Arial"/>
                <a:ea typeface="Arial"/>
                <a:cs typeface="Arial"/>
                <a:sym typeface="Arial"/>
              </a:rPr>
              <a:t>Adjusted Net Income to Common</a:t>
            </a:r>
            <a:endParaRPr sz="950">
              <a:latin typeface="Arial"/>
              <a:ea typeface="Arial"/>
              <a:cs typeface="Arial"/>
              <a:sym typeface="Arial"/>
            </a:endParaRPr>
          </a:p>
          <a:p>
            <a:pPr indent="0" lvl="0" marL="12700" marR="745675" rtl="0" algn="l">
              <a:lnSpc>
                <a:spcPct val="114947"/>
              </a:lnSpc>
              <a:spcBef>
                <a:spcPts val="701"/>
              </a:spcBef>
              <a:spcAft>
                <a:spcPts val="0"/>
              </a:spcAft>
              <a:buNone/>
            </a:pPr>
            <a:r>
              <a:rPr b="1" lang="en-US" sz="950">
                <a:solidFill>
                  <a:srgbClr val="52555A"/>
                </a:solidFill>
                <a:latin typeface="Arial"/>
                <a:ea typeface="Arial"/>
                <a:cs typeface="Arial"/>
                <a:sym typeface="Arial"/>
              </a:rPr>
              <a:t>Average Assets ($B) </a:t>
            </a:r>
            <a:endParaRPr sz="950">
              <a:latin typeface="Arial"/>
              <a:ea typeface="Arial"/>
              <a:cs typeface="Arial"/>
              <a:sym typeface="Arial"/>
            </a:endParaRPr>
          </a:p>
          <a:p>
            <a:pPr indent="0" lvl="0" marL="12700" marR="745675" rtl="0" algn="l">
              <a:lnSpc>
                <a:spcPct val="114947"/>
              </a:lnSpc>
              <a:spcBef>
                <a:spcPts val="701"/>
              </a:spcBef>
              <a:spcAft>
                <a:spcPts val="0"/>
              </a:spcAft>
              <a:buNone/>
            </a:pPr>
            <a:r>
              <a:rPr b="1" lang="en-US" sz="950">
                <a:solidFill>
                  <a:srgbClr val="52555A"/>
                </a:solidFill>
                <a:latin typeface="Arial"/>
                <a:ea typeface="Arial"/>
                <a:cs typeface="Arial"/>
                <a:sym typeface="Arial"/>
              </a:rPr>
              <a:t>Adjusted ROA </a:t>
            </a:r>
            <a:endParaRPr sz="950">
              <a:latin typeface="Arial"/>
              <a:ea typeface="Arial"/>
              <a:cs typeface="Arial"/>
              <a:sym typeface="Arial"/>
            </a:endParaRPr>
          </a:p>
          <a:p>
            <a:pPr indent="0" lvl="0" marL="12700" marR="745675" rtl="0" algn="l">
              <a:lnSpc>
                <a:spcPct val="114947"/>
              </a:lnSpc>
              <a:spcBef>
                <a:spcPts val="701"/>
              </a:spcBef>
              <a:spcAft>
                <a:spcPts val="0"/>
              </a:spcAft>
              <a:buNone/>
            </a:pPr>
            <a:r>
              <a:rPr b="1" lang="en-US" sz="950">
                <a:solidFill>
                  <a:srgbClr val="52555A"/>
                </a:solidFill>
                <a:latin typeface="Arial"/>
                <a:ea typeface="Arial"/>
                <a:cs typeface="Arial"/>
                <a:sym typeface="Arial"/>
              </a:rPr>
              <a:t>Average TCE ($B)</a:t>
            </a:r>
            <a:endParaRPr sz="950">
              <a:latin typeface="Arial"/>
              <a:ea typeface="Arial"/>
              <a:cs typeface="Arial"/>
              <a:sym typeface="Arial"/>
            </a:endParaRPr>
          </a:p>
          <a:p>
            <a:pPr indent="0" lvl="0" marL="12700" marR="20810" rtl="0" algn="l">
              <a:lnSpc>
                <a:spcPct val="114358"/>
              </a:lnSpc>
              <a:spcBef>
                <a:spcPts val="757"/>
              </a:spcBef>
              <a:spcAft>
                <a:spcPts val="0"/>
              </a:spcAft>
              <a:buNone/>
            </a:pPr>
            <a:r>
              <a:rPr b="1" lang="en-US" sz="950">
                <a:solidFill>
                  <a:srgbClr val="52555A"/>
                </a:solidFill>
                <a:latin typeface="Arial"/>
                <a:ea typeface="Arial"/>
                <a:cs typeface="Arial"/>
                <a:sym typeface="Arial"/>
              </a:rPr>
              <a:t>Adjusted RoTCE</a:t>
            </a:r>
            <a:r>
              <a:rPr b="1" baseline="30000" lang="en-US" sz="975">
                <a:solidFill>
                  <a:srgbClr val="52555A"/>
                </a:solidFill>
                <a:latin typeface="Arial"/>
                <a:ea typeface="Arial"/>
                <a:cs typeface="Arial"/>
                <a:sym typeface="Arial"/>
              </a:rPr>
              <a:t>(2)</a:t>
            </a:r>
            <a:endParaRPr sz="650">
              <a:latin typeface="Arial"/>
              <a:ea typeface="Arial"/>
              <a:cs typeface="Arial"/>
              <a:sym typeface="Arial"/>
            </a:endParaRPr>
          </a:p>
        </p:txBody>
      </p:sp>
      <p:sp>
        <p:nvSpPr>
          <p:cNvPr id="954" name="Google Shape;954;p18"/>
          <p:cNvSpPr txBox="1"/>
          <p:nvPr/>
        </p:nvSpPr>
        <p:spPr>
          <a:xfrm>
            <a:off x="6618595" y="1141996"/>
            <a:ext cx="483354" cy="147015"/>
          </a:xfrm>
          <a:prstGeom prst="rect">
            <a:avLst/>
          </a:prstGeom>
          <a:noFill/>
          <a:ln>
            <a:noFill/>
          </a:ln>
        </p:spPr>
        <p:txBody>
          <a:bodyPr anchorCtr="0" anchor="t" bIns="0" lIns="0" spcFirstLastPara="1" rIns="0" wrap="square" tIns="0">
            <a:noAutofit/>
          </a:bodyPr>
          <a:lstStyle/>
          <a:p>
            <a:pPr indent="0" lvl="0" marL="12700" marR="0" rtl="0" algn="l">
              <a:lnSpc>
                <a:spcPct val="113157"/>
              </a:lnSpc>
              <a:spcBef>
                <a:spcPts val="0"/>
              </a:spcBef>
              <a:spcAft>
                <a:spcPts val="0"/>
              </a:spcAft>
              <a:buNone/>
            </a:pPr>
            <a:r>
              <a:rPr b="1" lang="en-US" sz="950">
                <a:solidFill>
                  <a:srgbClr val="52555A"/>
                </a:solidFill>
                <a:latin typeface="Arial"/>
                <a:ea typeface="Arial"/>
                <a:cs typeface="Arial"/>
                <a:sym typeface="Arial"/>
              </a:rPr>
              <a:t>$70,793</a:t>
            </a:r>
            <a:endParaRPr sz="950">
              <a:latin typeface="Arial"/>
              <a:ea typeface="Arial"/>
              <a:cs typeface="Arial"/>
              <a:sym typeface="Arial"/>
            </a:endParaRPr>
          </a:p>
        </p:txBody>
      </p:sp>
      <p:sp>
        <p:nvSpPr>
          <p:cNvPr id="955" name="Google Shape;955;p18"/>
          <p:cNvSpPr txBox="1"/>
          <p:nvPr/>
        </p:nvSpPr>
        <p:spPr>
          <a:xfrm>
            <a:off x="7462204" y="1141996"/>
            <a:ext cx="483354" cy="147015"/>
          </a:xfrm>
          <a:prstGeom prst="rect">
            <a:avLst/>
          </a:prstGeom>
          <a:noFill/>
          <a:ln>
            <a:noFill/>
          </a:ln>
        </p:spPr>
        <p:txBody>
          <a:bodyPr anchorCtr="0" anchor="t" bIns="0" lIns="0" spcFirstLastPara="1" rIns="0" wrap="square" tIns="0">
            <a:noAutofit/>
          </a:bodyPr>
          <a:lstStyle/>
          <a:p>
            <a:pPr indent="0" lvl="0" marL="12700" marR="0" rtl="0" algn="l">
              <a:lnSpc>
                <a:spcPct val="113157"/>
              </a:lnSpc>
              <a:spcBef>
                <a:spcPts val="0"/>
              </a:spcBef>
              <a:spcAft>
                <a:spcPts val="0"/>
              </a:spcAft>
              <a:buNone/>
            </a:pPr>
            <a:r>
              <a:rPr b="1" lang="en-US" sz="950">
                <a:solidFill>
                  <a:srgbClr val="52555A"/>
                </a:solidFill>
                <a:latin typeface="Arial"/>
                <a:ea typeface="Arial"/>
                <a:cs typeface="Arial"/>
                <a:sym typeface="Arial"/>
              </a:rPr>
              <a:t>$69,530</a:t>
            </a:r>
            <a:endParaRPr sz="950">
              <a:latin typeface="Arial"/>
              <a:ea typeface="Arial"/>
              <a:cs typeface="Arial"/>
              <a:sym typeface="Arial"/>
            </a:endParaRPr>
          </a:p>
        </p:txBody>
      </p:sp>
      <p:sp>
        <p:nvSpPr>
          <p:cNvPr id="956" name="Google Shape;956;p18"/>
          <p:cNvSpPr txBox="1"/>
          <p:nvPr/>
        </p:nvSpPr>
        <p:spPr>
          <a:xfrm>
            <a:off x="6884625" y="1483833"/>
            <a:ext cx="84146" cy="815518"/>
          </a:xfrm>
          <a:prstGeom prst="rect">
            <a:avLst/>
          </a:prstGeom>
          <a:noFill/>
          <a:ln>
            <a:noFill/>
          </a:ln>
        </p:spPr>
        <p:txBody>
          <a:bodyPr anchorCtr="0" anchor="t" bIns="0" lIns="0" spcFirstLastPara="1" rIns="0" wrap="square" tIns="0">
            <a:noAutofit/>
          </a:bodyPr>
          <a:lstStyle/>
          <a:p>
            <a:pPr indent="0" lvl="0" marL="12700" marR="0" rtl="0" algn="l">
              <a:lnSpc>
                <a:spcPct val="113157"/>
              </a:lnSpc>
              <a:spcBef>
                <a:spcPts val="0"/>
              </a:spcBef>
              <a:spcAft>
                <a:spcPts val="0"/>
              </a:spcAft>
              <a:buNone/>
            </a:pPr>
            <a:r>
              <a:rPr lang="en-US" sz="950">
                <a:solidFill>
                  <a:srgbClr val="52555A"/>
                </a:solidFill>
                <a:latin typeface="Arial"/>
                <a:ea typeface="Arial"/>
                <a:cs typeface="Arial"/>
                <a:sym typeface="Arial"/>
              </a:rPr>
              <a:t>-</a:t>
            </a:r>
            <a:endParaRPr sz="950">
              <a:latin typeface="Arial"/>
              <a:ea typeface="Arial"/>
              <a:cs typeface="Arial"/>
              <a:sym typeface="Arial"/>
            </a:endParaRPr>
          </a:p>
          <a:p>
            <a:pPr indent="0" lvl="0" marL="12700" marR="0" rtl="0" algn="l">
              <a:lnSpc>
                <a:spcPct val="95825"/>
              </a:lnSpc>
              <a:spcBef>
                <a:spcPts val="166"/>
              </a:spcBef>
              <a:spcAft>
                <a:spcPts val="0"/>
              </a:spcAft>
              <a:buNone/>
            </a:pPr>
            <a:r>
              <a:rPr lang="en-US" sz="950">
                <a:solidFill>
                  <a:srgbClr val="52555A"/>
                </a:solidFill>
                <a:latin typeface="Arial"/>
                <a:ea typeface="Arial"/>
                <a:cs typeface="Arial"/>
                <a:sym typeface="Arial"/>
              </a:rPr>
              <a:t>-</a:t>
            </a:r>
            <a:endParaRPr sz="950">
              <a:latin typeface="Arial"/>
              <a:ea typeface="Arial"/>
              <a:cs typeface="Arial"/>
              <a:sym typeface="Arial"/>
            </a:endParaRPr>
          </a:p>
          <a:p>
            <a:pPr indent="0" lvl="0" marL="12700" marR="0" rtl="0" algn="l">
              <a:lnSpc>
                <a:spcPct val="95825"/>
              </a:lnSpc>
              <a:spcBef>
                <a:spcPts val="220"/>
              </a:spcBef>
              <a:spcAft>
                <a:spcPts val="0"/>
              </a:spcAft>
              <a:buNone/>
            </a:pPr>
            <a:r>
              <a:rPr lang="en-US" sz="950">
                <a:solidFill>
                  <a:srgbClr val="52555A"/>
                </a:solidFill>
                <a:latin typeface="Arial"/>
                <a:ea typeface="Arial"/>
                <a:cs typeface="Arial"/>
                <a:sym typeface="Arial"/>
              </a:rPr>
              <a:t>-</a:t>
            </a:r>
            <a:endParaRPr sz="950">
              <a:latin typeface="Arial"/>
              <a:ea typeface="Arial"/>
              <a:cs typeface="Arial"/>
              <a:sym typeface="Arial"/>
            </a:endParaRPr>
          </a:p>
          <a:p>
            <a:pPr indent="0" lvl="0" marL="12700" marR="0" rtl="0" algn="l">
              <a:lnSpc>
                <a:spcPct val="95825"/>
              </a:lnSpc>
              <a:spcBef>
                <a:spcPts val="220"/>
              </a:spcBef>
              <a:spcAft>
                <a:spcPts val="0"/>
              </a:spcAft>
              <a:buNone/>
            </a:pPr>
            <a:r>
              <a:rPr lang="en-US" sz="950">
                <a:solidFill>
                  <a:srgbClr val="52555A"/>
                </a:solidFill>
                <a:latin typeface="Arial"/>
                <a:ea typeface="Arial"/>
                <a:cs typeface="Arial"/>
                <a:sym typeface="Arial"/>
              </a:rPr>
              <a:t>-</a:t>
            </a:r>
            <a:endParaRPr sz="950">
              <a:latin typeface="Arial"/>
              <a:ea typeface="Arial"/>
              <a:cs typeface="Arial"/>
              <a:sym typeface="Arial"/>
            </a:endParaRPr>
          </a:p>
          <a:p>
            <a:pPr indent="0" lvl="0" marL="12700" marR="0" rtl="0" algn="l">
              <a:lnSpc>
                <a:spcPct val="95825"/>
              </a:lnSpc>
              <a:spcBef>
                <a:spcPts val="220"/>
              </a:spcBef>
              <a:spcAft>
                <a:spcPts val="0"/>
              </a:spcAft>
              <a:buNone/>
            </a:pPr>
            <a:r>
              <a:rPr lang="en-US" sz="950">
                <a:solidFill>
                  <a:srgbClr val="52555A"/>
                </a:solidFill>
                <a:latin typeface="Arial"/>
                <a:ea typeface="Arial"/>
                <a:cs typeface="Arial"/>
                <a:sym typeface="Arial"/>
              </a:rPr>
              <a:t>-</a:t>
            </a:r>
            <a:endParaRPr sz="950">
              <a:latin typeface="Arial"/>
              <a:ea typeface="Arial"/>
              <a:cs typeface="Arial"/>
              <a:sym typeface="Arial"/>
            </a:endParaRPr>
          </a:p>
        </p:txBody>
      </p:sp>
      <p:sp>
        <p:nvSpPr>
          <p:cNvPr id="957" name="Google Shape;957;p18"/>
          <p:cNvSpPr txBox="1"/>
          <p:nvPr/>
        </p:nvSpPr>
        <p:spPr>
          <a:xfrm>
            <a:off x="7561030" y="1483833"/>
            <a:ext cx="416699" cy="815518"/>
          </a:xfrm>
          <a:prstGeom prst="rect">
            <a:avLst/>
          </a:prstGeom>
          <a:noFill/>
          <a:ln>
            <a:noFill/>
          </a:ln>
        </p:spPr>
        <p:txBody>
          <a:bodyPr anchorCtr="0" anchor="t" bIns="0" lIns="0" spcFirstLastPara="1" rIns="0" wrap="square" tIns="0">
            <a:noAutofit/>
          </a:bodyPr>
          <a:lstStyle/>
          <a:p>
            <a:pPr indent="0" lvl="0" marL="0" marR="0" rtl="0" algn="ctr">
              <a:lnSpc>
                <a:spcPct val="113157"/>
              </a:lnSpc>
              <a:spcBef>
                <a:spcPts val="0"/>
              </a:spcBef>
              <a:spcAft>
                <a:spcPts val="0"/>
              </a:spcAft>
              <a:buNone/>
            </a:pPr>
            <a:r>
              <a:rPr lang="en-US" sz="950">
                <a:solidFill>
                  <a:srgbClr val="52555A"/>
                </a:solidFill>
                <a:latin typeface="Arial"/>
                <a:ea typeface="Arial"/>
                <a:cs typeface="Arial"/>
                <a:sym typeface="Arial"/>
              </a:rPr>
              <a:t>(2,330)</a:t>
            </a:r>
            <a:endParaRPr sz="950">
              <a:latin typeface="Arial"/>
              <a:ea typeface="Arial"/>
              <a:cs typeface="Arial"/>
              <a:sym typeface="Arial"/>
            </a:endParaRPr>
          </a:p>
          <a:p>
            <a:pPr indent="0" lvl="0" marL="0" marR="0" rtl="0" algn="ctr">
              <a:lnSpc>
                <a:spcPct val="95825"/>
              </a:lnSpc>
              <a:spcBef>
                <a:spcPts val="166"/>
              </a:spcBef>
              <a:spcAft>
                <a:spcPts val="0"/>
              </a:spcAft>
              <a:buNone/>
            </a:pPr>
            <a:r>
              <a:rPr lang="en-US" sz="950">
                <a:solidFill>
                  <a:srgbClr val="52555A"/>
                </a:solidFill>
                <a:latin typeface="Arial"/>
                <a:ea typeface="Arial"/>
                <a:cs typeface="Arial"/>
                <a:sym typeface="Arial"/>
              </a:rPr>
              <a:t>(4,684)</a:t>
            </a:r>
            <a:endParaRPr sz="950">
              <a:latin typeface="Arial"/>
              <a:ea typeface="Arial"/>
              <a:cs typeface="Arial"/>
              <a:sym typeface="Arial"/>
            </a:endParaRPr>
          </a:p>
          <a:p>
            <a:pPr indent="-2294" lvl="0" marL="2294" marR="11415" rtl="0" algn="ctr">
              <a:lnSpc>
                <a:spcPct val="114947"/>
              </a:lnSpc>
              <a:spcBef>
                <a:spcPts val="220"/>
              </a:spcBef>
              <a:spcAft>
                <a:spcPts val="0"/>
              </a:spcAft>
              <a:buNone/>
            </a:pPr>
            <a:r>
              <a:rPr lang="en-US" sz="950">
                <a:solidFill>
                  <a:srgbClr val="52555A"/>
                </a:solidFill>
                <a:latin typeface="Arial"/>
                <a:ea typeface="Arial"/>
                <a:cs typeface="Arial"/>
                <a:sym typeface="Arial"/>
              </a:rPr>
              <a:t>1,116 </a:t>
            </a:r>
            <a:endParaRPr sz="950">
              <a:latin typeface="Arial"/>
              <a:ea typeface="Arial"/>
              <a:cs typeface="Arial"/>
              <a:sym typeface="Arial"/>
            </a:endParaRPr>
          </a:p>
          <a:p>
            <a:pPr indent="-2294" lvl="0" marL="2294" marR="11415" rtl="0" algn="ctr">
              <a:lnSpc>
                <a:spcPct val="114947"/>
              </a:lnSpc>
              <a:spcBef>
                <a:spcPts val="222"/>
              </a:spcBef>
              <a:spcAft>
                <a:spcPts val="0"/>
              </a:spcAft>
              <a:buNone/>
            </a:pPr>
            <a:r>
              <a:rPr lang="en-US" sz="950">
                <a:solidFill>
                  <a:srgbClr val="52555A"/>
                </a:solidFill>
                <a:latin typeface="Arial"/>
                <a:ea typeface="Arial"/>
                <a:cs typeface="Arial"/>
                <a:sym typeface="Arial"/>
              </a:rPr>
              <a:t>(1,605)</a:t>
            </a:r>
            <a:endParaRPr sz="950">
              <a:latin typeface="Arial"/>
              <a:ea typeface="Arial"/>
              <a:cs typeface="Arial"/>
              <a:sym typeface="Arial"/>
            </a:endParaRPr>
          </a:p>
          <a:p>
            <a:pPr indent="-736" lvl="0" marL="127736" marR="39728" rtl="0" algn="ctr">
              <a:lnSpc>
                <a:spcPct val="95825"/>
              </a:lnSpc>
              <a:spcBef>
                <a:spcPts val="227"/>
              </a:spcBef>
              <a:spcAft>
                <a:spcPts val="0"/>
              </a:spcAft>
              <a:buNone/>
            </a:pPr>
            <a:r>
              <a:rPr lang="en-US" sz="950">
                <a:solidFill>
                  <a:srgbClr val="52555A"/>
                </a:solidFill>
                <a:latin typeface="Arial"/>
                <a:ea typeface="Arial"/>
                <a:cs typeface="Arial"/>
                <a:sym typeface="Arial"/>
              </a:rPr>
              <a:t>542</a:t>
            </a:r>
            <a:endParaRPr sz="950">
              <a:latin typeface="Arial"/>
              <a:ea typeface="Arial"/>
              <a:cs typeface="Arial"/>
              <a:sym typeface="Arial"/>
            </a:endParaRPr>
          </a:p>
        </p:txBody>
      </p:sp>
      <p:sp>
        <p:nvSpPr>
          <p:cNvPr id="958" name="Google Shape;958;p18"/>
          <p:cNvSpPr txBox="1"/>
          <p:nvPr/>
        </p:nvSpPr>
        <p:spPr>
          <a:xfrm>
            <a:off x="6618595" y="2311624"/>
            <a:ext cx="483354" cy="375074"/>
          </a:xfrm>
          <a:prstGeom prst="rect">
            <a:avLst/>
          </a:prstGeom>
          <a:noFill/>
          <a:ln>
            <a:noFill/>
          </a:ln>
        </p:spPr>
        <p:txBody>
          <a:bodyPr anchorCtr="0" anchor="t" bIns="0" lIns="0" spcFirstLastPara="1" rIns="0" wrap="square" tIns="0">
            <a:noAutofit/>
          </a:bodyPr>
          <a:lstStyle/>
          <a:p>
            <a:pPr indent="0" lvl="0" marL="12700" marR="0" rtl="0" algn="l">
              <a:lnSpc>
                <a:spcPct val="113157"/>
              </a:lnSpc>
              <a:spcBef>
                <a:spcPts val="0"/>
              </a:spcBef>
              <a:spcAft>
                <a:spcPts val="0"/>
              </a:spcAft>
              <a:buNone/>
            </a:pPr>
            <a:r>
              <a:rPr b="1" lang="en-US" sz="950">
                <a:solidFill>
                  <a:srgbClr val="52555A"/>
                </a:solidFill>
                <a:latin typeface="Arial"/>
                <a:ea typeface="Arial"/>
                <a:cs typeface="Arial"/>
                <a:sym typeface="Arial"/>
              </a:rPr>
              <a:t>$70,793</a:t>
            </a:r>
            <a:endParaRPr sz="950">
              <a:latin typeface="Arial"/>
              <a:ea typeface="Arial"/>
              <a:cs typeface="Arial"/>
              <a:sym typeface="Arial"/>
            </a:endParaRPr>
          </a:p>
          <a:p>
            <a:pPr indent="0" lvl="0" marL="12700" marR="0" rtl="0" algn="l">
              <a:lnSpc>
                <a:spcPct val="95825"/>
              </a:lnSpc>
              <a:spcBef>
                <a:spcPts val="649"/>
              </a:spcBef>
              <a:spcAft>
                <a:spcPts val="0"/>
              </a:spcAft>
              <a:buNone/>
            </a:pPr>
            <a:r>
              <a:rPr b="1" lang="en-US" sz="950">
                <a:solidFill>
                  <a:srgbClr val="52555A"/>
                </a:solidFill>
                <a:latin typeface="Arial"/>
                <a:ea typeface="Arial"/>
                <a:cs typeface="Arial"/>
                <a:sym typeface="Arial"/>
              </a:rPr>
              <a:t>$41,507</a:t>
            </a:r>
            <a:endParaRPr sz="950">
              <a:latin typeface="Arial"/>
              <a:ea typeface="Arial"/>
              <a:cs typeface="Arial"/>
              <a:sym typeface="Arial"/>
            </a:endParaRPr>
          </a:p>
        </p:txBody>
      </p:sp>
      <p:sp>
        <p:nvSpPr>
          <p:cNvPr id="959" name="Google Shape;959;p18"/>
          <p:cNvSpPr txBox="1"/>
          <p:nvPr/>
        </p:nvSpPr>
        <p:spPr>
          <a:xfrm>
            <a:off x="7462204" y="2311624"/>
            <a:ext cx="483354" cy="375074"/>
          </a:xfrm>
          <a:prstGeom prst="rect">
            <a:avLst/>
          </a:prstGeom>
          <a:noFill/>
          <a:ln>
            <a:noFill/>
          </a:ln>
        </p:spPr>
        <p:txBody>
          <a:bodyPr anchorCtr="0" anchor="t" bIns="0" lIns="0" spcFirstLastPara="1" rIns="0" wrap="square" tIns="0">
            <a:noAutofit/>
          </a:bodyPr>
          <a:lstStyle/>
          <a:p>
            <a:pPr indent="0" lvl="0" marL="12700" marR="0" rtl="0" algn="l">
              <a:lnSpc>
                <a:spcPct val="113157"/>
              </a:lnSpc>
              <a:spcBef>
                <a:spcPts val="0"/>
              </a:spcBef>
              <a:spcAft>
                <a:spcPts val="0"/>
              </a:spcAft>
              <a:buNone/>
            </a:pPr>
            <a:r>
              <a:rPr b="1" lang="en-US" sz="950">
                <a:solidFill>
                  <a:srgbClr val="52555A"/>
                </a:solidFill>
                <a:latin typeface="Arial"/>
                <a:ea typeface="Arial"/>
                <a:cs typeface="Arial"/>
                <a:sym typeface="Arial"/>
              </a:rPr>
              <a:t>$76,491</a:t>
            </a:r>
            <a:endParaRPr sz="950">
              <a:latin typeface="Arial"/>
              <a:ea typeface="Arial"/>
              <a:cs typeface="Arial"/>
              <a:sym typeface="Arial"/>
            </a:endParaRPr>
          </a:p>
          <a:p>
            <a:pPr indent="0" lvl="0" marL="12700" marR="0" rtl="0" algn="l">
              <a:lnSpc>
                <a:spcPct val="95825"/>
              </a:lnSpc>
              <a:spcBef>
                <a:spcPts val="649"/>
              </a:spcBef>
              <a:spcAft>
                <a:spcPts val="0"/>
              </a:spcAft>
              <a:buNone/>
            </a:pPr>
            <a:r>
              <a:rPr b="1" lang="en-US" sz="950">
                <a:solidFill>
                  <a:srgbClr val="52555A"/>
                </a:solidFill>
                <a:latin typeface="Arial"/>
                <a:ea typeface="Arial"/>
                <a:cs typeface="Arial"/>
                <a:sym typeface="Arial"/>
              </a:rPr>
              <a:t>$50,036</a:t>
            </a:r>
            <a:endParaRPr sz="950">
              <a:latin typeface="Arial"/>
              <a:ea typeface="Arial"/>
              <a:cs typeface="Arial"/>
              <a:sym typeface="Arial"/>
            </a:endParaRPr>
          </a:p>
        </p:txBody>
      </p:sp>
      <p:sp>
        <p:nvSpPr>
          <p:cNvPr id="960" name="Google Shape;960;p18"/>
          <p:cNvSpPr txBox="1"/>
          <p:nvPr/>
        </p:nvSpPr>
        <p:spPr>
          <a:xfrm>
            <a:off x="6884625" y="2881521"/>
            <a:ext cx="84146" cy="147015"/>
          </a:xfrm>
          <a:prstGeom prst="rect">
            <a:avLst/>
          </a:prstGeom>
          <a:noFill/>
          <a:ln>
            <a:noFill/>
          </a:ln>
        </p:spPr>
        <p:txBody>
          <a:bodyPr anchorCtr="0" anchor="t" bIns="0" lIns="0" spcFirstLastPara="1" rIns="0" wrap="square" tIns="0">
            <a:noAutofit/>
          </a:bodyPr>
          <a:lstStyle/>
          <a:p>
            <a:pPr indent="0" lvl="0" marL="12700" marR="0" rtl="0" algn="l">
              <a:lnSpc>
                <a:spcPct val="113157"/>
              </a:lnSpc>
              <a:spcBef>
                <a:spcPts val="0"/>
              </a:spcBef>
              <a:spcAft>
                <a:spcPts val="0"/>
              </a:spcAft>
              <a:buNone/>
            </a:pPr>
            <a:r>
              <a:rPr lang="en-US" sz="950">
                <a:solidFill>
                  <a:srgbClr val="52555A"/>
                </a:solidFill>
                <a:latin typeface="Arial"/>
                <a:ea typeface="Arial"/>
                <a:cs typeface="Arial"/>
                <a:sym typeface="Arial"/>
              </a:rPr>
              <a:t>-</a:t>
            </a:r>
            <a:endParaRPr sz="950">
              <a:latin typeface="Arial"/>
              <a:ea typeface="Arial"/>
              <a:cs typeface="Arial"/>
              <a:sym typeface="Arial"/>
            </a:endParaRPr>
          </a:p>
        </p:txBody>
      </p:sp>
      <p:sp>
        <p:nvSpPr>
          <p:cNvPr id="961" name="Google Shape;961;p18"/>
          <p:cNvSpPr txBox="1"/>
          <p:nvPr/>
        </p:nvSpPr>
        <p:spPr>
          <a:xfrm>
            <a:off x="7796815" y="2881521"/>
            <a:ext cx="190456" cy="147015"/>
          </a:xfrm>
          <a:prstGeom prst="rect">
            <a:avLst/>
          </a:prstGeom>
          <a:noFill/>
          <a:ln>
            <a:noFill/>
          </a:ln>
        </p:spPr>
        <p:txBody>
          <a:bodyPr anchorCtr="0" anchor="t" bIns="0" lIns="0" spcFirstLastPara="1" rIns="0" wrap="square" tIns="0">
            <a:noAutofit/>
          </a:bodyPr>
          <a:lstStyle/>
          <a:p>
            <a:pPr indent="0" lvl="0" marL="12700" marR="0" rtl="0" algn="l">
              <a:lnSpc>
                <a:spcPct val="113157"/>
              </a:lnSpc>
              <a:spcBef>
                <a:spcPts val="0"/>
              </a:spcBef>
              <a:spcAft>
                <a:spcPts val="0"/>
              </a:spcAft>
              <a:buNone/>
            </a:pPr>
            <a:r>
              <a:rPr lang="en-US" sz="950">
                <a:solidFill>
                  <a:srgbClr val="52555A"/>
                </a:solidFill>
                <a:latin typeface="Arial"/>
                <a:ea typeface="Arial"/>
                <a:cs typeface="Arial"/>
                <a:sym typeface="Arial"/>
              </a:rPr>
              <a:t>(4)</a:t>
            </a:r>
            <a:endParaRPr sz="950">
              <a:latin typeface="Arial"/>
              <a:ea typeface="Arial"/>
              <a:cs typeface="Arial"/>
              <a:sym typeface="Arial"/>
            </a:endParaRPr>
          </a:p>
        </p:txBody>
      </p:sp>
      <p:sp>
        <p:nvSpPr>
          <p:cNvPr id="962" name="Google Shape;962;p18"/>
          <p:cNvSpPr txBox="1"/>
          <p:nvPr/>
        </p:nvSpPr>
        <p:spPr>
          <a:xfrm>
            <a:off x="6618595" y="3041011"/>
            <a:ext cx="509946" cy="602629"/>
          </a:xfrm>
          <a:prstGeom prst="rect">
            <a:avLst/>
          </a:prstGeom>
          <a:noFill/>
          <a:ln>
            <a:noFill/>
          </a:ln>
        </p:spPr>
        <p:txBody>
          <a:bodyPr anchorCtr="0" anchor="t" bIns="0" lIns="0" spcFirstLastPara="1" rIns="0" wrap="square" tIns="0">
            <a:noAutofit/>
          </a:bodyPr>
          <a:lstStyle/>
          <a:p>
            <a:pPr indent="0" lvl="0" marL="12700" marR="18242" rtl="0" algn="l">
              <a:lnSpc>
                <a:spcPct val="113157"/>
              </a:lnSpc>
              <a:spcBef>
                <a:spcPts val="0"/>
              </a:spcBef>
              <a:spcAft>
                <a:spcPts val="0"/>
              </a:spcAft>
              <a:buNone/>
            </a:pPr>
            <a:r>
              <a:rPr b="1" lang="en-US" sz="950">
                <a:solidFill>
                  <a:srgbClr val="52555A"/>
                </a:solidFill>
                <a:latin typeface="Arial"/>
                <a:ea typeface="Arial"/>
                <a:cs typeface="Arial"/>
                <a:sym typeface="Arial"/>
              </a:rPr>
              <a:t>$41,507</a:t>
            </a:r>
            <a:endParaRPr sz="950">
              <a:latin typeface="Arial"/>
              <a:ea typeface="Arial"/>
              <a:cs typeface="Arial"/>
              <a:sym typeface="Arial"/>
            </a:endParaRPr>
          </a:p>
          <a:p>
            <a:pPr indent="-4307" lvl="0" marL="232908" marR="0" rtl="0" algn="l">
              <a:lnSpc>
                <a:spcPct val="95825"/>
              </a:lnSpc>
              <a:spcBef>
                <a:spcPts val="647"/>
              </a:spcBef>
              <a:spcAft>
                <a:spcPts val="0"/>
              </a:spcAft>
              <a:buNone/>
            </a:pPr>
            <a:r>
              <a:rPr b="1" lang="en-US" sz="950">
                <a:solidFill>
                  <a:srgbClr val="52555A"/>
                </a:solidFill>
                <a:latin typeface="Arial"/>
                <a:ea typeface="Arial"/>
                <a:cs typeface="Arial"/>
                <a:sym typeface="Arial"/>
              </a:rPr>
              <a:t>59%</a:t>
            </a:r>
            <a:endParaRPr sz="950">
              <a:latin typeface="Arial"/>
              <a:ea typeface="Arial"/>
              <a:cs typeface="Arial"/>
              <a:sym typeface="Arial"/>
            </a:endParaRPr>
          </a:p>
          <a:p>
            <a:pPr indent="0" lvl="0" marL="12700" marR="18242" rtl="0" algn="l">
              <a:lnSpc>
                <a:spcPct val="95825"/>
              </a:lnSpc>
              <a:spcBef>
                <a:spcPts val="700"/>
              </a:spcBef>
              <a:spcAft>
                <a:spcPts val="0"/>
              </a:spcAft>
              <a:buNone/>
            </a:pPr>
            <a:r>
              <a:rPr b="1" lang="en-US" sz="950">
                <a:solidFill>
                  <a:srgbClr val="52555A"/>
                </a:solidFill>
                <a:latin typeface="Arial"/>
                <a:ea typeface="Arial"/>
                <a:cs typeface="Arial"/>
                <a:sym typeface="Arial"/>
              </a:rPr>
              <a:t>$15,375</a:t>
            </a:r>
            <a:endParaRPr sz="950">
              <a:latin typeface="Arial"/>
              <a:ea typeface="Arial"/>
              <a:cs typeface="Arial"/>
              <a:sym typeface="Arial"/>
            </a:endParaRPr>
          </a:p>
        </p:txBody>
      </p:sp>
      <p:sp>
        <p:nvSpPr>
          <p:cNvPr id="963" name="Google Shape;963;p18"/>
          <p:cNvSpPr txBox="1"/>
          <p:nvPr/>
        </p:nvSpPr>
        <p:spPr>
          <a:xfrm>
            <a:off x="7462204" y="3041011"/>
            <a:ext cx="510250" cy="602629"/>
          </a:xfrm>
          <a:prstGeom prst="rect">
            <a:avLst/>
          </a:prstGeom>
          <a:noFill/>
          <a:ln>
            <a:noFill/>
          </a:ln>
        </p:spPr>
        <p:txBody>
          <a:bodyPr anchorCtr="0" anchor="t" bIns="0" lIns="0" spcFirstLastPara="1" rIns="0" wrap="square" tIns="0">
            <a:noAutofit/>
          </a:bodyPr>
          <a:lstStyle/>
          <a:p>
            <a:pPr indent="0" lvl="0" marL="0" marR="36016" rtl="0" algn="ctr">
              <a:lnSpc>
                <a:spcPct val="113157"/>
              </a:lnSpc>
              <a:spcBef>
                <a:spcPts val="0"/>
              </a:spcBef>
              <a:spcAft>
                <a:spcPts val="0"/>
              </a:spcAft>
              <a:buNone/>
            </a:pPr>
            <a:r>
              <a:rPr b="1" lang="en-US" sz="950">
                <a:solidFill>
                  <a:srgbClr val="52555A"/>
                </a:solidFill>
                <a:latin typeface="Arial"/>
                <a:ea typeface="Arial"/>
                <a:cs typeface="Arial"/>
                <a:sym typeface="Arial"/>
              </a:rPr>
              <a:t>$50,032</a:t>
            </a:r>
            <a:endParaRPr sz="950">
              <a:latin typeface="Arial"/>
              <a:ea typeface="Arial"/>
              <a:cs typeface="Arial"/>
              <a:sym typeface="Arial"/>
            </a:endParaRPr>
          </a:p>
          <a:p>
            <a:pPr indent="-4611" lvl="0" marL="233211" marR="0" rtl="0" algn="l">
              <a:lnSpc>
                <a:spcPct val="95825"/>
              </a:lnSpc>
              <a:spcBef>
                <a:spcPts val="647"/>
              </a:spcBef>
              <a:spcAft>
                <a:spcPts val="0"/>
              </a:spcAft>
              <a:buNone/>
            </a:pPr>
            <a:r>
              <a:rPr b="1" lang="en-US" sz="950">
                <a:solidFill>
                  <a:srgbClr val="52555A"/>
                </a:solidFill>
                <a:latin typeface="Arial"/>
                <a:ea typeface="Arial"/>
                <a:cs typeface="Arial"/>
                <a:sym typeface="Arial"/>
              </a:rPr>
              <a:t>65%</a:t>
            </a:r>
            <a:endParaRPr sz="950">
              <a:latin typeface="Arial"/>
              <a:ea typeface="Arial"/>
              <a:cs typeface="Arial"/>
              <a:sym typeface="Arial"/>
            </a:endParaRPr>
          </a:p>
          <a:p>
            <a:pPr indent="-8659" lvl="0" marL="59459" marR="35794" rtl="0" algn="ctr">
              <a:lnSpc>
                <a:spcPct val="95825"/>
              </a:lnSpc>
              <a:spcBef>
                <a:spcPts val="700"/>
              </a:spcBef>
              <a:spcAft>
                <a:spcPts val="0"/>
              </a:spcAft>
              <a:buNone/>
            </a:pPr>
            <a:r>
              <a:rPr b="1" lang="en-US" sz="950">
                <a:solidFill>
                  <a:srgbClr val="52555A"/>
                </a:solidFill>
                <a:latin typeface="Arial"/>
                <a:ea typeface="Arial"/>
                <a:cs typeface="Arial"/>
                <a:sym typeface="Arial"/>
              </a:rPr>
              <a:t>$7,491</a:t>
            </a:r>
            <a:endParaRPr sz="950">
              <a:latin typeface="Arial"/>
              <a:ea typeface="Arial"/>
              <a:cs typeface="Arial"/>
              <a:sym typeface="Arial"/>
            </a:endParaRPr>
          </a:p>
        </p:txBody>
      </p:sp>
      <p:sp>
        <p:nvSpPr>
          <p:cNvPr id="964" name="Google Shape;964;p18"/>
          <p:cNvSpPr txBox="1"/>
          <p:nvPr/>
        </p:nvSpPr>
        <p:spPr>
          <a:xfrm>
            <a:off x="6884625" y="3838462"/>
            <a:ext cx="84146" cy="982695"/>
          </a:xfrm>
          <a:prstGeom prst="rect">
            <a:avLst/>
          </a:prstGeom>
          <a:noFill/>
          <a:ln>
            <a:noFill/>
          </a:ln>
        </p:spPr>
        <p:txBody>
          <a:bodyPr anchorCtr="0" anchor="t" bIns="0" lIns="0" spcFirstLastPara="1" rIns="0" wrap="square" tIns="0">
            <a:noAutofit/>
          </a:bodyPr>
          <a:lstStyle/>
          <a:p>
            <a:pPr indent="0" lvl="0" marL="12700" marR="0" rtl="0" algn="l">
              <a:lnSpc>
                <a:spcPct val="113157"/>
              </a:lnSpc>
              <a:spcBef>
                <a:spcPts val="0"/>
              </a:spcBef>
              <a:spcAft>
                <a:spcPts val="0"/>
              </a:spcAft>
              <a:buNone/>
            </a:pPr>
            <a:r>
              <a:rPr lang="en-US" sz="950">
                <a:solidFill>
                  <a:srgbClr val="52555A"/>
                </a:solidFill>
                <a:latin typeface="Arial"/>
                <a:ea typeface="Arial"/>
                <a:cs typeface="Arial"/>
                <a:sym typeface="Arial"/>
              </a:rPr>
              <a:t>-</a:t>
            </a:r>
            <a:endParaRPr sz="950">
              <a:latin typeface="Arial"/>
              <a:ea typeface="Arial"/>
              <a:cs typeface="Arial"/>
              <a:sym typeface="Arial"/>
            </a:endParaRPr>
          </a:p>
          <a:p>
            <a:pPr indent="0" lvl="0" marL="12700" marR="0" rtl="0" algn="l">
              <a:lnSpc>
                <a:spcPct val="95825"/>
              </a:lnSpc>
              <a:spcBef>
                <a:spcPts val="166"/>
              </a:spcBef>
              <a:spcAft>
                <a:spcPts val="0"/>
              </a:spcAft>
              <a:buNone/>
            </a:pPr>
            <a:r>
              <a:rPr lang="en-US" sz="950">
                <a:solidFill>
                  <a:srgbClr val="52555A"/>
                </a:solidFill>
                <a:latin typeface="Arial"/>
                <a:ea typeface="Arial"/>
                <a:cs typeface="Arial"/>
                <a:sym typeface="Arial"/>
              </a:rPr>
              <a:t>-</a:t>
            </a:r>
            <a:endParaRPr sz="950">
              <a:latin typeface="Arial"/>
              <a:ea typeface="Arial"/>
              <a:cs typeface="Arial"/>
              <a:sym typeface="Arial"/>
            </a:endParaRPr>
          </a:p>
          <a:p>
            <a:pPr indent="0" lvl="0" marL="12700" marR="0" rtl="0" algn="l">
              <a:lnSpc>
                <a:spcPct val="95825"/>
              </a:lnSpc>
              <a:spcBef>
                <a:spcPts val="220"/>
              </a:spcBef>
              <a:spcAft>
                <a:spcPts val="0"/>
              </a:spcAft>
              <a:buNone/>
            </a:pPr>
            <a:r>
              <a:rPr lang="en-US" sz="950">
                <a:solidFill>
                  <a:srgbClr val="52555A"/>
                </a:solidFill>
                <a:latin typeface="Arial"/>
                <a:ea typeface="Arial"/>
                <a:cs typeface="Arial"/>
                <a:sym typeface="Arial"/>
              </a:rPr>
              <a:t>-</a:t>
            </a:r>
            <a:endParaRPr sz="950">
              <a:latin typeface="Arial"/>
              <a:ea typeface="Arial"/>
              <a:cs typeface="Arial"/>
              <a:sym typeface="Arial"/>
            </a:endParaRPr>
          </a:p>
          <a:p>
            <a:pPr indent="0" lvl="0" marL="12700" marR="0" rtl="0" algn="l">
              <a:lnSpc>
                <a:spcPct val="95825"/>
              </a:lnSpc>
              <a:spcBef>
                <a:spcPts val="220"/>
              </a:spcBef>
              <a:spcAft>
                <a:spcPts val="0"/>
              </a:spcAft>
              <a:buNone/>
            </a:pPr>
            <a:r>
              <a:rPr lang="en-US" sz="950">
                <a:solidFill>
                  <a:srgbClr val="52555A"/>
                </a:solidFill>
                <a:latin typeface="Arial"/>
                <a:ea typeface="Arial"/>
                <a:cs typeface="Arial"/>
                <a:sym typeface="Arial"/>
              </a:rPr>
              <a:t>-</a:t>
            </a:r>
            <a:endParaRPr sz="950">
              <a:latin typeface="Arial"/>
              <a:ea typeface="Arial"/>
              <a:cs typeface="Arial"/>
              <a:sym typeface="Arial"/>
            </a:endParaRPr>
          </a:p>
          <a:p>
            <a:pPr indent="0" lvl="0" marL="12700" marR="0" rtl="0" algn="l">
              <a:lnSpc>
                <a:spcPct val="95825"/>
              </a:lnSpc>
              <a:spcBef>
                <a:spcPts val="220"/>
              </a:spcBef>
              <a:spcAft>
                <a:spcPts val="0"/>
              </a:spcAft>
              <a:buNone/>
            </a:pPr>
            <a:r>
              <a:rPr lang="en-US" sz="950">
                <a:solidFill>
                  <a:srgbClr val="52555A"/>
                </a:solidFill>
                <a:latin typeface="Arial"/>
                <a:ea typeface="Arial"/>
                <a:cs typeface="Arial"/>
                <a:sym typeface="Arial"/>
              </a:rPr>
              <a:t>-</a:t>
            </a:r>
            <a:endParaRPr sz="950">
              <a:latin typeface="Arial"/>
              <a:ea typeface="Arial"/>
              <a:cs typeface="Arial"/>
              <a:sym typeface="Arial"/>
            </a:endParaRPr>
          </a:p>
          <a:p>
            <a:pPr indent="0" lvl="0" marL="12700" marR="0" rtl="0" algn="l">
              <a:lnSpc>
                <a:spcPct val="95825"/>
              </a:lnSpc>
              <a:spcBef>
                <a:spcPts val="220"/>
              </a:spcBef>
              <a:spcAft>
                <a:spcPts val="0"/>
              </a:spcAft>
              <a:buNone/>
            </a:pPr>
            <a:r>
              <a:rPr lang="en-US" sz="950">
                <a:solidFill>
                  <a:srgbClr val="52555A"/>
                </a:solidFill>
                <a:latin typeface="Arial"/>
                <a:ea typeface="Arial"/>
                <a:cs typeface="Arial"/>
                <a:sym typeface="Arial"/>
              </a:rPr>
              <a:t>-</a:t>
            </a:r>
            <a:endParaRPr sz="950">
              <a:latin typeface="Arial"/>
              <a:ea typeface="Arial"/>
              <a:cs typeface="Arial"/>
              <a:sym typeface="Arial"/>
            </a:endParaRPr>
          </a:p>
        </p:txBody>
      </p:sp>
      <p:sp>
        <p:nvSpPr>
          <p:cNvPr id="965" name="Google Shape;965;p18"/>
          <p:cNvSpPr txBox="1"/>
          <p:nvPr/>
        </p:nvSpPr>
        <p:spPr>
          <a:xfrm>
            <a:off x="7561030" y="3838462"/>
            <a:ext cx="416699" cy="982695"/>
          </a:xfrm>
          <a:prstGeom prst="rect">
            <a:avLst/>
          </a:prstGeom>
          <a:noFill/>
          <a:ln>
            <a:noFill/>
          </a:ln>
        </p:spPr>
        <p:txBody>
          <a:bodyPr anchorCtr="0" anchor="t" bIns="0" lIns="0" spcFirstLastPara="1" rIns="0" wrap="square" tIns="0">
            <a:noAutofit/>
          </a:bodyPr>
          <a:lstStyle/>
          <a:p>
            <a:pPr indent="0" lvl="0" marL="0" marR="0" rtl="0" algn="ctr">
              <a:lnSpc>
                <a:spcPct val="113157"/>
              </a:lnSpc>
              <a:spcBef>
                <a:spcPts val="0"/>
              </a:spcBef>
              <a:spcAft>
                <a:spcPts val="0"/>
              </a:spcAft>
              <a:buNone/>
            </a:pPr>
            <a:r>
              <a:rPr lang="en-US" sz="950">
                <a:solidFill>
                  <a:srgbClr val="52555A"/>
                </a:solidFill>
                <a:latin typeface="Arial"/>
                <a:ea typeface="Arial"/>
                <a:cs typeface="Arial"/>
                <a:sym typeface="Arial"/>
              </a:rPr>
              <a:t>(1,446)</a:t>
            </a:r>
            <a:endParaRPr sz="950">
              <a:latin typeface="Arial"/>
              <a:ea typeface="Arial"/>
              <a:cs typeface="Arial"/>
              <a:sym typeface="Arial"/>
            </a:endParaRPr>
          </a:p>
          <a:p>
            <a:pPr indent="0" lvl="0" marL="0" marR="0" rtl="0" algn="ctr">
              <a:lnSpc>
                <a:spcPct val="95825"/>
              </a:lnSpc>
              <a:spcBef>
                <a:spcPts val="166"/>
              </a:spcBef>
              <a:spcAft>
                <a:spcPts val="0"/>
              </a:spcAft>
              <a:buNone/>
            </a:pPr>
            <a:r>
              <a:rPr lang="en-US" sz="950">
                <a:solidFill>
                  <a:srgbClr val="52555A"/>
                </a:solidFill>
                <a:latin typeface="Arial"/>
                <a:ea typeface="Arial"/>
                <a:cs typeface="Arial"/>
                <a:sym typeface="Arial"/>
              </a:rPr>
              <a:t>(2,897)</a:t>
            </a:r>
            <a:endParaRPr sz="950">
              <a:latin typeface="Arial"/>
              <a:ea typeface="Arial"/>
              <a:cs typeface="Arial"/>
              <a:sym typeface="Arial"/>
            </a:endParaRPr>
          </a:p>
          <a:p>
            <a:pPr indent="127000" lvl="0" marL="12700" marR="1010" rtl="0" algn="l">
              <a:lnSpc>
                <a:spcPct val="114947"/>
              </a:lnSpc>
              <a:spcBef>
                <a:spcPts val="220"/>
              </a:spcBef>
              <a:spcAft>
                <a:spcPts val="0"/>
              </a:spcAft>
              <a:buNone/>
            </a:pPr>
            <a:r>
              <a:rPr lang="en-US" sz="950">
                <a:solidFill>
                  <a:srgbClr val="52555A"/>
                </a:solidFill>
                <a:latin typeface="Arial"/>
                <a:ea typeface="Arial"/>
                <a:cs typeface="Arial"/>
                <a:sym typeface="Arial"/>
              </a:rPr>
              <a:t>722 </a:t>
            </a:r>
            <a:endParaRPr sz="950">
              <a:latin typeface="Arial"/>
              <a:ea typeface="Arial"/>
              <a:cs typeface="Arial"/>
              <a:sym typeface="Arial"/>
            </a:endParaRPr>
          </a:p>
          <a:p>
            <a:pPr indent="0" lvl="0" marL="12700" marR="1010" rtl="0" algn="l">
              <a:lnSpc>
                <a:spcPct val="114947"/>
              </a:lnSpc>
              <a:spcBef>
                <a:spcPts val="223"/>
              </a:spcBef>
              <a:spcAft>
                <a:spcPts val="0"/>
              </a:spcAft>
              <a:buNone/>
            </a:pPr>
            <a:r>
              <a:rPr lang="en-US" sz="950">
                <a:solidFill>
                  <a:srgbClr val="52555A"/>
                </a:solidFill>
                <a:latin typeface="Arial"/>
                <a:ea typeface="Arial"/>
                <a:cs typeface="Arial"/>
                <a:sym typeface="Arial"/>
              </a:rPr>
              <a:t>(1,037)</a:t>
            </a:r>
            <a:endParaRPr sz="950">
              <a:latin typeface="Arial"/>
              <a:ea typeface="Arial"/>
              <a:cs typeface="Arial"/>
              <a:sym typeface="Arial"/>
            </a:endParaRPr>
          </a:p>
          <a:p>
            <a:pPr indent="-736" lvl="0" marL="127736" marR="39728" rtl="0" algn="ctr">
              <a:lnSpc>
                <a:spcPct val="95825"/>
              </a:lnSpc>
              <a:spcBef>
                <a:spcPts val="228"/>
              </a:spcBef>
              <a:spcAft>
                <a:spcPts val="0"/>
              </a:spcAft>
              <a:buNone/>
            </a:pPr>
            <a:r>
              <a:rPr lang="en-US" sz="950">
                <a:solidFill>
                  <a:srgbClr val="52555A"/>
                </a:solidFill>
                <a:latin typeface="Arial"/>
                <a:ea typeface="Arial"/>
                <a:cs typeface="Arial"/>
                <a:sym typeface="Arial"/>
              </a:rPr>
              <a:t>349</a:t>
            </a:r>
            <a:endParaRPr sz="950">
              <a:latin typeface="Arial"/>
              <a:ea typeface="Arial"/>
              <a:cs typeface="Arial"/>
              <a:sym typeface="Arial"/>
            </a:endParaRPr>
          </a:p>
          <a:p>
            <a:pPr indent="-736" lvl="0" marL="127736" marR="39728" rtl="0" algn="ctr">
              <a:lnSpc>
                <a:spcPct val="95825"/>
              </a:lnSpc>
              <a:spcBef>
                <a:spcPts val="220"/>
              </a:spcBef>
              <a:spcAft>
                <a:spcPts val="0"/>
              </a:spcAft>
              <a:buNone/>
            </a:pPr>
            <a:r>
              <a:rPr lang="en-US" sz="950">
                <a:solidFill>
                  <a:srgbClr val="52555A"/>
                </a:solidFill>
                <a:latin typeface="Arial"/>
                <a:ea typeface="Arial"/>
                <a:cs typeface="Arial"/>
                <a:sym typeface="Arial"/>
              </a:rPr>
              <a:t>582</a:t>
            </a:r>
            <a:endParaRPr sz="950">
              <a:latin typeface="Arial"/>
              <a:ea typeface="Arial"/>
              <a:cs typeface="Arial"/>
              <a:sym typeface="Arial"/>
            </a:endParaRPr>
          </a:p>
        </p:txBody>
      </p:sp>
      <p:sp>
        <p:nvSpPr>
          <p:cNvPr id="966" name="Google Shape;966;p18"/>
          <p:cNvSpPr txBox="1"/>
          <p:nvPr/>
        </p:nvSpPr>
        <p:spPr>
          <a:xfrm>
            <a:off x="6618595" y="4833632"/>
            <a:ext cx="483393" cy="321776"/>
          </a:xfrm>
          <a:prstGeom prst="rect">
            <a:avLst/>
          </a:prstGeom>
          <a:noFill/>
          <a:ln>
            <a:noFill/>
          </a:ln>
        </p:spPr>
        <p:txBody>
          <a:bodyPr anchorCtr="0" anchor="t" bIns="0" lIns="0" spcFirstLastPara="1" rIns="0" wrap="square" tIns="0">
            <a:noAutofit/>
          </a:bodyPr>
          <a:lstStyle/>
          <a:p>
            <a:pPr indent="0" lvl="0" marL="12700" marR="39" rtl="0" algn="l">
              <a:lnSpc>
                <a:spcPct val="113157"/>
              </a:lnSpc>
              <a:spcBef>
                <a:spcPts val="0"/>
              </a:spcBef>
              <a:spcAft>
                <a:spcPts val="0"/>
              </a:spcAft>
              <a:buNone/>
            </a:pPr>
            <a:r>
              <a:rPr b="1" lang="en-US" sz="950">
                <a:solidFill>
                  <a:srgbClr val="52555A"/>
                </a:solidFill>
                <a:latin typeface="Arial"/>
                <a:ea typeface="Arial"/>
                <a:cs typeface="Arial"/>
                <a:sym typeface="Arial"/>
              </a:rPr>
              <a:t>$15,375</a:t>
            </a:r>
            <a:endParaRPr sz="950">
              <a:latin typeface="Arial"/>
              <a:ea typeface="Arial"/>
              <a:cs typeface="Arial"/>
              <a:sym typeface="Arial"/>
            </a:endParaRPr>
          </a:p>
          <a:p>
            <a:pPr indent="-9756" lvl="0" marL="149457" marR="0" rtl="0" algn="l">
              <a:lnSpc>
                <a:spcPct val="95825"/>
              </a:lnSpc>
              <a:spcBef>
                <a:spcPts val="226"/>
              </a:spcBef>
              <a:spcAft>
                <a:spcPts val="0"/>
              </a:spcAft>
              <a:buNone/>
            </a:pPr>
            <a:r>
              <a:rPr lang="en-US" sz="950">
                <a:solidFill>
                  <a:srgbClr val="52555A"/>
                </a:solidFill>
                <a:latin typeface="Arial"/>
                <a:ea typeface="Arial"/>
                <a:cs typeface="Arial"/>
                <a:sym typeface="Arial"/>
              </a:rPr>
              <a:t>1,166</a:t>
            </a:r>
            <a:endParaRPr sz="950">
              <a:latin typeface="Arial"/>
              <a:ea typeface="Arial"/>
              <a:cs typeface="Arial"/>
              <a:sym typeface="Arial"/>
            </a:endParaRPr>
          </a:p>
        </p:txBody>
      </p:sp>
      <p:sp>
        <p:nvSpPr>
          <p:cNvPr id="967" name="Google Shape;967;p18"/>
          <p:cNvSpPr txBox="1"/>
          <p:nvPr/>
        </p:nvSpPr>
        <p:spPr>
          <a:xfrm>
            <a:off x="7462204" y="4833632"/>
            <a:ext cx="466625" cy="321776"/>
          </a:xfrm>
          <a:prstGeom prst="rect">
            <a:avLst/>
          </a:prstGeom>
          <a:noFill/>
          <a:ln>
            <a:noFill/>
          </a:ln>
        </p:spPr>
        <p:txBody>
          <a:bodyPr anchorCtr="0" anchor="t" bIns="0" lIns="0" spcFirstLastPara="1" rIns="0" wrap="square" tIns="0">
            <a:noAutofit/>
          </a:bodyPr>
          <a:lstStyle/>
          <a:p>
            <a:pPr indent="0" lvl="0" marL="0" marR="14213" rtl="0" algn="r">
              <a:lnSpc>
                <a:spcPct val="113157"/>
              </a:lnSpc>
              <a:spcBef>
                <a:spcPts val="0"/>
              </a:spcBef>
              <a:spcAft>
                <a:spcPts val="0"/>
              </a:spcAft>
              <a:buNone/>
            </a:pPr>
            <a:r>
              <a:rPr b="1" lang="en-US" sz="950">
                <a:solidFill>
                  <a:srgbClr val="52555A"/>
                </a:solidFill>
                <a:latin typeface="Arial"/>
                <a:ea typeface="Arial"/>
                <a:cs typeface="Arial"/>
                <a:sym typeface="Arial"/>
              </a:rPr>
              <a:t>$11,218</a:t>
            </a:r>
            <a:endParaRPr sz="950">
              <a:latin typeface="Arial"/>
              <a:ea typeface="Arial"/>
              <a:cs typeface="Arial"/>
              <a:sym typeface="Arial"/>
            </a:endParaRPr>
          </a:p>
          <a:p>
            <a:pPr indent="0" lvl="0" marL="0" marR="12700" rtl="0" algn="r">
              <a:lnSpc>
                <a:spcPct val="95825"/>
              </a:lnSpc>
              <a:spcBef>
                <a:spcPts val="226"/>
              </a:spcBef>
              <a:spcAft>
                <a:spcPts val="0"/>
              </a:spcAft>
              <a:buNone/>
            </a:pPr>
            <a:r>
              <a:rPr lang="en-US" sz="950">
                <a:solidFill>
                  <a:srgbClr val="52555A"/>
                </a:solidFill>
                <a:latin typeface="Arial"/>
                <a:ea typeface="Arial"/>
                <a:cs typeface="Arial"/>
                <a:sym typeface="Arial"/>
              </a:rPr>
              <a:t>26</a:t>
            </a:r>
            <a:endParaRPr sz="950">
              <a:latin typeface="Arial"/>
              <a:ea typeface="Arial"/>
              <a:cs typeface="Arial"/>
              <a:sym typeface="Arial"/>
            </a:endParaRPr>
          </a:p>
        </p:txBody>
      </p:sp>
      <p:sp>
        <p:nvSpPr>
          <p:cNvPr id="968" name="Google Shape;968;p18"/>
          <p:cNvSpPr txBox="1"/>
          <p:nvPr/>
        </p:nvSpPr>
        <p:spPr>
          <a:xfrm>
            <a:off x="6618595" y="5167914"/>
            <a:ext cx="499604" cy="1058492"/>
          </a:xfrm>
          <a:prstGeom prst="rect">
            <a:avLst/>
          </a:prstGeom>
          <a:noFill/>
          <a:ln>
            <a:noFill/>
          </a:ln>
        </p:spPr>
        <p:txBody>
          <a:bodyPr anchorCtr="0" anchor="t" bIns="0" lIns="0" spcFirstLastPara="1" rIns="0" wrap="square" tIns="0">
            <a:noAutofit/>
          </a:bodyPr>
          <a:lstStyle/>
          <a:p>
            <a:pPr indent="0" lvl="0" marL="0" marR="25371" rtl="0" algn="ctr">
              <a:lnSpc>
                <a:spcPct val="113157"/>
              </a:lnSpc>
              <a:spcBef>
                <a:spcPts val="0"/>
              </a:spcBef>
              <a:spcAft>
                <a:spcPts val="0"/>
              </a:spcAft>
              <a:buNone/>
            </a:pPr>
            <a:r>
              <a:rPr b="1" lang="en-US" sz="950">
                <a:solidFill>
                  <a:srgbClr val="52555A"/>
                </a:solidFill>
                <a:latin typeface="Arial"/>
                <a:ea typeface="Arial"/>
                <a:cs typeface="Arial"/>
                <a:sym typeface="Arial"/>
              </a:rPr>
              <a:t>$14,209</a:t>
            </a:r>
            <a:endParaRPr sz="950">
              <a:latin typeface="Arial"/>
              <a:ea typeface="Arial"/>
              <a:cs typeface="Arial"/>
              <a:sym typeface="Arial"/>
            </a:endParaRPr>
          </a:p>
          <a:p>
            <a:pPr indent="-8356" lvl="0" marL="59156" marR="25452" rtl="0" algn="ctr">
              <a:lnSpc>
                <a:spcPct val="95825"/>
              </a:lnSpc>
              <a:spcBef>
                <a:spcPts val="647"/>
              </a:spcBef>
              <a:spcAft>
                <a:spcPts val="0"/>
              </a:spcAft>
              <a:buNone/>
            </a:pPr>
            <a:r>
              <a:rPr b="1" lang="en-US" sz="950">
                <a:solidFill>
                  <a:srgbClr val="52555A"/>
                </a:solidFill>
                <a:latin typeface="Arial"/>
                <a:ea typeface="Arial"/>
                <a:cs typeface="Arial"/>
                <a:sym typeface="Arial"/>
              </a:rPr>
              <a:t>$1,837</a:t>
            </a:r>
            <a:endParaRPr sz="950">
              <a:latin typeface="Arial"/>
              <a:ea typeface="Arial"/>
              <a:cs typeface="Arial"/>
              <a:sym typeface="Arial"/>
            </a:endParaRPr>
          </a:p>
          <a:p>
            <a:pPr indent="-10863" lvl="0" marL="112463" marR="0" rtl="0" algn="ctr">
              <a:lnSpc>
                <a:spcPct val="95825"/>
              </a:lnSpc>
              <a:spcBef>
                <a:spcPts val="701"/>
              </a:spcBef>
              <a:spcAft>
                <a:spcPts val="0"/>
              </a:spcAft>
              <a:buNone/>
            </a:pPr>
            <a:r>
              <a:rPr b="1" lang="en-US" sz="950">
                <a:solidFill>
                  <a:srgbClr val="52555A"/>
                </a:solidFill>
                <a:latin typeface="Arial"/>
                <a:ea typeface="Arial"/>
                <a:cs typeface="Arial"/>
                <a:sym typeface="Arial"/>
              </a:rPr>
              <a:t>0.84%</a:t>
            </a:r>
            <a:endParaRPr sz="950">
              <a:latin typeface="Arial"/>
              <a:ea typeface="Arial"/>
              <a:cs typeface="Arial"/>
              <a:sym typeface="Arial"/>
            </a:endParaRPr>
          </a:p>
          <a:p>
            <a:pPr indent="-5581" lvl="0" marL="157982" marR="23857" rtl="0" algn="ctr">
              <a:lnSpc>
                <a:spcPct val="95825"/>
              </a:lnSpc>
              <a:spcBef>
                <a:spcPts val="701"/>
              </a:spcBef>
              <a:spcAft>
                <a:spcPts val="0"/>
              </a:spcAft>
              <a:buNone/>
            </a:pPr>
            <a:r>
              <a:rPr b="1" lang="en-US" sz="950">
                <a:solidFill>
                  <a:srgbClr val="52555A"/>
                </a:solidFill>
                <a:latin typeface="Arial"/>
                <a:ea typeface="Arial"/>
                <a:cs typeface="Arial"/>
                <a:sym typeface="Arial"/>
              </a:rPr>
              <a:t>$183</a:t>
            </a:r>
            <a:endParaRPr sz="950">
              <a:latin typeface="Arial"/>
              <a:ea typeface="Arial"/>
              <a:cs typeface="Arial"/>
              <a:sym typeface="Arial"/>
            </a:endParaRPr>
          </a:p>
          <a:p>
            <a:pPr indent="-2941" lvl="0" marL="180741" marR="81" rtl="0" algn="ctr">
              <a:lnSpc>
                <a:spcPct val="95825"/>
              </a:lnSpc>
              <a:spcBef>
                <a:spcPts val="703"/>
              </a:spcBef>
              <a:spcAft>
                <a:spcPts val="0"/>
              </a:spcAft>
              <a:buNone/>
            </a:pPr>
            <a:r>
              <a:rPr b="1" lang="en-US" sz="950">
                <a:solidFill>
                  <a:srgbClr val="52555A"/>
                </a:solidFill>
                <a:latin typeface="Arial"/>
                <a:ea typeface="Arial"/>
                <a:cs typeface="Arial"/>
                <a:sym typeface="Arial"/>
              </a:rPr>
              <a:t>7.8%</a:t>
            </a:r>
            <a:endParaRPr sz="950">
              <a:latin typeface="Arial"/>
              <a:ea typeface="Arial"/>
              <a:cs typeface="Arial"/>
              <a:sym typeface="Arial"/>
            </a:endParaRPr>
          </a:p>
        </p:txBody>
      </p:sp>
      <p:sp>
        <p:nvSpPr>
          <p:cNvPr id="969" name="Google Shape;969;p18"/>
          <p:cNvSpPr txBox="1"/>
          <p:nvPr/>
        </p:nvSpPr>
        <p:spPr>
          <a:xfrm>
            <a:off x="7462204" y="5167914"/>
            <a:ext cx="499826" cy="1058492"/>
          </a:xfrm>
          <a:prstGeom prst="rect">
            <a:avLst/>
          </a:prstGeom>
          <a:noFill/>
          <a:ln>
            <a:noFill/>
          </a:ln>
        </p:spPr>
        <p:txBody>
          <a:bodyPr anchorCtr="0" anchor="t" bIns="0" lIns="0" spcFirstLastPara="1" rIns="0" wrap="square" tIns="0">
            <a:noAutofit/>
          </a:bodyPr>
          <a:lstStyle/>
          <a:p>
            <a:pPr indent="0" lvl="0" marL="0" marR="25593" rtl="0" algn="ctr">
              <a:lnSpc>
                <a:spcPct val="113157"/>
              </a:lnSpc>
              <a:spcBef>
                <a:spcPts val="0"/>
              </a:spcBef>
              <a:spcAft>
                <a:spcPts val="0"/>
              </a:spcAft>
              <a:buNone/>
            </a:pPr>
            <a:r>
              <a:rPr b="1" lang="en-US" sz="950">
                <a:solidFill>
                  <a:srgbClr val="52555A"/>
                </a:solidFill>
                <a:latin typeface="Arial"/>
                <a:ea typeface="Arial"/>
                <a:cs typeface="Arial"/>
                <a:sym typeface="Arial"/>
              </a:rPr>
              <a:t>$11,192</a:t>
            </a:r>
            <a:endParaRPr sz="950">
              <a:latin typeface="Arial"/>
              <a:ea typeface="Arial"/>
              <a:cs typeface="Arial"/>
              <a:sym typeface="Arial"/>
            </a:endParaRPr>
          </a:p>
          <a:p>
            <a:pPr indent="-8659" lvl="0" marL="59459" marR="25371" rtl="0" algn="ctr">
              <a:lnSpc>
                <a:spcPct val="95825"/>
              </a:lnSpc>
              <a:spcBef>
                <a:spcPts val="647"/>
              </a:spcBef>
              <a:spcAft>
                <a:spcPts val="0"/>
              </a:spcAft>
              <a:buNone/>
            </a:pPr>
            <a:r>
              <a:rPr b="1" lang="en-US" sz="950">
                <a:solidFill>
                  <a:srgbClr val="52555A"/>
                </a:solidFill>
                <a:latin typeface="Arial"/>
                <a:ea typeface="Arial"/>
                <a:cs typeface="Arial"/>
                <a:sym typeface="Arial"/>
              </a:rPr>
              <a:t>$1,911</a:t>
            </a:r>
            <a:endParaRPr sz="950">
              <a:latin typeface="Arial"/>
              <a:ea typeface="Arial"/>
              <a:cs typeface="Arial"/>
              <a:sym typeface="Arial"/>
            </a:endParaRPr>
          </a:p>
          <a:p>
            <a:pPr indent="-10863" lvl="0" marL="112463" marR="222" rtl="0" algn="ctr">
              <a:lnSpc>
                <a:spcPct val="95825"/>
              </a:lnSpc>
              <a:spcBef>
                <a:spcPts val="701"/>
              </a:spcBef>
              <a:spcAft>
                <a:spcPts val="0"/>
              </a:spcAft>
              <a:buNone/>
            </a:pPr>
            <a:r>
              <a:rPr b="1" lang="en-US" sz="950">
                <a:solidFill>
                  <a:srgbClr val="52555A"/>
                </a:solidFill>
                <a:latin typeface="Arial"/>
                <a:ea typeface="Arial"/>
                <a:cs typeface="Arial"/>
                <a:sym typeface="Arial"/>
              </a:rPr>
              <a:t>0.59%</a:t>
            </a:r>
            <a:endParaRPr sz="950">
              <a:latin typeface="Arial"/>
              <a:ea typeface="Arial"/>
              <a:cs typeface="Arial"/>
              <a:sym typeface="Arial"/>
            </a:endParaRPr>
          </a:p>
          <a:p>
            <a:pPr indent="-5884" lvl="0" marL="158285" marR="23776" rtl="0" algn="ctr">
              <a:lnSpc>
                <a:spcPct val="95825"/>
              </a:lnSpc>
              <a:spcBef>
                <a:spcPts val="701"/>
              </a:spcBef>
              <a:spcAft>
                <a:spcPts val="0"/>
              </a:spcAft>
              <a:buNone/>
            </a:pPr>
            <a:r>
              <a:rPr b="1" lang="en-US" sz="950">
                <a:solidFill>
                  <a:srgbClr val="52555A"/>
                </a:solidFill>
                <a:latin typeface="Arial"/>
                <a:ea typeface="Arial"/>
                <a:cs typeface="Arial"/>
                <a:sym typeface="Arial"/>
              </a:rPr>
              <a:t>$151</a:t>
            </a:r>
            <a:endParaRPr sz="950">
              <a:latin typeface="Arial"/>
              <a:ea typeface="Arial"/>
              <a:cs typeface="Arial"/>
              <a:sym typeface="Arial"/>
            </a:endParaRPr>
          </a:p>
          <a:p>
            <a:pPr indent="-3244" lvl="0" marL="181044" marR="0" rtl="0" algn="ctr">
              <a:lnSpc>
                <a:spcPct val="95825"/>
              </a:lnSpc>
              <a:spcBef>
                <a:spcPts val="703"/>
              </a:spcBef>
              <a:spcAft>
                <a:spcPts val="0"/>
              </a:spcAft>
              <a:buNone/>
            </a:pPr>
            <a:r>
              <a:rPr b="1" lang="en-US" sz="950">
                <a:solidFill>
                  <a:srgbClr val="52555A"/>
                </a:solidFill>
                <a:latin typeface="Arial"/>
                <a:ea typeface="Arial"/>
                <a:cs typeface="Arial"/>
                <a:sym typeface="Arial"/>
              </a:rPr>
              <a:t>7.4%</a:t>
            </a:r>
            <a:endParaRPr sz="950">
              <a:latin typeface="Arial"/>
              <a:ea typeface="Arial"/>
              <a:cs typeface="Arial"/>
              <a:sym typeface="Arial"/>
            </a:endParaRPr>
          </a:p>
        </p:txBody>
      </p:sp>
      <p:sp>
        <p:nvSpPr>
          <p:cNvPr id="970" name="Google Shape;970;p18"/>
          <p:cNvSpPr txBox="1"/>
          <p:nvPr/>
        </p:nvSpPr>
        <p:spPr>
          <a:xfrm>
            <a:off x="682853" y="6417096"/>
            <a:ext cx="316407" cy="433222"/>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Note:</a:t>
            </a:r>
            <a:endParaRPr sz="900">
              <a:latin typeface="Arial"/>
              <a:ea typeface="Arial"/>
              <a:cs typeface="Arial"/>
              <a:sym typeface="Arial"/>
            </a:endParaRPr>
          </a:p>
          <a:p>
            <a:pPr indent="0" lvl="0" marL="12700" marR="143975" rtl="0" algn="l">
              <a:lnSpc>
                <a:spcPct val="114888"/>
              </a:lnSpc>
              <a:spcBef>
                <a:spcPts val="69"/>
              </a:spcBef>
              <a:spcAft>
                <a:spcPts val="0"/>
              </a:spcAft>
              <a:buNone/>
            </a:pPr>
            <a:r>
              <a:rPr lang="en-US" sz="900">
                <a:solidFill>
                  <a:srgbClr val="52555A"/>
                </a:solidFill>
                <a:latin typeface="Arial"/>
                <a:ea typeface="Arial"/>
                <a:cs typeface="Arial"/>
                <a:sym typeface="Arial"/>
              </a:rPr>
              <a:t>(1) </a:t>
            </a:r>
            <a:endParaRPr sz="900">
              <a:latin typeface="Arial"/>
              <a:ea typeface="Arial"/>
              <a:cs typeface="Arial"/>
              <a:sym typeface="Arial"/>
            </a:endParaRPr>
          </a:p>
          <a:p>
            <a:pPr indent="0" lvl="0" marL="12700" marR="143975" rtl="0" algn="l">
              <a:lnSpc>
                <a:spcPct val="114888"/>
              </a:lnSpc>
              <a:spcBef>
                <a:spcPts val="122"/>
              </a:spcBef>
              <a:spcAft>
                <a:spcPts val="0"/>
              </a:spcAft>
              <a:buNone/>
            </a:pPr>
            <a:r>
              <a:rPr lang="en-US" sz="900">
                <a:solidFill>
                  <a:srgbClr val="52555A"/>
                </a:solidFill>
                <a:latin typeface="Arial"/>
                <a:ea typeface="Arial"/>
                <a:cs typeface="Arial"/>
                <a:sym typeface="Arial"/>
              </a:rPr>
              <a:t>(2)</a:t>
            </a:r>
            <a:endParaRPr sz="900">
              <a:latin typeface="Arial"/>
              <a:ea typeface="Arial"/>
              <a:cs typeface="Arial"/>
              <a:sym typeface="Arial"/>
            </a:endParaRPr>
          </a:p>
        </p:txBody>
      </p:sp>
      <p:sp>
        <p:nvSpPr>
          <p:cNvPr id="971" name="Google Shape;971;p18"/>
          <p:cNvSpPr txBox="1"/>
          <p:nvPr/>
        </p:nvSpPr>
        <p:spPr>
          <a:xfrm>
            <a:off x="1127556" y="6417096"/>
            <a:ext cx="5058092" cy="433222"/>
          </a:xfrm>
          <a:prstGeom prst="rect">
            <a:avLst/>
          </a:prstGeom>
          <a:noFill/>
          <a:ln>
            <a:noFill/>
          </a:ln>
        </p:spPr>
        <p:txBody>
          <a:bodyPr anchorCtr="0" anchor="t" bIns="0" lIns="0" spcFirstLastPara="1" rIns="0" wrap="square" tIns="0">
            <a:noAutofit/>
          </a:bodyPr>
          <a:lstStyle/>
          <a:p>
            <a:pPr indent="0" lvl="0" marL="12700" marR="17145" rtl="0" algn="l">
              <a:lnSpc>
                <a:spcPct val="113222"/>
              </a:lnSpc>
              <a:spcBef>
                <a:spcPts val="0"/>
              </a:spcBef>
              <a:spcAft>
                <a:spcPts val="0"/>
              </a:spcAft>
              <a:buNone/>
            </a:pPr>
            <a:r>
              <a:rPr lang="en-US" sz="900">
                <a:solidFill>
                  <a:srgbClr val="52555A"/>
                </a:solidFill>
                <a:latin typeface="Arial"/>
                <a:ea typeface="Arial"/>
                <a:cs typeface="Arial"/>
                <a:sym typeface="Arial"/>
              </a:rPr>
              <a:t>All information for 2Q’17 is preliminary.</a:t>
            </a:r>
            <a:endParaRPr sz="900">
              <a:latin typeface="Arial"/>
              <a:ea typeface="Arial"/>
              <a:cs typeface="Arial"/>
              <a:sym typeface="Arial"/>
            </a:endParaRPr>
          </a:p>
          <a:p>
            <a:pPr indent="0" lvl="0" marL="12700" marR="17145" rtl="0" algn="l">
              <a:lnSpc>
                <a:spcPct val="95825"/>
              </a:lnSpc>
              <a:spcBef>
                <a:spcPts val="69"/>
              </a:spcBef>
              <a:spcAft>
                <a:spcPts val="0"/>
              </a:spcAft>
              <a:buNone/>
            </a:pPr>
            <a:r>
              <a:rPr lang="en-US" sz="900">
                <a:solidFill>
                  <a:srgbClr val="52555A"/>
                </a:solidFill>
                <a:latin typeface="Arial"/>
                <a:ea typeface="Arial"/>
                <a:cs typeface="Arial"/>
                <a:sym typeface="Arial"/>
              </a:rPr>
              <a:t>For additional information, please refer to Citigroup’s 2012 Form 10-K.</a:t>
            </a:r>
            <a:endParaRPr sz="900">
              <a:latin typeface="Arial"/>
              <a:ea typeface="Arial"/>
              <a:cs typeface="Arial"/>
              <a:sym typeface="Arial"/>
            </a:endParaRPr>
          </a:p>
          <a:p>
            <a:pPr indent="0" lvl="0" marL="12700" marR="0" rtl="0" algn="l">
              <a:lnSpc>
                <a:spcPct val="95825"/>
              </a:lnSpc>
              <a:spcBef>
                <a:spcPts val="120"/>
              </a:spcBef>
              <a:spcAft>
                <a:spcPts val="0"/>
              </a:spcAft>
              <a:buNone/>
            </a:pPr>
            <a:r>
              <a:rPr lang="en-US" sz="900">
                <a:solidFill>
                  <a:srgbClr val="52555A"/>
                </a:solidFill>
                <a:latin typeface="Arial"/>
                <a:ea typeface="Arial"/>
                <a:cs typeface="Arial"/>
                <a:sym typeface="Arial"/>
              </a:rPr>
              <a:t>RoTCE represents net income available to common shareholders as a percentage of average TCE.</a:t>
            </a:r>
            <a:endParaRPr sz="900">
              <a:latin typeface="Arial"/>
              <a:ea typeface="Arial"/>
              <a:cs typeface="Arial"/>
              <a:sym typeface="Arial"/>
            </a:endParaRPr>
          </a:p>
        </p:txBody>
      </p:sp>
      <p:sp>
        <p:nvSpPr>
          <p:cNvPr id="972" name="Google Shape;972;p18"/>
          <p:cNvSpPr txBox="1"/>
          <p:nvPr/>
        </p:nvSpPr>
        <p:spPr>
          <a:xfrm>
            <a:off x="489000" y="6590280"/>
            <a:ext cx="170607" cy="140004"/>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15</a:t>
            </a:r>
            <a:endParaRPr sz="900">
              <a:latin typeface="Arial"/>
              <a:ea typeface="Arial"/>
              <a:cs typeface="Arial"/>
              <a:sym typeface="Arial"/>
            </a:endParaRPr>
          </a:p>
        </p:txBody>
      </p:sp>
      <p:sp>
        <p:nvSpPr>
          <p:cNvPr id="973" name="Google Shape;973;p18"/>
          <p:cNvSpPr txBox="1"/>
          <p:nvPr/>
        </p:nvSpPr>
        <p:spPr>
          <a:xfrm>
            <a:off x="4198586" y="934138"/>
            <a:ext cx="3785619" cy="189853"/>
          </a:xfrm>
          <a:prstGeom prst="rect">
            <a:avLst/>
          </a:prstGeom>
          <a:noFill/>
          <a:ln>
            <a:noFill/>
          </a:ln>
        </p:spPr>
        <p:txBody>
          <a:bodyPr anchorCtr="0" anchor="t" bIns="0" lIns="0" spcFirstLastPara="1" rIns="0" wrap="square" tIns="0">
            <a:noAutofit/>
          </a:bodyPr>
          <a:lstStyle/>
          <a:p>
            <a:pPr indent="-10059" lvl="0" marL="22759" marR="0" rtl="0" algn="l">
              <a:lnSpc>
                <a:spcPct val="95825"/>
              </a:lnSpc>
              <a:spcBef>
                <a:spcPts val="0"/>
              </a:spcBef>
              <a:spcAft>
                <a:spcPts val="0"/>
              </a:spcAft>
              <a:buNone/>
            </a:pPr>
            <a:r>
              <a:rPr b="1" lang="en-US" sz="950">
                <a:solidFill>
                  <a:srgbClr val="E6E6E6"/>
                </a:solidFill>
                <a:latin typeface="Arial"/>
                <a:ea typeface="Arial"/>
                <a:cs typeface="Arial"/>
                <a:sym typeface="Arial"/>
              </a:rPr>
              <a:t>Citigroup                                                         LTM'17                 2012</a:t>
            </a:r>
            <a:endParaRPr sz="950">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 name="Shape 18"/>
        <p:cNvGrpSpPr/>
        <p:nvPr/>
      </p:nvGrpSpPr>
      <p:grpSpPr>
        <a:xfrm>
          <a:off x="0" y="0"/>
          <a:ext cx="0" cy="0"/>
          <a:chOff x="0" y="0"/>
          <a:chExt cx="0" cy="0"/>
        </a:xfrm>
      </p:grpSpPr>
      <p:sp>
        <p:nvSpPr>
          <p:cNvPr id="19" name="Google Shape;19;p4"/>
          <p:cNvSpPr/>
          <p:nvPr/>
        </p:nvSpPr>
        <p:spPr>
          <a:xfrm>
            <a:off x="11382756" y="6417564"/>
            <a:ext cx="519683" cy="32004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0" name="Google Shape;20;p4"/>
          <p:cNvSpPr/>
          <p:nvPr/>
        </p:nvSpPr>
        <p:spPr>
          <a:xfrm>
            <a:off x="1418082" y="1439417"/>
            <a:ext cx="9293352" cy="762000"/>
          </a:xfrm>
          <a:custGeom>
            <a:rect b="b" l="l" r="r" t="t"/>
            <a:pathLst>
              <a:path extrusionOk="0" h="120000" w="120000">
                <a:moveTo>
                  <a:pt x="0" y="20000"/>
                </a:moveTo>
                <a:lnTo>
                  <a:pt x="0" y="100332"/>
                </a:lnTo>
                <a:lnTo>
                  <a:pt x="102" y="106975"/>
                </a:lnTo>
                <a:lnTo>
                  <a:pt x="369" y="112643"/>
                </a:lnTo>
                <a:lnTo>
                  <a:pt x="768" y="116943"/>
                </a:lnTo>
                <a:lnTo>
                  <a:pt x="1267" y="119481"/>
                </a:lnTo>
                <a:lnTo>
                  <a:pt x="1639" y="120000"/>
                </a:lnTo>
                <a:lnTo>
                  <a:pt x="118387" y="119997"/>
                </a:lnTo>
                <a:lnTo>
                  <a:pt x="118932" y="118748"/>
                </a:lnTo>
                <a:lnTo>
                  <a:pt x="119396" y="115493"/>
                </a:lnTo>
                <a:lnTo>
                  <a:pt x="119749" y="110625"/>
                </a:lnTo>
                <a:lnTo>
                  <a:pt x="119957" y="104539"/>
                </a:lnTo>
                <a:lnTo>
                  <a:pt x="120000" y="100000"/>
                </a:lnTo>
                <a:lnTo>
                  <a:pt x="119999" y="19667"/>
                </a:lnTo>
                <a:lnTo>
                  <a:pt x="119897" y="13024"/>
                </a:lnTo>
                <a:lnTo>
                  <a:pt x="119630" y="7356"/>
                </a:lnTo>
                <a:lnTo>
                  <a:pt x="119231" y="3055"/>
                </a:lnTo>
                <a:lnTo>
                  <a:pt x="118732" y="518"/>
                </a:lnTo>
                <a:lnTo>
                  <a:pt x="118360" y="0"/>
                </a:lnTo>
                <a:lnTo>
                  <a:pt x="1612" y="2"/>
                </a:lnTo>
                <a:lnTo>
                  <a:pt x="1067" y="1251"/>
                </a:lnTo>
                <a:lnTo>
                  <a:pt x="603" y="4506"/>
                </a:lnTo>
                <a:lnTo>
                  <a:pt x="250" y="9374"/>
                </a:lnTo>
                <a:lnTo>
                  <a:pt x="42" y="15460"/>
                </a:lnTo>
                <a:lnTo>
                  <a:pt x="0" y="2000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1" name="Google Shape;21;p4"/>
          <p:cNvSpPr/>
          <p:nvPr/>
        </p:nvSpPr>
        <p:spPr>
          <a:xfrm>
            <a:off x="1418082" y="1439417"/>
            <a:ext cx="9293352" cy="762000"/>
          </a:xfrm>
          <a:custGeom>
            <a:rect b="b" l="l" r="r" t="t"/>
            <a:pathLst>
              <a:path extrusionOk="0" h="120000" w="120000">
                <a:moveTo>
                  <a:pt x="0" y="20000"/>
                </a:moveTo>
                <a:lnTo>
                  <a:pt x="93" y="13320"/>
                </a:lnTo>
                <a:lnTo>
                  <a:pt x="353" y="7596"/>
                </a:lnTo>
                <a:lnTo>
                  <a:pt x="747" y="3222"/>
                </a:lnTo>
                <a:lnTo>
                  <a:pt x="1242" y="592"/>
                </a:lnTo>
                <a:lnTo>
                  <a:pt x="1639" y="0"/>
                </a:lnTo>
                <a:lnTo>
                  <a:pt x="118360" y="0"/>
                </a:lnTo>
                <a:lnTo>
                  <a:pt x="118907" y="1143"/>
                </a:lnTo>
                <a:lnTo>
                  <a:pt x="119377" y="4312"/>
                </a:lnTo>
                <a:lnTo>
                  <a:pt x="119735" y="9113"/>
                </a:lnTo>
                <a:lnTo>
                  <a:pt x="119951" y="15150"/>
                </a:lnTo>
                <a:lnTo>
                  <a:pt x="120000" y="20000"/>
                </a:lnTo>
                <a:lnTo>
                  <a:pt x="120000" y="100000"/>
                </a:lnTo>
                <a:lnTo>
                  <a:pt x="119906" y="106679"/>
                </a:lnTo>
                <a:lnTo>
                  <a:pt x="119646" y="112402"/>
                </a:lnTo>
                <a:lnTo>
                  <a:pt x="119252" y="116776"/>
                </a:lnTo>
                <a:lnTo>
                  <a:pt x="118757" y="119407"/>
                </a:lnTo>
                <a:lnTo>
                  <a:pt x="118360" y="120000"/>
                </a:lnTo>
                <a:lnTo>
                  <a:pt x="1639" y="120000"/>
                </a:lnTo>
                <a:lnTo>
                  <a:pt x="1092" y="118856"/>
                </a:lnTo>
                <a:lnTo>
                  <a:pt x="622" y="115686"/>
                </a:lnTo>
                <a:lnTo>
                  <a:pt x="264" y="110886"/>
                </a:lnTo>
                <a:lnTo>
                  <a:pt x="48" y="104849"/>
                </a:lnTo>
                <a:lnTo>
                  <a:pt x="0" y="100000"/>
                </a:lnTo>
                <a:lnTo>
                  <a:pt x="0" y="20000"/>
                </a:lnTo>
                <a:close/>
              </a:path>
            </a:pathLst>
          </a:custGeom>
          <a:noFill/>
          <a:ln cap="flat" cmpd="sng" w="38100">
            <a:solidFill>
              <a:srgbClr val="FFFFF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2" name="Google Shape;22;p4"/>
          <p:cNvSpPr/>
          <p:nvPr/>
        </p:nvSpPr>
        <p:spPr>
          <a:xfrm>
            <a:off x="1445514" y="2785110"/>
            <a:ext cx="9220200" cy="762000"/>
          </a:xfrm>
          <a:custGeom>
            <a:rect b="b" l="l" r="r" t="t"/>
            <a:pathLst>
              <a:path extrusionOk="0" h="120000" w="120000">
                <a:moveTo>
                  <a:pt x="0" y="20000"/>
                </a:moveTo>
                <a:lnTo>
                  <a:pt x="0" y="100332"/>
                </a:lnTo>
                <a:lnTo>
                  <a:pt x="103" y="106975"/>
                </a:lnTo>
                <a:lnTo>
                  <a:pt x="372" y="112643"/>
                </a:lnTo>
                <a:lnTo>
                  <a:pt x="774" y="116943"/>
                </a:lnTo>
                <a:lnTo>
                  <a:pt x="1277" y="119481"/>
                </a:lnTo>
                <a:lnTo>
                  <a:pt x="1652" y="120000"/>
                </a:lnTo>
                <a:lnTo>
                  <a:pt x="118374" y="119997"/>
                </a:lnTo>
                <a:lnTo>
                  <a:pt x="118923" y="118748"/>
                </a:lnTo>
                <a:lnTo>
                  <a:pt x="119392" y="115493"/>
                </a:lnTo>
                <a:lnTo>
                  <a:pt x="119747" y="110625"/>
                </a:lnTo>
                <a:lnTo>
                  <a:pt x="119957" y="104539"/>
                </a:lnTo>
                <a:lnTo>
                  <a:pt x="119999" y="100000"/>
                </a:lnTo>
                <a:lnTo>
                  <a:pt x="119999" y="19667"/>
                </a:lnTo>
                <a:lnTo>
                  <a:pt x="119896" y="13024"/>
                </a:lnTo>
                <a:lnTo>
                  <a:pt x="119627" y="7356"/>
                </a:lnTo>
                <a:lnTo>
                  <a:pt x="119225" y="3055"/>
                </a:lnTo>
                <a:lnTo>
                  <a:pt x="118722" y="518"/>
                </a:lnTo>
                <a:lnTo>
                  <a:pt x="118347" y="0"/>
                </a:lnTo>
                <a:lnTo>
                  <a:pt x="1625" y="2"/>
                </a:lnTo>
                <a:lnTo>
                  <a:pt x="1076" y="1251"/>
                </a:lnTo>
                <a:lnTo>
                  <a:pt x="607" y="4506"/>
                </a:lnTo>
                <a:lnTo>
                  <a:pt x="252" y="9374"/>
                </a:lnTo>
                <a:lnTo>
                  <a:pt x="42" y="15460"/>
                </a:lnTo>
                <a:lnTo>
                  <a:pt x="0" y="2000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3" name="Google Shape;23;p4"/>
          <p:cNvSpPr/>
          <p:nvPr/>
        </p:nvSpPr>
        <p:spPr>
          <a:xfrm>
            <a:off x="1445514" y="2785110"/>
            <a:ext cx="9220200" cy="762000"/>
          </a:xfrm>
          <a:custGeom>
            <a:rect b="b" l="l" r="r" t="t"/>
            <a:pathLst>
              <a:path extrusionOk="0" h="120000" w="120000">
                <a:moveTo>
                  <a:pt x="0" y="20000"/>
                </a:moveTo>
                <a:lnTo>
                  <a:pt x="94" y="13320"/>
                </a:lnTo>
                <a:lnTo>
                  <a:pt x="356" y="7596"/>
                </a:lnTo>
                <a:lnTo>
                  <a:pt x="753" y="3222"/>
                </a:lnTo>
                <a:lnTo>
                  <a:pt x="1252" y="592"/>
                </a:lnTo>
                <a:lnTo>
                  <a:pt x="1652" y="0"/>
                </a:lnTo>
                <a:lnTo>
                  <a:pt x="118347" y="0"/>
                </a:lnTo>
                <a:lnTo>
                  <a:pt x="118899" y="1143"/>
                </a:lnTo>
                <a:lnTo>
                  <a:pt x="119372" y="4312"/>
                </a:lnTo>
                <a:lnTo>
                  <a:pt x="119733" y="9113"/>
                </a:lnTo>
                <a:lnTo>
                  <a:pt x="119950" y="15150"/>
                </a:lnTo>
                <a:lnTo>
                  <a:pt x="119999" y="20000"/>
                </a:lnTo>
                <a:lnTo>
                  <a:pt x="119999" y="100000"/>
                </a:lnTo>
                <a:lnTo>
                  <a:pt x="119905" y="106679"/>
                </a:lnTo>
                <a:lnTo>
                  <a:pt x="119643" y="112402"/>
                </a:lnTo>
                <a:lnTo>
                  <a:pt x="119246" y="116776"/>
                </a:lnTo>
                <a:lnTo>
                  <a:pt x="118747" y="119407"/>
                </a:lnTo>
                <a:lnTo>
                  <a:pt x="118347" y="120000"/>
                </a:lnTo>
                <a:lnTo>
                  <a:pt x="1652" y="120000"/>
                </a:lnTo>
                <a:lnTo>
                  <a:pt x="1100" y="118856"/>
                </a:lnTo>
                <a:lnTo>
                  <a:pt x="627" y="115686"/>
                </a:lnTo>
                <a:lnTo>
                  <a:pt x="266" y="110886"/>
                </a:lnTo>
                <a:lnTo>
                  <a:pt x="48" y="104849"/>
                </a:lnTo>
                <a:lnTo>
                  <a:pt x="0" y="100000"/>
                </a:lnTo>
                <a:lnTo>
                  <a:pt x="0" y="20000"/>
                </a:lnTo>
                <a:close/>
              </a:path>
            </a:pathLst>
          </a:custGeom>
          <a:noFill/>
          <a:ln cap="flat" cmpd="sng" w="38100">
            <a:solidFill>
              <a:srgbClr val="002C7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4" name="Google Shape;24;p4"/>
          <p:cNvSpPr/>
          <p:nvPr/>
        </p:nvSpPr>
        <p:spPr>
          <a:xfrm>
            <a:off x="1448562" y="4123181"/>
            <a:ext cx="9220200" cy="762000"/>
          </a:xfrm>
          <a:custGeom>
            <a:rect b="b" l="l" r="r" t="t"/>
            <a:pathLst>
              <a:path extrusionOk="0" h="120000" w="120000">
                <a:moveTo>
                  <a:pt x="0" y="20000"/>
                </a:moveTo>
                <a:lnTo>
                  <a:pt x="0" y="100332"/>
                </a:lnTo>
                <a:lnTo>
                  <a:pt x="103" y="106975"/>
                </a:lnTo>
                <a:lnTo>
                  <a:pt x="372" y="112643"/>
                </a:lnTo>
                <a:lnTo>
                  <a:pt x="774" y="116943"/>
                </a:lnTo>
                <a:lnTo>
                  <a:pt x="1277" y="119481"/>
                </a:lnTo>
                <a:lnTo>
                  <a:pt x="1652" y="120000"/>
                </a:lnTo>
                <a:lnTo>
                  <a:pt x="118374" y="119997"/>
                </a:lnTo>
                <a:lnTo>
                  <a:pt x="118923" y="118748"/>
                </a:lnTo>
                <a:lnTo>
                  <a:pt x="119392" y="115493"/>
                </a:lnTo>
                <a:lnTo>
                  <a:pt x="119747" y="110625"/>
                </a:lnTo>
                <a:lnTo>
                  <a:pt x="119957" y="104539"/>
                </a:lnTo>
                <a:lnTo>
                  <a:pt x="119999" y="100000"/>
                </a:lnTo>
                <a:lnTo>
                  <a:pt x="119999" y="19667"/>
                </a:lnTo>
                <a:lnTo>
                  <a:pt x="119896" y="13024"/>
                </a:lnTo>
                <a:lnTo>
                  <a:pt x="119627" y="7356"/>
                </a:lnTo>
                <a:lnTo>
                  <a:pt x="119225" y="3055"/>
                </a:lnTo>
                <a:lnTo>
                  <a:pt x="118722" y="518"/>
                </a:lnTo>
                <a:lnTo>
                  <a:pt x="118347" y="0"/>
                </a:lnTo>
                <a:lnTo>
                  <a:pt x="1625" y="2"/>
                </a:lnTo>
                <a:lnTo>
                  <a:pt x="1076" y="1251"/>
                </a:lnTo>
                <a:lnTo>
                  <a:pt x="607" y="4506"/>
                </a:lnTo>
                <a:lnTo>
                  <a:pt x="252" y="9374"/>
                </a:lnTo>
                <a:lnTo>
                  <a:pt x="42" y="15460"/>
                </a:lnTo>
                <a:lnTo>
                  <a:pt x="0" y="2000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5" name="Google Shape;25;p4"/>
          <p:cNvSpPr/>
          <p:nvPr/>
        </p:nvSpPr>
        <p:spPr>
          <a:xfrm>
            <a:off x="1448562" y="4123181"/>
            <a:ext cx="9220200" cy="762000"/>
          </a:xfrm>
          <a:custGeom>
            <a:rect b="b" l="l" r="r" t="t"/>
            <a:pathLst>
              <a:path extrusionOk="0" h="120000" w="120000">
                <a:moveTo>
                  <a:pt x="0" y="20000"/>
                </a:moveTo>
                <a:lnTo>
                  <a:pt x="94" y="13320"/>
                </a:lnTo>
                <a:lnTo>
                  <a:pt x="356" y="7596"/>
                </a:lnTo>
                <a:lnTo>
                  <a:pt x="753" y="3222"/>
                </a:lnTo>
                <a:lnTo>
                  <a:pt x="1252" y="592"/>
                </a:lnTo>
                <a:lnTo>
                  <a:pt x="1652" y="0"/>
                </a:lnTo>
                <a:lnTo>
                  <a:pt x="118347" y="0"/>
                </a:lnTo>
                <a:lnTo>
                  <a:pt x="118899" y="1143"/>
                </a:lnTo>
                <a:lnTo>
                  <a:pt x="119372" y="4312"/>
                </a:lnTo>
                <a:lnTo>
                  <a:pt x="119733" y="9113"/>
                </a:lnTo>
                <a:lnTo>
                  <a:pt x="119950" y="15150"/>
                </a:lnTo>
                <a:lnTo>
                  <a:pt x="119999" y="20000"/>
                </a:lnTo>
                <a:lnTo>
                  <a:pt x="119999" y="100000"/>
                </a:lnTo>
                <a:lnTo>
                  <a:pt x="119905" y="106679"/>
                </a:lnTo>
                <a:lnTo>
                  <a:pt x="119643" y="112402"/>
                </a:lnTo>
                <a:lnTo>
                  <a:pt x="119246" y="116776"/>
                </a:lnTo>
                <a:lnTo>
                  <a:pt x="118747" y="119407"/>
                </a:lnTo>
                <a:lnTo>
                  <a:pt x="118347" y="120000"/>
                </a:lnTo>
                <a:lnTo>
                  <a:pt x="1652" y="120000"/>
                </a:lnTo>
                <a:lnTo>
                  <a:pt x="1100" y="118856"/>
                </a:lnTo>
                <a:lnTo>
                  <a:pt x="627" y="115686"/>
                </a:lnTo>
                <a:lnTo>
                  <a:pt x="266" y="110886"/>
                </a:lnTo>
                <a:lnTo>
                  <a:pt x="48" y="104849"/>
                </a:lnTo>
                <a:lnTo>
                  <a:pt x="0" y="100000"/>
                </a:lnTo>
                <a:lnTo>
                  <a:pt x="0" y="20000"/>
                </a:lnTo>
                <a:close/>
              </a:path>
            </a:pathLst>
          </a:custGeom>
          <a:noFill/>
          <a:ln cap="flat" cmpd="sng" w="38100">
            <a:solidFill>
              <a:srgbClr val="002C7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6" name="Google Shape;26;p4"/>
          <p:cNvSpPr txBox="1"/>
          <p:nvPr/>
        </p:nvSpPr>
        <p:spPr>
          <a:xfrm>
            <a:off x="520700" y="236505"/>
            <a:ext cx="11376152" cy="330200"/>
          </a:xfrm>
          <a:prstGeom prst="rect">
            <a:avLst/>
          </a:prstGeom>
          <a:noFill/>
          <a:ln>
            <a:noFill/>
          </a:ln>
        </p:spPr>
        <p:txBody>
          <a:bodyPr anchorCtr="0" anchor="t" bIns="0" lIns="0" spcFirstLastPara="1" rIns="0" wrap="square" tIns="0">
            <a:noAutofit/>
          </a:bodyPr>
          <a:lstStyle/>
          <a:p>
            <a:pPr indent="0" lvl="0" marL="12700" marR="0" rtl="0" algn="l">
              <a:lnSpc>
                <a:spcPct val="106458"/>
              </a:lnSpc>
              <a:spcBef>
                <a:spcPts val="0"/>
              </a:spcBef>
              <a:spcAft>
                <a:spcPts val="0"/>
              </a:spcAft>
              <a:buNone/>
            </a:pPr>
            <a:r>
              <a:rPr lang="en-US" sz="2400" u="sng">
                <a:solidFill>
                  <a:srgbClr val="002C71"/>
                </a:solidFill>
                <a:latin typeface="Arial"/>
                <a:ea typeface="Arial"/>
                <a:cs typeface="Arial"/>
                <a:sym typeface="Arial"/>
              </a:rPr>
              <a:t>Agenda 	</a:t>
            </a:r>
            <a:endParaRPr sz="2400">
              <a:latin typeface="Arial"/>
              <a:ea typeface="Arial"/>
              <a:cs typeface="Arial"/>
              <a:sym typeface="Arial"/>
            </a:endParaRPr>
          </a:p>
        </p:txBody>
      </p:sp>
      <p:sp>
        <p:nvSpPr>
          <p:cNvPr id="27" name="Google Shape;27;p4"/>
          <p:cNvSpPr txBox="1"/>
          <p:nvPr/>
        </p:nvSpPr>
        <p:spPr>
          <a:xfrm>
            <a:off x="5508498" y="1707316"/>
            <a:ext cx="1148969" cy="254000"/>
          </a:xfrm>
          <a:prstGeom prst="rect">
            <a:avLst/>
          </a:prstGeom>
          <a:noFill/>
          <a:ln>
            <a:noFill/>
          </a:ln>
        </p:spPr>
        <p:txBody>
          <a:bodyPr anchorCtr="0" anchor="t" bIns="0" lIns="0" spcFirstLastPara="1" rIns="0" wrap="square" tIns="0">
            <a:noAutofit/>
          </a:bodyPr>
          <a:lstStyle/>
          <a:p>
            <a:pPr indent="0" lvl="0" marL="12700" marR="0" rtl="0" algn="l">
              <a:lnSpc>
                <a:spcPct val="107722"/>
              </a:lnSpc>
              <a:spcBef>
                <a:spcPts val="0"/>
              </a:spcBef>
              <a:spcAft>
                <a:spcPts val="0"/>
              </a:spcAft>
              <a:buNone/>
            </a:pPr>
            <a:r>
              <a:rPr b="1" lang="en-US" sz="1800">
                <a:solidFill>
                  <a:srgbClr val="FFFFFF"/>
                </a:solidFill>
                <a:latin typeface="Arial"/>
                <a:ea typeface="Arial"/>
                <a:cs typeface="Arial"/>
                <a:sym typeface="Arial"/>
              </a:rPr>
              <a:t>Citi Today</a:t>
            </a:r>
            <a:endParaRPr sz="1800">
              <a:latin typeface="Arial"/>
              <a:ea typeface="Arial"/>
              <a:cs typeface="Arial"/>
              <a:sym typeface="Arial"/>
            </a:endParaRPr>
          </a:p>
        </p:txBody>
      </p:sp>
      <p:sp>
        <p:nvSpPr>
          <p:cNvPr id="28" name="Google Shape;28;p4"/>
          <p:cNvSpPr txBox="1"/>
          <p:nvPr/>
        </p:nvSpPr>
        <p:spPr>
          <a:xfrm>
            <a:off x="4638802" y="3054024"/>
            <a:ext cx="2865983" cy="254000"/>
          </a:xfrm>
          <a:prstGeom prst="rect">
            <a:avLst/>
          </a:prstGeom>
          <a:noFill/>
          <a:ln>
            <a:noFill/>
          </a:ln>
        </p:spPr>
        <p:txBody>
          <a:bodyPr anchorCtr="0" anchor="t" bIns="0" lIns="0" spcFirstLastPara="1" rIns="0" wrap="square" tIns="0">
            <a:noAutofit/>
          </a:bodyPr>
          <a:lstStyle/>
          <a:p>
            <a:pPr indent="0" lvl="0" marL="12700" marR="0" rtl="0" algn="l">
              <a:lnSpc>
                <a:spcPct val="107722"/>
              </a:lnSpc>
              <a:spcBef>
                <a:spcPts val="0"/>
              </a:spcBef>
              <a:spcAft>
                <a:spcPts val="0"/>
              </a:spcAft>
              <a:buNone/>
            </a:pPr>
            <a:r>
              <a:rPr b="1" lang="en-US" sz="1800">
                <a:solidFill>
                  <a:srgbClr val="FFFFFF"/>
                </a:solidFill>
                <a:latin typeface="Arial"/>
                <a:ea typeface="Arial"/>
                <a:cs typeface="Arial"/>
                <a:sym typeface="Arial"/>
              </a:rPr>
              <a:t>Franchise Transformation</a:t>
            </a:r>
            <a:endParaRPr sz="1800">
              <a:latin typeface="Arial"/>
              <a:ea typeface="Arial"/>
              <a:cs typeface="Arial"/>
              <a:sym typeface="Arial"/>
            </a:endParaRPr>
          </a:p>
        </p:txBody>
      </p:sp>
      <p:sp>
        <p:nvSpPr>
          <p:cNvPr id="29" name="Google Shape;29;p4"/>
          <p:cNvSpPr txBox="1"/>
          <p:nvPr/>
        </p:nvSpPr>
        <p:spPr>
          <a:xfrm>
            <a:off x="4369054" y="4391461"/>
            <a:ext cx="973175" cy="254000"/>
          </a:xfrm>
          <a:prstGeom prst="rect">
            <a:avLst/>
          </a:prstGeom>
          <a:noFill/>
          <a:ln>
            <a:noFill/>
          </a:ln>
        </p:spPr>
        <p:txBody>
          <a:bodyPr anchorCtr="0" anchor="t" bIns="0" lIns="0" spcFirstLastPara="1" rIns="0" wrap="square" tIns="0">
            <a:noAutofit/>
          </a:bodyPr>
          <a:lstStyle/>
          <a:p>
            <a:pPr indent="0" lvl="0" marL="12700" marR="0" rtl="0" algn="l">
              <a:lnSpc>
                <a:spcPct val="107722"/>
              </a:lnSpc>
              <a:spcBef>
                <a:spcPts val="0"/>
              </a:spcBef>
              <a:spcAft>
                <a:spcPts val="0"/>
              </a:spcAft>
              <a:buNone/>
            </a:pPr>
            <a:r>
              <a:rPr b="1" lang="en-US" sz="1800">
                <a:solidFill>
                  <a:srgbClr val="FFFFFF"/>
                </a:solidFill>
                <a:latin typeface="Arial"/>
                <a:ea typeface="Arial"/>
                <a:cs typeface="Arial"/>
                <a:sym typeface="Arial"/>
              </a:rPr>
              <a:t>Strategy</a:t>
            </a:r>
            <a:endParaRPr sz="1800">
              <a:latin typeface="Arial"/>
              <a:ea typeface="Arial"/>
              <a:cs typeface="Arial"/>
              <a:sym typeface="Arial"/>
            </a:endParaRPr>
          </a:p>
        </p:txBody>
      </p:sp>
      <p:sp>
        <p:nvSpPr>
          <p:cNvPr id="30" name="Google Shape;30;p4"/>
          <p:cNvSpPr txBox="1"/>
          <p:nvPr/>
        </p:nvSpPr>
        <p:spPr>
          <a:xfrm>
            <a:off x="5347233" y="4391461"/>
            <a:ext cx="224739" cy="254000"/>
          </a:xfrm>
          <a:prstGeom prst="rect">
            <a:avLst/>
          </a:prstGeom>
          <a:noFill/>
          <a:ln>
            <a:noFill/>
          </a:ln>
        </p:spPr>
        <p:txBody>
          <a:bodyPr anchorCtr="0" anchor="t" bIns="0" lIns="0" spcFirstLastPara="1" rIns="0" wrap="square" tIns="0">
            <a:noAutofit/>
          </a:bodyPr>
          <a:lstStyle/>
          <a:p>
            <a:pPr indent="0" lvl="0" marL="12700" marR="0" rtl="0" algn="l">
              <a:lnSpc>
                <a:spcPct val="107722"/>
              </a:lnSpc>
              <a:spcBef>
                <a:spcPts val="0"/>
              </a:spcBef>
              <a:spcAft>
                <a:spcPts val="0"/>
              </a:spcAft>
              <a:buNone/>
            </a:pPr>
            <a:r>
              <a:rPr b="1" lang="en-US" sz="1800">
                <a:solidFill>
                  <a:srgbClr val="FFFFFF"/>
                </a:solidFill>
                <a:latin typeface="Arial"/>
                <a:ea typeface="Arial"/>
                <a:cs typeface="Arial"/>
                <a:sym typeface="Arial"/>
              </a:rPr>
              <a:t>&amp;</a:t>
            </a:r>
            <a:endParaRPr sz="1800">
              <a:latin typeface="Arial"/>
              <a:ea typeface="Arial"/>
              <a:cs typeface="Arial"/>
              <a:sym typeface="Arial"/>
            </a:endParaRPr>
          </a:p>
        </p:txBody>
      </p:sp>
      <p:sp>
        <p:nvSpPr>
          <p:cNvPr id="31" name="Google Shape;31;p4"/>
          <p:cNvSpPr txBox="1"/>
          <p:nvPr/>
        </p:nvSpPr>
        <p:spPr>
          <a:xfrm>
            <a:off x="5575833" y="4391461"/>
            <a:ext cx="1151255" cy="254000"/>
          </a:xfrm>
          <a:prstGeom prst="rect">
            <a:avLst/>
          </a:prstGeom>
          <a:noFill/>
          <a:ln>
            <a:noFill/>
          </a:ln>
        </p:spPr>
        <p:txBody>
          <a:bodyPr anchorCtr="0" anchor="t" bIns="0" lIns="0" spcFirstLastPara="1" rIns="0" wrap="square" tIns="0">
            <a:noAutofit/>
          </a:bodyPr>
          <a:lstStyle/>
          <a:p>
            <a:pPr indent="0" lvl="0" marL="12700" marR="0" rtl="0" algn="l">
              <a:lnSpc>
                <a:spcPct val="107722"/>
              </a:lnSpc>
              <a:spcBef>
                <a:spcPts val="0"/>
              </a:spcBef>
              <a:spcAft>
                <a:spcPts val="0"/>
              </a:spcAft>
              <a:buNone/>
            </a:pPr>
            <a:r>
              <a:rPr b="1" lang="en-US" sz="1800">
                <a:solidFill>
                  <a:srgbClr val="FFFFFF"/>
                </a:solidFill>
                <a:latin typeface="Arial"/>
                <a:ea typeface="Arial"/>
                <a:cs typeface="Arial"/>
                <a:sym typeface="Arial"/>
              </a:rPr>
              <a:t>Execution</a:t>
            </a:r>
            <a:endParaRPr sz="1800">
              <a:latin typeface="Arial"/>
              <a:ea typeface="Arial"/>
              <a:cs typeface="Arial"/>
              <a:sym typeface="Arial"/>
            </a:endParaRPr>
          </a:p>
        </p:txBody>
      </p:sp>
      <p:sp>
        <p:nvSpPr>
          <p:cNvPr id="32" name="Google Shape;32;p4"/>
          <p:cNvSpPr txBox="1"/>
          <p:nvPr/>
        </p:nvSpPr>
        <p:spPr>
          <a:xfrm>
            <a:off x="6731634" y="4391461"/>
            <a:ext cx="1051356" cy="254000"/>
          </a:xfrm>
          <a:prstGeom prst="rect">
            <a:avLst/>
          </a:prstGeom>
          <a:noFill/>
          <a:ln>
            <a:noFill/>
          </a:ln>
        </p:spPr>
        <p:txBody>
          <a:bodyPr anchorCtr="0" anchor="t" bIns="0" lIns="0" spcFirstLastPara="1" rIns="0" wrap="square" tIns="0">
            <a:noAutofit/>
          </a:bodyPr>
          <a:lstStyle/>
          <a:p>
            <a:pPr indent="0" lvl="0" marL="12700" marR="0" rtl="0" algn="l">
              <a:lnSpc>
                <a:spcPct val="107722"/>
              </a:lnSpc>
              <a:spcBef>
                <a:spcPts val="0"/>
              </a:spcBef>
              <a:spcAft>
                <a:spcPts val="0"/>
              </a:spcAft>
              <a:buNone/>
            </a:pPr>
            <a:r>
              <a:rPr b="1" lang="en-US" sz="1800">
                <a:solidFill>
                  <a:srgbClr val="FFFFFF"/>
                </a:solidFill>
                <a:latin typeface="Arial"/>
                <a:ea typeface="Arial"/>
                <a:cs typeface="Arial"/>
                <a:sym typeface="Arial"/>
              </a:rPr>
              <a:t>Priorities</a:t>
            </a:r>
            <a:endParaRPr sz="1800">
              <a:latin typeface="Arial"/>
              <a:ea typeface="Arial"/>
              <a:cs typeface="Arial"/>
              <a:sym typeface="Arial"/>
            </a:endParaRPr>
          </a:p>
        </p:txBody>
      </p:sp>
      <p:sp>
        <p:nvSpPr>
          <p:cNvPr id="33" name="Google Shape;33;p4"/>
          <p:cNvSpPr txBox="1"/>
          <p:nvPr/>
        </p:nvSpPr>
        <p:spPr>
          <a:xfrm>
            <a:off x="489000" y="6590280"/>
            <a:ext cx="106310" cy="140004"/>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1</a:t>
            </a:r>
            <a:endParaRPr sz="900">
              <a:latin typeface="Arial"/>
              <a:ea typeface="Arial"/>
              <a:cs typeface="Arial"/>
              <a:sym typeface="Arial"/>
            </a:endParaRPr>
          </a:p>
        </p:txBody>
      </p:sp>
      <p:sp>
        <p:nvSpPr>
          <p:cNvPr id="34" name="Google Shape;34;p4"/>
          <p:cNvSpPr txBox="1"/>
          <p:nvPr/>
        </p:nvSpPr>
        <p:spPr>
          <a:xfrm>
            <a:off x="1582216" y="356488"/>
            <a:ext cx="10256215"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 name="Shape 38"/>
        <p:cNvGrpSpPr/>
        <p:nvPr/>
      </p:nvGrpSpPr>
      <p:grpSpPr>
        <a:xfrm>
          <a:off x="0" y="0"/>
          <a:ext cx="0" cy="0"/>
          <a:chOff x="0" y="0"/>
          <a:chExt cx="0" cy="0"/>
        </a:xfrm>
      </p:grpSpPr>
      <p:sp>
        <p:nvSpPr>
          <p:cNvPr id="39" name="Google Shape;39;p5"/>
          <p:cNvSpPr/>
          <p:nvPr/>
        </p:nvSpPr>
        <p:spPr>
          <a:xfrm>
            <a:off x="11382756" y="6417564"/>
            <a:ext cx="519683" cy="32004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0" name="Google Shape;40;p5"/>
          <p:cNvSpPr/>
          <p:nvPr/>
        </p:nvSpPr>
        <p:spPr>
          <a:xfrm>
            <a:off x="527304" y="1086612"/>
            <a:ext cx="11311128"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1" name="Google Shape;41;p5"/>
          <p:cNvSpPr/>
          <p:nvPr/>
        </p:nvSpPr>
        <p:spPr>
          <a:xfrm>
            <a:off x="533400" y="1184148"/>
            <a:ext cx="2130552" cy="1280160"/>
          </a:xfrm>
          <a:custGeom>
            <a:rect b="b" l="l" r="r" t="t"/>
            <a:pathLst>
              <a:path extrusionOk="0" h="120000" w="120000">
                <a:moveTo>
                  <a:pt x="0" y="20000"/>
                </a:moveTo>
                <a:lnTo>
                  <a:pt x="0" y="100000"/>
                </a:lnTo>
                <a:lnTo>
                  <a:pt x="39" y="101640"/>
                </a:lnTo>
                <a:lnTo>
                  <a:pt x="612" y="106322"/>
                </a:lnTo>
                <a:lnTo>
                  <a:pt x="1800" y="110535"/>
                </a:lnTo>
                <a:lnTo>
                  <a:pt x="3519" y="114142"/>
                </a:lnTo>
                <a:lnTo>
                  <a:pt x="5687" y="117003"/>
                </a:lnTo>
                <a:lnTo>
                  <a:pt x="8218" y="118980"/>
                </a:lnTo>
                <a:lnTo>
                  <a:pt x="11031" y="119933"/>
                </a:lnTo>
                <a:lnTo>
                  <a:pt x="12017" y="120000"/>
                </a:lnTo>
                <a:lnTo>
                  <a:pt x="107982" y="120000"/>
                </a:lnTo>
                <a:lnTo>
                  <a:pt x="110871" y="119418"/>
                </a:lnTo>
                <a:lnTo>
                  <a:pt x="113505" y="117767"/>
                </a:lnTo>
                <a:lnTo>
                  <a:pt x="115803" y="115186"/>
                </a:lnTo>
                <a:lnTo>
                  <a:pt x="117681" y="111812"/>
                </a:lnTo>
                <a:lnTo>
                  <a:pt x="119055" y="107785"/>
                </a:lnTo>
                <a:lnTo>
                  <a:pt x="119842" y="103244"/>
                </a:lnTo>
                <a:lnTo>
                  <a:pt x="120000" y="100000"/>
                </a:lnTo>
                <a:lnTo>
                  <a:pt x="120000" y="20000"/>
                </a:lnTo>
                <a:lnTo>
                  <a:pt x="119650" y="15193"/>
                </a:lnTo>
                <a:lnTo>
                  <a:pt x="118658" y="10807"/>
                </a:lnTo>
                <a:lnTo>
                  <a:pt x="117107" y="6983"/>
                </a:lnTo>
                <a:lnTo>
                  <a:pt x="115080" y="3858"/>
                </a:lnTo>
                <a:lnTo>
                  <a:pt x="112660" y="1571"/>
                </a:lnTo>
                <a:lnTo>
                  <a:pt x="109932" y="261"/>
                </a:lnTo>
                <a:lnTo>
                  <a:pt x="107982" y="0"/>
                </a:lnTo>
                <a:lnTo>
                  <a:pt x="12017" y="0"/>
                </a:lnTo>
                <a:lnTo>
                  <a:pt x="9129" y="581"/>
                </a:lnTo>
                <a:lnTo>
                  <a:pt x="6494" y="2231"/>
                </a:lnTo>
                <a:lnTo>
                  <a:pt x="4196" y="4813"/>
                </a:lnTo>
                <a:lnTo>
                  <a:pt x="2318" y="8187"/>
                </a:lnTo>
                <a:lnTo>
                  <a:pt x="944" y="12214"/>
                </a:lnTo>
                <a:lnTo>
                  <a:pt x="157" y="16755"/>
                </a:lnTo>
                <a:lnTo>
                  <a:pt x="0" y="2000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2" name="Google Shape;42;p5"/>
          <p:cNvSpPr/>
          <p:nvPr/>
        </p:nvSpPr>
        <p:spPr>
          <a:xfrm>
            <a:off x="533400" y="2598420"/>
            <a:ext cx="2133600" cy="1280159"/>
          </a:xfrm>
          <a:custGeom>
            <a:rect b="b" l="l" r="r" t="t"/>
            <a:pathLst>
              <a:path extrusionOk="0" h="120000" w="120000">
                <a:moveTo>
                  <a:pt x="0" y="19999"/>
                </a:moveTo>
                <a:lnTo>
                  <a:pt x="0" y="99999"/>
                </a:lnTo>
                <a:lnTo>
                  <a:pt x="39" y="101640"/>
                </a:lnTo>
                <a:lnTo>
                  <a:pt x="611" y="106322"/>
                </a:lnTo>
                <a:lnTo>
                  <a:pt x="1797" y="110536"/>
                </a:lnTo>
                <a:lnTo>
                  <a:pt x="3514" y="114142"/>
                </a:lnTo>
                <a:lnTo>
                  <a:pt x="5679" y="117004"/>
                </a:lnTo>
                <a:lnTo>
                  <a:pt x="8207" y="118980"/>
                </a:lnTo>
                <a:lnTo>
                  <a:pt x="11015" y="119933"/>
                </a:lnTo>
                <a:lnTo>
                  <a:pt x="11999" y="120000"/>
                </a:lnTo>
                <a:lnTo>
                  <a:pt x="107999" y="120000"/>
                </a:lnTo>
                <a:lnTo>
                  <a:pt x="110884" y="119418"/>
                </a:lnTo>
                <a:lnTo>
                  <a:pt x="113515" y="117768"/>
                </a:lnTo>
                <a:lnTo>
                  <a:pt x="115809" y="115186"/>
                </a:lnTo>
                <a:lnTo>
                  <a:pt x="117684" y="111812"/>
                </a:lnTo>
                <a:lnTo>
                  <a:pt x="119057" y="107785"/>
                </a:lnTo>
                <a:lnTo>
                  <a:pt x="119842" y="103244"/>
                </a:lnTo>
                <a:lnTo>
                  <a:pt x="120000" y="99999"/>
                </a:lnTo>
                <a:lnTo>
                  <a:pt x="120000" y="19999"/>
                </a:lnTo>
                <a:lnTo>
                  <a:pt x="119651" y="15193"/>
                </a:lnTo>
                <a:lnTo>
                  <a:pt x="118660" y="10807"/>
                </a:lnTo>
                <a:lnTo>
                  <a:pt x="117111" y="6983"/>
                </a:lnTo>
                <a:lnTo>
                  <a:pt x="115087" y="3858"/>
                </a:lnTo>
                <a:lnTo>
                  <a:pt x="112671" y="1571"/>
                </a:lnTo>
                <a:lnTo>
                  <a:pt x="109946" y="261"/>
                </a:lnTo>
                <a:lnTo>
                  <a:pt x="107999" y="0"/>
                </a:lnTo>
                <a:lnTo>
                  <a:pt x="11999" y="0"/>
                </a:lnTo>
                <a:lnTo>
                  <a:pt x="9116" y="581"/>
                </a:lnTo>
                <a:lnTo>
                  <a:pt x="6485" y="2231"/>
                </a:lnTo>
                <a:lnTo>
                  <a:pt x="4190" y="4813"/>
                </a:lnTo>
                <a:lnTo>
                  <a:pt x="2315" y="8187"/>
                </a:lnTo>
                <a:lnTo>
                  <a:pt x="943" y="12214"/>
                </a:lnTo>
                <a:lnTo>
                  <a:pt x="157" y="16755"/>
                </a:lnTo>
                <a:lnTo>
                  <a:pt x="0" y="19999"/>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 name="Google Shape;43;p5"/>
          <p:cNvSpPr/>
          <p:nvPr/>
        </p:nvSpPr>
        <p:spPr>
          <a:xfrm>
            <a:off x="533400" y="4056888"/>
            <a:ext cx="2130552" cy="1280160"/>
          </a:xfrm>
          <a:custGeom>
            <a:rect b="b" l="l" r="r" t="t"/>
            <a:pathLst>
              <a:path extrusionOk="0" h="120000" w="120000">
                <a:moveTo>
                  <a:pt x="0" y="20000"/>
                </a:moveTo>
                <a:lnTo>
                  <a:pt x="0" y="100000"/>
                </a:lnTo>
                <a:lnTo>
                  <a:pt x="39" y="101640"/>
                </a:lnTo>
                <a:lnTo>
                  <a:pt x="612" y="106322"/>
                </a:lnTo>
                <a:lnTo>
                  <a:pt x="1800" y="110535"/>
                </a:lnTo>
                <a:lnTo>
                  <a:pt x="3519" y="114142"/>
                </a:lnTo>
                <a:lnTo>
                  <a:pt x="5687" y="117003"/>
                </a:lnTo>
                <a:lnTo>
                  <a:pt x="8218" y="118980"/>
                </a:lnTo>
                <a:lnTo>
                  <a:pt x="11031" y="119933"/>
                </a:lnTo>
                <a:lnTo>
                  <a:pt x="12017" y="120000"/>
                </a:lnTo>
                <a:lnTo>
                  <a:pt x="107982" y="120000"/>
                </a:lnTo>
                <a:lnTo>
                  <a:pt x="110871" y="119418"/>
                </a:lnTo>
                <a:lnTo>
                  <a:pt x="113505" y="117767"/>
                </a:lnTo>
                <a:lnTo>
                  <a:pt x="115803" y="115186"/>
                </a:lnTo>
                <a:lnTo>
                  <a:pt x="117681" y="111812"/>
                </a:lnTo>
                <a:lnTo>
                  <a:pt x="119055" y="107785"/>
                </a:lnTo>
                <a:lnTo>
                  <a:pt x="119842" y="103244"/>
                </a:lnTo>
                <a:lnTo>
                  <a:pt x="120000" y="100000"/>
                </a:lnTo>
                <a:lnTo>
                  <a:pt x="120000" y="20000"/>
                </a:lnTo>
                <a:lnTo>
                  <a:pt x="119650" y="15193"/>
                </a:lnTo>
                <a:lnTo>
                  <a:pt x="118658" y="10807"/>
                </a:lnTo>
                <a:lnTo>
                  <a:pt x="117107" y="6983"/>
                </a:lnTo>
                <a:lnTo>
                  <a:pt x="115080" y="3858"/>
                </a:lnTo>
                <a:lnTo>
                  <a:pt x="112660" y="1571"/>
                </a:lnTo>
                <a:lnTo>
                  <a:pt x="109932" y="261"/>
                </a:lnTo>
                <a:lnTo>
                  <a:pt x="107982" y="0"/>
                </a:lnTo>
                <a:lnTo>
                  <a:pt x="12017" y="0"/>
                </a:lnTo>
                <a:lnTo>
                  <a:pt x="9129" y="581"/>
                </a:lnTo>
                <a:lnTo>
                  <a:pt x="6494" y="2231"/>
                </a:lnTo>
                <a:lnTo>
                  <a:pt x="4196" y="4813"/>
                </a:lnTo>
                <a:lnTo>
                  <a:pt x="2318" y="8187"/>
                </a:lnTo>
                <a:lnTo>
                  <a:pt x="944" y="12214"/>
                </a:lnTo>
                <a:lnTo>
                  <a:pt x="157" y="16755"/>
                </a:lnTo>
                <a:lnTo>
                  <a:pt x="0" y="2000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 name="Google Shape;44;p5"/>
          <p:cNvSpPr/>
          <p:nvPr/>
        </p:nvSpPr>
        <p:spPr>
          <a:xfrm>
            <a:off x="554736" y="2520696"/>
            <a:ext cx="11201400" cy="0"/>
          </a:xfrm>
          <a:custGeom>
            <a:rect b="b" l="l" r="r" t="t"/>
            <a:pathLst>
              <a:path extrusionOk="0" h="120000" w="120000">
                <a:moveTo>
                  <a:pt x="120000" y="0"/>
                </a:moveTo>
                <a:lnTo>
                  <a:pt x="0" y="0"/>
                </a:lnTo>
              </a:path>
            </a:pathLst>
          </a:custGeom>
          <a:noFill/>
          <a:ln cap="flat" cmpd="sng" w="12175">
            <a:solidFill>
              <a:srgbClr val="52555A"/>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5" name="Google Shape;45;p5"/>
          <p:cNvSpPr/>
          <p:nvPr/>
        </p:nvSpPr>
        <p:spPr>
          <a:xfrm>
            <a:off x="554736" y="3977640"/>
            <a:ext cx="11201400" cy="0"/>
          </a:xfrm>
          <a:custGeom>
            <a:rect b="b" l="l" r="r" t="t"/>
            <a:pathLst>
              <a:path extrusionOk="0" h="120000" w="120000">
                <a:moveTo>
                  <a:pt x="120000" y="0"/>
                </a:moveTo>
                <a:lnTo>
                  <a:pt x="0" y="0"/>
                </a:lnTo>
              </a:path>
            </a:pathLst>
          </a:custGeom>
          <a:noFill/>
          <a:ln cap="flat" cmpd="sng" w="12175">
            <a:solidFill>
              <a:srgbClr val="52555A"/>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6" name="Google Shape;46;p5"/>
          <p:cNvSpPr/>
          <p:nvPr/>
        </p:nvSpPr>
        <p:spPr>
          <a:xfrm>
            <a:off x="521208" y="5462016"/>
            <a:ext cx="11347704" cy="365759"/>
          </a:xfrm>
          <a:custGeom>
            <a:rect b="b" l="l" r="r" t="t"/>
            <a:pathLst>
              <a:path extrusionOk="0" h="120000" w="120000">
                <a:moveTo>
                  <a:pt x="0" y="20000"/>
                </a:moveTo>
                <a:lnTo>
                  <a:pt x="0" y="100000"/>
                </a:lnTo>
                <a:lnTo>
                  <a:pt x="11" y="103752"/>
                </a:lnTo>
                <a:lnTo>
                  <a:pt x="231" y="115345"/>
                </a:lnTo>
                <a:lnTo>
                  <a:pt x="644" y="120000"/>
                </a:lnTo>
                <a:lnTo>
                  <a:pt x="119355" y="120000"/>
                </a:lnTo>
                <a:lnTo>
                  <a:pt x="119744" y="115943"/>
                </a:lnTo>
                <a:lnTo>
                  <a:pt x="119981" y="104723"/>
                </a:lnTo>
                <a:lnTo>
                  <a:pt x="120000" y="100000"/>
                </a:lnTo>
                <a:lnTo>
                  <a:pt x="120000" y="20000"/>
                </a:lnTo>
                <a:lnTo>
                  <a:pt x="119869" y="7924"/>
                </a:lnTo>
                <a:lnTo>
                  <a:pt x="119507" y="561"/>
                </a:lnTo>
                <a:lnTo>
                  <a:pt x="119355" y="0"/>
                </a:lnTo>
                <a:lnTo>
                  <a:pt x="644" y="0"/>
                </a:lnTo>
                <a:lnTo>
                  <a:pt x="255" y="4057"/>
                </a:lnTo>
                <a:lnTo>
                  <a:pt x="18" y="15277"/>
                </a:lnTo>
                <a:lnTo>
                  <a:pt x="0" y="2000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7" name="Google Shape;47;p5"/>
          <p:cNvSpPr/>
          <p:nvPr/>
        </p:nvSpPr>
        <p:spPr>
          <a:xfrm>
            <a:off x="521208" y="5462016"/>
            <a:ext cx="11347704" cy="365759"/>
          </a:xfrm>
          <a:custGeom>
            <a:rect b="b" l="l" r="r" t="t"/>
            <a:pathLst>
              <a:path extrusionOk="0" h="120000" w="120000">
                <a:moveTo>
                  <a:pt x="0" y="20000"/>
                </a:moveTo>
                <a:lnTo>
                  <a:pt x="150" y="7174"/>
                </a:lnTo>
                <a:lnTo>
                  <a:pt x="523" y="351"/>
                </a:lnTo>
                <a:lnTo>
                  <a:pt x="644" y="0"/>
                </a:lnTo>
                <a:lnTo>
                  <a:pt x="119355" y="0"/>
                </a:lnTo>
                <a:lnTo>
                  <a:pt x="119768" y="4655"/>
                </a:lnTo>
                <a:lnTo>
                  <a:pt x="119988" y="16248"/>
                </a:lnTo>
                <a:lnTo>
                  <a:pt x="120000" y="20000"/>
                </a:lnTo>
                <a:lnTo>
                  <a:pt x="120000" y="100000"/>
                </a:lnTo>
                <a:lnTo>
                  <a:pt x="119849" y="112826"/>
                </a:lnTo>
                <a:lnTo>
                  <a:pt x="119476" y="119648"/>
                </a:lnTo>
                <a:lnTo>
                  <a:pt x="119355" y="120000"/>
                </a:lnTo>
                <a:lnTo>
                  <a:pt x="644" y="120000"/>
                </a:lnTo>
                <a:lnTo>
                  <a:pt x="231" y="115345"/>
                </a:lnTo>
                <a:lnTo>
                  <a:pt x="11" y="103752"/>
                </a:lnTo>
                <a:lnTo>
                  <a:pt x="0" y="100000"/>
                </a:lnTo>
                <a:lnTo>
                  <a:pt x="0" y="20000"/>
                </a:lnTo>
                <a:close/>
              </a:path>
            </a:pathLst>
          </a:custGeom>
          <a:noFill/>
          <a:ln cap="flat" cmpd="sng" w="9525">
            <a:solidFill>
              <a:srgbClr val="002C7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8" name="Google Shape;48;p5"/>
          <p:cNvSpPr txBox="1"/>
          <p:nvPr/>
        </p:nvSpPr>
        <p:spPr>
          <a:xfrm>
            <a:off x="508203" y="234727"/>
            <a:ext cx="11388648" cy="330200"/>
          </a:xfrm>
          <a:prstGeom prst="rect">
            <a:avLst/>
          </a:prstGeom>
          <a:noFill/>
          <a:ln>
            <a:noFill/>
          </a:ln>
        </p:spPr>
        <p:txBody>
          <a:bodyPr anchorCtr="0" anchor="t" bIns="0" lIns="0" spcFirstLastPara="1" rIns="0" wrap="square" tIns="0">
            <a:noAutofit/>
          </a:bodyPr>
          <a:lstStyle/>
          <a:p>
            <a:pPr indent="0" lvl="0" marL="12700" marR="0" rtl="0" algn="l">
              <a:lnSpc>
                <a:spcPct val="106458"/>
              </a:lnSpc>
              <a:spcBef>
                <a:spcPts val="0"/>
              </a:spcBef>
              <a:spcAft>
                <a:spcPts val="0"/>
              </a:spcAft>
              <a:buNone/>
            </a:pPr>
            <a:r>
              <a:rPr lang="en-US" sz="2400" u="sng">
                <a:solidFill>
                  <a:srgbClr val="002C71"/>
                </a:solidFill>
                <a:latin typeface="Arial"/>
                <a:ea typeface="Arial"/>
                <a:cs typeface="Arial"/>
                <a:sym typeface="Arial"/>
              </a:rPr>
              <a:t>Citi Today 	</a:t>
            </a:r>
            <a:endParaRPr sz="2400">
              <a:latin typeface="Arial"/>
              <a:ea typeface="Arial"/>
              <a:cs typeface="Arial"/>
              <a:sym typeface="Arial"/>
            </a:endParaRPr>
          </a:p>
        </p:txBody>
      </p:sp>
      <p:sp>
        <p:nvSpPr>
          <p:cNvPr id="49" name="Google Shape;49;p5"/>
          <p:cNvSpPr txBox="1"/>
          <p:nvPr/>
        </p:nvSpPr>
        <p:spPr>
          <a:xfrm>
            <a:off x="554532" y="699405"/>
            <a:ext cx="2181846" cy="279908"/>
          </a:xfrm>
          <a:prstGeom prst="rect">
            <a:avLst/>
          </a:prstGeom>
          <a:noFill/>
          <a:ln>
            <a:noFill/>
          </a:ln>
        </p:spPr>
        <p:txBody>
          <a:bodyPr anchorCtr="0" anchor="t" bIns="0" lIns="0" spcFirstLastPara="1" rIns="0" wrap="square" tIns="0">
            <a:noAutofit/>
          </a:bodyPr>
          <a:lstStyle/>
          <a:p>
            <a:pPr indent="0" lvl="0" marL="12700" marR="0" rtl="0" algn="l">
              <a:lnSpc>
                <a:spcPct val="107500"/>
              </a:lnSpc>
              <a:spcBef>
                <a:spcPts val="0"/>
              </a:spcBef>
              <a:spcAft>
                <a:spcPts val="0"/>
              </a:spcAft>
              <a:buNone/>
            </a:pPr>
            <a:r>
              <a:rPr lang="en-US" sz="2000">
                <a:solidFill>
                  <a:srgbClr val="00BCF1"/>
                </a:solidFill>
                <a:latin typeface="Arial"/>
                <a:ea typeface="Arial"/>
                <a:cs typeface="Arial"/>
                <a:sym typeface="Arial"/>
              </a:rPr>
              <a:t>Streamlined model</a:t>
            </a:r>
            <a:endParaRPr sz="2000">
              <a:latin typeface="Arial"/>
              <a:ea typeface="Arial"/>
              <a:cs typeface="Arial"/>
              <a:sym typeface="Arial"/>
            </a:endParaRPr>
          </a:p>
        </p:txBody>
      </p:sp>
      <p:sp>
        <p:nvSpPr>
          <p:cNvPr id="50" name="Google Shape;50;p5"/>
          <p:cNvSpPr txBox="1"/>
          <p:nvPr/>
        </p:nvSpPr>
        <p:spPr>
          <a:xfrm>
            <a:off x="2741265" y="699405"/>
            <a:ext cx="8243208" cy="279908"/>
          </a:xfrm>
          <a:prstGeom prst="rect">
            <a:avLst/>
          </a:prstGeom>
          <a:noFill/>
          <a:ln>
            <a:noFill/>
          </a:ln>
        </p:spPr>
        <p:txBody>
          <a:bodyPr anchorCtr="0" anchor="t" bIns="0" lIns="0" spcFirstLastPara="1" rIns="0" wrap="square" tIns="0">
            <a:noAutofit/>
          </a:bodyPr>
          <a:lstStyle/>
          <a:p>
            <a:pPr indent="0" lvl="0" marL="12700" marR="0" rtl="0" algn="l">
              <a:lnSpc>
                <a:spcPct val="107500"/>
              </a:lnSpc>
              <a:spcBef>
                <a:spcPts val="0"/>
              </a:spcBef>
              <a:spcAft>
                <a:spcPts val="0"/>
              </a:spcAft>
              <a:buNone/>
            </a:pPr>
            <a:r>
              <a:rPr lang="en-US" sz="2000">
                <a:solidFill>
                  <a:srgbClr val="00BCF1"/>
                </a:solidFill>
                <a:latin typeface="Arial"/>
                <a:ea typeface="Arial"/>
                <a:cs typeface="Arial"/>
                <a:sym typeface="Arial"/>
              </a:rPr>
              <a:t>focused on target clients in two core franchises: Consumer &amp; Institutional</a:t>
            </a:r>
            <a:endParaRPr sz="2000">
              <a:latin typeface="Arial"/>
              <a:ea typeface="Arial"/>
              <a:cs typeface="Arial"/>
              <a:sym typeface="Arial"/>
            </a:endParaRPr>
          </a:p>
        </p:txBody>
      </p:sp>
      <p:sp>
        <p:nvSpPr>
          <p:cNvPr id="51" name="Google Shape;51;p5"/>
          <p:cNvSpPr txBox="1"/>
          <p:nvPr/>
        </p:nvSpPr>
        <p:spPr>
          <a:xfrm>
            <a:off x="10989615" y="699405"/>
            <a:ext cx="956135" cy="279908"/>
          </a:xfrm>
          <a:prstGeom prst="rect">
            <a:avLst/>
          </a:prstGeom>
          <a:noFill/>
          <a:ln>
            <a:noFill/>
          </a:ln>
        </p:spPr>
        <p:txBody>
          <a:bodyPr anchorCtr="0" anchor="t" bIns="0" lIns="0" spcFirstLastPara="1" rIns="0" wrap="square" tIns="0">
            <a:noAutofit/>
          </a:bodyPr>
          <a:lstStyle/>
          <a:p>
            <a:pPr indent="0" lvl="0" marL="12700" marR="0" rtl="0" algn="l">
              <a:lnSpc>
                <a:spcPct val="107500"/>
              </a:lnSpc>
              <a:spcBef>
                <a:spcPts val="0"/>
              </a:spcBef>
              <a:spcAft>
                <a:spcPts val="0"/>
              </a:spcAft>
              <a:buNone/>
            </a:pPr>
            <a:r>
              <a:rPr lang="en-US" sz="2000">
                <a:solidFill>
                  <a:srgbClr val="00BCF1"/>
                </a:solidFill>
                <a:latin typeface="Arial"/>
                <a:ea typeface="Arial"/>
                <a:cs typeface="Arial"/>
                <a:sym typeface="Arial"/>
              </a:rPr>
              <a:t>banking</a:t>
            </a:r>
            <a:endParaRPr sz="2000">
              <a:latin typeface="Arial"/>
              <a:ea typeface="Arial"/>
              <a:cs typeface="Arial"/>
              <a:sym typeface="Arial"/>
            </a:endParaRPr>
          </a:p>
        </p:txBody>
      </p:sp>
      <p:sp>
        <p:nvSpPr>
          <p:cNvPr id="52" name="Google Shape;52;p5"/>
          <p:cNvSpPr txBox="1"/>
          <p:nvPr/>
        </p:nvSpPr>
        <p:spPr>
          <a:xfrm>
            <a:off x="2822194" y="1229808"/>
            <a:ext cx="120650" cy="12446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52555A"/>
                </a:solidFill>
                <a:latin typeface="Arial"/>
                <a:ea typeface="Arial"/>
                <a:cs typeface="Arial"/>
                <a:sym typeface="Arial"/>
              </a:rPr>
              <a:t>•</a:t>
            </a:r>
            <a:endParaRPr sz="1500">
              <a:latin typeface="Arial"/>
              <a:ea typeface="Arial"/>
              <a:cs typeface="Arial"/>
              <a:sym typeface="Arial"/>
            </a:endParaRPr>
          </a:p>
          <a:p>
            <a:pPr indent="0" lvl="0" marL="12700" marR="0" rtl="0" algn="l">
              <a:lnSpc>
                <a:spcPct val="95825"/>
              </a:lnSpc>
              <a:spcBef>
                <a:spcPts val="893"/>
              </a:spcBef>
              <a:spcAft>
                <a:spcPts val="0"/>
              </a:spcAft>
              <a:buNone/>
            </a:pPr>
            <a:r>
              <a:rPr lang="en-US" sz="1500">
                <a:solidFill>
                  <a:srgbClr val="52555A"/>
                </a:solidFill>
                <a:latin typeface="Arial"/>
                <a:ea typeface="Arial"/>
                <a:cs typeface="Arial"/>
                <a:sym typeface="Arial"/>
              </a:rPr>
              <a:t>•</a:t>
            </a:r>
            <a:endParaRPr sz="1500">
              <a:latin typeface="Arial"/>
              <a:ea typeface="Arial"/>
              <a:cs typeface="Arial"/>
              <a:sym typeface="Arial"/>
            </a:endParaRPr>
          </a:p>
          <a:p>
            <a:pPr indent="0" lvl="0" marL="12700" marR="0" rtl="0" algn="l">
              <a:lnSpc>
                <a:spcPct val="95825"/>
              </a:lnSpc>
              <a:spcBef>
                <a:spcPts val="975"/>
              </a:spcBef>
              <a:spcAft>
                <a:spcPts val="0"/>
              </a:spcAft>
              <a:buNone/>
            </a:pPr>
            <a:r>
              <a:rPr lang="en-US" sz="1500">
                <a:solidFill>
                  <a:srgbClr val="52555A"/>
                </a:solidFill>
                <a:latin typeface="Arial"/>
                <a:ea typeface="Arial"/>
                <a:cs typeface="Arial"/>
                <a:sym typeface="Arial"/>
              </a:rPr>
              <a:t>•</a:t>
            </a:r>
            <a:endParaRPr sz="1500">
              <a:latin typeface="Arial"/>
              <a:ea typeface="Arial"/>
              <a:cs typeface="Arial"/>
              <a:sym typeface="Arial"/>
            </a:endParaRPr>
          </a:p>
          <a:p>
            <a:pPr indent="0" lvl="0" marL="12700" marR="0" rtl="0" algn="l">
              <a:lnSpc>
                <a:spcPct val="95825"/>
              </a:lnSpc>
              <a:spcBef>
                <a:spcPts val="975"/>
              </a:spcBef>
              <a:spcAft>
                <a:spcPts val="0"/>
              </a:spcAft>
              <a:buNone/>
            </a:pPr>
            <a:r>
              <a:rPr lang="en-US" sz="1500">
                <a:solidFill>
                  <a:srgbClr val="52555A"/>
                </a:solidFill>
                <a:latin typeface="Arial"/>
                <a:ea typeface="Arial"/>
                <a:cs typeface="Arial"/>
                <a:sym typeface="Arial"/>
              </a:rPr>
              <a:t>•</a:t>
            </a:r>
            <a:endParaRPr sz="1500">
              <a:latin typeface="Arial"/>
              <a:ea typeface="Arial"/>
              <a:cs typeface="Arial"/>
              <a:sym typeface="Arial"/>
            </a:endParaRPr>
          </a:p>
        </p:txBody>
      </p:sp>
      <p:sp>
        <p:nvSpPr>
          <p:cNvPr id="53" name="Google Shape;53;p5"/>
          <p:cNvSpPr txBox="1"/>
          <p:nvPr/>
        </p:nvSpPr>
        <p:spPr>
          <a:xfrm>
            <a:off x="3108706" y="1229808"/>
            <a:ext cx="7631776" cy="1244600"/>
          </a:xfrm>
          <a:prstGeom prst="rect">
            <a:avLst/>
          </a:prstGeom>
          <a:noFill/>
          <a:ln>
            <a:noFill/>
          </a:ln>
        </p:spPr>
        <p:txBody>
          <a:bodyPr anchorCtr="0" anchor="t" bIns="0" lIns="0" spcFirstLastPara="1" rIns="0" wrap="square" tIns="0">
            <a:noAutofit/>
          </a:bodyPr>
          <a:lstStyle/>
          <a:p>
            <a:pPr indent="0" lvl="0" marL="12700" marR="32858" rtl="0" algn="l">
              <a:lnSpc>
                <a:spcPct val="109000"/>
              </a:lnSpc>
              <a:spcBef>
                <a:spcPts val="0"/>
              </a:spcBef>
              <a:spcAft>
                <a:spcPts val="0"/>
              </a:spcAft>
              <a:buNone/>
            </a:pPr>
            <a:r>
              <a:rPr lang="en-US" sz="1500">
                <a:solidFill>
                  <a:srgbClr val="52555A"/>
                </a:solidFill>
                <a:latin typeface="Arial"/>
                <a:ea typeface="Arial"/>
                <a:cs typeface="Arial"/>
                <a:sym typeface="Arial"/>
              </a:rPr>
              <a:t>Largest proprietary global network (98 markets)</a:t>
            </a:r>
            <a:endParaRPr sz="1500">
              <a:latin typeface="Arial"/>
              <a:ea typeface="Arial"/>
              <a:cs typeface="Arial"/>
              <a:sym typeface="Arial"/>
            </a:endParaRPr>
          </a:p>
          <a:p>
            <a:pPr indent="0" lvl="0" marL="12700" marR="32858" rtl="0" algn="l">
              <a:lnSpc>
                <a:spcPct val="95825"/>
              </a:lnSpc>
              <a:spcBef>
                <a:spcPts val="893"/>
              </a:spcBef>
              <a:spcAft>
                <a:spcPts val="0"/>
              </a:spcAft>
              <a:buNone/>
            </a:pPr>
            <a:r>
              <a:rPr lang="en-US" sz="1500">
                <a:solidFill>
                  <a:srgbClr val="52555A"/>
                </a:solidFill>
                <a:latin typeface="Arial"/>
                <a:ea typeface="Arial"/>
                <a:cs typeface="Arial"/>
                <a:sym typeface="Arial"/>
              </a:rPr>
              <a:t>Largest direct clearing and custody network (63 markets)</a:t>
            </a:r>
            <a:endParaRPr sz="1500">
              <a:latin typeface="Arial"/>
              <a:ea typeface="Arial"/>
              <a:cs typeface="Arial"/>
              <a:sym typeface="Arial"/>
            </a:endParaRPr>
          </a:p>
          <a:p>
            <a:pPr indent="0" lvl="0" marL="12700" marR="0" rtl="0" algn="l">
              <a:lnSpc>
                <a:spcPct val="95825"/>
              </a:lnSpc>
              <a:spcBef>
                <a:spcPts val="975"/>
              </a:spcBef>
              <a:spcAft>
                <a:spcPts val="0"/>
              </a:spcAft>
              <a:buNone/>
            </a:pPr>
            <a:r>
              <a:rPr lang="en-US" sz="1500">
                <a:solidFill>
                  <a:srgbClr val="52555A"/>
                </a:solidFill>
                <a:latin typeface="Arial"/>
                <a:ea typeface="Arial"/>
                <a:cs typeface="Arial"/>
                <a:sym typeface="Arial"/>
              </a:rPr>
              <a:t>Largest global credit card issuer with strong proprietary offerings and partner relationships</a:t>
            </a:r>
            <a:endParaRPr sz="1500">
              <a:latin typeface="Arial"/>
              <a:ea typeface="Arial"/>
              <a:cs typeface="Arial"/>
              <a:sym typeface="Arial"/>
            </a:endParaRPr>
          </a:p>
          <a:p>
            <a:pPr indent="0" lvl="0" marL="12700" marR="32858" rtl="0" algn="l">
              <a:lnSpc>
                <a:spcPct val="95825"/>
              </a:lnSpc>
              <a:spcBef>
                <a:spcPts val="975"/>
              </a:spcBef>
              <a:spcAft>
                <a:spcPts val="0"/>
              </a:spcAft>
              <a:buNone/>
            </a:pPr>
            <a:r>
              <a:rPr lang="en-US" sz="1500">
                <a:solidFill>
                  <a:srgbClr val="52555A"/>
                </a:solidFill>
                <a:latin typeface="Arial"/>
                <a:ea typeface="Arial"/>
                <a:cs typeface="Arial"/>
                <a:sym typeface="Arial"/>
              </a:rPr>
              <a:t>Unique presence in faster-growing financial markets in the emerging markets</a:t>
            </a:r>
            <a:endParaRPr sz="1500">
              <a:latin typeface="Arial"/>
              <a:ea typeface="Arial"/>
              <a:cs typeface="Arial"/>
              <a:sym typeface="Arial"/>
            </a:endParaRPr>
          </a:p>
        </p:txBody>
      </p:sp>
      <p:sp>
        <p:nvSpPr>
          <p:cNvPr id="54" name="Google Shape;54;p5"/>
          <p:cNvSpPr txBox="1"/>
          <p:nvPr/>
        </p:nvSpPr>
        <p:spPr>
          <a:xfrm>
            <a:off x="900480" y="1438203"/>
            <a:ext cx="1413459" cy="802639"/>
          </a:xfrm>
          <a:prstGeom prst="rect">
            <a:avLst/>
          </a:prstGeom>
          <a:noFill/>
          <a:ln>
            <a:noFill/>
          </a:ln>
        </p:spPr>
        <p:txBody>
          <a:bodyPr anchorCtr="0" anchor="t" bIns="0" lIns="0" spcFirstLastPara="1" rIns="0" wrap="square" tIns="0">
            <a:noAutofit/>
          </a:bodyPr>
          <a:lstStyle/>
          <a:p>
            <a:pPr indent="0" lvl="0" marL="0" marR="0" rtl="0" algn="ctr">
              <a:lnSpc>
                <a:spcPct val="107722"/>
              </a:lnSpc>
              <a:spcBef>
                <a:spcPts val="0"/>
              </a:spcBef>
              <a:spcAft>
                <a:spcPts val="0"/>
              </a:spcAft>
              <a:buNone/>
            </a:pPr>
            <a:r>
              <a:rPr b="1" lang="en-US" sz="1800">
                <a:solidFill>
                  <a:srgbClr val="FFFFFF"/>
                </a:solidFill>
                <a:latin typeface="Arial"/>
                <a:ea typeface="Arial"/>
                <a:cs typeface="Arial"/>
                <a:sym typeface="Arial"/>
              </a:rPr>
              <a:t>Unparalleled</a:t>
            </a:r>
            <a:endParaRPr sz="1800">
              <a:latin typeface="Arial"/>
              <a:ea typeface="Arial"/>
              <a:cs typeface="Arial"/>
              <a:sym typeface="Arial"/>
            </a:endParaRPr>
          </a:p>
          <a:p>
            <a:pPr indent="-4668" lvl="0" marL="309468" marR="326156" rtl="0" algn="ctr">
              <a:lnSpc>
                <a:spcPct val="95825"/>
              </a:lnSpc>
              <a:spcBef>
                <a:spcPts val="0"/>
              </a:spcBef>
              <a:spcAft>
                <a:spcPts val="0"/>
              </a:spcAft>
              <a:buNone/>
            </a:pPr>
            <a:r>
              <a:rPr b="1" lang="en-US" sz="1800">
                <a:solidFill>
                  <a:srgbClr val="FFFFFF"/>
                </a:solidFill>
                <a:latin typeface="Arial"/>
                <a:ea typeface="Arial"/>
                <a:cs typeface="Arial"/>
                <a:sym typeface="Arial"/>
              </a:rPr>
              <a:t>Global</a:t>
            </a:r>
            <a:endParaRPr sz="1800">
              <a:latin typeface="Arial"/>
              <a:ea typeface="Arial"/>
              <a:cs typeface="Arial"/>
              <a:sym typeface="Arial"/>
            </a:endParaRPr>
          </a:p>
          <a:p>
            <a:pPr indent="-8762" lvl="0" marL="161163" marR="178307" rtl="0" algn="ctr">
              <a:lnSpc>
                <a:spcPct val="95825"/>
              </a:lnSpc>
              <a:spcBef>
                <a:spcPts val="90"/>
              </a:spcBef>
              <a:spcAft>
                <a:spcPts val="0"/>
              </a:spcAft>
              <a:buNone/>
            </a:pPr>
            <a:r>
              <a:rPr b="1" lang="en-US" sz="1800">
                <a:solidFill>
                  <a:srgbClr val="FFFFFF"/>
                </a:solidFill>
                <a:latin typeface="Arial"/>
                <a:ea typeface="Arial"/>
                <a:cs typeface="Arial"/>
                <a:sym typeface="Arial"/>
              </a:rPr>
              <a:t>Presence</a:t>
            </a:r>
            <a:endParaRPr sz="1800">
              <a:latin typeface="Arial"/>
              <a:ea typeface="Arial"/>
              <a:cs typeface="Arial"/>
              <a:sym typeface="Arial"/>
            </a:endParaRPr>
          </a:p>
        </p:txBody>
      </p:sp>
      <p:sp>
        <p:nvSpPr>
          <p:cNvPr id="55" name="Google Shape;55;p5"/>
          <p:cNvSpPr txBox="1"/>
          <p:nvPr/>
        </p:nvSpPr>
        <p:spPr>
          <a:xfrm>
            <a:off x="3108706" y="2638415"/>
            <a:ext cx="3713891" cy="1250899"/>
          </a:xfrm>
          <a:prstGeom prst="rect">
            <a:avLst/>
          </a:prstGeom>
          <a:noFill/>
          <a:ln>
            <a:noFill/>
          </a:ln>
        </p:spPr>
        <p:txBody>
          <a:bodyPr anchorCtr="0" anchor="t" bIns="0" lIns="0" spcFirstLastPara="1" rIns="0" wrap="square" tIns="0">
            <a:noAutofit/>
          </a:bodyPr>
          <a:lstStyle/>
          <a:p>
            <a:pPr indent="0" lvl="0" marL="12700" marR="0" rtl="0" algn="l">
              <a:lnSpc>
                <a:spcPct val="112000"/>
              </a:lnSpc>
              <a:spcBef>
                <a:spcPts val="0"/>
              </a:spcBef>
              <a:spcAft>
                <a:spcPts val="0"/>
              </a:spcAft>
              <a:buNone/>
            </a:pPr>
            <a:r>
              <a:rPr lang="en-US" sz="1500">
                <a:solidFill>
                  <a:srgbClr val="52555A"/>
                </a:solidFill>
                <a:latin typeface="Arial"/>
                <a:ea typeface="Arial"/>
                <a:cs typeface="Arial"/>
                <a:sym typeface="Arial"/>
              </a:rPr>
              <a:t>#1 Treasury and trade solutions franchise</a:t>
            </a:r>
            <a:r>
              <a:rPr baseline="30000" lang="en-US" sz="1500">
                <a:solidFill>
                  <a:srgbClr val="52555A"/>
                </a:solidFill>
                <a:latin typeface="Arial"/>
                <a:ea typeface="Arial"/>
                <a:cs typeface="Arial"/>
                <a:sym typeface="Arial"/>
              </a:rPr>
              <a:t>(1)</a:t>
            </a:r>
            <a:endParaRPr sz="1000">
              <a:latin typeface="Arial"/>
              <a:ea typeface="Arial"/>
              <a:cs typeface="Arial"/>
              <a:sym typeface="Arial"/>
            </a:endParaRPr>
          </a:p>
          <a:p>
            <a:pPr indent="0" lvl="0" marL="12700" marR="29481" rtl="0" algn="l">
              <a:lnSpc>
                <a:spcPct val="114933"/>
              </a:lnSpc>
              <a:spcBef>
                <a:spcPts val="891"/>
              </a:spcBef>
              <a:spcAft>
                <a:spcPts val="0"/>
              </a:spcAft>
              <a:buNone/>
            </a:pPr>
            <a:r>
              <a:rPr lang="en-US" sz="1500">
                <a:solidFill>
                  <a:srgbClr val="52555A"/>
                </a:solidFill>
                <a:latin typeface="Arial"/>
                <a:ea typeface="Arial"/>
                <a:cs typeface="Arial"/>
                <a:sym typeface="Arial"/>
              </a:rPr>
              <a:t>#2 Fixed income markets franchise</a:t>
            </a:r>
            <a:r>
              <a:rPr baseline="30000" lang="en-US" sz="1500">
                <a:solidFill>
                  <a:srgbClr val="52555A"/>
                </a:solidFill>
                <a:latin typeface="Arial"/>
                <a:ea typeface="Arial"/>
                <a:cs typeface="Arial"/>
                <a:sym typeface="Arial"/>
              </a:rPr>
              <a:t>(2)</a:t>
            </a:r>
            <a:endParaRPr sz="1000">
              <a:latin typeface="Arial"/>
              <a:ea typeface="Arial"/>
              <a:cs typeface="Arial"/>
              <a:sym typeface="Arial"/>
            </a:endParaRPr>
          </a:p>
          <a:p>
            <a:pPr indent="0" lvl="0" marL="12700" marR="29481" rtl="0" algn="l">
              <a:lnSpc>
                <a:spcPct val="114933"/>
              </a:lnSpc>
              <a:spcBef>
                <a:spcPts val="977"/>
              </a:spcBef>
              <a:spcAft>
                <a:spcPts val="0"/>
              </a:spcAft>
              <a:buNone/>
            </a:pPr>
            <a:r>
              <a:rPr lang="en-US" sz="1500">
                <a:solidFill>
                  <a:srgbClr val="52555A"/>
                </a:solidFill>
                <a:latin typeface="Arial"/>
                <a:ea typeface="Arial"/>
                <a:cs typeface="Arial"/>
                <a:sym typeface="Arial"/>
              </a:rPr>
              <a:t>#1 Global credit card issuer</a:t>
            </a:r>
            <a:r>
              <a:rPr baseline="30000" lang="en-US" sz="1500">
                <a:solidFill>
                  <a:srgbClr val="52555A"/>
                </a:solidFill>
                <a:latin typeface="Arial"/>
                <a:ea typeface="Arial"/>
                <a:cs typeface="Arial"/>
                <a:sym typeface="Arial"/>
              </a:rPr>
              <a:t>(3)</a:t>
            </a:r>
            <a:endParaRPr sz="1000">
              <a:latin typeface="Arial"/>
              <a:ea typeface="Arial"/>
              <a:cs typeface="Arial"/>
              <a:sym typeface="Arial"/>
            </a:endParaRPr>
          </a:p>
          <a:p>
            <a:pPr indent="0" lvl="0" marL="12700" marR="29481" rtl="0" algn="l">
              <a:lnSpc>
                <a:spcPct val="114933"/>
              </a:lnSpc>
              <a:spcBef>
                <a:spcPts val="975"/>
              </a:spcBef>
              <a:spcAft>
                <a:spcPts val="0"/>
              </a:spcAft>
              <a:buNone/>
            </a:pPr>
            <a:r>
              <a:rPr lang="en-US" sz="1500">
                <a:solidFill>
                  <a:srgbClr val="52555A"/>
                </a:solidFill>
                <a:latin typeface="Arial"/>
                <a:ea typeface="Arial"/>
                <a:cs typeface="Arial"/>
                <a:sym typeface="Arial"/>
              </a:rPr>
              <a:t>#5 Global investment banking franchise</a:t>
            </a:r>
            <a:r>
              <a:rPr baseline="30000" lang="en-US" sz="1500">
                <a:solidFill>
                  <a:srgbClr val="52555A"/>
                </a:solidFill>
                <a:latin typeface="Arial"/>
                <a:ea typeface="Arial"/>
                <a:cs typeface="Arial"/>
                <a:sym typeface="Arial"/>
              </a:rPr>
              <a:t>(4)</a:t>
            </a:r>
            <a:endParaRPr sz="1000">
              <a:latin typeface="Arial"/>
              <a:ea typeface="Arial"/>
              <a:cs typeface="Arial"/>
              <a:sym typeface="Arial"/>
            </a:endParaRPr>
          </a:p>
        </p:txBody>
      </p:sp>
      <p:sp>
        <p:nvSpPr>
          <p:cNvPr id="56" name="Google Shape;56;p5"/>
          <p:cNvSpPr txBox="1"/>
          <p:nvPr/>
        </p:nvSpPr>
        <p:spPr>
          <a:xfrm>
            <a:off x="2822194" y="2644461"/>
            <a:ext cx="120802" cy="1244854"/>
          </a:xfrm>
          <a:prstGeom prst="rect">
            <a:avLst/>
          </a:prstGeom>
          <a:noFill/>
          <a:ln>
            <a:noFill/>
          </a:ln>
        </p:spPr>
        <p:txBody>
          <a:bodyPr anchorCtr="0" anchor="t" bIns="0" lIns="0" spcFirstLastPara="1" rIns="0" wrap="square" tIns="0">
            <a:noAutofit/>
          </a:bodyPr>
          <a:lstStyle/>
          <a:p>
            <a:pPr indent="0" lvl="0" marL="12700" marR="152" rtl="0" algn="l">
              <a:lnSpc>
                <a:spcPct val="109000"/>
              </a:lnSpc>
              <a:spcBef>
                <a:spcPts val="0"/>
              </a:spcBef>
              <a:spcAft>
                <a:spcPts val="0"/>
              </a:spcAft>
              <a:buNone/>
            </a:pPr>
            <a:r>
              <a:rPr lang="en-US" sz="1500">
                <a:solidFill>
                  <a:srgbClr val="52555A"/>
                </a:solidFill>
                <a:latin typeface="Arial"/>
                <a:ea typeface="Arial"/>
                <a:cs typeface="Arial"/>
                <a:sym typeface="Arial"/>
              </a:rPr>
              <a:t>•</a:t>
            </a:r>
            <a:endParaRPr sz="1500">
              <a:latin typeface="Arial"/>
              <a:ea typeface="Arial"/>
              <a:cs typeface="Arial"/>
              <a:sym typeface="Arial"/>
            </a:endParaRPr>
          </a:p>
          <a:p>
            <a:pPr indent="0" lvl="0" marL="12700" marR="0" rtl="0" algn="l">
              <a:lnSpc>
                <a:spcPct val="95825"/>
              </a:lnSpc>
              <a:spcBef>
                <a:spcPts val="893"/>
              </a:spcBef>
              <a:spcAft>
                <a:spcPts val="0"/>
              </a:spcAft>
              <a:buNone/>
            </a:pPr>
            <a:r>
              <a:rPr lang="en-US" sz="1500">
                <a:solidFill>
                  <a:srgbClr val="52555A"/>
                </a:solidFill>
                <a:latin typeface="Arial"/>
                <a:ea typeface="Arial"/>
                <a:cs typeface="Arial"/>
                <a:sym typeface="Arial"/>
              </a:rPr>
              <a:t>•</a:t>
            </a:r>
            <a:endParaRPr sz="1500">
              <a:latin typeface="Arial"/>
              <a:ea typeface="Arial"/>
              <a:cs typeface="Arial"/>
              <a:sym typeface="Arial"/>
            </a:endParaRPr>
          </a:p>
          <a:p>
            <a:pPr indent="0" lvl="0" marL="12700" marR="152" rtl="0" algn="l">
              <a:lnSpc>
                <a:spcPct val="95825"/>
              </a:lnSpc>
              <a:spcBef>
                <a:spcPts val="977"/>
              </a:spcBef>
              <a:spcAft>
                <a:spcPts val="0"/>
              </a:spcAft>
              <a:buNone/>
            </a:pPr>
            <a:r>
              <a:rPr lang="en-US" sz="1500">
                <a:solidFill>
                  <a:srgbClr val="52555A"/>
                </a:solidFill>
                <a:latin typeface="Arial"/>
                <a:ea typeface="Arial"/>
                <a:cs typeface="Arial"/>
                <a:sym typeface="Arial"/>
              </a:rPr>
              <a:t>•</a:t>
            </a:r>
            <a:endParaRPr sz="1500">
              <a:latin typeface="Arial"/>
              <a:ea typeface="Arial"/>
              <a:cs typeface="Arial"/>
              <a:sym typeface="Arial"/>
            </a:endParaRPr>
          </a:p>
          <a:p>
            <a:pPr indent="0" lvl="0" marL="12700" marR="152" rtl="0" algn="l">
              <a:lnSpc>
                <a:spcPct val="95825"/>
              </a:lnSpc>
              <a:spcBef>
                <a:spcPts val="975"/>
              </a:spcBef>
              <a:spcAft>
                <a:spcPts val="0"/>
              </a:spcAft>
              <a:buNone/>
            </a:pPr>
            <a:r>
              <a:rPr lang="en-US" sz="1500">
                <a:solidFill>
                  <a:srgbClr val="52555A"/>
                </a:solidFill>
                <a:latin typeface="Arial"/>
                <a:ea typeface="Arial"/>
                <a:cs typeface="Arial"/>
                <a:sym typeface="Arial"/>
              </a:rPr>
              <a:t>•</a:t>
            </a:r>
            <a:endParaRPr sz="1500">
              <a:latin typeface="Arial"/>
              <a:ea typeface="Arial"/>
              <a:cs typeface="Arial"/>
              <a:sym typeface="Arial"/>
            </a:endParaRPr>
          </a:p>
        </p:txBody>
      </p:sp>
      <p:sp>
        <p:nvSpPr>
          <p:cNvPr id="57" name="Google Shape;57;p5"/>
          <p:cNvSpPr txBox="1"/>
          <p:nvPr/>
        </p:nvSpPr>
        <p:spPr>
          <a:xfrm>
            <a:off x="984300" y="2852609"/>
            <a:ext cx="1248410" cy="803140"/>
          </a:xfrm>
          <a:prstGeom prst="rect">
            <a:avLst/>
          </a:prstGeom>
          <a:noFill/>
          <a:ln>
            <a:noFill/>
          </a:ln>
        </p:spPr>
        <p:txBody>
          <a:bodyPr anchorCtr="0" anchor="t" bIns="0" lIns="0" spcFirstLastPara="1" rIns="0" wrap="square" tIns="0">
            <a:noAutofit/>
          </a:bodyPr>
          <a:lstStyle/>
          <a:p>
            <a:pPr indent="-8231" lvl="0" marL="135232" marR="150183" rtl="0" algn="ctr">
              <a:lnSpc>
                <a:spcPct val="107722"/>
              </a:lnSpc>
              <a:spcBef>
                <a:spcPts val="0"/>
              </a:spcBef>
              <a:spcAft>
                <a:spcPts val="0"/>
              </a:spcAft>
              <a:buNone/>
            </a:pPr>
            <a:r>
              <a:rPr b="1" lang="en-US" sz="1800">
                <a:solidFill>
                  <a:srgbClr val="FFFFFF"/>
                </a:solidFill>
                <a:latin typeface="Arial"/>
                <a:ea typeface="Arial"/>
                <a:cs typeface="Arial"/>
                <a:sym typeface="Arial"/>
              </a:rPr>
              <a:t>Industry</a:t>
            </a:r>
            <a:endParaRPr sz="1800">
              <a:latin typeface="Arial"/>
              <a:ea typeface="Arial"/>
              <a:cs typeface="Arial"/>
              <a:sym typeface="Arial"/>
            </a:endParaRPr>
          </a:p>
          <a:p>
            <a:pPr indent="-5176" lvl="0" marL="144876" marR="162250" rtl="0" algn="ctr">
              <a:lnSpc>
                <a:spcPct val="95825"/>
              </a:lnSpc>
              <a:spcBef>
                <a:spcPts val="0"/>
              </a:spcBef>
              <a:spcAft>
                <a:spcPts val="0"/>
              </a:spcAft>
              <a:buNone/>
            </a:pPr>
            <a:r>
              <a:rPr b="1" lang="en-US" sz="1800">
                <a:solidFill>
                  <a:srgbClr val="FFFFFF"/>
                </a:solidFill>
                <a:latin typeface="Arial"/>
                <a:ea typeface="Arial"/>
                <a:cs typeface="Arial"/>
                <a:sym typeface="Arial"/>
              </a:rPr>
              <a:t>Leading</a:t>
            </a:r>
            <a:endParaRPr sz="1800">
              <a:latin typeface="Arial"/>
              <a:ea typeface="Arial"/>
              <a:cs typeface="Arial"/>
              <a:sym typeface="Arial"/>
            </a:endParaRPr>
          </a:p>
          <a:p>
            <a:pPr indent="0" lvl="0" marL="0" marR="0" rtl="0" algn="ctr">
              <a:lnSpc>
                <a:spcPct val="95825"/>
              </a:lnSpc>
              <a:spcBef>
                <a:spcPts val="90"/>
              </a:spcBef>
              <a:spcAft>
                <a:spcPts val="0"/>
              </a:spcAft>
              <a:buNone/>
            </a:pPr>
            <a:r>
              <a:rPr b="1" lang="en-US" sz="1800">
                <a:solidFill>
                  <a:srgbClr val="FFFFFF"/>
                </a:solidFill>
                <a:latin typeface="Arial"/>
                <a:ea typeface="Arial"/>
                <a:cs typeface="Arial"/>
                <a:sym typeface="Arial"/>
              </a:rPr>
              <a:t>Franchises</a:t>
            </a:r>
            <a:endParaRPr sz="1800">
              <a:latin typeface="Arial"/>
              <a:ea typeface="Arial"/>
              <a:cs typeface="Arial"/>
              <a:sym typeface="Arial"/>
            </a:endParaRPr>
          </a:p>
        </p:txBody>
      </p:sp>
      <p:sp>
        <p:nvSpPr>
          <p:cNvPr id="58" name="Google Shape;58;p5"/>
          <p:cNvSpPr txBox="1"/>
          <p:nvPr/>
        </p:nvSpPr>
        <p:spPr>
          <a:xfrm>
            <a:off x="2822194" y="4102548"/>
            <a:ext cx="120802" cy="1244980"/>
          </a:xfrm>
          <a:prstGeom prst="rect">
            <a:avLst/>
          </a:prstGeom>
          <a:noFill/>
          <a:ln>
            <a:noFill/>
          </a:ln>
        </p:spPr>
        <p:txBody>
          <a:bodyPr anchorCtr="0" anchor="t" bIns="0" lIns="0" spcFirstLastPara="1" rIns="0" wrap="square" tIns="0">
            <a:noAutofit/>
          </a:bodyPr>
          <a:lstStyle/>
          <a:p>
            <a:pPr indent="0" lvl="0" marL="12700" marR="152" rtl="0" algn="l">
              <a:lnSpc>
                <a:spcPct val="109000"/>
              </a:lnSpc>
              <a:spcBef>
                <a:spcPts val="0"/>
              </a:spcBef>
              <a:spcAft>
                <a:spcPts val="0"/>
              </a:spcAft>
              <a:buNone/>
            </a:pPr>
            <a:r>
              <a:rPr lang="en-US" sz="1500">
                <a:solidFill>
                  <a:srgbClr val="52555A"/>
                </a:solidFill>
                <a:latin typeface="Arial"/>
                <a:ea typeface="Arial"/>
                <a:cs typeface="Arial"/>
                <a:sym typeface="Arial"/>
              </a:rPr>
              <a:t>•</a:t>
            </a:r>
            <a:endParaRPr sz="1500">
              <a:latin typeface="Arial"/>
              <a:ea typeface="Arial"/>
              <a:cs typeface="Arial"/>
              <a:sym typeface="Arial"/>
            </a:endParaRPr>
          </a:p>
          <a:p>
            <a:pPr indent="0" lvl="0" marL="12700" marR="152" rtl="0" algn="l">
              <a:lnSpc>
                <a:spcPct val="95825"/>
              </a:lnSpc>
              <a:spcBef>
                <a:spcPts val="893"/>
              </a:spcBef>
              <a:spcAft>
                <a:spcPts val="0"/>
              </a:spcAft>
              <a:buNone/>
            </a:pPr>
            <a:r>
              <a:rPr lang="en-US" sz="1500">
                <a:solidFill>
                  <a:srgbClr val="52555A"/>
                </a:solidFill>
                <a:latin typeface="Arial"/>
                <a:ea typeface="Arial"/>
                <a:cs typeface="Arial"/>
                <a:sym typeface="Arial"/>
              </a:rPr>
              <a:t>•</a:t>
            </a:r>
            <a:endParaRPr sz="1500">
              <a:latin typeface="Arial"/>
              <a:ea typeface="Arial"/>
              <a:cs typeface="Arial"/>
              <a:sym typeface="Arial"/>
            </a:endParaRPr>
          </a:p>
          <a:p>
            <a:pPr indent="0" lvl="0" marL="12700" marR="0" rtl="0" algn="l">
              <a:lnSpc>
                <a:spcPct val="95825"/>
              </a:lnSpc>
              <a:spcBef>
                <a:spcPts val="975"/>
              </a:spcBef>
              <a:spcAft>
                <a:spcPts val="0"/>
              </a:spcAft>
              <a:buNone/>
            </a:pPr>
            <a:r>
              <a:rPr lang="en-US" sz="1500">
                <a:solidFill>
                  <a:srgbClr val="52555A"/>
                </a:solidFill>
                <a:latin typeface="Arial"/>
                <a:ea typeface="Arial"/>
                <a:cs typeface="Arial"/>
                <a:sym typeface="Arial"/>
              </a:rPr>
              <a:t>•</a:t>
            </a:r>
            <a:endParaRPr sz="1500">
              <a:latin typeface="Arial"/>
              <a:ea typeface="Arial"/>
              <a:cs typeface="Arial"/>
              <a:sym typeface="Arial"/>
            </a:endParaRPr>
          </a:p>
          <a:p>
            <a:pPr indent="0" lvl="0" marL="12700" marR="152" rtl="0" algn="l">
              <a:lnSpc>
                <a:spcPct val="95825"/>
              </a:lnSpc>
              <a:spcBef>
                <a:spcPts val="978"/>
              </a:spcBef>
              <a:spcAft>
                <a:spcPts val="0"/>
              </a:spcAft>
              <a:buNone/>
            </a:pPr>
            <a:r>
              <a:rPr lang="en-US" sz="1500">
                <a:solidFill>
                  <a:srgbClr val="52555A"/>
                </a:solidFill>
                <a:latin typeface="Arial"/>
                <a:ea typeface="Arial"/>
                <a:cs typeface="Arial"/>
                <a:sym typeface="Arial"/>
              </a:rPr>
              <a:t>•</a:t>
            </a:r>
            <a:endParaRPr sz="1500">
              <a:latin typeface="Arial"/>
              <a:ea typeface="Arial"/>
              <a:cs typeface="Arial"/>
              <a:sym typeface="Arial"/>
            </a:endParaRPr>
          </a:p>
        </p:txBody>
      </p:sp>
      <p:sp>
        <p:nvSpPr>
          <p:cNvPr id="59" name="Google Shape;59;p5"/>
          <p:cNvSpPr txBox="1"/>
          <p:nvPr/>
        </p:nvSpPr>
        <p:spPr>
          <a:xfrm>
            <a:off x="3108706" y="4102548"/>
            <a:ext cx="6090221" cy="1244980"/>
          </a:xfrm>
          <a:prstGeom prst="rect">
            <a:avLst/>
          </a:prstGeom>
          <a:noFill/>
          <a:ln>
            <a:noFill/>
          </a:ln>
        </p:spPr>
        <p:txBody>
          <a:bodyPr anchorCtr="0" anchor="t" bIns="0" lIns="0" spcFirstLastPara="1" rIns="0" wrap="square" tIns="0">
            <a:noAutofit/>
          </a:bodyPr>
          <a:lstStyle/>
          <a:p>
            <a:pPr indent="0" lvl="0" marL="12700" marR="28575" rtl="0" algn="l">
              <a:lnSpc>
                <a:spcPct val="109000"/>
              </a:lnSpc>
              <a:spcBef>
                <a:spcPts val="0"/>
              </a:spcBef>
              <a:spcAft>
                <a:spcPts val="0"/>
              </a:spcAft>
              <a:buNone/>
            </a:pPr>
            <a:r>
              <a:rPr lang="en-US" sz="1500">
                <a:solidFill>
                  <a:srgbClr val="52555A"/>
                </a:solidFill>
                <a:latin typeface="Arial"/>
                <a:ea typeface="Arial"/>
                <a:cs typeface="Arial"/>
                <a:sym typeface="Arial"/>
              </a:rPr>
              <a:t>Currently above </a:t>
            </a:r>
            <a:r>
              <a:rPr i="1" lang="en-US" sz="1500">
                <a:solidFill>
                  <a:srgbClr val="52555A"/>
                </a:solidFill>
                <a:latin typeface="Arial"/>
                <a:ea typeface="Arial"/>
                <a:cs typeface="Arial"/>
                <a:sym typeface="Arial"/>
              </a:rPr>
              <a:t> </a:t>
            </a:r>
            <a:r>
              <a:rPr i="1" lang="en-US" sz="1500" u="sng">
                <a:solidFill>
                  <a:srgbClr val="52555A"/>
                </a:solidFill>
                <a:latin typeface="Arial"/>
                <a:ea typeface="Arial"/>
                <a:cs typeface="Arial"/>
                <a:sym typeface="Arial"/>
              </a:rPr>
              <a:t>every</a:t>
            </a:r>
            <a:r>
              <a:rPr i="1" lang="en-US" sz="1500">
                <a:solidFill>
                  <a:srgbClr val="52555A"/>
                </a:solidFill>
                <a:latin typeface="Arial"/>
                <a:ea typeface="Arial"/>
                <a:cs typeface="Arial"/>
                <a:sym typeface="Arial"/>
              </a:rPr>
              <a:t> </a:t>
            </a:r>
            <a:r>
              <a:rPr lang="en-US" sz="1500">
                <a:solidFill>
                  <a:srgbClr val="52555A"/>
                </a:solidFill>
                <a:latin typeface="Arial"/>
                <a:ea typeface="Arial"/>
                <a:cs typeface="Arial"/>
                <a:sym typeface="Arial"/>
              </a:rPr>
              <a:t>minimum regulatory requirement</a:t>
            </a:r>
            <a:endParaRPr sz="1500">
              <a:latin typeface="Arial"/>
              <a:ea typeface="Arial"/>
              <a:cs typeface="Arial"/>
              <a:sym typeface="Arial"/>
            </a:endParaRPr>
          </a:p>
          <a:p>
            <a:pPr indent="0" lvl="0" marL="12700" marR="28575" rtl="0" algn="l">
              <a:lnSpc>
                <a:spcPct val="95825"/>
              </a:lnSpc>
              <a:spcBef>
                <a:spcPts val="893"/>
              </a:spcBef>
              <a:spcAft>
                <a:spcPts val="0"/>
              </a:spcAft>
              <a:buNone/>
            </a:pPr>
            <a:r>
              <a:rPr lang="en-US" sz="1500">
                <a:solidFill>
                  <a:srgbClr val="52555A"/>
                </a:solidFill>
                <a:latin typeface="Arial"/>
                <a:ea typeface="Arial"/>
                <a:cs typeface="Arial"/>
                <a:sym typeface="Arial"/>
              </a:rPr>
              <a:t>Able to support our clients’ growing needs</a:t>
            </a:r>
            <a:endParaRPr sz="1500">
              <a:latin typeface="Arial"/>
              <a:ea typeface="Arial"/>
              <a:cs typeface="Arial"/>
              <a:sym typeface="Arial"/>
            </a:endParaRPr>
          </a:p>
          <a:p>
            <a:pPr indent="0" lvl="0" marL="12700" marR="28575" rtl="0" algn="l">
              <a:lnSpc>
                <a:spcPct val="95825"/>
              </a:lnSpc>
              <a:spcBef>
                <a:spcPts val="975"/>
              </a:spcBef>
              <a:spcAft>
                <a:spcPts val="0"/>
              </a:spcAft>
              <a:buNone/>
            </a:pPr>
            <a:r>
              <a:rPr lang="en-US" sz="1500">
                <a:solidFill>
                  <a:srgbClr val="52555A"/>
                </a:solidFill>
                <a:latin typeface="Arial"/>
                <a:ea typeface="Arial"/>
                <a:cs typeface="Arial"/>
                <a:sym typeface="Arial"/>
              </a:rPr>
              <a:t>Significant capital generation and return capacity</a:t>
            </a:r>
            <a:endParaRPr sz="1500">
              <a:latin typeface="Arial"/>
              <a:ea typeface="Arial"/>
              <a:cs typeface="Arial"/>
              <a:sym typeface="Arial"/>
            </a:endParaRPr>
          </a:p>
          <a:p>
            <a:pPr indent="0" lvl="0" marL="12700" marR="0" rtl="0" algn="l">
              <a:lnSpc>
                <a:spcPct val="95825"/>
              </a:lnSpc>
              <a:spcBef>
                <a:spcPts val="978"/>
              </a:spcBef>
              <a:spcAft>
                <a:spcPts val="0"/>
              </a:spcAft>
              <a:buNone/>
            </a:pPr>
            <a:r>
              <a:rPr lang="en-US" sz="1500">
                <a:solidFill>
                  <a:srgbClr val="52555A"/>
                </a:solidFill>
                <a:latin typeface="Arial"/>
                <a:ea typeface="Arial"/>
                <a:cs typeface="Arial"/>
                <a:sym typeface="Arial"/>
              </a:rPr>
              <a:t>Increased planned capital return by 55% to ~$19B in 2017 CCAR Cycle</a:t>
            </a:r>
            <a:endParaRPr sz="1500">
              <a:latin typeface="Arial"/>
              <a:ea typeface="Arial"/>
              <a:cs typeface="Arial"/>
              <a:sym typeface="Arial"/>
            </a:endParaRPr>
          </a:p>
        </p:txBody>
      </p:sp>
      <p:sp>
        <p:nvSpPr>
          <p:cNvPr id="60" name="Google Shape;60;p5"/>
          <p:cNvSpPr txBox="1"/>
          <p:nvPr/>
        </p:nvSpPr>
        <p:spPr>
          <a:xfrm>
            <a:off x="1090980" y="4310943"/>
            <a:ext cx="1023421" cy="803020"/>
          </a:xfrm>
          <a:prstGeom prst="rect">
            <a:avLst/>
          </a:prstGeom>
          <a:noFill/>
          <a:ln>
            <a:noFill/>
          </a:ln>
        </p:spPr>
        <p:txBody>
          <a:bodyPr anchorCtr="0" anchor="t" bIns="0" lIns="0" spcFirstLastPara="1" rIns="0" wrap="square" tIns="0">
            <a:noAutofit/>
          </a:bodyPr>
          <a:lstStyle/>
          <a:p>
            <a:pPr indent="-7238" lvl="0" marL="83438" marR="92079" rtl="0" algn="ctr">
              <a:lnSpc>
                <a:spcPct val="107722"/>
              </a:lnSpc>
              <a:spcBef>
                <a:spcPts val="0"/>
              </a:spcBef>
              <a:spcAft>
                <a:spcPts val="0"/>
              </a:spcAft>
              <a:buNone/>
            </a:pPr>
            <a:r>
              <a:rPr b="1" lang="en-US" sz="1800">
                <a:solidFill>
                  <a:srgbClr val="FFFFFF"/>
                </a:solidFill>
                <a:latin typeface="Arial"/>
                <a:ea typeface="Arial"/>
                <a:cs typeface="Arial"/>
                <a:sym typeface="Arial"/>
              </a:rPr>
              <a:t>Robust</a:t>
            </a:r>
            <a:endParaRPr sz="1800">
              <a:latin typeface="Arial"/>
              <a:ea typeface="Arial"/>
              <a:cs typeface="Arial"/>
              <a:sym typeface="Arial"/>
            </a:endParaRPr>
          </a:p>
          <a:p>
            <a:pPr indent="0" lvl="0" marL="0" marR="0" rtl="0" algn="ctr">
              <a:lnSpc>
                <a:spcPct val="100137"/>
              </a:lnSpc>
              <a:spcBef>
                <a:spcPts val="0"/>
              </a:spcBef>
              <a:spcAft>
                <a:spcPts val="0"/>
              </a:spcAft>
              <a:buNone/>
            </a:pPr>
            <a:r>
              <a:rPr b="1" lang="en-US" sz="1800">
                <a:solidFill>
                  <a:srgbClr val="FFFFFF"/>
                </a:solidFill>
                <a:latin typeface="Arial"/>
                <a:ea typeface="Arial"/>
                <a:cs typeface="Arial"/>
                <a:sym typeface="Arial"/>
              </a:rPr>
              <a:t>Capital &amp; Liquidity</a:t>
            </a:r>
            <a:endParaRPr sz="1800">
              <a:latin typeface="Arial"/>
              <a:ea typeface="Arial"/>
              <a:cs typeface="Arial"/>
              <a:sym typeface="Arial"/>
            </a:endParaRPr>
          </a:p>
        </p:txBody>
      </p:sp>
      <p:sp>
        <p:nvSpPr>
          <p:cNvPr id="61" name="Google Shape;61;p5"/>
          <p:cNvSpPr txBox="1"/>
          <p:nvPr/>
        </p:nvSpPr>
        <p:spPr>
          <a:xfrm>
            <a:off x="3197098" y="5533521"/>
            <a:ext cx="6028816" cy="254000"/>
          </a:xfrm>
          <a:prstGeom prst="rect">
            <a:avLst/>
          </a:prstGeom>
          <a:noFill/>
          <a:ln>
            <a:noFill/>
          </a:ln>
        </p:spPr>
        <p:txBody>
          <a:bodyPr anchorCtr="0" anchor="t" bIns="0" lIns="0" spcFirstLastPara="1" rIns="0" wrap="square" tIns="0">
            <a:noAutofit/>
          </a:bodyPr>
          <a:lstStyle/>
          <a:p>
            <a:pPr indent="0" lvl="0" marL="12700" marR="0" rtl="0" algn="l">
              <a:lnSpc>
                <a:spcPct val="107722"/>
              </a:lnSpc>
              <a:spcBef>
                <a:spcPts val="0"/>
              </a:spcBef>
              <a:spcAft>
                <a:spcPts val="0"/>
              </a:spcAft>
              <a:buNone/>
            </a:pPr>
            <a:r>
              <a:rPr b="1" lang="en-US" sz="1800">
                <a:solidFill>
                  <a:srgbClr val="FFFFFF"/>
                </a:solidFill>
                <a:latin typeface="Arial"/>
                <a:ea typeface="Arial"/>
                <a:cs typeface="Arial"/>
                <a:sym typeface="Arial"/>
              </a:rPr>
              <a:t>Strong Franchise Position and Capital Return Potential</a:t>
            </a:r>
            <a:endParaRPr sz="1800">
              <a:latin typeface="Arial"/>
              <a:ea typeface="Arial"/>
              <a:cs typeface="Arial"/>
              <a:sym typeface="Arial"/>
            </a:endParaRPr>
          </a:p>
        </p:txBody>
      </p:sp>
      <p:sp>
        <p:nvSpPr>
          <p:cNvPr id="62" name="Google Shape;62;p5"/>
          <p:cNvSpPr txBox="1"/>
          <p:nvPr/>
        </p:nvSpPr>
        <p:spPr>
          <a:xfrm>
            <a:off x="637743" y="5871257"/>
            <a:ext cx="316381" cy="286860"/>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Note:</a:t>
            </a:r>
            <a:endParaRPr sz="900">
              <a:latin typeface="Arial"/>
              <a:ea typeface="Arial"/>
              <a:cs typeface="Arial"/>
              <a:sym typeface="Arial"/>
            </a:endParaRPr>
          </a:p>
          <a:p>
            <a:pPr indent="0" lvl="0" marL="12700" marR="17190" rtl="0" algn="l">
              <a:lnSpc>
                <a:spcPct val="95825"/>
              </a:lnSpc>
              <a:spcBef>
                <a:spcPts val="69"/>
              </a:spcBef>
              <a:spcAft>
                <a:spcPts val="0"/>
              </a:spcAft>
              <a:buNone/>
            </a:pPr>
            <a:r>
              <a:rPr lang="en-US" sz="900">
                <a:solidFill>
                  <a:srgbClr val="52555A"/>
                </a:solidFill>
                <a:latin typeface="Arial"/>
                <a:ea typeface="Arial"/>
                <a:cs typeface="Arial"/>
                <a:sym typeface="Arial"/>
              </a:rPr>
              <a:t>(1)</a:t>
            </a:r>
            <a:endParaRPr sz="900">
              <a:latin typeface="Arial"/>
              <a:ea typeface="Arial"/>
              <a:cs typeface="Arial"/>
              <a:sym typeface="Arial"/>
            </a:endParaRPr>
          </a:p>
        </p:txBody>
      </p:sp>
      <p:sp>
        <p:nvSpPr>
          <p:cNvPr id="63" name="Google Shape;63;p5"/>
          <p:cNvSpPr txBox="1"/>
          <p:nvPr/>
        </p:nvSpPr>
        <p:spPr>
          <a:xfrm>
            <a:off x="1065377" y="6018417"/>
            <a:ext cx="8756637" cy="854151"/>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Source: Coalition. Results are based upon Citi’s internal product offering taxonomy.  LTM’17 as of 2Q’17.  2Q'17 reflects results based on preliminary industry revenue pool.</a:t>
            </a:r>
            <a:endParaRPr sz="900">
              <a:latin typeface="Arial"/>
              <a:ea typeface="Arial"/>
              <a:cs typeface="Arial"/>
              <a:sym typeface="Arial"/>
            </a:endParaRPr>
          </a:p>
          <a:p>
            <a:pPr indent="0" lvl="0" marL="12700" marR="17145" rtl="0" algn="l">
              <a:lnSpc>
                <a:spcPct val="95825"/>
              </a:lnSpc>
              <a:spcBef>
                <a:spcPts val="0"/>
              </a:spcBef>
              <a:spcAft>
                <a:spcPts val="0"/>
              </a:spcAft>
              <a:buNone/>
            </a:pPr>
            <a:r>
              <a:rPr lang="en-US" sz="900">
                <a:solidFill>
                  <a:srgbClr val="52555A"/>
                </a:solidFill>
                <a:latin typeface="Arial"/>
                <a:ea typeface="Arial"/>
                <a:cs typeface="Arial"/>
                <a:sym typeface="Arial"/>
              </a:rPr>
              <a:t>BARC, BNP, DB, HSBC, JPM, SG, SCB and WFC.</a:t>
            </a:r>
            <a:endParaRPr sz="900">
              <a:latin typeface="Arial"/>
              <a:ea typeface="Arial"/>
              <a:cs typeface="Arial"/>
              <a:sym typeface="Arial"/>
            </a:endParaRPr>
          </a:p>
          <a:p>
            <a:pPr indent="0" lvl="0" marL="12700" marR="10129" rtl="0" algn="l">
              <a:lnSpc>
                <a:spcPct val="100041"/>
              </a:lnSpc>
              <a:spcBef>
                <a:spcPts val="120"/>
              </a:spcBef>
              <a:spcAft>
                <a:spcPts val="0"/>
              </a:spcAft>
              <a:buNone/>
            </a:pPr>
            <a:r>
              <a:rPr lang="en-US" sz="900">
                <a:solidFill>
                  <a:srgbClr val="52555A"/>
                </a:solidFill>
                <a:latin typeface="Arial"/>
                <a:ea typeface="Arial"/>
                <a:cs typeface="Arial"/>
                <a:sym typeface="Arial"/>
              </a:rPr>
              <a:t>Source: Coalition. Results are based upon Citi’s internal product offering taxonomy.  LTM’17 as of 2Q’17.  2Q'17 reflects results based on preliminary industry revenue pool. BARC, BNP, CS, DB, GS, JPM, MS, RBS and UBS.</a:t>
            </a:r>
            <a:endParaRPr sz="900">
              <a:latin typeface="Arial"/>
              <a:ea typeface="Arial"/>
              <a:cs typeface="Arial"/>
              <a:sym typeface="Arial"/>
            </a:endParaRPr>
          </a:p>
          <a:p>
            <a:pPr indent="0" lvl="0" marL="12700" marR="17145" rtl="0" algn="l">
              <a:lnSpc>
                <a:spcPct val="95825"/>
              </a:lnSpc>
              <a:spcBef>
                <a:spcPts val="75"/>
              </a:spcBef>
              <a:spcAft>
                <a:spcPts val="0"/>
              </a:spcAft>
              <a:buNone/>
            </a:pPr>
            <a:r>
              <a:rPr lang="en-US" sz="900">
                <a:solidFill>
                  <a:srgbClr val="52555A"/>
                </a:solidFill>
                <a:latin typeface="Arial"/>
                <a:ea typeface="Arial"/>
                <a:cs typeface="Arial"/>
                <a:sym typeface="Arial"/>
              </a:rPr>
              <a:t>Based on loans outstanding as of 2Q’17.</a:t>
            </a:r>
            <a:endParaRPr sz="900">
              <a:latin typeface="Arial"/>
              <a:ea typeface="Arial"/>
              <a:cs typeface="Arial"/>
              <a:sym typeface="Arial"/>
            </a:endParaRPr>
          </a:p>
          <a:p>
            <a:pPr indent="0" lvl="0" marL="12700" marR="17145" rtl="0" algn="l">
              <a:lnSpc>
                <a:spcPct val="95825"/>
              </a:lnSpc>
              <a:spcBef>
                <a:spcPts val="120"/>
              </a:spcBef>
              <a:spcAft>
                <a:spcPts val="0"/>
              </a:spcAft>
              <a:buNone/>
            </a:pPr>
            <a:r>
              <a:rPr lang="en-US" sz="900">
                <a:solidFill>
                  <a:srgbClr val="52555A"/>
                </a:solidFill>
                <a:latin typeface="Arial"/>
                <a:ea typeface="Arial"/>
                <a:cs typeface="Arial"/>
                <a:sym typeface="Arial"/>
              </a:rPr>
              <a:t>Based on wallet share per Dealogic as of June 30, 2017.</a:t>
            </a:r>
            <a:endParaRPr sz="900">
              <a:latin typeface="Arial"/>
              <a:ea typeface="Arial"/>
              <a:cs typeface="Arial"/>
              <a:sym typeface="Arial"/>
            </a:endParaRPr>
          </a:p>
        </p:txBody>
      </p:sp>
      <p:sp>
        <p:nvSpPr>
          <p:cNvPr id="64" name="Google Shape;64;p5"/>
          <p:cNvSpPr txBox="1"/>
          <p:nvPr/>
        </p:nvSpPr>
        <p:spPr>
          <a:xfrm>
            <a:off x="9846056" y="6018417"/>
            <a:ext cx="1386827" cy="139700"/>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Peer group includes: BAC,</a:t>
            </a:r>
            <a:endParaRPr sz="900">
              <a:latin typeface="Arial"/>
              <a:ea typeface="Arial"/>
              <a:cs typeface="Arial"/>
              <a:sym typeface="Arial"/>
            </a:endParaRPr>
          </a:p>
        </p:txBody>
      </p:sp>
      <p:sp>
        <p:nvSpPr>
          <p:cNvPr id="65" name="Google Shape;65;p5"/>
          <p:cNvSpPr txBox="1"/>
          <p:nvPr/>
        </p:nvSpPr>
        <p:spPr>
          <a:xfrm>
            <a:off x="637743" y="6302186"/>
            <a:ext cx="182562" cy="139700"/>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(2)</a:t>
            </a:r>
            <a:endParaRPr sz="900">
              <a:latin typeface="Arial"/>
              <a:ea typeface="Arial"/>
              <a:cs typeface="Arial"/>
              <a:sym typeface="Arial"/>
            </a:endParaRPr>
          </a:p>
        </p:txBody>
      </p:sp>
      <p:sp>
        <p:nvSpPr>
          <p:cNvPr id="66" name="Google Shape;66;p5"/>
          <p:cNvSpPr txBox="1"/>
          <p:nvPr/>
        </p:nvSpPr>
        <p:spPr>
          <a:xfrm>
            <a:off x="9846056" y="6302186"/>
            <a:ext cx="1386827" cy="139700"/>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Peer group includes: BAC,</a:t>
            </a:r>
            <a:endParaRPr sz="900">
              <a:latin typeface="Arial"/>
              <a:ea typeface="Arial"/>
              <a:cs typeface="Arial"/>
              <a:sym typeface="Arial"/>
            </a:endParaRPr>
          </a:p>
        </p:txBody>
      </p:sp>
      <p:sp>
        <p:nvSpPr>
          <p:cNvPr id="67" name="Google Shape;67;p5"/>
          <p:cNvSpPr txBox="1"/>
          <p:nvPr/>
        </p:nvSpPr>
        <p:spPr>
          <a:xfrm>
            <a:off x="489000" y="6586260"/>
            <a:ext cx="331953" cy="286308"/>
          </a:xfrm>
          <a:prstGeom prst="rect">
            <a:avLst/>
          </a:prstGeom>
          <a:noFill/>
          <a:ln>
            <a:noFill/>
          </a:ln>
        </p:spPr>
        <p:txBody>
          <a:bodyPr anchorCtr="0" anchor="t" bIns="0" lIns="0" spcFirstLastPara="1" rIns="0" wrap="square" tIns="0">
            <a:noAutofit/>
          </a:bodyPr>
          <a:lstStyle/>
          <a:p>
            <a:pPr indent="0" lvl="0" marL="12700" marR="0" rtl="0" algn="l">
              <a:lnSpc>
                <a:spcPct val="117222"/>
              </a:lnSpc>
              <a:spcBef>
                <a:spcPts val="0"/>
              </a:spcBef>
              <a:spcAft>
                <a:spcPts val="0"/>
              </a:spcAft>
              <a:buNone/>
            </a:pPr>
            <a:r>
              <a:rPr lang="en-US" sz="900">
                <a:solidFill>
                  <a:srgbClr val="52555A"/>
                </a:solidFill>
                <a:latin typeface="Arial"/>
                <a:ea typeface="Arial"/>
                <a:cs typeface="Arial"/>
                <a:sym typeface="Arial"/>
              </a:rPr>
              <a:t>2  (3)</a:t>
            </a:r>
            <a:endParaRPr sz="900">
              <a:latin typeface="Arial"/>
              <a:ea typeface="Arial"/>
              <a:cs typeface="Arial"/>
              <a:sym typeface="Arial"/>
            </a:endParaRPr>
          </a:p>
          <a:p>
            <a:pPr indent="-9041" lvl="0" marL="161442" marR="648" rtl="0" algn="l">
              <a:lnSpc>
                <a:spcPct val="95825"/>
              </a:lnSpc>
              <a:spcBef>
                <a:spcPts val="32"/>
              </a:spcBef>
              <a:spcAft>
                <a:spcPts val="0"/>
              </a:spcAft>
              <a:buNone/>
            </a:pPr>
            <a:r>
              <a:rPr lang="en-US" sz="900">
                <a:solidFill>
                  <a:srgbClr val="52555A"/>
                </a:solidFill>
                <a:latin typeface="Arial"/>
                <a:ea typeface="Arial"/>
                <a:cs typeface="Arial"/>
                <a:sym typeface="Arial"/>
              </a:rPr>
              <a:t>(4)</a:t>
            </a:r>
            <a:endParaRPr sz="900">
              <a:latin typeface="Arial"/>
              <a:ea typeface="Arial"/>
              <a:cs typeface="Arial"/>
              <a:sym typeface="Arial"/>
            </a:endParaRPr>
          </a:p>
        </p:txBody>
      </p:sp>
      <p:sp>
        <p:nvSpPr>
          <p:cNvPr id="68" name="Google Shape;68;p5"/>
          <p:cNvSpPr txBox="1"/>
          <p:nvPr/>
        </p:nvSpPr>
        <p:spPr>
          <a:xfrm>
            <a:off x="959815" y="354711"/>
            <a:ext cx="86563"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9" name="Google Shape;69;p5"/>
          <p:cNvSpPr txBox="1"/>
          <p:nvPr/>
        </p:nvSpPr>
        <p:spPr>
          <a:xfrm>
            <a:off x="1892503" y="354711"/>
            <a:ext cx="9945928"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70" name="Google Shape;70;p5"/>
          <p:cNvSpPr txBox="1"/>
          <p:nvPr/>
        </p:nvSpPr>
        <p:spPr>
          <a:xfrm>
            <a:off x="527304" y="946912"/>
            <a:ext cx="11311128"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71" name="Google Shape;71;p5"/>
          <p:cNvSpPr txBox="1"/>
          <p:nvPr/>
        </p:nvSpPr>
        <p:spPr>
          <a:xfrm>
            <a:off x="554736" y="2380996"/>
            <a:ext cx="112014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72" name="Google Shape;72;p5"/>
          <p:cNvSpPr txBox="1"/>
          <p:nvPr/>
        </p:nvSpPr>
        <p:spPr>
          <a:xfrm>
            <a:off x="554736" y="3837940"/>
            <a:ext cx="112014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6"/>
          <p:cNvSpPr/>
          <p:nvPr/>
        </p:nvSpPr>
        <p:spPr>
          <a:xfrm>
            <a:off x="11382756" y="6417564"/>
            <a:ext cx="519683" cy="32004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8" name="Google Shape;78;p6"/>
          <p:cNvSpPr/>
          <p:nvPr/>
        </p:nvSpPr>
        <p:spPr>
          <a:xfrm>
            <a:off x="620268" y="5826252"/>
            <a:ext cx="10962132" cy="274320"/>
          </a:xfrm>
          <a:custGeom>
            <a:rect b="b" l="l" r="r" t="t"/>
            <a:pathLst>
              <a:path extrusionOk="0" h="120000" w="120000">
                <a:moveTo>
                  <a:pt x="0" y="120000"/>
                </a:moveTo>
                <a:lnTo>
                  <a:pt x="119999" y="120000"/>
                </a:lnTo>
                <a:lnTo>
                  <a:pt x="119999" y="0"/>
                </a:lnTo>
                <a:lnTo>
                  <a:pt x="0" y="0"/>
                </a:lnTo>
                <a:lnTo>
                  <a:pt x="0" y="12000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9" name="Google Shape;79;p6"/>
          <p:cNvSpPr/>
          <p:nvPr/>
        </p:nvSpPr>
        <p:spPr>
          <a:xfrm>
            <a:off x="620268" y="5826252"/>
            <a:ext cx="10962132" cy="274320"/>
          </a:xfrm>
          <a:custGeom>
            <a:rect b="b" l="l" r="r" t="t"/>
            <a:pathLst>
              <a:path extrusionOk="0" h="120000" w="120000">
                <a:moveTo>
                  <a:pt x="0" y="120000"/>
                </a:moveTo>
                <a:lnTo>
                  <a:pt x="119999" y="120000"/>
                </a:lnTo>
                <a:lnTo>
                  <a:pt x="119999" y="0"/>
                </a:lnTo>
                <a:lnTo>
                  <a:pt x="0" y="0"/>
                </a:lnTo>
                <a:lnTo>
                  <a:pt x="0" y="120000"/>
                </a:lnTo>
                <a:close/>
              </a:path>
            </a:pathLst>
          </a:custGeom>
          <a:noFill/>
          <a:ln cap="flat" cmpd="sng" w="9525">
            <a:solidFill>
              <a:srgbClr val="002C7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0" name="Google Shape;80;p6"/>
          <p:cNvSpPr/>
          <p:nvPr/>
        </p:nvSpPr>
        <p:spPr>
          <a:xfrm>
            <a:off x="609600" y="731520"/>
            <a:ext cx="10972800" cy="640079"/>
          </a:xfrm>
          <a:custGeom>
            <a:rect b="b" l="l" r="r" t="t"/>
            <a:pathLst>
              <a:path extrusionOk="0" h="120000" w="120000">
                <a:moveTo>
                  <a:pt x="0" y="59999"/>
                </a:moveTo>
                <a:lnTo>
                  <a:pt x="3499" y="120000"/>
                </a:lnTo>
                <a:lnTo>
                  <a:pt x="3499" y="89999"/>
                </a:lnTo>
                <a:lnTo>
                  <a:pt x="116499" y="89999"/>
                </a:lnTo>
                <a:lnTo>
                  <a:pt x="116499" y="120000"/>
                </a:lnTo>
                <a:lnTo>
                  <a:pt x="119999" y="59999"/>
                </a:lnTo>
                <a:lnTo>
                  <a:pt x="116499" y="0"/>
                </a:lnTo>
                <a:lnTo>
                  <a:pt x="116499" y="29999"/>
                </a:lnTo>
                <a:lnTo>
                  <a:pt x="3499" y="29999"/>
                </a:lnTo>
                <a:lnTo>
                  <a:pt x="3499" y="0"/>
                </a:lnTo>
                <a:lnTo>
                  <a:pt x="0" y="59999"/>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1" name="Google Shape;81;p6"/>
          <p:cNvSpPr/>
          <p:nvPr/>
        </p:nvSpPr>
        <p:spPr>
          <a:xfrm>
            <a:off x="4823460" y="2165604"/>
            <a:ext cx="1284731" cy="911351"/>
          </a:xfrm>
          <a:custGeom>
            <a:rect b="b" l="l" r="r" t="t"/>
            <a:pathLst>
              <a:path extrusionOk="0" h="120000" w="120000">
                <a:moveTo>
                  <a:pt x="60593" y="0"/>
                </a:moveTo>
                <a:lnTo>
                  <a:pt x="0" y="118495"/>
                </a:lnTo>
                <a:lnTo>
                  <a:pt x="120000" y="120000"/>
                </a:lnTo>
                <a:lnTo>
                  <a:pt x="120000" y="0"/>
                </a:lnTo>
                <a:lnTo>
                  <a:pt x="60593" y="0"/>
                </a:lnTo>
                <a:close/>
              </a:path>
            </a:pathLst>
          </a:custGeom>
          <a:solidFill>
            <a:srgbClr val="609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2" name="Google Shape;82;p6"/>
          <p:cNvSpPr/>
          <p:nvPr/>
        </p:nvSpPr>
        <p:spPr>
          <a:xfrm>
            <a:off x="5460492" y="1295400"/>
            <a:ext cx="1264919" cy="870203"/>
          </a:xfrm>
          <a:custGeom>
            <a:rect b="b" l="l" r="r" t="t"/>
            <a:pathLst>
              <a:path extrusionOk="0" h="120000" w="120000">
                <a:moveTo>
                  <a:pt x="0" y="119999"/>
                </a:moveTo>
                <a:lnTo>
                  <a:pt x="120000" y="119999"/>
                </a:lnTo>
                <a:lnTo>
                  <a:pt x="60000" y="0"/>
                </a:lnTo>
                <a:lnTo>
                  <a:pt x="0" y="119999"/>
                </a:lnTo>
                <a:close/>
              </a:path>
            </a:pathLst>
          </a:custGeom>
          <a:solidFill>
            <a:srgbClr val="AFC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3" name="Google Shape;83;p6"/>
          <p:cNvSpPr/>
          <p:nvPr/>
        </p:nvSpPr>
        <p:spPr>
          <a:xfrm>
            <a:off x="6117336" y="2165604"/>
            <a:ext cx="1225295" cy="903732"/>
          </a:xfrm>
          <a:custGeom>
            <a:rect b="b" l="l" r="r" t="t"/>
            <a:pathLst>
              <a:path extrusionOk="0" h="120000" w="120000">
                <a:moveTo>
                  <a:pt x="0" y="0"/>
                </a:moveTo>
                <a:lnTo>
                  <a:pt x="0" y="120000"/>
                </a:lnTo>
                <a:lnTo>
                  <a:pt x="120000" y="120000"/>
                </a:lnTo>
                <a:lnTo>
                  <a:pt x="59514" y="0"/>
                </a:lnTo>
                <a:lnTo>
                  <a:pt x="0" y="0"/>
                </a:lnTo>
                <a:close/>
              </a:path>
            </a:pathLst>
          </a:custGeom>
          <a:solidFill>
            <a:srgbClr val="609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 name="Google Shape;84;p6"/>
          <p:cNvSpPr/>
          <p:nvPr/>
        </p:nvSpPr>
        <p:spPr>
          <a:xfrm>
            <a:off x="4213860" y="3058667"/>
            <a:ext cx="1892807" cy="922020"/>
          </a:xfrm>
          <a:custGeom>
            <a:rect b="b" l="l" r="r" t="t"/>
            <a:pathLst>
              <a:path extrusionOk="0" h="120000" w="120000">
                <a:moveTo>
                  <a:pt x="38985" y="0"/>
                </a:moveTo>
                <a:lnTo>
                  <a:pt x="0" y="118512"/>
                </a:lnTo>
                <a:lnTo>
                  <a:pt x="120000" y="120000"/>
                </a:lnTo>
                <a:lnTo>
                  <a:pt x="120000" y="1487"/>
                </a:lnTo>
                <a:lnTo>
                  <a:pt x="38985" y="0"/>
                </a:lnTo>
                <a:close/>
              </a:path>
            </a:pathLst>
          </a:custGeom>
          <a:solidFill>
            <a:srgbClr val="004EC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 name="Google Shape;85;p6"/>
          <p:cNvSpPr/>
          <p:nvPr/>
        </p:nvSpPr>
        <p:spPr>
          <a:xfrm>
            <a:off x="6117336" y="3066288"/>
            <a:ext cx="1844039" cy="914400"/>
          </a:xfrm>
          <a:custGeom>
            <a:rect b="b" l="l" r="r" t="t"/>
            <a:pathLst>
              <a:path extrusionOk="0" h="120000" w="120000">
                <a:moveTo>
                  <a:pt x="0" y="500"/>
                </a:moveTo>
                <a:lnTo>
                  <a:pt x="0" y="120000"/>
                </a:lnTo>
                <a:lnTo>
                  <a:pt x="120000" y="118499"/>
                </a:lnTo>
                <a:lnTo>
                  <a:pt x="80008" y="0"/>
                </a:lnTo>
                <a:lnTo>
                  <a:pt x="0" y="500"/>
                </a:lnTo>
                <a:close/>
              </a:path>
            </a:pathLst>
          </a:custGeom>
          <a:solidFill>
            <a:srgbClr val="004EC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 name="Google Shape;86;p6"/>
          <p:cNvSpPr/>
          <p:nvPr/>
        </p:nvSpPr>
        <p:spPr>
          <a:xfrm>
            <a:off x="3569208" y="3959352"/>
            <a:ext cx="2540507" cy="929640"/>
          </a:xfrm>
          <a:custGeom>
            <a:rect b="b" l="l" r="r" t="t"/>
            <a:pathLst>
              <a:path extrusionOk="0" h="120000" w="120000">
                <a:moveTo>
                  <a:pt x="30491" y="0"/>
                </a:moveTo>
                <a:lnTo>
                  <a:pt x="0" y="120000"/>
                </a:lnTo>
                <a:lnTo>
                  <a:pt x="119999" y="118540"/>
                </a:lnTo>
                <a:lnTo>
                  <a:pt x="119999" y="1901"/>
                </a:lnTo>
                <a:lnTo>
                  <a:pt x="110431" y="1377"/>
                </a:lnTo>
                <a:lnTo>
                  <a:pt x="30491" y="0"/>
                </a:lnTo>
                <a:close/>
              </a:path>
            </a:pathLst>
          </a:custGeom>
          <a:solidFill>
            <a:srgbClr val="002155"/>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7" name="Google Shape;87;p6"/>
          <p:cNvSpPr/>
          <p:nvPr/>
        </p:nvSpPr>
        <p:spPr>
          <a:xfrm>
            <a:off x="6117336" y="3962400"/>
            <a:ext cx="2447543" cy="915924"/>
          </a:xfrm>
          <a:custGeom>
            <a:rect b="b" l="l" r="r" t="t"/>
            <a:pathLst>
              <a:path extrusionOk="0" h="120000" w="120000">
                <a:moveTo>
                  <a:pt x="0" y="1480"/>
                </a:moveTo>
                <a:lnTo>
                  <a:pt x="0" y="120000"/>
                </a:lnTo>
                <a:lnTo>
                  <a:pt x="120000" y="120000"/>
                </a:lnTo>
                <a:lnTo>
                  <a:pt x="89881" y="0"/>
                </a:lnTo>
                <a:lnTo>
                  <a:pt x="0" y="1480"/>
                </a:lnTo>
                <a:close/>
              </a:path>
            </a:pathLst>
          </a:custGeom>
          <a:solidFill>
            <a:srgbClr val="002155"/>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8" name="Google Shape;88;p6"/>
          <p:cNvSpPr/>
          <p:nvPr/>
        </p:nvSpPr>
        <p:spPr>
          <a:xfrm>
            <a:off x="5719572" y="1626108"/>
            <a:ext cx="708660" cy="457200"/>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9" name="Google Shape;89;p6"/>
          <p:cNvSpPr/>
          <p:nvPr/>
        </p:nvSpPr>
        <p:spPr>
          <a:xfrm>
            <a:off x="620268" y="5029200"/>
            <a:ext cx="10972800" cy="717804"/>
          </a:xfrm>
          <a:custGeom>
            <a:rect b="b" l="l" r="r" t="t"/>
            <a:pathLst>
              <a:path extrusionOk="0" h="120000" w="120000">
                <a:moveTo>
                  <a:pt x="119999" y="60000"/>
                </a:moveTo>
                <a:lnTo>
                  <a:pt x="59999" y="0"/>
                </a:lnTo>
                <a:lnTo>
                  <a:pt x="0" y="60000"/>
                </a:lnTo>
                <a:lnTo>
                  <a:pt x="0" y="120000"/>
                </a:lnTo>
                <a:lnTo>
                  <a:pt x="119999" y="120000"/>
                </a:lnTo>
                <a:lnTo>
                  <a:pt x="119999" y="60000"/>
                </a:lnTo>
                <a:close/>
              </a:path>
            </a:pathLst>
          </a:custGeom>
          <a:solidFill>
            <a:srgbClr val="7E7E7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0" name="Google Shape;90;p6"/>
          <p:cNvSpPr/>
          <p:nvPr/>
        </p:nvSpPr>
        <p:spPr>
          <a:xfrm>
            <a:off x="3738372" y="5187696"/>
            <a:ext cx="1316736" cy="551687"/>
          </a:xfrm>
          <a:custGeom>
            <a:rect b="b" l="l" r="r" t="t"/>
            <a:pathLst>
              <a:path extrusionOk="0" h="120000" w="120000">
                <a:moveTo>
                  <a:pt x="0" y="119999"/>
                </a:moveTo>
                <a:lnTo>
                  <a:pt x="120000" y="119999"/>
                </a:lnTo>
                <a:lnTo>
                  <a:pt x="120000" y="0"/>
                </a:lnTo>
                <a:lnTo>
                  <a:pt x="0" y="0"/>
                </a:lnTo>
                <a:lnTo>
                  <a:pt x="0" y="119999"/>
                </a:lnTo>
                <a:close/>
              </a:path>
            </a:pathLst>
          </a:custGeom>
          <a:solidFill>
            <a:srgbClr val="7E7E7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1" name="Google Shape;91;p6"/>
          <p:cNvSpPr/>
          <p:nvPr/>
        </p:nvSpPr>
        <p:spPr>
          <a:xfrm>
            <a:off x="5425440" y="5187696"/>
            <a:ext cx="1316736" cy="551687"/>
          </a:xfrm>
          <a:custGeom>
            <a:rect b="b" l="l" r="r" t="t"/>
            <a:pathLst>
              <a:path extrusionOk="0" h="120000" w="120000">
                <a:moveTo>
                  <a:pt x="0" y="119999"/>
                </a:moveTo>
                <a:lnTo>
                  <a:pt x="120000" y="119999"/>
                </a:lnTo>
                <a:lnTo>
                  <a:pt x="120000" y="0"/>
                </a:lnTo>
                <a:lnTo>
                  <a:pt x="0" y="0"/>
                </a:lnTo>
                <a:lnTo>
                  <a:pt x="0" y="119999"/>
                </a:lnTo>
                <a:close/>
              </a:path>
            </a:pathLst>
          </a:custGeom>
          <a:solidFill>
            <a:srgbClr val="7E7E7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2" name="Google Shape;92;p6"/>
          <p:cNvSpPr/>
          <p:nvPr/>
        </p:nvSpPr>
        <p:spPr>
          <a:xfrm>
            <a:off x="7112508" y="5187696"/>
            <a:ext cx="1318259" cy="551687"/>
          </a:xfrm>
          <a:custGeom>
            <a:rect b="b" l="l" r="r" t="t"/>
            <a:pathLst>
              <a:path extrusionOk="0" h="120000" w="120000">
                <a:moveTo>
                  <a:pt x="0" y="119999"/>
                </a:moveTo>
                <a:lnTo>
                  <a:pt x="120000" y="119999"/>
                </a:lnTo>
                <a:lnTo>
                  <a:pt x="120000" y="0"/>
                </a:lnTo>
                <a:lnTo>
                  <a:pt x="0" y="0"/>
                </a:lnTo>
                <a:lnTo>
                  <a:pt x="0" y="119999"/>
                </a:lnTo>
                <a:close/>
              </a:path>
            </a:pathLst>
          </a:custGeom>
          <a:solidFill>
            <a:srgbClr val="7E7E7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3" name="Google Shape;93;p6"/>
          <p:cNvSpPr txBox="1"/>
          <p:nvPr/>
        </p:nvSpPr>
        <p:spPr>
          <a:xfrm>
            <a:off x="508203" y="234727"/>
            <a:ext cx="11388648" cy="330200"/>
          </a:xfrm>
          <a:prstGeom prst="rect">
            <a:avLst/>
          </a:prstGeom>
          <a:noFill/>
          <a:ln>
            <a:noFill/>
          </a:ln>
        </p:spPr>
        <p:txBody>
          <a:bodyPr anchorCtr="0" anchor="t" bIns="0" lIns="0" spcFirstLastPara="1" rIns="0" wrap="square" tIns="0">
            <a:noAutofit/>
          </a:bodyPr>
          <a:lstStyle/>
          <a:p>
            <a:pPr indent="0" lvl="0" marL="12700" marR="0" rtl="0" algn="l">
              <a:lnSpc>
                <a:spcPct val="106458"/>
              </a:lnSpc>
              <a:spcBef>
                <a:spcPts val="0"/>
              </a:spcBef>
              <a:spcAft>
                <a:spcPts val="0"/>
              </a:spcAft>
              <a:buNone/>
            </a:pPr>
            <a:r>
              <a:rPr lang="en-US" sz="2400" u="sng">
                <a:solidFill>
                  <a:srgbClr val="002C71"/>
                </a:solidFill>
                <a:latin typeface="Arial"/>
                <a:ea typeface="Arial"/>
                <a:cs typeface="Arial"/>
                <a:sym typeface="Arial"/>
              </a:rPr>
              <a:t>Simplified, Integrated Business Model 	</a:t>
            </a:r>
            <a:endParaRPr sz="2400">
              <a:latin typeface="Arial"/>
              <a:ea typeface="Arial"/>
              <a:cs typeface="Arial"/>
              <a:sym typeface="Arial"/>
            </a:endParaRPr>
          </a:p>
        </p:txBody>
      </p:sp>
      <p:sp>
        <p:nvSpPr>
          <p:cNvPr id="94" name="Google Shape;94;p6"/>
          <p:cNvSpPr txBox="1"/>
          <p:nvPr/>
        </p:nvSpPr>
        <p:spPr>
          <a:xfrm>
            <a:off x="2318131" y="939220"/>
            <a:ext cx="1357680" cy="254000"/>
          </a:xfrm>
          <a:prstGeom prst="rect">
            <a:avLst/>
          </a:prstGeom>
          <a:noFill/>
          <a:ln>
            <a:noFill/>
          </a:ln>
        </p:spPr>
        <p:txBody>
          <a:bodyPr anchorCtr="0" anchor="t" bIns="0" lIns="0" spcFirstLastPara="1" rIns="0" wrap="square" tIns="0">
            <a:noAutofit/>
          </a:bodyPr>
          <a:lstStyle/>
          <a:p>
            <a:pPr indent="0" lvl="0" marL="12700" marR="0" rtl="0" algn="l">
              <a:lnSpc>
                <a:spcPct val="107722"/>
              </a:lnSpc>
              <a:spcBef>
                <a:spcPts val="0"/>
              </a:spcBef>
              <a:spcAft>
                <a:spcPts val="0"/>
              </a:spcAft>
              <a:buNone/>
            </a:pPr>
            <a:r>
              <a:rPr b="1" lang="en-US" sz="1800">
                <a:solidFill>
                  <a:srgbClr val="FFFFFF"/>
                </a:solidFill>
                <a:latin typeface="Arial"/>
                <a:ea typeface="Arial"/>
                <a:cs typeface="Arial"/>
                <a:sym typeface="Arial"/>
              </a:rPr>
              <a:t>Institutional</a:t>
            </a:r>
            <a:endParaRPr sz="1800">
              <a:latin typeface="Arial"/>
              <a:ea typeface="Arial"/>
              <a:cs typeface="Arial"/>
              <a:sym typeface="Arial"/>
            </a:endParaRPr>
          </a:p>
        </p:txBody>
      </p:sp>
      <p:sp>
        <p:nvSpPr>
          <p:cNvPr id="95" name="Google Shape;95;p6"/>
          <p:cNvSpPr txBox="1"/>
          <p:nvPr/>
        </p:nvSpPr>
        <p:spPr>
          <a:xfrm>
            <a:off x="8719566" y="939220"/>
            <a:ext cx="1190117" cy="254000"/>
          </a:xfrm>
          <a:prstGeom prst="rect">
            <a:avLst/>
          </a:prstGeom>
          <a:noFill/>
          <a:ln>
            <a:noFill/>
          </a:ln>
        </p:spPr>
        <p:txBody>
          <a:bodyPr anchorCtr="0" anchor="t" bIns="0" lIns="0" spcFirstLastPara="1" rIns="0" wrap="square" tIns="0">
            <a:noAutofit/>
          </a:bodyPr>
          <a:lstStyle/>
          <a:p>
            <a:pPr indent="0" lvl="0" marL="12700" marR="0" rtl="0" algn="l">
              <a:lnSpc>
                <a:spcPct val="107722"/>
              </a:lnSpc>
              <a:spcBef>
                <a:spcPts val="0"/>
              </a:spcBef>
              <a:spcAft>
                <a:spcPts val="0"/>
              </a:spcAft>
              <a:buNone/>
            </a:pPr>
            <a:r>
              <a:rPr b="1" lang="en-US" sz="1800">
                <a:solidFill>
                  <a:srgbClr val="FFFFFF"/>
                </a:solidFill>
                <a:latin typeface="Arial"/>
                <a:ea typeface="Arial"/>
                <a:cs typeface="Arial"/>
                <a:sym typeface="Arial"/>
              </a:rPr>
              <a:t>Consumer</a:t>
            </a:r>
            <a:endParaRPr sz="1800">
              <a:latin typeface="Arial"/>
              <a:ea typeface="Arial"/>
              <a:cs typeface="Arial"/>
              <a:sym typeface="Arial"/>
            </a:endParaRPr>
          </a:p>
        </p:txBody>
      </p:sp>
      <p:sp>
        <p:nvSpPr>
          <p:cNvPr id="96" name="Google Shape;96;p6"/>
          <p:cNvSpPr txBox="1"/>
          <p:nvPr/>
        </p:nvSpPr>
        <p:spPr>
          <a:xfrm>
            <a:off x="8343392" y="1566195"/>
            <a:ext cx="149042" cy="228091"/>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600">
                <a:solidFill>
                  <a:srgbClr val="52555A"/>
                </a:solidFill>
                <a:latin typeface="Noto Sans Symbols"/>
                <a:ea typeface="Noto Sans Symbols"/>
                <a:cs typeface="Noto Sans Symbols"/>
                <a:sym typeface="Noto Sans Symbols"/>
              </a:rPr>
              <a:t>∙</a:t>
            </a:r>
            <a:endParaRPr sz="1600">
              <a:latin typeface="Noto Sans Symbols"/>
              <a:ea typeface="Noto Sans Symbols"/>
              <a:cs typeface="Noto Sans Symbols"/>
              <a:sym typeface="Noto Sans Symbols"/>
            </a:endParaRPr>
          </a:p>
        </p:txBody>
      </p:sp>
      <p:sp>
        <p:nvSpPr>
          <p:cNvPr id="97" name="Google Shape;97;p6"/>
          <p:cNvSpPr txBox="1"/>
          <p:nvPr/>
        </p:nvSpPr>
        <p:spPr>
          <a:xfrm>
            <a:off x="8626856" y="1568289"/>
            <a:ext cx="1995768" cy="471931"/>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Consumer operations</a:t>
            </a:r>
            <a:endParaRPr sz="1600">
              <a:latin typeface="Arial"/>
              <a:ea typeface="Arial"/>
              <a:cs typeface="Arial"/>
              <a:sym typeface="Arial"/>
            </a:endParaRPr>
          </a:p>
          <a:p>
            <a:pPr indent="0" lvl="0" marL="12700" marR="30403" rtl="0" algn="l">
              <a:lnSpc>
                <a:spcPct val="95825"/>
              </a:lnSpc>
              <a:spcBef>
                <a:spcPts val="0"/>
              </a:spcBef>
              <a:spcAft>
                <a:spcPts val="0"/>
              </a:spcAft>
              <a:buNone/>
            </a:pPr>
            <a:r>
              <a:rPr lang="en-US" sz="1600">
                <a:solidFill>
                  <a:srgbClr val="52555A"/>
                </a:solidFill>
                <a:latin typeface="Arial"/>
                <a:ea typeface="Arial"/>
                <a:cs typeface="Arial"/>
                <a:sym typeface="Arial"/>
              </a:rPr>
              <a:t>in 19 markets</a:t>
            </a:r>
            <a:endParaRPr sz="1600">
              <a:latin typeface="Arial"/>
              <a:ea typeface="Arial"/>
              <a:cs typeface="Arial"/>
              <a:sym typeface="Arial"/>
            </a:endParaRPr>
          </a:p>
        </p:txBody>
      </p:sp>
      <p:sp>
        <p:nvSpPr>
          <p:cNvPr id="98" name="Google Shape;98;p6"/>
          <p:cNvSpPr txBox="1"/>
          <p:nvPr/>
        </p:nvSpPr>
        <p:spPr>
          <a:xfrm>
            <a:off x="897432" y="1576863"/>
            <a:ext cx="149042" cy="228091"/>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600">
                <a:solidFill>
                  <a:srgbClr val="52555A"/>
                </a:solidFill>
                <a:latin typeface="Noto Sans Symbols"/>
                <a:ea typeface="Noto Sans Symbols"/>
                <a:cs typeface="Noto Sans Symbols"/>
                <a:sym typeface="Noto Sans Symbols"/>
              </a:rPr>
              <a:t>∙</a:t>
            </a:r>
            <a:endParaRPr sz="1600">
              <a:latin typeface="Noto Sans Symbols"/>
              <a:ea typeface="Noto Sans Symbols"/>
              <a:cs typeface="Noto Sans Symbols"/>
              <a:sym typeface="Noto Sans Symbols"/>
            </a:endParaRPr>
          </a:p>
        </p:txBody>
      </p:sp>
      <p:sp>
        <p:nvSpPr>
          <p:cNvPr id="99" name="Google Shape;99;p6"/>
          <p:cNvSpPr txBox="1"/>
          <p:nvPr/>
        </p:nvSpPr>
        <p:spPr>
          <a:xfrm>
            <a:off x="1180896" y="1578957"/>
            <a:ext cx="3123749" cy="716152"/>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Largest proprietary global network</a:t>
            </a:r>
            <a:endParaRPr sz="1600">
              <a:latin typeface="Arial"/>
              <a:ea typeface="Arial"/>
              <a:cs typeface="Arial"/>
              <a:sym typeface="Arial"/>
            </a:endParaRPr>
          </a:p>
          <a:p>
            <a:pPr indent="0" lvl="0" marL="12700" marR="30403" rtl="0" algn="l">
              <a:lnSpc>
                <a:spcPct val="95825"/>
              </a:lnSpc>
              <a:spcBef>
                <a:spcPts val="0"/>
              </a:spcBef>
              <a:spcAft>
                <a:spcPts val="0"/>
              </a:spcAft>
              <a:buNone/>
            </a:pPr>
            <a:r>
              <a:rPr lang="en-US" sz="1600">
                <a:solidFill>
                  <a:srgbClr val="52555A"/>
                </a:solidFill>
                <a:latin typeface="Arial"/>
                <a:ea typeface="Arial"/>
                <a:cs typeface="Arial"/>
                <a:sym typeface="Arial"/>
              </a:rPr>
              <a:t>with physical presence in 98</a:t>
            </a:r>
            <a:endParaRPr sz="1600">
              <a:latin typeface="Arial"/>
              <a:ea typeface="Arial"/>
              <a:cs typeface="Arial"/>
              <a:sym typeface="Arial"/>
            </a:endParaRPr>
          </a:p>
          <a:p>
            <a:pPr indent="0" lvl="0" marL="12700" marR="30403" rtl="0" algn="l">
              <a:lnSpc>
                <a:spcPct val="95825"/>
              </a:lnSpc>
              <a:spcBef>
                <a:spcPts val="80"/>
              </a:spcBef>
              <a:spcAft>
                <a:spcPts val="0"/>
              </a:spcAft>
              <a:buNone/>
            </a:pPr>
            <a:r>
              <a:rPr lang="en-US" sz="1600">
                <a:solidFill>
                  <a:srgbClr val="52555A"/>
                </a:solidFill>
                <a:latin typeface="Arial"/>
                <a:ea typeface="Arial"/>
                <a:cs typeface="Arial"/>
                <a:sym typeface="Arial"/>
              </a:rPr>
              <a:t>markets</a:t>
            </a:r>
            <a:endParaRPr sz="1600">
              <a:latin typeface="Arial"/>
              <a:ea typeface="Arial"/>
              <a:cs typeface="Arial"/>
              <a:sym typeface="Arial"/>
            </a:endParaRPr>
          </a:p>
        </p:txBody>
      </p:sp>
      <p:sp>
        <p:nvSpPr>
          <p:cNvPr id="100" name="Google Shape;100;p6"/>
          <p:cNvSpPr txBox="1"/>
          <p:nvPr/>
        </p:nvSpPr>
        <p:spPr>
          <a:xfrm>
            <a:off x="8343392" y="2282475"/>
            <a:ext cx="149042" cy="228091"/>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600">
                <a:solidFill>
                  <a:srgbClr val="52555A"/>
                </a:solidFill>
                <a:latin typeface="Noto Sans Symbols"/>
                <a:ea typeface="Noto Sans Symbols"/>
                <a:cs typeface="Noto Sans Symbols"/>
                <a:sym typeface="Noto Sans Symbols"/>
              </a:rPr>
              <a:t>∙</a:t>
            </a:r>
            <a:endParaRPr sz="1600">
              <a:latin typeface="Noto Sans Symbols"/>
              <a:ea typeface="Noto Sans Symbols"/>
              <a:cs typeface="Noto Sans Symbols"/>
              <a:sym typeface="Noto Sans Symbols"/>
            </a:endParaRPr>
          </a:p>
        </p:txBody>
      </p:sp>
      <p:sp>
        <p:nvSpPr>
          <p:cNvPr id="101" name="Google Shape;101;p6"/>
          <p:cNvSpPr txBox="1"/>
          <p:nvPr/>
        </p:nvSpPr>
        <p:spPr>
          <a:xfrm>
            <a:off x="8626856" y="2284569"/>
            <a:ext cx="2754220" cy="471989"/>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#1 global credit card issuer by</a:t>
            </a:r>
            <a:endParaRPr sz="1600">
              <a:latin typeface="Arial"/>
              <a:ea typeface="Arial"/>
              <a:cs typeface="Arial"/>
              <a:sym typeface="Arial"/>
            </a:endParaRPr>
          </a:p>
          <a:p>
            <a:pPr indent="0" lvl="0" marL="12700" marR="30403" rtl="0" algn="l">
              <a:lnSpc>
                <a:spcPct val="95825"/>
              </a:lnSpc>
              <a:spcBef>
                <a:spcPts val="0"/>
              </a:spcBef>
              <a:spcAft>
                <a:spcPts val="0"/>
              </a:spcAft>
              <a:buNone/>
            </a:pPr>
            <a:r>
              <a:rPr lang="en-US" sz="1600">
                <a:solidFill>
                  <a:srgbClr val="52555A"/>
                </a:solidFill>
                <a:latin typeface="Arial"/>
                <a:ea typeface="Arial"/>
                <a:cs typeface="Arial"/>
                <a:sym typeface="Arial"/>
              </a:rPr>
              <a:t>loans</a:t>
            </a:r>
            <a:endParaRPr sz="1600">
              <a:latin typeface="Arial"/>
              <a:ea typeface="Arial"/>
              <a:cs typeface="Arial"/>
              <a:sym typeface="Arial"/>
            </a:endParaRPr>
          </a:p>
        </p:txBody>
      </p:sp>
      <p:sp>
        <p:nvSpPr>
          <p:cNvPr id="102" name="Google Shape;102;p6"/>
          <p:cNvSpPr txBox="1"/>
          <p:nvPr/>
        </p:nvSpPr>
        <p:spPr>
          <a:xfrm>
            <a:off x="5249037" y="2407110"/>
            <a:ext cx="841691" cy="543560"/>
          </a:xfrm>
          <a:prstGeom prst="rect">
            <a:avLst/>
          </a:prstGeom>
          <a:noFill/>
          <a:ln>
            <a:noFill/>
          </a:ln>
        </p:spPr>
        <p:txBody>
          <a:bodyPr anchorCtr="0" anchor="t" bIns="0" lIns="0" spcFirstLastPara="1" rIns="0" wrap="square" tIns="0">
            <a:noAutofit/>
          </a:bodyPr>
          <a:lstStyle/>
          <a:p>
            <a:pPr indent="-1523" lvl="0" marL="52324" marR="13142" rtl="0" algn="l">
              <a:lnSpc>
                <a:spcPct val="110416"/>
              </a:lnSpc>
              <a:spcBef>
                <a:spcPts val="0"/>
              </a:spcBef>
              <a:spcAft>
                <a:spcPts val="0"/>
              </a:spcAft>
              <a:buNone/>
            </a:pPr>
            <a:r>
              <a:rPr b="1" lang="en-US" sz="1200">
                <a:solidFill>
                  <a:srgbClr val="FFFFFF"/>
                </a:solidFill>
                <a:latin typeface="Arial"/>
                <a:ea typeface="Arial"/>
                <a:cs typeface="Arial"/>
                <a:sym typeface="Arial"/>
              </a:rPr>
              <a:t>Markets &amp;</a:t>
            </a:r>
            <a:endParaRPr sz="1200">
              <a:latin typeface="Arial"/>
              <a:ea typeface="Arial"/>
              <a:cs typeface="Arial"/>
              <a:sym typeface="Arial"/>
            </a:endParaRPr>
          </a:p>
          <a:p>
            <a:pPr indent="0" lvl="0" marL="0" marR="0" rtl="0" algn="ctr">
              <a:lnSpc>
                <a:spcPct val="95825"/>
              </a:lnSpc>
              <a:spcBef>
                <a:spcPts val="0"/>
              </a:spcBef>
              <a:spcAft>
                <a:spcPts val="0"/>
              </a:spcAft>
              <a:buNone/>
            </a:pPr>
            <a:r>
              <a:rPr b="1" lang="en-US" sz="1200">
                <a:solidFill>
                  <a:srgbClr val="FFFFFF"/>
                </a:solidFill>
                <a:latin typeface="Arial"/>
                <a:ea typeface="Arial"/>
                <a:cs typeface="Arial"/>
                <a:sym typeface="Arial"/>
              </a:rPr>
              <a:t>Investment</a:t>
            </a:r>
            <a:endParaRPr sz="1200">
              <a:latin typeface="Arial"/>
              <a:ea typeface="Arial"/>
              <a:cs typeface="Arial"/>
              <a:sym typeface="Arial"/>
            </a:endParaRPr>
          </a:p>
          <a:p>
            <a:pPr indent="-253" lvl="0" marL="89153" marR="102449" rtl="0" algn="ctr">
              <a:lnSpc>
                <a:spcPct val="95825"/>
              </a:lnSpc>
              <a:spcBef>
                <a:spcPts val="60"/>
              </a:spcBef>
              <a:spcAft>
                <a:spcPts val="0"/>
              </a:spcAft>
              <a:buNone/>
            </a:pPr>
            <a:r>
              <a:rPr b="1" lang="en-US" sz="1200">
                <a:solidFill>
                  <a:srgbClr val="FFFFFF"/>
                </a:solidFill>
                <a:latin typeface="Arial"/>
                <a:ea typeface="Arial"/>
                <a:cs typeface="Arial"/>
                <a:sym typeface="Arial"/>
              </a:rPr>
              <a:t>Banking</a:t>
            </a:r>
            <a:endParaRPr sz="1200">
              <a:latin typeface="Arial"/>
              <a:ea typeface="Arial"/>
              <a:cs typeface="Arial"/>
              <a:sym typeface="Arial"/>
            </a:endParaRPr>
          </a:p>
        </p:txBody>
      </p:sp>
      <p:sp>
        <p:nvSpPr>
          <p:cNvPr id="103" name="Google Shape;103;p6"/>
          <p:cNvSpPr txBox="1"/>
          <p:nvPr/>
        </p:nvSpPr>
        <p:spPr>
          <a:xfrm>
            <a:off x="6163818" y="2499439"/>
            <a:ext cx="969517" cy="360680"/>
          </a:xfrm>
          <a:prstGeom prst="rect">
            <a:avLst/>
          </a:prstGeom>
          <a:noFill/>
          <a:ln>
            <a:noFill/>
          </a:ln>
        </p:spPr>
        <p:txBody>
          <a:bodyPr anchorCtr="0" anchor="t" bIns="0" lIns="0" spcFirstLastPara="1" rIns="0" wrap="square" tIns="0">
            <a:noAutofit/>
          </a:bodyPr>
          <a:lstStyle/>
          <a:p>
            <a:pPr indent="-3301" lvl="0" marL="206501" marR="216408" rtl="0" algn="ctr">
              <a:lnSpc>
                <a:spcPct val="110416"/>
              </a:lnSpc>
              <a:spcBef>
                <a:spcPts val="0"/>
              </a:spcBef>
              <a:spcAft>
                <a:spcPts val="0"/>
              </a:spcAft>
              <a:buNone/>
            </a:pPr>
            <a:r>
              <a:rPr b="1" lang="en-US" sz="1200">
                <a:solidFill>
                  <a:srgbClr val="FFFFFF"/>
                </a:solidFill>
                <a:latin typeface="Arial"/>
                <a:ea typeface="Arial"/>
                <a:cs typeface="Arial"/>
                <a:sym typeface="Arial"/>
              </a:rPr>
              <a:t>Wealth</a:t>
            </a:r>
            <a:endParaRPr sz="1200">
              <a:latin typeface="Arial"/>
              <a:ea typeface="Arial"/>
              <a:cs typeface="Arial"/>
              <a:sym typeface="Arial"/>
            </a:endParaRPr>
          </a:p>
          <a:p>
            <a:pPr indent="0" lvl="0" marL="0" marR="0" rtl="0" algn="ctr">
              <a:lnSpc>
                <a:spcPct val="95825"/>
              </a:lnSpc>
              <a:spcBef>
                <a:spcPts val="0"/>
              </a:spcBef>
              <a:spcAft>
                <a:spcPts val="0"/>
              </a:spcAft>
              <a:buNone/>
            </a:pPr>
            <a:r>
              <a:rPr b="1" lang="en-US" sz="1200">
                <a:solidFill>
                  <a:srgbClr val="FFFFFF"/>
                </a:solidFill>
                <a:latin typeface="Arial"/>
                <a:ea typeface="Arial"/>
                <a:cs typeface="Arial"/>
                <a:sym typeface="Arial"/>
              </a:rPr>
              <a:t>Management</a:t>
            </a:r>
            <a:endParaRPr sz="1200">
              <a:latin typeface="Arial"/>
              <a:ea typeface="Arial"/>
              <a:cs typeface="Arial"/>
              <a:sym typeface="Arial"/>
            </a:endParaRPr>
          </a:p>
        </p:txBody>
      </p:sp>
      <p:sp>
        <p:nvSpPr>
          <p:cNvPr id="104" name="Google Shape;104;p6"/>
          <p:cNvSpPr txBox="1"/>
          <p:nvPr/>
        </p:nvSpPr>
        <p:spPr>
          <a:xfrm>
            <a:off x="897432" y="2537364"/>
            <a:ext cx="149042" cy="228091"/>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600">
                <a:solidFill>
                  <a:srgbClr val="52555A"/>
                </a:solidFill>
                <a:latin typeface="Noto Sans Symbols"/>
                <a:ea typeface="Noto Sans Symbols"/>
                <a:cs typeface="Noto Sans Symbols"/>
                <a:sym typeface="Noto Sans Symbols"/>
              </a:rPr>
              <a:t>∙</a:t>
            </a:r>
            <a:endParaRPr sz="1600">
              <a:latin typeface="Noto Sans Symbols"/>
              <a:ea typeface="Noto Sans Symbols"/>
              <a:cs typeface="Noto Sans Symbols"/>
              <a:sym typeface="Noto Sans Symbols"/>
            </a:endParaRPr>
          </a:p>
        </p:txBody>
      </p:sp>
      <p:sp>
        <p:nvSpPr>
          <p:cNvPr id="105" name="Google Shape;105;p6"/>
          <p:cNvSpPr txBox="1"/>
          <p:nvPr/>
        </p:nvSpPr>
        <p:spPr>
          <a:xfrm>
            <a:off x="1180896" y="2539458"/>
            <a:ext cx="2756136" cy="471931"/>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Facilitating ~$4 trillion of flows</a:t>
            </a:r>
            <a:endParaRPr sz="1600">
              <a:latin typeface="Arial"/>
              <a:ea typeface="Arial"/>
              <a:cs typeface="Arial"/>
              <a:sym typeface="Arial"/>
            </a:endParaRPr>
          </a:p>
          <a:p>
            <a:pPr indent="0" lvl="0" marL="12700" marR="30403" rtl="0" algn="l">
              <a:lnSpc>
                <a:spcPct val="95825"/>
              </a:lnSpc>
              <a:spcBef>
                <a:spcPts val="0"/>
              </a:spcBef>
              <a:spcAft>
                <a:spcPts val="0"/>
              </a:spcAft>
              <a:buNone/>
            </a:pPr>
            <a:r>
              <a:rPr lang="en-US" sz="1600">
                <a:solidFill>
                  <a:srgbClr val="52555A"/>
                </a:solidFill>
                <a:latin typeface="Arial"/>
                <a:ea typeface="Arial"/>
                <a:cs typeface="Arial"/>
                <a:sym typeface="Arial"/>
              </a:rPr>
              <a:t>daily</a:t>
            </a:r>
            <a:endParaRPr sz="1600">
              <a:latin typeface="Arial"/>
              <a:ea typeface="Arial"/>
              <a:cs typeface="Arial"/>
              <a:sym typeface="Arial"/>
            </a:endParaRPr>
          </a:p>
        </p:txBody>
      </p:sp>
      <p:sp>
        <p:nvSpPr>
          <p:cNvPr id="106" name="Google Shape;106;p6"/>
          <p:cNvSpPr txBox="1"/>
          <p:nvPr/>
        </p:nvSpPr>
        <p:spPr>
          <a:xfrm>
            <a:off x="8343392" y="2999136"/>
            <a:ext cx="149042" cy="228091"/>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600">
                <a:solidFill>
                  <a:srgbClr val="52555A"/>
                </a:solidFill>
                <a:latin typeface="Noto Sans Symbols"/>
                <a:ea typeface="Noto Sans Symbols"/>
                <a:cs typeface="Noto Sans Symbols"/>
                <a:sym typeface="Noto Sans Symbols"/>
              </a:rPr>
              <a:t>∙</a:t>
            </a:r>
            <a:endParaRPr sz="1600">
              <a:latin typeface="Noto Sans Symbols"/>
              <a:ea typeface="Noto Sans Symbols"/>
              <a:cs typeface="Noto Sans Symbols"/>
              <a:sym typeface="Noto Sans Symbols"/>
            </a:endParaRPr>
          </a:p>
        </p:txBody>
      </p:sp>
      <p:sp>
        <p:nvSpPr>
          <p:cNvPr id="107" name="Google Shape;107;p6"/>
          <p:cNvSpPr txBox="1"/>
          <p:nvPr/>
        </p:nvSpPr>
        <p:spPr>
          <a:xfrm>
            <a:off x="8626856" y="3001230"/>
            <a:ext cx="1517496" cy="228091"/>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~$300B in loans</a:t>
            </a:r>
            <a:endParaRPr sz="1600">
              <a:latin typeface="Arial"/>
              <a:ea typeface="Arial"/>
              <a:cs typeface="Arial"/>
              <a:sym typeface="Arial"/>
            </a:endParaRPr>
          </a:p>
        </p:txBody>
      </p:sp>
      <p:sp>
        <p:nvSpPr>
          <p:cNvPr id="108" name="Google Shape;108;p6"/>
          <p:cNvSpPr txBox="1"/>
          <p:nvPr/>
        </p:nvSpPr>
        <p:spPr>
          <a:xfrm>
            <a:off x="1180896" y="3249115"/>
            <a:ext cx="3133443" cy="234715"/>
          </a:xfrm>
          <a:prstGeom prst="rect">
            <a:avLst/>
          </a:prstGeom>
          <a:noFill/>
          <a:ln>
            <a:noFill/>
          </a:ln>
        </p:spPr>
        <p:txBody>
          <a:bodyPr anchorCtr="0" anchor="t" bIns="0" lIns="0" spcFirstLastPara="1" rIns="0" wrap="square" tIns="0">
            <a:noAutofit/>
          </a:bodyPr>
          <a:lstStyle/>
          <a:p>
            <a:pPr indent="0" lvl="0" marL="12700" marR="0" rtl="0" algn="l">
              <a:lnSpc>
                <a:spcPct val="111562"/>
              </a:lnSpc>
              <a:spcBef>
                <a:spcPts val="0"/>
              </a:spcBef>
              <a:spcAft>
                <a:spcPts val="0"/>
              </a:spcAft>
              <a:buNone/>
            </a:pPr>
            <a:r>
              <a:rPr lang="en-US" sz="1600">
                <a:solidFill>
                  <a:srgbClr val="52555A"/>
                </a:solidFill>
                <a:latin typeface="Arial"/>
                <a:ea typeface="Arial"/>
                <a:cs typeface="Arial"/>
                <a:sym typeface="Arial"/>
              </a:rPr>
              <a:t>11% share of global FX volumes</a:t>
            </a:r>
            <a:r>
              <a:rPr baseline="30000" lang="en-US" sz="1575">
                <a:solidFill>
                  <a:srgbClr val="52555A"/>
                </a:solidFill>
                <a:latin typeface="Arial"/>
                <a:ea typeface="Arial"/>
                <a:cs typeface="Arial"/>
                <a:sym typeface="Arial"/>
              </a:rPr>
              <a:t>(1)</a:t>
            </a:r>
            <a:endParaRPr sz="1050">
              <a:latin typeface="Arial"/>
              <a:ea typeface="Arial"/>
              <a:cs typeface="Arial"/>
              <a:sym typeface="Arial"/>
            </a:endParaRPr>
          </a:p>
        </p:txBody>
      </p:sp>
      <p:sp>
        <p:nvSpPr>
          <p:cNvPr id="109" name="Google Shape;109;p6"/>
          <p:cNvSpPr txBox="1"/>
          <p:nvPr/>
        </p:nvSpPr>
        <p:spPr>
          <a:xfrm>
            <a:off x="897432" y="3253644"/>
            <a:ext cx="149042" cy="228091"/>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600">
                <a:solidFill>
                  <a:srgbClr val="52555A"/>
                </a:solidFill>
                <a:latin typeface="Noto Sans Symbols"/>
                <a:ea typeface="Noto Sans Symbols"/>
                <a:cs typeface="Noto Sans Symbols"/>
                <a:sym typeface="Noto Sans Symbols"/>
              </a:rPr>
              <a:t>∙</a:t>
            </a:r>
            <a:endParaRPr sz="1600">
              <a:latin typeface="Noto Sans Symbols"/>
              <a:ea typeface="Noto Sans Symbols"/>
              <a:cs typeface="Noto Sans Symbols"/>
              <a:sym typeface="Noto Sans Symbols"/>
            </a:endParaRPr>
          </a:p>
        </p:txBody>
      </p:sp>
      <p:sp>
        <p:nvSpPr>
          <p:cNvPr id="110" name="Google Shape;110;p6"/>
          <p:cNvSpPr txBox="1"/>
          <p:nvPr/>
        </p:nvSpPr>
        <p:spPr>
          <a:xfrm>
            <a:off x="4690618" y="3359229"/>
            <a:ext cx="1399286" cy="360679"/>
          </a:xfrm>
          <a:prstGeom prst="rect">
            <a:avLst/>
          </a:prstGeom>
          <a:noFill/>
          <a:ln>
            <a:noFill/>
          </a:ln>
        </p:spPr>
        <p:txBody>
          <a:bodyPr anchorCtr="0" anchor="t" bIns="0" lIns="0" spcFirstLastPara="1" rIns="0" wrap="square" tIns="0">
            <a:noAutofit/>
          </a:bodyPr>
          <a:lstStyle/>
          <a:p>
            <a:pPr indent="0" lvl="0" marL="0" marR="0" rtl="0" algn="ctr">
              <a:lnSpc>
                <a:spcPct val="110416"/>
              </a:lnSpc>
              <a:spcBef>
                <a:spcPts val="0"/>
              </a:spcBef>
              <a:spcAft>
                <a:spcPts val="0"/>
              </a:spcAft>
              <a:buNone/>
            </a:pPr>
            <a:r>
              <a:rPr b="1" lang="en-US" sz="1200">
                <a:solidFill>
                  <a:srgbClr val="FFFFFF"/>
                </a:solidFill>
                <a:latin typeface="Arial"/>
                <a:ea typeface="Arial"/>
                <a:cs typeface="Arial"/>
                <a:sym typeface="Arial"/>
              </a:rPr>
              <a:t>Corporate Lending</a:t>
            </a:r>
            <a:endParaRPr sz="1200">
              <a:latin typeface="Arial"/>
              <a:ea typeface="Arial"/>
              <a:cs typeface="Arial"/>
              <a:sym typeface="Arial"/>
            </a:endParaRPr>
          </a:p>
          <a:p>
            <a:pPr indent="-6350" lvl="0" marL="133350" marR="143637" rtl="0" algn="ctr">
              <a:lnSpc>
                <a:spcPct val="95825"/>
              </a:lnSpc>
              <a:spcBef>
                <a:spcPts val="0"/>
              </a:spcBef>
              <a:spcAft>
                <a:spcPts val="0"/>
              </a:spcAft>
              <a:buNone/>
            </a:pPr>
            <a:r>
              <a:rPr b="1" lang="en-US" sz="1200">
                <a:solidFill>
                  <a:srgbClr val="FFFFFF"/>
                </a:solidFill>
                <a:latin typeface="Arial"/>
                <a:ea typeface="Arial"/>
                <a:cs typeface="Arial"/>
                <a:sym typeface="Arial"/>
              </a:rPr>
              <a:t>&amp; Private Bank</a:t>
            </a:r>
            <a:endParaRPr sz="1200">
              <a:latin typeface="Arial"/>
              <a:ea typeface="Arial"/>
              <a:cs typeface="Arial"/>
              <a:sym typeface="Arial"/>
            </a:endParaRPr>
          </a:p>
        </p:txBody>
      </p:sp>
      <p:sp>
        <p:nvSpPr>
          <p:cNvPr id="111" name="Google Shape;111;p6"/>
          <p:cNvSpPr txBox="1"/>
          <p:nvPr/>
        </p:nvSpPr>
        <p:spPr>
          <a:xfrm>
            <a:off x="6260719" y="3451558"/>
            <a:ext cx="1106982" cy="177800"/>
          </a:xfrm>
          <a:prstGeom prst="rect">
            <a:avLst/>
          </a:prstGeom>
          <a:noFill/>
          <a:ln>
            <a:noFill/>
          </a:ln>
        </p:spPr>
        <p:txBody>
          <a:bodyPr anchorCtr="0" anchor="t" bIns="0" lIns="0" spcFirstLastPara="1" rIns="0" wrap="square" tIns="0">
            <a:noAutofit/>
          </a:bodyPr>
          <a:lstStyle/>
          <a:p>
            <a:pPr indent="0" lvl="0" marL="12700" marR="0" rtl="0" algn="l">
              <a:lnSpc>
                <a:spcPct val="110416"/>
              </a:lnSpc>
              <a:spcBef>
                <a:spcPts val="0"/>
              </a:spcBef>
              <a:spcAft>
                <a:spcPts val="0"/>
              </a:spcAft>
              <a:buNone/>
            </a:pPr>
            <a:r>
              <a:rPr b="1" lang="en-US" sz="1200">
                <a:solidFill>
                  <a:srgbClr val="FFFFFF"/>
                </a:solidFill>
                <a:latin typeface="Arial"/>
                <a:ea typeface="Arial"/>
                <a:cs typeface="Arial"/>
                <a:sym typeface="Arial"/>
              </a:rPr>
              <a:t>Retail Banking</a:t>
            </a:r>
            <a:endParaRPr sz="1200">
              <a:latin typeface="Arial"/>
              <a:ea typeface="Arial"/>
              <a:cs typeface="Arial"/>
              <a:sym typeface="Arial"/>
            </a:endParaRPr>
          </a:p>
        </p:txBody>
      </p:sp>
      <p:sp>
        <p:nvSpPr>
          <p:cNvPr id="112" name="Google Shape;112;p6"/>
          <p:cNvSpPr txBox="1"/>
          <p:nvPr/>
        </p:nvSpPr>
        <p:spPr>
          <a:xfrm>
            <a:off x="8343392" y="3471576"/>
            <a:ext cx="149042" cy="228091"/>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600">
                <a:solidFill>
                  <a:srgbClr val="52555A"/>
                </a:solidFill>
                <a:latin typeface="Noto Sans Symbols"/>
                <a:ea typeface="Noto Sans Symbols"/>
                <a:cs typeface="Noto Sans Symbols"/>
                <a:sym typeface="Noto Sans Symbols"/>
              </a:rPr>
              <a:t>∙</a:t>
            </a:r>
            <a:endParaRPr sz="1600">
              <a:latin typeface="Noto Sans Symbols"/>
              <a:ea typeface="Noto Sans Symbols"/>
              <a:cs typeface="Noto Sans Symbols"/>
              <a:sym typeface="Noto Sans Symbols"/>
            </a:endParaRPr>
          </a:p>
        </p:txBody>
      </p:sp>
      <p:sp>
        <p:nvSpPr>
          <p:cNvPr id="113" name="Google Shape;113;p6"/>
          <p:cNvSpPr txBox="1"/>
          <p:nvPr/>
        </p:nvSpPr>
        <p:spPr>
          <a:xfrm>
            <a:off x="8626856" y="3473670"/>
            <a:ext cx="1788901" cy="228091"/>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~$310B in deposits</a:t>
            </a:r>
            <a:endParaRPr sz="1600">
              <a:latin typeface="Arial"/>
              <a:ea typeface="Arial"/>
              <a:cs typeface="Arial"/>
              <a:sym typeface="Arial"/>
            </a:endParaRPr>
          </a:p>
        </p:txBody>
      </p:sp>
      <p:sp>
        <p:nvSpPr>
          <p:cNvPr id="114" name="Google Shape;114;p6"/>
          <p:cNvSpPr txBox="1"/>
          <p:nvPr/>
        </p:nvSpPr>
        <p:spPr>
          <a:xfrm>
            <a:off x="897432" y="3726338"/>
            <a:ext cx="149042" cy="228092"/>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600">
                <a:solidFill>
                  <a:srgbClr val="52555A"/>
                </a:solidFill>
                <a:latin typeface="Noto Sans Symbols"/>
                <a:ea typeface="Noto Sans Symbols"/>
                <a:cs typeface="Noto Sans Symbols"/>
                <a:sym typeface="Noto Sans Symbols"/>
              </a:rPr>
              <a:t>∙</a:t>
            </a:r>
            <a:endParaRPr sz="1600">
              <a:latin typeface="Noto Sans Symbols"/>
              <a:ea typeface="Noto Sans Symbols"/>
              <a:cs typeface="Noto Sans Symbols"/>
              <a:sym typeface="Noto Sans Symbols"/>
            </a:endParaRPr>
          </a:p>
        </p:txBody>
      </p:sp>
      <p:sp>
        <p:nvSpPr>
          <p:cNvPr id="115" name="Google Shape;115;p6"/>
          <p:cNvSpPr txBox="1"/>
          <p:nvPr/>
        </p:nvSpPr>
        <p:spPr>
          <a:xfrm>
            <a:off x="1180896" y="3728432"/>
            <a:ext cx="1517445" cy="228092"/>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~$320B in loans</a:t>
            </a:r>
            <a:endParaRPr sz="1600">
              <a:latin typeface="Arial"/>
              <a:ea typeface="Arial"/>
              <a:cs typeface="Arial"/>
              <a:sym typeface="Arial"/>
            </a:endParaRPr>
          </a:p>
        </p:txBody>
      </p:sp>
      <p:sp>
        <p:nvSpPr>
          <p:cNvPr id="116" name="Google Shape;116;p6"/>
          <p:cNvSpPr txBox="1"/>
          <p:nvPr/>
        </p:nvSpPr>
        <p:spPr>
          <a:xfrm>
            <a:off x="8343392" y="3943766"/>
            <a:ext cx="149228" cy="228396"/>
          </a:xfrm>
          <a:prstGeom prst="rect">
            <a:avLst/>
          </a:prstGeom>
          <a:noFill/>
          <a:ln>
            <a:noFill/>
          </a:ln>
        </p:spPr>
        <p:txBody>
          <a:bodyPr anchorCtr="0" anchor="t" bIns="0" lIns="0" spcFirstLastPara="1" rIns="0" wrap="square" tIns="0">
            <a:noAutofit/>
          </a:bodyPr>
          <a:lstStyle/>
          <a:p>
            <a:pPr indent="0" lvl="0" marL="12700" marR="0" rtl="0" algn="l">
              <a:lnSpc>
                <a:spcPct val="110250"/>
              </a:lnSpc>
              <a:spcBef>
                <a:spcPts val="0"/>
              </a:spcBef>
              <a:spcAft>
                <a:spcPts val="0"/>
              </a:spcAft>
              <a:buNone/>
            </a:pPr>
            <a:r>
              <a:rPr lang="en-US" sz="1600">
                <a:solidFill>
                  <a:srgbClr val="52555A"/>
                </a:solidFill>
                <a:latin typeface="Noto Sans Symbols"/>
                <a:ea typeface="Noto Sans Symbols"/>
                <a:cs typeface="Noto Sans Symbols"/>
                <a:sym typeface="Noto Sans Symbols"/>
              </a:rPr>
              <a:t>∙</a:t>
            </a:r>
            <a:endParaRPr sz="1600">
              <a:latin typeface="Noto Sans Symbols"/>
              <a:ea typeface="Noto Sans Symbols"/>
              <a:cs typeface="Noto Sans Symbols"/>
              <a:sym typeface="Noto Sans Symbols"/>
            </a:endParaRPr>
          </a:p>
        </p:txBody>
      </p:sp>
      <p:sp>
        <p:nvSpPr>
          <p:cNvPr id="117" name="Google Shape;117;p6"/>
          <p:cNvSpPr txBox="1"/>
          <p:nvPr/>
        </p:nvSpPr>
        <p:spPr>
          <a:xfrm>
            <a:off x="8626856" y="3945863"/>
            <a:ext cx="2195588" cy="472432"/>
          </a:xfrm>
          <a:prstGeom prst="rect">
            <a:avLst/>
          </a:prstGeom>
          <a:noFill/>
          <a:ln>
            <a:noFill/>
          </a:ln>
        </p:spPr>
        <p:txBody>
          <a:bodyPr anchorCtr="0" anchor="t" bIns="0" lIns="0" spcFirstLastPara="1" rIns="0" wrap="square" tIns="0">
            <a:noAutofit/>
          </a:bodyPr>
          <a:lstStyle/>
          <a:p>
            <a:pPr indent="0" lvl="0" marL="12700" marR="0" rtl="0" algn="l">
              <a:lnSpc>
                <a:spcPct val="108437"/>
              </a:lnSpc>
              <a:spcBef>
                <a:spcPts val="0"/>
              </a:spcBef>
              <a:spcAft>
                <a:spcPts val="0"/>
              </a:spcAft>
              <a:buNone/>
            </a:pPr>
            <a:r>
              <a:rPr lang="en-US" sz="1600">
                <a:solidFill>
                  <a:srgbClr val="52555A"/>
                </a:solidFill>
                <a:latin typeface="Arial"/>
                <a:ea typeface="Arial"/>
                <a:cs typeface="Arial"/>
                <a:sym typeface="Arial"/>
              </a:rPr>
              <a:t>~$150B in assets under</a:t>
            </a:r>
            <a:endParaRPr sz="1600">
              <a:latin typeface="Arial"/>
              <a:ea typeface="Arial"/>
              <a:cs typeface="Arial"/>
              <a:sym typeface="Arial"/>
            </a:endParaRPr>
          </a:p>
          <a:p>
            <a:pPr indent="0" lvl="0" marL="12700" marR="30449" rtl="0" algn="l">
              <a:lnSpc>
                <a:spcPct val="95825"/>
              </a:lnSpc>
              <a:spcBef>
                <a:spcPts val="0"/>
              </a:spcBef>
              <a:spcAft>
                <a:spcPts val="0"/>
              </a:spcAft>
              <a:buNone/>
            </a:pPr>
            <a:r>
              <a:rPr lang="en-US" sz="1600">
                <a:solidFill>
                  <a:srgbClr val="52555A"/>
                </a:solidFill>
                <a:latin typeface="Arial"/>
                <a:ea typeface="Arial"/>
                <a:cs typeface="Arial"/>
                <a:sym typeface="Arial"/>
              </a:rPr>
              <a:t>management</a:t>
            </a:r>
            <a:endParaRPr sz="1600">
              <a:latin typeface="Arial"/>
              <a:ea typeface="Arial"/>
              <a:cs typeface="Arial"/>
              <a:sym typeface="Arial"/>
            </a:endParaRPr>
          </a:p>
        </p:txBody>
      </p:sp>
      <p:sp>
        <p:nvSpPr>
          <p:cNvPr id="118" name="Google Shape;118;p6"/>
          <p:cNvSpPr txBox="1"/>
          <p:nvPr/>
        </p:nvSpPr>
        <p:spPr>
          <a:xfrm>
            <a:off x="4177029" y="4168854"/>
            <a:ext cx="1822842" cy="543560"/>
          </a:xfrm>
          <a:prstGeom prst="rect">
            <a:avLst/>
          </a:prstGeom>
          <a:noFill/>
          <a:ln>
            <a:noFill/>
          </a:ln>
        </p:spPr>
        <p:txBody>
          <a:bodyPr anchorCtr="0" anchor="t" bIns="0" lIns="0" spcFirstLastPara="1" rIns="0" wrap="square" tIns="0">
            <a:noAutofit/>
          </a:bodyPr>
          <a:lstStyle/>
          <a:p>
            <a:pPr indent="-10413" lvl="0" marL="264414" marR="275271" rtl="0" algn="ctr">
              <a:lnSpc>
                <a:spcPct val="110416"/>
              </a:lnSpc>
              <a:spcBef>
                <a:spcPts val="0"/>
              </a:spcBef>
              <a:spcAft>
                <a:spcPts val="0"/>
              </a:spcAft>
              <a:buNone/>
            </a:pPr>
            <a:r>
              <a:rPr b="1" lang="en-US" sz="1200">
                <a:solidFill>
                  <a:srgbClr val="FFFFFF"/>
                </a:solidFill>
                <a:latin typeface="Arial"/>
                <a:ea typeface="Arial"/>
                <a:cs typeface="Arial"/>
                <a:sym typeface="Arial"/>
              </a:rPr>
              <a:t>Treasury &amp; Trade</a:t>
            </a:r>
            <a:endParaRPr sz="1200">
              <a:latin typeface="Arial"/>
              <a:ea typeface="Arial"/>
              <a:cs typeface="Arial"/>
              <a:sym typeface="Arial"/>
            </a:endParaRPr>
          </a:p>
          <a:p>
            <a:pPr indent="0" lvl="0" marL="0" marR="0" rtl="0" algn="ctr">
              <a:lnSpc>
                <a:spcPct val="95825"/>
              </a:lnSpc>
              <a:spcBef>
                <a:spcPts val="0"/>
              </a:spcBef>
              <a:spcAft>
                <a:spcPts val="0"/>
              </a:spcAft>
              <a:buNone/>
            </a:pPr>
            <a:r>
              <a:rPr b="1" lang="en-US" sz="1200">
                <a:solidFill>
                  <a:srgbClr val="FFFFFF"/>
                </a:solidFill>
                <a:latin typeface="Arial"/>
                <a:ea typeface="Arial"/>
                <a:cs typeface="Arial"/>
                <a:sym typeface="Arial"/>
              </a:rPr>
              <a:t>Solutions and Securities</a:t>
            </a:r>
            <a:endParaRPr sz="1200">
              <a:latin typeface="Arial"/>
              <a:ea typeface="Arial"/>
              <a:cs typeface="Arial"/>
              <a:sym typeface="Arial"/>
            </a:endParaRPr>
          </a:p>
          <a:p>
            <a:pPr indent="-8890" lvl="0" marL="567690" marR="580223" rtl="0" algn="ctr">
              <a:lnSpc>
                <a:spcPct val="95825"/>
              </a:lnSpc>
              <a:spcBef>
                <a:spcPts val="60"/>
              </a:spcBef>
              <a:spcAft>
                <a:spcPts val="0"/>
              </a:spcAft>
              <a:buNone/>
            </a:pPr>
            <a:r>
              <a:rPr b="1" lang="en-US" sz="1200">
                <a:solidFill>
                  <a:srgbClr val="FFFFFF"/>
                </a:solidFill>
                <a:latin typeface="Arial"/>
                <a:ea typeface="Arial"/>
                <a:cs typeface="Arial"/>
                <a:sym typeface="Arial"/>
              </a:rPr>
              <a:t>Services</a:t>
            </a:r>
            <a:endParaRPr sz="1200">
              <a:latin typeface="Arial"/>
              <a:ea typeface="Arial"/>
              <a:cs typeface="Arial"/>
              <a:sym typeface="Arial"/>
            </a:endParaRPr>
          </a:p>
        </p:txBody>
      </p:sp>
      <p:sp>
        <p:nvSpPr>
          <p:cNvPr id="119" name="Google Shape;119;p6"/>
          <p:cNvSpPr txBox="1"/>
          <p:nvPr/>
        </p:nvSpPr>
        <p:spPr>
          <a:xfrm>
            <a:off x="897432" y="4198778"/>
            <a:ext cx="149042" cy="228092"/>
          </a:xfrm>
          <a:prstGeom prst="rect">
            <a:avLst/>
          </a:prstGeom>
          <a:noFill/>
          <a:ln>
            <a:noFill/>
          </a:ln>
        </p:spPr>
        <p:txBody>
          <a:bodyPr anchorCtr="0" anchor="t" bIns="0" lIns="0" spcFirstLastPara="1" rIns="0" wrap="square" tIns="0">
            <a:noAutofit/>
          </a:bodyPr>
          <a:lstStyle/>
          <a:p>
            <a:pPr indent="0" lvl="0" marL="12700" marR="0" rtl="0" algn="l">
              <a:lnSpc>
                <a:spcPct val="110000"/>
              </a:lnSpc>
              <a:spcBef>
                <a:spcPts val="0"/>
              </a:spcBef>
              <a:spcAft>
                <a:spcPts val="0"/>
              </a:spcAft>
              <a:buNone/>
            </a:pPr>
            <a:r>
              <a:rPr lang="en-US" sz="1600">
                <a:solidFill>
                  <a:srgbClr val="52555A"/>
                </a:solidFill>
                <a:latin typeface="Noto Sans Symbols"/>
                <a:ea typeface="Noto Sans Symbols"/>
                <a:cs typeface="Noto Sans Symbols"/>
                <a:sym typeface="Noto Sans Symbols"/>
              </a:rPr>
              <a:t>∙</a:t>
            </a:r>
            <a:endParaRPr sz="1600">
              <a:latin typeface="Noto Sans Symbols"/>
              <a:ea typeface="Noto Sans Symbols"/>
              <a:cs typeface="Noto Sans Symbols"/>
              <a:sym typeface="Noto Sans Symbols"/>
            </a:endParaRPr>
          </a:p>
        </p:txBody>
      </p:sp>
      <p:sp>
        <p:nvSpPr>
          <p:cNvPr id="120" name="Google Shape;120;p6"/>
          <p:cNvSpPr txBox="1"/>
          <p:nvPr/>
        </p:nvSpPr>
        <p:spPr>
          <a:xfrm>
            <a:off x="1180896" y="4200872"/>
            <a:ext cx="1788850" cy="228092"/>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~$625B in deposits</a:t>
            </a:r>
            <a:endParaRPr sz="1600">
              <a:latin typeface="Arial"/>
              <a:ea typeface="Arial"/>
              <a:cs typeface="Arial"/>
              <a:sym typeface="Arial"/>
            </a:endParaRPr>
          </a:p>
        </p:txBody>
      </p:sp>
      <p:sp>
        <p:nvSpPr>
          <p:cNvPr id="121" name="Google Shape;121;p6"/>
          <p:cNvSpPr txBox="1"/>
          <p:nvPr/>
        </p:nvSpPr>
        <p:spPr>
          <a:xfrm>
            <a:off x="6654165" y="4353512"/>
            <a:ext cx="999388" cy="177800"/>
          </a:xfrm>
          <a:prstGeom prst="rect">
            <a:avLst/>
          </a:prstGeom>
          <a:noFill/>
          <a:ln>
            <a:noFill/>
          </a:ln>
        </p:spPr>
        <p:txBody>
          <a:bodyPr anchorCtr="0" anchor="t" bIns="0" lIns="0" spcFirstLastPara="1" rIns="0" wrap="square" tIns="0">
            <a:noAutofit/>
          </a:bodyPr>
          <a:lstStyle/>
          <a:p>
            <a:pPr indent="0" lvl="0" marL="12700" marR="0" rtl="0" algn="l">
              <a:lnSpc>
                <a:spcPct val="110416"/>
              </a:lnSpc>
              <a:spcBef>
                <a:spcPts val="0"/>
              </a:spcBef>
              <a:spcAft>
                <a:spcPts val="0"/>
              </a:spcAft>
              <a:buNone/>
            </a:pPr>
            <a:r>
              <a:rPr b="1" lang="en-US" sz="1200">
                <a:solidFill>
                  <a:srgbClr val="FFFFFF"/>
                </a:solidFill>
                <a:latin typeface="Arial"/>
                <a:ea typeface="Arial"/>
                <a:cs typeface="Arial"/>
                <a:sym typeface="Arial"/>
              </a:rPr>
              <a:t>Global Cards</a:t>
            </a:r>
            <a:endParaRPr sz="1200">
              <a:latin typeface="Arial"/>
              <a:ea typeface="Arial"/>
              <a:cs typeface="Arial"/>
              <a:sym typeface="Arial"/>
            </a:endParaRPr>
          </a:p>
        </p:txBody>
      </p:sp>
      <p:sp>
        <p:nvSpPr>
          <p:cNvPr id="122" name="Google Shape;122;p6"/>
          <p:cNvSpPr txBox="1"/>
          <p:nvPr/>
        </p:nvSpPr>
        <p:spPr>
          <a:xfrm>
            <a:off x="637743" y="6561571"/>
            <a:ext cx="316407" cy="286613"/>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Note:</a:t>
            </a:r>
            <a:endParaRPr sz="900">
              <a:latin typeface="Arial"/>
              <a:ea typeface="Arial"/>
              <a:cs typeface="Arial"/>
              <a:sym typeface="Arial"/>
            </a:endParaRPr>
          </a:p>
          <a:p>
            <a:pPr indent="0" lvl="0" marL="12700" marR="17144" rtl="0" algn="l">
              <a:lnSpc>
                <a:spcPct val="95825"/>
              </a:lnSpc>
              <a:spcBef>
                <a:spcPts val="69"/>
              </a:spcBef>
              <a:spcAft>
                <a:spcPts val="0"/>
              </a:spcAft>
              <a:buNone/>
            </a:pPr>
            <a:r>
              <a:rPr lang="en-US" sz="900">
                <a:solidFill>
                  <a:srgbClr val="52555A"/>
                </a:solidFill>
                <a:latin typeface="Arial"/>
                <a:ea typeface="Arial"/>
                <a:cs typeface="Arial"/>
                <a:sym typeface="Arial"/>
              </a:rPr>
              <a:t>(1)</a:t>
            </a:r>
            <a:endParaRPr sz="900">
              <a:latin typeface="Arial"/>
              <a:ea typeface="Arial"/>
              <a:cs typeface="Arial"/>
              <a:sym typeface="Arial"/>
            </a:endParaRPr>
          </a:p>
        </p:txBody>
      </p:sp>
      <p:sp>
        <p:nvSpPr>
          <p:cNvPr id="123" name="Google Shape;123;p6"/>
          <p:cNvSpPr txBox="1"/>
          <p:nvPr/>
        </p:nvSpPr>
        <p:spPr>
          <a:xfrm>
            <a:off x="1082751" y="6561571"/>
            <a:ext cx="3513950" cy="286613"/>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Loans, deposits and assets under management as of June 30, 2017.</a:t>
            </a:r>
            <a:endParaRPr sz="900">
              <a:latin typeface="Arial"/>
              <a:ea typeface="Arial"/>
              <a:cs typeface="Arial"/>
              <a:sym typeface="Arial"/>
            </a:endParaRPr>
          </a:p>
          <a:p>
            <a:pPr indent="0" lvl="0" marL="12700" marR="17145" rtl="0" algn="l">
              <a:lnSpc>
                <a:spcPct val="95825"/>
              </a:lnSpc>
              <a:spcBef>
                <a:spcPts val="69"/>
              </a:spcBef>
              <a:spcAft>
                <a:spcPts val="0"/>
              </a:spcAft>
              <a:buNone/>
            </a:pPr>
            <a:r>
              <a:rPr lang="en-US" sz="900">
                <a:solidFill>
                  <a:srgbClr val="52555A"/>
                </a:solidFill>
                <a:latin typeface="Arial"/>
                <a:ea typeface="Arial"/>
                <a:cs typeface="Arial"/>
                <a:sym typeface="Arial"/>
              </a:rPr>
              <a:t>Source: Euromoney FX Survey 2017 as of 1Q’17.</a:t>
            </a:r>
            <a:endParaRPr sz="900">
              <a:latin typeface="Arial"/>
              <a:ea typeface="Arial"/>
              <a:cs typeface="Arial"/>
              <a:sym typeface="Arial"/>
            </a:endParaRPr>
          </a:p>
        </p:txBody>
      </p:sp>
      <p:sp>
        <p:nvSpPr>
          <p:cNvPr id="124" name="Google Shape;124;p6"/>
          <p:cNvSpPr txBox="1"/>
          <p:nvPr/>
        </p:nvSpPr>
        <p:spPr>
          <a:xfrm>
            <a:off x="489000" y="6590280"/>
            <a:ext cx="106310" cy="140004"/>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3</a:t>
            </a:r>
            <a:endParaRPr sz="900">
              <a:latin typeface="Arial"/>
              <a:ea typeface="Arial"/>
              <a:cs typeface="Arial"/>
              <a:sym typeface="Arial"/>
            </a:endParaRPr>
          </a:p>
        </p:txBody>
      </p:sp>
      <p:sp>
        <p:nvSpPr>
          <p:cNvPr id="125" name="Google Shape;125;p6"/>
          <p:cNvSpPr txBox="1"/>
          <p:nvPr/>
        </p:nvSpPr>
        <p:spPr>
          <a:xfrm>
            <a:off x="620268" y="5826252"/>
            <a:ext cx="10962132" cy="274320"/>
          </a:xfrm>
          <a:prstGeom prst="rect">
            <a:avLst/>
          </a:prstGeom>
          <a:noFill/>
          <a:ln>
            <a:noFill/>
          </a:ln>
        </p:spPr>
        <p:txBody>
          <a:bodyPr anchorCtr="0" anchor="t" bIns="0" lIns="0" spcFirstLastPara="1" rIns="0" wrap="square" tIns="0">
            <a:noAutofit/>
          </a:bodyPr>
          <a:lstStyle/>
          <a:p>
            <a:pPr indent="-7149" lvl="0" marL="4236250" marR="4236152" rtl="0" algn="ctr">
              <a:lnSpc>
                <a:spcPct val="95825"/>
              </a:lnSpc>
              <a:spcBef>
                <a:spcPts val="0"/>
              </a:spcBef>
              <a:spcAft>
                <a:spcPts val="0"/>
              </a:spcAft>
              <a:buNone/>
            </a:pPr>
            <a:r>
              <a:rPr b="1" lang="en-US" sz="1600">
                <a:solidFill>
                  <a:srgbClr val="FFFFFF"/>
                </a:solidFill>
                <a:latin typeface="Arial"/>
                <a:ea typeface="Arial"/>
                <a:cs typeface="Arial"/>
                <a:sym typeface="Arial"/>
              </a:rPr>
              <a:t>Strong Risk Management</a:t>
            </a:r>
            <a:endParaRPr sz="1600">
              <a:latin typeface="Arial"/>
              <a:ea typeface="Arial"/>
              <a:cs typeface="Arial"/>
              <a:sym typeface="Arial"/>
            </a:endParaRPr>
          </a:p>
        </p:txBody>
      </p:sp>
      <p:sp>
        <p:nvSpPr>
          <p:cNvPr id="126" name="Google Shape;126;p6"/>
          <p:cNvSpPr txBox="1"/>
          <p:nvPr/>
        </p:nvSpPr>
        <p:spPr>
          <a:xfrm>
            <a:off x="7112508" y="5187696"/>
            <a:ext cx="1318259" cy="551688"/>
          </a:xfrm>
          <a:prstGeom prst="rect">
            <a:avLst/>
          </a:prstGeom>
          <a:noFill/>
          <a:ln>
            <a:noFill/>
          </a:ln>
        </p:spPr>
        <p:txBody>
          <a:bodyPr anchorCtr="0" anchor="t" bIns="0" lIns="0" spcFirstLastPara="1" rIns="0" wrap="square" tIns="0">
            <a:noAutofit/>
          </a:bodyPr>
          <a:lstStyle/>
          <a:p>
            <a:pPr indent="-254" lvl="0" marL="190755" marR="190412" rtl="0" algn="ctr">
              <a:lnSpc>
                <a:spcPct val="95825"/>
              </a:lnSpc>
              <a:spcBef>
                <a:spcPts val="0"/>
              </a:spcBef>
              <a:spcAft>
                <a:spcPts val="0"/>
              </a:spcAft>
              <a:buNone/>
            </a:pPr>
            <a:r>
              <a:rPr b="1" lang="en-US" sz="1600">
                <a:solidFill>
                  <a:srgbClr val="FFFFFF"/>
                </a:solidFill>
                <a:latin typeface="Arial"/>
                <a:ea typeface="Arial"/>
                <a:cs typeface="Arial"/>
                <a:sym typeface="Arial"/>
              </a:rPr>
              <a:t>Common</a:t>
            </a:r>
            <a:endParaRPr sz="1600">
              <a:latin typeface="Arial"/>
              <a:ea typeface="Arial"/>
              <a:cs typeface="Arial"/>
              <a:sym typeface="Arial"/>
            </a:endParaRPr>
          </a:p>
          <a:p>
            <a:pPr indent="-6133" lvl="0" marL="412533" marR="410688" rtl="0" algn="ctr">
              <a:lnSpc>
                <a:spcPct val="95825"/>
              </a:lnSpc>
              <a:spcBef>
                <a:spcPts val="80"/>
              </a:spcBef>
              <a:spcAft>
                <a:spcPts val="0"/>
              </a:spcAft>
              <a:buNone/>
            </a:pPr>
            <a:r>
              <a:rPr b="1" lang="en-US" sz="1600">
                <a:solidFill>
                  <a:srgbClr val="FFFFFF"/>
                </a:solidFill>
                <a:latin typeface="Arial"/>
                <a:ea typeface="Arial"/>
                <a:cs typeface="Arial"/>
                <a:sym typeface="Arial"/>
              </a:rPr>
              <a:t>Data</a:t>
            </a:r>
            <a:endParaRPr sz="1600">
              <a:latin typeface="Arial"/>
              <a:ea typeface="Arial"/>
              <a:cs typeface="Arial"/>
              <a:sym typeface="Arial"/>
            </a:endParaRPr>
          </a:p>
        </p:txBody>
      </p:sp>
      <p:sp>
        <p:nvSpPr>
          <p:cNvPr id="127" name="Google Shape;127;p6"/>
          <p:cNvSpPr txBox="1"/>
          <p:nvPr/>
        </p:nvSpPr>
        <p:spPr>
          <a:xfrm>
            <a:off x="5425440" y="5187696"/>
            <a:ext cx="1316736" cy="551688"/>
          </a:xfrm>
          <a:prstGeom prst="rect">
            <a:avLst/>
          </a:prstGeom>
          <a:noFill/>
          <a:ln>
            <a:noFill/>
          </a:ln>
        </p:spPr>
        <p:txBody>
          <a:bodyPr anchorCtr="0" anchor="t" bIns="0" lIns="0" spcFirstLastPara="1" rIns="0" wrap="square" tIns="0">
            <a:noAutofit/>
          </a:bodyPr>
          <a:lstStyle/>
          <a:p>
            <a:pPr indent="-4824" lvl="0" marL="220725" marR="0" rtl="0" algn="l">
              <a:lnSpc>
                <a:spcPct val="95825"/>
              </a:lnSpc>
              <a:spcBef>
                <a:spcPts val="0"/>
              </a:spcBef>
              <a:spcAft>
                <a:spcPts val="0"/>
              </a:spcAft>
              <a:buNone/>
            </a:pPr>
            <a:r>
              <a:rPr b="1" lang="en-US" sz="1600">
                <a:solidFill>
                  <a:srgbClr val="FFFFFF"/>
                </a:solidFill>
                <a:latin typeface="Arial"/>
                <a:ea typeface="Arial"/>
                <a:cs typeface="Arial"/>
                <a:sym typeface="Arial"/>
              </a:rPr>
              <a:t>Common</a:t>
            </a:r>
            <a:endParaRPr sz="1600">
              <a:latin typeface="Arial"/>
              <a:ea typeface="Arial"/>
              <a:cs typeface="Arial"/>
              <a:sym typeface="Arial"/>
            </a:endParaRPr>
          </a:p>
          <a:p>
            <a:pPr indent="-6858" lvl="0" marL="248158" marR="0" rtl="0" algn="l">
              <a:lnSpc>
                <a:spcPct val="95825"/>
              </a:lnSpc>
              <a:spcBef>
                <a:spcPts val="80"/>
              </a:spcBef>
              <a:spcAft>
                <a:spcPts val="0"/>
              </a:spcAft>
              <a:buNone/>
            </a:pPr>
            <a:r>
              <a:rPr b="1" lang="en-US" sz="1600">
                <a:solidFill>
                  <a:srgbClr val="FFFFFF"/>
                </a:solidFill>
                <a:latin typeface="Arial"/>
                <a:ea typeface="Arial"/>
                <a:cs typeface="Arial"/>
                <a:sym typeface="Arial"/>
              </a:rPr>
              <a:t>Platform</a:t>
            </a:r>
            <a:endParaRPr sz="1600">
              <a:latin typeface="Arial"/>
              <a:ea typeface="Arial"/>
              <a:cs typeface="Arial"/>
              <a:sym typeface="Arial"/>
            </a:endParaRPr>
          </a:p>
        </p:txBody>
      </p:sp>
      <p:sp>
        <p:nvSpPr>
          <p:cNvPr id="128" name="Google Shape;128;p6"/>
          <p:cNvSpPr txBox="1"/>
          <p:nvPr/>
        </p:nvSpPr>
        <p:spPr>
          <a:xfrm>
            <a:off x="3738372" y="5187696"/>
            <a:ext cx="1316736" cy="551688"/>
          </a:xfrm>
          <a:prstGeom prst="rect">
            <a:avLst/>
          </a:prstGeom>
          <a:noFill/>
          <a:ln>
            <a:noFill/>
          </a:ln>
        </p:spPr>
        <p:txBody>
          <a:bodyPr anchorCtr="0" anchor="t" bIns="0" lIns="0" spcFirstLastPara="1" rIns="0" wrap="square" tIns="0">
            <a:noAutofit/>
          </a:bodyPr>
          <a:lstStyle/>
          <a:p>
            <a:pPr indent="-4444" lvl="0" marL="220344" marR="0" rtl="0" algn="l">
              <a:lnSpc>
                <a:spcPct val="95825"/>
              </a:lnSpc>
              <a:spcBef>
                <a:spcPts val="0"/>
              </a:spcBef>
              <a:spcAft>
                <a:spcPts val="0"/>
              </a:spcAft>
              <a:buNone/>
            </a:pPr>
            <a:r>
              <a:rPr b="1" lang="en-US" sz="1600">
                <a:solidFill>
                  <a:srgbClr val="FFFFFF"/>
                </a:solidFill>
                <a:latin typeface="Arial"/>
                <a:ea typeface="Arial"/>
                <a:cs typeface="Arial"/>
                <a:sym typeface="Arial"/>
              </a:rPr>
              <a:t>Common</a:t>
            </a:r>
            <a:endParaRPr sz="1600">
              <a:latin typeface="Arial"/>
              <a:ea typeface="Arial"/>
              <a:cs typeface="Arial"/>
              <a:sym typeface="Arial"/>
            </a:endParaRPr>
          </a:p>
          <a:p>
            <a:pPr indent="-10540" lvl="0" marL="264540" marR="0" rtl="0" algn="l">
              <a:lnSpc>
                <a:spcPct val="95825"/>
              </a:lnSpc>
              <a:spcBef>
                <a:spcPts val="80"/>
              </a:spcBef>
              <a:spcAft>
                <a:spcPts val="0"/>
              </a:spcAft>
              <a:buNone/>
            </a:pPr>
            <a:r>
              <a:rPr b="1" lang="en-US" sz="1600">
                <a:solidFill>
                  <a:srgbClr val="FFFFFF"/>
                </a:solidFill>
                <a:latin typeface="Arial"/>
                <a:ea typeface="Arial"/>
                <a:cs typeface="Arial"/>
                <a:sym typeface="Arial"/>
              </a:rPr>
              <a:t>Process</a:t>
            </a:r>
            <a:endParaRPr sz="1600">
              <a:latin typeface="Arial"/>
              <a:ea typeface="Arial"/>
              <a:cs typeface="Arial"/>
              <a:sym typeface="Arial"/>
            </a:endParaRPr>
          </a:p>
        </p:txBody>
      </p:sp>
      <p:sp>
        <p:nvSpPr>
          <p:cNvPr id="129" name="Google Shape;129;p6"/>
          <p:cNvSpPr txBox="1"/>
          <p:nvPr/>
        </p:nvSpPr>
        <p:spPr>
          <a:xfrm>
            <a:off x="1924507" y="354711"/>
            <a:ext cx="88087"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130" name="Google Shape;130;p6"/>
          <p:cNvSpPr txBox="1"/>
          <p:nvPr/>
        </p:nvSpPr>
        <p:spPr>
          <a:xfrm>
            <a:off x="3385718" y="354711"/>
            <a:ext cx="83515"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131" name="Google Shape;131;p6"/>
          <p:cNvSpPr txBox="1"/>
          <p:nvPr/>
        </p:nvSpPr>
        <p:spPr>
          <a:xfrm>
            <a:off x="4703978" y="354711"/>
            <a:ext cx="87782"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132" name="Google Shape;132;p6"/>
          <p:cNvSpPr txBox="1"/>
          <p:nvPr/>
        </p:nvSpPr>
        <p:spPr>
          <a:xfrm>
            <a:off x="5621731" y="354711"/>
            <a:ext cx="6216700"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7"/>
          <p:cNvSpPr/>
          <p:nvPr/>
        </p:nvSpPr>
        <p:spPr>
          <a:xfrm>
            <a:off x="11382756" y="6417564"/>
            <a:ext cx="519683" cy="32004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8" name="Google Shape;138;p7"/>
          <p:cNvSpPr/>
          <p:nvPr/>
        </p:nvSpPr>
        <p:spPr>
          <a:xfrm>
            <a:off x="854963" y="1812036"/>
            <a:ext cx="611124" cy="1380743"/>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9" name="Google Shape;139;p7"/>
          <p:cNvSpPr/>
          <p:nvPr/>
        </p:nvSpPr>
        <p:spPr>
          <a:xfrm>
            <a:off x="1894332" y="1979676"/>
            <a:ext cx="611124" cy="1213103"/>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0" name="Google Shape;140;p7"/>
          <p:cNvSpPr/>
          <p:nvPr/>
        </p:nvSpPr>
        <p:spPr>
          <a:xfrm>
            <a:off x="2933700" y="2013203"/>
            <a:ext cx="609600" cy="1179576"/>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1" name="Google Shape;141;p7"/>
          <p:cNvSpPr/>
          <p:nvPr/>
        </p:nvSpPr>
        <p:spPr>
          <a:xfrm>
            <a:off x="3971544" y="2383536"/>
            <a:ext cx="611123" cy="809243"/>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2" name="Google Shape;142;p7"/>
          <p:cNvSpPr/>
          <p:nvPr/>
        </p:nvSpPr>
        <p:spPr>
          <a:xfrm>
            <a:off x="5010912" y="2552700"/>
            <a:ext cx="611124" cy="640079"/>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3" name="Google Shape;143;p7"/>
          <p:cNvSpPr/>
          <p:nvPr/>
        </p:nvSpPr>
        <p:spPr>
          <a:xfrm>
            <a:off x="641604" y="3192779"/>
            <a:ext cx="5193792"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4" name="Google Shape;144;p7"/>
          <p:cNvSpPr/>
          <p:nvPr/>
        </p:nvSpPr>
        <p:spPr>
          <a:xfrm>
            <a:off x="641604" y="3192779"/>
            <a:ext cx="0" cy="53340"/>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5" name="Google Shape;145;p7"/>
          <p:cNvSpPr/>
          <p:nvPr/>
        </p:nvSpPr>
        <p:spPr>
          <a:xfrm>
            <a:off x="1680972" y="3192779"/>
            <a:ext cx="0" cy="53340"/>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6" name="Google Shape;146;p7"/>
          <p:cNvSpPr/>
          <p:nvPr/>
        </p:nvSpPr>
        <p:spPr>
          <a:xfrm>
            <a:off x="2718816" y="3192779"/>
            <a:ext cx="0" cy="53340"/>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7" name="Google Shape;147;p7"/>
          <p:cNvSpPr/>
          <p:nvPr/>
        </p:nvSpPr>
        <p:spPr>
          <a:xfrm>
            <a:off x="3758184" y="3192779"/>
            <a:ext cx="0" cy="53340"/>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8" name="Google Shape;148;p7"/>
          <p:cNvSpPr/>
          <p:nvPr/>
        </p:nvSpPr>
        <p:spPr>
          <a:xfrm>
            <a:off x="4796028" y="3192779"/>
            <a:ext cx="0" cy="53340"/>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9" name="Google Shape;149;p7"/>
          <p:cNvSpPr/>
          <p:nvPr/>
        </p:nvSpPr>
        <p:spPr>
          <a:xfrm>
            <a:off x="5835396" y="3192779"/>
            <a:ext cx="0" cy="53340"/>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0" name="Google Shape;150;p7"/>
          <p:cNvSpPr/>
          <p:nvPr/>
        </p:nvSpPr>
        <p:spPr>
          <a:xfrm>
            <a:off x="1222870" y="1275714"/>
            <a:ext cx="4101604" cy="747776"/>
          </a:xfrm>
          <a:custGeom>
            <a:rect b="b" l="l" r="r" t="t"/>
            <a:pathLst>
              <a:path extrusionOk="0" h="120000" w="120000">
                <a:moveTo>
                  <a:pt x="116655" y="111868"/>
                </a:moveTo>
                <a:lnTo>
                  <a:pt x="116289" y="111526"/>
                </a:lnTo>
                <a:lnTo>
                  <a:pt x="116028" y="120000"/>
                </a:lnTo>
                <a:lnTo>
                  <a:pt x="120000" y="113376"/>
                </a:lnTo>
                <a:lnTo>
                  <a:pt x="116655" y="111868"/>
                </a:lnTo>
                <a:close/>
              </a:path>
              <a:path extrusionOk="0" h="120000" w="120000">
                <a:moveTo>
                  <a:pt x="116752" y="108729"/>
                </a:moveTo>
                <a:lnTo>
                  <a:pt x="116648" y="99904"/>
                </a:lnTo>
                <a:lnTo>
                  <a:pt x="116386" y="108388"/>
                </a:lnTo>
                <a:lnTo>
                  <a:pt x="116752" y="108729"/>
                </a:lnTo>
                <a:close/>
              </a:path>
              <a:path extrusionOk="0" h="120000" w="120000">
                <a:moveTo>
                  <a:pt x="97" y="0"/>
                </a:moveTo>
                <a:lnTo>
                  <a:pt x="0" y="3138"/>
                </a:lnTo>
                <a:lnTo>
                  <a:pt x="116289" y="111526"/>
                </a:lnTo>
                <a:lnTo>
                  <a:pt x="116655" y="111868"/>
                </a:lnTo>
                <a:lnTo>
                  <a:pt x="120000" y="113376"/>
                </a:lnTo>
                <a:lnTo>
                  <a:pt x="116648" y="99904"/>
                </a:lnTo>
                <a:lnTo>
                  <a:pt x="116752" y="108729"/>
                </a:lnTo>
                <a:lnTo>
                  <a:pt x="116386" y="108388"/>
                </a:lnTo>
                <a:lnTo>
                  <a:pt x="97"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1" name="Google Shape;151;p7"/>
          <p:cNvSpPr/>
          <p:nvPr/>
        </p:nvSpPr>
        <p:spPr>
          <a:xfrm>
            <a:off x="2971800" y="1434083"/>
            <a:ext cx="685800" cy="274320"/>
          </a:xfrm>
          <a:custGeom>
            <a:rect b="b" l="l" r="r" t="t"/>
            <a:pathLst>
              <a:path extrusionOk="0" h="120000" w="120000">
                <a:moveTo>
                  <a:pt x="0" y="120000"/>
                </a:moveTo>
                <a:lnTo>
                  <a:pt x="119999" y="120000"/>
                </a:lnTo>
                <a:lnTo>
                  <a:pt x="119999" y="0"/>
                </a:lnTo>
                <a:lnTo>
                  <a:pt x="0" y="0"/>
                </a:lnTo>
                <a:lnTo>
                  <a:pt x="0" y="120000"/>
                </a:lnTo>
                <a:close/>
              </a:path>
            </a:pathLst>
          </a:custGeom>
          <a:solidFill>
            <a:srgbClr val="FFFFCC"/>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2" name="Google Shape;152;p7"/>
          <p:cNvSpPr/>
          <p:nvPr/>
        </p:nvSpPr>
        <p:spPr>
          <a:xfrm>
            <a:off x="2971800" y="1434083"/>
            <a:ext cx="685800" cy="274320"/>
          </a:xfrm>
          <a:custGeom>
            <a:rect b="b" l="l" r="r" t="t"/>
            <a:pathLst>
              <a:path extrusionOk="0" h="120000" w="120000">
                <a:moveTo>
                  <a:pt x="0" y="120000"/>
                </a:moveTo>
                <a:lnTo>
                  <a:pt x="119999" y="120000"/>
                </a:lnTo>
                <a:lnTo>
                  <a:pt x="119999" y="0"/>
                </a:lnTo>
                <a:lnTo>
                  <a:pt x="0" y="0"/>
                </a:lnTo>
                <a:lnTo>
                  <a:pt x="0" y="120000"/>
                </a:lnTo>
                <a:close/>
              </a:path>
            </a:pathLst>
          </a:custGeom>
          <a:noFill/>
          <a:ln cap="flat" cmpd="sng" w="9525">
            <a:solidFill>
              <a:srgbClr val="002C7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3" name="Google Shape;153;p7"/>
          <p:cNvSpPr/>
          <p:nvPr/>
        </p:nvSpPr>
        <p:spPr>
          <a:xfrm>
            <a:off x="1222260" y="4203446"/>
            <a:ext cx="4102214" cy="1011174"/>
          </a:xfrm>
          <a:custGeom>
            <a:rect b="b" l="l" r="r" t="t"/>
            <a:pathLst>
              <a:path extrusionOk="0" h="120000" w="120000">
                <a:moveTo>
                  <a:pt x="116682" y="114152"/>
                </a:moveTo>
                <a:lnTo>
                  <a:pt x="116319" y="113803"/>
                </a:lnTo>
                <a:lnTo>
                  <a:pt x="115958" y="119999"/>
                </a:lnTo>
                <a:lnTo>
                  <a:pt x="120000" y="116126"/>
                </a:lnTo>
                <a:lnTo>
                  <a:pt x="116682" y="114152"/>
                </a:lnTo>
                <a:close/>
              </a:path>
              <a:path extrusionOk="0" h="120000" w="120000">
                <a:moveTo>
                  <a:pt x="116816" y="111876"/>
                </a:moveTo>
                <a:lnTo>
                  <a:pt x="116812" y="105335"/>
                </a:lnTo>
                <a:lnTo>
                  <a:pt x="116451" y="111526"/>
                </a:lnTo>
                <a:lnTo>
                  <a:pt x="116816" y="111876"/>
                </a:lnTo>
                <a:close/>
              </a:path>
              <a:path extrusionOk="0" h="120000" w="120000">
                <a:moveTo>
                  <a:pt x="132" y="0"/>
                </a:moveTo>
                <a:lnTo>
                  <a:pt x="0" y="2290"/>
                </a:lnTo>
                <a:lnTo>
                  <a:pt x="116319" y="113803"/>
                </a:lnTo>
                <a:lnTo>
                  <a:pt x="116682" y="114152"/>
                </a:lnTo>
                <a:lnTo>
                  <a:pt x="120000" y="116126"/>
                </a:lnTo>
                <a:lnTo>
                  <a:pt x="116812" y="105335"/>
                </a:lnTo>
                <a:lnTo>
                  <a:pt x="116816" y="111876"/>
                </a:lnTo>
                <a:lnTo>
                  <a:pt x="116451" y="111526"/>
                </a:lnTo>
                <a:lnTo>
                  <a:pt x="132"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4" name="Google Shape;154;p7"/>
          <p:cNvSpPr/>
          <p:nvPr/>
        </p:nvSpPr>
        <p:spPr>
          <a:xfrm>
            <a:off x="854963" y="4767072"/>
            <a:ext cx="611124" cy="1327403"/>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5" name="Google Shape;155;p7"/>
          <p:cNvSpPr/>
          <p:nvPr/>
        </p:nvSpPr>
        <p:spPr>
          <a:xfrm>
            <a:off x="1894332" y="5062728"/>
            <a:ext cx="611124" cy="1031748"/>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6" name="Google Shape;156;p7"/>
          <p:cNvSpPr/>
          <p:nvPr/>
        </p:nvSpPr>
        <p:spPr>
          <a:xfrm>
            <a:off x="2933700" y="5225796"/>
            <a:ext cx="609600" cy="868680"/>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7" name="Google Shape;157;p7"/>
          <p:cNvSpPr/>
          <p:nvPr/>
        </p:nvSpPr>
        <p:spPr>
          <a:xfrm>
            <a:off x="3971544" y="5583936"/>
            <a:ext cx="611123" cy="510539"/>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8" name="Google Shape;158;p7"/>
          <p:cNvSpPr/>
          <p:nvPr/>
        </p:nvSpPr>
        <p:spPr>
          <a:xfrm>
            <a:off x="5010912" y="5754624"/>
            <a:ext cx="611124" cy="339852"/>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9" name="Google Shape;159;p7"/>
          <p:cNvSpPr/>
          <p:nvPr/>
        </p:nvSpPr>
        <p:spPr>
          <a:xfrm>
            <a:off x="641604" y="6094476"/>
            <a:ext cx="5193792"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0" name="Google Shape;160;p7"/>
          <p:cNvSpPr/>
          <p:nvPr/>
        </p:nvSpPr>
        <p:spPr>
          <a:xfrm>
            <a:off x="641604" y="6094476"/>
            <a:ext cx="0" cy="53339"/>
          </a:xfrm>
          <a:custGeom>
            <a:rect b="b" l="l" r="r" t="t"/>
            <a:pathLst>
              <a:path extrusionOk="0" h="120000" w="120000">
                <a:moveTo>
                  <a:pt x="0" y="0"/>
                </a:moveTo>
                <a:lnTo>
                  <a:pt x="0" y="120002"/>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1" name="Google Shape;161;p7"/>
          <p:cNvSpPr/>
          <p:nvPr/>
        </p:nvSpPr>
        <p:spPr>
          <a:xfrm>
            <a:off x="1680972" y="6094476"/>
            <a:ext cx="0" cy="53339"/>
          </a:xfrm>
          <a:custGeom>
            <a:rect b="b" l="l" r="r" t="t"/>
            <a:pathLst>
              <a:path extrusionOk="0" h="120000" w="120000">
                <a:moveTo>
                  <a:pt x="0" y="0"/>
                </a:moveTo>
                <a:lnTo>
                  <a:pt x="0" y="120002"/>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2" name="Google Shape;162;p7"/>
          <p:cNvSpPr/>
          <p:nvPr/>
        </p:nvSpPr>
        <p:spPr>
          <a:xfrm>
            <a:off x="2718816" y="6094476"/>
            <a:ext cx="0" cy="53339"/>
          </a:xfrm>
          <a:custGeom>
            <a:rect b="b" l="l" r="r" t="t"/>
            <a:pathLst>
              <a:path extrusionOk="0" h="120000" w="120000">
                <a:moveTo>
                  <a:pt x="0" y="0"/>
                </a:moveTo>
                <a:lnTo>
                  <a:pt x="0" y="120002"/>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3" name="Google Shape;163;p7"/>
          <p:cNvSpPr/>
          <p:nvPr/>
        </p:nvSpPr>
        <p:spPr>
          <a:xfrm>
            <a:off x="3758184" y="6094476"/>
            <a:ext cx="0" cy="53339"/>
          </a:xfrm>
          <a:custGeom>
            <a:rect b="b" l="l" r="r" t="t"/>
            <a:pathLst>
              <a:path extrusionOk="0" h="120000" w="120000">
                <a:moveTo>
                  <a:pt x="0" y="0"/>
                </a:moveTo>
                <a:lnTo>
                  <a:pt x="0" y="120002"/>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4" name="Google Shape;164;p7"/>
          <p:cNvSpPr/>
          <p:nvPr/>
        </p:nvSpPr>
        <p:spPr>
          <a:xfrm>
            <a:off x="4796028" y="6094476"/>
            <a:ext cx="0" cy="53339"/>
          </a:xfrm>
          <a:custGeom>
            <a:rect b="b" l="l" r="r" t="t"/>
            <a:pathLst>
              <a:path extrusionOk="0" h="120000" w="120000">
                <a:moveTo>
                  <a:pt x="0" y="0"/>
                </a:moveTo>
                <a:lnTo>
                  <a:pt x="0" y="120002"/>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5" name="Google Shape;165;p7"/>
          <p:cNvSpPr/>
          <p:nvPr/>
        </p:nvSpPr>
        <p:spPr>
          <a:xfrm>
            <a:off x="5835396" y="6094476"/>
            <a:ext cx="0" cy="53339"/>
          </a:xfrm>
          <a:custGeom>
            <a:rect b="b" l="l" r="r" t="t"/>
            <a:pathLst>
              <a:path extrusionOk="0" h="120000" w="120000">
                <a:moveTo>
                  <a:pt x="0" y="0"/>
                </a:moveTo>
                <a:lnTo>
                  <a:pt x="0" y="120002"/>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6" name="Google Shape;166;p7"/>
          <p:cNvSpPr/>
          <p:nvPr/>
        </p:nvSpPr>
        <p:spPr>
          <a:xfrm>
            <a:off x="2973324" y="4492752"/>
            <a:ext cx="685800" cy="274319"/>
          </a:xfrm>
          <a:custGeom>
            <a:rect b="b" l="l" r="r" t="t"/>
            <a:pathLst>
              <a:path extrusionOk="0" h="120000" w="120000">
                <a:moveTo>
                  <a:pt x="0" y="120000"/>
                </a:moveTo>
                <a:lnTo>
                  <a:pt x="119999" y="120000"/>
                </a:lnTo>
                <a:lnTo>
                  <a:pt x="119999" y="0"/>
                </a:lnTo>
                <a:lnTo>
                  <a:pt x="0" y="0"/>
                </a:lnTo>
                <a:lnTo>
                  <a:pt x="0" y="120000"/>
                </a:lnTo>
                <a:close/>
              </a:path>
            </a:pathLst>
          </a:custGeom>
          <a:solidFill>
            <a:srgbClr val="FFFFCC"/>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7" name="Google Shape;167;p7"/>
          <p:cNvSpPr/>
          <p:nvPr/>
        </p:nvSpPr>
        <p:spPr>
          <a:xfrm>
            <a:off x="2973324" y="4492752"/>
            <a:ext cx="685800" cy="274319"/>
          </a:xfrm>
          <a:custGeom>
            <a:rect b="b" l="l" r="r" t="t"/>
            <a:pathLst>
              <a:path extrusionOk="0" h="120000" w="120000">
                <a:moveTo>
                  <a:pt x="0" y="120000"/>
                </a:moveTo>
                <a:lnTo>
                  <a:pt x="119999" y="120000"/>
                </a:lnTo>
                <a:lnTo>
                  <a:pt x="119999" y="0"/>
                </a:lnTo>
                <a:lnTo>
                  <a:pt x="0" y="0"/>
                </a:lnTo>
                <a:lnTo>
                  <a:pt x="0" y="120000"/>
                </a:lnTo>
                <a:close/>
              </a:path>
            </a:pathLst>
          </a:custGeom>
          <a:noFill/>
          <a:ln cap="flat" cmpd="sng" w="9525">
            <a:solidFill>
              <a:srgbClr val="002C7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8" name="Google Shape;168;p7"/>
          <p:cNvSpPr/>
          <p:nvPr/>
        </p:nvSpPr>
        <p:spPr>
          <a:xfrm>
            <a:off x="7016369" y="4203192"/>
            <a:ext cx="4231766" cy="466344"/>
          </a:xfrm>
          <a:custGeom>
            <a:rect b="b" l="l" r="r" t="t"/>
            <a:pathLst>
              <a:path extrusionOk="0" h="120000" w="120000">
                <a:moveTo>
                  <a:pt x="116747" y="106601"/>
                </a:moveTo>
                <a:lnTo>
                  <a:pt x="116389" y="106289"/>
                </a:lnTo>
                <a:lnTo>
                  <a:pt x="116243" y="119999"/>
                </a:lnTo>
                <a:lnTo>
                  <a:pt x="120000" y="106862"/>
                </a:lnTo>
                <a:lnTo>
                  <a:pt x="116747" y="106601"/>
                </a:lnTo>
                <a:close/>
              </a:path>
              <a:path extrusionOk="0" h="120000" w="120000">
                <a:moveTo>
                  <a:pt x="116802" y="101503"/>
                </a:moveTo>
                <a:lnTo>
                  <a:pt x="116589" y="87483"/>
                </a:lnTo>
                <a:lnTo>
                  <a:pt x="116443" y="101191"/>
                </a:lnTo>
                <a:lnTo>
                  <a:pt x="116802" y="101503"/>
                </a:lnTo>
                <a:close/>
              </a:path>
              <a:path extrusionOk="0" h="120000" w="120000">
                <a:moveTo>
                  <a:pt x="50" y="0"/>
                </a:moveTo>
                <a:lnTo>
                  <a:pt x="0" y="5097"/>
                </a:lnTo>
                <a:lnTo>
                  <a:pt x="116389" y="106289"/>
                </a:lnTo>
                <a:lnTo>
                  <a:pt x="116747" y="106601"/>
                </a:lnTo>
                <a:lnTo>
                  <a:pt x="120000" y="106862"/>
                </a:lnTo>
                <a:lnTo>
                  <a:pt x="116589" y="87483"/>
                </a:lnTo>
                <a:lnTo>
                  <a:pt x="116802" y="101503"/>
                </a:lnTo>
                <a:lnTo>
                  <a:pt x="116443" y="101191"/>
                </a:lnTo>
                <a:lnTo>
                  <a:pt x="5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9" name="Google Shape;169;p7"/>
          <p:cNvSpPr/>
          <p:nvPr/>
        </p:nvSpPr>
        <p:spPr>
          <a:xfrm>
            <a:off x="8825484" y="4235196"/>
            <a:ext cx="685800" cy="274319"/>
          </a:xfrm>
          <a:custGeom>
            <a:rect b="b" l="l" r="r" t="t"/>
            <a:pathLst>
              <a:path extrusionOk="0" h="120000" w="120000">
                <a:moveTo>
                  <a:pt x="0" y="119999"/>
                </a:moveTo>
                <a:lnTo>
                  <a:pt x="119999" y="119999"/>
                </a:lnTo>
                <a:lnTo>
                  <a:pt x="119999" y="0"/>
                </a:lnTo>
                <a:lnTo>
                  <a:pt x="0" y="0"/>
                </a:lnTo>
                <a:lnTo>
                  <a:pt x="0" y="119999"/>
                </a:lnTo>
                <a:close/>
              </a:path>
            </a:pathLst>
          </a:custGeom>
          <a:solidFill>
            <a:srgbClr val="FFFFCC"/>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0" name="Google Shape;170;p7"/>
          <p:cNvSpPr/>
          <p:nvPr/>
        </p:nvSpPr>
        <p:spPr>
          <a:xfrm>
            <a:off x="8825484" y="4235196"/>
            <a:ext cx="685800" cy="274319"/>
          </a:xfrm>
          <a:custGeom>
            <a:rect b="b" l="l" r="r" t="t"/>
            <a:pathLst>
              <a:path extrusionOk="0" h="120000" w="120000">
                <a:moveTo>
                  <a:pt x="0" y="119999"/>
                </a:moveTo>
                <a:lnTo>
                  <a:pt x="119999" y="119999"/>
                </a:lnTo>
                <a:lnTo>
                  <a:pt x="119999" y="0"/>
                </a:lnTo>
                <a:lnTo>
                  <a:pt x="0" y="0"/>
                </a:lnTo>
                <a:lnTo>
                  <a:pt x="0" y="119999"/>
                </a:lnTo>
                <a:close/>
              </a:path>
            </a:pathLst>
          </a:custGeom>
          <a:noFill/>
          <a:ln cap="flat" cmpd="sng" w="9525">
            <a:solidFill>
              <a:srgbClr val="002C7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1" name="Google Shape;171;p7"/>
          <p:cNvSpPr/>
          <p:nvPr/>
        </p:nvSpPr>
        <p:spPr>
          <a:xfrm>
            <a:off x="7222617" y="1283335"/>
            <a:ext cx="4071747" cy="842772"/>
          </a:xfrm>
          <a:custGeom>
            <a:rect b="b" l="l" r="r" t="t"/>
            <a:pathLst>
              <a:path extrusionOk="0" h="120000" w="120000">
                <a:moveTo>
                  <a:pt x="116638" y="112857"/>
                </a:moveTo>
                <a:lnTo>
                  <a:pt x="116271" y="112510"/>
                </a:lnTo>
                <a:lnTo>
                  <a:pt x="115968" y="120000"/>
                </a:lnTo>
                <a:lnTo>
                  <a:pt x="120000" y="114593"/>
                </a:lnTo>
                <a:lnTo>
                  <a:pt x="116638" y="112857"/>
                </a:lnTo>
                <a:close/>
              </a:path>
              <a:path extrusionOk="0" h="120000" w="120000">
                <a:moveTo>
                  <a:pt x="116751" y="110090"/>
                </a:moveTo>
                <a:lnTo>
                  <a:pt x="116687" y="102242"/>
                </a:lnTo>
                <a:lnTo>
                  <a:pt x="116383" y="109743"/>
                </a:lnTo>
                <a:lnTo>
                  <a:pt x="116751" y="110090"/>
                </a:lnTo>
                <a:close/>
              </a:path>
              <a:path extrusionOk="0" h="120000" w="120000">
                <a:moveTo>
                  <a:pt x="112" y="0"/>
                </a:moveTo>
                <a:lnTo>
                  <a:pt x="0" y="2784"/>
                </a:lnTo>
                <a:lnTo>
                  <a:pt x="116271" y="112510"/>
                </a:lnTo>
                <a:lnTo>
                  <a:pt x="116638" y="112857"/>
                </a:lnTo>
                <a:lnTo>
                  <a:pt x="120000" y="114593"/>
                </a:lnTo>
                <a:lnTo>
                  <a:pt x="116687" y="102242"/>
                </a:lnTo>
                <a:lnTo>
                  <a:pt x="116751" y="110090"/>
                </a:lnTo>
                <a:lnTo>
                  <a:pt x="116383" y="109743"/>
                </a:lnTo>
                <a:lnTo>
                  <a:pt x="112"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2" name="Google Shape;172;p7"/>
          <p:cNvSpPr/>
          <p:nvPr/>
        </p:nvSpPr>
        <p:spPr>
          <a:xfrm>
            <a:off x="6722364" y="1671827"/>
            <a:ext cx="611124" cy="1520952"/>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3" name="Google Shape;173;p7"/>
          <p:cNvSpPr/>
          <p:nvPr/>
        </p:nvSpPr>
        <p:spPr>
          <a:xfrm>
            <a:off x="7761732" y="2189988"/>
            <a:ext cx="611124" cy="1002791"/>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4" name="Google Shape;174;p7"/>
          <p:cNvSpPr/>
          <p:nvPr/>
        </p:nvSpPr>
        <p:spPr>
          <a:xfrm>
            <a:off x="8801100" y="2378964"/>
            <a:ext cx="609600" cy="813815"/>
          </a:xfrm>
          <a:custGeom>
            <a:rect b="b" l="l" r="r" t="t"/>
            <a:pathLst>
              <a:path extrusionOk="0" h="120000" w="120000">
                <a:moveTo>
                  <a:pt x="0" y="0"/>
                </a:moveTo>
                <a:lnTo>
                  <a:pt x="0" y="119999"/>
                </a:lnTo>
                <a:lnTo>
                  <a:pt x="120000" y="119999"/>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5" name="Google Shape;175;p7"/>
          <p:cNvSpPr/>
          <p:nvPr/>
        </p:nvSpPr>
        <p:spPr>
          <a:xfrm>
            <a:off x="9838944" y="2464308"/>
            <a:ext cx="611124" cy="728471"/>
          </a:xfrm>
          <a:custGeom>
            <a:rect b="b" l="l" r="r" t="t"/>
            <a:pathLst>
              <a:path extrusionOk="0" h="120000" w="120000">
                <a:moveTo>
                  <a:pt x="0" y="0"/>
                </a:moveTo>
                <a:lnTo>
                  <a:pt x="0" y="119999"/>
                </a:lnTo>
                <a:lnTo>
                  <a:pt x="120000" y="119999"/>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6" name="Google Shape;176;p7"/>
          <p:cNvSpPr/>
          <p:nvPr/>
        </p:nvSpPr>
        <p:spPr>
          <a:xfrm>
            <a:off x="10878312" y="2532888"/>
            <a:ext cx="611124" cy="659891"/>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7" name="Google Shape;177;p7"/>
          <p:cNvSpPr/>
          <p:nvPr/>
        </p:nvSpPr>
        <p:spPr>
          <a:xfrm>
            <a:off x="6509004" y="3192779"/>
            <a:ext cx="5193792"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8" name="Google Shape;178;p7"/>
          <p:cNvSpPr/>
          <p:nvPr/>
        </p:nvSpPr>
        <p:spPr>
          <a:xfrm>
            <a:off x="6509004" y="3192779"/>
            <a:ext cx="0" cy="53340"/>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9" name="Google Shape;179;p7"/>
          <p:cNvSpPr/>
          <p:nvPr/>
        </p:nvSpPr>
        <p:spPr>
          <a:xfrm>
            <a:off x="7548372" y="3192779"/>
            <a:ext cx="0" cy="53340"/>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80" name="Google Shape;180;p7"/>
          <p:cNvSpPr/>
          <p:nvPr/>
        </p:nvSpPr>
        <p:spPr>
          <a:xfrm>
            <a:off x="8586216" y="3192779"/>
            <a:ext cx="0" cy="53340"/>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81" name="Google Shape;181;p7"/>
          <p:cNvSpPr/>
          <p:nvPr/>
        </p:nvSpPr>
        <p:spPr>
          <a:xfrm>
            <a:off x="9625584" y="3192779"/>
            <a:ext cx="0" cy="53340"/>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82" name="Google Shape;182;p7"/>
          <p:cNvSpPr/>
          <p:nvPr/>
        </p:nvSpPr>
        <p:spPr>
          <a:xfrm>
            <a:off x="10663428" y="3192779"/>
            <a:ext cx="0" cy="53340"/>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83" name="Google Shape;183;p7"/>
          <p:cNvSpPr/>
          <p:nvPr/>
        </p:nvSpPr>
        <p:spPr>
          <a:xfrm>
            <a:off x="11702796" y="3192779"/>
            <a:ext cx="0" cy="53340"/>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84" name="Google Shape;184;p7"/>
          <p:cNvSpPr/>
          <p:nvPr/>
        </p:nvSpPr>
        <p:spPr>
          <a:xfrm>
            <a:off x="8833104" y="1466088"/>
            <a:ext cx="685800" cy="274320"/>
          </a:xfrm>
          <a:custGeom>
            <a:rect b="b" l="l" r="r" t="t"/>
            <a:pathLst>
              <a:path extrusionOk="0" h="120000" w="120000">
                <a:moveTo>
                  <a:pt x="0" y="120000"/>
                </a:moveTo>
                <a:lnTo>
                  <a:pt x="119999" y="120000"/>
                </a:lnTo>
                <a:lnTo>
                  <a:pt x="119999" y="0"/>
                </a:lnTo>
                <a:lnTo>
                  <a:pt x="0" y="0"/>
                </a:lnTo>
                <a:lnTo>
                  <a:pt x="0" y="120000"/>
                </a:lnTo>
                <a:close/>
              </a:path>
            </a:pathLst>
          </a:custGeom>
          <a:solidFill>
            <a:srgbClr val="FFFFCC"/>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85" name="Google Shape;185;p7"/>
          <p:cNvSpPr/>
          <p:nvPr/>
        </p:nvSpPr>
        <p:spPr>
          <a:xfrm>
            <a:off x="8833104" y="1466088"/>
            <a:ext cx="685800" cy="274320"/>
          </a:xfrm>
          <a:custGeom>
            <a:rect b="b" l="l" r="r" t="t"/>
            <a:pathLst>
              <a:path extrusionOk="0" h="120000" w="120000">
                <a:moveTo>
                  <a:pt x="0" y="120000"/>
                </a:moveTo>
                <a:lnTo>
                  <a:pt x="119999" y="120000"/>
                </a:lnTo>
                <a:lnTo>
                  <a:pt x="119999" y="0"/>
                </a:lnTo>
                <a:lnTo>
                  <a:pt x="0" y="0"/>
                </a:lnTo>
                <a:lnTo>
                  <a:pt x="0" y="120000"/>
                </a:lnTo>
                <a:close/>
              </a:path>
            </a:pathLst>
          </a:custGeom>
          <a:noFill/>
          <a:ln cap="flat" cmpd="sng" w="9525">
            <a:solidFill>
              <a:srgbClr val="002C7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86" name="Google Shape;186;p7"/>
          <p:cNvSpPr/>
          <p:nvPr/>
        </p:nvSpPr>
        <p:spPr>
          <a:xfrm>
            <a:off x="6344412" y="3974592"/>
            <a:ext cx="5417058"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87" name="Google Shape;187;p7"/>
          <p:cNvSpPr/>
          <p:nvPr/>
        </p:nvSpPr>
        <p:spPr>
          <a:xfrm>
            <a:off x="530352" y="1103376"/>
            <a:ext cx="5417058"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88" name="Google Shape;188;p7"/>
          <p:cNvSpPr/>
          <p:nvPr/>
        </p:nvSpPr>
        <p:spPr>
          <a:xfrm>
            <a:off x="6344412" y="1103376"/>
            <a:ext cx="5417058"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89" name="Google Shape;189;p7"/>
          <p:cNvSpPr/>
          <p:nvPr/>
        </p:nvSpPr>
        <p:spPr>
          <a:xfrm>
            <a:off x="530352" y="3971544"/>
            <a:ext cx="5417058"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90" name="Google Shape;190;p7"/>
          <p:cNvSpPr/>
          <p:nvPr/>
        </p:nvSpPr>
        <p:spPr>
          <a:xfrm>
            <a:off x="6722364" y="4791456"/>
            <a:ext cx="611124" cy="1303020"/>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91" name="Google Shape;191;p7"/>
          <p:cNvSpPr/>
          <p:nvPr/>
        </p:nvSpPr>
        <p:spPr>
          <a:xfrm>
            <a:off x="7761732" y="4831080"/>
            <a:ext cx="611124" cy="1263395"/>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92" name="Google Shape;192;p7"/>
          <p:cNvSpPr/>
          <p:nvPr/>
        </p:nvSpPr>
        <p:spPr>
          <a:xfrm>
            <a:off x="8801100" y="4881372"/>
            <a:ext cx="609600" cy="1213103"/>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93" name="Google Shape;193;p7"/>
          <p:cNvSpPr/>
          <p:nvPr/>
        </p:nvSpPr>
        <p:spPr>
          <a:xfrm>
            <a:off x="9838944" y="4931664"/>
            <a:ext cx="611124" cy="1162812"/>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94" name="Google Shape;194;p7"/>
          <p:cNvSpPr/>
          <p:nvPr/>
        </p:nvSpPr>
        <p:spPr>
          <a:xfrm>
            <a:off x="10878312" y="4992624"/>
            <a:ext cx="611124" cy="1101852"/>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95" name="Google Shape;195;p7"/>
          <p:cNvSpPr/>
          <p:nvPr/>
        </p:nvSpPr>
        <p:spPr>
          <a:xfrm>
            <a:off x="6509004" y="6094476"/>
            <a:ext cx="5193792"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96" name="Google Shape;196;p7"/>
          <p:cNvSpPr/>
          <p:nvPr/>
        </p:nvSpPr>
        <p:spPr>
          <a:xfrm>
            <a:off x="6509004" y="6094476"/>
            <a:ext cx="0" cy="53339"/>
          </a:xfrm>
          <a:custGeom>
            <a:rect b="b" l="l" r="r" t="t"/>
            <a:pathLst>
              <a:path extrusionOk="0" h="120000" w="120000">
                <a:moveTo>
                  <a:pt x="0" y="0"/>
                </a:moveTo>
                <a:lnTo>
                  <a:pt x="0" y="120002"/>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97" name="Google Shape;197;p7"/>
          <p:cNvSpPr/>
          <p:nvPr/>
        </p:nvSpPr>
        <p:spPr>
          <a:xfrm>
            <a:off x="7548372" y="6094476"/>
            <a:ext cx="0" cy="53339"/>
          </a:xfrm>
          <a:custGeom>
            <a:rect b="b" l="l" r="r" t="t"/>
            <a:pathLst>
              <a:path extrusionOk="0" h="120000" w="120000">
                <a:moveTo>
                  <a:pt x="0" y="0"/>
                </a:moveTo>
                <a:lnTo>
                  <a:pt x="0" y="120002"/>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98" name="Google Shape;198;p7"/>
          <p:cNvSpPr/>
          <p:nvPr/>
        </p:nvSpPr>
        <p:spPr>
          <a:xfrm>
            <a:off x="8586216" y="6094476"/>
            <a:ext cx="0" cy="53339"/>
          </a:xfrm>
          <a:custGeom>
            <a:rect b="b" l="l" r="r" t="t"/>
            <a:pathLst>
              <a:path extrusionOk="0" h="120000" w="120000">
                <a:moveTo>
                  <a:pt x="0" y="0"/>
                </a:moveTo>
                <a:lnTo>
                  <a:pt x="0" y="120002"/>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99" name="Google Shape;199;p7"/>
          <p:cNvSpPr/>
          <p:nvPr/>
        </p:nvSpPr>
        <p:spPr>
          <a:xfrm>
            <a:off x="9625584" y="6094476"/>
            <a:ext cx="0" cy="53339"/>
          </a:xfrm>
          <a:custGeom>
            <a:rect b="b" l="l" r="r" t="t"/>
            <a:pathLst>
              <a:path extrusionOk="0" h="120000" w="120000">
                <a:moveTo>
                  <a:pt x="0" y="0"/>
                </a:moveTo>
                <a:lnTo>
                  <a:pt x="0" y="120002"/>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00" name="Google Shape;200;p7"/>
          <p:cNvSpPr/>
          <p:nvPr/>
        </p:nvSpPr>
        <p:spPr>
          <a:xfrm>
            <a:off x="10663428" y="6094476"/>
            <a:ext cx="0" cy="53339"/>
          </a:xfrm>
          <a:custGeom>
            <a:rect b="b" l="l" r="r" t="t"/>
            <a:pathLst>
              <a:path extrusionOk="0" h="120000" w="120000">
                <a:moveTo>
                  <a:pt x="0" y="0"/>
                </a:moveTo>
                <a:lnTo>
                  <a:pt x="0" y="120002"/>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01" name="Google Shape;201;p7"/>
          <p:cNvSpPr/>
          <p:nvPr/>
        </p:nvSpPr>
        <p:spPr>
          <a:xfrm>
            <a:off x="11702796" y="6094476"/>
            <a:ext cx="0" cy="53339"/>
          </a:xfrm>
          <a:custGeom>
            <a:rect b="b" l="l" r="r" t="t"/>
            <a:pathLst>
              <a:path extrusionOk="0" h="120000" w="120000">
                <a:moveTo>
                  <a:pt x="0" y="0"/>
                </a:moveTo>
                <a:lnTo>
                  <a:pt x="0" y="120002"/>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02" name="Google Shape;202;p7"/>
          <p:cNvSpPr/>
          <p:nvPr/>
        </p:nvSpPr>
        <p:spPr>
          <a:xfrm>
            <a:off x="6096000" y="880872"/>
            <a:ext cx="0" cy="5532120"/>
          </a:xfrm>
          <a:custGeom>
            <a:rect b="b" l="l" r="r" t="t"/>
            <a:pathLst>
              <a:path extrusionOk="0" h="120000" w="120000">
                <a:moveTo>
                  <a:pt x="0" y="0"/>
                </a:moveTo>
                <a:lnTo>
                  <a:pt x="0" y="120000"/>
                </a:lnTo>
              </a:path>
            </a:pathLst>
          </a:custGeom>
          <a:noFill/>
          <a:ln cap="flat" cmpd="sng" w="12175">
            <a:solidFill>
              <a:srgbClr val="52555A"/>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03" name="Google Shape;203;p7"/>
          <p:cNvSpPr txBox="1"/>
          <p:nvPr/>
        </p:nvSpPr>
        <p:spPr>
          <a:xfrm>
            <a:off x="508203" y="234727"/>
            <a:ext cx="11388648" cy="330200"/>
          </a:xfrm>
          <a:prstGeom prst="rect">
            <a:avLst/>
          </a:prstGeom>
          <a:noFill/>
          <a:ln>
            <a:noFill/>
          </a:ln>
        </p:spPr>
        <p:txBody>
          <a:bodyPr anchorCtr="0" anchor="t" bIns="0" lIns="0" spcFirstLastPara="1" rIns="0" wrap="square" tIns="0">
            <a:noAutofit/>
          </a:bodyPr>
          <a:lstStyle/>
          <a:p>
            <a:pPr indent="0" lvl="0" marL="12700" marR="0" rtl="0" algn="l">
              <a:lnSpc>
                <a:spcPct val="106458"/>
              </a:lnSpc>
              <a:spcBef>
                <a:spcPts val="0"/>
              </a:spcBef>
              <a:spcAft>
                <a:spcPts val="0"/>
              </a:spcAft>
              <a:buNone/>
            </a:pPr>
            <a:r>
              <a:rPr lang="en-US" sz="2400" u="sng">
                <a:solidFill>
                  <a:srgbClr val="002C71"/>
                </a:solidFill>
                <a:latin typeface="Arial"/>
                <a:ea typeface="Arial"/>
                <a:cs typeface="Arial"/>
                <a:sym typeface="Arial"/>
              </a:rPr>
              <a:t>Radically  Streamlined  the  Franchise… 	</a:t>
            </a:r>
            <a:endParaRPr sz="2400">
              <a:latin typeface="Arial"/>
              <a:ea typeface="Arial"/>
              <a:cs typeface="Arial"/>
              <a:sym typeface="Arial"/>
            </a:endParaRPr>
          </a:p>
        </p:txBody>
      </p:sp>
      <p:sp>
        <p:nvSpPr>
          <p:cNvPr id="204" name="Google Shape;204;p7"/>
          <p:cNvSpPr txBox="1"/>
          <p:nvPr/>
        </p:nvSpPr>
        <p:spPr>
          <a:xfrm>
            <a:off x="520700" y="862677"/>
            <a:ext cx="1883072" cy="228091"/>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b="1" lang="en-US" sz="1600">
                <a:solidFill>
                  <a:srgbClr val="002C71"/>
                </a:solidFill>
                <a:latin typeface="Arial"/>
                <a:ea typeface="Arial"/>
                <a:cs typeface="Arial"/>
                <a:sym typeface="Arial"/>
              </a:rPr>
              <a:t>Consumer Markets</a:t>
            </a:r>
            <a:endParaRPr sz="1600">
              <a:latin typeface="Arial"/>
              <a:ea typeface="Arial"/>
              <a:cs typeface="Arial"/>
              <a:sym typeface="Arial"/>
            </a:endParaRPr>
          </a:p>
        </p:txBody>
      </p:sp>
      <p:sp>
        <p:nvSpPr>
          <p:cNvPr id="205" name="Google Shape;205;p7"/>
          <p:cNvSpPr txBox="1"/>
          <p:nvPr/>
        </p:nvSpPr>
        <p:spPr>
          <a:xfrm>
            <a:off x="6335395" y="862677"/>
            <a:ext cx="1202027" cy="228091"/>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b="1" lang="en-US" sz="1600">
                <a:solidFill>
                  <a:srgbClr val="002C71"/>
                </a:solidFill>
                <a:latin typeface="Arial"/>
                <a:ea typeface="Arial"/>
                <a:cs typeface="Arial"/>
                <a:sym typeface="Arial"/>
              </a:rPr>
              <a:t>Institutional</a:t>
            </a:r>
            <a:endParaRPr sz="1600">
              <a:latin typeface="Arial"/>
              <a:ea typeface="Arial"/>
              <a:cs typeface="Arial"/>
              <a:sym typeface="Arial"/>
            </a:endParaRPr>
          </a:p>
        </p:txBody>
      </p:sp>
      <p:sp>
        <p:nvSpPr>
          <p:cNvPr id="206" name="Google Shape;206;p7"/>
          <p:cNvSpPr txBox="1"/>
          <p:nvPr/>
        </p:nvSpPr>
        <p:spPr>
          <a:xfrm>
            <a:off x="7546682" y="862677"/>
            <a:ext cx="730768" cy="228091"/>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b="1" lang="en-US" sz="1600">
                <a:solidFill>
                  <a:srgbClr val="002C71"/>
                </a:solidFill>
                <a:latin typeface="Arial"/>
                <a:ea typeface="Arial"/>
                <a:cs typeface="Arial"/>
                <a:sym typeface="Arial"/>
              </a:rPr>
              <a:t>Clients</a:t>
            </a:r>
            <a:endParaRPr sz="1600">
              <a:latin typeface="Arial"/>
              <a:ea typeface="Arial"/>
              <a:cs typeface="Arial"/>
              <a:sym typeface="Arial"/>
            </a:endParaRPr>
          </a:p>
        </p:txBody>
      </p:sp>
      <p:sp>
        <p:nvSpPr>
          <p:cNvPr id="207" name="Google Shape;207;p7"/>
          <p:cNvSpPr txBox="1"/>
          <p:nvPr/>
        </p:nvSpPr>
        <p:spPr>
          <a:xfrm>
            <a:off x="6692646" y="1418884"/>
            <a:ext cx="701543"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~32,000</a:t>
            </a:r>
            <a:endParaRPr sz="1400">
              <a:latin typeface="Arial"/>
              <a:ea typeface="Arial"/>
              <a:cs typeface="Arial"/>
              <a:sym typeface="Arial"/>
            </a:endParaRPr>
          </a:p>
        </p:txBody>
      </p:sp>
      <p:sp>
        <p:nvSpPr>
          <p:cNvPr id="208" name="Google Shape;208;p7"/>
          <p:cNvSpPr txBox="1"/>
          <p:nvPr/>
        </p:nvSpPr>
        <p:spPr>
          <a:xfrm>
            <a:off x="1049528" y="1558838"/>
            <a:ext cx="250266"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41</a:t>
            </a:r>
            <a:endParaRPr sz="1400">
              <a:latin typeface="Arial"/>
              <a:ea typeface="Arial"/>
              <a:cs typeface="Arial"/>
              <a:sym typeface="Arial"/>
            </a:endParaRPr>
          </a:p>
        </p:txBody>
      </p:sp>
      <p:sp>
        <p:nvSpPr>
          <p:cNvPr id="209" name="Google Shape;209;p7"/>
          <p:cNvSpPr txBox="1"/>
          <p:nvPr/>
        </p:nvSpPr>
        <p:spPr>
          <a:xfrm>
            <a:off x="2088261" y="1727367"/>
            <a:ext cx="250266"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36</a:t>
            </a:r>
            <a:endParaRPr sz="1400">
              <a:latin typeface="Arial"/>
              <a:ea typeface="Arial"/>
              <a:cs typeface="Arial"/>
              <a:sym typeface="Arial"/>
            </a:endParaRPr>
          </a:p>
        </p:txBody>
      </p:sp>
      <p:sp>
        <p:nvSpPr>
          <p:cNvPr id="210" name="Google Shape;210;p7"/>
          <p:cNvSpPr txBox="1"/>
          <p:nvPr/>
        </p:nvSpPr>
        <p:spPr>
          <a:xfrm>
            <a:off x="3126994" y="1761276"/>
            <a:ext cx="250266"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35</a:t>
            </a:r>
            <a:endParaRPr sz="1400">
              <a:latin typeface="Arial"/>
              <a:ea typeface="Arial"/>
              <a:cs typeface="Arial"/>
              <a:sym typeface="Arial"/>
            </a:endParaRPr>
          </a:p>
        </p:txBody>
      </p:sp>
      <p:sp>
        <p:nvSpPr>
          <p:cNvPr id="211" name="Google Shape;211;p7"/>
          <p:cNvSpPr txBox="1"/>
          <p:nvPr/>
        </p:nvSpPr>
        <p:spPr>
          <a:xfrm>
            <a:off x="8769477" y="2126655"/>
            <a:ext cx="701543"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~17,000</a:t>
            </a:r>
            <a:endParaRPr sz="1400">
              <a:latin typeface="Arial"/>
              <a:ea typeface="Arial"/>
              <a:cs typeface="Arial"/>
              <a:sym typeface="Arial"/>
            </a:endParaRPr>
          </a:p>
        </p:txBody>
      </p:sp>
      <p:sp>
        <p:nvSpPr>
          <p:cNvPr id="212" name="Google Shape;212;p7"/>
          <p:cNvSpPr txBox="1"/>
          <p:nvPr/>
        </p:nvSpPr>
        <p:spPr>
          <a:xfrm>
            <a:off x="9808591" y="2211999"/>
            <a:ext cx="701543"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~15,500</a:t>
            </a:r>
            <a:endParaRPr sz="1400">
              <a:latin typeface="Arial"/>
              <a:ea typeface="Arial"/>
              <a:cs typeface="Arial"/>
              <a:sym typeface="Arial"/>
            </a:endParaRPr>
          </a:p>
        </p:txBody>
      </p:sp>
      <p:sp>
        <p:nvSpPr>
          <p:cNvPr id="213" name="Google Shape;213;p7"/>
          <p:cNvSpPr txBox="1"/>
          <p:nvPr/>
        </p:nvSpPr>
        <p:spPr>
          <a:xfrm>
            <a:off x="10847324" y="2280579"/>
            <a:ext cx="701543"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~14,000</a:t>
            </a:r>
            <a:endParaRPr sz="1400">
              <a:latin typeface="Arial"/>
              <a:ea typeface="Arial"/>
              <a:cs typeface="Arial"/>
              <a:sym typeface="Arial"/>
            </a:endParaRPr>
          </a:p>
        </p:txBody>
      </p:sp>
      <p:sp>
        <p:nvSpPr>
          <p:cNvPr id="214" name="Google Shape;214;p7"/>
          <p:cNvSpPr txBox="1"/>
          <p:nvPr/>
        </p:nvSpPr>
        <p:spPr>
          <a:xfrm>
            <a:off x="5204841" y="2300391"/>
            <a:ext cx="250266"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19</a:t>
            </a:r>
            <a:endParaRPr sz="1400">
              <a:latin typeface="Arial"/>
              <a:ea typeface="Arial"/>
              <a:cs typeface="Arial"/>
              <a:sym typeface="Arial"/>
            </a:endParaRPr>
          </a:p>
        </p:txBody>
      </p:sp>
      <p:sp>
        <p:nvSpPr>
          <p:cNvPr id="215" name="Google Shape;215;p7"/>
          <p:cNvSpPr txBox="1"/>
          <p:nvPr/>
        </p:nvSpPr>
        <p:spPr>
          <a:xfrm>
            <a:off x="950772" y="3304841"/>
            <a:ext cx="448431" cy="204012"/>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2012</a:t>
            </a:r>
            <a:endParaRPr sz="1400">
              <a:latin typeface="Arial"/>
              <a:ea typeface="Arial"/>
              <a:cs typeface="Arial"/>
              <a:sym typeface="Arial"/>
            </a:endParaRPr>
          </a:p>
        </p:txBody>
      </p:sp>
      <p:sp>
        <p:nvSpPr>
          <p:cNvPr id="216" name="Google Shape;216;p7"/>
          <p:cNvSpPr txBox="1"/>
          <p:nvPr/>
        </p:nvSpPr>
        <p:spPr>
          <a:xfrm>
            <a:off x="1989582" y="3304841"/>
            <a:ext cx="448431" cy="204012"/>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2013</a:t>
            </a:r>
            <a:endParaRPr sz="1400">
              <a:latin typeface="Arial"/>
              <a:ea typeface="Arial"/>
              <a:cs typeface="Arial"/>
              <a:sym typeface="Arial"/>
            </a:endParaRPr>
          </a:p>
        </p:txBody>
      </p:sp>
      <p:sp>
        <p:nvSpPr>
          <p:cNvPr id="217" name="Google Shape;217;p7"/>
          <p:cNvSpPr txBox="1"/>
          <p:nvPr/>
        </p:nvSpPr>
        <p:spPr>
          <a:xfrm>
            <a:off x="3028315" y="3304841"/>
            <a:ext cx="448431" cy="204012"/>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2014</a:t>
            </a:r>
            <a:endParaRPr sz="1400">
              <a:latin typeface="Arial"/>
              <a:ea typeface="Arial"/>
              <a:cs typeface="Arial"/>
              <a:sym typeface="Arial"/>
            </a:endParaRPr>
          </a:p>
        </p:txBody>
      </p:sp>
      <p:sp>
        <p:nvSpPr>
          <p:cNvPr id="218" name="Google Shape;218;p7"/>
          <p:cNvSpPr txBox="1"/>
          <p:nvPr/>
        </p:nvSpPr>
        <p:spPr>
          <a:xfrm>
            <a:off x="4067302" y="3304841"/>
            <a:ext cx="448431" cy="204012"/>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2015</a:t>
            </a:r>
            <a:endParaRPr sz="1400">
              <a:latin typeface="Arial"/>
              <a:ea typeface="Arial"/>
              <a:cs typeface="Arial"/>
              <a:sym typeface="Arial"/>
            </a:endParaRPr>
          </a:p>
        </p:txBody>
      </p:sp>
      <p:sp>
        <p:nvSpPr>
          <p:cNvPr id="219" name="Google Shape;219;p7"/>
          <p:cNvSpPr txBox="1"/>
          <p:nvPr/>
        </p:nvSpPr>
        <p:spPr>
          <a:xfrm>
            <a:off x="5106162" y="3304841"/>
            <a:ext cx="448431" cy="204012"/>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2016</a:t>
            </a:r>
            <a:endParaRPr sz="1400">
              <a:latin typeface="Arial"/>
              <a:ea typeface="Arial"/>
              <a:cs typeface="Arial"/>
              <a:sym typeface="Arial"/>
            </a:endParaRPr>
          </a:p>
        </p:txBody>
      </p:sp>
      <p:sp>
        <p:nvSpPr>
          <p:cNvPr id="220" name="Google Shape;220;p7"/>
          <p:cNvSpPr txBox="1"/>
          <p:nvPr/>
        </p:nvSpPr>
        <p:spPr>
          <a:xfrm>
            <a:off x="6818757" y="3305088"/>
            <a:ext cx="448386"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2012</a:t>
            </a:r>
            <a:endParaRPr sz="1400">
              <a:latin typeface="Arial"/>
              <a:ea typeface="Arial"/>
              <a:cs typeface="Arial"/>
              <a:sym typeface="Arial"/>
            </a:endParaRPr>
          </a:p>
        </p:txBody>
      </p:sp>
      <p:sp>
        <p:nvSpPr>
          <p:cNvPr id="221" name="Google Shape;221;p7"/>
          <p:cNvSpPr txBox="1"/>
          <p:nvPr/>
        </p:nvSpPr>
        <p:spPr>
          <a:xfrm>
            <a:off x="7857490" y="3305088"/>
            <a:ext cx="448386"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2013</a:t>
            </a:r>
            <a:endParaRPr sz="1400">
              <a:latin typeface="Arial"/>
              <a:ea typeface="Arial"/>
              <a:cs typeface="Arial"/>
              <a:sym typeface="Arial"/>
            </a:endParaRPr>
          </a:p>
        </p:txBody>
      </p:sp>
      <p:sp>
        <p:nvSpPr>
          <p:cNvPr id="222" name="Google Shape;222;p7"/>
          <p:cNvSpPr txBox="1"/>
          <p:nvPr/>
        </p:nvSpPr>
        <p:spPr>
          <a:xfrm>
            <a:off x="8896604" y="3305088"/>
            <a:ext cx="448386"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2014</a:t>
            </a:r>
            <a:endParaRPr sz="1400">
              <a:latin typeface="Arial"/>
              <a:ea typeface="Arial"/>
              <a:cs typeface="Arial"/>
              <a:sym typeface="Arial"/>
            </a:endParaRPr>
          </a:p>
        </p:txBody>
      </p:sp>
      <p:sp>
        <p:nvSpPr>
          <p:cNvPr id="223" name="Google Shape;223;p7"/>
          <p:cNvSpPr txBox="1"/>
          <p:nvPr/>
        </p:nvSpPr>
        <p:spPr>
          <a:xfrm>
            <a:off x="9935337" y="3305088"/>
            <a:ext cx="448386"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2015</a:t>
            </a:r>
            <a:endParaRPr sz="1400">
              <a:latin typeface="Arial"/>
              <a:ea typeface="Arial"/>
              <a:cs typeface="Arial"/>
              <a:sym typeface="Arial"/>
            </a:endParaRPr>
          </a:p>
        </p:txBody>
      </p:sp>
      <p:sp>
        <p:nvSpPr>
          <p:cNvPr id="224" name="Google Shape;224;p7"/>
          <p:cNvSpPr txBox="1"/>
          <p:nvPr/>
        </p:nvSpPr>
        <p:spPr>
          <a:xfrm>
            <a:off x="10974070" y="3305088"/>
            <a:ext cx="448386"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2016</a:t>
            </a:r>
            <a:endParaRPr sz="1400">
              <a:latin typeface="Arial"/>
              <a:ea typeface="Arial"/>
              <a:cs typeface="Arial"/>
              <a:sym typeface="Arial"/>
            </a:endParaRPr>
          </a:p>
        </p:txBody>
      </p:sp>
      <p:sp>
        <p:nvSpPr>
          <p:cNvPr id="225" name="Google Shape;225;p7"/>
          <p:cNvSpPr txBox="1"/>
          <p:nvPr/>
        </p:nvSpPr>
        <p:spPr>
          <a:xfrm>
            <a:off x="520700" y="3738211"/>
            <a:ext cx="1462688" cy="228092"/>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b="1" lang="en-US" sz="1600">
                <a:solidFill>
                  <a:srgbClr val="002C71"/>
                </a:solidFill>
                <a:latin typeface="Arial"/>
                <a:ea typeface="Arial"/>
                <a:cs typeface="Arial"/>
                <a:sym typeface="Arial"/>
              </a:rPr>
              <a:t>Legacy Assets</a:t>
            </a:r>
            <a:endParaRPr sz="1600">
              <a:latin typeface="Arial"/>
              <a:ea typeface="Arial"/>
              <a:cs typeface="Arial"/>
              <a:sym typeface="Arial"/>
            </a:endParaRPr>
          </a:p>
        </p:txBody>
      </p:sp>
      <p:sp>
        <p:nvSpPr>
          <p:cNvPr id="226" name="Google Shape;226;p7"/>
          <p:cNvSpPr txBox="1"/>
          <p:nvPr/>
        </p:nvSpPr>
        <p:spPr>
          <a:xfrm>
            <a:off x="6335395" y="3734909"/>
            <a:ext cx="1102099" cy="228092"/>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b="1" lang="en-US" sz="1600">
                <a:solidFill>
                  <a:srgbClr val="002C71"/>
                </a:solidFill>
                <a:latin typeface="Arial"/>
                <a:ea typeface="Arial"/>
                <a:cs typeface="Arial"/>
                <a:sym typeface="Arial"/>
              </a:rPr>
              <a:t>Headcount</a:t>
            </a:r>
            <a:endParaRPr sz="1600">
              <a:latin typeface="Arial"/>
              <a:ea typeface="Arial"/>
              <a:cs typeface="Arial"/>
              <a:sym typeface="Arial"/>
            </a:endParaRPr>
          </a:p>
        </p:txBody>
      </p:sp>
      <p:sp>
        <p:nvSpPr>
          <p:cNvPr id="227" name="Google Shape;227;p7"/>
          <p:cNvSpPr txBox="1"/>
          <p:nvPr/>
        </p:nvSpPr>
        <p:spPr>
          <a:xfrm>
            <a:off x="514299" y="3992959"/>
            <a:ext cx="336600" cy="177800"/>
          </a:xfrm>
          <a:prstGeom prst="rect">
            <a:avLst/>
          </a:prstGeom>
          <a:noFill/>
          <a:ln>
            <a:noFill/>
          </a:ln>
        </p:spPr>
        <p:txBody>
          <a:bodyPr anchorCtr="0" anchor="t" bIns="0" lIns="0" spcFirstLastPara="1" rIns="0" wrap="square" tIns="0">
            <a:noAutofit/>
          </a:bodyPr>
          <a:lstStyle/>
          <a:p>
            <a:pPr indent="0" lvl="0" marL="12700" marR="0" rtl="0" algn="l">
              <a:lnSpc>
                <a:spcPct val="110416"/>
              </a:lnSpc>
              <a:spcBef>
                <a:spcPts val="0"/>
              </a:spcBef>
              <a:spcAft>
                <a:spcPts val="0"/>
              </a:spcAft>
              <a:buNone/>
            </a:pPr>
            <a:r>
              <a:rPr lang="en-US" sz="1200">
                <a:solidFill>
                  <a:srgbClr val="002C71"/>
                </a:solidFill>
                <a:latin typeface="Arial"/>
                <a:ea typeface="Arial"/>
                <a:cs typeface="Arial"/>
                <a:sym typeface="Arial"/>
              </a:rPr>
              <a:t>($B)</a:t>
            </a:r>
            <a:endParaRPr sz="1200">
              <a:latin typeface="Arial"/>
              <a:ea typeface="Arial"/>
              <a:cs typeface="Arial"/>
              <a:sym typeface="Arial"/>
            </a:endParaRPr>
          </a:p>
        </p:txBody>
      </p:sp>
      <p:sp>
        <p:nvSpPr>
          <p:cNvPr id="228" name="Google Shape;228;p7"/>
          <p:cNvSpPr txBox="1"/>
          <p:nvPr/>
        </p:nvSpPr>
        <p:spPr>
          <a:xfrm>
            <a:off x="6335395" y="3994483"/>
            <a:ext cx="511708" cy="177800"/>
          </a:xfrm>
          <a:prstGeom prst="rect">
            <a:avLst/>
          </a:prstGeom>
          <a:noFill/>
          <a:ln>
            <a:noFill/>
          </a:ln>
        </p:spPr>
        <p:txBody>
          <a:bodyPr anchorCtr="0" anchor="t" bIns="0" lIns="0" spcFirstLastPara="1" rIns="0" wrap="square" tIns="0">
            <a:noAutofit/>
          </a:bodyPr>
          <a:lstStyle/>
          <a:p>
            <a:pPr indent="0" lvl="0" marL="12700" marR="0" rtl="0" algn="l">
              <a:lnSpc>
                <a:spcPct val="110416"/>
              </a:lnSpc>
              <a:spcBef>
                <a:spcPts val="0"/>
              </a:spcBef>
              <a:spcAft>
                <a:spcPts val="0"/>
              </a:spcAft>
              <a:buNone/>
            </a:pPr>
            <a:r>
              <a:rPr lang="en-US" sz="1200">
                <a:solidFill>
                  <a:srgbClr val="002C71"/>
                </a:solidFill>
                <a:latin typeface="Arial"/>
                <a:ea typeface="Arial"/>
                <a:cs typeface="Arial"/>
                <a:sym typeface="Arial"/>
              </a:rPr>
              <a:t>(000’s)</a:t>
            </a:r>
            <a:endParaRPr sz="1200">
              <a:latin typeface="Arial"/>
              <a:ea typeface="Arial"/>
              <a:cs typeface="Arial"/>
              <a:sym typeface="Arial"/>
            </a:endParaRPr>
          </a:p>
        </p:txBody>
      </p:sp>
      <p:sp>
        <p:nvSpPr>
          <p:cNvPr id="229" name="Google Shape;229;p7"/>
          <p:cNvSpPr txBox="1"/>
          <p:nvPr/>
        </p:nvSpPr>
        <p:spPr>
          <a:xfrm>
            <a:off x="954735" y="4515398"/>
            <a:ext cx="439252" cy="203707"/>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$211</a:t>
            </a:r>
            <a:endParaRPr sz="1400">
              <a:latin typeface="Arial"/>
              <a:ea typeface="Arial"/>
              <a:cs typeface="Arial"/>
              <a:sym typeface="Arial"/>
            </a:endParaRPr>
          </a:p>
        </p:txBody>
      </p:sp>
      <p:sp>
        <p:nvSpPr>
          <p:cNvPr id="230" name="Google Shape;230;p7"/>
          <p:cNvSpPr txBox="1"/>
          <p:nvPr/>
        </p:nvSpPr>
        <p:spPr>
          <a:xfrm>
            <a:off x="6867271" y="4539147"/>
            <a:ext cx="349326" cy="203707"/>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259</a:t>
            </a:r>
            <a:endParaRPr sz="1400">
              <a:latin typeface="Arial"/>
              <a:ea typeface="Arial"/>
              <a:cs typeface="Arial"/>
              <a:sym typeface="Arial"/>
            </a:endParaRPr>
          </a:p>
        </p:txBody>
      </p:sp>
      <p:sp>
        <p:nvSpPr>
          <p:cNvPr id="231" name="Google Shape;231;p7"/>
          <p:cNvSpPr txBox="1"/>
          <p:nvPr/>
        </p:nvSpPr>
        <p:spPr>
          <a:xfrm>
            <a:off x="7906004" y="4579406"/>
            <a:ext cx="349326" cy="203707"/>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251</a:t>
            </a:r>
            <a:endParaRPr sz="1400">
              <a:latin typeface="Arial"/>
              <a:ea typeface="Arial"/>
              <a:cs typeface="Arial"/>
              <a:sym typeface="Arial"/>
            </a:endParaRPr>
          </a:p>
        </p:txBody>
      </p:sp>
      <p:sp>
        <p:nvSpPr>
          <p:cNvPr id="232" name="Google Shape;232;p7"/>
          <p:cNvSpPr txBox="1"/>
          <p:nvPr/>
        </p:nvSpPr>
        <p:spPr>
          <a:xfrm>
            <a:off x="8944737" y="4629698"/>
            <a:ext cx="349326" cy="203707"/>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241</a:t>
            </a:r>
            <a:endParaRPr sz="1400">
              <a:latin typeface="Arial"/>
              <a:ea typeface="Arial"/>
              <a:cs typeface="Arial"/>
              <a:sym typeface="Arial"/>
            </a:endParaRPr>
          </a:p>
        </p:txBody>
      </p:sp>
      <p:sp>
        <p:nvSpPr>
          <p:cNvPr id="233" name="Google Shape;233;p7"/>
          <p:cNvSpPr txBox="1"/>
          <p:nvPr/>
        </p:nvSpPr>
        <p:spPr>
          <a:xfrm>
            <a:off x="9983851" y="4679743"/>
            <a:ext cx="349371" cy="204012"/>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231</a:t>
            </a:r>
            <a:endParaRPr sz="1400">
              <a:latin typeface="Arial"/>
              <a:ea typeface="Arial"/>
              <a:cs typeface="Arial"/>
              <a:sym typeface="Arial"/>
            </a:endParaRPr>
          </a:p>
        </p:txBody>
      </p:sp>
      <p:sp>
        <p:nvSpPr>
          <p:cNvPr id="234" name="Google Shape;234;p7"/>
          <p:cNvSpPr txBox="1"/>
          <p:nvPr/>
        </p:nvSpPr>
        <p:spPr>
          <a:xfrm>
            <a:off x="11022584" y="4740696"/>
            <a:ext cx="349326" cy="203707"/>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219</a:t>
            </a:r>
            <a:endParaRPr sz="1400">
              <a:latin typeface="Arial"/>
              <a:ea typeface="Arial"/>
              <a:cs typeface="Arial"/>
              <a:sym typeface="Arial"/>
            </a:endParaRPr>
          </a:p>
        </p:txBody>
      </p:sp>
      <p:sp>
        <p:nvSpPr>
          <p:cNvPr id="235" name="Google Shape;235;p7"/>
          <p:cNvSpPr txBox="1"/>
          <p:nvPr/>
        </p:nvSpPr>
        <p:spPr>
          <a:xfrm>
            <a:off x="3027934" y="4974376"/>
            <a:ext cx="448386" cy="203707"/>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$138</a:t>
            </a:r>
            <a:endParaRPr sz="1400">
              <a:latin typeface="Arial"/>
              <a:ea typeface="Arial"/>
              <a:cs typeface="Arial"/>
              <a:sym typeface="Arial"/>
            </a:endParaRPr>
          </a:p>
        </p:txBody>
      </p:sp>
      <p:sp>
        <p:nvSpPr>
          <p:cNvPr id="236" name="Google Shape;236;p7"/>
          <p:cNvSpPr txBox="1"/>
          <p:nvPr/>
        </p:nvSpPr>
        <p:spPr>
          <a:xfrm>
            <a:off x="5154549" y="5502950"/>
            <a:ext cx="349326" cy="203707"/>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$54</a:t>
            </a:r>
            <a:endParaRPr sz="1400">
              <a:latin typeface="Arial"/>
              <a:ea typeface="Arial"/>
              <a:cs typeface="Arial"/>
              <a:sym typeface="Arial"/>
            </a:endParaRPr>
          </a:p>
        </p:txBody>
      </p:sp>
      <p:sp>
        <p:nvSpPr>
          <p:cNvPr id="237" name="Google Shape;237;p7"/>
          <p:cNvSpPr txBox="1"/>
          <p:nvPr/>
        </p:nvSpPr>
        <p:spPr>
          <a:xfrm>
            <a:off x="950772" y="6207038"/>
            <a:ext cx="448386"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2012</a:t>
            </a:r>
            <a:endParaRPr sz="1400">
              <a:latin typeface="Arial"/>
              <a:ea typeface="Arial"/>
              <a:cs typeface="Arial"/>
              <a:sym typeface="Arial"/>
            </a:endParaRPr>
          </a:p>
        </p:txBody>
      </p:sp>
      <p:sp>
        <p:nvSpPr>
          <p:cNvPr id="238" name="Google Shape;238;p7"/>
          <p:cNvSpPr txBox="1"/>
          <p:nvPr/>
        </p:nvSpPr>
        <p:spPr>
          <a:xfrm>
            <a:off x="1989582" y="6207038"/>
            <a:ext cx="448386"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2013</a:t>
            </a:r>
            <a:endParaRPr sz="1400">
              <a:latin typeface="Arial"/>
              <a:ea typeface="Arial"/>
              <a:cs typeface="Arial"/>
              <a:sym typeface="Arial"/>
            </a:endParaRPr>
          </a:p>
        </p:txBody>
      </p:sp>
      <p:sp>
        <p:nvSpPr>
          <p:cNvPr id="239" name="Google Shape;239;p7"/>
          <p:cNvSpPr txBox="1"/>
          <p:nvPr/>
        </p:nvSpPr>
        <p:spPr>
          <a:xfrm>
            <a:off x="3028315" y="6207038"/>
            <a:ext cx="448386"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2014</a:t>
            </a:r>
            <a:endParaRPr sz="1400">
              <a:latin typeface="Arial"/>
              <a:ea typeface="Arial"/>
              <a:cs typeface="Arial"/>
              <a:sym typeface="Arial"/>
            </a:endParaRPr>
          </a:p>
        </p:txBody>
      </p:sp>
      <p:sp>
        <p:nvSpPr>
          <p:cNvPr id="240" name="Google Shape;240;p7"/>
          <p:cNvSpPr txBox="1"/>
          <p:nvPr/>
        </p:nvSpPr>
        <p:spPr>
          <a:xfrm>
            <a:off x="4067302" y="6207038"/>
            <a:ext cx="448386"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2015</a:t>
            </a:r>
            <a:endParaRPr sz="1400">
              <a:latin typeface="Arial"/>
              <a:ea typeface="Arial"/>
              <a:cs typeface="Arial"/>
              <a:sym typeface="Arial"/>
            </a:endParaRPr>
          </a:p>
        </p:txBody>
      </p:sp>
      <p:sp>
        <p:nvSpPr>
          <p:cNvPr id="241" name="Google Shape;241;p7"/>
          <p:cNvSpPr txBox="1"/>
          <p:nvPr/>
        </p:nvSpPr>
        <p:spPr>
          <a:xfrm>
            <a:off x="5106162" y="6207038"/>
            <a:ext cx="448386"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2016</a:t>
            </a:r>
            <a:endParaRPr sz="1400">
              <a:latin typeface="Arial"/>
              <a:ea typeface="Arial"/>
              <a:cs typeface="Arial"/>
              <a:sym typeface="Arial"/>
            </a:endParaRPr>
          </a:p>
        </p:txBody>
      </p:sp>
      <p:sp>
        <p:nvSpPr>
          <p:cNvPr id="242" name="Google Shape;242;p7"/>
          <p:cNvSpPr txBox="1"/>
          <p:nvPr/>
        </p:nvSpPr>
        <p:spPr>
          <a:xfrm>
            <a:off x="6818757" y="6207038"/>
            <a:ext cx="448386"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2012</a:t>
            </a:r>
            <a:endParaRPr sz="1400">
              <a:latin typeface="Arial"/>
              <a:ea typeface="Arial"/>
              <a:cs typeface="Arial"/>
              <a:sym typeface="Arial"/>
            </a:endParaRPr>
          </a:p>
        </p:txBody>
      </p:sp>
      <p:sp>
        <p:nvSpPr>
          <p:cNvPr id="243" name="Google Shape;243;p7"/>
          <p:cNvSpPr txBox="1"/>
          <p:nvPr/>
        </p:nvSpPr>
        <p:spPr>
          <a:xfrm>
            <a:off x="7857490" y="6207038"/>
            <a:ext cx="448386"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2013</a:t>
            </a:r>
            <a:endParaRPr sz="1400">
              <a:latin typeface="Arial"/>
              <a:ea typeface="Arial"/>
              <a:cs typeface="Arial"/>
              <a:sym typeface="Arial"/>
            </a:endParaRPr>
          </a:p>
        </p:txBody>
      </p:sp>
      <p:sp>
        <p:nvSpPr>
          <p:cNvPr id="244" name="Google Shape;244;p7"/>
          <p:cNvSpPr txBox="1"/>
          <p:nvPr/>
        </p:nvSpPr>
        <p:spPr>
          <a:xfrm>
            <a:off x="8896604" y="6207038"/>
            <a:ext cx="448386"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2014</a:t>
            </a:r>
            <a:endParaRPr sz="1400">
              <a:latin typeface="Arial"/>
              <a:ea typeface="Arial"/>
              <a:cs typeface="Arial"/>
              <a:sym typeface="Arial"/>
            </a:endParaRPr>
          </a:p>
        </p:txBody>
      </p:sp>
      <p:sp>
        <p:nvSpPr>
          <p:cNvPr id="245" name="Google Shape;245;p7"/>
          <p:cNvSpPr txBox="1"/>
          <p:nvPr/>
        </p:nvSpPr>
        <p:spPr>
          <a:xfrm>
            <a:off x="9935337" y="6207038"/>
            <a:ext cx="448386"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2015</a:t>
            </a:r>
            <a:endParaRPr sz="1400">
              <a:latin typeface="Arial"/>
              <a:ea typeface="Arial"/>
              <a:cs typeface="Arial"/>
              <a:sym typeface="Arial"/>
            </a:endParaRPr>
          </a:p>
        </p:txBody>
      </p:sp>
      <p:sp>
        <p:nvSpPr>
          <p:cNvPr id="246" name="Google Shape;246;p7"/>
          <p:cNvSpPr txBox="1"/>
          <p:nvPr/>
        </p:nvSpPr>
        <p:spPr>
          <a:xfrm>
            <a:off x="10974070" y="6207038"/>
            <a:ext cx="448386"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2016</a:t>
            </a:r>
            <a:endParaRPr sz="1400">
              <a:latin typeface="Arial"/>
              <a:ea typeface="Arial"/>
              <a:cs typeface="Arial"/>
              <a:sym typeface="Arial"/>
            </a:endParaRPr>
          </a:p>
        </p:txBody>
      </p:sp>
      <p:sp>
        <p:nvSpPr>
          <p:cNvPr id="247" name="Google Shape;247;p7"/>
          <p:cNvSpPr txBox="1"/>
          <p:nvPr/>
        </p:nvSpPr>
        <p:spPr>
          <a:xfrm>
            <a:off x="489000" y="6590280"/>
            <a:ext cx="106310" cy="140004"/>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4</a:t>
            </a:r>
            <a:endParaRPr sz="900">
              <a:latin typeface="Arial"/>
              <a:ea typeface="Arial"/>
              <a:cs typeface="Arial"/>
              <a:sym typeface="Arial"/>
            </a:endParaRPr>
          </a:p>
        </p:txBody>
      </p:sp>
      <p:sp>
        <p:nvSpPr>
          <p:cNvPr id="248" name="Google Shape;248;p7"/>
          <p:cNvSpPr txBox="1"/>
          <p:nvPr/>
        </p:nvSpPr>
        <p:spPr>
          <a:xfrm>
            <a:off x="6509004" y="4791456"/>
            <a:ext cx="213360" cy="130302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49" name="Google Shape;249;p7"/>
          <p:cNvSpPr txBox="1"/>
          <p:nvPr/>
        </p:nvSpPr>
        <p:spPr>
          <a:xfrm>
            <a:off x="6722364" y="4791456"/>
            <a:ext cx="611124" cy="130302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50" name="Google Shape;250;p7"/>
          <p:cNvSpPr txBox="1"/>
          <p:nvPr/>
        </p:nvSpPr>
        <p:spPr>
          <a:xfrm>
            <a:off x="7333488" y="4791456"/>
            <a:ext cx="4369308" cy="39624"/>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51" name="Google Shape;251;p7"/>
          <p:cNvSpPr txBox="1"/>
          <p:nvPr/>
        </p:nvSpPr>
        <p:spPr>
          <a:xfrm>
            <a:off x="7333488" y="4831080"/>
            <a:ext cx="428243" cy="1263395"/>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52" name="Google Shape;252;p7"/>
          <p:cNvSpPr txBox="1"/>
          <p:nvPr/>
        </p:nvSpPr>
        <p:spPr>
          <a:xfrm>
            <a:off x="7761732" y="4831080"/>
            <a:ext cx="611124" cy="1263395"/>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53" name="Google Shape;253;p7"/>
          <p:cNvSpPr txBox="1"/>
          <p:nvPr/>
        </p:nvSpPr>
        <p:spPr>
          <a:xfrm>
            <a:off x="8372856" y="4831080"/>
            <a:ext cx="3329940" cy="50292"/>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54" name="Google Shape;254;p7"/>
          <p:cNvSpPr txBox="1"/>
          <p:nvPr/>
        </p:nvSpPr>
        <p:spPr>
          <a:xfrm>
            <a:off x="8372856" y="4881372"/>
            <a:ext cx="428244" cy="121310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55" name="Google Shape;255;p7"/>
          <p:cNvSpPr txBox="1"/>
          <p:nvPr/>
        </p:nvSpPr>
        <p:spPr>
          <a:xfrm>
            <a:off x="8801100" y="4881372"/>
            <a:ext cx="609600" cy="121310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56" name="Google Shape;256;p7"/>
          <p:cNvSpPr txBox="1"/>
          <p:nvPr/>
        </p:nvSpPr>
        <p:spPr>
          <a:xfrm>
            <a:off x="9410700" y="4881372"/>
            <a:ext cx="2292096" cy="50291"/>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57" name="Google Shape;257;p7"/>
          <p:cNvSpPr txBox="1"/>
          <p:nvPr/>
        </p:nvSpPr>
        <p:spPr>
          <a:xfrm>
            <a:off x="9410700" y="4931664"/>
            <a:ext cx="428244" cy="116281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58" name="Google Shape;258;p7"/>
          <p:cNvSpPr txBox="1"/>
          <p:nvPr/>
        </p:nvSpPr>
        <p:spPr>
          <a:xfrm>
            <a:off x="9838944" y="4931664"/>
            <a:ext cx="611124" cy="116281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59" name="Google Shape;259;p7"/>
          <p:cNvSpPr txBox="1"/>
          <p:nvPr/>
        </p:nvSpPr>
        <p:spPr>
          <a:xfrm>
            <a:off x="10450068" y="4931664"/>
            <a:ext cx="1252727" cy="6096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60" name="Google Shape;260;p7"/>
          <p:cNvSpPr txBox="1"/>
          <p:nvPr/>
        </p:nvSpPr>
        <p:spPr>
          <a:xfrm>
            <a:off x="10450068" y="4992624"/>
            <a:ext cx="428243" cy="110185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61" name="Google Shape;261;p7"/>
          <p:cNvSpPr txBox="1"/>
          <p:nvPr/>
        </p:nvSpPr>
        <p:spPr>
          <a:xfrm>
            <a:off x="10878312" y="4992624"/>
            <a:ext cx="611124" cy="110185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62" name="Google Shape;262;p7"/>
          <p:cNvSpPr txBox="1"/>
          <p:nvPr/>
        </p:nvSpPr>
        <p:spPr>
          <a:xfrm>
            <a:off x="11489436" y="4992624"/>
            <a:ext cx="213360" cy="110185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63" name="Google Shape;263;p7"/>
          <p:cNvSpPr txBox="1"/>
          <p:nvPr/>
        </p:nvSpPr>
        <p:spPr>
          <a:xfrm>
            <a:off x="6509004" y="6094476"/>
            <a:ext cx="1039368" cy="53339"/>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64" name="Google Shape;264;p7"/>
          <p:cNvSpPr txBox="1"/>
          <p:nvPr/>
        </p:nvSpPr>
        <p:spPr>
          <a:xfrm>
            <a:off x="7548372" y="6094476"/>
            <a:ext cx="1037844" cy="53339"/>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65" name="Google Shape;265;p7"/>
          <p:cNvSpPr txBox="1"/>
          <p:nvPr/>
        </p:nvSpPr>
        <p:spPr>
          <a:xfrm>
            <a:off x="8586216" y="6094476"/>
            <a:ext cx="1039367" cy="53339"/>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66" name="Google Shape;266;p7"/>
          <p:cNvSpPr txBox="1"/>
          <p:nvPr/>
        </p:nvSpPr>
        <p:spPr>
          <a:xfrm>
            <a:off x="9625584" y="6094476"/>
            <a:ext cx="1037844" cy="53339"/>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67" name="Google Shape;267;p7"/>
          <p:cNvSpPr txBox="1"/>
          <p:nvPr/>
        </p:nvSpPr>
        <p:spPr>
          <a:xfrm>
            <a:off x="10663428" y="6094476"/>
            <a:ext cx="1039368" cy="53339"/>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68" name="Google Shape;268;p7"/>
          <p:cNvSpPr txBox="1"/>
          <p:nvPr/>
        </p:nvSpPr>
        <p:spPr>
          <a:xfrm>
            <a:off x="641604" y="4767072"/>
            <a:ext cx="213359" cy="132740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69" name="Google Shape;269;p7"/>
          <p:cNvSpPr txBox="1"/>
          <p:nvPr/>
        </p:nvSpPr>
        <p:spPr>
          <a:xfrm>
            <a:off x="854963" y="4767072"/>
            <a:ext cx="611124" cy="132740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70" name="Google Shape;270;p7"/>
          <p:cNvSpPr txBox="1"/>
          <p:nvPr/>
        </p:nvSpPr>
        <p:spPr>
          <a:xfrm>
            <a:off x="1466088" y="4767072"/>
            <a:ext cx="4369308" cy="295655"/>
          </a:xfrm>
          <a:prstGeom prst="rect">
            <a:avLst/>
          </a:prstGeom>
          <a:noFill/>
          <a:ln>
            <a:noFill/>
          </a:ln>
        </p:spPr>
        <p:txBody>
          <a:bodyPr anchorCtr="0" anchor="t" bIns="0" lIns="0" spcFirstLastPara="1" rIns="0" wrap="square" tIns="0">
            <a:noAutofit/>
          </a:bodyPr>
          <a:lstStyle/>
          <a:p>
            <a:pPr indent="-2412" lvl="0" marL="535813" marR="0" rtl="0" algn="l">
              <a:lnSpc>
                <a:spcPct val="95825"/>
              </a:lnSpc>
              <a:spcBef>
                <a:spcPts val="0"/>
              </a:spcBef>
              <a:spcAft>
                <a:spcPts val="0"/>
              </a:spcAft>
              <a:buNone/>
            </a:pPr>
            <a:r>
              <a:rPr b="1" lang="en-US" sz="1400">
                <a:solidFill>
                  <a:srgbClr val="52555A"/>
                </a:solidFill>
                <a:latin typeface="Arial"/>
                <a:ea typeface="Arial"/>
                <a:cs typeface="Arial"/>
                <a:sym typeface="Arial"/>
              </a:rPr>
              <a:t>$164</a:t>
            </a:r>
            <a:endParaRPr sz="1400">
              <a:latin typeface="Arial"/>
              <a:ea typeface="Arial"/>
              <a:cs typeface="Arial"/>
              <a:sym typeface="Arial"/>
            </a:endParaRPr>
          </a:p>
        </p:txBody>
      </p:sp>
      <p:sp>
        <p:nvSpPr>
          <p:cNvPr id="271" name="Google Shape;271;p7"/>
          <p:cNvSpPr txBox="1"/>
          <p:nvPr/>
        </p:nvSpPr>
        <p:spPr>
          <a:xfrm>
            <a:off x="1466088" y="5062728"/>
            <a:ext cx="428244" cy="103174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72" name="Google Shape;272;p7"/>
          <p:cNvSpPr txBox="1"/>
          <p:nvPr/>
        </p:nvSpPr>
        <p:spPr>
          <a:xfrm>
            <a:off x="1894332" y="5062728"/>
            <a:ext cx="611124" cy="103174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73" name="Google Shape;273;p7"/>
          <p:cNvSpPr txBox="1"/>
          <p:nvPr/>
        </p:nvSpPr>
        <p:spPr>
          <a:xfrm>
            <a:off x="2505456" y="5062728"/>
            <a:ext cx="3329940" cy="16306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74" name="Google Shape;274;p7"/>
          <p:cNvSpPr txBox="1"/>
          <p:nvPr/>
        </p:nvSpPr>
        <p:spPr>
          <a:xfrm>
            <a:off x="2505456" y="5225796"/>
            <a:ext cx="428244" cy="86868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75" name="Google Shape;275;p7"/>
          <p:cNvSpPr txBox="1"/>
          <p:nvPr/>
        </p:nvSpPr>
        <p:spPr>
          <a:xfrm>
            <a:off x="2933700" y="5225796"/>
            <a:ext cx="609600" cy="86868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76" name="Google Shape;276;p7"/>
          <p:cNvSpPr txBox="1"/>
          <p:nvPr/>
        </p:nvSpPr>
        <p:spPr>
          <a:xfrm>
            <a:off x="3543300" y="5225796"/>
            <a:ext cx="2292096" cy="35814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50"/>
          </a:p>
          <a:p>
            <a:pPr indent="-1015" lvl="0" marL="585215" marR="0" rtl="0" algn="l">
              <a:lnSpc>
                <a:spcPct val="95825"/>
              </a:lnSpc>
              <a:spcBef>
                <a:spcPts val="0"/>
              </a:spcBef>
              <a:spcAft>
                <a:spcPts val="0"/>
              </a:spcAft>
              <a:buNone/>
            </a:pPr>
            <a:r>
              <a:rPr b="1" lang="en-US" sz="1400">
                <a:solidFill>
                  <a:srgbClr val="52555A"/>
                </a:solidFill>
                <a:latin typeface="Arial"/>
                <a:ea typeface="Arial"/>
                <a:cs typeface="Arial"/>
                <a:sym typeface="Arial"/>
              </a:rPr>
              <a:t>$81</a:t>
            </a:r>
            <a:endParaRPr sz="1400">
              <a:latin typeface="Arial"/>
              <a:ea typeface="Arial"/>
              <a:cs typeface="Arial"/>
              <a:sym typeface="Arial"/>
            </a:endParaRPr>
          </a:p>
        </p:txBody>
      </p:sp>
      <p:sp>
        <p:nvSpPr>
          <p:cNvPr id="277" name="Google Shape;277;p7"/>
          <p:cNvSpPr txBox="1"/>
          <p:nvPr/>
        </p:nvSpPr>
        <p:spPr>
          <a:xfrm>
            <a:off x="3543300" y="5583936"/>
            <a:ext cx="428244" cy="51053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78" name="Google Shape;278;p7"/>
          <p:cNvSpPr txBox="1"/>
          <p:nvPr/>
        </p:nvSpPr>
        <p:spPr>
          <a:xfrm>
            <a:off x="3971544" y="5583936"/>
            <a:ext cx="611123" cy="51053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79" name="Google Shape;279;p7"/>
          <p:cNvSpPr txBox="1"/>
          <p:nvPr/>
        </p:nvSpPr>
        <p:spPr>
          <a:xfrm>
            <a:off x="4582668" y="5583936"/>
            <a:ext cx="1252728" cy="170687"/>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80" name="Google Shape;280;p7"/>
          <p:cNvSpPr txBox="1"/>
          <p:nvPr/>
        </p:nvSpPr>
        <p:spPr>
          <a:xfrm>
            <a:off x="4582668" y="5754624"/>
            <a:ext cx="428244" cy="33985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81" name="Google Shape;281;p7"/>
          <p:cNvSpPr txBox="1"/>
          <p:nvPr/>
        </p:nvSpPr>
        <p:spPr>
          <a:xfrm>
            <a:off x="5010912" y="5754624"/>
            <a:ext cx="611124" cy="33985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82" name="Google Shape;282;p7"/>
          <p:cNvSpPr txBox="1"/>
          <p:nvPr/>
        </p:nvSpPr>
        <p:spPr>
          <a:xfrm>
            <a:off x="5622036" y="5754624"/>
            <a:ext cx="213360" cy="33985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83" name="Google Shape;283;p7"/>
          <p:cNvSpPr txBox="1"/>
          <p:nvPr/>
        </p:nvSpPr>
        <p:spPr>
          <a:xfrm>
            <a:off x="641604" y="6094476"/>
            <a:ext cx="1039368" cy="53339"/>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84" name="Google Shape;284;p7"/>
          <p:cNvSpPr txBox="1"/>
          <p:nvPr/>
        </p:nvSpPr>
        <p:spPr>
          <a:xfrm>
            <a:off x="1680972" y="6094476"/>
            <a:ext cx="1037843" cy="53339"/>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85" name="Google Shape;285;p7"/>
          <p:cNvSpPr txBox="1"/>
          <p:nvPr/>
        </p:nvSpPr>
        <p:spPr>
          <a:xfrm>
            <a:off x="2718816" y="6094476"/>
            <a:ext cx="1039368" cy="53339"/>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86" name="Google Shape;286;p7"/>
          <p:cNvSpPr txBox="1"/>
          <p:nvPr/>
        </p:nvSpPr>
        <p:spPr>
          <a:xfrm>
            <a:off x="3758184" y="6094476"/>
            <a:ext cx="1037843" cy="53339"/>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87" name="Google Shape;287;p7"/>
          <p:cNvSpPr txBox="1"/>
          <p:nvPr/>
        </p:nvSpPr>
        <p:spPr>
          <a:xfrm>
            <a:off x="4796028" y="6094476"/>
            <a:ext cx="1039368" cy="53339"/>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88" name="Google Shape;288;p7"/>
          <p:cNvSpPr txBox="1"/>
          <p:nvPr/>
        </p:nvSpPr>
        <p:spPr>
          <a:xfrm>
            <a:off x="2973324" y="4492752"/>
            <a:ext cx="685800" cy="274319"/>
          </a:xfrm>
          <a:prstGeom prst="rect">
            <a:avLst/>
          </a:prstGeom>
          <a:noFill/>
          <a:ln>
            <a:noFill/>
          </a:ln>
        </p:spPr>
        <p:txBody>
          <a:bodyPr anchorCtr="0" anchor="t" bIns="0" lIns="0" spcFirstLastPara="1" rIns="0" wrap="square" tIns="0">
            <a:noAutofit/>
          </a:bodyPr>
          <a:lstStyle/>
          <a:p>
            <a:pPr indent="-7873" lvl="0" marL="109474" marR="0" rtl="0" algn="l">
              <a:lnSpc>
                <a:spcPct val="95825"/>
              </a:lnSpc>
              <a:spcBef>
                <a:spcPts val="0"/>
              </a:spcBef>
              <a:spcAft>
                <a:spcPts val="0"/>
              </a:spcAft>
              <a:buNone/>
            </a:pPr>
            <a:r>
              <a:rPr b="1" lang="en-US" sz="1400">
                <a:solidFill>
                  <a:srgbClr val="002C71"/>
                </a:solidFill>
                <a:latin typeface="Arial"/>
                <a:ea typeface="Arial"/>
                <a:cs typeface="Arial"/>
                <a:sym typeface="Arial"/>
              </a:rPr>
              <a:t>(74)%</a:t>
            </a:r>
            <a:endParaRPr sz="1400">
              <a:latin typeface="Arial"/>
              <a:ea typeface="Arial"/>
              <a:cs typeface="Arial"/>
              <a:sym typeface="Arial"/>
            </a:endParaRPr>
          </a:p>
        </p:txBody>
      </p:sp>
      <p:sp>
        <p:nvSpPr>
          <p:cNvPr id="289" name="Google Shape;289;p7"/>
          <p:cNvSpPr txBox="1"/>
          <p:nvPr/>
        </p:nvSpPr>
        <p:spPr>
          <a:xfrm>
            <a:off x="8825484" y="4235196"/>
            <a:ext cx="685800" cy="274319"/>
          </a:xfrm>
          <a:prstGeom prst="rect">
            <a:avLst/>
          </a:prstGeom>
          <a:noFill/>
          <a:ln>
            <a:noFill/>
          </a:ln>
        </p:spPr>
        <p:txBody>
          <a:bodyPr anchorCtr="0" anchor="t" bIns="0" lIns="0" spcFirstLastPara="1" rIns="0" wrap="square" tIns="0">
            <a:noAutofit/>
          </a:bodyPr>
          <a:lstStyle/>
          <a:p>
            <a:pPr indent="-7873" lvl="0" marL="109474" marR="0" rtl="0" algn="l">
              <a:lnSpc>
                <a:spcPct val="95825"/>
              </a:lnSpc>
              <a:spcBef>
                <a:spcPts val="0"/>
              </a:spcBef>
              <a:spcAft>
                <a:spcPts val="0"/>
              </a:spcAft>
              <a:buNone/>
            </a:pPr>
            <a:r>
              <a:rPr b="1" lang="en-US" sz="1400">
                <a:solidFill>
                  <a:srgbClr val="002C71"/>
                </a:solidFill>
                <a:latin typeface="Arial"/>
                <a:ea typeface="Arial"/>
                <a:cs typeface="Arial"/>
                <a:sym typeface="Arial"/>
              </a:rPr>
              <a:t>(15)%</a:t>
            </a:r>
            <a:endParaRPr sz="1400">
              <a:latin typeface="Arial"/>
              <a:ea typeface="Arial"/>
              <a:cs typeface="Arial"/>
              <a:sym typeface="Arial"/>
            </a:endParaRPr>
          </a:p>
        </p:txBody>
      </p:sp>
      <p:sp>
        <p:nvSpPr>
          <p:cNvPr id="290" name="Google Shape;290;p7"/>
          <p:cNvSpPr txBox="1"/>
          <p:nvPr/>
        </p:nvSpPr>
        <p:spPr>
          <a:xfrm>
            <a:off x="641604" y="1812035"/>
            <a:ext cx="213359" cy="138074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1" name="Google Shape;291;p7"/>
          <p:cNvSpPr txBox="1"/>
          <p:nvPr/>
        </p:nvSpPr>
        <p:spPr>
          <a:xfrm>
            <a:off x="854963" y="1812035"/>
            <a:ext cx="611124" cy="138074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2" name="Google Shape;292;p7"/>
          <p:cNvSpPr txBox="1"/>
          <p:nvPr/>
        </p:nvSpPr>
        <p:spPr>
          <a:xfrm>
            <a:off x="1466088" y="1812035"/>
            <a:ext cx="4369308" cy="18440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3" name="Google Shape;293;p7"/>
          <p:cNvSpPr txBox="1"/>
          <p:nvPr/>
        </p:nvSpPr>
        <p:spPr>
          <a:xfrm>
            <a:off x="1466088" y="1996439"/>
            <a:ext cx="428244" cy="119633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4" name="Google Shape;294;p7"/>
          <p:cNvSpPr txBox="1"/>
          <p:nvPr/>
        </p:nvSpPr>
        <p:spPr>
          <a:xfrm>
            <a:off x="1894332" y="1996439"/>
            <a:ext cx="611124" cy="119633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5" name="Google Shape;295;p7"/>
          <p:cNvSpPr txBox="1"/>
          <p:nvPr/>
        </p:nvSpPr>
        <p:spPr>
          <a:xfrm>
            <a:off x="2505456" y="1996439"/>
            <a:ext cx="428244" cy="119633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6" name="Google Shape;296;p7"/>
          <p:cNvSpPr txBox="1"/>
          <p:nvPr/>
        </p:nvSpPr>
        <p:spPr>
          <a:xfrm>
            <a:off x="2933700" y="1996439"/>
            <a:ext cx="609600" cy="119633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7" name="Google Shape;297;p7"/>
          <p:cNvSpPr txBox="1"/>
          <p:nvPr/>
        </p:nvSpPr>
        <p:spPr>
          <a:xfrm>
            <a:off x="3543300" y="1996439"/>
            <a:ext cx="2292096" cy="387095"/>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950"/>
          </a:p>
          <a:p>
            <a:pPr indent="-508" lvl="0" marL="635508" marR="0" rtl="0" algn="l">
              <a:lnSpc>
                <a:spcPct val="95825"/>
              </a:lnSpc>
              <a:spcBef>
                <a:spcPts val="0"/>
              </a:spcBef>
              <a:spcAft>
                <a:spcPts val="0"/>
              </a:spcAft>
              <a:buNone/>
            </a:pPr>
            <a:r>
              <a:rPr b="1" lang="en-US" sz="1400">
                <a:solidFill>
                  <a:srgbClr val="52555A"/>
                </a:solidFill>
                <a:latin typeface="Arial"/>
                <a:ea typeface="Arial"/>
                <a:cs typeface="Arial"/>
                <a:sym typeface="Arial"/>
              </a:rPr>
              <a:t>24</a:t>
            </a:r>
            <a:endParaRPr sz="1400">
              <a:latin typeface="Arial"/>
              <a:ea typeface="Arial"/>
              <a:cs typeface="Arial"/>
              <a:sym typeface="Arial"/>
            </a:endParaRPr>
          </a:p>
        </p:txBody>
      </p:sp>
      <p:sp>
        <p:nvSpPr>
          <p:cNvPr id="298" name="Google Shape;298;p7"/>
          <p:cNvSpPr txBox="1"/>
          <p:nvPr/>
        </p:nvSpPr>
        <p:spPr>
          <a:xfrm>
            <a:off x="3543300" y="2383535"/>
            <a:ext cx="428244" cy="80924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9" name="Google Shape;299;p7"/>
          <p:cNvSpPr txBox="1"/>
          <p:nvPr/>
        </p:nvSpPr>
        <p:spPr>
          <a:xfrm>
            <a:off x="3971544" y="2383535"/>
            <a:ext cx="611123" cy="80924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00" name="Google Shape;300;p7"/>
          <p:cNvSpPr txBox="1"/>
          <p:nvPr/>
        </p:nvSpPr>
        <p:spPr>
          <a:xfrm>
            <a:off x="4582668" y="2383535"/>
            <a:ext cx="1252728" cy="16916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01" name="Google Shape;301;p7"/>
          <p:cNvSpPr txBox="1"/>
          <p:nvPr/>
        </p:nvSpPr>
        <p:spPr>
          <a:xfrm>
            <a:off x="4582668" y="2552700"/>
            <a:ext cx="428244" cy="64007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02" name="Google Shape;302;p7"/>
          <p:cNvSpPr txBox="1"/>
          <p:nvPr/>
        </p:nvSpPr>
        <p:spPr>
          <a:xfrm>
            <a:off x="5010912" y="2552700"/>
            <a:ext cx="611124" cy="64007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03" name="Google Shape;303;p7"/>
          <p:cNvSpPr txBox="1"/>
          <p:nvPr/>
        </p:nvSpPr>
        <p:spPr>
          <a:xfrm>
            <a:off x="5622036" y="2552700"/>
            <a:ext cx="213360" cy="64007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04" name="Google Shape;304;p7"/>
          <p:cNvSpPr txBox="1"/>
          <p:nvPr/>
        </p:nvSpPr>
        <p:spPr>
          <a:xfrm>
            <a:off x="641604" y="3192779"/>
            <a:ext cx="1039368" cy="5334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5" name="Google Shape;305;p7"/>
          <p:cNvSpPr txBox="1"/>
          <p:nvPr/>
        </p:nvSpPr>
        <p:spPr>
          <a:xfrm>
            <a:off x="1680972" y="3192779"/>
            <a:ext cx="1037843" cy="5334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6" name="Google Shape;306;p7"/>
          <p:cNvSpPr txBox="1"/>
          <p:nvPr/>
        </p:nvSpPr>
        <p:spPr>
          <a:xfrm>
            <a:off x="2718816" y="3192779"/>
            <a:ext cx="1039368" cy="5334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7" name="Google Shape;307;p7"/>
          <p:cNvSpPr txBox="1"/>
          <p:nvPr/>
        </p:nvSpPr>
        <p:spPr>
          <a:xfrm>
            <a:off x="3758184" y="3192779"/>
            <a:ext cx="1037843" cy="5334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8" name="Google Shape;308;p7"/>
          <p:cNvSpPr txBox="1"/>
          <p:nvPr/>
        </p:nvSpPr>
        <p:spPr>
          <a:xfrm>
            <a:off x="4796028" y="3192779"/>
            <a:ext cx="1039368" cy="5334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9" name="Google Shape;309;p7"/>
          <p:cNvSpPr txBox="1"/>
          <p:nvPr/>
        </p:nvSpPr>
        <p:spPr>
          <a:xfrm>
            <a:off x="6509004" y="1671827"/>
            <a:ext cx="213360" cy="152095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10" name="Google Shape;310;p7"/>
          <p:cNvSpPr txBox="1"/>
          <p:nvPr/>
        </p:nvSpPr>
        <p:spPr>
          <a:xfrm>
            <a:off x="6722364" y="1671827"/>
            <a:ext cx="611124" cy="152095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11" name="Google Shape;311;p7"/>
          <p:cNvSpPr txBox="1"/>
          <p:nvPr/>
        </p:nvSpPr>
        <p:spPr>
          <a:xfrm>
            <a:off x="7333488" y="1671827"/>
            <a:ext cx="4369308" cy="518159"/>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000"/>
          </a:p>
          <a:p>
            <a:pPr indent="-3555" lvl="0" marL="409955" marR="0" rtl="0" algn="l">
              <a:lnSpc>
                <a:spcPct val="95825"/>
              </a:lnSpc>
              <a:spcBef>
                <a:spcPts val="1022"/>
              </a:spcBef>
              <a:spcAft>
                <a:spcPts val="0"/>
              </a:spcAft>
              <a:buNone/>
            </a:pPr>
            <a:r>
              <a:rPr b="1" lang="en-US" sz="1400">
                <a:solidFill>
                  <a:srgbClr val="52555A"/>
                </a:solidFill>
                <a:latin typeface="Arial"/>
                <a:ea typeface="Arial"/>
                <a:cs typeface="Arial"/>
                <a:sym typeface="Arial"/>
              </a:rPr>
              <a:t>~21,000</a:t>
            </a:r>
            <a:endParaRPr sz="1400">
              <a:latin typeface="Arial"/>
              <a:ea typeface="Arial"/>
              <a:cs typeface="Arial"/>
              <a:sym typeface="Arial"/>
            </a:endParaRPr>
          </a:p>
        </p:txBody>
      </p:sp>
      <p:sp>
        <p:nvSpPr>
          <p:cNvPr id="312" name="Google Shape;312;p7"/>
          <p:cNvSpPr txBox="1"/>
          <p:nvPr/>
        </p:nvSpPr>
        <p:spPr>
          <a:xfrm>
            <a:off x="7333488" y="2189987"/>
            <a:ext cx="428243" cy="100279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13" name="Google Shape;313;p7"/>
          <p:cNvSpPr txBox="1"/>
          <p:nvPr/>
        </p:nvSpPr>
        <p:spPr>
          <a:xfrm>
            <a:off x="7761732" y="2189987"/>
            <a:ext cx="611124" cy="100279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14" name="Google Shape;314;p7"/>
          <p:cNvSpPr txBox="1"/>
          <p:nvPr/>
        </p:nvSpPr>
        <p:spPr>
          <a:xfrm>
            <a:off x="8372856" y="2189987"/>
            <a:ext cx="3329940" cy="188976"/>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15" name="Google Shape;315;p7"/>
          <p:cNvSpPr txBox="1"/>
          <p:nvPr/>
        </p:nvSpPr>
        <p:spPr>
          <a:xfrm>
            <a:off x="8372856" y="2378964"/>
            <a:ext cx="428244" cy="813815"/>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16" name="Google Shape;316;p7"/>
          <p:cNvSpPr txBox="1"/>
          <p:nvPr/>
        </p:nvSpPr>
        <p:spPr>
          <a:xfrm>
            <a:off x="8801100" y="2378964"/>
            <a:ext cx="609600" cy="813815"/>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17" name="Google Shape;317;p7"/>
          <p:cNvSpPr txBox="1"/>
          <p:nvPr/>
        </p:nvSpPr>
        <p:spPr>
          <a:xfrm>
            <a:off x="9410700" y="2378964"/>
            <a:ext cx="2292096" cy="8534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650"/>
          </a:p>
        </p:txBody>
      </p:sp>
      <p:sp>
        <p:nvSpPr>
          <p:cNvPr id="318" name="Google Shape;318;p7"/>
          <p:cNvSpPr txBox="1"/>
          <p:nvPr/>
        </p:nvSpPr>
        <p:spPr>
          <a:xfrm>
            <a:off x="9410700" y="2464308"/>
            <a:ext cx="428244" cy="728471"/>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19" name="Google Shape;319;p7"/>
          <p:cNvSpPr txBox="1"/>
          <p:nvPr/>
        </p:nvSpPr>
        <p:spPr>
          <a:xfrm>
            <a:off x="9838944" y="2464308"/>
            <a:ext cx="611124" cy="728471"/>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20" name="Google Shape;320;p7"/>
          <p:cNvSpPr txBox="1"/>
          <p:nvPr/>
        </p:nvSpPr>
        <p:spPr>
          <a:xfrm>
            <a:off x="10450068" y="2464308"/>
            <a:ext cx="1252727" cy="6857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500"/>
          </a:p>
        </p:txBody>
      </p:sp>
      <p:sp>
        <p:nvSpPr>
          <p:cNvPr id="321" name="Google Shape;321;p7"/>
          <p:cNvSpPr txBox="1"/>
          <p:nvPr/>
        </p:nvSpPr>
        <p:spPr>
          <a:xfrm>
            <a:off x="10450068" y="2532887"/>
            <a:ext cx="428243" cy="65989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22" name="Google Shape;322;p7"/>
          <p:cNvSpPr txBox="1"/>
          <p:nvPr/>
        </p:nvSpPr>
        <p:spPr>
          <a:xfrm>
            <a:off x="10878312" y="2532887"/>
            <a:ext cx="611124" cy="65989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23" name="Google Shape;323;p7"/>
          <p:cNvSpPr txBox="1"/>
          <p:nvPr/>
        </p:nvSpPr>
        <p:spPr>
          <a:xfrm>
            <a:off x="11489436" y="2532887"/>
            <a:ext cx="213360" cy="65989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24" name="Google Shape;324;p7"/>
          <p:cNvSpPr txBox="1"/>
          <p:nvPr/>
        </p:nvSpPr>
        <p:spPr>
          <a:xfrm>
            <a:off x="6509004" y="3192779"/>
            <a:ext cx="1039368" cy="5334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5" name="Google Shape;325;p7"/>
          <p:cNvSpPr txBox="1"/>
          <p:nvPr/>
        </p:nvSpPr>
        <p:spPr>
          <a:xfrm>
            <a:off x="7548372" y="3192779"/>
            <a:ext cx="1037844" cy="5334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6" name="Google Shape;326;p7"/>
          <p:cNvSpPr txBox="1"/>
          <p:nvPr/>
        </p:nvSpPr>
        <p:spPr>
          <a:xfrm>
            <a:off x="8586216" y="3192779"/>
            <a:ext cx="1039367" cy="5334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7" name="Google Shape;327;p7"/>
          <p:cNvSpPr txBox="1"/>
          <p:nvPr/>
        </p:nvSpPr>
        <p:spPr>
          <a:xfrm>
            <a:off x="9625584" y="3192779"/>
            <a:ext cx="1037844" cy="5334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8" name="Google Shape;328;p7"/>
          <p:cNvSpPr txBox="1"/>
          <p:nvPr/>
        </p:nvSpPr>
        <p:spPr>
          <a:xfrm>
            <a:off x="10663428" y="3192779"/>
            <a:ext cx="1039368" cy="5334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9" name="Google Shape;329;p7"/>
          <p:cNvSpPr txBox="1"/>
          <p:nvPr/>
        </p:nvSpPr>
        <p:spPr>
          <a:xfrm>
            <a:off x="8833104" y="1466088"/>
            <a:ext cx="685800" cy="274320"/>
          </a:xfrm>
          <a:prstGeom prst="rect">
            <a:avLst/>
          </a:prstGeom>
          <a:noFill/>
          <a:ln>
            <a:noFill/>
          </a:ln>
        </p:spPr>
        <p:txBody>
          <a:bodyPr anchorCtr="0" anchor="t" bIns="0" lIns="0" spcFirstLastPara="1" rIns="0" wrap="square" tIns="0">
            <a:noAutofit/>
          </a:bodyPr>
          <a:lstStyle/>
          <a:p>
            <a:pPr indent="-7493" lvl="0" marL="109093" marR="0" rtl="0" algn="l">
              <a:lnSpc>
                <a:spcPct val="95825"/>
              </a:lnSpc>
              <a:spcBef>
                <a:spcPts val="0"/>
              </a:spcBef>
              <a:spcAft>
                <a:spcPts val="0"/>
              </a:spcAft>
              <a:buNone/>
            </a:pPr>
            <a:r>
              <a:rPr b="1" lang="en-US" sz="1400">
                <a:solidFill>
                  <a:srgbClr val="002C71"/>
                </a:solidFill>
                <a:latin typeface="Arial"/>
                <a:ea typeface="Arial"/>
                <a:cs typeface="Arial"/>
                <a:sym typeface="Arial"/>
              </a:rPr>
              <a:t>(57)%</a:t>
            </a:r>
            <a:endParaRPr sz="1400">
              <a:latin typeface="Arial"/>
              <a:ea typeface="Arial"/>
              <a:cs typeface="Arial"/>
              <a:sym typeface="Arial"/>
            </a:endParaRPr>
          </a:p>
        </p:txBody>
      </p:sp>
      <p:sp>
        <p:nvSpPr>
          <p:cNvPr id="330" name="Google Shape;330;p7"/>
          <p:cNvSpPr txBox="1"/>
          <p:nvPr/>
        </p:nvSpPr>
        <p:spPr>
          <a:xfrm>
            <a:off x="2971800" y="1434083"/>
            <a:ext cx="685800" cy="274320"/>
          </a:xfrm>
          <a:prstGeom prst="rect">
            <a:avLst/>
          </a:prstGeom>
          <a:noFill/>
          <a:ln>
            <a:noFill/>
          </a:ln>
        </p:spPr>
        <p:txBody>
          <a:bodyPr anchorCtr="0" anchor="t" bIns="0" lIns="0" spcFirstLastPara="1" rIns="0" wrap="square" tIns="0">
            <a:noAutofit/>
          </a:bodyPr>
          <a:lstStyle/>
          <a:p>
            <a:pPr indent="-7238" lvl="0" marL="108838" marR="0" rtl="0" algn="l">
              <a:lnSpc>
                <a:spcPct val="95825"/>
              </a:lnSpc>
              <a:spcBef>
                <a:spcPts val="0"/>
              </a:spcBef>
              <a:spcAft>
                <a:spcPts val="0"/>
              </a:spcAft>
              <a:buNone/>
            </a:pPr>
            <a:r>
              <a:rPr b="1" lang="en-US" sz="1400">
                <a:solidFill>
                  <a:srgbClr val="002C71"/>
                </a:solidFill>
                <a:latin typeface="Arial"/>
                <a:ea typeface="Arial"/>
                <a:cs typeface="Arial"/>
                <a:sym typeface="Arial"/>
              </a:rPr>
              <a:t>(54)%</a:t>
            </a:r>
            <a:endParaRPr sz="1400">
              <a:latin typeface="Arial"/>
              <a:ea typeface="Arial"/>
              <a:cs typeface="Arial"/>
              <a:sym typeface="Arial"/>
            </a:endParaRPr>
          </a:p>
        </p:txBody>
      </p:sp>
      <p:sp>
        <p:nvSpPr>
          <p:cNvPr id="331" name="Google Shape;331;p7"/>
          <p:cNvSpPr txBox="1"/>
          <p:nvPr/>
        </p:nvSpPr>
        <p:spPr>
          <a:xfrm>
            <a:off x="1753819" y="354711"/>
            <a:ext cx="91135"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32" name="Google Shape;332;p7"/>
          <p:cNvSpPr txBox="1"/>
          <p:nvPr/>
        </p:nvSpPr>
        <p:spPr>
          <a:xfrm>
            <a:off x="3469843" y="354711"/>
            <a:ext cx="87782"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33" name="Google Shape;333;p7"/>
          <p:cNvSpPr txBox="1"/>
          <p:nvPr/>
        </p:nvSpPr>
        <p:spPr>
          <a:xfrm>
            <a:off x="3981297" y="354711"/>
            <a:ext cx="84734"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34" name="Google Shape;334;p7"/>
          <p:cNvSpPr txBox="1"/>
          <p:nvPr/>
        </p:nvSpPr>
        <p:spPr>
          <a:xfrm>
            <a:off x="5706770" y="354711"/>
            <a:ext cx="6131661"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35" name="Google Shape;335;p7"/>
          <p:cNvSpPr txBox="1"/>
          <p:nvPr/>
        </p:nvSpPr>
        <p:spPr>
          <a:xfrm>
            <a:off x="530352" y="963676"/>
            <a:ext cx="5417058"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36" name="Google Shape;336;p7"/>
          <p:cNvSpPr txBox="1"/>
          <p:nvPr/>
        </p:nvSpPr>
        <p:spPr>
          <a:xfrm>
            <a:off x="6344412" y="963676"/>
            <a:ext cx="5417058"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37" name="Google Shape;337;p7"/>
          <p:cNvSpPr txBox="1"/>
          <p:nvPr/>
        </p:nvSpPr>
        <p:spPr>
          <a:xfrm>
            <a:off x="6344412" y="3834892"/>
            <a:ext cx="5417058"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38" name="Google Shape;338;p7"/>
          <p:cNvSpPr txBox="1"/>
          <p:nvPr/>
        </p:nvSpPr>
        <p:spPr>
          <a:xfrm>
            <a:off x="530352" y="3831844"/>
            <a:ext cx="5417058"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8"/>
          <p:cNvSpPr/>
          <p:nvPr/>
        </p:nvSpPr>
        <p:spPr>
          <a:xfrm>
            <a:off x="11382756" y="6417564"/>
            <a:ext cx="519683" cy="32004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44" name="Google Shape;344;p8"/>
          <p:cNvSpPr/>
          <p:nvPr/>
        </p:nvSpPr>
        <p:spPr>
          <a:xfrm>
            <a:off x="4747260" y="3572255"/>
            <a:ext cx="1062227" cy="2156460"/>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45" name="Google Shape;345;p8"/>
          <p:cNvSpPr/>
          <p:nvPr/>
        </p:nvSpPr>
        <p:spPr>
          <a:xfrm>
            <a:off x="6553200" y="2656332"/>
            <a:ext cx="1063752" cy="3072383"/>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46" name="Google Shape;346;p8"/>
          <p:cNvSpPr/>
          <p:nvPr/>
        </p:nvSpPr>
        <p:spPr>
          <a:xfrm>
            <a:off x="4375404" y="5728716"/>
            <a:ext cx="3613404"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47" name="Google Shape;347;p8"/>
          <p:cNvSpPr/>
          <p:nvPr/>
        </p:nvSpPr>
        <p:spPr>
          <a:xfrm>
            <a:off x="4375404" y="5728716"/>
            <a:ext cx="0" cy="53340"/>
          </a:xfrm>
          <a:custGeom>
            <a:rect b="b" l="l" r="r" t="t"/>
            <a:pathLst>
              <a:path extrusionOk="0" h="120000" w="120000">
                <a:moveTo>
                  <a:pt x="0" y="0"/>
                </a:moveTo>
                <a:lnTo>
                  <a:pt x="0" y="120002"/>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48" name="Google Shape;348;p8"/>
          <p:cNvSpPr/>
          <p:nvPr/>
        </p:nvSpPr>
        <p:spPr>
          <a:xfrm>
            <a:off x="6181344" y="5728716"/>
            <a:ext cx="0" cy="53340"/>
          </a:xfrm>
          <a:custGeom>
            <a:rect b="b" l="l" r="r" t="t"/>
            <a:pathLst>
              <a:path extrusionOk="0" h="120000" w="120000">
                <a:moveTo>
                  <a:pt x="0" y="0"/>
                </a:moveTo>
                <a:lnTo>
                  <a:pt x="0" y="120002"/>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49" name="Google Shape;349;p8"/>
          <p:cNvSpPr/>
          <p:nvPr/>
        </p:nvSpPr>
        <p:spPr>
          <a:xfrm>
            <a:off x="7988808" y="5728716"/>
            <a:ext cx="0" cy="53340"/>
          </a:xfrm>
          <a:custGeom>
            <a:rect b="b" l="l" r="r" t="t"/>
            <a:pathLst>
              <a:path extrusionOk="0" h="120000" w="120000">
                <a:moveTo>
                  <a:pt x="0" y="0"/>
                </a:moveTo>
                <a:lnTo>
                  <a:pt x="0" y="120002"/>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0" name="Google Shape;350;p8"/>
          <p:cNvSpPr/>
          <p:nvPr/>
        </p:nvSpPr>
        <p:spPr>
          <a:xfrm>
            <a:off x="5253863" y="2007870"/>
            <a:ext cx="1681098" cy="896874"/>
          </a:xfrm>
          <a:custGeom>
            <a:rect b="b" l="l" r="r" t="t"/>
            <a:pathLst>
              <a:path extrusionOk="0" h="120000" w="120000">
                <a:moveTo>
                  <a:pt x="0" y="117654"/>
                </a:moveTo>
                <a:lnTo>
                  <a:pt x="670" y="120000"/>
                </a:lnTo>
                <a:lnTo>
                  <a:pt x="112316" y="9123"/>
                </a:lnTo>
                <a:lnTo>
                  <a:pt x="113119" y="8326"/>
                </a:lnTo>
                <a:lnTo>
                  <a:pt x="114107" y="15462"/>
                </a:lnTo>
                <a:lnTo>
                  <a:pt x="120000" y="0"/>
                </a:lnTo>
                <a:lnTo>
                  <a:pt x="112457" y="5981"/>
                </a:lnTo>
                <a:lnTo>
                  <a:pt x="111654" y="6778"/>
                </a:lnTo>
                <a:lnTo>
                  <a:pt x="0" y="117654"/>
                </a:lnTo>
                <a:close/>
              </a:path>
              <a:path extrusionOk="0" h="120000" w="120000">
                <a:moveTo>
                  <a:pt x="112457" y="5981"/>
                </a:moveTo>
                <a:lnTo>
                  <a:pt x="120000" y="0"/>
                </a:lnTo>
                <a:lnTo>
                  <a:pt x="109864" y="441"/>
                </a:lnTo>
                <a:lnTo>
                  <a:pt x="111654" y="6778"/>
                </a:lnTo>
                <a:lnTo>
                  <a:pt x="112457" y="5981"/>
                </a:lnTo>
                <a:close/>
              </a:path>
              <a:path extrusionOk="0" h="120000" w="120000">
                <a:moveTo>
                  <a:pt x="114107" y="15462"/>
                </a:moveTo>
                <a:lnTo>
                  <a:pt x="113119" y="8326"/>
                </a:lnTo>
                <a:lnTo>
                  <a:pt x="112316" y="9123"/>
                </a:lnTo>
                <a:lnTo>
                  <a:pt x="114107" y="15462"/>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1" name="Google Shape;351;p8"/>
          <p:cNvSpPr/>
          <p:nvPr/>
        </p:nvSpPr>
        <p:spPr>
          <a:xfrm>
            <a:off x="5701284" y="2298191"/>
            <a:ext cx="725424" cy="286512"/>
          </a:xfrm>
          <a:custGeom>
            <a:rect b="b" l="l" r="r" t="t"/>
            <a:pathLst>
              <a:path extrusionOk="0" h="120000" w="120000">
                <a:moveTo>
                  <a:pt x="0" y="120000"/>
                </a:moveTo>
                <a:lnTo>
                  <a:pt x="120000" y="120000"/>
                </a:lnTo>
                <a:lnTo>
                  <a:pt x="120000" y="0"/>
                </a:lnTo>
                <a:lnTo>
                  <a:pt x="0" y="0"/>
                </a:lnTo>
                <a:lnTo>
                  <a:pt x="0" y="120000"/>
                </a:lnTo>
                <a:close/>
              </a:path>
            </a:pathLst>
          </a:custGeom>
          <a:solidFill>
            <a:srgbClr val="FFFFCC"/>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2" name="Google Shape;352;p8"/>
          <p:cNvSpPr/>
          <p:nvPr/>
        </p:nvSpPr>
        <p:spPr>
          <a:xfrm>
            <a:off x="5701284" y="2298191"/>
            <a:ext cx="725424" cy="286512"/>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2C7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3" name="Google Shape;353;p8"/>
          <p:cNvSpPr/>
          <p:nvPr/>
        </p:nvSpPr>
        <p:spPr>
          <a:xfrm>
            <a:off x="1444625" y="1896617"/>
            <a:ext cx="1756537" cy="778764"/>
          </a:xfrm>
          <a:custGeom>
            <a:rect b="b" l="l" r="r" t="t"/>
            <a:pathLst>
              <a:path extrusionOk="0" h="120000" w="120000">
                <a:moveTo>
                  <a:pt x="112573" y="113209"/>
                </a:moveTo>
                <a:lnTo>
                  <a:pt x="111774" y="112426"/>
                </a:lnTo>
                <a:lnTo>
                  <a:pt x="110317" y="120000"/>
                </a:lnTo>
                <a:lnTo>
                  <a:pt x="120000" y="118825"/>
                </a:lnTo>
                <a:lnTo>
                  <a:pt x="112573" y="113209"/>
                </a:lnTo>
                <a:close/>
              </a:path>
              <a:path extrusionOk="0" h="120000" w="120000">
                <a:moveTo>
                  <a:pt x="113770" y="102054"/>
                </a:moveTo>
                <a:lnTo>
                  <a:pt x="112313" y="109628"/>
                </a:lnTo>
                <a:lnTo>
                  <a:pt x="113111" y="110410"/>
                </a:lnTo>
                <a:lnTo>
                  <a:pt x="113770" y="102054"/>
                </a:lnTo>
                <a:close/>
              </a:path>
              <a:path extrusionOk="0" h="120000" w="120000">
                <a:moveTo>
                  <a:pt x="537" y="0"/>
                </a:moveTo>
                <a:lnTo>
                  <a:pt x="0" y="2817"/>
                </a:lnTo>
                <a:lnTo>
                  <a:pt x="111774" y="112426"/>
                </a:lnTo>
                <a:lnTo>
                  <a:pt x="112573" y="113209"/>
                </a:lnTo>
                <a:lnTo>
                  <a:pt x="120000" y="118825"/>
                </a:lnTo>
                <a:lnTo>
                  <a:pt x="113770" y="102054"/>
                </a:lnTo>
                <a:lnTo>
                  <a:pt x="113111" y="110410"/>
                </a:lnTo>
                <a:lnTo>
                  <a:pt x="112313" y="109628"/>
                </a:lnTo>
                <a:lnTo>
                  <a:pt x="537"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4" name="Google Shape;354;p8"/>
          <p:cNvSpPr/>
          <p:nvPr/>
        </p:nvSpPr>
        <p:spPr>
          <a:xfrm>
            <a:off x="886968" y="2538984"/>
            <a:ext cx="1063752" cy="3189731"/>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5" name="Google Shape;355;p8"/>
          <p:cNvSpPr/>
          <p:nvPr/>
        </p:nvSpPr>
        <p:spPr>
          <a:xfrm>
            <a:off x="2694431" y="3249167"/>
            <a:ext cx="1062228" cy="2479548"/>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6" name="Google Shape;356;p8"/>
          <p:cNvSpPr/>
          <p:nvPr/>
        </p:nvSpPr>
        <p:spPr>
          <a:xfrm>
            <a:off x="515112" y="5728716"/>
            <a:ext cx="3613404"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7" name="Google Shape;357;p8"/>
          <p:cNvSpPr/>
          <p:nvPr/>
        </p:nvSpPr>
        <p:spPr>
          <a:xfrm>
            <a:off x="515112" y="5728716"/>
            <a:ext cx="0" cy="53340"/>
          </a:xfrm>
          <a:custGeom>
            <a:rect b="b" l="l" r="r" t="t"/>
            <a:pathLst>
              <a:path extrusionOk="0" h="120000" w="120000">
                <a:moveTo>
                  <a:pt x="0" y="0"/>
                </a:moveTo>
                <a:lnTo>
                  <a:pt x="0" y="120002"/>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8" name="Google Shape;358;p8"/>
          <p:cNvSpPr/>
          <p:nvPr/>
        </p:nvSpPr>
        <p:spPr>
          <a:xfrm>
            <a:off x="2322576" y="5728716"/>
            <a:ext cx="0" cy="53340"/>
          </a:xfrm>
          <a:custGeom>
            <a:rect b="b" l="l" r="r" t="t"/>
            <a:pathLst>
              <a:path extrusionOk="0" h="120000" w="120000">
                <a:moveTo>
                  <a:pt x="0" y="0"/>
                </a:moveTo>
                <a:lnTo>
                  <a:pt x="0" y="120002"/>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9" name="Google Shape;359;p8"/>
          <p:cNvSpPr/>
          <p:nvPr/>
        </p:nvSpPr>
        <p:spPr>
          <a:xfrm>
            <a:off x="4128516" y="5728716"/>
            <a:ext cx="0" cy="53340"/>
          </a:xfrm>
          <a:custGeom>
            <a:rect b="b" l="l" r="r" t="t"/>
            <a:pathLst>
              <a:path extrusionOk="0" h="120000" w="120000">
                <a:moveTo>
                  <a:pt x="0" y="0"/>
                </a:moveTo>
                <a:lnTo>
                  <a:pt x="0" y="120002"/>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0" name="Google Shape;360;p8"/>
          <p:cNvSpPr/>
          <p:nvPr/>
        </p:nvSpPr>
        <p:spPr>
          <a:xfrm>
            <a:off x="1900427" y="2075688"/>
            <a:ext cx="995172" cy="286512"/>
          </a:xfrm>
          <a:custGeom>
            <a:rect b="b" l="l" r="r" t="t"/>
            <a:pathLst>
              <a:path extrusionOk="0" h="120000" w="120000">
                <a:moveTo>
                  <a:pt x="0" y="120000"/>
                </a:moveTo>
                <a:lnTo>
                  <a:pt x="120000" y="120000"/>
                </a:lnTo>
                <a:lnTo>
                  <a:pt x="120000" y="0"/>
                </a:lnTo>
                <a:lnTo>
                  <a:pt x="0" y="0"/>
                </a:lnTo>
                <a:lnTo>
                  <a:pt x="0" y="120000"/>
                </a:lnTo>
                <a:close/>
              </a:path>
            </a:pathLst>
          </a:custGeom>
          <a:solidFill>
            <a:srgbClr val="FFFFCC"/>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1" name="Google Shape;361;p8"/>
          <p:cNvSpPr/>
          <p:nvPr/>
        </p:nvSpPr>
        <p:spPr>
          <a:xfrm>
            <a:off x="1900427" y="2075688"/>
            <a:ext cx="995172" cy="286512"/>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2C7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2" name="Google Shape;362;p8"/>
          <p:cNvSpPr/>
          <p:nvPr/>
        </p:nvSpPr>
        <p:spPr>
          <a:xfrm>
            <a:off x="583196" y="4800600"/>
            <a:ext cx="1561325" cy="550799"/>
          </a:xfrm>
          <a:custGeom>
            <a:rect b="b" l="l" r="r" t="t"/>
            <a:pathLst>
              <a:path extrusionOk="0" h="120000" w="120000">
                <a:moveTo>
                  <a:pt x="120000" y="96342"/>
                </a:moveTo>
                <a:lnTo>
                  <a:pt x="2411" y="0"/>
                </a:lnTo>
                <a:lnTo>
                  <a:pt x="0" y="23656"/>
                </a:lnTo>
                <a:lnTo>
                  <a:pt x="117589" y="120000"/>
                </a:lnTo>
                <a:lnTo>
                  <a:pt x="120000" y="96342"/>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3" name="Google Shape;363;p8"/>
          <p:cNvSpPr/>
          <p:nvPr/>
        </p:nvSpPr>
        <p:spPr>
          <a:xfrm>
            <a:off x="583196" y="4800600"/>
            <a:ext cx="1561325" cy="550799"/>
          </a:xfrm>
          <a:custGeom>
            <a:rect b="b" l="l" r="r" t="t"/>
            <a:pathLst>
              <a:path extrusionOk="0" h="120000" w="120000">
                <a:moveTo>
                  <a:pt x="120000" y="96342"/>
                </a:moveTo>
                <a:lnTo>
                  <a:pt x="2411" y="0"/>
                </a:lnTo>
                <a:lnTo>
                  <a:pt x="0" y="23656"/>
                </a:lnTo>
                <a:lnTo>
                  <a:pt x="117589" y="120000"/>
                </a:lnTo>
                <a:lnTo>
                  <a:pt x="120000" y="96342"/>
                </a:lnTo>
              </a:path>
            </a:pathLst>
          </a:custGeom>
          <a:noFill/>
          <a:ln cap="flat" cmpd="sng" w="25400">
            <a:solidFill>
              <a:srgbClr val="FFFFF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4" name="Google Shape;364;p8"/>
          <p:cNvSpPr/>
          <p:nvPr/>
        </p:nvSpPr>
        <p:spPr>
          <a:xfrm>
            <a:off x="2459228" y="4934966"/>
            <a:ext cx="1561338" cy="550798"/>
          </a:xfrm>
          <a:custGeom>
            <a:rect b="b" l="l" r="r" t="t"/>
            <a:pathLst>
              <a:path extrusionOk="0" h="120000" w="120000">
                <a:moveTo>
                  <a:pt x="2420" y="0"/>
                </a:moveTo>
                <a:lnTo>
                  <a:pt x="0" y="23656"/>
                </a:lnTo>
                <a:lnTo>
                  <a:pt x="117589" y="119999"/>
                </a:lnTo>
                <a:lnTo>
                  <a:pt x="119999" y="96370"/>
                </a:lnTo>
                <a:lnTo>
                  <a:pt x="2420" y="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5" name="Google Shape;365;p8"/>
          <p:cNvSpPr/>
          <p:nvPr/>
        </p:nvSpPr>
        <p:spPr>
          <a:xfrm>
            <a:off x="2459228" y="4934966"/>
            <a:ext cx="1561338" cy="550798"/>
          </a:xfrm>
          <a:custGeom>
            <a:rect b="b" l="l" r="r" t="t"/>
            <a:pathLst>
              <a:path extrusionOk="0" h="120000" w="120000">
                <a:moveTo>
                  <a:pt x="2420" y="0"/>
                </a:moveTo>
                <a:lnTo>
                  <a:pt x="119999" y="96370"/>
                </a:lnTo>
                <a:lnTo>
                  <a:pt x="117589" y="119999"/>
                </a:lnTo>
                <a:lnTo>
                  <a:pt x="0" y="23656"/>
                </a:lnTo>
                <a:lnTo>
                  <a:pt x="2420" y="0"/>
                </a:lnTo>
                <a:close/>
              </a:path>
            </a:pathLst>
          </a:custGeom>
          <a:noFill/>
          <a:ln cap="flat" cmpd="sng" w="25400">
            <a:solidFill>
              <a:srgbClr val="FFFFF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6" name="Google Shape;366;p8"/>
          <p:cNvSpPr/>
          <p:nvPr/>
        </p:nvSpPr>
        <p:spPr>
          <a:xfrm>
            <a:off x="4255008" y="859536"/>
            <a:ext cx="0" cy="5212080"/>
          </a:xfrm>
          <a:custGeom>
            <a:rect b="b" l="l" r="r" t="t"/>
            <a:pathLst>
              <a:path extrusionOk="0" h="120000" w="120000">
                <a:moveTo>
                  <a:pt x="0" y="0"/>
                </a:moveTo>
                <a:lnTo>
                  <a:pt x="0" y="120000"/>
                </a:lnTo>
              </a:path>
            </a:pathLst>
          </a:custGeom>
          <a:noFill/>
          <a:ln cap="flat" cmpd="sng" w="12175">
            <a:solidFill>
              <a:srgbClr val="52555A"/>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7" name="Google Shape;367;p8"/>
          <p:cNvSpPr/>
          <p:nvPr/>
        </p:nvSpPr>
        <p:spPr>
          <a:xfrm>
            <a:off x="8083296" y="859536"/>
            <a:ext cx="0" cy="5212080"/>
          </a:xfrm>
          <a:custGeom>
            <a:rect b="b" l="l" r="r" t="t"/>
            <a:pathLst>
              <a:path extrusionOk="0" h="120000" w="120000">
                <a:moveTo>
                  <a:pt x="0" y="0"/>
                </a:moveTo>
                <a:lnTo>
                  <a:pt x="0" y="120000"/>
                </a:lnTo>
              </a:path>
            </a:pathLst>
          </a:custGeom>
          <a:noFill/>
          <a:ln cap="flat" cmpd="sng" w="12175">
            <a:solidFill>
              <a:srgbClr val="52555A"/>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8" name="Google Shape;368;p8"/>
          <p:cNvSpPr/>
          <p:nvPr/>
        </p:nvSpPr>
        <p:spPr>
          <a:xfrm>
            <a:off x="583692" y="1072896"/>
            <a:ext cx="3598672"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9" name="Google Shape;369;p8"/>
          <p:cNvSpPr/>
          <p:nvPr/>
        </p:nvSpPr>
        <p:spPr>
          <a:xfrm>
            <a:off x="4372356" y="1072896"/>
            <a:ext cx="3598672"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70" name="Google Shape;370;p8"/>
          <p:cNvSpPr/>
          <p:nvPr/>
        </p:nvSpPr>
        <p:spPr>
          <a:xfrm>
            <a:off x="8212835" y="1072896"/>
            <a:ext cx="3598672"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71" name="Google Shape;371;p8"/>
          <p:cNvSpPr/>
          <p:nvPr/>
        </p:nvSpPr>
        <p:spPr>
          <a:xfrm>
            <a:off x="8255508" y="4075176"/>
            <a:ext cx="3598672"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72" name="Google Shape;372;p8"/>
          <p:cNvSpPr txBox="1"/>
          <p:nvPr/>
        </p:nvSpPr>
        <p:spPr>
          <a:xfrm>
            <a:off x="508203" y="234727"/>
            <a:ext cx="11388648" cy="330200"/>
          </a:xfrm>
          <a:prstGeom prst="rect">
            <a:avLst/>
          </a:prstGeom>
          <a:noFill/>
          <a:ln>
            <a:noFill/>
          </a:ln>
        </p:spPr>
        <p:txBody>
          <a:bodyPr anchorCtr="0" anchor="t" bIns="0" lIns="0" spcFirstLastPara="1" rIns="0" wrap="square" tIns="0">
            <a:noAutofit/>
          </a:bodyPr>
          <a:lstStyle/>
          <a:p>
            <a:pPr indent="0" lvl="0" marL="12700" marR="0" rtl="0" algn="l">
              <a:lnSpc>
                <a:spcPct val="106458"/>
              </a:lnSpc>
              <a:spcBef>
                <a:spcPts val="0"/>
              </a:spcBef>
              <a:spcAft>
                <a:spcPts val="0"/>
              </a:spcAft>
              <a:buNone/>
            </a:pPr>
            <a:r>
              <a:rPr lang="en-US" sz="2400" u="sng">
                <a:solidFill>
                  <a:srgbClr val="002C71"/>
                </a:solidFill>
                <a:latin typeface="Arial"/>
                <a:ea typeface="Arial"/>
                <a:cs typeface="Arial"/>
                <a:sym typeface="Arial"/>
              </a:rPr>
              <a:t>…Resulting  in  I mpr oved  Operating  Efficiency  and  ROA 	</a:t>
            </a:r>
            <a:endParaRPr sz="2400">
              <a:latin typeface="Arial"/>
              <a:ea typeface="Arial"/>
              <a:cs typeface="Arial"/>
              <a:sym typeface="Arial"/>
            </a:endParaRPr>
          </a:p>
        </p:txBody>
      </p:sp>
      <p:sp>
        <p:nvSpPr>
          <p:cNvPr id="373" name="Google Shape;373;p8"/>
          <p:cNvSpPr txBox="1"/>
          <p:nvPr/>
        </p:nvSpPr>
        <p:spPr>
          <a:xfrm>
            <a:off x="604215" y="832832"/>
            <a:ext cx="2031037" cy="228091"/>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b="1" lang="en-US" sz="1600">
                <a:solidFill>
                  <a:srgbClr val="002C71"/>
                </a:solidFill>
                <a:latin typeface="Arial"/>
                <a:ea typeface="Arial"/>
                <a:cs typeface="Arial"/>
                <a:sym typeface="Arial"/>
              </a:rPr>
              <a:t>Operating Efficiency</a:t>
            </a:r>
            <a:endParaRPr sz="1600">
              <a:latin typeface="Arial"/>
              <a:ea typeface="Arial"/>
              <a:cs typeface="Arial"/>
              <a:sym typeface="Arial"/>
            </a:endParaRPr>
          </a:p>
        </p:txBody>
      </p:sp>
      <p:sp>
        <p:nvSpPr>
          <p:cNvPr id="374" name="Google Shape;374;p8"/>
          <p:cNvSpPr txBox="1"/>
          <p:nvPr/>
        </p:nvSpPr>
        <p:spPr>
          <a:xfrm>
            <a:off x="4392295" y="833213"/>
            <a:ext cx="505374" cy="228091"/>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b="1" lang="en-US" sz="1600">
                <a:solidFill>
                  <a:srgbClr val="002C71"/>
                </a:solidFill>
                <a:latin typeface="Arial"/>
                <a:ea typeface="Arial"/>
                <a:cs typeface="Arial"/>
                <a:sym typeface="Arial"/>
              </a:rPr>
              <a:t>ROA</a:t>
            </a:r>
            <a:endParaRPr sz="1600">
              <a:latin typeface="Arial"/>
              <a:ea typeface="Arial"/>
              <a:cs typeface="Arial"/>
              <a:sym typeface="Arial"/>
            </a:endParaRPr>
          </a:p>
        </p:txBody>
      </p:sp>
      <p:sp>
        <p:nvSpPr>
          <p:cNvPr id="375" name="Google Shape;375;p8"/>
          <p:cNvSpPr txBox="1"/>
          <p:nvPr/>
        </p:nvSpPr>
        <p:spPr>
          <a:xfrm>
            <a:off x="8233029" y="833213"/>
            <a:ext cx="1424177" cy="228091"/>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b="1" lang="en-US" sz="1600">
                <a:solidFill>
                  <a:srgbClr val="002C71"/>
                </a:solidFill>
                <a:latin typeface="Arial"/>
                <a:ea typeface="Arial"/>
                <a:cs typeface="Arial"/>
                <a:sym typeface="Arial"/>
              </a:rPr>
              <a:t>Achievements</a:t>
            </a:r>
            <a:endParaRPr sz="1600">
              <a:latin typeface="Arial"/>
              <a:ea typeface="Arial"/>
              <a:cs typeface="Arial"/>
              <a:sym typeface="Arial"/>
            </a:endParaRPr>
          </a:p>
        </p:txBody>
      </p:sp>
      <p:sp>
        <p:nvSpPr>
          <p:cNvPr id="376" name="Google Shape;376;p8"/>
          <p:cNvSpPr txBox="1"/>
          <p:nvPr/>
        </p:nvSpPr>
        <p:spPr>
          <a:xfrm>
            <a:off x="8300720" y="1132223"/>
            <a:ext cx="144424" cy="644644"/>
          </a:xfrm>
          <a:prstGeom prst="rect">
            <a:avLst/>
          </a:prstGeom>
          <a:noFill/>
          <a:ln>
            <a:noFill/>
          </a:ln>
        </p:spPr>
        <p:txBody>
          <a:bodyPr anchorCtr="0" anchor="t" bIns="0" lIns="0" spcFirstLastPara="1" rIns="0" wrap="square" tIns="0">
            <a:noAutofit/>
          </a:bodyPr>
          <a:lstStyle/>
          <a:p>
            <a:pPr indent="0" lvl="0" marL="12700" marR="0" rtl="0" algn="l">
              <a:lnSpc>
                <a:spcPct val="108648"/>
              </a:lnSpc>
              <a:spcBef>
                <a:spcPts val="0"/>
              </a:spcBef>
              <a:spcAft>
                <a:spcPts val="0"/>
              </a:spcAft>
              <a:buNone/>
            </a:pPr>
            <a:r>
              <a:rPr lang="en-US" sz="1850">
                <a:solidFill>
                  <a:srgbClr val="52555A"/>
                </a:solidFill>
                <a:latin typeface="Arial"/>
                <a:ea typeface="Arial"/>
                <a:cs typeface="Arial"/>
                <a:sym typeface="Arial"/>
              </a:rPr>
              <a:t>•</a:t>
            </a:r>
            <a:endParaRPr sz="1850">
              <a:latin typeface="Arial"/>
              <a:ea typeface="Arial"/>
              <a:cs typeface="Arial"/>
              <a:sym typeface="Arial"/>
            </a:endParaRPr>
          </a:p>
          <a:p>
            <a:pPr indent="0" lvl="0" marL="12700" marR="152" rtl="0" algn="l">
              <a:lnSpc>
                <a:spcPct val="95825"/>
              </a:lnSpc>
              <a:spcBef>
                <a:spcPts val="774"/>
              </a:spcBef>
              <a:spcAft>
                <a:spcPts val="0"/>
              </a:spcAft>
              <a:buNone/>
            </a:pPr>
            <a:r>
              <a:rPr lang="en-US" sz="1850">
                <a:solidFill>
                  <a:srgbClr val="52555A"/>
                </a:solidFill>
                <a:latin typeface="Arial"/>
                <a:ea typeface="Arial"/>
                <a:cs typeface="Arial"/>
                <a:sym typeface="Arial"/>
              </a:rPr>
              <a:t>•</a:t>
            </a:r>
            <a:endParaRPr sz="1850">
              <a:latin typeface="Arial"/>
              <a:ea typeface="Arial"/>
              <a:cs typeface="Arial"/>
              <a:sym typeface="Arial"/>
            </a:endParaRPr>
          </a:p>
        </p:txBody>
      </p:sp>
      <p:sp>
        <p:nvSpPr>
          <p:cNvPr id="377" name="Google Shape;377;p8"/>
          <p:cNvSpPr txBox="1"/>
          <p:nvPr/>
        </p:nvSpPr>
        <p:spPr>
          <a:xfrm>
            <a:off x="8584184" y="1170506"/>
            <a:ext cx="2743609" cy="2426454"/>
          </a:xfrm>
          <a:prstGeom prst="rect">
            <a:avLst/>
          </a:prstGeom>
          <a:noFill/>
          <a:ln>
            <a:noFill/>
          </a:ln>
        </p:spPr>
        <p:txBody>
          <a:bodyPr anchorCtr="0" anchor="t" bIns="0" lIns="0" spcFirstLastPara="1" rIns="0" wrap="square" tIns="0">
            <a:noAutofit/>
          </a:bodyPr>
          <a:lstStyle/>
          <a:p>
            <a:pPr indent="0" lvl="0" marL="12700" marR="20158" rtl="0" algn="l">
              <a:lnSpc>
                <a:spcPct val="109000"/>
              </a:lnSpc>
              <a:spcBef>
                <a:spcPts val="0"/>
              </a:spcBef>
              <a:spcAft>
                <a:spcPts val="0"/>
              </a:spcAft>
              <a:buNone/>
            </a:pPr>
            <a:r>
              <a:rPr lang="en-US" sz="1500">
                <a:solidFill>
                  <a:srgbClr val="52555A"/>
                </a:solidFill>
                <a:latin typeface="Arial"/>
                <a:ea typeface="Arial"/>
                <a:cs typeface="Arial"/>
                <a:sym typeface="Arial"/>
              </a:rPr>
              <a:t>Divested non-core assets</a:t>
            </a:r>
            <a:endParaRPr sz="1500">
              <a:latin typeface="Arial"/>
              <a:ea typeface="Arial"/>
              <a:cs typeface="Arial"/>
              <a:sym typeface="Arial"/>
            </a:endParaRPr>
          </a:p>
          <a:p>
            <a:pPr indent="0" lvl="0" marL="12700" marR="185547" rtl="0" algn="l">
              <a:lnSpc>
                <a:spcPct val="100041"/>
              </a:lnSpc>
              <a:spcBef>
                <a:spcPts val="1195"/>
              </a:spcBef>
              <a:spcAft>
                <a:spcPts val="0"/>
              </a:spcAft>
              <a:buNone/>
            </a:pPr>
            <a:r>
              <a:rPr lang="en-US" sz="1500">
                <a:solidFill>
                  <a:srgbClr val="52555A"/>
                </a:solidFill>
                <a:latin typeface="Arial"/>
                <a:ea typeface="Arial"/>
                <a:cs typeface="Arial"/>
                <a:sym typeface="Arial"/>
              </a:rPr>
              <a:t>Maintained scale in attractive, global franchises</a:t>
            </a:r>
            <a:endParaRPr sz="1500">
              <a:latin typeface="Arial"/>
              <a:ea typeface="Arial"/>
              <a:cs typeface="Arial"/>
              <a:sym typeface="Arial"/>
            </a:endParaRPr>
          </a:p>
          <a:p>
            <a:pPr indent="0" lvl="0" marL="12700" marR="0" rtl="0" algn="l">
              <a:lnSpc>
                <a:spcPct val="100041"/>
              </a:lnSpc>
              <a:spcBef>
                <a:spcPts val="901"/>
              </a:spcBef>
              <a:spcAft>
                <a:spcPts val="0"/>
              </a:spcAft>
              <a:buNone/>
            </a:pPr>
            <a:r>
              <a:rPr lang="en-US" sz="1500">
                <a:solidFill>
                  <a:srgbClr val="52555A"/>
                </a:solidFill>
                <a:latin typeface="Arial"/>
                <a:ea typeface="Arial"/>
                <a:cs typeface="Arial"/>
                <a:sym typeface="Arial"/>
              </a:rPr>
              <a:t>Grew base of efficient, recurring accrual revenues</a:t>
            </a:r>
            <a:endParaRPr sz="1500">
              <a:latin typeface="Arial"/>
              <a:ea typeface="Arial"/>
              <a:cs typeface="Arial"/>
              <a:sym typeface="Arial"/>
            </a:endParaRPr>
          </a:p>
          <a:p>
            <a:pPr indent="0" lvl="0" marL="12700" marR="398472" rtl="0" algn="l">
              <a:lnSpc>
                <a:spcPct val="180000"/>
              </a:lnSpc>
              <a:spcBef>
                <a:spcPts val="280"/>
              </a:spcBef>
              <a:spcAft>
                <a:spcPts val="0"/>
              </a:spcAft>
              <a:buNone/>
            </a:pPr>
            <a:r>
              <a:rPr lang="en-US" sz="1500">
                <a:solidFill>
                  <a:srgbClr val="52555A"/>
                </a:solidFill>
                <a:latin typeface="Arial"/>
                <a:ea typeface="Arial"/>
                <a:cs typeface="Arial"/>
                <a:sym typeface="Arial"/>
              </a:rPr>
              <a:t>Simplified product offerings Rationalized infrastructure Improved credit quality</a:t>
            </a:r>
            <a:endParaRPr sz="1500">
              <a:latin typeface="Arial"/>
              <a:ea typeface="Arial"/>
              <a:cs typeface="Arial"/>
              <a:sym typeface="Arial"/>
            </a:endParaRPr>
          </a:p>
        </p:txBody>
      </p:sp>
      <p:sp>
        <p:nvSpPr>
          <p:cNvPr id="378" name="Google Shape;378;p8"/>
          <p:cNvSpPr txBox="1"/>
          <p:nvPr/>
        </p:nvSpPr>
        <p:spPr>
          <a:xfrm>
            <a:off x="8300720" y="2085224"/>
            <a:ext cx="144272" cy="263144"/>
          </a:xfrm>
          <a:prstGeom prst="rect">
            <a:avLst/>
          </a:prstGeom>
          <a:noFill/>
          <a:ln>
            <a:noFill/>
          </a:ln>
        </p:spPr>
        <p:txBody>
          <a:bodyPr anchorCtr="0" anchor="t" bIns="0" lIns="0" spcFirstLastPara="1" rIns="0" wrap="square" tIns="0">
            <a:noAutofit/>
          </a:bodyPr>
          <a:lstStyle/>
          <a:p>
            <a:pPr indent="0" lvl="0" marL="12700" marR="0" rtl="0" algn="l">
              <a:lnSpc>
                <a:spcPct val="108648"/>
              </a:lnSpc>
              <a:spcBef>
                <a:spcPts val="0"/>
              </a:spcBef>
              <a:spcAft>
                <a:spcPts val="0"/>
              </a:spcAft>
              <a:buNone/>
            </a:pPr>
            <a:r>
              <a:rPr lang="en-US" sz="1850">
                <a:solidFill>
                  <a:srgbClr val="52555A"/>
                </a:solidFill>
                <a:latin typeface="Arial"/>
                <a:ea typeface="Arial"/>
                <a:cs typeface="Arial"/>
                <a:sym typeface="Arial"/>
              </a:rPr>
              <a:t>•</a:t>
            </a:r>
            <a:endParaRPr sz="1850">
              <a:latin typeface="Arial"/>
              <a:ea typeface="Arial"/>
              <a:cs typeface="Arial"/>
              <a:sym typeface="Arial"/>
            </a:endParaRPr>
          </a:p>
        </p:txBody>
      </p:sp>
      <p:sp>
        <p:nvSpPr>
          <p:cNvPr id="379" name="Google Shape;379;p8"/>
          <p:cNvSpPr txBox="1"/>
          <p:nvPr/>
        </p:nvSpPr>
        <p:spPr>
          <a:xfrm>
            <a:off x="1231493" y="2286421"/>
            <a:ext cx="408702"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65%</a:t>
            </a:r>
            <a:endParaRPr sz="1400">
              <a:latin typeface="Arial"/>
              <a:ea typeface="Arial"/>
              <a:cs typeface="Arial"/>
              <a:sym typeface="Arial"/>
            </a:endParaRPr>
          </a:p>
        </p:txBody>
      </p:sp>
      <p:sp>
        <p:nvSpPr>
          <p:cNvPr id="380" name="Google Shape;380;p8"/>
          <p:cNvSpPr txBox="1"/>
          <p:nvPr/>
        </p:nvSpPr>
        <p:spPr>
          <a:xfrm>
            <a:off x="6815708" y="2404023"/>
            <a:ext cx="565072"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84bps</a:t>
            </a:r>
            <a:endParaRPr sz="1400">
              <a:latin typeface="Arial"/>
              <a:ea typeface="Arial"/>
              <a:cs typeface="Arial"/>
              <a:sym typeface="Arial"/>
            </a:endParaRPr>
          </a:p>
        </p:txBody>
      </p:sp>
      <p:sp>
        <p:nvSpPr>
          <p:cNvPr id="381" name="Google Shape;381;p8"/>
          <p:cNvSpPr txBox="1"/>
          <p:nvPr/>
        </p:nvSpPr>
        <p:spPr>
          <a:xfrm>
            <a:off x="8300720" y="2656477"/>
            <a:ext cx="144424" cy="949444"/>
          </a:xfrm>
          <a:prstGeom prst="rect">
            <a:avLst/>
          </a:prstGeom>
          <a:noFill/>
          <a:ln>
            <a:noFill/>
          </a:ln>
        </p:spPr>
        <p:txBody>
          <a:bodyPr anchorCtr="0" anchor="t" bIns="0" lIns="0" spcFirstLastPara="1" rIns="0" wrap="square" tIns="0">
            <a:noAutofit/>
          </a:bodyPr>
          <a:lstStyle/>
          <a:p>
            <a:pPr indent="0" lvl="0" marL="12700" marR="0" rtl="0" algn="l">
              <a:lnSpc>
                <a:spcPct val="108648"/>
              </a:lnSpc>
              <a:spcBef>
                <a:spcPts val="0"/>
              </a:spcBef>
              <a:spcAft>
                <a:spcPts val="0"/>
              </a:spcAft>
              <a:buNone/>
            </a:pPr>
            <a:r>
              <a:rPr lang="en-US" sz="1850">
                <a:solidFill>
                  <a:srgbClr val="52555A"/>
                </a:solidFill>
                <a:latin typeface="Arial"/>
                <a:ea typeface="Arial"/>
                <a:cs typeface="Arial"/>
                <a:sym typeface="Arial"/>
              </a:rPr>
              <a:t>•</a:t>
            </a:r>
            <a:endParaRPr sz="1850">
              <a:latin typeface="Arial"/>
              <a:ea typeface="Arial"/>
              <a:cs typeface="Arial"/>
              <a:sym typeface="Arial"/>
            </a:endParaRPr>
          </a:p>
          <a:p>
            <a:pPr indent="0" lvl="0" marL="12700" marR="152" rtl="0" algn="l">
              <a:lnSpc>
                <a:spcPct val="95825"/>
              </a:lnSpc>
              <a:spcBef>
                <a:spcPts val="474"/>
              </a:spcBef>
              <a:spcAft>
                <a:spcPts val="0"/>
              </a:spcAft>
              <a:buNone/>
            </a:pPr>
            <a:r>
              <a:rPr lang="en-US" sz="1850">
                <a:solidFill>
                  <a:srgbClr val="52555A"/>
                </a:solidFill>
                <a:latin typeface="Arial"/>
                <a:ea typeface="Arial"/>
                <a:cs typeface="Arial"/>
                <a:sym typeface="Arial"/>
              </a:rPr>
              <a:t>•</a:t>
            </a:r>
            <a:endParaRPr sz="1850">
              <a:latin typeface="Arial"/>
              <a:ea typeface="Arial"/>
              <a:cs typeface="Arial"/>
              <a:sym typeface="Arial"/>
            </a:endParaRPr>
          </a:p>
          <a:p>
            <a:pPr indent="0" lvl="0" marL="12700" marR="152" rtl="0" algn="l">
              <a:lnSpc>
                <a:spcPct val="95825"/>
              </a:lnSpc>
              <a:spcBef>
                <a:spcPts val="572"/>
              </a:spcBef>
              <a:spcAft>
                <a:spcPts val="0"/>
              </a:spcAft>
              <a:buNone/>
            </a:pPr>
            <a:r>
              <a:rPr lang="en-US" sz="1850">
                <a:solidFill>
                  <a:srgbClr val="52555A"/>
                </a:solidFill>
                <a:latin typeface="Arial"/>
                <a:ea typeface="Arial"/>
                <a:cs typeface="Arial"/>
                <a:sym typeface="Arial"/>
              </a:rPr>
              <a:t>•</a:t>
            </a:r>
            <a:endParaRPr sz="1850">
              <a:latin typeface="Arial"/>
              <a:ea typeface="Arial"/>
              <a:cs typeface="Arial"/>
              <a:sym typeface="Arial"/>
            </a:endParaRPr>
          </a:p>
        </p:txBody>
      </p:sp>
      <p:sp>
        <p:nvSpPr>
          <p:cNvPr id="382" name="Google Shape;382;p8"/>
          <p:cNvSpPr txBox="1"/>
          <p:nvPr/>
        </p:nvSpPr>
        <p:spPr>
          <a:xfrm>
            <a:off x="8275701" y="3835747"/>
            <a:ext cx="1129868" cy="228092"/>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b="1" lang="en-US" sz="1600">
                <a:solidFill>
                  <a:srgbClr val="002C71"/>
                </a:solidFill>
                <a:latin typeface="Arial"/>
                <a:ea typeface="Arial"/>
                <a:cs typeface="Arial"/>
                <a:sym typeface="Arial"/>
              </a:rPr>
              <a:t>Headwinds</a:t>
            </a:r>
            <a:endParaRPr sz="1600">
              <a:latin typeface="Arial"/>
              <a:ea typeface="Arial"/>
              <a:cs typeface="Arial"/>
              <a:sym typeface="Arial"/>
            </a:endParaRPr>
          </a:p>
        </p:txBody>
      </p:sp>
      <p:sp>
        <p:nvSpPr>
          <p:cNvPr id="383" name="Google Shape;383;p8"/>
          <p:cNvSpPr txBox="1"/>
          <p:nvPr/>
        </p:nvSpPr>
        <p:spPr>
          <a:xfrm>
            <a:off x="8305038" y="4124336"/>
            <a:ext cx="144272" cy="1025144"/>
          </a:xfrm>
          <a:prstGeom prst="rect">
            <a:avLst/>
          </a:prstGeom>
          <a:noFill/>
          <a:ln>
            <a:noFill/>
          </a:ln>
        </p:spPr>
        <p:txBody>
          <a:bodyPr anchorCtr="0" anchor="t" bIns="0" lIns="0" spcFirstLastPara="1" rIns="0" wrap="square" tIns="0">
            <a:noAutofit/>
          </a:bodyPr>
          <a:lstStyle/>
          <a:p>
            <a:pPr indent="0" lvl="0" marL="12700" marR="0" rtl="0" algn="l">
              <a:lnSpc>
                <a:spcPct val="108648"/>
              </a:lnSpc>
              <a:spcBef>
                <a:spcPts val="0"/>
              </a:spcBef>
              <a:spcAft>
                <a:spcPts val="0"/>
              </a:spcAft>
              <a:buNone/>
            </a:pPr>
            <a:r>
              <a:rPr lang="en-US" sz="1850">
                <a:solidFill>
                  <a:srgbClr val="52555A"/>
                </a:solidFill>
                <a:latin typeface="Arial"/>
                <a:ea typeface="Arial"/>
                <a:cs typeface="Arial"/>
                <a:sym typeface="Arial"/>
              </a:rPr>
              <a:t>•</a:t>
            </a:r>
            <a:endParaRPr sz="1850">
              <a:latin typeface="Arial"/>
              <a:ea typeface="Arial"/>
              <a:cs typeface="Arial"/>
              <a:sym typeface="Arial"/>
            </a:endParaRPr>
          </a:p>
          <a:p>
            <a:pPr indent="0" lvl="0" marL="12700" marR="0" rtl="0" algn="l">
              <a:lnSpc>
                <a:spcPct val="95825"/>
              </a:lnSpc>
              <a:spcBef>
                <a:spcPts val="772"/>
              </a:spcBef>
              <a:spcAft>
                <a:spcPts val="0"/>
              </a:spcAft>
              <a:buNone/>
            </a:pPr>
            <a:r>
              <a:rPr lang="en-US" sz="1850">
                <a:solidFill>
                  <a:srgbClr val="52555A"/>
                </a:solidFill>
                <a:latin typeface="Arial"/>
                <a:ea typeface="Arial"/>
                <a:cs typeface="Arial"/>
                <a:sym typeface="Arial"/>
              </a:rPr>
              <a:t>•</a:t>
            </a:r>
            <a:endParaRPr sz="1850">
              <a:latin typeface="Arial"/>
              <a:ea typeface="Arial"/>
              <a:cs typeface="Arial"/>
              <a:sym typeface="Arial"/>
            </a:endParaRPr>
          </a:p>
          <a:p>
            <a:pPr indent="0" lvl="0" marL="12700" marR="0" rtl="0" algn="l">
              <a:lnSpc>
                <a:spcPct val="95825"/>
              </a:lnSpc>
              <a:spcBef>
                <a:spcPts val="872"/>
              </a:spcBef>
              <a:spcAft>
                <a:spcPts val="0"/>
              </a:spcAft>
              <a:buNone/>
            </a:pPr>
            <a:r>
              <a:rPr lang="en-US" sz="1850">
                <a:solidFill>
                  <a:srgbClr val="52555A"/>
                </a:solidFill>
                <a:latin typeface="Arial"/>
                <a:ea typeface="Arial"/>
                <a:cs typeface="Arial"/>
                <a:sym typeface="Arial"/>
              </a:rPr>
              <a:t>•</a:t>
            </a:r>
            <a:endParaRPr sz="1850">
              <a:latin typeface="Arial"/>
              <a:ea typeface="Arial"/>
              <a:cs typeface="Arial"/>
              <a:sym typeface="Arial"/>
            </a:endParaRPr>
          </a:p>
        </p:txBody>
      </p:sp>
      <p:sp>
        <p:nvSpPr>
          <p:cNvPr id="384" name="Google Shape;384;p8"/>
          <p:cNvSpPr txBox="1"/>
          <p:nvPr/>
        </p:nvSpPr>
        <p:spPr>
          <a:xfrm>
            <a:off x="8588502" y="4162619"/>
            <a:ext cx="2983004" cy="1816404"/>
          </a:xfrm>
          <a:prstGeom prst="rect">
            <a:avLst/>
          </a:prstGeom>
          <a:noFill/>
          <a:ln>
            <a:noFill/>
          </a:ln>
        </p:spPr>
        <p:txBody>
          <a:bodyPr anchorCtr="0" anchor="t" bIns="0" lIns="0" spcFirstLastPara="1" rIns="0" wrap="square" tIns="0">
            <a:noAutofit/>
          </a:bodyPr>
          <a:lstStyle/>
          <a:p>
            <a:pPr indent="0" lvl="0" marL="12700" marR="32858" rtl="0" algn="l">
              <a:lnSpc>
                <a:spcPct val="109000"/>
              </a:lnSpc>
              <a:spcBef>
                <a:spcPts val="0"/>
              </a:spcBef>
              <a:spcAft>
                <a:spcPts val="0"/>
              </a:spcAft>
              <a:buNone/>
            </a:pPr>
            <a:r>
              <a:rPr lang="en-US" sz="1500">
                <a:solidFill>
                  <a:srgbClr val="52555A"/>
                </a:solidFill>
                <a:latin typeface="Arial"/>
                <a:ea typeface="Arial"/>
                <a:cs typeface="Arial"/>
                <a:sym typeface="Arial"/>
              </a:rPr>
              <a:t>Muted economic recovery</a:t>
            </a:r>
            <a:endParaRPr sz="1500">
              <a:latin typeface="Arial"/>
              <a:ea typeface="Arial"/>
              <a:cs typeface="Arial"/>
              <a:sym typeface="Arial"/>
            </a:endParaRPr>
          </a:p>
          <a:p>
            <a:pPr indent="0" lvl="0" marL="12700" marR="0" rtl="0" algn="l">
              <a:lnSpc>
                <a:spcPct val="95825"/>
              </a:lnSpc>
              <a:spcBef>
                <a:spcPts val="1193"/>
              </a:spcBef>
              <a:spcAft>
                <a:spcPts val="0"/>
              </a:spcAft>
              <a:buNone/>
            </a:pPr>
            <a:r>
              <a:rPr lang="en-US" sz="1500">
                <a:solidFill>
                  <a:srgbClr val="52555A"/>
                </a:solidFill>
                <a:latin typeface="Arial"/>
                <a:ea typeface="Arial"/>
                <a:cs typeface="Arial"/>
                <a:sym typeface="Arial"/>
              </a:rPr>
              <a:t>Lower than expected interest rates</a:t>
            </a:r>
            <a:endParaRPr sz="1500">
              <a:latin typeface="Arial"/>
              <a:ea typeface="Arial"/>
              <a:cs typeface="Arial"/>
              <a:sym typeface="Arial"/>
            </a:endParaRPr>
          </a:p>
          <a:p>
            <a:pPr indent="0" lvl="0" marL="12700" marR="828610" rtl="0" algn="l">
              <a:lnSpc>
                <a:spcPct val="100041"/>
              </a:lnSpc>
              <a:spcBef>
                <a:spcPts val="1275"/>
              </a:spcBef>
              <a:spcAft>
                <a:spcPts val="0"/>
              </a:spcAft>
              <a:buNone/>
            </a:pPr>
            <a:r>
              <a:rPr lang="en-US" sz="1500">
                <a:solidFill>
                  <a:srgbClr val="52555A"/>
                </a:solidFill>
                <a:latin typeface="Arial"/>
                <a:ea typeface="Arial"/>
                <a:cs typeface="Arial"/>
                <a:sym typeface="Arial"/>
              </a:rPr>
              <a:t>Increased regulatory and compliance costs</a:t>
            </a:r>
            <a:endParaRPr sz="1500">
              <a:latin typeface="Arial"/>
              <a:ea typeface="Arial"/>
              <a:cs typeface="Arial"/>
              <a:sym typeface="Arial"/>
            </a:endParaRPr>
          </a:p>
          <a:p>
            <a:pPr indent="0" lvl="0" marL="12700" marR="32858" rtl="0" algn="l">
              <a:lnSpc>
                <a:spcPct val="95825"/>
              </a:lnSpc>
              <a:spcBef>
                <a:spcPts val="1201"/>
              </a:spcBef>
              <a:spcAft>
                <a:spcPts val="0"/>
              </a:spcAft>
              <a:buNone/>
            </a:pPr>
            <a:r>
              <a:rPr lang="en-US" sz="1500">
                <a:solidFill>
                  <a:srgbClr val="52555A"/>
                </a:solidFill>
                <a:latin typeface="Arial"/>
                <a:ea typeface="Arial"/>
                <a:cs typeface="Arial"/>
                <a:sym typeface="Arial"/>
              </a:rPr>
              <a:t>Increased liquidity to satisfy LCR</a:t>
            </a:r>
            <a:endParaRPr sz="1500">
              <a:latin typeface="Arial"/>
              <a:ea typeface="Arial"/>
              <a:cs typeface="Arial"/>
              <a:sym typeface="Arial"/>
            </a:endParaRPr>
          </a:p>
          <a:p>
            <a:pPr indent="0" lvl="0" marL="12700" marR="32858" rtl="0" algn="l">
              <a:lnSpc>
                <a:spcPct val="95825"/>
              </a:lnSpc>
              <a:spcBef>
                <a:spcPts val="75"/>
              </a:spcBef>
              <a:spcAft>
                <a:spcPts val="0"/>
              </a:spcAft>
              <a:buNone/>
            </a:pPr>
            <a:r>
              <a:rPr lang="en-US" sz="1500">
                <a:solidFill>
                  <a:srgbClr val="52555A"/>
                </a:solidFill>
                <a:latin typeface="Arial"/>
                <a:ea typeface="Arial"/>
                <a:cs typeface="Arial"/>
                <a:sym typeface="Arial"/>
              </a:rPr>
              <a:t>and resolution requirements</a:t>
            </a:r>
            <a:endParaRPr sz="1500">
              <a:latin typeface="Arial"/>
              <a:ea typeface="Arial"/>
              <a:cs typeface="Arial"/>
              <a:sym typeface="Arial"/>
            </a:endParaRPr>
          </a:p>
        </p:txBody>
      </p:sp>
      <p:sp>
        <p:nvSpPr>
          <p:cNvPr id="385" name="Google Shape;385;p8"/>
          <p:cNvSpPr txBox="1"/>
          <p:nvPr/>
        </p:nvSpPr>
        <p:spPr>
          <a:xfrm>
            <a:off x="8305038" y="5495689"/>
            <a:ext cx="144424" cy="263448"/>
          </a:xfrm>
          <a:prstGeom prst="rect">
            <a:avLst/>
          </a:prstGeom>
          <a:noFill/>
          <a:ln>
            <a:noFill/>
          </a:ln>
        </p:spPr>
        <p:txBody>
          <a:bodyPr anchorCtr="0" anchor="t" bIns="0" lIns="0" spcFirstLastPara="1" rIns="0" wrap="square" tIns="0">
            <a:noAutofit/>
          </a:bodyPr>
          <a:lstStyle/>
          <a:p>
            <a:pPr indent="0" lvl="0" marL="12700" marR="0" rtl="0" algn="l">
              <a:lnSpc>
                <a:spcPct val="108648"/>
              </a:lnSpc>
              <a:spcBef>
                <a:spcPts val="0"/>
              </a:spcBef>
              <a:spcAft>
                <a:spcPts val="0"/>
              </a:spcAft>
              <a:buNone/>
            </a:pPr>
            <a:r>
              <a:rPr lang="en-US" sz="1850">
                <a:solidFill>
                  <a:srgbClr val="52555A"/>
                </a:solidFill>
                <a:latin typeface="Arial"/>
                <a:ea typeface="Arial"/>
                <a:cs typeface="Arial"/>
                <a:sym typeface="Arial"/>
              </a:rPr>
              <a:t>•</a:t>
            </a:r>
            <a:endParaRPr sz="1850">
              <a:latin typeface="Arial"/>
              <a:ea typeface="Arial"/>
              <a:cs typeface="Arial"/>
              <a:sym typeface="Arial"/>
            </a:endParaRPr>
          </a:p>
        </p:txBody>
      </p:sp>
      <p:sp>
        <p:nvSpPr>
          <p:cNvPr id="386" name="Google Shape;386;p8"/>
          <p:cNvSpPr txBox="1"/>
          <p:nvPr/>
        </p:nvSpPr>
        <p:spPr>
          <a:xfrm>
            <a:off x="1208633" y="5809450"/>
            <a:ext cx="589575" cy="235230"/>
          </a:xfrm>
          <a:prstGeom prst="rect">
            <a:avLst/>
          </a:prstGeom>
          <a:noFill/>
          <a:ln>
            <a:noFill/>
          </a:ln>
        </p:spPr>
        <p:txBody>
          <a:bodyPr anchorCtr="0" anchor="t" bIns="0" lIns="0" spcFirstLastPara="1" rIns="0" wrap="square" tIns="0">
            <a:noAutofit/>
          </a:bodyPr>
          <a:lstStyle/>
          <a:p>
            <a:pPr indent="0" lvl="0" marL="12700" marR="0" rtl="0" algn="l">
              <a:lnSpc>
                <a:spcPct val="85000"/>
              </a:lnSpc>
              <a:spcBef>
                <a:spcPts val="0"/>
              </a:spcBef>
              <a:spcAft>
                <a:spcPts val="0"/>
              </a:spcAft>
              <a:buNone/>
            </a:pPr>
            <a:r>
              <a:rPr b="1" baseline="-25000" lang="en-US" sz="2100">
                <a:solidFill>
                  <a:srgbClr val="52555A"/>
                </a:solidFill>
                <a:latin typeface="Arial"/>
                <a:ea typeface="Arial"/>
                <a:cs typeface="Arial"/>
                <a:sym typeface="Arial"/>
              </a:rPr>
              <a:t>2012 </a:t>
            </a:r>
            <a:r>
              <a:rPr b="1" baseline="30000" lang="en-US" sz="1200">
                <a:solidFill>
                  <a:srgbClr val="52555A"/>
                </a:solidFill>
                <a:latin typeface="Arial"/>
                <a:ea typeface="Arial"/>
                <a:cs typeface="Arial"/>
                <a:sym typeface="Arial"/>
              </a:rPr>
              <a:t>(1)</a:t>
            </a:r>
            <a:endParaRPr sz="800">
              <a:latin typeface="Arial"/>
              <a:ea typeface="Arial"/>
              <a:cs typeface="Arial"/>
              <a:sym typeface="Arial"/>
            </a:endParaRPr>
          </a:p>
        </p:txBody>
      </p:sp>
      <p:sp>
        <p:nvSpPr>
          <p:cNvPr id="387" name="Google Shape;387;p8"/>
          <p:cNvSpPr txBox="1"/>
          <p:nvPr/>
        </p:nvSpPr>
        <p:spPr>
          <a:xfrm>
            <a:off x="5068951" y="5809450"/>
            <a:ext cx="587391" cy="235230"/>
          </a:xfrm>
          <a:prstGeom prst="rect">
            <a:avLst/>
          </a:prstGeom>
          <a:noFill/>
          <a:ln>
            <a:noFill/>
          </a:ln>
        </p:spPr>
        <p:txBody>
          <a:bodyPr anchorCtr="0" anchor="t" bIns="0" lIns="0" spcFirstLastPara="1" rIns="0" wrap="square" tIns="0">
            <a:noAutofit/>
          </a:bodyPr>
          <a:lstStyle/>
          <a:p>
            <a:pPr indent="0" lvl="0" marL="12700" marR="0" rtl="0" algn="l">
              <a:lnSpc>
                <a:spcPct val="85000"/>
              </a:lnSpc>
              <a:spcBef>
                <a:spcPts val="0"/>
              </a:spcBef>
              <a:spcAft>
                <a:spcPts val="0"/>
              </a:spcAft>
              <a:buNone/>
            </a:pPr>
            <a:r>
              <a:rPr b="1" baseline="-25000" lang="en-US" sz="2100">
                <a:solidFill>
                  <a:srgbClr val="52555A"/>
                </a:solidFill>
                <a:latin typeface="Arial"/>
                <a:ea typeface="Arial"/>
                <a:cs typeface="Arial"/>
                <a:sym typeface="Arial"/>
              </a:rPr>
              <a:t>2012</a:t>
            </a:r>
            <a:r>
              <a:rPr b="1" baseline="30000" lang="en-US" sz="1200">
                <a:solidFill>
                  <a:srgbClr val="52555A"/>
                </a:solidFill>
                <a:latin typeface="Arial"/>
                <a:ea typeface="Arial"/>
                <a:cs typeface="Arial"/>
                <a:sym typeface="Arial"/>
              </a:rPr>
              <a:t>(1)</a:t>
            </a:r>
            <a:endParaRPr sz="800">
              <a:latin typeface="Arial"/>
              <a:ea typeface="Arial"/>
              <a:cs typeface="Arial"/>
              <a:sym typeface="Arial"/>
            </a:endParaRPr>
          </a:p>
        </p:txBody>
      </p:sp>
      <p:sp>
        <p:nvSpPr>
          <p:cNvPr id="388" name="Google Shape;388;p8"/>
          <p:cNvSpPr txBox="1"/>
          <p:nvPr/>
        </p:nvSpPr>
        <p:spPr>
          <a:xfrm>
            <a:off x="2910332" y="5840973"/>
            <a:ext cx="657145" cy="203707"/>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LTM'17</a:t>
            </a:r>
            <a:endParaRPr sz="1400">
              <a:latin typeface="Arial"/>
              <a:ea typeface="Arial"/>
              <a:cs typeface="Arial"/>
              <a:sym typeface="Arial"/>
            </a:endParaRPr>
          </a:p>
        </p:txBody>
      </p:sp>
      <p:sp>
        <p:nvSpPr>
          <p:cNvPr id="389" name="Google Shape;389;p8"/>
          <p:cNvSpPr txBox="1"/>
          <p:nvPr/>
        </p:nvSpPr>
        <p:spPr>
          <a:xfrm>
            <a:off x="6770624" y="5840973"/>
            <a:ext cx="657145" cy="203707"/>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a:solidFill>
                  <a:srgbClr val="52555A"/>
                </a:solidFill>
                <a:latin typeface="Arial"/>
                <a:ea typeface="Arial"/>
                <a:cs typeface="Arial"/>
                <a:sym typeface="Arial"/>
              </a:rPr>
              <a:t>LTM'17</a:t>
            </a:r>
            <a:endParaRPr sz="1400">
              <a:latin typeface="Arial"/>
              <a:ea typeface="Arial"/>
              <a:cs typeface="Arial"/>
              <a:sym typeface="Arial"/>
            </a:endParaRPr>
          </a:p>
        </p:txBody>
      </p:sp>
      <p:sp>
        <p:nvSpPr>
          <p:cNvPr id="390" name="Google Shape;390;p8"/>
          <p:cNvSpPr txBox="1"/>
          <p:nvPr/>
        </p:nvSpPr>
        <p:spPr>
          <a:xfrm>
            <a:off x="656945" y="6423801"/>
            <a:ext cx="316407" cy="286308"/>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Note:</a:t>
            </a:r>
            <a:endParaRPr sz="900">
              <a:latin typeface="Arial"/>
              <a:ea typeface="Arial"/>
              <a:cs typeface="Arial"/>
              <a:sym typeface="Arial"/>
            </a:endParaRPr>
          </a:p>
          <a:p>
            <a:pPr indent="0" lvl="0" marL="12700" marR="17144" rtl="0" algn="l">
              <a:lnSpc>
                <a:spcPct val="95825"/>
              </a:lnSpc>
              <a:spcBef>
                <a:spcPts val="69"/>
              </a:spcBef>
              <a:spcAft>
                <a:spcPts val="0"/>
              </a:spcAft>
              <a:buNone/>
            </a:pPr>
            <a:r>
              <a:rPr lang="en-US" sz="900">
                <a:solidFill>
                  <a:srgbClr val="52555A"/>
                </a:solidFill>
                <a:latin typeface="Arial"/>
                <a:ea typeface="Arial"/>
                <a:cs typeface="Arial"/>
                <a:sym typeface="Arial"/>
              </a:rPr>
              <a:t>(1)</a:t>
            </a:r>
            <a:endParaRPr sz="900">
              <a:latin typeface="Arial"/>
              <a:ea typeface="Arial"/>
              <a:cs typeface="Arial"/>
              <a:sym typeface="Arial"/>
            </a:endParaRPr>
          </a:p>
        </p:txBody>
      </p:sp>
      <p:sp>
        <p:nvSpPr>
          <p:cNvPr id="391" name="Google Shape;391;p8"/>
          <p:cNvSpPr txBox="1"/>
          <p:nvPr/>
        </p:nvSpPr>
        <p:spPr>
          <a:xfrm>
            <a:off x="1194917" y="6423801"/>
            <a:ext cx="9719416" cy="423773"/>
          </a:xfrm>
          <a:prstGeom prst="rect">
            <a:avLst/>
          </a:prstGeom>
          <a:noFill/>
          <a:ln>
            <a:noFill/>
          </a:ln>
        </p:spPr>
        <p:txBody>
          <a:bodyPr anchorCtr="0" anchor="t" bIns="0" lIns="0" spcFirstLastPara="1" rIns="0" wrap="square" tIns="0">
            <a:noAutofit/>
          </a:bodyPr>
          <a:lstStyle/>
          <a:p>
            <a:pPr indent="0" lvl="0" marL="12700" marR="7015" rtl="0" algn="l">
              <a:lnSpc>
                <a:spcPct val="113222"/>
              </a:lnSpc>
              <a:spcBef>
                <a:spcPts val="0"/>
              </a:spcBef>
              <a:spcAft>
                <a:spcPts val="0"/>
              </a:spcAft>
              <a:buNone/>
            </a:pPr>
            <a:r>
              <a:rPr lang="en-US" sz="900">
                <a:solidFill>
                  <a:srgbClr val="52555A"/>
                </a:solidFill>
                <a:latin typeface="Arial"/>
                <a:ea typeface="Arial"/>
                <a:cs typeface="Arial"/>
                <a:sym typeface="Arial"/>
              </a:rPr>
              <a:t>Totals may not sum due to rounding.  Throughout this presentation, LTM’17 is defined as last twelve months ending June 30, 2017. LCR: Liquidity Coverage Ratio.</a:t>
            </a:r>
            <a:endParaRPr sz="900">
              <a:latin typeface="Arial"/>
              <a:ea typeface="Arial"/>
              <a:cs typeface="Arial"/>
              <a:sym typeface="Arial"/>
            </a:endParaRPr>
          </a:p>
          <a:p>
            <a:pPr indent="0" lvl="0" marL="12700" marR="0" rtl="0" algn="l">
              <a:lnSpc>
                <a:spcPct val="100233"/>
              </a:lnSpc>
              <a:spcBef>
                <a:spcPts val="69"/>
              </a:spcBef>
              <a:spcAft>
                <a:spcPts val="0"/>
              </a:spcAft>
              <a:buNone/>
            </a:pPr>
            <a:r>
              <a:rPr lang="en-US" sz="900">
                <a:solidFill>
                  <a:srgbClr val="52555A"/>
                </a:solidFill>
                <a:latin typeface="Arial"/>
                <a:ea typeface="Arial"/>
                <a:cs typeface="Arial"/>
                <a:sym typeface="Arial"/>
              </a:rPr>
              <a:t>As used throughout this presentation, results in 2012 exclude CVA / DVA, the impact of gains / (losses) on the sales of minor ity interests in certain financial institutions and a tax benefit and are non-GAAP financial measures. For additional information, please refer to Slide 15.</a:t>
            </a:r>
            <a:endParaRPr sz="900">
              <a:latin typeface="Arial"/>
              <a:ea typeface="Arial"/>
              <a:cs typeface="Arial"/>
              <a:sym typeface="Arial"/>
            </a:endParaRPr>
          </a:p>
        </p:txBody>
      </p:sp>
      <p:sp>
        <p:nvSpPr>
          <p:cNvPr id="392" name="Google Shape;392;p8"/>
          <p:cNvSpPr txBox="1"/>
          <p:nvPr/>
        </p:nvSpPr>
        <p:spPr>
          <a:xfrm>
            <a:off x="489000" y="6590280"/>
            <a:ext cx="106310" cy="140004"/>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5</a:t>
            </a:r>
            <a:endParaRPr sz="900">
              <a:latin typeface="Arial"/>
              <a:ea typeface="Arial"/>
              <a:cs typeface="Arial"/>
              <a:sym typeface="Arial"/>
            </a:endParaRPr>
          </a:p>
        </p:txBody>
      </p:sp>
      <p:sp>
        <p:nvSpPr>
          <p:cNvPr id="393" name="Google Shape;393;p8"/>
          <p:cNvSpPr txBox="1"/>
          <p:nvPr/>
        </p:nvSpPr>
        <p:spPr>
          <a:xfrm>
            <a:off x="4375404" y="2656332"/>
            <a:ext cx="2177796" cy="91592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000"/>
          </a:p>
          <a:p>
            <a:pPr indent="-12065" lvl="0" marL="647065" marR="0" rtl="0" algn="l">
              <a:lnSpc>
                <a:spcPct val="95825"/>
              </a:lnSpc>
              <a:spcBef>
                <a:spcPts val="4154"/>
              </a:spcBef>
              <a:spcAft>
                <a:spcPts val="0"/>
              </a:spcAft>
              <a:buNone/>
            </a:pPr>
            <a:r>
              <a:rPr b="1" lang="en-US" sz="1400">
                <a:solidFill>
                  <a:srgbClr val="52555A"/>
                </a:solidFill>
                <a:latin typeface="Arial"/>
                <a:ea typeface="Arial"/>
                <a:cs typeface="Arial"/>
                <a:sym typeface="Arial"/>
              </a:rPr>
              <a:t>59bps</a:t>
            </a:r>
            <a:endParaRPr sz="1400">
              <a:latin typeface="Arial"/>
              <a:ea typeface="Arial"/>
              <a:cs typeface="Arial"/>
              <a:sym typeface="Arial"/>
            </a:endParaRPr>
          </a:p>
        </p:txBody>
      </p:sp>
      <p:sp>
        <p:nvSpPr>
          <p:cNvPr id="394" name="Google Shape;394;p8"/>
          <p:cNvSpPr txBox="1"/>
          <p:nvPr/>
        </p:nvSpPr>
        <p:spPr>
          <a:xfrm>
            <a:off x="6553200" y="2656332"/>
            <a:ext cx="1063752" cy="307238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95" name="Google Shape;395;p8"/>
          <p:cNvSpPr txBox="1"/>
          <p:nvPr/>
        </p:nvSpPr>
        <p:spPr>
          <a:xfrm>
            <a:off x="7616952" y="2656332"/>
            <a:ext cx="371855" cy="307238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96" name="Google Shape;396;p8"/>
          <p:cNvSpPr txBox="1"/>
          <p:nvPr/>
        </p:nvSpPr>
        <p:spPr>
          <a:xfrm>
            <a:off x="4375404" y="3572255"/>
            <a:ext cx="371856" cy="215646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97" name="Google Shape;397;p8"/>
          <p:cNvSpPr txBox="1"/>
          <p:nvPr/>
        </p:nvSpPr>
        <p:spPr>
          <a:xfrm>
            <a:off x="4747260" y="3572255"/>
            <a:ext cx="1062227" cy="215646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98" name="Google Shape;398;p8"/>
          <p:cNvSpPr txBox="1"/>
          <p:nvPr/>
        </p:nvSpPr>
        <p:spPr>
          <a:xfrm>
            <a:off x="5809488" y="3572255"/>
            <a:ext cx="743712" cy="215646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99" name="Google Shape;399;p8"/>
          <p:cNvSpPr txBox="1"/>
          <p:nvPr/>
        </p:nvSpPr>
        <p:spPr>
          <a:xfrm>
            <a:off x="4375404" y="5728716"/>
            <a:ext cx="1805940" cy="5334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00" name="Google Shape;400;p8"/>
          <p:cNvSpPr txBox="1"/>
          <p:nvPr/>
        </p:nvSpPr>
        <p:spPr>
          <a:xfrm>
            <a:off x="6181344" y="5728716"/>
            <a:ext cx="1807463" cy="5334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01" name="Google Shape;401;p8"/>
          <p:cNvSpPr txBox="1"/>
          <p:nvPr/>
        </p:nvSpPr>
        <p:spPr>
          <a:xfrm>
            <a:off x="515112" y="2538984"/>
            <a:ext cx="371856" cy="3189731"/>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402" name="Google Shape;402;p8"/>
          <p:cNvSpPr txBox="1"/>
          <p:nvPr/>
        </p:nvSpPr>
        <p:spPr>
          <a:xfrm>
            <a:off x="886968" y="2538984"/>
            <a:ext cx="1063752" cy="3189731"/>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403" name="Google Shape;403;p8"/>
          <p:cNvSpPr txBox="1"/>
          <p:nvPr/>
        </p:nvSpPr>
        <p:spPr>
          <a:xfrm>
            <a:off x="1950720" y="2538984"/>
            <a:ext cx="2177796" cy="71018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500"/>
          </a:p>
          <a:p>
            <a:pPr indent="-7492" lvl="0" marL="1099693" marR="0" rtl="0" algn="l">
              <a:lnSpc>
                <a:spcPct val="95825"/>
              </a:lnSpc>
              <a:spcBef>
                <a:spcPts val="3000"/>
              </a:spcBef>
              <a:spcAft>
                <a:spcPts val="0"/>
              </a:spcAft>
              <a:buNone/>
            </a:pPr>
            <a:r>
              <a:rPr b="1" lang="en-US" sz="1400">
                <a:solidFill>
                  <a:srgbClr val="52555A"/>
                </a:solidFill>
                <a:latin typeface="Arial"/>
                <a:ea typeface="Arial"/>
                <a:cs typeface="Arial"/>
                <a:sym typeface="Arial"/>
              </a:rPr>
              <a:t>59%</a:t>
            </a:r>
            <a:endParaRPr sz="1400">
              <a:latin typeface="Arial"/>
              <a:ea typeface="Arial"/>
              <a:cs typeface="Arial"/>
              <a:sym typeface="Arial"/>
            </a:endParaRPr>
          </a:p>
        </p:txBody>
      </p:sp>
      <p:sp>
        <p:nvSpPr>
          <p:cNvPr id="404" name="Google Shape;404;p8"/>
          <p:cNvSpPr txBox="1"/>
          <p:nvPr/>
        </p:nvSpPr>
        <p:spPr>
          <a:xfrm>
            <a:off x="1950720" y="3249167"/>
            <a:ext cx="743712" cy="247954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405" name="Google Shape;405;p8"/>
          <p:cNvSpPr txBox="1"/>
          <p:nvPr/>
        </p:nvSpPr>
        <p:spPr>
          <a:xfrm>
            <a:off x="2694432" y="3249167"/>
            <a:ext cx="1062228" cy="247954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406" name="Google Shape;406;p8"/>
          <p:cNvSpPr txBox="1"/>
          <p:nvPr/>
        </p:nvSpPr>
        <p:spPr>
          <a:xfrm>
            <a:off x="3756660" y="3249167"/>
            <a:ext cx="371855" cy="247954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407" name="Google Shape;407;p8"/>
          <p:cNvSpPr txBox="1"/>
          <p:nvPr/>
        </p:nvSpPr>
        <p:spPr>
          <a:xfrm>
            <a:off x="515112" y="5728716"/>
            <a:ext cx="1807464" cy="5334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08" name="Google Shape;408;p8"/>
          <p:cNvSpPr txBox="1"/>
          <p:nvPr/>
        </p:nvSpPr>
        <p:spPr>
          <a:xfrm>
            <a:off x="2322576" y="5728716"/>
            <a:ext cx="1805939" cy="5334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09" name="Google Shape;409;p8"/>
          <p:cNvSpPr txBox="1"/>
          <p:nvPr/>
        </p:nvSpPr>
        <p:spPr>
          <a:xfrm>
            <a:off x="5701284" y="2298191"/>
            <a:ext cx="725424" cy="286512"/>
          </a:xfrm>
          <a:prstGeom prst="rect">
            <a:avLst/>
          </a:prstGeom>
          <a:noFill/>
          <a:ln>
            <a:noFill/>
          </a:ln>
        </p:spPr>
        <p:txBody>
          <a:bodyPr anchorCtr="0" anchor="t" bIns="0" lIns="0" spcFirstLastPara="1" rIns="0" wrap="square" tIns="0">
            <a:noAutofit/>
          </a:bodyPr>
          <a:lstStyle/>
          <a:p>
            <a:pPr indent="-4824" lvl="0" marL="106425" marR="0" rtl="0" algn="l">
              <a:lnSpc>
                <a:spcPct val="95825"/>
              </a:lnSpc>
              <a:spcBef>
                <a:spcPts val="0"/>
              </a:spcBef>
              <a:spcAft>
                <a:spcPts val="0"/>
              </a:spcAft>
              <a:buNone/>
            </a:pPr>
            <a:r>
              <a:rPr b="1" lang="en-US" sz="1400">
                <a:solidFill>
                  <a:srgbClr val="002C71"/>
                </a:solidFill>
                <a:latin typeface="Arial"/>
                <a:ea typeface="Arial"/>
                <a:cs typeface="Arial"/>
                <a:sym typeface="Arial"/>
              </a:rPr>
              <a:t>25bps</a:t>
            </a:r>
            <a:endParaRPr sz="1400">
              <a:latin typeface="Arial"/>
              <a:ea typeface="Arial"/>
              <a:cs typeface="Arial"/>
              <a:sym typeface="Arial"/>
            </a:endParaRPr>
          </a:p>
        </p:txBody>
      </p:sp>
      <p:sp>
        <p:nvSpPr>
          <p:cNvPr id="410" name="Google Shape;410;p8"/>
          <p:cNvSpPr txBox="1"/>
          <p:nvPr/>
        </p:nvSpPr>
        <p:spPr>
          <a:xfrm>
            <a:off x="1900427" y="2075688"/>
            <a:ext cx="995172" cy="286512"/>
          </a:xfrm>
          <a:prstGeom prst="rect">
            <a:avLst/>
          </a:prstGeom>
          <a:noFill/>
          <a:ln>
            <a:noFill/>
          </a:ln>
        </p:spPr>
        <p:txBody>
          <a:bodyPr anchorCtr="0" anchor="t" bIns="0" lIns="0" spcFirstLastPara="1" rIns="0" wrap="square" tIns="0">
            <a:noAutofit/>
          </a:bodyPr>
          <a:lstStyle/>
          <a:p>
            <a:pPr indent="-4572" lvl="0" marL="80772" marR="0" rtl="0" algn="l">
              <a:lnSpc>
                <a:spcPct val="95825"/>
              </a:lnSpc>
              <a:spcBef>
                <a:spcPts val="0"/>
              </a:spcBef>
              <a:spcAft>
                <a:spcPts val="0"/>
              </a:spcAft>
              <a:buNone/>
            </a:pPr>
            <a:r>
              <a:rPr b="1" lang="en-US" sz="1400">
                <a:solidFill>
                  <a:srgbClr val="002C71"/>
                </a:solidFill>
                <a:latin typeface="Arial"/>
                <a:ea typeface="Arial"/>
                <a:cs typeface="Arial"/>
                <a:sym typeface="Arial"/>
              </a:rPr>
              <a:t>~(600)bps</a:t>
            </a:r>
            <a:endParaRPr sz="1400">
              <a:latin typeface="Arial"/>
              <a:ea typeface="Arial"/>
              <a:cs typeface="Arial"/>
              <a:sym typeface="Arial"/>
            </a:endParaRPr>
          </a:p>
        </p:txBody>
      </p:sp>
      <p:sp>
        <p:nvSpPr>
          <p:cNvPr id="411" name="Google Shape;411;p8"/>
          <p:cNvSpPr txBox="1"/>
          <p:nvPr/>
        </p:nvSpPr>
        <p:spPr>
          <a:xfrm>
            <a:off x="2093975" y="354711"/>
            <a:ext cx="89306"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412" name="Google Shape;412;p8"/>
          <p:cNvSpPr txBox="1"/>
          <p:nvPr/>
        </p:nvSpPr>
        <p:spPr>
          <a:xfrm>
            <a:off x="2420416" y="354711"/>
            <a:ext cx="83819"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413" name="Google Shape;413;p8"/>
          <p:cNvSpPr txBox="1"/>
          <p:nvPr/>
        </p:nvSpPr>
        <p:spPr>
          <a:xfrm>
            <a:off x="3776167" y="354711"/>
            <a:ext cx="84734"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414" name="Google Shape;414;p8"/>
          <p:cNvSpPr txBox="1"/>
          <p:nvPr/>
        </p:nvSpPr>
        <p:spPr>
          <a:xfrm>
            <a:off x="5199278" y="354711"/>
            <a:ext cx="84734"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415" name="Google Shape;415;p8"/>
          <p:cNvSpPr txBox="1"/>
          <p:nvPr/>
        </p:nvSpPr>
        <p:spPr>
          <a:xfrm>
            <a:off x="6587032" y="354711"/>
            <a:ext cx="86563"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416" name="Google Shape;416;p8"/>
          <p:cNvSpPr txBox="1"/>
          <p:nvPr/>
        </p:nvSpPr>
        <p:spPr>
          <a:xfrm>
            <a:off x="7182002" y="354711"/>
            <a:ext cx="83820"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417" name="Google Shape;417;p8"/>
          <p:cNvSpPr txBox="1"/>
          <p:nvPr/>
        </p:nvSpPr>
        <p:spPr>
          <a:xfrm>
            <a:off x="7926324" y="354711"/>
            <a:ext cx="3912107"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418" name="Google Shape;418;p8"/>
          <p:cNvSpPr txBox="1"/>
          <p:nvPr/>
        </p:nvSpPr>
        <p:spPr>
          <a:xfrm>
            <a:off x="583692" y="933196"/>
            <a:ext cx="3598672"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419" name="Google Shape;419;p8"/>
          <p:cNvSpPr txBox="1"/>
          <p:nvPr/>
        </p:nvSpPr>
        <p:spPr>
          <a:xfrm>
            <a:off x="4372356" y="933196"/>
            <a:ext cx="3598672"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420" name="Google Shape;420;p8"/>
          <p:cNvSpPr txBox="1"/>
          <p:nvPr/>
        </p:nvSpPr>
        <p:spPr>
          <a:xfrm>
            <a:off x="8212835" y="933196"/>
            <a:ext cx="3598672"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421" name="Google Shape;421;p8"/>
          <p:cNvSpPr txBox="1"/>
          <p:nvPr/>
        </p:nvSpPr>
        <p:spPr>
          <a:xfrm>
            <a:off x="8255508" y="3935476"/>
            <a:ext cx="3598672"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5" name="Shape 425"/>
        <p:cNvGrpSpPr/>
        <p:nvPr/>
      </p:nvGrpSpPr>
      <p:grpSpPr>
        <a:xfrm>
          <a:off x="0" y="0"/>
          <a:ext cx="0" cy="0"/>
          <a:chOff x="0" y="0"/>
          <a:chExt cx="0" cy="0"/>
        </a:xfrm>
      </p:grpSpPr>
      <p:sp>
        <p:nvSpPr>
          <p:cNvPr id="426" name="Google Shape;426;p9"/>
          <p:cNvSpPr/>
          <p:nvPr/>
        </p:nvSpPr>
        <p:spPr>
          <a:xfrm>
            <a:off x="11382756" y="6417564"/>
            <a:ext cx="519683" cy="32004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27" name="Google Shape;427;p9"/>
          <p:cNvSpPr/>
          <p:nvPr/>
        </p:nvSpPr>
        <p:spPr>
          <a:xfrm>
            <a:off x="527304" y="560832"/>
            <a:ext cx="11311128"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28" name="Google Shape;428;p9"/>
          <p:cNvSpPr/>
          <p:nvPr/>
        </p:nvSpPr>
        <p:spPr>
          <a:xfrm>
            <a:off x="9217660" y="2117471"/>
            <a:ext cx="1527302" cy="572896"/>
          </a:xfrm>
          <a:custGeom>
            <a:rect b="b" l="l" r="r" t="t"/>
            <a:pathLst>
              <a:path extrusionOk="0" h="120000" w="120000">
                <a:moveTo>
                  <a:pt x="0" y="116089"/>
                </a:moveTo>
                <a:lnTo>
                  <a:pt x="518" y="120000"/>
                </a:lnTo>
                <a:lnTo>
                  <a:pt x="110872" y="14461"/>
                </a:lnTo>
                <a:lnTo>
                  <a:pt x="111807" y="13566"/>
                </a:lnTo>
                <a:lnTo>
                  <a:pt x="112296" y="25031"/>
                </a:lnTo>
                <a:lnTo>
                  <a:pt x="120000" y="3537"/>
                </a:lnTo>
                <a:lnTo>
                  <a:pt x="111278" y="9656"/>
                </a:lnTo>
                <a:lnTo>
                  <a:pt x="110345" y="10549"/>
                </a:lnTo>
                <a:lnTo>
                  <a:pt x="0" y="116089"/>
                </a:lnTo>
                <a:close/>
              </a:path>
              <a:path extrusionOk="0" h="120000" w="120000">
                <a:moveTo>
                  <a:pt x="111278" y="9656"/>
                </a:moveTo>
                <a:lnTo>
                  <a:pt x="120000" y="3537"/>
                </a:lnTo>
                <a:lnTo>
                  <a:pt x="108923" y="0"/>
                </a:lnTo>
                <a:lnTo>
                  <a:pt x="110345" y="10549"/>
                </a:lnTo>
                <a:lnTo>
                  <a:pt x="111278" y="9656"/>
                </a:lnTo>
                <a:close/>
              </a:path>
              <a:path extrusionOk="0" h="120000" w="120000">
                <a:moveTo>
                  <a:pt x="112296" y="25031"/>
                </a:moveTo>
                <a:lnTo>
                  <a:pt x="111807" y="13566"/>
                </a:lnTo>
                <a:lnTo>
                  <a:pt x="110872" y="14461"/>
                </a:lnTo>
                <a:lnTo>
                  <a:pt x="112296" y="25031"/>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29" name="Google Shape;429;p9"/>
          <p:cNvSpPr/>
          <p:nvPr/>
        </p:nvSpPr>
        <p:spPr>
          <a:xfrm>
            <a:off x="10349484" y="2625852"/>
            <a:ext cx="877824" cy="2116836"/>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0" name="Google Shape;430;p9"/>
          <p:cNvSpPr/>
          <p:nvPr/>
        </p:nvSpPr>
        <p:spPr>
          <a:xfrm>
            <a:off x="10349484" y="4742688"/>
            <a:ext cx="877824" cy="160019"/>
          </a:xfrm>
          <a:custGeom>
            <a:rect b="b" l="l" r="r" t="t"/>
            <a:pathLst>
              <a:path extrusionOk="0" h="120000" w="120000">
                <a:moveTo>
                  <a:pt x="0" y="0"/>
                </a:moveTo>
                <a:lnTo>
                  <a:pt x="0" y="120000"/>
                </a:lnTo>
                <a:lnTo>
                  <a:pt x="120000" y="120000"/>
                </a:lnTo>
                <a:lnTo>
                  <a:pt x="120000" y="0"/>
                </a:lnTo>
                <a:lnTo>
                  <a:pt x="0" y="0"/>
                </a:lnTo>
                <a:close/>
              </a:path>
            </a:pathLst>
          </a:custGeom>
          <a:solidFill>
            <a:srgbClr val="52555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1" name="Google Shape;431;p9"/>
          <p:cNvSpPr/>
          <p:nvPr/>
        </p:nvSpPr>
        <p:spPr>
          <a:xfrm>
            <a:off x="8859012" y="3197352"/>
            <a:ext cx="877824" cy="1545336"/>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2" name="Google Shape;432;p9"/>
          <p:cNvSpPr/>
          <p:nvPr/>
        </p:nvSpPr>
        <p:spPr>
          <a:xfrm>
            <a:off x="8859012" y="4744212"/>
            <a:ext cx="877824"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3" name="Google Shape;433;p9"/>
          <p:cNvSpPr/>
          <p:nvPr/>
        </p:nvSpPr>
        <p:spPr>
          <a:xfrm>
            <a:off x="8552688" y="4742688"/>
            <a:ext cx="2980943"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4" name="Google Shape;434;p9"/>
          <p:cNvSpPr/>
          <p:nvPr/>
        </p:nvSpPr>
        <p:spPr>
          <a:xfrm>
            <a:off x="8552688" y="4742688"/>
            <a:ext cx="0" cy="45719"/>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5" name="Google Shape;435;p9"/>
          <p:cNvSpPr/>
          <p:nvPr/>
        </p:nvSpPr>
        <p:spPr>
          <a:xfrm>
            <a:off x="10043160" y="4742688"/>
            <a:ext cx="0" cy="45719"/>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6" name="Google Shape;436;p9"/>
          <p:cNvSpPr/>
          <p:nvPr/>
        </p:nvSpPr>
        <p:spPr>
          <a:xfrm>
            <a:off x="11533632" y="4742688"/>
            <a:ext cx="0" cy="45719"/>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7" name="Google Shape;437;p9"/>
          <p:cNvSpPr/>
          <p:nvPr/>
        </p:nvSpPr>
        <p:spPr>
          <a:xfrm>
            <a:off x="9665208" y="2266188"/>
            <a:ext cx="633983" cy="259079"/>
          </a:xfrm>
          <a:custGeom>
            <a:rect b="b" l="l" r="r" t="t"/>
            <a:pathLst>
              <a:path extrusionOk="0" h="120000" w="120000">
                <a:moveTo>
                  <a:pt x="0" y="120000"/>
                </a:moveTo>
                <a:lnTo>
                  <a:pt x="120000" y="120000"/>
                </a:lnTo>
                <a:lnTo>
                  <a:pt x="120000" y="0"/>
                </a:lnTo>
                <a:lnTo>
                  <a:pt x="0" y="0"/>
                </a:lnTo>
                <a:lnTo>
                  <a:pt x="0" y="120000"/>
                </a:lnTo>
                <a:close/>
              </a:path>
            </a:pathLst>
          </a:custGeom>
          <a:solidFill>
            <a:srgbClr val="FFFFCC"/>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8" name="Google Shape;438;p9"/>
          <p:cNvSpPr/>
          <p:nvPr/>
        </p:nvSpPr>
        <p:spPr>
          <a:xfrm>
            <a:off x="9665208" y="2266188"/>
            <a:ext cx="633983" cy="259079"/>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2C7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39" name="Google Shape;439;p9"/>
          <p:cNvSpPr/>
          <p:nvPr/>
        </p:nvSpPr>
        <p:spPr>
          <a:xfrm>
            <a:off x="1521460" y="1743964"/>
            <a:ext cx="1451102" cy="540638"/>
          </a:xfrm>
          <a:custGeom>
            <a:rect b="b" l="l" r="r" t="t"/>
            <a:pathLst>
              <a:path extrusionOk="0" h="120000" w="120000">
                <a:moveTo>
                  <a:pt x="110820" y="109739"/>
                </a:moveTo>
                <a:lnTo>
                  <a:pt x="109827" y="108792"/>
                </a:lnTo>
                <a:lnTo>
                  <a:pt x="108342" y="120000"/>
                </a:lnTo>
                <a:lnTo>
                  <a:pt x="120000" y="116138"/>
                </a:lnTo>
                <a:lnTo>
                  <a:pt x="110820" y="109739"/>
                </a:lnTo>
                <a:close/>
              </a:path>
              <a:path extrusionOk="0" h="120000" w="120000">
                <a:moveTo>
                  <a:pt x="111860" y="93446"/>
                </a:moveTo>
                <a:lnTo>
                  <a:pt x="110376" y="104651"/>
                </a:lnTo>
                <a:lnTo>
                  <a:pt x="111367" y="105595"/>
                </a:lnTo>
                <a:lnTo>
                  <a:pt x="111860" y="93446"/>
                </a:lnTo>
                <a:close/>
              </a:path>
              <a:path extrusionOk="0" h="120000" w="120000">
                <a:moveTo>
                  <a:pt x="546" y="0"/>
                </a:moveTo>
                <a:lnTo>
                  <a:pt x="0" y="4171"/>
                </a:lnTo>
                <a:lnTo>
                  <a:pt x="109827" y="108792"/>
                </a:lnTo>
                <a:lnTo>
                  <a:pt x="110820" y="109739"/>
                </a:lnTo>
                <a:lnTo>
                  <a:pt x="120000" y="116138"/>
                </a:lnTo>
                <a:lnTo>
                  <a:pt x="111860" y="93446"/>
                </a:lnTo>
                <a:lnTo>
                  <a:pt x="111367" y="105595"/>
                </a:lnTo>
                <a:lnTo>
                  <a:pt x="110376" y="104651"/>
                </a:lnTo>
                <a:lnTo>
                  <a:pt x="546"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0" name="Google Shape;440;p9"/>
          <p:cNvSpPr/>
          <p:nvPr/>
        </p:nvSpPr>
        <p:spPr>
          <a:xfrm>
            <a:off x="1010412" y="2284476"/>
            <a:ext cx="877824" cy="2459736"/>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1" name="Google Shape;441;p9"/>
          <p:cNvSpPr/>
          <p:nvPr/>
        </p:nvSpPr>
        <p:spPr>
          <a:xfrm>
            <a:off x="2500883" y="2702052"/>
            <a:ext cx="877824" cy="2042160"/>
          </a:xfrm>
          <a:custGeom>
            <a:rect b="b" l="l" r="r" t="t"/>
            <a:pathLst>
              <a:path extrusionOk="0" h="120000" w="120000">
                <a:moveTo>
                  <a:pt x="0" y="0"/>
                </a:moveTo>
                <a:lnTo>
                  <a:pt x="0" y="120000"/>
                </a:lnTo>
                <a:lnTo>
                  <a:pt x="120000" y="120000"/>
                </a:lnTo>
                <a:lnTo>
                  <a:pt x="120000" y="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2" name="Google Shape;442;p9"/>
          <p:cNvSpPr/>
          <p:nvPr/>
        </p:nvSpPr>
        <p:spPr>
          <a:xfrm>
            <a:off x="704088" y="4744212"/>
            <a:ext cx="2980944"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3" name="Google Shape;443;p9"/>
          <p:cNvSpPr/>
          <p:nvPr/>
        </p:nvSpPr>
        <p:spPr>
          <a:xfrm>
            <a:off x="704088" y="4744212"/>
            <a:ext cx="0" cy="45719"/>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4" name="Google Shape;444;p9"/>
          <p:cNvSpPr/>
          <p:nvPr/>
        </p:nvSpPr>
        <p:spPr>
          <a:xfrm>
            <a:off x="2194560" y="4744212"/>
            <a:ext cx="0" cy="45719"/>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5" name="Google Shape;445;p9"/>
          <p:cNvSpPr/>
          <p:nvPr/>
        </p:nvSpPr>
        <p:spPr>
          <a:xfrm>
            <a:off x="3685032" y="4744212"/>
            <a:ext cx="0" cy="45719"/>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6" name="Google Shape;446;p9"/>
          <p:cNvSpPr/>
          <p:nvPr/>
        </p:nvSpPr>
        <p:spPr>
          <a:xfrm>
            <a:off x="1949195" y="1798320"/>
            <a:ext cx="457200" cy="259079"/>
          </a:xfrm>
          <a:custGeom>
            <a:rect b="b" l="l" r="r" t="t"/>
            <a:pathLst>
              <a:path extrusionOk="0" h="120000" w="120000">
                <a:moveTo>
                  <a:pt x="0" y="120000"/>
                </a:moveTo>
                <a:lnTo>
                  <a:pt x="120000" y="120000"/>
                </a:lnTo>
                <a:lnTo>
                  <a:pt x="120000" y="0"/>
                </a:lnTo>
                <a:lnTo>
                  <a:pt x="0" y="0"/>
                </a:lnTo>
                <a:lnTo>
                  <a:pt x="0" y="120000"/>
                </a:lnTo>
                <a:close/>
              </a:path>
            </a:pathLst>
          </a:custGeom>
          <a:solidFill>
            <a:srgbClr val="FFFFCC"/>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7" name="Google Shape;447;p9"/>
          <p:cNvSpPr/>
          <p:nvPr/>
        </p:nvSpPr>
        <p:spPr>
          <a:xfrm>
            <a:off x="1949195" y="1798320"/>
            <a:ext cx="457200" cy="259079"/>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2C7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8" name="Google Shape;448;p9"/>
          <p:cNvSpPr/>
          <p:nvPr/>
        </p:nvSpPr>
        <p:spPr>
          <a:xfrm>
            <a:off x="8673084" y="1280160"/>
            <a:ext cx="91440" cy="91439"/>
          </a:xfrm>
          <a:custGeom>
            <a:rect b="b" l="l" r="r" t="t"/>
            <a:pathLst>
              <a:path extrusionOk="0" h="120000" w="120000">
                <a:moveTo>
                  <a:pt x="0" y="120000"/>
                </a:moveTo>
                <a:lnTo>
                  <a:pt x="120000" y="120000"/>
                </a:lnTo>
                <a:lnTo>
                  <a:pt x="120000" y="0"/>
                </a:lnTo>
                <a:lnTo>
                  <a:pt x="0" y="0"/>
                </a:lnTo>
                <a:lnTo>
                  <a:pt x="0" y="12000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9" name="Google Shape;449;p9"/>
          <p:cNvSpPr/>
          <p:nvPr/>
        </p:nvSpPr>
        <p:spPr>
          <a:xfrm>
            <a:off x="4255008" y="897636"/>
            <a:ext cx="0" cy="5074920"/>
          </a:xfrm>
          <a:custGeom>
            <a:rect b="b" l="l" r="r" t="t"/>
            <a:pathLst>
              <a:path extrusionOk="0" h="120000" w="120000">
                <a:moveTo>
                  <a:pt x="0" y="0"/>
                </a:moveTo>
                <a:lnTo>
                  <a:pt x="0" y="120000"/>
                </a:lnTo>
              </a:path>
            </a:pathLst>
          </a:custGeom>
          <a:noFill/>
          <a:ln cap="flat" cmpd="sng" w="12175">
            <a:solidFill>
              <a:srgbClr val="52555A"/>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50" name="Google Shape;450;p9"/>
          <p:cNvSpPr/>
          <p:nvPr/>
        </p:nvSpPr>
        <p:spPr>
          <a:xfrm>
            <a:off x="6702552" y="1271015"/>
            <a:ext cx="91440" cy="91439"/>
          </a:xfrm>
          <a:custGeom>
            <a:rect b="b" l="l" r="r" t="t"/>
            <a:pathLst>
              <a:path extrusionOk="0" h="120000" w="120000">
                <a:moveTo>
                  <a:pt x="0" y="120000"/>
                </a:moveTo>
                <a:lnTo>
                  <a:pt x="120000" y="120000"/>
                </a:lnTo>
                <a:lnTo>
                  <a:pt x="120000" y="0"/>
                </a:lnTo>
                <a:lnTo>
                  <a:pt x="0" y="0"/>
                </a:lnTo>
                <a:lnTo>
                  <a:pt x="0" y="120000"/>
                </a:lnTo>
                <a:close/>
              </a:path>
            </a:pathLst>
          </a:custGeom>
          <a:solidFill>
            <a:srgbClr val="99ABC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51" name="Google Shape;451;p9"/>
          <p:cNvSpPr/>
          <p:nvPr/>
        </p:nvSpPr>
        <p:spPr>
          <a:xfrm>
            <a:off x="4562856" y="1271015"/>
            <a:ext cx="91439" cy="91439"/>
          </a:xfrm>
          <a:custGeom>
            <a:rect b="b" l="l" r="r" t="t"/>
            <a:pathLst>
              <a:path extrusionOk="0" h="120000" w="120000">
                <a:moveTo>
                  <a:pt x="0" y="120000"/>
                </a:moveTo>
                <a:lnTo>
                  <a:pt x="120000" y="120000"/>
                </a:lnTo>
                <a:lnTo>
                  <a:pt x="120000" y="0"/>
                </a:lnTo>
                <a:lnTo>
                  <a:pt x="0" y="0"/>
                </a:lnTo>
                <a:lnTo>
                  <a:pt x="0" y="120000"/>
                </a:lnTo>
                <a:close/>
              </a:path>
            </a:pathLst>
          </a:custGeom>
          <a:solidFill>
            <a:srgbClr val="00BCF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52" name="Google Shape;452;p9"/>
          <p:cNvSpPr/>
          <p:nvPr/>
        </p:nvSpPr>
        <p:spPr>
          <a:xfrm>
            <a:off x="8083296" y="897636"/>
            <a:ext cx="0" cy="5074920"/>
          </a:xfrm>
          <a:custGeom>
            <a:rect b="b" l="l" r="r" t="t"/>
            <a:pathLst>
              <a:path extrusionOk="0" h="120000" w="120000">
                <a:moveTo>
                  <a:pt x="0" y="0"/>
                </a:moveTo>
                <a:lnTo>
                  <a:pt x="0" y="120000"/>
                </a:lnTo>
              </a:path>
            </a:pathLst>
          </a:custGeom>
          <a:noFill/>
          <a:ln cap="flat" cmpd="sng" w="12175">
            <a:solidFill>
              <a:srgbClr val="52555A"/>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53" name="Google Shape;453;p9"/>
          <p:cNvSpPr/>
          <p:nvPr/>
        </p:nvSpPr>
        <p:spPr>
          <a:xfrm>
            <a:off x="4497324" y="3203448"/>
            <a:ext cx="792479" cy="1539239"/>
          </a:xfrm>
          <a:custGeom>
            <a:rect b="b" l="l" r="r" t="t"/>
            <a:pathLst>
              <a:path extrusionOk="0" h="120000" w="120000">
                <a:moveTo>
                  <a:pt x="0" y="120000"/>
                </a:moveTo>
                <a:lnTo>
                  <a:pt x="120000" y="120000"/>
                </a:lnTo>
                <a:lnTo>
                  <a:pt x="120000" y="0"/>
                </a:lnTo>
                <a:lnTo>
                  <a:pt x="0" y="0"/>
                </a:lnTo>
                <a:lnTo>
                  <a:pt x="0" y="12000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54" name="Google Shape;454;p9"/>
          <p:cNvSpPr/>
          <p:nvPr/>
        </p:nvSpPr>
        <p:spPr>
          <a:xfrm>
            <a:off x="7136892" y="2470404"/>
            <a:ext cx="792479" cy="2272284"/>
          </a:xfrm>
          <a:custGeom>
            <a:rect b="b" l="l" r="r" t="t"/>
            <a:pathLst>
              <a:path extrusionOk="0" h="120000" w="120000">
                <a:moveTo>
                  <a:pt x="0" y="120000"/>
                </a:moveTo>
                <a:lnTo>
                  <a:pt x="120000" y="120000"/>
                </a:lnTo>
                <a:lnTo>
                  <a:pt x="120000" y="0"/>
                </a:lnTo>
                <a:lnTo>
                  <a:pt x="0" y="0"/>
                </a:lnTo>
                <a:lnTo>
                  <a:pt x="0" y="12000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55" name="Google Shape;455;p9"/>
          <p:cNvSpPr/>
          <p:nvPr/>
        </p:nvSpPr>
        <p:spPr>
          <a:xfrm>
            <a:off x="4454652" y="4742688"/>
            <a:ext cx="3517392"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56" name="Google Shape;456;p9"/>
          <p:cNvSpPr/>
          <p:nvPr/>
        </p:nvSpPr>
        <p:spPr>
          <a:xfrm>
            <a:off x="4454652" y="4742688"/>
            <a:ext cx="0" cy="45719"/>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57" name="Google Shape;457;p9"/>
          <p:cNvSpPr/>
          <p:nvPr/>
        </p:nvSpPr>
        <p:spPr>
          <a:xfrm>
            <a:off x="5334000" y="4742688"/>
            <a:ext cx="0" cy="45719"/>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58" name="Google Shape;458;p9"/>
          <p:cNvSpPr/>
          <p:nvPr/>
        </p:nvSpPr>
        <p:spPr>
          <a:xfrm>
            <a:off x="6213348" y="4742688"/>
            <a:ext cx="0" cy="45719"/>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59" name="Google Shape;459;p9"/>
          <p:cNvSpPr/>
          <p:nvPr/>
        </p:nvSpPr>
        <p:spPr>
          <a:xfrm>
            <a:off x="7092696" y="4742688"/>
            <a:ext cx="0" cy="45719"/>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60" name="Google Shape;460;p9"/>
          <p:cNvSpPr/>
          <p:nvPr/>
        </p:nvSpPr>
        <p:spPr>
          <a:xfrm>
            <a:off x="7972044" y="4742688"/>
            <a:ext cx="0" cy="45719"/>
          </a:xfrm>
          <a:custGeom>
            <a:rect b="b" l="l" r="r" t="t"/>
            <a:pathLst>
              <a:path extrusionOk="0" h="120000" w="120000">
                <a:moveTo>
                  <a:pt x="0" y="0"/>
                </a:moveTo>
                <a:lnTo>
                  <a:pt x="0" y="12000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61" name="Google Shape;461;p9"/>
          <p:cNvSpPr/>
          <p:nvPr/>
        </p:nvSpPr>
        <p:spPr>
          <a:xfrm>
            <a:off x="5376672" y="2350008"/>
            <a:ext cx="792479" cy="853439"/>
          </a:xfrm>
          <a:custGeom>
            <a:rect b="b" l="l" r="r" t="t"/>
            <a:pathLst>
              <a:path extrusionOk="0" h="120000" w="120000">
                <a:moveTo>
                  <a:pt x="0" y="120000"/>
                </a:moveTo>
                <a:lnTo>
                  <a:pt x="120000" y="120000"/>
                </a:lnTo>
                <a:lnTo>
                  <a:pt x="120000" y="0"/>
                </a:lnTo>
                <a:lnTo>
                  <a:pt x="0" y="0"/>
                </a:lnTo>
                <a:lnTo>
                  <a:pt x="0" y="120000"/>
                </a:lnTo>
                <a:close/>
              </a:path>
            </a:pathLst>
          </a:custGeom>
          <a:solidFill>
            <a:srgbClr val="00BCF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62" name="Google Shape;462;p9"/>
          <p:cNvSpPr/>
          <p:nvPr/>
        </p:nvSpPr>
        <p:spPr>
          <a:xfrm>
            <a:off x="5376672" y="2127504"/>
            <a:ext cx="792479" cy="222503"/>
          </a:xfrm>
          <a:custGeom>
            <a:rect b="b" l="l" r="r" t="t"/>
            <a:pathLst>
              <a:path extrusionOk="0" h="120000" w="120000">
                <a:moveTo>
                  <a:pt x="0" y="120000"/>
                </a:moveTo>
                <a:lnTo>
                  <a:pt x="120000" y="120000"/>
                </a:lnTo>
                <a:lnTo>
                  <a:pt x="120000" y="0"/>
                </a:lnTo>
                <a:lnTo>
                  <a:pt x="0" y="0"/>
                </a:lnTo>
                <a:lnTo>
                  <a:pt x="0" y="120000"/>
                </a:lnTo>
                <a:close/>
              </a:path>
            </a:pathLst>
          </a:custGeom>
          <a:solidFill>
            <a:srgbClr val="99ABC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63" name="Google Shape;463;p9"/>
          <p:cNvSpPr/>
          <p:nvPr/>
        </p:nvSpPr>
        <p:spPr>
          <a:xfrm>
            <a:off x="6257544" y="2127504"/>
            <a:ext cx="792479" cy="342900"/>
          </a:xfrm>
          <a:custGeom>
            <a:rect b="b" l="l" r="r" t="t"/>
            <a:pathLst>
              <a:path extrusionOk="0" h="120000" w="120000">
                <a:moveTo>
                  <a:pt x="0" y="119999"/>
                </a:moveTo>
                <a:lnTo>
                  <a:pt x="120000" y="119999"/>
                </a:lnTo>
                <a:lnTo>
                  <a:pt x="120000" y="0"/>
                </a:lnTo>
                <a:lnTo>
                  <a:pt x="0" y="0"/>
                </a:lnTo>
                <a:lnTo>
                  <a:pt x="0" y="119999"/>
                </a:lnTo>
                <a:close/>
              </a:path>
            </a:pathLst>
          </a:custGeom>
          <a:solidFill>
            <a:srgbClr val="52555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64" name="Google Shape;464;p9"/>
          <p:cNvSpPr/>
          <p:nvPr/>
        </p:nvSpPr>
        <p:spPr>
          <a:xfrm>
            <a:off x="8534400" y="5370576"/>
            <a:ext cx="3048000" cy="573024"/>
          </a:xfrm>
          <a:custGeom>
            <a:rect b="b" l="l" r="r" t="t"/>
            <a:pathLst>
              <a:path extrusionOk="0" h="120000" w="120000">
                <a:moveTo>
                  <a:pt x="0" y="120000"/>
                </a:moveTo>
                <a:lnTo>
                  <a:pt x="120000" y="120000"/>
                </a:lnTo>
                <a:lnTo>
                  <a:pt x="120000" y="0"/>
                </a:lnTo>
                <a:lnTo>
                  <a:pt x="0" y="0"/>
                </a:lnTo>
                <a:lnTo>
                  <a:pt x="0" y="120000"/>
                </a:lnTo>
                <a:close/>
              </a:path>
            </a:pathLst>
          </a:custGeom>
          <a:noFill/>
          <a:ln cap="flat" cmpd="sng" w="12175">
            <a:solidFill>
              <a:srgbClr val="002C7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65" name="Google Shape;465;p9"/>
          <p:cNvSpPr/>
          <p:nvPr/>
        </p:nvSpPr>
        <p:spPr>
          <a:xfrm>
            <a:off x="583692" y="1115567"/>
            <a:ext cx="3598672"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66" name="Google Shape;466;p9"/>
          <p:cNvSpPr/>
          <p:nvPr/>
        </p:nvSpPr>
        <p:spPr>
          <a:xfrm>
            <a:off x="4372356" y="1115567"/>
            <a:ext cx="3598672"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67" name="Google Shape;467;p9"/>
          <p:cNvSpPr/>
          <p:nvPr/>
        </p:nvSpPr>
        <p:spPr>
          <a:xfrm>
            <a:off x="8212835" y="1115567"/>
            <a:ext cx="3598672"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68" name="Google Shape;468;p9"/>
          <p:cNvSpPr/>
          <p:nvPr/>
        </p:nvSpPr>
        <p:spPr>
          <a:xfrm>
            <a:off x="4558284" y="5370576"/>
            <a:ext cx="3322319" cy="573024"/>
          </a:xfrm>
          <a:custGeom>
            <a:rect b="b" l="l" r="r" t="t"/>
            <a:pathLst>
              <a:path extrusionOk="0" h="120000" w="120000">
                <a:moveTo>
                  <a:pt x="0" y="120000"/>
                </a:moveTo>
                <a:lnTo>
                  <a:pt x="120000" y="120000"/>
                </a:lnTo>
                <a:lnTo>
                  <a:pt x="120000" y="0"/>
                </a:lnTo>
                <a:lnTo>
                  <a:pt x="0" y="0"/>
                </a:lnTo>
                <a:lnTo>
                  <a:pt x="0" y="120000"/>
                </a:lnTo>
                <a:close/>
              </a:path>
            </a:pathLst>
          </a:custGeom>
          <a:noFill/>
          <a:ln cap="flat" cmpd="sng" w="12175">
            <a:solidFill>
              <a:srgbClr val="002C7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69" name="Google Shape;469;p9"/>
          <p:cNvSpPr/>
          <p:nvPr/>
        </p:nvSpPr>
        <p:spPr>
          <a:xfrm>
            <a:off x="9717024" y="1280160"/>
            <a:ext cx="91440" cy="91439"/>
          </a:xfrm>
          <a:custGeom>
            <a:rect b="b" l="l" r="r" t="t"/>
            <a:pathLst>
              <a:path extrusionOk="0" h="120000" w="120000">
                <a:moveTo>
                  <a:pt x="0" y="120000"/>
                </a:moveTo>
                <a:lnTo>
                  <a:pt x="120000" y="120000"/>
                </a:lnTo>
                <a:lnTo>
                  <a:pt x="120000" y="0"/>
                </a:lnTo>
                <a:lnTo>
                  <a:pt x="0" y="0"/>
                </a:lnTo>
                <a:lnTo>
                  <a:pt x="0" y="120000"/>
                </a:lnTo>
                <a:close/>
              </a:path>
            </a:pathLst>
          </a:custGeom>
          <a:solidFill>
            <a:srgbClr val="52555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70" name="Google Shape;470;p9"/>
          <p:cNvSpPr/>
          <p:nvPr/>
        </p:nvSpPr>
        <p:spPr>
          <a:xfrm>
            <a:off x="8923020" y="1613916"/>
            <a:ext cx="731520" cy="259079"/>
          </a:xfrm>
          <a:custGeom>
            <a:rect b="b" l="l" r="r" t="t"/>
            <a:pathLst>
              <a:path extrusionOk="0" h="120000" w="120000">
                <a:moveTo>
                  <a:pt x="0" y="120000"/>
                </a:moveTo>
                <a:lnTo>
                  <a:pt x="120000" y="120000"/>
                </a:lnTo>
                <a:lnTo>
                  <a:pt x="120000" y="0"/>
                </a:lnTo>
                <a:lnTo>
                  <a:pt x="0" y="0"/>
                </a:lnTo>
                <a:lnTo>
                  <a:pt x="0" y="120000"/>
                </a:lnTo>
                <a:close/>
              </a:path>
            </a:pathLst>
          </a:custGeom>
          <a:solidFill>
            <a:srgbClr val="00BCF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71" name="Google Shape;471;p9"/>
          <p:cNvSpPr/>
          <p:nvPr/>
        </p:nvSpPr>
        <p:spPr>
          <a:xfrm>
            <a:off x="8923020" y="1613916"/>
            <a:ext cx="731520" cy="259079"/>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BCF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72" name="Google Shape;472;p9"/>
          <p:cNvSpPr/>
          <p:nvPr/>
        </p:nvSpPr>
        <p:spPr>
          <a:xfrm>
            <a:off x="10425684" y="1613916"/>
            <a:ext cx="731520" cy="259079"/>
          </a:xfrm>
          <a:custGeom>
            <a:rect b="b" l="l" r="r" t="t"/>
            <a:pathLst>
              <a:path extrusionOk="0" h="120000" w="120000">
                <a:moveTo>
                  <a:pt x="0" y="120000"/>
                </a:moveTo>
                <a:lnTo>
                  <a:pt x="120000" y="120000"/>
                </a:lnTo>
                <a:lnTo>
                  <a:pt x="120000" y="0"/>
                </a:lnTo>
                <a:lnTo>
                  <a:pt x="0" y="0"/>
                </a:lnTo>
                <a:lnTo>
                  <a:pt x="0" y="120000"/>
                </a:lnTo>
                <a:close/>
              </a:path>
            </a:pathLst>
          </a:custGeom>
          <a:solidFill>
            <a:srgbClr val="00BCF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73" name="Google Shape;473;p9"/>
          <p:cNvSpPr/>
          <p:nvPr/>
        </p:nvSpPr>
        <p:spPr>
          <a:xfrm>
            <a:off x="10425684" y="1613916"/>
            <a:ext cx="731520" cy="259079"/>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BCF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74" name="Google Shape;474;p9"/>
          <p:cNvSpPr/>
          <p:nvPr/>
        </p:nvSpPr>
        <p:spPr>
          <a:xfrm>
            <a:off x="701040" y="5366004"/>
            <a:ext cx="3048000" cy="573023"/>
          </a:xfrm>
          <a:custGeom>
            <a:rect b="b" l="l" r="r" t="t"/>
            <a:pathLst>
              <a:path extrusionOk="0" h="120000" w="120000">
                <a:moveTo>
                  <a:pt x="0" y="120000"/>
                </a:moveTo>
                <a:lnTo>
                  <a:pt x="120000" y="120000"/>
                </a:lnTo>
                <a:lnTo>
                  <a:pt x="120000" y="0"/>
                </a:lnTo>
                <a:lnTo>
                  <a:pt x="0" y="0"/>
                </a:lnTo>
                <a:lnTo>
                  <a:pt x="0" y="120000"/>
                </a:lnTo>
                <a:close/>
              </a:path>
            </a:pathLst>
          </a:custGeom>
          <a:noFill/>
          <a:ln cap="flat" cmpd="sng" w="12175">
            <a:solidFill>
              <a:srgbClr val="002C71"/>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75" name="Google Shape;475;p9"/>
          <p:cNvSpPr txBox="1"/>
          <p:nvPr/>
        </p:nvSpPr>
        <p:spPr>
          <a:xfrm>
            <a:off x="508203" y="234727"/>
            <a:ext cx="2541828" cy="330200"/>
          </a:xfrm>
          <a:prstGeom prst="rect">
            <a:avLst/>
          </a:prstGeom>
          <a:noFill/>
          <a:ln>
            <a:noFill/>
          </a:ln>
        </p:spPr>
        <p:txBody>
          <a:bodyPr anchorCtr="0" anchor="t" bIns="0" lIns="0" spcFirstLastPara="1" rIns="0" wrap="square" tIns="0">
            <a:noAutofit/>
          </a:bodyPr>
          <a:lstStyle/>
          <a:p>
            <a:pPr indent="0" lvl="0" marL="12700" marR="0" rtl="0" algn="l">
              <a:lnSpc>
                <a:spcPct val="106458"/>
              </a:lnSpc>
              <a:spcBef>
                <a:spcPts val="0"/>
              </a:spcBef>
              <a:spcAft>
                <a:spcPts val="0"/>
              </a:spcAft>
              <a:buNone/>
            </a:pPr>
            <a:r>
              <a:rPr lang="en-US" sz="2400">
                <a:solidFill>
                  <a:srgbClr val="002C71"/>
                </a:solidFill>
                <a:latin typeface="Arial"/>
                <a:ea typeface="Arial"/>
                <a:cs typeface="Arial"/>
                <a:sym typeface="Arial"/>
              </a:rPr>
              <a:t>While Significantly</a:t>
            </a:r>
            <a:endParaRPr sz="2400">
              <a:latin typeface="Arial"/>
              <a:ea typeface="Arial"/>
              <a:cs typeface="Arial"/>
              <a:sym typeface="Arial"/>
            </a:endParaRPr>
          </a:p>
        </p:txBody>
      </p:sp>
      <p:sp>
        <p:nvSpPr>
          <p:cNvPr id="476" name="Google Shape;476;p9"/>
          <p:cNvSpPr txBox="1"/>
          <p:nvPr/>
        </p:nvSpPr>
        <p:spPr>
          <a:xfrm>
            <a:off x="3067913" y="234727"/>
            <a:ext cx="4273092" cy="330200"/>
          </a:xfrm>
          <a:prstGeom prst="rect">
            <a:avLst/>
          </a:prstGeom>
          <a:noFill/>
          <a:ln>
            <a:noFill/>
          </a:ln>
        </p:spPr>
        <p:txBody>
          <a:bodyPr anchorCtr="0" anchor="t" bIns="0" lIns="0" spcFirstLastPara="1" rIns="0" wrap="square" tIns="0">
            <a:noAutofit/>
          </a:bodyPr>
          <a:lstStyle/>
          <a:p>
            <a:pPr indent="0" lvl="0" marL="12700" marR="0" rtl="0" algn="l">
              <a:lnSpc>
                <a:spcPct val="106458"/>
              </a:lnSpc>
              <a:spcBef>
                <a:spcPts val="0"/>
              </a:spcBef>
              <a:spcAft>
                <a:spcPts val="0"/>
              </a:spcAft>
              <a:buNone/>
            </a:pPr>
            <a:r>
              <a:rPr lang="en-US" sz="2400">
                <a:solidFill>
                  <a:srgbClr val="002C71"/>
                </a:solidFill>
                <a:latin typeface="Arial"/>
                <a:ea typeface="Arial"/>
                <a:cs typeface="Arial"/>
                <a:sym typeface="Arial"/>
              </a:rPr>
              <a:t>Improving Our Capital Strength</a:t>
            </a:r>
            <a:endParaRPr sz="2400">
              <a:latin typeface="Arial"/>
              <a:ea typeface="Arial"/>
              <a:cs typeface="Arial"/>
              <a:sym typeface="Arial"/>
            </a:endParaRPr>
          </a:p>
        </p:txBody>
      </p:sp>
      <p:sp>
        <p:nvSpPr>
          <p:cNvPr id="477" name="Google Shape;477;p9"/>
          <p:cNvSpPr txBox="1"/>
          <p:nvPr/>
        </p:nvSpPr>
        <p:spPr>
          <a:xfrm>
            <a:off x="498754" y="599265"/>
            <a:ext cx="1568524" cy="505601"/>
          </a:xfrm>
          <a:prstGeom prst="rect">
            <a:avLst/>
          </a:prstGeom>
          <a:noFill/>
          <a:ln>
            <a:noFill/>
          </a:ln>
        </p:spPr>
        <p:txBody>
          <a:bodyPr anchorCtr="0" anchor="t" bIns="0" lIns="0" spcFirstLastPara="1" rIns="0" wrap="square" tIns="0">
            <a:noAutofit/>
          </a:bodyPr>
          <a:lstStyle/>
          <a:p>
            <a:pPr indent="0" lvl="0" marL="12700" marR="30403" rtl="0" algn="l">
              <a:lnSpc>
                <a:spcPct val="110416"/>
              </a:lnSpc>
              <a:spcBef>
                <a:spcPts val="0"/>
              </a:spcBef>
              <a:spcAft>
                <a:spcPts val="0"/>
              </a:spcAft>
              <a:buNone/>
            </a:pPr>
            <a:r>
              <a:rPr lang="en-US" sz="1200">
                <a:solidFill>
                  <a:srgbClr val="002C71"/>
                </a:solidFill>
                <a:latin typeface="Arial"/>
                <a:ea typeface="Arial"/>
                <a:cs typeface="Arial"/>
                <a:sym typeface="Arial"/>
              </a:rPr>
              <a:t>($B)</a:t>
            </a:r>
            <a:endParaRPr sz="1200">
              <a:latin typeface="Arial"/>
              <a:ea typeface="Arial"/>
              <a:cs typeface="Arial"/>
              <a:sym typeface="Arial"/>
            </a:endParaRPr>
          </a:p>
          <a:p>
            <a:pPr indent="-4367" lvl="0" marL="105968" marR="0" rtl="0" algn="l">
              <a:lnSpc>
                <a:spcPct val="95825"/>
              </a:lnSpc>
              <a:spcBef>
                <a:spcPts val="684"/>
              </a:spcBef>
              <a:spcAft>
                <a:spcPts val="0"/>
              </a:spcAft>
              <a:buNone/>
            </a:pPr>
            <a:r>
              <a:rPr b="1" lang="en-US" sz="1600">
                <a:solidFill>
                  <a:srgbClr val="002C71"/>
                </a:solidFill>
                <a:latin typeface="Arial"/>
                <a:ea typeface="Arial"/>
                <a:cs typeface="Arial"/>
                <a:sym typeface="Arial"/>
              </a:rPr>
              <a:t>DTA Utilization</a:t>
            </a:r>
            <a:endParaRPr sz="1600">
              <a:latin typeface="Arial"/>
              <a:ea typeface="Arial"/>
              <a:cs typeface="Arial"/>
              <a:sym typeface="Arial"/>
            </a:endParaRPr>
          </a:p>
        </p:txBody>
      </p:sp>
      <p:sp>
        <p:nvSpPr>
          <p:cNvPr id="478" name="Google Shape;478;p9"/>
          <p:cNvSpPr txBox="1"/>
          <p:nvPr/>
        </p:nvSpPr>
        <p:spPr>
          <a:xfrm>
            <a:off x="4392295" y="876774"/>
            <a:ext cx="2434120" cy="228091"/>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b="1" lang="en-US" sz="1600">
                <a:solidFill>
                  <a:srgbClr val="002C71"/>
                </a:solidFill>
                <a:latin typeface="Arial"/>
                <a:ea typeface="Arial"/>
                <a:cs typeface="Arial"/>
                <a:sym typeface="Arial"/>
              </a:rPr>
              <a:t>CET1 Capital Generation</a:t>
            </a:r>
            <a:endParaRPr sz="1600">
              <a:latin typeface="Arial"/>
              <a:ea typeface="Arial"/>
              <a:cs typeface="Arial"/>
              <a:sym typeface="Arial"/>
            </a:endParaRPr>
          </a:p>
        </p:txBody>
      </p:sp>
      <p:sp>
        <p:nvSpPr>
          <p:cNvPr id="479" name="Google Shape;479;p9"/>
          <p:cNvSpPr txBox="1"/>
          <p:nvPr/>
        </p:nvSpPr>
        <p:spPr>
          <a:xfrm>
            <a:off x="8209026" y="876774"/>
            <a:ext cx="3341776" cy="228091"/>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b="1" lang="en-US" sz="1600">
                <a:solidFill>
                  <a:srgbClr val="002C71"/>
                </a:solidFill>
                <a:latin typeface="Arial"/>
                <a:ea typeface="Arial"/>
                <a:cs typeface="Arial"/>
                <a:sym typeface="Arial"/>
              </a:rPr>
              <a:t>Growth in Net Income to Common</a:t>
            </a:r>
            <a:endParaRPr sz="1600">
              <a:latin typeface="Arial"/>
              <a:ea typeface="Arial"/>
              <a:cs typeface="Arial"/>
              <a:sym typeface="Arial"/>
            </a:endParaRPr>
          </a:p>
        </p:txBody>
      </p:sp>
      <p:sp>
        <p:nvSpPr>
          <p:cNvPr id="480" name="Google Shape;480;p9"/>
          <p:cNvSpPr txBox="1"/>
          <p:nvPr/>
        </p:nvSpPr>
        <p:spPr>
          <a:xfrm>
            <a:off x="4687951" y="1235415"/>
            <a:ext cx="1908861" cy="178104"/>
          </a:xfrm>
          <a:prstGeom prst="rect">
            <a:avLst/>
          </a:prstGeom>
          <a:noFill/>
          <a:ln>
            <a:noFill/>
          </a:ln>
        </p:spPr>
        <p:txBody>
          <a:bodyPr anchorCtr="0" anchor="t" bIns="0" lIns="0" spcFirstLastPara="1" rIns="0" wrap="square" tIns="0">
            <a:noAutofit/>
          </a:bodyPr>
          <a:lstStyle/>
          <a:p>
            <a:pPr indent="0" lvl="0" marL="12700" marR="0" rtl="0" algn="l">
              <a:lnSpc>
                <a:spcPct val="110833"/>
              </a:lnSpc>
              <a:spcBef>
                <a:spcPts val="0"/>
              </a:spcBef>
              <a:spcAft>
                <a:spcPts val="0"/>
              </a:spcAft>
              <a:buNone/>
            </a:pPr>
            <a:r>
              <a:rPr b="1" lang="en-US" sz="1200">
                <a:solidFill>
                  <a:srgbClr val="52555A"/>
                </a:solidFill>
                <a:latin typeface="Arial"/>
                <a:ea typeface="Arial"/>
                <a:cs typeface="Arial"/>
                <a:sym typeface="Arial"/>
              </a:rPr>
              <a:t>Net Income + OCI Related</a:t>
            </a:r>
            <a:endParaRPr sz="1200">
              <a:latin typeface="Arial"/>
              <a:ea typeface="Arial"/>
              <a:cs typeface="Arial"/>
              <a:sym typeface="Arial"/>
            </a:endParaRPr>
          </a:p>
        </p:txBody>
      </p:sp>
      <p:sp>
        <p:nvSpPr>
          <p:cNvPr id="481" name="Google Shape;481;p9"/>
          <p:cNvSpPr txBox="1"/>
          <p:nvPr/>
        </p:nvSpPr>
        <p:spPr>
          <a:xfrm>
            <a:off x="6830695" y="1235415"/>
            <a:ext cx="938116" cy="178104"/>
          </a:xfrm>
          <a:prstGeom prst="rect">
            <a:avLst/>
          </a:prstGeom>
          <a:noFill/>
          <a:ln>
            <a:noFill/>
          </a:ln>
        </p:spPr>
        <p:txBody>
          <a:bodyPr anchorCtr="0" anchor="t" bIns="0" lIns="0" spcFirstLastPara="1" rIns="0" wrap="square" tIns="0">
            <a:noAutofit/>
          </a:bodyPr>
          <a:lstStyle/>
          <a:p>
            <a:pPr indent="0" lvl="0" marL="12700" marR="0" rtl="0" algn="l">
              <a:lnSpc>
                <a:spcPct val="110833"/>
              </a:lnSpc>
              <a:spcBef>
                <a:spcPts val="0"/>
              </a:spcBef>
              <a:spcAft>
                <a:spcPts val="0"/>
              </a:spcAft>
              <a:buNone/>
            </a:pPr>
            <a:r>
              <a:rPr b="1" lang="en-US" sz="1200">
                <a:solidFill>
                  <a:srgbClr val="52555A"/>
                </a:solidFill>
                <a:latin typeface="Arial"/>
                <a:ea typeface="Arial"/>
                <a:cs typeface="Arial"/>
                <a:sym typeface="Arial"/>
              </a:rPr>
              <a:t>DTA Related</a:t>
            </a:r>
            <a:endParaRPr sz="1200">
              <a:latin typeface="Arial"/>
              <a:ea typeface="Arial"/>
              <a:cs typeface="Arial"/>
              <a:sym typeface="Arial"/>
            </a:endParaRPr>
          </a:p>
        </p:txBody>
      </p:sp>
      <p:sp>
        <p:nvSpPr>
          <p:cNvPr id="482" name="Google Shape;482;p9"/>
          <p:cNvSpPr txBox="1"/>
          <p:nvPr/>
        </p:nvSpPr>
        <p:spPr>
          <a:xfrm>
            <a:off x="8798179" y="1245187"/>
            <a:ext cx="870305" cy="177800"/>
          </a:xfrm>
          <a:prstGeom prst="rect">
            <a:avLst/>
          </a:prstGeom>
          <a:noFill/>
          <a:ln>
            <a:noFill/>
          </a:ln>
        </p:spPr>
        <p:txBody>
          <a:bodyPr anchorCtr="0" anchor="t" bIns="0" lIns="0" spcFirstLastPara="1" rIns="0" wrap="square" tIns="0">
            <a:noAutofit/>
          </a:bodyPr>
          <a:lstStyle/>
          <a:p>
            <a:pPr indent="0" lvl="0" marL="12700" marR="0" rtl="0" algn="l">
              <a:lnSpc>
                <a:spcPct val="110416"/>
              </a:lnSpc>
              <a:spcBef>
                <a:spcPts val="0"/>
              </a:spcBef>
              <a:spcAft>
                <a:spcPts val="0"/>
              </a:spcAft>
              <a:buNone/>
            </a:pPr>
            <a:r>
              <a:rPr b="1" lang="en-US" sz="1200">
                <a:solidFill>
                  <a:srgbClr val="52555A"/>
                </a:solidFill>
                <a:latin typeface="Arial"/>
                <a:ea typeface="Arial"/>
                <a:cs typeface="Arial"/>
                <a:sym typeface="Arial"/>
              </a:rPr>
              <a:t>Net Income</a:t>
            </a:r>
            <a:endParaRPr sz="1200">
              <a:latin typeface="Arial"/>
              <a:ea typeface="Arial"/>
              <a:cs typeface="Arial"/>
              <a:sym typeface="Arial"/>
            </a:endParaRPr>
          </a:p>
        </p:txBody>
      </p:sp>
      <p:sp>
        <p:nvSpPr>
          <p:cNvPr id="483" name="Google Shape;483;p9"/>
          <p:cNvSpPr txBox="1"/>
          <p:nvPr/>
        </p:nvSpPr>
        <p:spPr>
          <a:xfrm>
            <a:off x="9845421" y="1245187"/>
            <a:ext cx="1492250" cy="177800"/>
          </a:xfrm>
          <a:prstGeom prst="rect">
            <a:avLst/>
          </a:prstGeom>
          <a:noFill/>
          <a:ln>
            <a:noFill/>
          </a:ln>
        </p:spPr>
        <p:txBody>
          <a:bodyPr anchorCtr="0" anchor="t" bIns="0" lIns="0" spcFirstLastPara="1" rIns="0" wrap="square" tIns="0">
            <a:noAutofit/>
          </a:bodyPr>
          <a:lstStyle/>
          <a:p>
            <a:pPr indent="0" lvl="0" marL="12700" marR="0" rtl="0" algn="l">
              <a:lnSpc>
                <a:spcPct val="110416"/>
              </a:lnSpc>
              <a:spcBef>
                <a:spcPts val="0"/>
              </a:spcBef>
              <a:spcAft>
                <a:spcPts val="0"/>
              </a:spcAft>
              <a:buNone/>
            </a:pPr>
            <a:r>
              <a:rPr b="1" lang="en-US" sz="1200">
                <a:solidFill>
                  <a:srgbClr val="52555A"/>
                </a:solidFill>
                <a:latin typeface="Arial"/>
                <a:ea typeface="Arial"/>
                <a:cs typeface="Arial"/>
                <a:sym typeface="Arial"/>
              </a:rPr>
              <a:t>Preferred Dividends</a:t>
            </a:r>
            <a:endParaRPr sz="1200">
              <a:latin typeface="Arial"/>
              <a:ea typeface="Arial"/>
              <a:cs typeface="Arial"/>
              <a:sym typeface="Arial"/>
            </a:endParaRPr>
          </a:p>
        </p:txBody>
      </p:sp>
      <p:sp>
        <p:nvSpPr>
          <p:cNvPr id="484" name="Google Shape;484;p9"/>
          <p:cNvSpPr txBox="1"/>
          <p:nvPr/>
        </p:nvSpPr>
        <p:spPr>
          <a:xfrm>
            <a:off x="8156829" y="1667193"/>
            <a:ext cx="730690" cy="182767"/>
          </a:xfrm>
          <a:prstGeom prst="rect">
            <a:avLst/>
          </a:prstGeom>
          <a:noFill/>
          <a:ln>
            <a:noFill/>
          </a:ln>
        </p:spPr>
        <p:txBody>
          <a:bodyPr anchorCtr="0" anchor="t" bIns="0" lIns="0" spcFirstLastPara="1" rIns="0" wrap="square" tIns="0">
            <a:noAutofit/>
          </a:bodyPr>
          <a:lstStyle/>
          <a:p>
            <a:pPr indent="0" lvl="0" marL="12700" marR="0" rtl="0" algn="l">
              <a:lnSpc>
                <a:spcPct val="113750"/>
              </a:lnSpc>
              <a:spcBef>
                <a:spcPts val="0"/>
              </a:spcBef>
              <a:spcAft>
                <a:spcPts val="0"/>
              </a:spcAft>
              <a:buNone/>
            </a:pPr>
            <a:r>
              <a:rPr b="1" lang="en-US" sz="1200">
                <a:solidFill>
                  <a:srgbClr val="52555A"/>
                </a:solidFill>
                <a:latin typeface="Arial"/>
                <a:ea typeface="Arial"/>
                <a:cs typeface="Arial"/>
                <a:sym typeface="Arial"/>
              </a:rPr>
              <a:t>RoTCE</a:t>
            </a:r>
            <a:r>
              <a:rPr b="1" baseline="30000" lang="en-US" sz="1200">
                <a:solidFill>
                  <a:srgbClr val="52555A"/>
                </a:solidFill>
                <a:latin typeface="Arial"/>
                <a:ea typeface="Arial"/>
                <a:cs typeface="Arial"/>
                <a:sym typeface="Arial"/>
              </a:rPr>
              <a:t>(2)</a:t>
            </a:r>
            <a:r>
              <a:rPr b="1" lang="en-US" sz="1200">
                <a:solidFill>
                  <a:srgbClr val="52555A"/>
                </a:solidFill>
                <a:latin typeface="Arial"/>
                <a:ea typeface="Arial"/>
                <a:cs typeface="Arial"/>
                <a:sym typeface="Arial"/>
              </a:rPr>
              <a:t>:</a:t>
            </a:r>
            <a:endParaRPr sz="1200">
              <a:latin typeface="Arial"/>
              <a:ea typeface="Arial"/>
              <a:cs typeface="Arial"/>
              <a:sym typeface="Arial"/>
            </a:endParaRPr>
          </a:p>
        </p:txBody>
      </p:sp>
      <p:sp>
        <p:nvSpPr>
          <p:cNvPr id="485" name="Google Shape;485;p9"/>
          <p:cNvSpPr txBox="1"/>
          <p:nvPr/>
        </p:nvSpPr>
        <p:spPr>
          <a:xfrm>
            <a:off x="5633720" y="1902920"/>
            <a:ext cx="304292" cy="177800"/>
          </a:xfrm>
          <a:prstGeom prst="rect">
            <a:avLst/>
          </a:prstGeom>
          <a:noFill/>
          <a:ln>
            <a:noFill/>
          </a:ln>
        </p:spPr>
        <p:txBody>
          <a:bodyPr anchorCtr="0" anchor="t" bIns="0" lIns="0" spcFirstLastPara="1" rIns="0" wrap="square" tIns="0">
            <a:noAutofit/>
          </a:bodyPr>
          <a:lstStyle/>
          <a:p>
            <a:pPr indent="0" lvl="0" marL="12700" marR="0" rtl="0" algn="l">
              <a:lnSpc>
                <a:spcPct val="110416"/>
              </a:lnSpc>
              <a:spcBef>
                <a:spcPts val="0"/>
              </a:spcBef>
              <a:spcAft>
                <a:spcPts val="0"/>
              </a:spcAft>
              <a:buNone/>
            </a:pPr>
            <a:r>
              <a:rPr b="1" lang="en-US" sz="1200">
                <a:solidFill>
                  <a:srgbClr val="52555A"/>
                </a:solidFill>
                <a:latin typeface="Arial"/>
                <a:ea typeface="Arial"/>
                <a:cs typeface="Arial"/>
                <a:sym typeface="Arial"/>
              </a:rPr>
              <a:t>$73</a:t>
            </a:r>
            <a:endParaRPr sz="1200">
              <a:latin typeface="Arial"/>
              <a:ea typeface="Arial"/>
              <a:cs typeface="Arial"/>
              <a:sym typeface="Arial"/>
            </a:endParaRPr>
          </a:p>
        </p:txBody>
      </p:sp>
      <p:sp>
        <p:nvSpPr>
          <p:cNvPr id="486" name="Google Shape;486;p9"/>
          <p:cNvSpPr txBox="1"/>
          <p:nvPr/>
        </p:nvSpPr>
        <p:spPr>
          <a:xfrm>
            <a:off x="1309497" y="2058622"/>
            <a:ext cx="304291" cy="177800"/>
          </a:xfrm>
          <a:prstGeom prst="rect">
            <a:avLst/>
          </a:prstGeom>
          <a:noFill/>
          <a:ln>
            <a:noFill/>
          </a:ln>
        </p:spPr>
        <p:txBody>
          <a:bodyPr anchorCtr="0" anchor="t" bIns="0" lIns="0" spcFirstLastPara="1" rIns="0" wrap="square" tIns="0">
            <a:noAutofit/>
          </a:bodyPr>
          <a:lstStyle/>
          <a:p>
            <a:pPr indent="0" lvl="0" marL="12700" marR="0" rtl="0" algn="l">
              <a:lnSpc>
                <a:spcPct val="110416"/>
              </a:lnSpc>
              <a:spcBef>
                <a:spcPts val="0"/>
              </a:spcBef>
              <a:spcAft>
                <a:spcPts val="0"/>
              </a:spcAft>
              <a:buNone/>
            </a:pPr>
            <a:r>
              <a:rPr b="1" lang="en-US" sz="1200">
                <a:solidFill>
                  <a:srgbClr val="52555A"/>
                </a:solidFill>
                <a:latin typeface="Arial"/>
                <a:ea typeface="Arial"/>
                <a:cs typeface="Arial"/>
                <a:sym typeface="Arial"/>
              </a:rPr>
              <a:t>$55</a:t>
            </a:r>
            <a:endParaRPr sz="1200">
              <a:latin typeface="Arial"/>
              <a:ea typeface="Arial"/>
              <a:cs typeface="Arial"/>
              <a:sym typeface="Arial"/>
            </a:endParaRPr>
          </a:p>
        </p:txBody>
      </p:sp>
      <p:sp>
        <p:nvSpPr>
          <p:cNvPr id="487" name="Google Shape;487;p9"/>
          <p:cNvSpPr txBox="1"/>
          <p:nvPr/>
        </p:nvSpPr>
        <p:spPr>
          <a:xfrm>
            <a:off x="7350633" y="2245185"/>
            <a:ext cx="389635" cy="177800"/>
          </a:xfrm>
          <a:prstGeom prst="rect">
            <a:avLst/>
          </a:prstGeom>
          <a:noFill/>
          <a:ln>
            <a:noFill/>
          </a:ln>
        </p:spPr>
        <p:txBody>
          <a:bodyPr anchorCtr="0" anchor="t" bIns="0" lIns="0" spcFirstLastPara="1" rIns="0" wrap="square" tIns="0">
            <a:noAutofit/>
          </a:bodyPr>
          <a:lstStyle/>
          <a:p>
            <a:pPr indent="0" lvl="0" marL="12700" marR="0" rtl="0" algn="l">
              <a:lnSpc>
                <a:spcPct val="110416"/>
              </a:lnSpc>
              <a:spcBef>
                <a:spcPts val="0"/>
              </a:spcBef>
              <a:spcAft>
                <a:spcPts val="0"/>
              </a:spcAft>
              <a:buNone/>
            </a:pPr>
            <a:r>
              <a:rPr b="1" lang="en-US" sz="1200">
                <a:solidFill>
                  <a:srgbClr val="52555A"/>
                </a:solidFill>
                <a:latin typeface="Arial"/>
                <a:ea typeface="Arial"/>
                <a:cs typeface="Arial"/>
                <a:sym typeface="Arial"/>
              </a:rPr>
              <a:t>$155</a:t>
            </a:r>
            <a:endParaRPr sz="1200">
              <a:latin typeface="Arial"/>
              <a:ea typeface="Arial"/>
              <a:cs typeface="Arial"/>
              <a:sym typeface="Arial"/>
            </a:endParaRPr>
          </a:p>
        </p:txBody>
      </p:sp>
      <p:sp>
        <p:nvSpPr>
          <p:cNvPr id="488" name="Google Shape;488;p9"/>
          <p:cNvSpPr txBox="1"/>
          <p:nvPr/>
        </p:nvSpPr>
        <p:spPr>
          <a:xfrm>
            <a:off x="10648950" y="2401014"/>
            <a:ext cx="304291" cy="177800"/>
          </a:xfrm>
          <a:prstGeom prst="rect">
            <a:avLst/>
          </a:prstGeom>
          <a:noFill/>
          <a:ln>
            <a:noFill/>
          </a:ln>
        </p:spPr>
        <p:txBody>
          <a:bodyPr anchorCtr="0" anchor="t" bIns="0" lIns="0" spcFirstLastPara="1" rIns="0" wrap="square" tIns="0">
            <a:noAutofit/>
          </a:bodyPr>
          <a:lstStyle/>
          <a:p>
            <a:pPr indent="0" lvl="0" marL="12700" marR="0" rtl="0" algn="l">
              <a:lnSpc>
                <a:spcPct val="110416"/>
              </a:lnSpc>
              <a:spcBef>
                <a:spcPts val="0"/>
              </a:spcBef>
              <a:spcAft>
                <a:spcPts val="0"/>
              </a:spcAft>
              <a:buNone/>
            </a:pPr>
            <a:r>
              <a:rPr b="1" lang="en-US" sz="1200">
                <a:solidFill>
                  <a:srgbClr val="52555A"/>
                </a:solidFill>
                <a:latin typeface="Arial"/>
                <a:ea typeface="Arial"/>
                <a:cs typeface="Arial"/>
                <a:sym typeface="Arial"/>
              </a:rPr>
              <a:t>$14</a:t>
            </a:r>
            <a:endParaRPr sz="1200">
              <a:latin typeface="Arial"/>
              <a:ea typeface="Arial"/>
              <a:cs typeface="Arial"/>
              <a:sym typeface="Arial"/>
            </a:endParaRPr>
          </a:p>
        </p:txBody>
      </p:sp>
      <p:sp>
        <p:nvSpPr>
          <p:cNvPr id="489" name="Google Shape;489;p9"/>
          <p:cNvSpPr txBox="1"/>
          <p:nvPr/>
        </p:nvSpPr>
        <p:spPr>
          <a:xfrm>
            <a:off x="1267206" y="4839414"/>
            <a:ext cx="387197" cy="177800"/>
          </a:xfrm>
          <a:prstGeom prst="rect">
            <a:avLst/>
          </a:prstGeom>
          <a:noFill/>
          <a:ln>
            <a:noFill/>
          </a:ln>
        </p:spPr>
        <p:txBody>
          <a:bodyPr anchorCtr="0" anchor="t" bIns="0" lIns="0" spcFirstLastPara="1" rIns="0" wrap="square" tIns="0">
            <a:noAutofit/>
          </a:bodyPr>
          <a:lstStyle/>
          <a:p>
            <a:pPr indent="0" lvl="0" marL="12700" marR="0" rtl="0" algn="l">
              <a:lnSpc>
                <a:spcPct val="110416"/>
              </a:lnSpc>
              <a:spcBef>
                <a:spcPts val="0"/>
              </a:spcBef>
              <a:spcAft>
                <a:spcPts val="0"/>
              </a:spcAft>
              <a:buNone/>
            </a:pPr>
            <a:r>
              <a:rPr b="1" lang="en-US" sz="1200">
                <a:solidFill>
                  <a:srgbClr val="52555A"/>
                </a:solidFill>
                <a:latin typeface="Arial"/>
                <a:ea typeface="Arial"/>
                <a:cs typeface="Arial"/>
                <a:sym typeface="Arial"/>
              </a:rPr>
              <a:t>2012</a:t>
            </a:r>
            <a:endParaRPr sz="1200">
              <a:latin typeface="Arial"/>
              <a:ea typeface="Arial"/>
              <a:cs typeface="Arial"/>
              <a:sym typeface="Arial"/>
            </a:endParaRPr>
          </a:p>
        </p:txBody>
      </p:sp>
      <p:sp>
        <p:nvSpPr>
          <p:cNvPr id="490" name="Google Shape;490;p9"/>
          <p:cNvSpPr txBox="1"/>
          <p:nvPr/>
        </p:nvSpPr>
        <p:spPr>
          <a:xfrm>
            <a:off x="2722880" y="4839414"/>
            <a:ext cx="457301" cy="177800"/>
          </a:xfrm>
          <a:prstGeom prst="rect">
            <a:avLst/>
          </a:prstGeom>
          <a:noFill/>
          <a:ln>
            <a:noFill/>
          </a:ln>
        </p:spPr>
        <p:txBody>
          <a:bodyPr anchorCtr="0" anchor="t" bIns="0" lIns="0" spcFirstLastPara="1" rIns="0" wrap="square" tIns="0">
            <a:noAutofit/>
          </a:bodyPr>
          <a:lstStyle/>
          <a:p>
            <a:pPr indent="0" lvl="0" marL="12700" marR="0" rtl="0" algn="l">
              <a:lnSpc>
                <a:spcPct val="110416"/>
              </a:lnSpc>
              <a:spcBef>
                <a:spcPts val="0"/>
              </a:spcBef>
              <a:spcAft>
                <a:spcPts val="0"/>
              </a:spcAft>
              <a:buNone/>
            </a:pPr>
            <a:r>
              <a:rPr b="1" lang="en-US" sz="1200">
                <a:solidFill>
                  <a:srgbClr val="52555A"/>
                </a:solidFill>
                <a:latin typeface="Arial"/>
                <a:ea typeface="Arial"/>
                <a:cs typeface="Arial"/>
                <a:sym typeface="Arial"/>
              </a:rPr>
              <a:t>2Q'17</a:t>
            </a:r>
            <a:endParaRPr sz="1200">
              <a:latin typeface="Arial"/>
              <a:ea typeface="Arial"/>
              <a:cs typeface="Arial"/>
              <a:sym typeface="Arial"/>
            </a:endParaRPr>
          </a:p>
        </p:txBody>
      </p:sp>
      <p:sp>
        <p:nvSpPr>
          <p:cNvPr id="491" name="Google Shape;491;p9"/>
          <p:cNvSpPr txBox="1"/>
          <p:nvPr/>
        </p:nvSpPr>
        <p:spPr>
          <a:xfrm>
            <a:off x="4711954" y="4838144"/>
            <a:ext cx="387197" cy="177800"/>
          </a:xfrm>
          <a:prstGeom prst="rect">
            <a:avLst/>
          </a:prstGeom>
          <a:noFill/>
          <a:ln>
            <a:noFill/>
          </a:ln>
        </p:spPr>
        <p:txBody>
          <a:bodyPr anchorCtr="0" anchor="t" bIns="0" lIns="0" spcFirstLastPara="1" rIns="0" wrap="square" tIns="0">
            <a:noAutofit/>
          </a:bodyPr>
          <a:lstStyle/>
          <a:p>
            <a:pPr indent="0" lvl="0" marL="12700" marR="0" rtl="0" algn="l">
              <a:lnSpc>
                <a:spcPct val="110416"/>
              </a:lnSpc>
              <a:spcBef>
                <a:spcPts val="0"/>
              </a:spcBef>
              <a:spcAft>
                <a:spcPts val="0"/>
              </a:spcAft>
              <a:buNone/>
            </a:pPr>
            <a:r>
              <a:rPr b="1" lang="en-US" sz="1200">
                <a:solidFill>
                  <a:srgbClr val="52555A"/>
                </a:solidFill>
                <a:latin typeface="Arial"/>
                <a:ea typeface="Arial"/>
                <a:cs typeface="Arial"/>
                <a:sym typeface="Arial"/>
              </a:rPr>
              <a:t>2012</a:t>
            </a:r>
            <a:endParaRPr sz="1200">
              <a:latin typeface="Arial"/>
              <a:ea typeface="Arial"/>
              <a:cs typeface="Arial"/>
              <a:sym typeface="Arial"/>
            </a:endParaRPr>
          </a:p>
        </p:txBody>
      </p:sp>
      <p:sp>
        <p:nvSpPr>
          <p:cNvPr id="492" name="Google Shape;492;p9"/>
          <p:cNvSpPr txBox="1"/>
          <p:nvPr/>
        </p:nvSpPr>
        <p:spPr>
          <a:xfrm>
            <a:off x="5507228" y="4838144"/>
            <a:ext cx="545236" cy="353117"/>
          </a:xfrm>
          <a:prstGeom prst="rect">
            <a:avLst/>
          </a:prstGeom>
          <a:noFill/>
          <a:ln>
            <a:noFill/>
          </a:ln>
        </p:spPr>
        <p:txBody>
          <a:bodyPr anchorCtr="0" anchor="t" bIns="0" lIns="0" spcFirstLastPara="1" rIns="0" wrap="square" tIns="0">
            <a:noAutofit/>
          </a:bodyPr>
          <a:lstStyle/>
          <a:p>
            <a:pPr indent="0" lvl="0" marL="0" marR="0" rtl="0" algn="ctr">
              <a:lnSpc>
                <a:spcPct val="110416"/>
              </a:lnSpc>
              <a:spcBef>
                <a:spcPts val="0"/>
              </a:spcBef>
              <a:spcAft>
                <a:spcPts val="0"/>
              </a:spcAft>
              <a:buNone/>
            </a:pPr>
            <a:r>
              <a:rPr b="1" lang="en-US" sz="1200">
                <a:solidFill>
                  <a:srgbClr val="52555A"/>
                </a:solidFill>
                <a:latin typeface="Arial"/>
                <a:ea typeface="Arial"/>
                <a:cs typeface="Arial"/>
                <a:sym typeface="Arial"/>
              </a:rPr>
              <a:t>Capital</a:t>
            </a:r>
            <a:endParaRPr sz="1200">
              <a:latin typeface="Arial"/>
              <a:ea typeface="Arial"/>
              <a:cs typeface="Arial"/>
              <a:sym typeface="Arial"/>
            </a:endParaRPr>
          </a:p>
          <a:p>
            <a:pPr indent="-1500" lvl="0" marL="52301" marR="63325" rtl="0" algn="ctr">
              <a:lnSpc>
                <a:spcPct val="95825"/>
              </a:lnSpc>
              <a:spcBef>
                <a:spcPts val="0"/>
              </a:spcBef>
              <a:spcAft>
                <a:spcPts val="0"/>
              </a:spcAft>
              <a:buNone/>
            </a:pPr>
            <a:r>
              <a:rPr b="1" lang="en-US" sz="1200">
                <a:solidFill>
                  <a:srgbClr val="52555A"/>
                </a:solidFill>
                <a:latin typeface="Arial"/>
                <a:ea typeface="Arial"/>
                <a:cs typeface="Arial"/>
                <a:sym typeface="Arial"/>
              </a:rPr>
              <a:t>Build</a:t>
            </a:r>
            <a:endParaRPr sz="1200">
              <a:latin typeface="Arial"/>
              <a:ea typeface="Arial"/>
              <a:cs typeface="Arial"/>
              <a:sym typeface="Arial"/>
            </a:endParaRPr>
          </a:p>
        </p:txBody>
      </p:sp>
      <p:sp>
        <p:nvSpPr>
          <p:cNvPr id="493" name="Google Shape;493;p9"/>
          <p:cNvSpPr txBox="1"/>
          <p:nvPr/>
        </p:nvSpPr>
        <p:spPr>
          <a:xfrm>
            <a:off x="6204966" y="4838144"/>
            <a:ext cx="910640" cy="528573"/>
          </a:xfrm>
          <a:prstGeom prst="rect">
            <a:avLst/>
          </a:prstGeom>
          <a:noFill/>
          <a:ln>
            <a:noFill/>
          </a:ln>
        </p:spPr>
        <p:txBody>
          <a:bodyPr anchorCtr="0" anchor="t" bIns="0" lIns="0" spcFirstLastPara="1" rIns="0" wrap="square" tIns="0">
            <a:noAutofit/>
          </a:bodyPr>
          <a:lstStyle/>
          <a:p>
            <a:pPr indent="-5714" lvl="0" marL="94615" marR="107872" rtl="0" algn="ctr">
              <a:lnSpc>
                <a:spcPct val="110416"/>
              </a:lnSpc>
              <a:spcBef>
                <a:spcPts val="0"/>
              </a:spcBef>
              <a:spcAft>
                <a:spcPts val="0"/>
              </a:spcAft>
              <a:buNone/>
            </a:pPr>
            <a:r>
              <a:rPr b="1" lang="en-US" sz="1200">
                <a:solidFill>
                  <a:srgbClr val="52555A"/>
                </a:solidFill>
                <a:latin typeface="Arial"/>
                <a:ea typeface="Arial"/>
                <a:cs typeface="Arial"/>
                <a:sym typeface="Arial"/>
              </a:rPr>
              <a:t>Common</a:t>
            </a:r>
            <a:endParaRPr sz="1200">
              <a:latin typeface="Arial"/>
              <a:ea typeface="Arial"/>
              <a:cs typeface="Arial"/>
              <a:sym typeface="Arial"/>
            </a:endParaRPr>
          </a:p>
          <a:p>
            <a:pPr indent="0" lvl="0" marL="0" marR="0" rtl="0" algn="ctr">
              <a:lnSpc>
                <a:spcPct val="95825"/>
              </a:lnSpc>
              <a:spcBef>
                <a:spcPts val="0"/>
              </a:spcBef>
              <a:spcAft>
                <a:spcPts val="0"/>
              </a:spcAft>
              <a:buNone/>
            </a:pPr>
            <a:r>
              <a:rPr b="1" lang="en-US" sz="1200">
                <a:solidFill>
                  <a:srgbClr val="52555A"/>
                </a:solidFill>
                <a:latin typeface="Arial"/>
                <a:ea typeface="Arial"/>
                <a:cs typeface="Arial"/>
                <a:sym typeface="Arial"/>
              </a:rPr>
              <a:t>Buybacks &amp;</a:t>
            </a:r>
            <a:endParaRPr sz="1200">
              <a:latin typeface="Arial"/>
              <a:ea typeface="Arial"/>
              <a:cs typeface="Arial"/>
              <a:sym typeface="Arial"/>
            </a:endParaRPr>
          </a:p>
          <a:p>
            <a:pPr indent="-9650" lvl="0" marL="60450" marR="74066" rtl="0" algn="ctr">
              <a:lnSpc>
                <a:spcPct val="95825"/>
              </a:lnSpc>
              <a:spcBef>
                <a:spcPts val="0"/>
              </a:spcBef>
              <a:spcAft>
                <a:spcPts val="0"/>
              </a:spcAft>
              <a:buNone/>
            </a:pPr>
            <a:r>
              <a:rPr b="1" lang="en-US" sz="1200">
                <a:solidFill>
                  <a:srgbClr val="52555A"/>
                </a:solidFill>
                <a:latin typeface="Arial"/>
                <a:ea typeface="Arial"/>
                <a:cs typeface="Arial"/>
                <a:sym typeface="Arial"/>
              </a:rPr>
              <a:t>Dividends</a:t>
            </a:r>
            <a:endParaRPr sz="1200">
              <a:latin typeface="Arial"/>
              <a:ea typeface="Arial"/>
              <a:cs typeface="Arial"/>
              <a:sym typeface="Arial"/>
            </a:endParaRPr>
          </a:p>
        </p:txBody>
      </p:sp>
      <p:sp>
        <p:nvSpPr>
          <p:cNvPr id="494" name="Google Shape;494;p9"/>
          <p:cNvSpPr txBox="1"/>
          <p:nvPr/>
        </p:nvSpPr>
        <p:spPr>
          <a:xfrm>
            <a:off x="7316216" y="4838144"/>
            <a:ext cx="457301" cy="177800"/>
          </a:xfrm>
          <a:prstGeom prst="rect">
            <a:avLst/>
          </a:prstGeom>
          <a:noFill/>
          <a:ln>
            <a:noFill/>
          </a:ln>
        </p:spPr>
        <p:txBody>
          <a:bodyPr anchorCtr="0" anchor="t" bIns="0" lIns="0" spcFirstLastPara="1" rIns="0" wrap="square" tIns="0">
            <a:noAutofit/>
          </a:bodyPr>
          <a:lstStyle/>
          <a:p>
            <a:pPr indent="0" lvl="0" marL="12700" marR="0" rtl="0" algn="l">
              <a:lnSpc>
                <a:spcPct val="110416"/>
              </a:lnSpc>
              <a:spcBef>
                <a:spcPts val="0"/>
              </a:spcBef>
              <a:spcAft>
                <a:spcPts val="0"/>
              </a:spcAft>
              <a:buNone/>
            </a:pPr>
            <a:r>
              <a:rPr b="1" lang="en-US" sz="1200">
                <a:solidFill>
                  <a:srgbClr val="52555A"/>
                </a:solidFill>
                <a:latin typeface="Arial"/>
                <a:ea typeface="Arial"/>
                <a:cs typeface="Arial"/>
                <a:sym typeface="Arial"/>
              </a:rPr>
              <a:t>2Q'17</a:t>
            </a:r>
            <a:endParaRPr sz="1200">
              <a:latin typeface="Arial"/>
              <a:ea typeface="Arial"/>
              <a:cs typeface="Arial"/>
              <a:sym typeface="Arial"/>
            </a:endParaRPr>
          </a:p>
        </p:txBody>
      </p:sp>
      <p:sp>
        <p:nvSpPr>
          <p:cNvPr id="495" name="Google Shape;495;p9"/>
          <p:cNvSpPr txBox="1"/>
          <p:nvPr/>
        </p:nvSpPr>
        <p:spPr>
          <a:xfrm>
            <a:off x="9116695" y="5035868"/>
            <a:ext cx="525451" cy="212612"/>
          </a:xfrm>
          <a:prstGeom prst="rect">
            <a:avLst/>
          </a:prstGeom>
          <a:noFill/>
          <a:ln>
            <a:noFill/>
          </a:ln>
        </p:spPr>
        <p:txBody>
          <a:bodyPr anchorCtr="0" anchor="t" bIns="0" lIns="0" spcFirstLastPara="1" rIns="0" wrap="square" tIns="0">
            <a:noAutofit/>
          </a:bodyPr>
          <a:lstStyle/>
          <a:p>
            <a:pPr indent="0" lvl="0" marL="12700" marR="0" rtl="0" algn="l">
              <a:lnSpc>
                <a:spcPct val="88888"/>
              </a:lnSpc>
              <a:spcBef>
                <a:spcPts val="0"/>
              </a:spcBef>
              <a:spcAft>
                <a:spcPts val="0"/>
              </a:spcAft>
              <a:buNone/>
            </a:pPr>
            <a:r>
              <a:rPr b="1" baseline="-25000" lang="en-US" sz="1800">
                <a:solidFill>
                  <a:srgbClr val="52555A"/>
                </a:solidFill>
                <a:latin typeface="Arial"/>
                <a:ea typeface="Arial"/>
                <a:cs typeface="Arial"/>
                <a:sym typeface="Arial"/>
              </a:rPr>
              <a:t>2012</a:t>
            </a:r>
            <a:r>
              <a:rPr b="1" baseline="30000" lang="en-US" sz="1200">
                <a:solidFill>
                  <a:srgbClr val="52555A"/>
                </a:solidFill>
                <a:latin typeface="Arial"/>
                <a:ea typeface="Arial"/>
                <a:cs typeface="Arial"/>
                <a:sym typeface="Arial"/>
              </a:rPr>
              <a:t>(3)</a:t>
            </a:r>
            <a:endParaRPr sz="800">
              <a:latin typeface="Arial"/>
              <a:ea typeface="Arial"/>
              <a:cs typeface="Arial"/>
              <a:sym typeface="Arial"/>
            </a:endParaRPr>
          </a:p>
        </p:txBody>
      </p:sp>
      <p:sp>
        <p:nvSpPr>
          <p:cNvPr id="496" name="Google Shape;496;p9"/>
          <p:cNvSpPr txBox="1"/>
          <p:nvPr/>
        </p:nvSpPr>
        <p:spPr>
          <a:xfrm>
            <a:off x="10517505" y="5070681"/>
            <a:ext cx="567181" cy="177799"/>
          </a:xfrm>
          <a:prstGeom prst="rect">
            <a:avLst/>
          </a:prstGeom>
          <a:noFill/>
          <a:ln>
            <a:noFill/>
          </a:ln>
        </p:spPr>
        <p:txBody>
          <a:bodyPr anchorCtr="0" anchor="t" bIns="0" lIns="0" spcFirstLastPara="1" rIns="0" wrap="square" tIns="0">
            <a:noAutofit/>
          </a:bodyPr>
          <a:lstStyle/>
          <a:p>
            <a:pPr indent="0" lvl="0" marL="12700" marR="0" rtl="0" algn="l">
              <a:lnSpc>
                <a:spcPct val="110416"/>
              </a:lnSpc>
              <a:spcBef>
                <a:spcPts val="0"/>
              </a:spcBef>
              <a:spcAft>
                <a:spcPts val="0"/>
              </a:spcAft>
              <a:buNone/>
            </a:pPr>
            <a:r>
              <a:rPr b="1" lang="en-US" sz="1200">
                <a:solidFill>
                  <a:srgbClr val="52555A"/>
                </a:solidFill>
                <a:latin typeface="Arial"/>
                <a:ea typeface="Arial"/>
                <a:cs typeface="Arial"/>
                <a:sym typeface="Arial"/>
              </a:rPr>
              <a:t>LTM'17</a:t>
            </a:r>
            <a:endParaRPr sz="1200">
              <a:latin typeface="Arial"/>
              <a:ea typeface="Arial"/>
              <a:cs typeface="Arial"/>
              <a:sym typeface="Arial"/>
            </a:endParaRPr>
          </a:p>
        </p:txBody>
      </p:sp>
      <p:sp>
        <p:nvSpPr>
          <p:cNvPr id="497" name="Google Shape;497;p9"/>
          <p:cNvSpPr txBox="1"/>
          <p:nvPr/>
        </p:nvSpPr>
        <p:spPr>
          <a:xfrm>
            <a:off x="675538" y="6001349"/>
            <a:ext cx="316407" cy="286366"/>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Note:</a:t>
            </a:r>
            <a:endParaRPr sz="900">
              <a:latin typeface="Arial"/>
              <a:ea typeface="Arial"/>
              <a:cs typeface="Arial"/>
              <a:sym typeface="Arial"/>
            </a:endParaRPr>
          </a:p>
          <a:p>
            <a:pPr indent="0" lvl="0" marL="12700" marR="17144" rtl="0" algn="l">
              <a:lnSpc>
                <a:spcPct val="95825"/>
              </a:lnSpc>
              <a:spcBef>
                <a:spcPts val="69"/>
              </a:spcBef>
              <a:spcAft>
                <a:spcPts val="0"/>
              </a:spcAft>
              <a:buNone/>
            </a:pPr>
            <a:r>
              <a:rPr lang="en-US" sz="900">
                <a:solidFill>
                  <a:srgbClr val="52555A"/>
                </a:solidFill>
                <a:latin typeface="Arial"/>
                <a:ea typeface="Arial"/>
                <a:cs typeface="Arial"/>
                <a:sym typeface="Arial"/>
              </a:rPr>
              <a:t>(1)</a:t>
            </a:r>
            <a:endParaRPr sz="900">
              <a:latin typeface="Arial"/>
              <a:ea typeface="Arial"/>
              <a:cs typeface="Arial"/>
              <a:sym typeface="Arial"/>
            </a:endParaRPr>
          </a:p>
        </p:txBody>
      </p:sp>
      <p:sp>
        <p:nvSpPr>
          <p:cNvPr id="498" name="Google Shape;498;p9"/>
          <p:cNvSpPr txBox="1"/>
          <p:nvPr/>
        </p:nvSpPr>
        <p:spPr>
          <a:xfrm>
            <a:off x="1229360" y="6001349"/>
            <a:ext cx="10085349" cy="854151"/>
          </a:xfrm>
          <a:prstGeom prst="rect">
            <a:avLst/>
          </a:prstGeom>
          <a:noFill/>
          <a:ln>
            <a:noFill/>
          </a:ln>
        </p:spPr>
        <p:txBody>
          <a:bodyPr anchorCtr="0" anchor="t" bIns="0" lIns="0" spcFirstLastPara="1" rIns="0" wrap="square" tIns="0">
            <a:noAutofit/>
          </a:bodyPr>
          <a:lstStyle/>
          <a:p>
            <a:pPr indent="0" lvl="0" marL="12700" marR="17145" rtl="0" algn="l">
              <a:lnSpc>
                <a:spcPct val="113222"/>
              </a:lnSpc>
              <a:spcBef>
                <a:spcPts val="0"/>
              </a:spcBef>
              <a:spcAft>
                <a:spcPts val="0"/>
              </a:spcAft>
              <a:buNone/>
            </a:pPr>
            <a:r>
              <a:rPr lang="en-US" sz="900">
                <a:solidFill>
                  <a:srgbClr val="52555A"/>
                </a:solidFill>
                <a:latin typeface="Arial"/>
                <a:ea typeface="Arial"/>
                <a:cs typeface="Arial"/>
                <a:sym typeface="Arial"/>
              </a:rPr>
              <a:t>Totals may not sum due to rounding. All information for 2Q’17 is preliminary.</a:t>
            </a:r>
            <a:endParaRPr sz="900">
              <a:latin typeface="Arial"/>
              <a:ea typeface="Arial"/>
              <a:cs typeface="Arial"/>
              <a:sym typeface="Arial"/>
            </a:endParaRPr>
          </a:p>
          <a:p>
            <a:pPr indent="0" lvl="0" marL="12700" marR="17145" rtl="0" algn="l">
              <a:lnSpc>
                <a:spcPct val="95825"/>
              </a:lnSpc>
              <a:spcBef>
                <a:spcPts val="69"/>
              </a:spcBef>
              <a:spcAft>
                <a:spcPts val="0"/>
              </a:spcAft>
              <a:buNone/>
            </a:pPr>
            <a:r>
              <a:rPr lang="en-US" sz="900">
                <a:solidFill>
                  <a:srgbClr val="52555A"/>
                </a:solidFill>
                <a:latin typeface="Arial"/>
                <a:ea typeface="Arial"/>
                <a:cs typeface="Arial"/>
                <a:sym typeface="Arial"/>
              </a:rPr>
              <a:t>The amount that is excluded from average tangible common equity represents the average net DTAs excluded for purposes of calculating Citigroup’s CET1 Capital under full implementation of the</a:t>
            </a:r>
            <a:endParaRPr sz="900">
              <a:latin typeface="Arial"/>
              <a:ea typeface="Arial"/>
              <a:cs typeface="Arial"/>
              <a:sym typeface="Arial"/>
            </a:endParaRPr>
          </a:p>
          <a:p>
            <a:pPr indent="0" lvl="0" marL="12700" marR="17145" rtl="0" algn="l">
              <a:lnSpc>
                <a:spcPct val="95825"/>
              </a:lnSpc>
              <a:spcBef>
                <a:spcPts val="45"/>
              </a:spcBef>
              <a:spcAft>
                <a:spcPts val="0"/>
              </a:spcAft>
              <a:buNone/>
            </a:pPr>
            <a:r>
              <a:rPr lang="en-US" sz="900">
                <a:solidFill>
                  <a:srgbClr val="52555A"/>
                </a:solidFill>
                <a:latin typeface="Arial"/>
                <a:ea typeface="Arial"/>
                <a:cs typeface="Arial"/>
                <a:sym typeface="Arial"/>
              </a:rPr>
              <a:t>U.S Basel III rules.</a:t>
            </a:r>
            <a:endParaRPr sz="900">
              <a:latin typeface="Arial"/>
              <a:ea typeface="Arial"/>
              <a:cs typeface="Arial"/>
              <a:sym typeface="Arial"/>
            </a:endParaRPr>
          </a:p>
          <a:p>
            <a:pPr indent="0" lvl="0" marL="12700" marR="177007" rtl="0" algn="l">
              <a:lnSpc>
                <a:spcPct val="100041"/>
              </a:lnSpc>
              <a:spcBef>
                <a:spcPts val="120"/>
              </a:spcBef>
              <a:spcAft>
                <a:spcPts val="0"/>
              </a:spcAft>
              <a:buNone/>
            </a:pPr>
            <a:r>
              <a:rPr lang="en-US" sz="900">
                <a:solidFill>
                  <a:srgbClr val="52555A"/>
                </a:solidFill>
                <a:latin typeface="Arial"/>
                <a:ea typeface="Arial"/>
                <a:cs typeface="Arial"/>
                <a:sym typeface="Arial"/>
              </a:rPr>
              <a:t>As used throughout this presentation, Common Equity Tier 1 (CET1) Capital Ratio, Tangible Common Equity (TCE) and Return on TCE (RoTCE) are non-GAAP financial measures. For additional information on these measures, please refer to Slides 13, 14 and 15.</a:t>
            </a:r>
            <a:endParaRPr sz="900">
              <a:latin typeface="Arial"/>
              <a:ea typeface="Arial"/>
              <a:cs typeface="Arial"/>
              <a:sym typeface="Arial"/>
            </a:endParaRPr>
          </a:p>
          <a:p>
            <a:pPr indent="0" lvl="0" marL="12700" marR="0" rtl="0" algn="l">
              <a:lnSpc>
                <a:spcPct val="95825"/>
              </a:lnSpc>
              <a:spcBef>
                <a:spcPts val="75"/>
              </a:spcBef>
              <a:spcAft>
                <a:spcPts val="0"/>
              </a:spcAft>
              <a:buNone/>
            </a:pPr>
            <a:r>
              <a:rPr lang="en-US" sz="900">
                <a:solidFill>
                  <a:srgbClr val="52555A"/>
                </a:solidFill>
                <a:latin typeface="Arial"/>
                <a:ea typeface="Arial"/>
                <a:cs typeface="Arial"/>
                <a:sym typeface="Arial"/>
              </a:rPr>
              <a:t>Results in 2012 exclude CVA / DVA, the impact of gains / (losses) on the sales of minority interests in certain financial ins titutions and a tax benefit. For additional information, please refer to Slide 15.</a:t>
            </a:r>
            <a:endParaRPr sz="900">
              <a:latin typeface="Arial"/>
              <a:ea typeface="Arial"/>
              <a:cs typeface="Arial"/>
              <a:sym typeface="Arial"/>
            </a:endParaRPr>
          </a:p>
        </p:txBody>
      </p:sp>
      <p:sp>
        <p:nvSpPr>
          <p:cNvPr id="499" name="Google Shape;499;p9"/>
          <p:cNvSpPr txBox="1"/>
          <p:nvPr/>
        </p:nvSpPr>
        <p:spPr>
          <a:xfrm>
            <a:off x="675538" y="6432031"/>
            <a:ext cx="182562" cy="139700"/>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(2)</a:t>
            </a:r>
            <a:endParaRPr sz="900">
              <a:latin typeface="Arial"/>
              <a:ea typeface="Arial"/>
              <a:cs typeface="Arial"/>
              <a:sym typeface="Arial"/>
            </a:endParaRPr>
          </a:p>
        </p:txBody>
      </p:sp>
      <p:sp>
        <p:nvSpPr>
          <p:cNvPr id="500" name="Google Shape;500;p9"/>
          <p:cNvSpPr txBox="1"/>
          <p:nvPr/>
        </p:nvSpPr>
        <p:spPr>
          <a:xfrm>
            <a:off x="489000" y="6590280"/>
            <a:ext cx="106310" cy="140004"/>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6</a:t>
            </a:r>
            <a:endParaRPr sz="900">
              <a:latin typeface="Arial"/>
              <a:ea typeface="Arial"/>
              <a:cs typeface="Arial"/>
              <a:sym typeface="Arial"/>
            </a:endParaRPr>
          </a:p>
        </p:txBody>
      </p:sp>
      <p:sp>
        <p:nvSpPr>
          <p:cNvPr id="501" name="Google Shape;501;p9"/>
          <p:cNvSpPr txBox="1"/>
          <p:nvPr/>
        </p:nvSpPr>
        <p:spPr>
          <a:xfrm>
            <a:off x="675538" y="6715800"/>
            <a:ext cx="182562" cy="139699"/>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(3)</a:t>
            </a:r>
            <a:endParaRPr sz="900">
              <a:latin typeface="Arial"/>
              <a:ea typeface="Arial"/>
              <a:cs typeface="Arial"/>
              <a:sym typeface="Arial"/>
            </a:endParaRPr>
          </a:p>
        </p:txBody>
      </p:sp>
      <p:sp>
        <p:nvSpPr>
          <p:cNvPr id="502" name="Google Shape;502;p9"/>
          <p:cNvSpPr txBox="1"/>
          <p:nvPr/>
        </p:nvSpPr>
        <p:spPr>
          <a:xfrm>
            <a:off x="8534400" y="5370576"/>
            <a:ext cx="3048000" cy="573024"/>
          </a:xfrm>
          <a:prstGeom prst="rect">
            <a:avLst/>
          </a:prstGeom>
          <a:noFill/>
          <a:ln>
            <a:noFill/>
          </a:ln>
        </p:spPr>
        <p:txBody>
          <a:bodyPr anchorCtr="0" anchor="t" bIns="0" lIns="0" spcFirstLastPara="1" rIns="0" wrap="square" tIns="0">
            <a:noAutofit/>
          </a:bodyPr>
          <a:lstStyle/>
          <a:p>
            <a:pPr indent="-2266" lvl="0" marL="967466" marR="966666" rtl="0" algn="ctr">
              <a:lnSpc>
                <a:spcPct val="114916"/>
              </a:lnSpc>
              <a:spcBef>
                <a:spcPts val="0"/>
              </a:spcBef>
              <a:spcAft>
                <a:spcPts val="0"/>
              </a:spcAft>
              <a:buNone/>
            </a:pPr>
            <a:r>
              <a:rPr b="1" lang="en-US" sz="1200" u="sng">
                <a:solidFill>
                  <a:srgbClr val="52555A"/>
                </a:solidFill>
                <a:latin typeface="Arial"/>
                <a:ea typeface="Arial"/>
                <a:cs typeface="Arial"/>
                <a:sym typeface="Arial"/>
              </a:rPr>
              <a:t>Average TCE</a:t>
            </a:r>
            <a:r>
              <a:rPr b="1" baseline="30000" lang="en-US" sz="1200" u="sng">
                <a:solidFill>
                  <a:srgbClr val="52555A"/>
                </a:solidFill>
                <a:latin typeface="Arial"/>
                <a:ea typeface="Arial"/>
                <a:cs typeface="Arial"/>
                <a:sym typeface="Arial"/>
              </a:rPr>
              <a:t>(2)</a:t>
            </a:r>
            <a:endParaRPr sz="800">
              <a:latin typeface="Arial"/>
              <a:ea typeface="Arial"/>
              <a:cs typeface="Arial"/>
              <a:sym typeface="Arial"/>
            </a:endParaRPr>
          </a:p>
          <a:p>
            <a:pPr indent="-9960" lvl="0" marL="568760" marR="563550" rtl="0" algn="ctr">
              <a:lnSpc>
                <a:spcPct val="82166"/>
              </a:lnSpc>
              <a:spcBef>
                <a:spcPts val="612"/>
              </a:spcBef>
              <a:spcAft>
                <a:spcPts val="0"/>
              </a:spcAft>
              <a:buNone/>
            </a:pPr>
            <a:r>
              <a:rPr b="1" baseline="30000" lang="en-US" sz="1800">
                <a:solidFill>
                  <a:srgbClr val="52555A"/>
                </a:solidFill>
                <a:latin typeface="Arial"/>
                <a:ea typeface="Arial"/>
                <a:cs typeface="Arial"/>
                <a:sym typeface="Arial"/>
              </a:rPr>
              <a:t>$151                            </a:t>
            </a:r>
            <a:r>
              <a:rPr b="1" lang="en-US" sz="1200">
                <a:solidFill>
                  <a:srgbClr val="52555A"/>
                </a:solidFill>
                <a:latin typeface="Arial"/>
                <a:ea typeface="Arial"/>
                <a:cs typeface="Arial"/>
                <a:sym typeface="Arial"/>
              </a:rPr>
              <a:t>$183</a:t>
            </a:r>
            <a:endParaRPr sz="1200">
              <a:latin typeface="Arial"/>
              <a:ea typeface="Arial"/>
              <a:cs typeface="Arial"/>
              <a:sym typeface="Arial"/>
            </a:endParaRPr>
          </a:p>
        </p:txBody>
      </p:sp>
      <p:sp>
        <p:nvSpPr>
          <p:cNvPr id="503" name="Google Shape;503;p9"/>
          <p:cNvSpPr txBox="1"/>
          <p:nvPr/>
        </p:nvSpPr>
        <p:spPr>
          <a:xfrm>
            <a:off x="4558284" y="5370576"/>
            <a:ext cx="3322319" cy="573024"/>
          </a:xfrm>
          <a:prstGeom prst="rect">
            <a:avLst/>
          </a:prstGeom>
          <a:noFill/>
          <a:ln>
            <a:noFill/>
          </a:ln>
        </p:spPr>
        <p:txBody>
          <a:bodyPr anchorCtr="0" anchor="t" bIns="0" lIns="0" spcFirstLastPara="1" rIns="0" wrap="square" tIns="0">
            <a:noAutofit/>
          </a:bodyPr>
          <a:lstStyle/>
          <a:p>
            <a:pPr indent="-761" lvl="0" marL="889762" marR="0" rtl="0" algn="l">
              <a:lnSpc>
                <a:spcPct val="114916"/>
              </a:lnSpc>
              <a:spcBef>
                <a:spcPts val="0"/>
              </a:spcBef>
              <a:spcAft>
                <a:spcPts val="0"/>
              </a:spcAft>
              <a:buNone/>
            </a:pPr>
            <a:r>
              <a:rPr b="1" lang="en-US" sz="1200" u="sng">
                <a:solidFill>
                  <a:srgbClr val="52555A"/>
                </a:solidFill>
                <a:latin typeface="Arial"/>
                <a:ea typeface="Arial"/>
                <a:cs typeface="Arial"/>
                <a:sym typeface="Arial"/>
              </a:rPr>
              <a:t>CET1 Capital Ratio</a:t>
            </a:r>
            <a:r>
              <a:rPr b="1" baseline="30000" lang="en-US" sz="1200" u="sng">
                <a:solidFill>
                  <a:srgbClr val="52555A"/>
                </a:solidFill>
                <a:latin typeface="Arial"/>
                <a:ea typeface="Arial"/>
                <a:cs typeface="Arial"/>
                <a:sym typeface="Arial"/>
              </a:rPr>
              <a:t>(2)</a:t>
            </a:r>
            <a:endParaRPr sz="800">
              <a:latin typeface="Arial"/>
              <a:ea typeface="Arial"/>
              <a:cs typeface="Arial"/>
              <a:sym typeface="Arial"/>
            </a:endParaRPr>
          </a:p>
          <a:p>
            <a:pPr indent="-6476" lvl="0" marL="247776" marR="0" rtl="0" algn="l">
              <a:lnSpc>
                <a:spcPct val="82166"/>
              </a:lnSpc>
              <a:spcBef>
                <a:spcPts val="612"/>
              </a:spcBef>
              <a:spcAft>
                <a:spcPts val="0"/>
              </a:spcAft>
              <a:buNone/>
            </a:pPr>
            <a:r>
              <a:rPr b="1" baseline="30000" lang="en-US" sz="1800">
                <a:solidFill>
                  <a:srgbClr val="52555A"/>
                </a:solidFill>
                <a:latin typeface="Arial"/>
                <a:ea typeface="Arial"/>
                <a:cs typeface="Arial"/>
                <a:sym typeface="Arial"/>
              </a:rPr>
              <a:t>8.7%                                                  </a:t>
            </a:r>
            <a:r>
              <a:rPr b="1" lang="en-US" sz="1200">
                <a:solidFill>
                  <a:srgbClr val="52555A"/>
                </a:solidFill>
                <a:latin typeface="Arial"/>
                <a:ea typeface="Arial"/>
                <a:cs typeface="Arial"/>
                <a:sym typeface="Arial"/>
              </a:rPr>
              <a:t>13.0%</a:t>
            </a:r>
            <a:endParaRPr sz="1200">
              <a:latin typeface="Arial"/>
              <a:ea typeface="Arial"/>
              <a:cs typeface="Arial"/>
              <a:sym typeface="Arial"/>
            </a:endParaRPr>
          </a:p>
        </p:txBody>
      </p:sp>
      <p:sp>
        <p:nvSpPr>
          <p:cNvPr id="504" name="Google Shape;504;p9"/>
          <p:cNvSpPr txBox="1"/>
          <p:nvPr/>
        </p:nvSpPr>
        <p:spPr>
          <a:xfrm>
            <a:off x="701040" y="5366004"/>
            <a:ext cx="3048000" cy="573023"/>
          </a:xfrm>
          <a:prstGeom prst="rect">
            <a:avLst/>
          </a:prstGeom>
          <a:noFill/>
          <a:ln>
            <a:noFill/>
          </a:ln>
        </p:spPr>
        <p:txBody>
          <a:bodyPr anchorCtr="0" anchor="t" bIns="0" lIns="0" spcFirstLastPara="1" rIns="0" wrap="square" tIns="0">
            <a:noAutofit/>
          </a:bodyPr>
          <a:lstStyle/>
          <a:p>
            <a:pPr indent="-771" lvl="0" marL="267472" marR="263786" rtl="0" algn="ctr">
              <a:lnSpc>
                <a:spcPct val="114916"/>
              </a:lnSpc>
              <a:spcBef>
                <a:spcPts val="0"/>
              </a:spcBef>
              <a:spcAft>
                <a:spcPts val="0"/>
              </a:spcAft>
              <a:buNone/>
            </a:pPr>
            <a:r>
              <a:rPr b="1" lang="en-US" sz="1200" u="sng">
                <a:solidFill>
                  <a:srgbClr val="52555A"/>
                </a:solidFill>
                <a:latin typeface="Arial"/>
                <a:ea typeface="Arial"/>
                <a:cs typeface="Arial"/>
                <a:sym typeface="Arial"/>
              </a:rPr>
              <a:t>TCE Supporting Disallowed DTA</a:t>
            </a:r>
            <a:r>
              <a:rPr b="1" baseline="30000" lang="en-US" sz="1200" u="sng">
                <a:solidFill>
                  <a:srgbClr val="52555A"/>
                </a:solidFill>
                <a:latin typeface="Arial"/>
                <a:ea typeface="Arial"/>
                <a:cs typeface="Arial"/>
                <a:sym typeface="Arial"/>
              </a:rPr>
              <a:t>(1)</a:t>
            </a:r>
            <a:endParaRPr sz="800">
              <a:latin typeface="Arial"/>
              <a:ea typeface="Arial"/>
              <a:cs typeface="Arial"/>
              <a:sym typeface="Arial"/>
            </a:endParaRPr>
          </a:p>
          <a:p>
            <a:pPr indent="-2456" lvl="0" marL="573956" marR="626661" rtl="0" algn="ctr">
              <a:lnSpc>
                <a:spcPct val="82166"/>
              </a:lnSpc>
              <a:spcBef>
                <a:spcPts val="615"/>
              </a:spcBef>
              <a:spcAft>
                <a:spcPts val="0"/>
              </a:spcAft>
              <a:buNone/>
            </a:pPr>
            <a:r>
              <a:rPr b="1" baseline="30000" lang="en-US" sz="1800">
                <a:solidFill>
                  <a:srgbClr val="52555A"/>
                </a:solidFill>
                <a:latin typeface="Arial"/>
                <a:ea typeface="Arial"/>
                <a:cs typeface="Arial"/>
                <a:sym typeface="Arial"/>
              </a:rPr>
              <a:t>$43                              </a:t>
            </a:r>
            <a:r>
              <a:rPr b="1" lang="en-US" sz="1200">
                <a:solidFill>
                  <a:srgbClr val="52555A"/>
                </a:solidFill>
                <a:latin typeface="Arial"/>
                <a:ea typeface="Arial"/>
                <a:cs typeface="Arial"/>
                <a:sym typeface="Arial"/>
              </a:rPr>
              <a:t>$28</a:t>
            </a:r>
            <a:endParaRPr sz="1200">
              <a:latin typeface="Arial"/>
              <a:ea typeface="Arial"/>
              <a:cs typeface="Arial"/>
              <a:sym typeface="Arial"/>
            </a:endParaRPr>
          </a:p>
        </p:txBody>
      </p:sp>
      <p:sp>
        <p:nvSpPr>
          <p:cNvPr id="505" name="Google Shape;505;p9"/>
          <p:cNvSpPr txBox="1"/>
          <p:nvPr/>
        </p:nvSpPr>
        <p:spPr>
          <a:xfrm>
            <a:off x="8552688" y="2625852"/>
            <a:ext cx="1796795" cy="5715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165" lvl="0" marL="597065" marR="903135" rtl="0" algn="ctr">
              <a:lnSpc>
                <a:spcPct val="95825"/>
              </a:lnSpc>
              <a:spcBef>
                <a:spcPts val="2000"/>
              </a:spcBef>
              <a:spcAft>
                <a:spcPts val="0"/>
              </a:spcAft>
              <a:buNone/>
            </a:pPr>
            <a:r>
              <a:rPr b="1" lang="en-US" sz="1200">
                <a:solidFill>
                  <a:srgbClr val="52555A"/>
                </a:solidFill>
                <a:latin typeface="Arial"/>
                <a:ea typeface="Arial"/>
                <a:cs typeface="Arial"/>
                <a:sym typeface="Arial"/>
              </a:rPr>
              <a:t>$11</a:t>
            </a:r>
            <a:endParaRPr sz="1200">
              <a:latin typeface="Arial"/>
              <a:ea typeface="Arial"/>
              <a:cs typeface="Arial"/>
              <a:sym typeface="Arial"/>
            </a:endParaRPr>
          </a:p>
        </p:txBody>
      </p:sp>
      <p:sp>
        <p:nvSpPr>
          <p:cNvPr id="506" name="Google Shape;506;p9"/>
          <p:cNvSpPr txBox="1"/>
          <p:nvPr/>
        </p:nvSpPr>
        <p:spPr>
          <a:xfrm>
            <a:off x="10349484" y="2625852"/>
            <a:ext cx="877824" cy="2116836"/>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508" lvl="0" marL="330708" marR="328167" rtl="0" algn="ctr">
              <a:lnSpc>
                <a:spcPct val="95825"/>
              </a:lnSpc>
              <a:spcBef>
                <a:spcPts val="7000"/>
              </a:spcBef>
              <a:spcAft>
                <a:spcPts val="0"/>
              </a:spcAft>
              <a:buNone/>
            </a:pPr>
            <a:r>
              <a:rPr b="1" lang="en-US" sz="1200">
                <a:solidFill>
                  <a:srgbClr val="FFFFFF"/>
                </a:solidFill>
                <a:latin typeface="Arial"/>
                <a:ea typeface="Arial"/>
                <a:cs typeface="Arial"/>
                <a:sym typeface="Arial"/>
              </a:rPr>
              <a:t>15</a:t>
            </a:r>
            <a:endParaRPr sz="1200">
              <a:latin typeface="Arial"/>
              <a:ea typeface="Arial"/>
              <a:cs typeface="Arial"/>
              <a:sym typeface="Arial"/>
            </a:endParaRPr>
          </a:p>
        </p:txBody>
      </p:sp>
      <p:sp>
        <p:nvSpPr>
          <p:cNvPr id="507" name="Google Shape;507;p9"/>
          <p:cNvSpPr txBox="1"/>
          <p:nvPr/>
        </p:nvSpPr>
        <p:spPr>
          <a:xfrm>
            <a:off x="11227308" y="2625852"/>
            <a:ext cx="306324" cy="2116836"/>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08" name="Google Shape;508;p9"/>
          <p:cNvSpPr txBox="1"/>
          <p:nvPr/>
        </p:nvSpPr>
        <p:spPr>
          <a:xfrm>
            <a:off x="8552688" y="3197352"/>
            <a:ext cx="306323" cy="1545336"/>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09" name="Google Shape;509;p9"/>
          <p:cNvSpPr txBox="1"/>
          <p:nvPr/>
        </p:nvSpPr>
        <p:spPr>
          <a:xfrm>
            <a:off x="8859012" y="3197352"/>
            <a:ext cx="877824" cy="1545336"/>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000"/>
          </a:p>
          <a:p>
            <a:pPr indent="-3556" lvl="0" marL="333756" marR="340359" rtl="0" algn="ctr">
              <a:lnSpc>
                <a:spcPct val="95825"/>
              </a:lnSpc>
              <a:spcBef>
                <a:spcPts val="4404"/>
              </a:spcBef>
              <a:spcAft>
                <a:spcPts val="0"/>
              </a:spcAft>
              <a:buNone/>
            </a:pPr>
            <a:r>
              <a:rPr b="1" lang="en-US" sz="1200">
                <a:solidFill>
                  <a:srgbClr val="FFFFFF"/>
                </a:solidFill>
                <a:latin typeface="Arial"/>
                <a:ea typeface="Arial"/>
                <a:cs typeface="Arial"/>
                <a:sym typeface="Arial"/>
              </a:rPr>
              <a:t>11</a:t>
            </a:r>
            <a:endParaRPr sz="1200">
              <a:latin typeface="Arial"/>
              <a:ea typeface="Arial"/>
              <a:cs typeface="Arial"/>
              <a:sym typeface="Arial"/>
            </a:endParaRPr>
          </a:p>
        </p:txBody>
      </p:sp>
      <p:sp>
        <p:nvSpPr>
          <p:cNvPr id="510" name="Google Shape;510;p9"/>
          <p:cNvSpPr txBox="1"/>
          <p:nvPr/>
        </p:nvSpPr>
        <p:spPr>
          <a:xfrm>
            <a:off x="9736836" y="3197352"/>
            <a:ext cx="612648" cy="1545336"/>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11" name="Google Shape;511;p9"/>
          <p:cNvSpPr txBox="1"/>
          <p:nvPr/>
        </p:nvSpPr>
        <p:spPr>
          <a:xfrm>
            <a:off x="8552688" y="4742688"/>
            <a:ext cx="1490471" cy="16002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12" name="Google Shape;512;p9"/>
          <p:cNvSpPr txBox="1"/>
          <p:nvPr/>
        </p:nvSpPr>
        <p:spPr>
          <a:xfrm>
            <a:off x="10043160" y="4742688"/>
            <a:ext cx="306324" cy="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13" name="Google Shape;513;p9"/>
          <p:cNvSpPr txBox="1"/>
          <p:nvPr/>
        </p:nvSpPr>
        <p:spPr>
          <a:xfrm>
            <a:off x="10349484" y="4742688"/>
            <a:ext cx="877824" cy="160020"/>
          </a:xfrm>
          <a:prstGeom prst="rect">
            <a:avLst/>
          </a:prstGeom>
          <a:noFill/>
          <a:ln>
            <a:noFill/>
          </a:ln>
        </p:spPr>
        <p:txBody>
          <a:bodyPr anchorCtr="0" anchor="t" bIns="0" lIns="0" spcFirstLastPara="1" rIns="0" wrap="square" tIns="0">
            <a:noAutofit/>
          </a:bodyPr>
          <a:lstStyle/>
          <a:p>
            <a:pPr indent="-5588" lvl="0" marL="323088" marR="320243" rtl="0" algn="ctr">
              <a:lnSpc>
                <a:spcPct val="70000"/>
              </a:lnSpc>
              <a:spcBef>
                <a:spcPts val="0"/>
              </a:spcBef>
              <a:spcAft>
                <a:spcPts val="0"/>
              </a:spcAft>
              <a:buNone/>
            </a:pPr>
            <a:r>
              <a:rPr b="1" baseline="-25000" lang="en-US" sz="1800">
                <a:solidFill>
                  <a:srgbClr val="FFFFFF"/>
                </a:solidFill>
                <a:latin typeface="Arial"/>
                <a:ea typeface="Arial"/>
                <a:cs typeface="Arial"/>
                <a:sym typeface="Arial"/>
              </a:rPr>
              <a:t>(1)</a:t>
            </a:r>
            <a:endParaRPr sz="1200">
              <a:latin typeface="Arial"/>
              <a:ea typeface="Arial"/>
              <a:cs typeface="Arial"/>
              <a:sym typeface="Arial"/>
            </a:endParaRPr>
          </a:p>
        </p:txBody>
      </p:sp>
      <p:sp>
        <p:nvSpPr>
          <p:cNvPr id="514" name="Google Shape;514;p9"/>
          <p:cNvSpPr txBox="1"/>
          <p:nvPr/>
        </p:nvSpPr>
        <p:spPr>
          <a:xfrm>
            <a:off x="11227308" y="4742688"/>
            <a:ext cx="306324" cy="16002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15" name="Google Shape;515;p9"/>
          <p:cNvSpPr txBox="1"/>
          <p:nvPr/>
        </p:nvSpPr>
        <p:spPr>
          <a:xfrm>
            <a:off x="4454652" y="2470404"/>
            <a:ext cx="2682240" cy="733044"/>
          </a:xfrm>
          <a:prstGeom prst="rect">
            <a:avLst/>
          </a:prstGeom>
          <a:noFill/>
          <a:ln>
            <a:noFill/>
          </a:ln>
        </p:spPr>
        <p:txBody>
          <a:bodyPr anchorCtr="0" anchor="t" bIns="0" lIns="0" spcFirstLastPara="1" rIns="0" wrap="square" tIns="0">
            <a:noAutofit/>
          </a:bodyPr>
          <a:lstStyle/>
          <a:p>
            <a:pPr indent="0" lvl="0" marL="0" marR="317423" rtl="0" algn="r">
              <a:lnSpc>
                <a:spcPct val="95825"/>
              </a:lnSpc>
              <a:spcBef>
                <a:spcPts val="0"/>
              </a:spcBef>
              <a:spcAft>
                <a:spcPts val="0"/>
              </a:spcAft>
              <a:buNone/>
            </a:pPr>
            <a:r>
              <a:rPr b="1" lang="en-US" sz="1200">
                <a:solidFill>
                  <a:srgbClr val="52555A"/>
                </a:solidFill>
                <a:latin typeface="Arial"/>
                <a:ea typeface="Arial"/>
                <a:cs typeface="Arial"/>
                <a:sym typeface="Arial"/>
              </a:rPr>
              <a:t>$(23)</a:t>
            </a:r>
            <a:endParaRPr sz="1200">
              <a:latin typeface="Arial"/>
              <a:ea typeface="Arial"/>
              <a:cs typeface="Arial"/>
              <a:sym typeface="Arial"/>
            </a:endParaRPr>
          </a:p>
          <a:p>
            <a:pPr indent="-2793" lvl="0" marL="269494" marR="0" rtl="0" algn="l">
              <a:lnSpc>
                <a:spcPct val="95825"/>
              </a:lnSpc>
              <a:spcBef>
                <a:spcPts val="2374"/>
              </a:spcBef>
              <a:spcAft>
                <a:spcPts val="0"/>
              </a:spcAft>
              <a:buNone/>
            </a:pPr>
            <a:r>
              <a:rPr b="1" lang="en-US" sz="1200">
                <a:solidFill>
                  <a:srgbClr val="52555A"/>
                </a:solidFill>
                <a:latin typeface="Arial"/>
                <a:ea typeface="Arial"/>
                <a:cs typeface="Arial"/>
                <a:sym typeface="Arial"/>
              </a:rPr>
              <a:t>$105</a:t>
            </a:r>
            <a:endParaRPr sz="1200">
              <a:latin typeface="Arial"/>
              <a:ea typeface="Arial"/>
              <a:cs typeface="Arial"/>
              <a:sym typeface="Arial"/>
            </a:endParaRPr>
          </a:p>
        </p:txBody>
      </p:sp>
      <p:sp>
        <p:nvSpPr>
          <p:cNvPr id="516" name="Google Shape;516;p9"/>
          <p:cNvSpPr txBox="1"/>
          <p:nvPr/>
        </p:nvSpPr>
        <p:spPr>
          <a:xfrm>
            <a:off x="7136892" y="2470404"/>
            <a:ext cx="792479" cy="227228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17" name="Google Shape;517;p9"/>
          <p:cNvSpPr txBox="1"/>
          <p:nvPr/>
        </p:nvSpPr>
        <p:spPr>
          <a:xfrm>
            <a:off x="7929372" y="2470404"/>
            <a:ext cx="42672" cy="227228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18" name="Google Shape;518;p9"/>
          <p:cNvSpPr txBox="1"/>
          <p:nvPr/>
        </p:nvSpPr>
        <p:spPr>
          <a:xfrm>
            <a:off x="4454652" y="3203448"/>
            <a:ext cx="42672" cy="153923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19" name="Google Shape;519;p9"/>
          <p:cNvSpPr txBox="1"/>
          <p:nvPr/>
        </p:nvSpPr>
        <p:spPr>
          <a:xfrm>
            <a:off x="4497324" y="3203448"/>
            <a:ext cx="792479" cy="153923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20" name="Google Shape;520;p9"/>
          <p:cNvSpPr txBox="1"/>
          <p:nvPr/>
        </p:nvSpPr>
        <p:spPr>
          <a:xfrm>
            <a:off x="5289804" y="3203448"/>
            <a:ext cx="1847088" cy="153923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21" name="Google Shape;521;p9"/>
          <p:cNvSpPr txBox="1"/>
          <p:nvPr/>
        </p:nvSpPr>
        <p:spPr>
          <a:xfrm>
            <a:off x="4454652" y="4742688"/>
            <a:ext cx="879348" cy="45719"/>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22" name="Google Shape;522;p9"/>
          <p:cNvSpPr txBox="1"/>
          <p:nvPr/>
        </p:nvSpPr>
        <p:spPr>
          <a:xfrm>
            <a:off x="5334000" y="4742688"/>
            <a:ext cx="879348" cy="45719"/>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23" name="Google Shape;523;p9"/>
          <p:cNvSpPr txBox="1"/>
          <p:nvPr/>
        </p:nvSpPr>
        <p:spPr>
          <a:xfrm>
            <a:off x="6213348" y="4742688"/>
            <a:ext cx="879348" cy="45719"/>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24" name="Google Shape;524;p9"/>
          <p:cNvSpPr txBox="1"/>
          <p:nvPr/>
        </p:nvSpPr>
        <p:spPr>
          <a:xfrm>
            <a:off x="7092696" y="4742688"/>
            <a:ext cx="879348" cy="45719"/>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25" name="Google Shape;525;p9"/>
          <p:cNvSpPr txBox="1"/>
          <p:nvPr/>
        </p:nvSpPr>
        <p:spPr>
          <a:xfrm>
            <a:off x="9665208" y="2266188"/>
            <a:ext cx="633983" cy="259079"/>
          </a:xfrm>
          <a:prstGeom prst="rect">
            <a:avLst/>
          </a:prstGeom>
          <a:noFill/>
          <a:ln>
            <a:noFill/>
          </a:ln>
        </p:spPr>
        <p:txBody>
          <a:bodyPr anchorCtr="0" anchor="t" bIns="0" lIns="0" spcFirstLastPara="1" rIns="0" wrap="square" tIns="0">
            <a:noAutofit/>
          </a:bodyPr>
          <a:lstStyle/>
          <a:p>
            <a:pPr indent="-12445" lvl="0" marL="164846" marR="0" rtl="0" algn="l">
              <a:lnSpc>
                <a:spcPct val="95825"/>
              </a:lnSpc>
              <a:spcBef>
                <a:spcPts val="0"/>
              </a:spcBef>
              <a:spcAft>
                <a:spcPts val="0"/>
              </a:spcAft>
              <a:buNone/>
            </a:pPr>
            <a:r>
              <a:rPr b="1" lang="en-US" sz="1200">
                <a:solidFill>
                  <a:srgbClr val="002C71"/>
                </a:solidFill>
                <a:latin typeface="Arial"/>
                <a:ea typeface="Arial"/>
                <a:cs typeface="Arial"/>
                <a:sym typeface="Arial"/>
              </a:rPr>
              <a:t>27%</a:t>
            </a:r>
            <a:endParaRPr sz="1200">
              <a:latin typeface="Arial"/>
              <a:ea typeface="Arial"/>
              <a:cs typeface="Arial"/>
              <a:sym typeface="Arial"/>
            </a:endParaRPr>
          </a:p>
        </p:txBody>
      </p:sp>
      <p:sp>
        <p:nvSpPr>
          <p:cNvPr id="526" name="Google Shape;526;p9"/>
          <p:cNvSpPr txBox="1"/>
          <p:nvPr/>
        </p:nvSpPr>
        <p:spPr>
          <a:xfrm>
            <a:off x="704088" y="2284476"/>
            <a:ext cx="306324" cy="2459736"/>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27" name="Google Shape;527;p9"/>
          <p:cNvSpPr txBox="1"/>
          <p:nvPr/>
        </p:nvSpPr>
        <p:spPr>
          <a:xfrm>
            <a:off x="1010412" y="2284476"/>
            <a:ext cx="877824" cy="2459736"/>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28" name="Google Shape;528;p9"/>
          <p:cNvSpPr txBox="1"/>
          <p:nvPr/>
        </p:nvSpPr>
        <p:spPr>
          <a:xfrm>
            <a:off x="1888236" y="2284476"/>
            <a:ext cx="1796796" cy="417575"/>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400"/>
          </a:p>
          <a:p>
            <a:pPr indent="-10667" lvl="0" marL="899667" marR="592836" rtl="0" algn="ctr">
              <a:lnSpc>
                <a:spcPct val="95825"/>
              </a:lnSpc>
              <a:spcBef>
                <a:spcPts val="0"/>
              </a:spcBef>
              <a:spcAft>
                <a:spcPts val="0"/>
              </a:spcAft>
              <a:buNone/>
            </a:pPr>
            <a:r>
              <a:rPr b="1" lang="en-US" sz="1200">
                <a:solidFill>
                  <a:srgbClr val="52555A"/>
                </a:solidFill>
                <a:latin typeface="Arial"/>
                <a:ea typeface="Arial"/>
                <a:cs typeface="Arial"/>
                <a:sym typeface="Arial"/>
              </a:rPr>
              <a:t>$46</a:t>
            </a:r>
            <a:endParaRPr sz="1200">
              <a:latin typeface="Arial"/>
              <a:ea typeface="Arial"/>
              <a:cs typeface="Arial"/>
              <a:sym typeface="Arial"/>
            </a:endParaRPr>
          </a:p>
        </p:txBody>
      </p:sp>
      <p:sp>
        <p:nvSpPr>
          <p:cNvPr id="529" name="Google Shape;529;p9"/>
          <p:cNvSpPr txBox="1"/>
          <p:nvPr/>
        </p:nvSpPr>
        <p:spPr>
          <a:xfrm>
            <a:off x="1888236" y="2702052"/>
            <a:ext cx="612647" cy="204216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30" name="Google Shape;530;p9"/>
          <p:cNvSpPr txBox="1"/>
          <p:nvPr/>
        </p:nvSpPr>
        <p:spPr>
          <a:xfrm>
            <a:off x="2500884" y="2702052"/>
            <a:ext cx="877824" cy="204216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31" name="Google Shape;531;p9"/>
          <p:cNvSpPr txBox="1"/>
          <p:nvPr/>
        </p:nvSpPr>
        <p:spPr>
          <a:xfrm>
            <a:off x="3378708" y="2702052"/>
            <a:ext cx="306324" cy="204216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32" name="Google Shape;532;p9"/>
          <p:cNvSpPr txBox="1"/>
          <p:nvPr/>
        </p:nvSpPr>
        <p:spPr>
          <a:xfrm>
            <a:off x="704088" y="4744212"/>
            <a:ext cx="1490472" cy="45719"/>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33" name="Google Shape;533;p9"/>
          <p:cNvSpPr txBox="1"/>
          <p:nvPr/>
        </p:nvSpPr>
        <p:spPr>
          <a:xfrm>
            <a:off x="2194560" y="4744212"/>
            <a:ext cx="1490472" cy="45719"/>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34" name="Google Shape;534;p9"/>
          <p:cNvSpPr txBox="1"/>
          <p:nvPr/>
        </p:nvSpPr>
        <p:spPr>
          <a:xfrm>
            <a:off x="6257544" y="2127504"/>
            <a:ext cx="792479" cy="3429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35" name="Google Shape;535;p9"/>
          <p:cNvSpPr txBox="1"/>
          <p:nvPr/>
        </p:nvSpPr>
        <p:spPr>
          <a:xfrm>
            <a:off x="5376672" y="2127504"/>
            <a:ext cx="792479" cy="222503"/>
          </a:xfrm>
          <a:prstGeom prst="rect">
            <a:avLst/>
          </a:prstGeom>
          <a:noFill/>
          <a:ln>
            <a:noFill/>
          </a:ln>
        </p:spPr>
        <p:txBody>
          <a:bodyPr anchorCtr="0" anchor="t" bIns="0" lIns="0" spcFirstLastPara="1" rIns="0" wrap="square" tIns="0">
            <a:noAutofit/>
          </a:bodyPr>
          <a:lstStyle/>
          <a:p>
            <a:pPr indent="-8888" lvl="0" marL="288289" marR="285242" rtl="0" algn="ctr">
              <a:lnSpc>
                <a:spcPct val="95825"/>
              </a:lnSpc>
              <a:spcBef>
                <a:spcPts val="0"/>
              </a:spcBef>
              <a:spcAft>
                <a:spcPts val="0"/>
              </a:spcAft>
              <a:buNone/>
            </a:pPr>
            <a:r>
              <a:rPr b="1" lang="en-US" sz="1200">
                <a:solidFill>
                  <a:srgbClr val="FFFFFF"/>
                </a:solidFill>
                <a:latin typeface="Arial"/>
                <a:ea typeface="Arial"/>
                <a:cs typeface="Arial"/>
                <a:sym typeface="Arial"/>
              </a:rPr>
              <a:t>15</a:t>
            </a:r>
            <a:endParaRPr sz="1200">
              <a:latin typeface="Arial"/>
              <a:ea typeface="Arial"/>
              <a:cs typeface="Arial"/>
              <a:sym typeface="Arial"/>
            </a:endParaRPr>
          </a:p>
        </p:txBody>
      </p:sp>
      <p:sp>
        <p:nvSpPr>
          <p:cNvPr id="536" name="Google Shape;536;p9"/>
          <p:cNvSpPr txBox="1"/>
          <p:nvPr/>
        </p:nvSpPr>
        <p:spPr>
          <a:xfrm>
            <a:off x="5376672" y="2350007"/>
            <a:ext cx="792479" cy="85344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650"/>
          </a:p>
          <a:p>
            <a:pPr indent="-8888" lvl="0" marL="288289" marR="285242" rtl="0" algn="ctr">
              <a:lnSpc>
                <a:spcPct val="95825"/>
              </a:lnSpc>
              <a:spcBef>
                <a:spcPts val="2000"/>
              </a:spcBef>
              <a:spcAft>
                <a:spcPts val="0"/>
              </a:spcAft>
              <a:buNone/>
            </a:pPr>
            <a:r>
              <a:rPr b="1" lang="en-US" sz="1200">
                <a:solidFill>
                  <a:srgbClr val="FFFFFF"/>
                </a:solidFill>
                <a:latin typeface="Arial"/>
                <a:ea typeface="Arial"/>
                <a:cs typeface="Arial"/>
                <a:sym typeface="Arial"/>
              </a:rPr>
              <a:t>58</a:t>
            </a:r>
            <a:endParaRPr sz="1200">
              <a:latin typeface="Arial"/>
              <a:ea typeface="Arial"/>
              <a:cs typeface="Arial"/>
              <a:sym typeface="Arial"/>
            </a:endParaRPr>
          </a:p>
        </p:txBody>
      </p:sp>
      <p:sp>
        <p:nvSpPr>
          <p:cNvPr id="537" name="Google Shape;537;p9"/>
          <p:cNvSpPr txBox="1"/>
          <p:nvPr/>
        </p:nvSpPr>
        <p:spPr>
          <a:xfrm>
            <a:off x="1949195" y="1798320"/>
            <a:ext cx="457200" cy="259079"/>
          </a:xfrm>
          <a:prstGeom prst="rect">
            <a:avLst/>
          </a:prstGeom>
          <a:noFill/>
          <a:ln>
            <a:noFill/>
          </a:ln>
        </p:spPr>
        <p:txBody>
          <a:bodyPr anchorCtr="0" anchor="t" bIns="0" lIns="0" spcFirstLastPara="1" rIns="0" wrap="square" tIns="0">
            <a:noAutofit/>
          </a:bodyPr>
          <a:lstStyle/>
          <a:p>
            <a:pPr indent="-10667" lvl="0" marL="48768" marR="0" rtl="0" algn="l">
              <a:lnSpc>
                <a:spcPct val="95825"/>
              </a:lnSpc>
              <a:spcBef>
                <a:spcPts val="0"/>
              </a:spcBef>
              <a:spcAft>
                <a:spcPts val="0"/>
              </a:spcAft>
              <a:buNone/>
            </a:pPr>
            <a:r>
              <a:rPr b="1" lang="en-US" sz="1200">
                <a:solidFill>
                  <a:srgbClr val="002C71"/>
                </a:solidFill>
                <a:latin typeface="Arial"/>
                <a:ea typeface="Arial"/>
                <a:cs typeface="Arial"/>
                <a:sym typeface="Arial"/>
              </a:rPr>
              <a:t>~$(9)</a:t>
            </a:r>
            <a:endParaRPr sz="1200">
              <a:latin typeface="Arial"/>
              <a:ea typeface="Arial"/>
              <a:cs typeface="Arial"/>
              <a:sym typeface="Arial"/>
            </a:endParaRPr>
          </a:p>
        </p:txBody>
      </p:sp>
      <p:sp>
        <p:nvSpPr>
          <p:cNvPr id="538" name="Google Shape;538;p9"/>
          <p:cNvSpPr txBox="1"/>
          <p:nvPr/>
        </p:nvSpPr>
        <p:spPr>
          <a:xfrm>
            <a:off x="10425684" y="1613916"/>
            <a:ext cx="731520" cy="259079"/>
          </a:xfrm>
          <a:prstGeom prst="rect">
            <a:avLst/>
          </a:prstGeom>
          <a:noFill/>
          <a:ln>
            <a:noFill/>
          </a:ln>
        </p:spPr>
        <p:txBody>
          <a:bodyPr anchorCtr="0" anchor="t" bIns="0" lIns="0" spcFirstLastPara="1" rIns="0" wrap="square" tIns="0">
            <a:noAutofit/>
          </a:bodyPr>
          <a:lstStyle/>
          <a:p>
            <a:pPr indent="-2412" lvl="0" marL="192913" marR="0" rtl="0" algn="l">
              <a:lnSpc>
                <a:spcPct val="95825"/>
              </a:lnSpc>
              <a:spcBef>
                <a:spcPts val="0"/>
              </a:spcBef>
              <a:spcAft>
                <a:spcPts val="0"/>
              </a:spcAft>
              <a:buNone/>
            </a:pPr>
            <a:r>
              <a:rPr b="1" lang="en-US" sz="1200">
                <a:solidFill>
                  <a:srgbClr val="FFFFFF"/>
                </a:solidFill>
                <a:latin typeface="Arial"/>
                <a:ea typeface="Arial"/>
                <a:cs typeface="Arial"/>
                <a:sym typeface="Arial"/>
              </a:rPr>
              <a:t>7.8%</a:t>
            </a:r>
            <a:endParaRPr sz="1200">
              <a:latin typeface="Arial"/>
              <a:ea typeface="Arial"/>
              <a:cs typeface="Arial"/>
              <a:sym typeface="Arial"/>
            </a:endParaRPr>
          </a:p>
        </p:txBody>
      </p:sp>
      <p:sp>
        <p:nvSpPr>
          <p:cNvPr id="539" name="Google Shape;539;p9"/>
          <p:cNvSpPr txBox="1"/>
          <p:nvPr/>
        </p:nvSpPr>
        <p:spPr>
          <a:xfrm>
            <a:off x="8923020" y="1613916"/>
            <a:ext cx="731520" cy="259079"/>
          </a:xfrm>
          <a:prstGeom prst="rect">
            <a:avLst/>
          </a:prstGeom>
          <a:noFill/>
          <a:ln>
            <a:noFill/>
          </a:ln>
        </p:spPr>
        <p:txBody>
          <a:bodyPr anchorCtr="0" anchor="t" bIns="0" lIns="0" spcFirstLastPara="1" rIns="0" wrap="square" tIns="0">
            <a:noAutofit/>
          </a:bodyPr>
          <a:lstStyle/>
          <a:p>
            <a:pPr indent="-2157" lvl="0" marL="192658" marR="0" rtl="0" algn="l">
              <a:lnSpc>
                <a:spcPct val="95825"/>
              </a:lnSpc>
              <a:spcBef>
                <a:spcPts val="0"/>
              </a:spcBef>
              <a:spcAft>
                <a:spcPts val="0"/>
              </a:spcAft>
              <a:buNone/>
            </a:pPr>
            <a:r>
              <a:rPr b="1" lang="en-US" sz="1200">
                <a:solidFill>
                  <a:srgbClr val="FFFFFF"/>
                </a:solidFill>
                <a:latin typeface="Arial"/>
                <a:ea typeface="Arial"/>
                <a:cs typeface="Arial"/>
                <a:sym typeface="Arial"/>
              </a:rPr>
              <a:t>7.4%</a:t>
            </a:r>
            <a:endParaRPr sz="1200">
              <a:latin typeface="Arial"/>
              <a:ea typeface="Arial"/>
              <a:cs typeface="Arial"/>
              <a:sym typeface="Arial"/>
            </a:endParaRPr>
          </a:p>
        </p:txBody>
      </p:sp>
      <p:sp>
        <p:nvSpPr>
          <p:cNvPr id="540" name="Google Shape;540;p9"/>
          <p:cNvSpPr txBox="1"/>
          <p:nvPr/>
        </p:nvSpPr>
        <p:spPr>
          <a:xfrm>
            <a:off x="9717024" y="1280159"/>
            <a:ext cx="91440" cy="9144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700"/>
          </a:p>
        </p:txBody>
      </p:sp>
      <p:sp>
        <p:nvSpPr>
          <p:cNvPr id="541" name="Google Shape;541;p9"/>
          <p:cNvSpPr txBox="1"/>
          <p:nvPr/>
        </p:nvSpPr>
        <p:spPr>
          <a:xfrm>
            <a:off x="8673084" y="1280159"/>
            <a:ext cx="91440" cy="9144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700"/>
          </a:p>
        </p:txBody>
      </p:sp>
      <p:sp>
        <p:nvSpPr>
          <p:cNvPr id="542" name="Google Shape;542;p9"/>
          <p:cNvSpPr txBox="1"/>
          <p:nvPr/>
        </p:nvSpPr>
        <p:spPr>
          <a:xfrm>
            <a:off x="6702552" y="1271015"/>
            <a:ext cx="91440" cy="9144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700"/>
          </a:p>
        </p:txBody>
      </p:sp>
      <p:sp>
        <p:nvSpPr>
          <p:cNvPr id="543" name="Google Shape;543;p9"/>
          <p:cNvSpPr txBox="1"/>
          <p:nvPr/>
        </p:nvSpPr>
        <p:spPr>
          <a:xfrm>
            <a:off x="4562856" y="1271015"/>
            <a:ext cx="91439" cy="9144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700"/>
          </a:p>
        </p:txBody>
      </p:sp>
      <p:sp>
        <p:nvSpPr>
          <p:cNvPr id="544" name="Google Shape;544;p9"/>
          <p:cNvSpPr txBox="1"/>
          <p:nvPr/>
        </p:nvSpPr>
        <p:spPr>
          <a:xfrm>
            <a:off x="527304" y="421132"/>
            <a:ext cx="11311128"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45" name="Google Shape;545;p9"/>
          <p:cNvSpPr txBox="1"/>
          <p:nvPr/>
        </p:nvSpPr>
        <p:spPr>
          <a:xfrm>
            <a:off x="583692" y="975867"/>
            <a:ext cx="3598672"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46" name="Google Shape;546;p9"/>
          <p:cNvSpPr txBox="1"/>
          <p:nvPr/>
        </p:nvSpPr>
        <p:spPr>
          <a:xfrm>
            <a:off x="4372356" y="975867"/>
            <a:ext cx="3598672"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47" name="Google Shape;547;p9"/>
          <p:cNvSpPr txBox="1"/>
          <p:nvPr/>
        </p:nvSpPr>
        <p:spPr>
          <a:xfrm>
            <a:off x="8212835" y="975867"/>
            <a:ext cx="3598672"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1" name="Shape 551"/>
        <p:cNvGrpSpPr/>
        <p:nvPr/>
      </p:nvGrpSpPr>
      <p:grpSpPr>
        <a:xfrm>
          <a:off x="0" y="0"/>
          <a:ext cx="0" cy="0"/>
          <a:chOff x="0" y="0"/>
          <a:chExt cx="0" cy="0"/>
        </a:xfrm>
      </p:grpSpPr>
      <p:sp>
        <p:nvSpPr>
          <p:cNvPr id="552" name="Google Shape;552;p10"/>
          <p:cNvSpPr/>
          <p:nvPr/>
        </p:nvSpPr>
        <p:spPr>
          <a:xfrm>
            <a:off x="11382756" y="6417564"/>
            <a:ext cx="519683" cy="32004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53" name="Google Shape;553;p10"/>
          <p:cNvSpPr/>
          <p:nvPr/>
        </p:nvSpPr>
        <p:spPr>
          <a:xfrm>
            <a:off x="527304" y="1086612"/>
            <a:ext cx="11311128"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54" name="Google Shape;554;p10"/>
          <p:cNvSpPr/>
          <p:nvPr/>
        </p:nvSpPr>
        <p:spPr>
          <a:xfrm>
            <a:off x="528828" y="1191767"/>
            <a:ext cx="1920239" cy="1554480"/>
          </a:xfrm>
          <a:custGeom>
            <a:rect b="b" l="l" r="r" t="t"/>
            <a:pathLst>
              <a:path extrusionOk="0" h="120000" w="120000">
                <a:moveTo>
                  <a:pt x="0" y="20000"/>
                </a:moveTo>
                <a:lnTo>
                  <a:pt x="0" y="100000"/>
                </a:lnTo>
                <a:lnTo>
                  <a:pt x="53" y="101640"/>
                </a:lnTo>
                <a:lnTo>
                  <a:pt x="470" y="104807"/>
                </a:lnTo>
                <a:lnTo>
                  <a:pt x="1272" y="107786"/>
                </a:lnTo>
                <a:lnTo>
                  <a:pt x="2425" y="110536"/>
                </a:lnTo>
                <a:lnTo>
                  <a:pt x="3897" y="113017"/>
                </a:lnTo>
                <a:lnTo>
                  <a:pt x="5654" y="115186"/>
                </a:lnTo>
                <a:lnTo>
                  <a:pt x="7662" y="117004"/>
                </a:lnTo>
                <a:lnTo>
                  <a:pt x="9888" y="118428"/>
                </a:lnTo>
                <a:lnTo>
                  <a:pt x="12299" y="119418"/>
                </a:lnTo>
                <a:lnTo>
                  <a:pt x="14862" y="119933"/>
                </a:lnTo>
                <a:lnTo>
                  <a:pt x="16190" y="120000"/>
                </a:lnTo>
                <a:lnTo>
                  <a:pt x="103809" y="120000"/>
                </a:lnTo>
                <a:lnTo>
                  <a:pt x="106436" y="119738"/>
                </a:lnTo>
                <a:lnTo>
                  <a:pt x="108928" y="118980"/>
                </a:lnTo>
                <a:lnTo>
                  <a:pt x="111251" y="117768"/>
                </a:lnTo>
                <a:lnTo>
                  <a:pt x="113372" y="116142"/>
                </a:lnTo>
                <a:lnTo>
                  <a:pt x="115258" y="114143"/>
                </a:lnTo>
                <a:lnTo>
                  <a:pt x="116876" y="111813"/>
                </a:lnTo>
                <a:lnTo>
                  <a:pt x="118193" y="109192"/>
                </a:lnTo>
                <a:lnTo>
                  <a:pt x="119174" y="106322"/>
                </a:lnTo>
                <a:lnTo>
                  <a:pt x="119788" y="103244"/>
                </a:lnTo>
                <a:lnTo>
                  <a:pt x="120000" y="100000"/>
                </a:lnTo>
                <a:lnTo>
                  <a:pt x="120000" y="20000"/>
                </a:lnTo>
                <a:lnTo>
                  <a:pt x="119788" y="16755"/>
                </a:lnTo>
                <a:lnTo>
                  <a:pt x="119174" y="13677"/>
                </a:lnTo>
                <a:lnTo>
                  <a:pt x="118193" y="10807"/>
                </a:lnTo>
                <a:lnTo>
                  <a:pt x="116876" y="8186"/>
                </a:lnTo>
                <a:lnTo>
                  <a:pt x="115258" y="5856"/>
                </a:lnTo>
                <a:lnTo>
                  <a:pt x="113372" y="3857"/>
                </a:lnTo>
                <a:lnTo>
                  <a:pt x="111251" y="2231"/>
                </a:lnTo>
                <a:lnTo>
                  <a:pt x="108928" y="1019"/>
                </a:lnTo>
                <a:lnTo>
                  <a:pt x="106436" y="261"/>
                </a:lnTo>
                <a:lnTo>
                  <a:pt x="103809" y="0"/>
                </a:lnTo>
                <a:lnTo>
                  <a:pt x="16190" y="0"/>
                </a:lnTo>
                <a:lnTo>
                  <a:pt x="13564" y="261"/>
                </a:lnTo>
                <a:lnTo>
                  <a:pt x="11073" y="1019"/>
                </a:lnTo>
                <a:lnTo>
                  <a:pt x="8750" y="2231"/>
                </a:lnTo>
                <a:lnTo>
                  <a:pt x="6628" y="3857"/>
                </a:lnTo>
                <a:lnTo>
                  <a:pt x="4742" y="5856"/>
                </a:lnTo>
                <a:lnTo>
                  <a:pt x="3123" y="8186"/>
                </a:lnTo>
                <a:lnTo>
                  <a:pt x="1807" y="10807"/>
                </a:lnTo>
                <a:lnTo>
                  <a:pt x="825" y="13677"/>
                </a:lnTo>
                <a:lnTo>
                  <a:pt x="211" y="16755"/>
                </a:lnTo>
                <a:lnTo>
                  <a:pt x="0" y="2000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55" name="Google Shape;555;p10"/>
          <p:cNvSpPr/>
          <p:nvPr/>
        </p:nvSpPr>
        <p:spPr>
          <a:xfrm>
            <a:off x="548640" y="2878836"/>
            <a:ext cx="1920239" cy="1554480"/>
          </a:xfrm>
          <a:custGeom>
            <a:rect b="b" l="l" r="r" t="t"/>
            <a:pathLst>
              <a:path extrusionOk="0" h="120000" w="120000">
                <a:moveTo>
                  <a:pt x="0" y="19999"/>
                </a:moveTo>
                <a:lnTo>
                  <a:pt x="0" y="100000"/>
                </a:lnTo>
                <a:lnTo>
                  <a:pt x="53" y="101640"/>
                </a:lnTo>
                <a:lnTo>
                  <a:pt x="470" y="104807"/>
                </a:lnTo>
                <a:lnTo>
                  <a:pt x="1272" y="107786"/>
                </a:lnTo>
                <a:lnTo>
                  <a:pt x="2425" y="110536"/>
                </a:lnTo>
                <a:lnTo>
                  <a:pt x="3897" y="113017"/>
                </a:lnTo>
                <a:lnTo>
                  <a:pt x="5654" y="115186"/>
                </a:lnTo>
                <a:lnTo>
                  <a:pt x="7662" y="117004"/>
                </a:lnTo>
                <a:lnTo>
                  <a:pt x="9888" y="118428"/>
                </a:lnTo>
                <a:lnTo>
                  <a:pt x="12299" y="119418"/>
                </a:lnTo>
                <a:lnTo>
                  <a:pt x="14862" y="119933"/>
                </a:lnTo>
                <a:lnTo>
                  <a:pt x="16190" y="120000"/>
                </a:lnTo>
                <a:lnTo>
                  <a:pt x="103809" y="120000"/>
                </a:lnTo>
                <a:lnTo>
                  <a:pt x="106436" y="119738"/>
                </a:lnTo>
                <a:lnTo>
                  <a:pt x="108928" y="118980"/>
                </a:lnTo>
                <a:lnTo>
                  <a:pt x="111251" y="117768"/>
                </a:lnTo>
                <a:lnTo>
                  <a:pt x="113372" y="116142"/>
                </a:lnTo>
                <a:lnTo>
                  <a:pt x="115258" y="114143"/>
                </a:lnTo>
                <a:lnTo>
                  <a:pt x="116876" y="111813"/>
                </a:lnTo>
                <a:lnTo>
                  <a:pt x="118193" y="109192"/>
                </a:lnTo>
                <a:lnTo>
                  <a:pt x="119174" y="106322"/>
                </a:lnTo>
                <a:lnTo>
                  <a:pt x="119788" y="103244"/>
                </a:lnTo>
                <a:lnTo>
                  <a:pt x="120000" y="100000"/>
                </a:lnTo>
                <a:lnTo>
                  <a:pt x="120000" y="19999"/>
                </a:lnTo>
                <a:lnTo>
                  <a:pt x="119788" y="16755"/>
                </a:lnTo>
                <a:lnTo>
                  <a:pt x="119174" y="13677"/>
                </a:lnTo>
                <a:lnTo>
                  <a:pt x="118193" y="10807"/>
                </a:lnTo>
                <a:lnTo>
                  <a:pt x="116876" y="8186"/>
                </a:lnTo>
                <a:lnTo>
                  <a:pt x="115258" y="5856"/>
                </a:lnTo>
                <a:lnTo>
                  <a:pt x="113372" y="3857"/>
                </a:lnTo>
                <a:lnTo>
                  <a:pt x="111251" y="2231"/>
                </a:lnTo>
                <a:lnTo>
                  <a:pt x="108928" y="1019"/>
                </a:lnTo>
                <a:lnTo>
                  <a:pt x="106436" y="261"/>
                </a:lnTo>
                <a:lnTo>
                  <a:pt x="103809" y="0"/>
                </a:lnTo>
                <a:lnTo>
                  <a:pt x="16190" y="0"/>
                </a:lnTo>
                <a:lnTo>
                  <a:pt x="13564" y="261"/>
                </a:lnTo>
                <a:lnTo>
                  <a:pt x="11073" y="1019"/>
                </a:lnTo>
                <a:lnTo>
                  <a:pt x="8750" y="2231"/>
                </a:lnTo>
                <a:lnTo>
                  <a:pt x="6628" y="3857"/>
                </a:lnTo>
                <a:lnTo>
                  <a:pt x="4742" y="5856"/>
                </a:lnTo>
                <a:lnTo>
                  <a:pt x="3123" y="8186"/>
                </a:lnTo>
                <a:lnTo>
                  <a:pt x="1807" y="10807"/>
                </a:lnTo>
                <a:lnTo>
                  <a:pt x="825" y="13677"/>
                </a:lnTo>
                <a:lnTo>
                  <a:pt x="211" y="16755"/>
                </a:lnTo>
                <a:lnTo>
                  <a:pt x="0" y="19999"/>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56" name="Google Shape;556;p10"/>
          <p:cNvSpPr/>
          <p:nvPr/>
        </p:nvSpPr>
        <p:spPr>
          <a:xfrm>
            <a:off x="533400" y="4556760"/>
            <a:ext cx="1920239" cy="1554480"/>
          </a:xfrm>
          <a:custGeom>
            <a:rect b="b" l="l" r="r" t="t"/>
            <a:pathLst>
              <a:path extrusionOk="0" h="120000" w="120000">
                <a:moveTo>
                  <a:pt x="0" y="19999"/>
                </a:moveTo>
                <a:lnTo>
                  <a:pt x="0" y="99999"/>
                </a:lnTo>
                <a:lnTo>
                  <a:pt x="53" y="101640"/>
                </a:lnTo>
                <a:lnTo>
                  <a:pt x="470" y="104806"/>
                </a:lnTo>
                <a:lnTo>
                  <a:pt x="1272" y="107784"/>
                </a:lnTo>
                <a:lnTo>
                  <a:pt x="2425" y="110534"/>
                </a:lnTo>
                <a:lnTo>
                  <a:pt x="3897" y="113015"/>
                </a:lnTo>
                <a:lnTo>
                  <a:pt x="5654" y="115185"/>
                </a:lnTo>
                <a:lnTo>
                  <a:pt x="7662" y="117003"/>
                </a:lnTo>
                <a:lnTo>
                  <a:pt x="9888" y="118428"/>
                </a:lnTo>
                <a:lnTo>
                  <a:pt x="12299" y="119418"/>
                </a:lnTo>
                <a:lnTo>
                  <a:pt x="14862" y="119933"/>
                </a:lnTo>
                <a:lnTo>
                  <a:pt x="16190" y="120000"/>
                </a:lnTo>
                <a:lnTo>
                  <a:pt x="103809" y="120000"/>
                </a:lnTo>
                <a:lnTo>
                  <a:pt x="106436" y="119738"/>
                </a:lnTo>
                <a:lnTo>
                  <a:pt x="108928" y="118980"/>
                </a:lnTo>
                <a:lnTo>
                  <a:pt x="111251" y="117767"/>
                </a:lnTo>
                <a:lnTo>
                  <a:pt x="113372" y="116141"/>
                </a:lnTo>
                <a:lnTo>
                  <a:pt x="115258" y="114141"/>
                </a:lnTo>
                <a:lnTo>
                  <a:pt x="116876" y="111811"/>
                </a:lnTo>
                <a:lnTo>
                  <a:pt x="118193" y="109190"/>
                </a:lnTo>
                <a:lnTo>
                  <a:pt x="119174" y="106321"/>
                </a:lnTo>
                <a:lnTo>
                  <a:pt x="119788" y="103244"/>
                </a:lnTo>
                <a:lnTo>
                  <a:pt x="120000" y="99999"/>
                </a:lnTo>
                <a:lnTo>
                  <a:pt x="120000" y="19999"/>
                </a:lnTo>
                <a:lnTo>
                  <a:pt x="119788" y="16755"/>
                </a:lnTo>
                <a:lnTo>
                  <a:pt x="119174" y="13677"/>
                </a:lnTo>
                <a:lnTo>
                  <a:pt x="118193" y="10807"/>
                </a:lnTo>
                <a:lnTo>
                  <a:pt x="116876" y="8186"/>
                </a:lnTo>
                <a:lnTo>
                  <a:pt x="115258" y="5856"/>
                </a:lnTo>
                <a:lnTo>
                  <a:pt x="113372" y="3857"/>
                </a:lnTo>
                <a:lnTo>
                  <a:pt x="111251" y="2231"/>
                </a:lnTo>
                <a:lnTo>
                  <a:pt x="108928" y="1019"/>
                </a:lnTo>
                <a:lnTo>
                  <a:pt x="106436" y="261"/>
                </a:lnTo>
                <a:lnTo>
                  <a:pt x="103809" y="0"/>
                </a:lnTo>
                <a:lnTo>
                  <a:pt x="16190" y="0"/>
                </a:lnTo>
                <a:lnTo>
                  <a:pt x="13564" y="261"/>
                </a:lnTo>
                <a:lnTo>
                  <a:pt x="11073" y="1019"/>
                </a:lnTo>
                <a:lnTo>
                  <a:pt x="8750" y="2231"/>
                </a:lnTo>
                <a:lnTo>
                  <a:pt x="6628" y="3857"/>
                </a:lnTo>
                <a:lnTo>
                  <a:pt x="4742" y="5856"/>
                </a:lnTo>
                <a:lnTo>
                  <a:pt x="3123" y="8186"/>
                </a:lnTo>
                <a:lnTo>
                  <a:pt x="1807" y="10807"/>
                </a:lnTo>
                <a:lnTo>
                  <a:pt x="825" y="13677"/>
                </a:lnTo>
                <a:lnTo>
                  <a:pt x="211" y="16755"/>
                </a:lnTo>
                <a:lnTo>
                  <a:pt x="0" y="19999"/>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57" name="Google Shape;557;p10"/>
          <p:cNvSpPr/>
          <p:nvPr/>
        </p:nvSpPr>
        <p:spPr>
          <a:xfrm>
            <a:off x="9677400" y="1382267"/>
            <a:ext cx="381000" cy="2796540"/>
          </a:xfrm>
          <a:custGeom>
            <a:rect b="b" l="l" r="r" t="t"/>
            <a:pathLst>
              <a:path extrusionOk="0" h="120000" w="120000">
                <a:moveTo>
                  <a:pt x="0" y="0"/>
                </a:moveTo>
                <a:lnTo>
                  <a:pt x="0" y="119999"/>
                </a:lnTo>
                <a:lnTo>
                  <a:pt x="120000" y="59999"/>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58" name="Google Shape;558;p10"/>
          <p:cNvSpPr/>
          <p:nvPr/>
        </p:nvSpPr>
        <p:spPr>
          <a:xfrm>
            <a:off x="9677400" y="4637532"/>
            <a:ext cx="381000" cy="1392936"/>
          </a:xfrm>
          <a:custGeom>
            <a:rect b="b" l="l" r="r" t="t"/>
            <a:pathLst>
              <a:path extrusionOk="0" h="120000" w="120000">
                <a:moveTo>
                  <a:pt x="0" y="0"/>
                </a:moveTo>
                <a:lnTo>
                  <a:pt x="0" y="120000"/>
                </a:lnTo>
                <a:lnTo>
                  <a:pt x="120000" y="60000"/>
                </a:lnTo>
                <a:lnTo>
                  <a:pt x="0" y="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59" name="Google Shape;559;p10"/>
          <p:cNvSpPr txBox="1"/>
          <p:nvPr/>
        </p:nvSpPr>
        <p:spPr>
          <a:xfrm>
            <a:off x="508203" y="234727"/>
            <a:ext cx="11388648" cy="330200"/>
          </a:xfrm>
          <a:prstGeom prst="rect">
            <a:avLst/>
          </a:prstGeom>
          <a:noFill/>
          <a:ln>
            <a:noFill/>
          </a:ln>
        </p:spPr>
        <p:txBody>
          <a:bodyPr anchorCtr="0" anchor="t" bIns="0" lIns="0" spcFirstLastPara="1" rIns="0" wrap="square" tIns="0">
            <a:noAutofit/>
          </a:bodyPr>
          <a:lstStyle/>
          <a:p>
            <a:pPr indent="0" lvl="0" marL="12700" marR="0" rtl="0" algn="l">
              <a:lnSpc>
                <a:spcPct val="106458"/>
              </a:lnSpc>
              <a:spcBef>
                <a:spcPts val="0"/>
              </a:spcBef>
              <a:spcAft>
                <a:spcPts val="0"/>
              </a:spcAft>
              <a:buNone/>
            </a:pPr>
            <a:r>
              <a:rPr lang="en-US" sz="2400" u="sng">
                <a:solidFill>
                  <a:srgbClr val="002C71"/>
                </a:solidFill>
                <a:latin typeface="Arial"/>
                <a:ea typeface="Arial"/>
                <a:cs typeface="Arial"/>
                <a:sym typeface="Arial"/>
              </a:rPr>
              <a:t>Strategic Priorities to Increase Returns 	</a:t>
            </a:r>
            <a:endParaRPr sz="2400">
              <a:latin typeface="Arial"/>
              <a:ea typeface="Arial"/>
              <a:cs typeface="Arial"/>
              <a:sym typeface="Arial"/>
            </a:endParaRPr>
          </a:p>
        </p:txBody>
      </p:sp>
      <p:sp>
        <p:nvSpPr>
          <p:cNvPr id="560" name="Google Shape;560;p10"/>
          <p:cNvSpPr txBox="1"/>
          <p:nvPr/>
        </p:nvSpPr>
        <p:spPr>
          <a:xfrm>
            <a:off x="554532" y="699405"/>
            <a:ext cx="8738735" cy="279908"/>
          </a:xfrm>
          <a:prstGeom prst="rect">
            <a:avLst/>
          </a:prstGeom>
          <a:noFill/>
          <a:ln>
            <a:noFill/>
          </a:ln>
        </p:spPr>
        <p:txBody>
          <a:bodyPr anchorCtr="0" anchor="t" bIns="0" lIns="0" spcFirstLastPara="1" rIns="0" wrap="square" tIns="0">
            <a:noAutofit/>
          </a:bodyPr>
          <a:lstStyle/>
          <a:p>
            <a:pPr indent="0" lvl="0" marL="12700" marR="0" rtl="0" algn="l">
              <a:lnSpc>
                <a:spcPct val="107500"/>
              </a:lnSpc>
              <a:spcBef>
                <a:spcPts val="0"/>
              </a:spcBef>
              <a:spcAft>
                <a:spcPts val="0"/>
              </a:spcAft>
              <a:buNone/>
            </a:pPr>
            <a:r>
              <a:rPr lang="en-US" sz="2000">
                <a:solidFill>
                  <a:srgbClr val="00BCF1"/>
                </a:solidFill>
                <a:latin typeface="Arial"/>
                <a:ea typeface="Arial"/>
                <a:cs typeface="Arial"/>
                <a:sym typeface="Arial"/>
              </a:rPr>
              <a:t>Serving as trusted partner providing financial services that enable growth and</a:t>
            </a:r>
            <a:endParaRPr sz="2000">
              <a:latin typeface="Arial"/>
              <a:ea typeface="Arial"/>
              <a:cs typeface="Arial"/>
              <a:sym typeface="Arial"/>
            </a:endParaRPr>
          </a:p>
        </p:txBody>
      </p:sp>
      <p:sp>
        <p:nvSpPr>
          <p:cNvPr id="561" name="Google Shape;561;p10"/>
          <p:cNvSpPr txBox="1"/>
          <p:nvPr/>
        </p:nvSpPr>
        <p:spPr>
          <a:xfrm>
            <a:off x="9298918" y="699405"/>
            <a:ext cx="2212132" cy="279908"/>
          </a:xfrm>
          <a:prstGeom prst="rect">
            <a:avLst/>
          </a:prstGeom>
          <a:noFill/>
          <a:ln>
            <a:noFill/>
          </a:ln>
        </p:spPr>
        <p:txBody>
          <a:bodyPr anchorCtr="0" anchor="t" bIns="0" lIns="0" spcFirstLastPara="1" rIns="0" wrap="square" tIns="0">
            <a:noAutofit/>
          </a:bodyPr>
          <a:lstStyle/>
          <a:p>
            <a:pPr indent="0" lvl="0" marL="12700" marR="0" rtl="0" algn="l">
              <a:lnSpc>
                <a:spcPct val="107500"/>
              </a:lnSpc>
              <a:spcBef>
                <a:spcPts val="0"/>
              </a:spcBef>
              <a:spcAft>
                <a:spcPts val="0"/>
              </a:spcAft>
              <a:buNone/>
            </a:pPr>
            <a:r>
              <a:rPr lang="en-US" sz="2000">
                <a:solidFill>
                  <a:srgbClr val="00BCF1"/>
                </a:solidFill>
                <a:latin typeface="Arial"/>
                <a:ea typeface="Arial"/>
                <a:cs typeface="Arial"/>
                <a:sym typeface="Arial"/>
              </a:rPr>
              <a:t>economic progress</a:t>
            </a:r>
            <a:endParaRPr sz="2000">
              <a:latin typeface="Arial"/>
              <a:ea typeface="Arial"/>
              <a:cs typeface="Arial"/>
              <a:sym typeface="Arial"/>
            </a:endParaRPr>
          </a:p>
        </p:txBody>
      </p:sp>
      <p:sp>
        <p:nvSpPr>
          <p:cNvPr id="562" name="Google Shape;562;p10"/>
          <p:cNvSpPr txBox="1"/>
          <p:nvPr/>
        </p:nvSpPr>
        <p:spPr>
          <a:xfrm>
            <a:off x="2579624" y="1271294"/>
            <a:ext cx="147319" cy="269239"/>
          </a:xfrm>
          <a:prstGeom prst="rect">
            <a:avLst/>
          </a:prstGeom>
          <a:noFill/>
          <a:ln>
            <a:noFill/>
          </a:ln>
        </p:spPr>
        <p:txBody>
          <a:bodyPr anchorCtr="0" anchor="t" bIns="0" lIns="0" spcFirstLastPara="1" rIns="0" wrap="square" tIns="0">
            <a:noAutofit/>
          </a:bodyPr>
          <a:lstStyle/>
          <a:p>
            <a:pPr indent="0" lvl="0" marL="12700" marR="0" rtl="0" algn="l">
              <a:lnSpc>
                <a:spcPct val="108421"/>
              </a:lnSpc>
              <a:spcBef>
                <a:spcPts val="0"/>
              </a:spcBef>
              <a:spcAft>
                <a:spcPts val="0"/>
              </a:spcAft>
              <a:buNone/>
            </a:pPr>
            <a:r>
              <a:rPr lang="en-US" sz="1900">
                <a:solidFill>
                  <a:srgbClr val="52555A"/>
                </a:solidFill>
                <a:latin typeface="Arial"/>
                <a:ea typeface="Arial"/>
                <a:cs typeface="Arial"/>
                <a:sym typeface="Arial"/>
              </a:rPr>
              <a:t>•</a:t>
            </a:r>
            <a:endParaRPr sz="1900">
              <a:latin typeface="Arial"/>
              <a:ea typeface="Arial"/>
              <a:cs typeface="Arial"/>
              <a:sym typeface="Arial"/>
            </a:endParaRPr>
          </a:p>
        </p:txBody>
      </p:sp>
      <p:sp>
        <p:nvSpPr>
          <p:cNvPr id="563" name="Google Shape;563;p10"/>
          <p:cNvSpPr txBox="1"/>
          <p:nvPr/>
        </p:nvSpPr>
        <p:spPr>
          <a:xfrm>
            <a:off x="2753360" y="1304637"/>
            <a:ext cx="6342262" cy="792029"/>
          </a:xfrm>
          <a:prstGeom prst="rect">
            <a:avLst/>
          </a:prstGeom>
          <a:noFill/>
          <a:ln>
            <a:noFill/>
          </a:ln>
        </p:spPr>
        <p:txBody>
          <a:bodyPr anchorCtr="0" anchor="t" bIns="0" lIns="0" spcFirstLastPara="1" rIns="0" wrap="square" tIns="0">
            <a:noAutofit/>
          </a:bodyPr>
          <a:lstStyle/>
          <a:p>
            <a:pPr indent="0" lvl="0" marL="12700" marR="30449" rtl="0" algn="l">
              <a:lnSpc>
                <a:spcPct val="108124"/>
              </a:lnSpc>
              <a:spcBef>
                <a:spcPts val="0"/>
              </a:spcBef>
              <a:spcAft>
                <a:spcPts val="0"/>
              </a:spcAft>
              <a:buNone/>
            </a:pPr>
            <a:r>
              <a:rPr i="1" lang="en-US" sz="1600" u="sng">
                <a:solidFill>
                  <a:srgbClr val="52555A"/>
                </a:solidFill>
                <a:latin typeface="Arial"/>
                <a:ea typeface="Arial"/>
                <a:cs typeface="Arial"/>
                <a:sym typeface="Arial"/>
              </a:rPr>
              <a:t>Invest</a:t>
            </a:r>
            <a:r>
              <a:rPr i="1" lang="en-US" sz="1600">
                <a:solidFill>
                  <a:srgbClr val="52555A"/>
                </a:solidFill>
                <a:latin typeface="Arial"/>
                <a:ea typeface="Arial"/>
                <a:cs typeface="Arial"/>
                <a:sym typeface="Arial"/>
              </a:rPr>
              <a:t> </a:t>
            </a:r>
            <a:r>
              <a:rPr lang="en-US" sz="1600">
                <a:solidFill>
                  <a:srgbClr val="52555A"/>
                </a:solidFill>
                <a:latin typeface="Arial"/>
                <a:ea typeface="Arial"/>
                <a:cs typeface="Arial"/>
                <a:sym typeface="Arial"/>
              </a:rPr>
              <a:t>and </a:t>
            </a:r>
            <a:r>
              <a:rPr i="1" lang="en-US" sz="1600" u="sng">
                <a:solidFill>
                  <a:srgbClr val="52555A"/>
                </a:solidFill>
                <a:latin typeface="Arial"/>
                <a:ea typeface="Arial"/>
                <a:cs typeface="Arial"/>
                <a:sym typeface="Arial"/>
              </a:rPr>
              <a:t>innovate</a:t>
            </a:r>
            <a:r>
              <a:rPr i="1" lang="en-US" sz="1600">
                <a:solidFill>
                  <a:srgbClr val="52555A"/>
                </a:solidFill>
                <a:latin typeface="Arial"/>
                <a:ea typeface="Arial"/>
                <a:cs typeface="Arial"/>
                <a:sym typeface="Arial"/>
              </a:rPr>
              <a:t> </a:t>
            </a:r>
            <a:r>
              <a:rPr lang="en-US" sz="1600">
                <a:solidFill>
                  <a:srgbClr val="52555A"/>
                </a:solidFill>
                <a:latin typeface="Arial"/>
                <a:ea typeface="Arial"/>
                <a:cs typeface="Arial"/>
                <a:sym typeface="Arial"/>
              </a:rPr>
              <a:t>to deepen relationships and transform the client</a:t>
            </a:r>
            <a:endParaRPr sz="1600">
              <a:latin typeface="Arial"/>
              <a:ea typeface="Arial"/>
              <a:cs typeface="Arial"/>
              <a:sym typeface="Arial"/>
            </a:endParaRPr>
          </a:p>
          <a:p>
            <a:pPr indent="0" lvl="0" marL="12700" marR="30449" rtl="0" algn="l">
              <a:lnSpc>
                <a:spcPct val="95825"/>
              </a:lnSpc>
              <a:spcBef>
                <a:spcPts val="0"/>
              </a:spcBef>
              <a:spcAft>
                <a:spcPts val="0"/>
              </a:spcAft>
              <a:buNone/>
            </a:pPr>
            <a:r>
              <a:rPr lang="en-US" sz="1600">
                <a:solidFill>
                  <a:srgbClr val="52555A"/>
                </a:solidFill>
                <a:latin typeface="Arial"/>
                <a:ea typeface="Arial"/>
                <a:cs typeface="Arial"/>
                <a:sym typeface="Arial"/>
              </a:rPr>
              <a:t>experience</a:t>
            </a:r>
            <a:endParaRPr sz="1600">
              <a:latin typeface="Arial"/>
              <a:ea typeface="Arial"/>
              <a:cs typeface="Arial"/>
              <a:sym typeface="Arial"/>
            </a:endParaRPr>
          </a:p>
          <a:p>
            <a:pPr indent="0" lvl="0" marL="12700" marR="0" rtl="0" algn="l">
              <a:lnSpc>
                <a:spcPct val="95825"/>
              </a:lnSpc>
              <a:spcBef>
                <a:spcPts val="680"/>
              </a:spcBef>
              <a:spcAft>
                <a:spcPts val="0"/>
              </a:spcAft>
              <a:buNone/>
            </a:pPr>
            <a:r>
              <a:rPr i="1" lang="en-US" sz="1600" u="sng">
                <a:solidFill>
                  <a:srgbClr val="52555A"/>
                </a:solidFill>
                <a:latin typeface="Arial"/>
                <a:ea typeface="Arial"/>
                <a:cs typeface="Arial"/>
                <a:sym typeface="Arial"/>
              </a:rPr>
              <a:t>Extend leadership positions</a:t>
            </a:r>
            <a:r>
              <a:rPr i="1" lang="en-US" sz="1600">
                <a:solidFill>
                  <a:srgbClr val="52555A"/>
                </a:solidFill>
                <a:latin typeface="Arial"/>
                <a:ea typeface="Arial"/>
                <a:cs typeface="Arial"/>
                <a:sym typeface="Arial"/>
              </a:rPr>
              <a:t> </a:t>
            </a:r>
            <a:r>
              <a:rPr lang="en-US" sz="1600">
                <a:solidFill>
                  <a:srgbClr val="52555A"/>
                </a:solidFill>
                <a:latin typeface="Arial"/>
                <a:ea typeface="Arial"/>
                <a:cs typeface="Arial"/>
                <a:sym typeface="Arial"/>
              </a:rPr>
              <a:t>and continue to </a:t>
            </a:r>
            <a:r>
              <a:rPr i="1" lang="en-US" sz="1600">
                <a:solidFill>
                  <a:srgbClr val="52555A"/>
                </a:solidFill>
                <a:latin typeface="Arial"/>
                <a:ea typeface="Arial"/>
                <a:cs typeface="Arial"/>
                <a:sym typeface="Arial"/>
              </a:rPr>
              <a:t> </a:t>
            </a:r>
            <a:r>
              <a:rPr i="1" lang="en-US" sz="1600" u="sng">
                <a:solidFill>
                  <a:srgbClr val="52555A"/>
                </a:solidFill>
                <a:latin typeface="Arial"/>
                <a:ea typeface="Arial"/>
                <a:cs typeface="Arial"/>
                <a:sym typeface="Arial"/>
              </a:rPr>
              <a:t>gain wallet share</a:t>
            </a:r>
            <a:r>
              <a:rPr i="1" lang="en-US" sz="1600">
                <a:solidFill>
                  <a:srgbClr val="52555A"/>
                </a:solidFill>
                <a:latin typeface="Arial"/>
                <a:ea typeface="Arial"/>
                <a:cs typeface="Arial"/>
                <a:sym typeface="Arial"/>
              </a:rPr>
              <a:t> </a:t>
            </a:r>
            <a:r>
              <a:rPr lang="en-US" sz="1600">
                <a:solidFill>
                  <a:srgbClr val="52555A"/>
                </a:solidFill>
                <a:latin typeface="Arial"/>
                <a:ea typeface="Arial"/>
                <a:cs typeface="Arial"/>
                <a:sym typeface="Arial"/>
              </a:rPr>
              <a:t>in areas </a:t>
            </a:r>
            <a:r>
              <a:rPr lang="en-US" sz="1600">
                <a:solidFill>
                  <a:srgbClr val="52555A"/>
                </a:solidFill>
              </a:rPr>
              <a:t>where we have a differentiated ability to serve our target clients</a:t>
            </a:r>
            <a:endParaRPr sz="1600">
              <a:latin typeface="Arial"/>
              <a:ea typeface="Arial"/>
              <a:cs typeface="Arial"/>
              <a:sym typeface="Arial"/>
            </a:endParaRPr>
          </a:p>
        </p:txBody>
      </p:sp>
      <p:sp>
        <p:nvSpPr>
          <p:cNvPr id="564" name="Google Shape;564;p10"/>
          <p:cNvSpPr txBox="1"/>
          <p:nvPr/>
        </p:nvSpPr>
        <p:spPr>
          <a:xfrm>
            <a:off x="955954" y="1582348"/>
            <a:ext cx="1084554" cy="803021"/>
          </a:xfrm>
          <a:prstGeom prst="rect">
            <a:avLst/>
          </a:prstGeom>
          <a:noFill/>
          <a:ln>
            <a:noFill/>
          </a:ln>
        </p:spPr>
        <p:txBody>
          <a:bodyPr anchorCtr="0" anchor="t" bIns="0" lIns="0" spcFirstLastPara="1" rIns="0" wrap="square" tIns="0">
            <a:noAutofit/>
          </a:bodyPr>
          <a:lstStyle/>
          <a:p>
            <a:pPr indent="0" lvl="0" marL="0" marR="0" rtl="0" algn="ctr">
              <a:lnSpc>
                <a:spcPct val="107722"/>
              </a:lnSpc>
              <a:spcBef>
                <a:spcPts val="0"/>
              </a:spcBef>
              <a:spcAft>
                <a:spcPts val="0"/>
              </a:spcAft>
              <a:buNone/>
            </a:pPr>
            <a:r>
              <a:rPr b="1" lang="en-US" sz="1800">
                <a:solidFill>
                  <a:srgbClr val="FFFFFF"/>
                </a:solidFill>
                <a:latin typeface="Arial"/>
                <a:ea typeface="Arial"/>
                <a:cs typeface="Arial"/>
                <a:sym typeface="Arial"/>
              </a:rPr>
              <a:t>Client-led</a:t>
            </a:r>
            <a:endParaRPr sz="1800">
              <a:latin typeface="Arial"/>
              <a:ea typeface="Arial"/>
              <a:cs typeface="Arial"/>
              <a:sym typeface="Arial"/>
            </a:endParaRPr>
          </a:p>
          <a:p>
            <a:pPr indent="-2128" lvl="0" marL="27528" marR="44987" rtl="0" algn="ctr">
              <a:lnSpc>
                <a:spcPct val="95825"/>
              </a:lnSpc>
              <a:spcBef>
                <a:spcPts val="0"/>
              </a:spcBef>
              <a:spcAft>
                <a:spcPts val="0"/>
              </a:spcAft>
              <a:buNone/>
            </a:pPr>
            <a:r>
              <a:rPr b="1" lang="en-US" sz="1800">
                <a:solidFill>
                  <a:srgbClr val="FFFFFF"/>
                </a:solidFill>
                <a:latin typeface="Arial"/>
                <a:ea typeface="Arial"/>
                <a:cs typeface="Arial"/>
                <a:sym typeface="Arial"/>
              </a:rPr>
              <a:t>Revenue</a:t>
            </a:r>
            <a:endParaRPr sz="1800">
              <a:latin typeface="Arial"/>
              <a:ea typeface="Arial"/>
              <a:cs typeface="Arial"/>
              <a:sym typeface="Arial"/>
            </a:endParaRPr>
          </a:p>
          <a:p>
            <a:pPr indent="-127" lvl="0" marL="101727" marR="119379" rtl="0" algn="ctr">
              <a:lnSpc>
                <a:spcPct val="95825"/>
              </a:lnSpc>
              <a:spcBef>
                <a:spcPts val="90"/>
              </a:spcBef>
              <a:spcAft>
                <a:spcPts val="0"/>
              </a:spcAft>
              <a:buNone/>
            </a:pPr>
            <a:r>
              <a:rPr b="1" lang="en-US" sz="1800">
                <a:solidFill>
                  <a:srgbClr val="FFFFFF"/>
                </a:solidFill>
                <a:latin typeface="Arial"/>
                <a:ea typeface="Arial"/>
                <a:cs typeface="Arial"/>
                <a:sym typeface="Arial"/>
              </a:rPr>
              <a:t>Growth</a:t>
            </a:r>
            <a:endParaRPr sz="1800">
              <a:latin typeface="Arial"/>
              <a:ea typeface="Arial"/>
              <a:cs typeface="Arial"/>
              <a:sym typeface="Arial"/>
            </a:endParaRPr>
          </a:p>
        </p:txBody>
      </p:sp>
      <p:sp>
        <p:nvSpPr>
          <p:cNvPr id="565" name="Google Shape;565;p10"/>
          <p:cNvSpPr txBox="1"/>
          <p:nvPr/>
        </p:nvSpPr>
        <p:spPr>
          <a:xfrm>
            <a:off x="2579624" y="1834927"/>
            <a:ext cx="147472" cy="269544"/>
          </a:xfrm>
          <a:prstGeom prst="rect">
            <a:avLst/>
          </a:prstGeom>
          <a:noFill/>
          <a:ln>
            <a:noFill/>
          </a:ln>
        </p:spPr>
        <p:txBody>
          <a:bodyPr anchorCtr="0" anchor="t" bIns="0" lIns="0" spcFirstLastPara="1" rIns="0" wrap="square" tIns="0">
            <a:noAutofit/>
          </a:bodyPr>
          <a:lstStyle/>
          <a:p>
            <a:pPr indent="0" lvl="0" marL="12700" marR="0" rtl="0" algn="l">
              <a:lnSpc>
                <a:spcPct val="108421"/>
              </a:lnSpc>
              <a:spcBef>
                <a:spcPts val="0"/>
              </a:spcBef>
              <a:spcAft>
                <a:spcPts val="0"/>
              </a:spcAft>
              <a:buNone/>
            </a:pPr>
            <a:r>
              <a:rPr lang="en-US" sz="1900">
                <a:solidFill>
                  <a:srgbClr val="52555A"/>
                </a:solidFill>
                <a:latin typeface="Arial"/>
                <a:ea typeface="Arial"/>
                <a:cs typeface="Arial"/>
                <a:sym typeface="Arial"/>
              </a:rPr>
              <a:t>•</a:t>
            </a:r>
            <a:endParaRPr sz="1900">
              <a:latin typeface="Arial"/>
              <a:ea typeface="Arial"/>
              <a:cs typeface="Arial"/>
              <a:sym typeface="Arial"/>
            </a:endParaRPr>
          </a:p>
        </p:txBody>
      </p:sp>
      <p:sp>
        <p:nvSpPr>
          <p:cNvPr id="566" name="Google Shape;566;p10"/>
          <p:cNvSpPr txBox="1"/>
          <p:nvPr/>
        </p:nvSpPr>
        <p:spPr>
          <a:xfrm>
            <a:off x="2764010" y="2433038"/>
            <a:ext cx="6020700" cy="548100"/>
          </a:xfrm>
          <a:prstGeom prst="rect">
            <a:avLst/>
          </a:prstGeom>
          <a:noFill/>
          <a:ln>
            <a:noFill/>
          </a:ln>
        </p:spPr>
        <p:txBody>
          <a:bodyPr anchorCtr="0" anchor="t" bIns="0" lIns="0" spcFirstLastPara="1" rIns="0" wrap="square" tIns="0">
            <a:noAutofit/>
          </a:bodyPr>
          <a:lstStyle/>
          <a:p>
            <a:pPr indent="0" lvl="0" marL="0" marR="0" rtl="0" algn="l">
              <a:lnSpc>
                <a:spcPct val="95825"/>
              </a:lnSpc>
              <a:spcBef>
                <a:spcPts val="593"/>
              </a:spcBef>
              <a:spcAft>
                <a:spcPts val="0"/>
              </a:spcAft>
              <a:buNone/>
            </a:pPr>
            <a:r>
              <a:rPr i="1" lang="en-US" sz="1600" u="sng">
                <a:solidFill>
                  <a:srgbClr val="52555A"/>
                </a:solidFill>
                <a:latin typeface="Arial"/>
                <a:ea typeface="Arial"/>
                <a:cs typeface="Arial"/>
                <a:sym typeface="Arial"/>
              </a:rPr>
              <a:t>Leverage our global footprint and expertise</a:t>
            </a:r>
            <a:r>
              <a:rPr i="1" lang="en-US" sz="1600">
                <a:solidFill>
                  <a:srgbClr val="52555A"/>
                </a:solidFill>
                <a:latin typeface="Arial"/>
                <a:ea typeface="Arial"/>
                <a:cs typeface="Arial"/>
                <a:sym typeface="Arial"/>
              </a:rPr>
              <a:t> </a:t>
            </a:r>
            <a:r>
              <a:rPr lang="en-US" sz="1600">
                <a:solidFill>
                  <a:srgbClr val="52555A"/>
                </a:solidFill>
                <a:latin typeface="Arial"/>
                <a:ea typeface="Arial"/>
                <a:cs typeface="Arial"/>
                <a:sym typeface="Arial"/>
              </a:rPr>
              <a:t>on behalf of our clients</a:t>
            </a:r>
            <a:endParaRPr sz="1600">
              <a:latin typeface="Arial"/>
              <a:ea typeface="Arial"/>
              <a:cs typeface="Arial"/>
              <a:sym typeface="Arial"/>
            </a:endParaRPr>
          </a:p>
        </p:txBody>
      </p:sp>
      <p:sp>
        <p:nvSpPr>
          <p:cNvPr id="567" name="Google Shape;567;p10"/>
          <p:cNvSpPr txBox="1"/>
          <p:nvPr/>
        </p:nvSpPr>
        <p:spPr>
          <a:xfrm>
            <a:off x="10398633" y="2256591"/>
            <a:ext cx="1143482" cy="1077341"/>
          </a:xfrm>
          <a:prstGeom prst="rect">
            <a:avLst/>
          </a:prstGeom>
          <a:noFill/>
          <a:ln>
            <a:noFill/>
          </a:ln>
        </p:spPr>
        <p:txBody>
          <a:bodyPr anchorCtr="0" anchor="t" bIns="0" lIns="0" spcFirstLastPara="1" rIns="0" wrap="square" tIns="0">
            <a:noAutofit/>
          </a:bodyPr>
          <a:lstStyle/>
          <a:p>
            <a:pPr indent="0" lvl="0" marL="0" marR="0" rtl="0" algn="ctr">
              <a:lnSpc>
                <a:spcPct val="107722"/>
              </a:lnSpc>
              <a:spcBef>
                <a:spcPts val="0"/>
              </a:spcBef>
              <a:spcAft>
                <a:spcPts val="0"/>
              </a:spcAft>
              <a:buNone/>
            </a:pPr>
            <a:r>
              <a:rPr b="1" lang="en-US" sz="1800">
                <a:solidFill>
                  <a:srgbClr val="002C71"/>
                </a:solidFill>
                <a:latin typeface="Arial"/>
                <a:ea typeface="Arial"/>
                <a:cs typeface="Arial"/>
                <a:sym typeface="Arial"/>
              </a:rPr>
              <a:t>Improving</a:t>
            </a:r>
            <a:endParaRPr sz="1800">
              <a:latin typeface="Arial"/>
              <a:ea typeface="Arial"/>
              <a:cs typeface="Arial"/>
              <a:sym typeface="Arial"/>
            </a:endParaRPr>
          </a:p>
          <a:p>
            <a:pPr indent="-11271" lvl="0" marL="163672" marR="178684" rtl="0" algn="ctr">
              <a:lnSpc>
                <a:spcPct val="100041"/>
              </a:lnSpc>
              <a:spcBef>
                <a:spcPts val="0"/>
              </a:spcBef>
              <a:spcAft>
                <a:spcPts val="0"/>
              </a:spcAft>
              <a:buNone/>
            </a:pPr>
            <a:r>
              <a:rPr b="1" lang="en-US" sz="1800">
                <a:solidFill>
                  <a:srgbClr val="002C71"/>
                </a:solidFill>
                <a:latin typeface="Arial"/>
                <a:ea typeface="Arial"/>
                <a:cs typeface="Arial"/>
                <a:sym typeface="Arial"/>
              </a:rPr>
              <a:t>Return </a:t>
            </a:r>
            <a:r>
              <a:rPr b="1" i="1" lang="en-US" sz="1800" u="sng">
                <a:solidFill>
                  <a:srgbClr val="002C71"/>
                </a:solidFill>
                <a:latin typeface="Arial"/>
                <a:ea typeface="Arial"/>
                <a:cs typeface="Arial"/>
                <a:sym typeface="Arial"/>
              </a:rPr>
              <a:t>on</a:t>
            </a:r>
            <a:r>
              <a:rPr b="1" i="1" lang="en-US" sz="1800">
                <a:solidFill>
                  <a:srgbClr val="002C71"/>
                </a:solidFill>
                <a:latin typeface="Arial"/>
                <a:ea typeface="Arial"/>
                <a:cs typeface="Arial"/>
                <a:sym typeface="Arial"/>
              </a:rPr>
              <a:t> </a:t>
            </a:r>
            <a:r>
              <a:rPr b="1" lang="en-US" sz="1800">
                <a:solidFill>
                  <a:srgbClr val="002C71"/>
                </a:solidFill>
                <a:latin typeface="Arial"/>
                <a:ea typeface="Arial"/>
                <a:cs typeface="Arial"/>
                <a:sym typeface="Arial"/>
              </a:rPr>
              <a:t>Capital</a:t>
            </a:r>
            <a:endParaRPr sz="1800">
              <a:latin typeface="Arial"/>
              <a:ea typeface="Arial"/>
              <a:cs typeface="Arial"/>
              <a:sym typeface="Arial"/>
            </a:endParaRPr>
          </a:p>
        </p:txBody>
      </p:sp>
      <p:sp>
        <p:nvSpPr>
          <p:cNvPr id="568" name="Google Shape;568;p10"/>
          <p:cNvSpPr txBox="1"/>
          <p:nvPr/>
        </p:nvSpPr>
        <p:spPr>
          <a:xfrm>
            <a:off x="2579624" y="2399435"/>
            <a:ext cx="147319" cy="269239"/>
          </a:xfrm>
          <a:prstGeom prst="rect">
            <a:avLst/>
          </a:prstGeom>
          <a:noFill/>
          <a:ln>
            <a:noFill/>
          </a:ln>
        </p:spPr>
        <p:txBody>
          <a:bodyPr anchorCtr="0" anchor="t" bIns="0" lIns="0" spcFirstLastPara="1" rIns="0" wrap="square" tIns="0">
            <a:noAutofit/>
          </a:bodyPr>
          <a:lstStyle/>
          <a:p>
            <a:pPr indent="0" lvl="0" marL="12700" marR="0" rtl="0" algn="l">
              <a:lnSpc>
                <a:spcPct val="108421"/>
              </a:lnSpc>
              <a:spcBef>
                <a:spcPts val="0"/>
              </a:spcBef>
              <a:spcAft>
                <a:spcPts val="0"/>
              </a:spcAft>
              <a:buNone/>
            </a:pPr>
            <a:r>
              <a:rPr lang="en-US" sz="1900">
                <a:solidFill>
                  <a:srgbClr val="52555A"/>
                </a:solidFill>
                <a:latin typeface="Arial"/>
                <a:ea typeface="Arial"/>
                <a:cs typeface="Arial"/>
                <a:sym typeface="Arial"/>
              </a:rPr>
              <a:t>•</a:t>
            </a:r>
            <a:endParaRPr sz="1900">
              <a:latin typeface="Arial"/>
              <a:ea typeface="Arial"/>
              <a:cs typeface="Arial"/>
              <a:sym typeface="Arial"/>
            </a:endParaRPr>
          </a:p>
        </p:txBody>
      </p:sp>
      <p:sp>
        <p:nvSpPr>
          <p:cNvPr id="569" name="Google Shape;569;p10"/>
          <p:cNvSpPr txBox="1"/>
          <p:nvPr/>
        </p:nvSpPr>
        <p:spPr>
          <a:xfrm>
            <a:off x="2568702" y="3222395"/>
            <a:ext cx="147319" cy="627379"/>
          </a:xfrm>
          <a:prstGeom prst="rect">
            <a:avLst/>
          </a:prstGeom>
          <a:noFill/>
          <a:ln>
            <a:noFill/>
          </a:ln>
        </p:spPr>
        <p:txBody>
          <a:bodyPr anchorCtr="0" anchor="t" bIns="0" lIns="0" spcFirstLastPara="1" rIns="0" wrap="square" tIns="0">
            <a:noAutofit/>
          </a:bodyPr>
          <a:lstStyle/>
          <a:p>
            <a:pPr indent="0" lvl="0" marL="12700" marR="0" rtl="0" algn="l">
              <a:lnSpc>
                <a:spcPct val="108421"/>
              </a:lnSpc>
              <a:spcBef>
                <a:spcPts val="0"/>
              </a:spcBef>
              <a:spcAft>
                <a:spcPts val="0"/>
              </a:spcAft>
              <a:buNone/>
            </a:pPr>
            <a:r>
              <a:rPr lang="en-US" sz="1900">
                <a:solidFill>
                  <a:srgbClr val="52555A"/>
                </a:solidFill>
                <a:latin typeface="Arial"/>
                <a:ea typeface="Arial"/>
                <a:cs typeface="Arial"/>
                <a:sym typeface="Arial"/>
              </a:rPr>
              <a:t>•</a:t>
            </a:r>
            <a:endParaRPr sz="1900">
              <a:latin typeface="Arial"/>
              <a:ea typeface="Arial"/>
              <a:cs typeface="Arial"/>
              <a:sym typeface="Arial"/>
            </a:endParaRPr>
          </a:p>
          <a:p>
            <a:pPr indent="0" lvl="0" marL="12700" marR="0" rtl="0" algn="l">
              <a:lnSpc>
                <a:spcPct val="95825"/>
              </a:lnSpc>
              <a:spcBef>
                <a:spcPts val="532"/>
              </a:spcBef>
              <a:spcAft>
                <a:spcPts val="0"/>
              </a:spcAft>
              <a:buNone/>
            </a:pPr>
            <a:r>
              <a:rPr lang="en-US" sz="1900">
                <a:solidFill>
                  <a:srgbClr val="52555A"/>
                </a:solidFill>
                <a:latin typeface="Arial"/>
                <a:ea typeface="Arial"/>
                <a:cs typeface="Arial"/>
                <a:sym typeface="Arial"/>
              </a:rPr>
              <a:t>•</a:t>
            </a:r>
            <a:endParaRPr sz="1900">
              <a:latin typeface="Arial"/>
              <a:ea typeface="Arial"/>
              <a:cs typeface="Arial"/>
              <a:sym typeface="Arial"/>
            </a:endParaRPr>
          </a:p>
        </p:txBody>
      </p:sp>
      <p:sp>
        <p:nvSpPr>
          <p:cNvPr id="570" name="Google Shape;570;p10"/>
          <p:cNvSpPr txBox="1"/>
          <p:nvPr/>
        </p:nvSpPr>
        <p:spPr>
          <a:xfrm>
            <a:off x="2742438" y="3255738"/>
            <a:ext cx="5972468" cy="228091"/>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i="1" lang="en-US" sz="1600" u="sng">
                <a:solidFill>
                  <a:srgbClr val="52555A"/>
                </a:solidFill>
                <a:latin typeface="Arial"/>
                <a:ea typeface="Arial"/>
                <a:cs typeface="Arial"/>
                <a:sym typeface="Arial"/>
              </a:rPr>
              <a:t>Drive scale efficiencies</a:t>
            </a:r>
            <a:r>
              <a:rPr i="1" lang="en-US" sz="1600">
                <a:solidFill>
                  <a:srgbClr val="52555A"/>
                </a:solidFill>
                <a:latin typeface="Arial"/>
                <a:ea typeface="Arial"/>
                <a:cs typeface="Arial"/>
                <a:sym typeface="Arial"/>
              </a:rPr>
              <a:t> </a:t>
            </a:r>
            <a:r>
              <a:rPr lang="en-US" sz="1600">
                <a:solidFill>
                  <a:srgbClr val="52555A"/>
                </a:solidFill>
                <a:latin typeface="Arial"/>
                <a:ea typeface="Arial"/>
                <a:cs typeface="Arial"/>
                <a:sym typeface="Arial"/>
              </a:rPr>
              <a:t>through common platforms and processes</a:t>
            </a:r>
            <a:endParaRPr sz="1600">
              <a:latin typeface="Arial"/>
              <a:ea typeface="Arial"/>
              <a:cs typeface="Arial"/>
              <a:sym typeface="Arial"/>
            </a:endParaRPr>
          </a:p>
        </p:txBody>
      </p:sp>
      <p:sp>
        <p:nvSpPr>
          <p:cNvPr id="571" name="Google Shape;571;p10"/>
          <p:cNvSpPr txBox="1"/>
          <p:nvPr/>
        </p:nvSpPr>
        <p:spPr>
          <a:xfrm>
            <a:off x="841654" y="3270432"/>
            <a:ext cx="1352935" cy="802697"/>
          </a:xfrm>
          <a:prstGeom prst="rect">
            <a:avLst/>
          </a:prstGeom>
          <a:noFill/>
          <a:ln>
            <a:noFill/>
          </a:ln>
        </p:spPr>
        <p:txBody>
          <a:bodyPr anchorCtr="0" anchor="t" bIns="0" lIns="0" spcFirstLastPara="1" rIns="0" wrap="square" tIns="0">
            <a:noAutofit/>
          </a:bodyPr>
          <a:lstStyle/>
          <a:p>
            <a:pPr indent="0" lvl="0" marL="0" marR="13313" rtl="0" algn="ctr">
              <a:lnSpc>
                <a:spcPct val="107722"/>
              </a:lnSpc>
              <a:spcBef>
                <a:spcPts val="0"/>
              </a:spcBef>
              <a:spcAft>
                <a:spcPts val="0"/>
              </a:spcAft>
              <a:buNone/>
            </a:pPr>
            <a:r>
              <a:rPr b="1" lang="en-US" sz="1800">
                <a:solidFill>
                  <a:srgbClr val="FFFFFF"/>
                </a:solidFill>
                <a:latin typeface="Arial"/>
                <a:ea typeface="Arial"/>
                <a:cs typeface="Arial"/>
                <a:sym typeface="Arial"/>
              </a:rPr>
              <a:t>Capabilities</a:t>
            </a:r>
            <a:endParaRPr sz="1800">
              <a:latin typeface="Arial"/>
              <a:ea typeface="Arial"/>
              <a:cs typeface="Arial"/>
              <a:sym typeface="Arial"/>
            </a:endParaRPr>
          </a:p>
          <a:p>
            <a:pPr indent="0" lvl="0" marL="0" marR="0" rtl="0" algn="ctr">
              <a:lnSpc>
                <a:spcPct val="95825"/>
              </a:lnSpc>
              <a:spcBef>
                <a:spcPts val="0"/>
              </a:spcBef>
              <a:spcAft>
                <a:spcPts val="0"/>
              </a:spcAft>
              <a:buNone/>
            </a:pPr>
            <a:r>
              <a:rPr b="1" lang="en-US" sz="1800">
                <a:solidFill>
                  <a:srgbClr val="FFFFFF"/>
                </a:solidFill>
                <a:latin typeface="Arial"/>
                <a:ea typeface="Arial"/>
                <a:cs typeface="Arial"/>
                <a:sym typeface="Arial"/>
              </a:rPr>
              <a:t>&amp; Operating</a:t>
            </a:r>
            <a:endParaRPr sz="1800">
              <a:latin typeface="Arial"/>
              <a:ea typeface="Arial"/>
              <a:cs typeface="Arial"/>
              <a:sym typeface="Arial"/>
            </a:endParaRPr>
          </a:p>
          <a:p>
            <a:pPr indent="-8232" lvl="0" marL="97132" marR="115636" rtl="0" algn="ctr">
              <a:lnSpc>
                <a:spcPct val="95825"/>
              </a:lnSpc>
              <a:spcBef>
                <a:spcPts val="90"/>
              </a:spcBef>
              <a:spcAft>
                <a:spcPts val="0"/>
              </a:spcAft>
              <a:buNone/>
            </a:pPr>
            <a:r>
              <a:rPr b="1" lang="en-US" sz="1800">
                <a:solidFill>
                  <a:srgbClr val="FFFFFF"/>
                </a:solidFill>
                <a:latin typeface="Arial"/>
                <a:ea typeface="Arial"/>
                <a:cs typeface="Arial"/>
                <a:sym typeface="Arial"/>
              </a:rPr>
              <a:t>Discipline</a:t>
            </a:r>
            <a:endParaRPr sz="1800">
              <a:latin typeface="Arial"/>
              <a:ea typeface="Arial"/>
              <a:cs typeface="Arial"/>
              <a:sym typeface="Arial"/>
            </a:endParaRPr>
          </a:p>
        </p:txBody>
      </p:sp>
      <p:sp>
        <p:nvSpPr>
          <p:cNvPr id="572" name="Google Shape;572;p10"/>
          <p:cNvSpPr txBox="1"/>
          <p:nvPr/>
        </p:nvSpPr>
        <p:spPr>
          <a:xfrm>
            <a:off x="2742438" y="3613878"/>
            <a:ext cx="6251390" cy="228092"/>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Rapidly </a:t>
            </a:r>
            <a:r>
              <a:rPr i="1" lang="en-US" sz="1600" u="sng">
                <a:solidFill>
                  <a:srgbClr val="52555A"/>
                </a:solidFill>
                <a:latin typeface="Arial"/>
                <a:ea typeface="Arial"/>
                <a:cs typeface="Arial"/>
                <a:sym typeface="Arial"/>
              </a:rPr>
              <a:t>seed innovation</a:t>
            </a:r>
            <a:r>
              <a:rPr i="1" lang="en-US" sz="1600">
                <a:solidFill>
                  <a:srgbClr val="52555A"/>
                </a:solidFill>
                <a:latin typeface="Arial"/>
                <a:ea typeface="Arial"/>
                <a:cs typeface="Arial"/>
                <a:sym typeface="Arial"/>
              </a:rPr>
              <a:t> </a:t>
            </a:r>
            <a:r>
              <a:rPr lang="en-US" sz="1600">
                <a:solidFill>
                  <a:srgbClr val="52555A"/>
                </a:solidFill>
                <a:latin typeface="Arial"/>
                <a:ea typeface="Arial"/>
                <a:cs typeface="Arial"/>
                <a:sym typeface="Arial"/>
              </a:rPr>
              <a:t>across markets and businesses, with unique</a:t>
            </a:r>
            <a:endParaRPr sz="1600">
              <a:latin typeface="Arial"/>
              <a:ea typeface="Arial"/>
              <a:cs typeface="Arial"/>
              <a:sym typeface="Arial"/>
            </a:endParaRPr>
          </a:p>
        </p:txBody>
      </p:sp>
      <p:sp>
        <p:nvSpPr>
          <p:cNvPr id="573" name="Google Shape;573;p10"/>
          <p:cNvSpPr txBox="1"/>
          <p:nvPr/>
        </p:nvSpPr>
        <p:spPr>
          <a:xfrm>
            <a:off x="2742438" y="3857718"/>
            <a:ext cx="5322943" cy="228092"/>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ability to leverage digital capabilities across global footprint</a:t>
            </a:r>
            <a:endParaRPr sz="1600">
              <a:latin typeface="Arial"/>
              <a:ea typeface="Arial"/>
              <a:cs typeface="Arial"/>
              <a:sym typeface="Arial"/>
            </a:endParaRPr>
          </a:p>
        </p:txBody>
      </p:sp>
      <p:sp>
        <p:nvSpPr>
          <p:cNvPr id="574" name="Google Shape;574;p10"/>
          <p:cNvSpPr txBox="1"/>
          <p:nvPr/>
        </p:nvSpPr>
        <p:spPr>
          <a:xfrm>
            <a:off x="10378821" y="4810561"/>
            <a:ext cx="1184401" cy="1076934"/>
          </a:xfrm>
          <a:prstGeom prst="rect">
            <a:avLst/>
          </a:prstGeom>
          <a:noFill/>
          <a:ln>
            <a:noFill/>
          </a:ln>
        </p:spPr>
        <p:txBody>
          <a:bodyPr anchorCtr="0" anchor="t" bIns="0" lIns="0" spcFirstLastPara="1" rIns="0" wrap="square" tIns="0">
            <a:noAutofit/>
          </a:bodyPr>
          <a:lstStyle/>
          <a:p>
            <a:pPr indent="0" lvl="0" marL="0" marR="0" rtl="0" algn="ctr">
              <a:lnSpc>
                <a:spcPct val="107722"/>
              </a:lnSpc>
              <a:spcBef>
                <a:spcPts val="0"/>
              </a:spcBef>
              <a:spcAft>
                <a:spcPts val="0"/>
              </a:spcAft>
              <a:buNone/>
            </a:pPr>
            <a:r>
              <a:rPr b="1" lang="en-US" sz="1800">
                <a:solidFill>
                  <a:srgbClr val="002C71"/>
                </a:solidFill>
                <a:latin typeface="Arial"/>
                <a:ea typeface="Arial"/>
                <a:cs typeface="Arial"/>
                <a:sym typeface="Arial"/>
              </a:rPr>
              <a:t>Increasing</a:t>
            </a:r>
            <a:endParaRPr sz="1800">
              <a:latin typeface="Arial"/>
              <a:ea typeface="Arial"/>
              <a:cs typeface="Arial"/>
              <a:sym typeface="Arial"/>
            </a:endParaRPr>
          </a:p>
          <a:p>
            <a:pPr indent="-5684" lvl="0" marL="183484" marR="199791" rtl="0" algn="ctr">
              <a:lnSpc>
                <a:spcPct val="100041"/>
              </a:lnSpc>
              <a:spcBef>
                <a:spcPts val="0"/>
              </a:spcBef>
              <a:spcAft>
                <a:spcPts val="0"/>
              </a:spcAft>
              <a:buNone/>
            </a:pPr>
            <a:r>
              <a:rPr b="1" lang="en-US" sz="1800">
                <a:solidFill>
                  <a:srgbClr val="002C71"/>
                </a:solidFill>
                <a:latin typeface="Arial"/>
                <a:ea typeface="Arial"/>
                <a:cs typeface="Arial"/>
                <a:sym typeface="Arial"/>
              </a:rPr>
              <a:t>Return </a:t>
            </a:r>
            <a:r>
              <a:rPr b="1" i="1" lang="en-US" sz="1800" u="sng">
                <a:solidFill>
                  <a:srgbClr val="002C71"/>
                </a:solidFill>
                <a:latin typeface="Arial"/>
                <a:ea typeface="Arial"/>
                <a:cs typeface="Arial"/>
                <a:sym typeface="Arial"/>
              </a:rPr>
              <a:t>of</a:t>
            </a:r>
            <a:r>
              <a:rPr b="1" i="1" lang="en-US" sz="1800">
                <a:solidFill>
                  <a:srgbClr val="002C71"/>
                </a:solidFill>
                <a:latin typeface="Arial"/>
                <a:ea typeface="Arial"/>
                <a:cs typeface="Arial"/>
                <a:sym typeface="Arial"/>
              </a:rPr>
              <a:t> </a:t>
            </a:r>
            <a:r>
              <a:rPr b="1" lang="en-US" sz="1800">
                <a:solidFill>
                  <a:srgbClr val="002C71"/>
                </a:solidFill>
                <a:latin typeface="Arial"/>
                <a:ea typeface="Arial"/>
                <a:cs typeface="Arial"/>
                <a:sym typeface="Arial"/>
              </a:rPr>
              <a:t>Capital</a:t>
            </a:r>
            <a:endParaRPr sz="1800">
              <a:latin typeface="Arial"/>
              <a:ea typeface="Arial"/>
              <a:cs typeface="Arial"/>
              <a:sym typeface="Arial"/>
            </a:endParaRPr>
          </a:p>
        </p:txBody>
      </p:sp>
      <p:sp>
        <p:nvSpPr>
          <p:cNvPr id="575" name="Google Shape;575;p10"/>
          <p:cNvSpPr txBox="1"/>
          <p:nvPr/>
        </p:nvSpPr>
        <p:spPr>
          <a:xfrm>
            <a:off x="2568702" y="4899430"/>
            <a:ext cx="147472" cy="627437"/>
          </a:xfrm>
          <a:prstGeom prst="rect">
            <a:avLst/>
          </a:prstGeom>
          <a:noFill/>
          <a:ln>
            <a:noFill/>
          </a:ln>
        </p:spPr>
        <p:txBody>
          <a:bodyPr anchorCtr="0" anchor="t" bIns="0" lIns="0" spcFirstLastPara="1" rIns="0" wrap="square" tIns="0">
            <a:noAutofit/>
          </a:bodyPr>
          <a:lstStyle/>
          <a:p>
            <a:pPr indent="0" lvl="0" marL="12700" marR="152" rtl="0" algn="l">
              <a:lnSpc>
                <a:spcPct val="108421"/>
              </a:lnSpc>
              <a:spcBef>
                <a:spcPts val="0"/>
              </a:spcBef>
              <a:spcAft>
                <a:spcPts val="0"/>
              </a:spcAft>
              <a:buNone/>
            </a:pPr>
            <a:r>
              <a:rPr lang="en-US" sz="1900">
                <a:solidFill>
                  <a:srgbClr val="52555A"/>
                </a:solidFill>
                <a:latin typeface="Arial"/>
                <a:ea typeface="Arial"/>
                <a:cs typeface="Arial"/>
                <a:sym typeface="Arial"/>
              </a:rPr>
              <a:t>•</a:t>
            </a:r>
            <a:endParaRPr sz="1900">
              <a:latin typeface="Arial"/>
              <a:ea typeface="Arial"/>
              <a:cs typeface="Arial"/>
              <a:sym typeface="Arial"/>
            </a:endParaRPr>
          </a:p>
          <a:p>
            <a:pPr indent="0" lvl="0" marL="12700" marR="0" rtl="0" algn="l">
              <a:lnSpc>
                <a:spcPct val="95825"/>
              </a:lnSpc>
              <a:spcBef>
                <a:spcPts val="532"/>
              </a:spcBef>
              <a:spcAft>
                <a:spcPts val="0"/>
              </a:spcAft>
              <a:buNone/>
            </a:pPr>
            <a:r>
              <a:rPr lang="en-US" sz="1900">
                <a:solidFill>
                  <a:srgbClr val="52555A"/>
                </a:solidFill>
                <a:latin typeface="Arial"/>
                <a:ea typeface="Arial"/>
                <a:cs typeface="Arial"/>
                <a:sym typeface="Arial"/>
              </a:rPr>
              <a:t>•</a:t>
            </a:r>
            <a:endParaRPr sz="1900">
              <a:latin typeface="Arial"/>
              <a:ea typeface="Arial"/>
              <a:cs typeface="Arial"/>
              <a:sym typeface="Arial"/>
            </a:endParaRPr>
          </a:p>
        </p:txBody>
      </p:sp>
      <p:sp>
        <p:nvSpPr>
          <p:cNvPr id="576" name="Google Shape;576;p10"/>
          <p:cNvSpPr txBox="1"/>
          <p:nvPr/>
        </p:nvSpPr>
        <p:spPr>
          <a:xfrm>
            <a:off x="2742438" y="4932773"/>
            <a:ext cx="6574117" cy="586289"/>
          </a:xfrm>
          <a:prstGeom prst="rect">
            <a:avLst/>
          </a:prstGeom>
          <a:noFill/>
          <a:ln>
            <a:noFill/>
          </a:ln>
        </p:spPr>
        <p:txBody>
          <a:bodyPr anchorCtr="0" anchor="t" bIns="0" lIns="0" spcFirstLastPara="1" rIns="0" wrap="square" tIns="0">
            <a:noAutofit/>
          </a:bodyPr>
          <a:lstStyle/>
          <a:p>
            <a:pPr indent="0" lvl="0" marL="12700" marR="30449" rtl="0" algn="l">
              <a:lnSpc>
                <a:spcPct val="108124"/>
              </a:lnSpc>
              <a:spcBef>
                <a:spcPts val="0"/>
              </a:spcBef>
              <a:spcAft>
                <a:spcPts val="0"/>
              </a:spcAft>
              <a:buNone/>
            </a:pPr>
            <a:r>
              <a:rPr i="1" lang="en-US" sz="1600" u="sng">
                <a:solidFill>
                  <a:srgbClr val="52555A"/>
                </a:solidFill>
                <a:latin typeface="Arial"/>
                <a:ea typeface="Arial"/>
                <a:cs typeface="Arial"/>
                <a:sym typeface="Arial"/>
              </a:rPr>
              <a:t>Optimize</a:t>
            </a:r>
            <a:r>
              <a:rPr i="1" lang="en-US" sz="1600">
                <a:solidFill>
                  <a:srgbClr val="52555A"/>
                </a:solidFill>
                <a:latin typeface="Arial"/>
                <a:ea typeface="Arial"/>
                <a:cs typeface="Arial"/>
                <a:sym typeface="Arial"/>
              </a:rPr>
              <a:t> </a:t>
            </a:r>
            <a:r>
              <a:rPr lang="en-US" sz="1600">
                <a:solidFill>
                  <a:srgbClr val="52555A"/>
                </a:solidFill>
                <a:latin typeface="Arial"/>
                <a:ea typeface="Arial"/>
                <a:cs typeface="Arial"/>
                <a:sym typeface="Arial"/>
              </a:rPr>
              <a:t>capital deployment to deliver improved returns</a:t>
            </a:r>
            <a:endParaRPr sz="1600">
              <a:latin typeface="Arial"/>
              <a:ea typeface="Arial"/>
              <a:cs typeface="Arial"/>
              <a:sym typeface="Arial"/>
            </a:endParaRPr>
          </a:p>
          <a:p>
            <a:pPr indent="0" lvl="0" marL="12700" marR="0" rtl="0" algn="l">
              <a:lnSpc>
                <a:spcPct val="95825"/>
              </a:lnSpc>
              <a:spcBef>
                <a:spcPts val="893"/>
              </a:spcBef>
              <a:spcAft>
                <a:spcPts val="0"/>
              </a:spcAft>
              <a:buNone/>
            </a:pPr>
            <a:r>
              <a:rPr i="1" lang="en-US" sz="1600" u="sng">
                <a:solidFill>
                  <a:srgbClr val="52555A"/>
                </a:solidFill>
                <a:latin typeface="Arial"/>
                <a:ea typeface="Arial"/>
                <a:cs typeface="Arial"/>
                <a:sym typeface="Arial"/>
              </a:rPr>
              <a:t>Return capital</a:t>
            </a:r>
            <a:r>
              <a:rPr i="1" lang="en-US" sz="1600">
                <a:solidFill>
                  <a:srgbClr val="52555A"/>
                </a:solidFill>
                <a:latin typeface="Arial"/>
                <a:ea typeface="Arial"/>
                <a:cs typeface="Arial"/>
                <a:sym typeface="Arial"/>
              </a:rPr>
              <a:t> </a:t>
            </a:r>
            <a:r>
              <a:rPr lang="en-US" sz="1600">
                <a:solidFill>
                  <a:srgbClr val="52555A"/>
                </a:solidFill>
                <a:latin typeface="Arial"/>
                <a:ea typeface="Arial"/>
                <a:cs typeface="Arial"/>
                <a:sym typeface="Arial"/>
              </a:rPr>
              <a:t>above the amount needed to prudently operate and invest</a:t>
            </a:r>
            <a:endParaRPr sz="1600">
              <a:latin typeface="Arial"/>
              <a:ea typeface="Arial"/>
              <a:cs typeface="Arial"/>
              <a:sym typeface="Arial"/>
            </a:endParaRPr>
          </a:p>
        </p:txBody>
      </p:sp>
      <p:sp>
        <p:nvSpPr>
          <p:cNvPr id="577" name="Google Shape;577;p10"/>
          <p:cNvSpPr txBox="1"/>
          <p:nvPr/>
        </p:nvSpPr>
        <p:spPr>
          <a:xfrm>
            <a:off x="787400" y="5084881"/>
            <a:ext cx="1428318" cy="528320"/>
          </a:xfrm>
          <a:prstGeom prst="rect">
            <a:avLst/>
          </a:prstGeom>
          <a:noFill/>
          <a:ln>
            <a:noFill/>
          </a:ln>
        </p:spPr>
        <p:txBody>
          <a:bodyPr anchorCtr="0" anchor="t" bIns="0" lIns="0" spcFirstLastPara="1" rIns="0" wrap="square" tIns="0">
            <a:noAutofit/>
          </a:bodyPr>
          <a:lstStyle/>
          <a:p>
            <a:pPr indent="-3479" lvl="0" marL="295579" marR="311353" rtl="0" algn="ctr">
              <a:lnSpc>
                <a:spcPct val="107722"/>
              </a:lnSpc>
              <a:spcBef>
                <a:spcPts val="0"/>
              </a:spcBef>
              <a:spcAft>
                <a:spcPts val="0"/>
              </a:spcAft>
              <a:buNone/>
            </a:pPr>
            <a:r>
              <a:rPr b="1" lang="en-US" sz="1800">
                <a:solidFill>
                  <a:srgbClr val="FFFFFF"/>
                </a:solidFill>
                <a:latin typeface="Arial"/>
                <a:ea typeface="Arial"/>
                <a:cs typeface="Arial"/>
                <a:sym typeface="Arial"/>
              </a:rPr>
              <a:t>Capital</a:t>
            </a:r>
            <a:endParaRPr sz="1800">
              <a:latin typeface="Arial"/>
              <a:ea typeface="Arial"/>
              <a:cs typeface="Arial"/>
              <a:sym typeface="Arial"/>
            </a:endParaRPr>
          </a:p>
          <a:p>
            <a:pPr indent="0" lvl="0" marL="0" marR="0" rtl="0" algn="ctr">
              <a:lnSpc>
                <a:spcPct val="95825"/>
              </a:lnSpc>
              <a:spcBef>
                <a:spcPts val="0"/>
              </a:spcBef>
              <a:spcAft>
                <a:spcPts val="0"/>
              </a:spcAft>
              <a:buNone/>
            </a:pPr>
            <a:r>
              <a:rPr b="1" lang="en-US" sz="1800">
                <a:solidFill>
                  <a:srgbClr val="FFFFFF"/>
                </a:solidFill>
                <a:latin typeface="Arial"/>
                <a:ea typeface="Arial"/>
                <a:cs typeface="Arial"/>
                <a:sym typeface="Arial"/>
              </a:rPr>
              <a:t>Optimization</a:t>
            </a:r>
            <a:endParaRPr sz="1800">
              <a:latin typeface="Arial"/>
              <a:ea typeface="Arial"/>
              <a:cs typeface="Arial"/>
              <a:sym typeface="Arial"/>
            </a:endParaRPr>
          </a:p>
        </p:txBody>
      </p:sp>
      <p:sp>
        <p:nvSpPr>
          <p:cNvPr id="578" name="Google Shape;578;p10"/>
          <p:cNvSpPr txBox="1"/>
          <p:nvPr/>
        </p:nvSpPr>
        <p:spPr>
          <a:xfrm>
            <a:off x="2742438" y="5535007"/>
            <a:ext cx="1626869" cy="228092"/>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52555A"/>
                </a:solidFill>
                <a:latin typeface="Arial"/>
                <a:ea typeface="Arial"/>
                <a:cs typeface="Arial"/>
                <a:sym typeface="Arial"/>
              </a:rPr>
              <a:t>in the businesses</a:t>
            </a:r>
            <a:endParaRPr sz="1600">
              <a:latin typeface="Arial"/>
              <a:ea typeface="Arial"/>
              <a:cs typeface="Arial"/>
              <a:sym typeface="Arial"/>
            </a:endParaRPr>
          </a:p>
        </p:txBody>
      </p:sp>
      <p:sp>
        <p:nvSpPr>
          <p:cNvPr id="579" name="Google Shape;579;p10"/>
          <p:cNvSpPr txBox="1"/>
          <p:nvPr/>
        </p:nvSpPr>
        <p:spPr>
          <a:xfrm>
            <a:off x="489000" y="6590280"/>
            <a:ext cx="106310" cy="140004"/>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7</a:t>
            </a:r>
            <a:endParaRPr sz="900">
              <a:latin typeface="Arial"/>
              <a:ea typeface="Arial"/>
              <a:cs typeface="Arial"/>
              <a:sym typeface="Arial"/>
            </a:endParaRPr>
          </a:p>
        </p:txBody>
      </p:sp>
      <p:sp>
        <p:nvSpPr>
          <p:cNvPr id="580" name="Google Shape;580;p10"/>
          <p:cNvSpPr txBox="1"/>
          <p:nvPr/>
        </p:nvSpPr>
        <p:spPr>
          <a:xfrm>
            <a:off x="1723034" y="354711"/>
            <a:ext cx="84734"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81" name="Google Shape;581;p10"/>
          <p:cNvSpPr txBox="1"/>
          <p:nvPr/>
        </p:nvSpPr>
        <p:spPr>
          <a:xfrm>
            <a:off x="2993136" y="354711"/>
            <a:ext cx="85953"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82" name="Google Shape;582;p10"/>
          <p:cNvSpPr txBox="1"/>
          <p:nvPr/>
        </p:nvSpPr>
        <p:spPr>
          <a:xfrm>
            <a:off x="3333292" y="354711"/>
            <a:ext cx="84734"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83" name="Google Shape;583;p10"/>
          <p:cNvSpPr txBox="1"/>
          <p:nvPr/>
        </p:nvSpPr>
        <p:spPr>
          <a:xfrm>
            <a:off x="4586935" y="354711"/>
            <a:ext cx="84734"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84" name="Google Shape;584;p10"/>
          <p:cNvSpPr txBox="1"/>
          <p:nvPr/>
        </p:nvSpPr>
        <p:spPr>
          <a:xfrm>
            <a:off x="5738774" y="354711"/>
            <a:ext cx="6099657"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85" name="Google Shape;585;p10"/>
          <p:cNvSpPr txBox="1"/>
          <p:nvPr/>
        </p:nvSpPr>
        <p:spPr>
          <a:xfrm>
            <a:off x="527304" y="946912"/>
            <a:ext cx="11311128"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86" name="Google Shape;586;p10"/>
          <p:cNvSpPr txBox="1"/>
          <p:nvPr/>
        </p:nvSpPr>
        <p:spPr>
          <a:xfrm>
            <a:off x="3398598" y="1905762"/>
            <a:ext cx="56433"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87" name="Google Shape;587;p10"/>
          <p:cNvSpPr txBox="1"/>
          <p:nvPr/>
        </p:nvSpPr>
        <p:spPr>
          <a:xfrm>
            <a:off x="4391455" y="1905762"/>
            <a:ext cx="55418"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88" name="Google Shape;588;p10"/>
          <p:cNvSpPr txBox="1"/>
          <p:nvPr/>
        </p:nvSpPr>
        <p:spPr>
          <a:xfrm>
            <a:off x="7135237" y="1905762"/>
            <a:ext cx="55215"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89" name="Google Shape;589;p10"/>
          <p:cNvSpPr txBox="1"/>
          <p:nvPr/>
        </p:nvSpPr>
        <p:spPr>
          <a:xfrm>
            <a:off x="7710124" y="1905762"/>
            <a:ext cx="54809"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90" name="Google Shape;590;p10"/>
          <p:cNvSpPr txBox="1"/>
          <p:nvPr/>
        </p:nvSpPr>
        <p:spPr>
          <a:xfrm>
            <a:off x="3611893" y="2470023"/>
            <a:ext cx="57564"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91" name="Google Shape;591;p10"/>
          <p:cNvSpPr txBox="1"/>
          <p:nvPr/>
        </p:nvSpPr>
        <p:spPr>
          <a:xfrm>
            <a:off x="3962348" y="2470023"/>
            <a:ext cx="57361"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92" name="Google Shape;592;p10"/>
          <p:cNvSpPr txBox="1"/>
          <p:nvPr/>
        </p:nvSpPr>
        <p:spPr>
          <a:xfrm>
            <a:off x="4561100" y="2470023"/>
            <a:ext cx="5574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93" name="Google Shape;593;p10"/>
          <p:cNvSpPr txBox="1"/>
          <p:nvPr/>
        </p:nvSpPr>
        <p:spPr>
          <a:xfrm>
            <a:off x="5349572" y="2470023"/>
            <a:ext cx="57767"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94" name="Google Shape;594;p10"/>
          <p:cNvSpPr txBox="1"/>
          <p:nvPr/>
        </p:nvSpPr>
        <p:spPr>
          <a:xfrm>
            <a:off x="5745429" y="2470023"/>
            <a:ext cx="57969"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95" name="Google Shape;595;p10"/>
          <p:cNvSpPr txBox="1"/>
          <p:nvPr/>
        </p:nvSpPr>
        <p:spPr>
          <a:xfrm>
            <a:off x="3228829" y="3292983"/>
            <a:ext cx="56914"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96" name="Google Shape;596;p10"/>
          <p:cNvSpPr txBox="1"/>
          <p:nvPr/>
        </p:nvSpPr>
        <p:spPr>
          <a:xfrm>
            <a:off x="3760651" y="3292983"/>
            <a:ext cx="54929"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97" name="Google Shape;597;p10"/>
          <p:cNvSpPr txBox="1"/>
          <p:nvPr/>
        </p:nvSpPr>
        <p:spPr>
          <a:xfrm>
            <a:off x="3926956" y="3651123"/>
            <a:ext cx="56348"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98" name="Google Shape;598;p10"/>
          <p:cNvSpPr txBox="1"/>
          <p:nvPr/>
        </p:nvSpPr>
        <p:spPr>
          <a:xfrm>
            <a:off x="3363316" y="5328158"/>
            <a:ext cx="58063"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2" name="Shape 602"/>
        <p:cNvGrpSpPr/>
        <p:nvPr/>
      </p:nvGrpSpPr>
      <p:grpSpPr>
        <a:xfrm>
          <a:off x="0" y="0"/>
          <a:ext cx="0" cy="0"/>
          <a:chOff x="0" y="0"/>
          <a:chExt cx="0" cy="0"/>
        </a:xfrm>
      </p:grpSpPr>
      <p:sp>
        <p:nvSpPr>
          <p:cNvPr id="603" name="Google Shape;603;p11"/>
          <p:cNvSpPr/>
          <p:nvPr/>
        </p:nvSpPr>
        <p:spPr>
          <a:xfrm>
            <a:off x="11382756" y="6417564"/>
            <a:ext cx="519683" cy="32004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04" name="Google Shape;604;p11"/>
          <p:cNvSpPr/>
          <p:nvPr/>
        </p:nvSpPr>
        <p:spPr>
          <a:xfrm>
            <a:off x="527304" y="1086612"/>
            <a:ext cx="11311128" cy="0"/>
          </a:xfrm>
          <a:custGeom>
            <a:rect b="b" l="l" r="r" t="t"/>
            <a:pathLst>
              <a:path extrusionOk="0" h="120000" w="120000">
                <a:moveTo>
                  <a:pt x="0" y="0"/>
                </a:moveTo>
                <a:lnTo>
                  <a:pt x="120000" y="0"/>
                </a:lnTo>
              </a:path>
            </a:pathLst>
          </a:custGeom>
          <a:noFill/>
          <a:ln cap="flat" cmpd="sng" w="9525">
            <a:solidFill>
              <a:srgbClr val="52555A"/>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05" name="Google Shape;605;p11"/>
          <p:cNvSpPr/>
          <p:nvPr/>
        </p:nvSpPr>
        <p:spPr>
          <a:xfrm>
            <a:off x="434340" y="1447800"/>
            <a:ext cx="4823460" cy="669036"/>
          </a:xfrm>
          <a:custGeom>
            <a:rect b="b" l="l" r="r" t="t"/>
            <a:pathLst>
              <a:path extrusionOk="0" h="120000" w="120000">
                <a:moveTo>
                  <a:pt x="0" y="19999"/>
                </a:moveTo>
                <a:lnTo>
                  <a:pt x="0" y="99999"/>
                </a:lnTo>
                <a:lnTo>
                  <a:pt x="4" y="101105"/>
                </a:lnTo>
                <a:lnTo>
                  <a:pt x="262" y="108501"/>
                </a:lnTo>
                <a:lnTo>
                  <a:pt x="863" y="114502"/>
                </a:lnTo>
                <a:lnTo>
                  <a:pt x="1727" y="118528"/>
                </a:lnTo>
                <a:lnTo>
                  <a:pt x="2774" y="120000"/>
                </a:lnTo>
                <a:lnTo>
                  <a:pt x="117225" y="120000"/>
                </a:lnTo>
                <a:lnTo>
                  <a:pt x="118405" y="118109"/>
                </a:lnTo>
                <a:lnTo>
                  <a:pt x="119237" y="113773"/>
                </a:lnTo>
                <a:lnTo>
                  <a:pt x="119795" y="107543"/>
                </a:lnTo>
                <a:lnTo>
                  <a:pt x="120000" y="99999"/>
                </a:lnTo>
                <a:lnTo>
                  <a:pt x="120000" y="19999"/>
                </a:lnTo>
                <a:lnTo>
                  <a:pt x="119737" y="11498"/>
                </a:lnTo>
                <a:lnTo>
                  <a:pt x="119136" y="5497"/>
                </a:lnTo>
                <a:lnTo>
                  <a:pt x="118272" y="1470"/>
                </a:lnTo>
                <a:lnTo>
                  <a:pt x="117225" y="0"/>
                </a:lnTo>
                <a:lnTo>
                  <a:pt x="2774" y="0"/>
                </a:lnTo>
                <a:lnTo>
                  <a:pt x="1595" y="1890"/>
                </a:lnTo>
                <a:lnTo>
                  <a:pt x="762" y="6226"/>
                </a:lnTo>
                <a:lnTo>
                  <a:pt x="204" y="12455"/>
                </a:lnTo>
                <a:lnTo>
                  <a:pt x="0" y="19999"/>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06" name="Google Shape;606;p11"/>
          <p:cNvSpPr/>
          <p:nvPr/>
        </p:nvSpPr>
        <p:spPr>
          <a:xfrm>
            <a:off x="6227064" y="2008631"/>
            <a:ext cx="1871472" cy="3782568"/>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07" name="Google Shape;607;p11"/>
          <p:cNvSpPr/>
          <p:nvPr/>
        </p:nvSpPr>
        <p:spPr>
          <a:xfrm>
            <a:off x="434340" y="2389632"/>
            <a:ext cx="4823460" cy="669035"/>
          </a:xfrm>
          <a:custGeom>
            <a:rect b="b" l="l" r="r" t="t"/>
            <a:pathLst>
              <a:path extrusionOk="0" h="120000" w="120000">
                <a:moveTo>
                  <a:pt x="0" y="19999"/>
                </a:moveTo>
                <a:lnTo>
                  <a:pt x="0" y="99999"/>
                </a:lnTo>
                <a:lnTo>
                  <a:pt x="4" y="101105"/>
                </a:lnTo>
                <a:lnTo>
                  <a:pt x="262" y="108501"/>
                </a:lnTo>
                <a:lnTo>
                  <a:pt x="863" y="114502"/>
                </a:lnTo>
                <a:lnTo>
                  <a:pt x="1727" y="118529"/>
                </a:lnTo>
                <a:lnTo>
                  <a:pt x="2774" y="120000"/>
                </a:lnTo>
                <a:lnTo>
                  <a:pt x="117225" y="120000"/>
                </a:lnTo>
                <a:lnTo>
                  <a:pt x="118405" y="118109"/>
                </a:lnTo>
                <a:lnTo>
                  <a:pt x="119237" y="113773"/>
                </a:lnTo>
                <a:lnTo>
                  <a:pt x="119795" y="107544"/>
                </a:lnTo>
                <a:lnTo>
                  <a:pt x="120000" y="99999"/>
                </a:lnTo>
                <a:lnTo>
                  <a:pt x="120000" y="19999"/>
                </a:lnTo>
                <a:lnTo>
                  <a:pt x="119737" y="11498"/>
                </a:lnTo>
                <a:lnTo>
                  <a:pt x="119136" y="5497"/>
                </a:lnTo>
                <a:lnTo>
                  <a:pt x="118272" y="1470"/>
                </a:lnTo>
                <a:lnTo>
                  <a:pt x="117225" y="0"/>
                </a:lnTo>
                <a:lnTo>
                  <a:pt x="2774" y="0"/>
                </a:lnTo>
                <a:lnTo>
                  <a:pt x="1595" y="1890"/>
                </a:lnTo>
                <a:lnTo>
                  <a:pt x="762" y="6226"/>
                </a:lnTo>
                <a:lnTo>
                  <a:pt x="204" y="12455"/>
                </a:lnTo>
                <a:lnTo>
                  <a:pt x="0" y="19999"/>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08" name="Google Shape;608;p11"/>
          <p:cNvSpPr/>
          <p:nvPr/>
        </p:nvSpPr>
        <p:spPr>
          <a:xfrm>
            <a:off x="434340" y="3331464"/>
            <a:ext cx="4823460" cy="669036"/>
          </a:xfrm>
          <a:custGeom>
            <a:rect b="b" l="l" r="r" t="t"/>
            <a:pathLst>
              <a:path extrusionOk="0" h="120000" w="120000">
                <a:moveTo>
                  <a:pt x="0" y="20000"/>
                </a:moveTo>
                <a:lnTo>
                  <a:pt x="0" y="100000"/>
                </a:lnTo>
                <a:lnTo>
                  <a:pt x="4" y="101105"/>
                </a:lnTo>
                <a:lnTo>
                  <a:pt x="262" y="108501"/>
                </a:lnTo>
                <a:lnTo>
                  <a:pt x="863" y="114502"/>
                </a:lnTo>
                <a:lnTo>
                  <a:pt x="1727" y="118528"/>
                </a:lnTo>
                <a:lnTo>
                  <a:pt x="2774" y="120000"/>
                </a:lnTo>
                <a:lnTo>
                  <a:pt x="117225" y="120000"/>
                </a:lnTo>
                <a:lnTo>
                  <a:pt x="118405" y="118109"/>
                </a:lnTo>
                <a:lnTo>
                  <a:pt x="119237" y="113773"/>
                </a:lnTo>
                <a:lnTo>
                  <a:pt x="119795" y="107543"/>
                </a:lnTo>
                <a:lnTo>
                  <a:pt x="120000" y="100000"/>
                </a:lnTo>
                <a:lnTo>
                  <a:pt x="120000" y="20000"/>
                </a:lnTo>
                <a:lnTo>
                  <a:pt x="119737" y="11498"/>
                </a:lnTo>
                <a:lnTo>
                  <a:pt x="119136" y="5497"/>
                </a:lnTo>
                <a:lnTo>
                  <a:pt x="118272" y="1470"/>
                </a:lnTo>
                <a:lnTo>
                  <a:pt x="117225" y="0"/>
                </a:lnTo>
                <a:lnTo>
                  <a:pt x="2774" y="0"/>
                </a:lnTo>
                <a:lnTo>
                  <a:pt x="1595" y="1890"/>
                </a:lnTo>
                <a:lnTo>
                  <a:pt x="762" y="6226"/>
                </a:lnTo>
                <a:lnTo>
                  <a:pt x="204" y="12455"/>
                </a:lnTo>
                <a:lnTo>
                  <a:pt x="0" y="2000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09" name="Google Shape;609;p11"/>
          <p:cNvSpPr/>
          <p:nvPr/>
        </p:nvSpPr>
        <p:spPr>
          <a:xfrm>
            <a:off x="438912" y="4274820"/>
            <a:ext cx="4823460" cy="669036"/>
          </a:xfrm>
          <a:custGeom>
            <a:rect b="b" l="l" r="r" t="t"/>
            <a:pathLst>
              <a:path extrusionOk="0" h="120000" w="120000">
                <a:moveTo>
                  <a:pt x="0" y="19999"/>
                </a:moveTo>
                <a:lnTo>
                  <a:pt x="0" y="99999"/>
                </a:lnTo>
                <a:lnTo>
                  <a:pt x="4" y="101105"/>
                </a:lnTo>
                <a:lnTo>
                  <a:pt x="262" y="108501"/>
                </a:lnTo>
                <a:lnTo>
                  <a:pt x="863" y="114502"/>
                </a:lnTo>
                <a:lnTo>
                  <a:pt x="1727" y="118528"/>
                </a:lnTo>
                <a:lnTo>
                  <a:pt x="2774" y="119999"/>
                </a:lnTo>
                <a:lnTo>
                  <a:pt x="117225" y="119999"/>
                </a:lnTo>
                <a:lnTo>
                  <a:pt x="118405" y="118109"/>
                </a:lnTo>
                <a:lnTo>
                  <a:pt x="119237" y="113773"/>
                </a:lnTo>
                <a:lnTo>
                  <a:pt x="119795" y="107543"/>
                </a:lnTo>
                <a:lnTo>
                  <a:pt x="120000" y="99999"/>
                </a:lnTo>
                <a:lnTo>
                  <a:pt x="120000" y="19999"/>
                </a:lnTo>
                <a:lnTo>
                  <a:pt x="119737" y="11498"/>
                </a:lnTo>
                <a:lnTo>
                  <a:pt x="119136" y="5497"/>
                </a:lnTo>
                <a:lnTo>
                  <a:pt x="118272" y="1470"/>
                </a:lnTo>
                <a:lnTo>
                  <a:pt x="117225" y="0"/>
                </a:lnTo>
                <a:lnTo>
                  <a:pt x="2774" y="0"/>
                </a:lnTo>
                <a:lnTo>
                  <a:pt x="1595" y="1890"/>
                </a:lnTo>
                <a:lnTo>
                  <a:pt x="762" y="6226"/>
                </a:lnTo>
                <a:lnTo>
                  <a:pt x="204" y="12455"/>
                </a:lnTo>
                <a:lnTo>
                  <a:pt x="0" y="19999"/>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10" name="Google Shape;610;p11"/>
          <p:cNvSpPr/>
          <p:nvPr/>
        </p:nvSpPr>
        <p:spPr>
          <a:xfrm>
            <a:off x="434340" y="5216652"/>
            <a:ext cx="4823460" cy="669036"/>
          </a:xfrm>
          <a:custGeom>
            <a:rect b="b" l="l" r="r" t="t"/>
            <a:pathLst>
              <a:path extrusionOk="0" h="120000" w="120000">
                <a:moveTo>
                  <a:pt x="0" y="20000"/>
                </a:moveTo>
                <a:lnTo>
                  <a:pt x="0" y="100000"/>
                </a:lnTo>
                <a:lnTo>
                  <a:pt x="4" y="101104"/>
                </a:lnTo>
                <a:lnTo>
                  <a:pt x="262" y="108500"/>
                </a:lnTo>
                <a:lnTo>
                  <a:pt x="863" y="114501"/>
                </a:lnTo>
                <a:lnTo>
                  <a:pt x="1727" y="118528"/>
                </a:lnTo>
                <a:lnTo>
                  <a:pt x="2774" y="120000"/>
                </a:lnTo>
                <a:lnTo>
                  <a:pt x="117225" y="120000"/>
                </a:lnTo>
                <a:lnTo>
                  <a:pt x="118405" y="118108"/>
                </a:lnTo>
                <a:lnTo>
                  <a:pt x="119237" y="113772"/>
                </a:lnTo>
                <a:lnTo>
                  <a:pt x="119795" y="107542"/>
                </a:lnTo>
                <a:lnTo>
                  <a:pt x="120000" y="100000"/>
                </a:lnTo>
                <a:lnTo>
                  <a:pt x="120000" y="20000"/>
                </a:lnTo>
                <a:lnTo>
                  <a:pt x="119737" y="11498"/>
                </a:lnTo>
                <a:lnTo>
                  <a:pt x="119136" y="5497"/>
                </a:lnTo>
                <a:lnTo>
                  <a:pt x="118272" y="1470"/>
                </a:lnTo>
                <a:lnTo>
                  <a:pt x="117225" y="0"/>
                </a:lnTo>
                <a:lnTo>
                  <a:pt x="2774" y="0"/>
                </a:lnTo>
                <a:lnTo>
                  <a:pt x="1595" y="1890"/>
                </a:lnTo>
                <a:lnTo>
                  <a:pt x="762" y="6226"/>
                </a:lnTo>
                <a:lnTo>
                  <a:pt x="204" y="12455"/>
                </a:lnTo>
                <a:lnTo>
                  <a:pt x="0" y="20000"/>
                </a:lnTo>
                <a:close/>
              </a:path>
            </a:pathLst>
          </a:custGeom>
          <a:solidFill>
            <a:srgbClr val="002C7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11" name="Google Shape;611;p11"/>
          <p:cNvSpPr/>
          <p:nvPr/>
        </p:nvSpPr>
        <p:spPr>
          <a:xfrm>
            <a:off x="9262872" y="2516124"/>
            <a:ext cx="1770887" cy="3040379"/>
          </a:xfrm>
          <a:prstGeom prst="rect">
            <a:avLst/>
          </a:prstGeom>
          <a:blipFill rotWithShape="1">
            <a:blip r:embed="rId5">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12" name="Google Shape;612;p11"/>
          <p:cNvSpPr/>
          <p:nvPr/>
        </p:nvSpPr>
        <p:spPr>
          <a:xfrm>
            <a:off x="8971788" y="1876043"/>
            <a:ext cx="2337816" cy="4030980"/>
          </a:xfrm>
          <a:prstGeom prst="rect">
            <a:avLst/>
          </a:prstGeom>
          <a:blipFill rotWithShape="1">
            <a:blip r:embed="rId6">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13" name="Google Shape;613;p11"/>
          <p:cNvSpPr txBox="1"/>
          <p:nvPr/>
        </p:nvSpPr>
        <p:spPr>
          <a:xfrm>
            <a:off x="508203" y="234727"/>
            <a:ext cx="11388648" cy="330200"/>
          </a:xfrm>
          <a:prstGeom prst="rect">
            <a:avLst/>
          </a:prstGeom>
          <a:noFill/>
          <a:ln>
            <a:noFill/>
          </a:ln>
        </p:spPr>
        <p:txBody>
          <a:bodyPr anchorCtr="0" anchor="t" bIns="0" lIns="0" spcFirstLastPara="1" rIns="0" wrap="square" tIns="0">
            <a:noAutofit/>
          </a:bodyPr>
          <a:lstStyle/>
          <a:p>
            <a:pPr indent="0" lvl="0" marL="12700" marR="0" rtl="0" algn="l">
              <a:lnSpc>
                <a:spcPct val="106458"/>
              </a:lnSpc>
              <a:spcBef>
                <a:spcPts val="0"/>
              </a:spcBef>
              <a:spcAft>
                <a:spcPts val="0"/>
              </a:spcAft>
              <a:buNone/>
            </a:pPr>
            <a:r>
              <a:rPr lang="en-US" sz="2400" u="sng">
                <a:solidFill>
                  <a:srgbClr val="002C71"/>
                </a:solidFill>
                <a:latin typeface="Arial"/>
                <a:ea typeface="Arial"/>
                <a:cs typeface="Arial"/>
                <a:sym typeface="Arial"/>
              </a:rPr>
              <a:t>Leveraging and Extending Global Capabilities –  Digital 	</a:t>
            </a:r>
            <a:endParaRPr sz="2400">
              <a:latin typeface="Arial"/>
              <a:ea typeface="Arial"/>
              <a:cs typeface="Arial"/>
              <a:sym typeface="Arial"/>
            </a:endParaRPr>
          </a:p>
        </p:txBody>
      </p:sp>
      <p:sp>
        <p:nvSpPr>
          <p:cNvPr id="614" name="Google Shape;614;p11"/>
          <p:cNvSpPr txBox="1"/>
          <p:nvPr/>
        </p:nvSpPr>
        <p:spPr>
          <a:xfrm>
            <a:off x="554532" y="699405"/>
            <a:ext cx="4607307" cy="279908"/>
          </a:xfrm>
          <a:prstGeom prst="rect">
            <a:avLst/>
          </a:prstGeom>
          <a:noFill/>
          <a:ln>
            <a:noFill/>
          </a:ln>
        </p:spPr>
        <p:txBody>
          <a:bodyPr anchorCtr="0" anchor="t" bIns="0" lIns="0" spcFirstLastPara="1" rIns="0" wrap="square" tIns="0">
            <a:noAutofit/>
          </a:bodyPr>
          <a:lstStyle/>
          <a:p>
            <a:pPr indent="0" lvl="0" marL="12700" marR="0" rtl="0" algn="l">
              <a:lnSpc>
                <a:spcPct val="107500"/>
              </a:lnSpc>
              <a:spcBef>
                <a:spcPts val="0"/>
              </a:spcBef>
              <a:spcAft>
                <a:spcPts val="0"/>
              </a:spcAft>
              <a:buNone/>
            </a:pPr>
            <a:r>
              <a:rPr lang="en-US" sz="2000">
                <a:solidFill>
                  <a:srgbClr val="00BCF1"/>
                </a:solidFill>
                <a:latin typeface="Arial"/>
                <a:ea typeface="Arial"/>
                <a:cs typeface="Arial"/>
                <a:sym typeface="Arial"/>
              </a:rPr>
              <a:t>Transforming the client experience while</a:t>
            </a:r>
            <a:endParaRPr sz="2000">
              <a:latin typeface="Arial"/>
              <a:ea typeface="Arial"/>
              <a:cs typeface="Arial"/>
              <a:sym typeface="Arial"/>
            </a:endParaRPr>
          </a:p>
        </p:txBody>
      </p:sp>
      <p:sp>
        <p:nvSpPr>
          <p:cNvPr id="615" name="Google Shape;615;p11"/>
          <p:cNvSpPr txBox="1"/>
          <p:nvPr/>
        </p:nvSpPr>
        <p:spPr>
          <a:xfrm>
            <a:off x="5169017" y="699405"/>
            <a:ext cx="3110545" cy="279908"/>
          </a:xfrm>
          <a:prstGeom prst="rect">
            <a:avLst/>
          </a:prstGeom>
          <a:noFill/>
          <a:ln>
            <a:noFill/>
          </a:ln>
        </p:spPr>
        <p:txBody>
          <a:bodyPr anchorCtr="0" anchor="t" bIns="0" lIns="0" spcFirstLastPara="1" rIns="0" wrap="square" tIns="0">
            <a:noAutofit/>
          </a:bodyPr>
          <a:lstStyle/>
          <a:p>
            <a:pPr indent="0" lvl="0" marL="12700" marR="0" rtl="0" algn="l">
              <a:lnSpc>
                <a:spcPct val="107500"/>
              </a:lnSpc>
              <a:spcBef>
                <a:spcPts val="0"/>
              </a:spcBef>
              <a:spcAft>
                <a:spcPts val="0"/>
              </a:spcAft>
              <a:buNone/>
            </a:pPr>
            <a:r>
              <a:rPr lang="en-US" sz="2000">
                <a:solidFill>
                  <a:srgbClr val="00BCF1"/>
                </a:solidFill>
                <a:latin typeface="Arial"/>
                <a:ea typeface="Arial"/>
                <a:cs typeface="Arial"/>
                <a:sym typeface="Arial"/>
              </a:rPr>
              <a:t>improving our cost to serve</a:t>
            </a:r>
            <a:endParaRPr sz="2000">
              <a:latin typeface="Arial"/>
              <a:ea typeface="Arial"/>
              <a:cs typeface="Arial"/>
              <a:sym typeface="Arial"/>
            </a:endParaRPr>
          </a:p>
        </p:txBody>
      </p:sp>
      <p:sp>
        <p:nvSpPr>
          <p:cNvPr id="616" name="Google Shape;616;p11"/>
          <p:cNvSpPr txBox="1"/>
          <p:nvPr/>
        </p:nvSpPr>
        <p:spPr>
          <a:xfrm>
            <a:off x="6032119" y="1389039"/>
            <a:ext cx="2290234"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u="sng">
                <a:solidFill>
                  <a:srgbClr val="002C71"/>
                </a:solidFill>
                <a:latin typeface="Arial"/>
                <a:ea typeface="Arial"/>
                <a:cs typeface="Arial"/>
                <a:sym typeface="Arial"/>
              </a:rPr>
              <a:t>Mobile </a:t>
            </a:r>
            <a:r>
              <a:rPr b="1" i="1" lang="en-US" sz="1400" u="sng">
                <a:solidFill>
                  <a:srgbClr val="002C71"/>
                </a:solidFill>
                <a:latin typeface="Arial"/>
                <a:ea typeface="Arial"/>
                <a:cs typeface="Arial"/>
                <a:sym typeface="Arial"/>
              </a:rPr>
              <a:t>Consumer </a:t>
            </a:r>
            <a:r>
              <a:rPr b="1" lang="en-US" sz="1400" u="sng">
                <a:solidFill>
                  <a:srgbClr val="002C71"/>
                </a:solidFill>
                <a:latin typeface="Arial"/>
                <a:ea typeface="Arial"/>
                <a:cs typeface="Arial"/>
                <a:sym typeface="Arial"/>
              </a:rPr>
              <a:t>Banking</a:t>
            </a:r>
            <a:endParaRPr sz="1400">
              <a:latin typeface="Arial"/>
              <a:ea typeface="Arial"/>
              <a:cs typeface="Arial"/>
              <a:sym typeface="Arial"/>
            </a:endParaRPr>
          </a:p>
        </p:txBody>
      </p:sp>
      <p:sp>
        <p:nvSpPr>
          <p:cNvPr id="617" name="Google Shape;617;p11"/>
          <p:cNvSpPr txBox="1"/>
          <p:nvPr/>
        </p:nvSpPr>
        <p:spPr>
          <a:xfrm>
            <a:off x="9024366" y="1389039"/>
            <a:ext cx="2261024"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u="sng">
                <a:solidFill>
                  <a:srgbClr val="002C71"/>
                </a:solidFill>
                <a:latin typeface="Arial"/>
                <a:ea typeface="Arial"/>
                <a:cs typeface="Arial"/>
                <a:sym typeface="Arial"/>
              </a:rPr>
              <a:t>Mobile </a:t>
            </a:r>
            <a:r>
              <a:rPr b="1" i="1" lang="en-US" sz="1400" u="sng">
                <a:solidFill>
                  <a:srgbClr val="002C71"/>
                </a:solidFill>
                <a:latin typeface="Arial"/>
                <a:ea typeface="Arial"/>
                <a:cs typeface="Arial"/>
                <a:sym typeface="Arial"/>
              </a:rPr>
              <a:t>Corporate </a:t>
            </a:r>
            <a:r>
              <a:rPr b="1" lang="en-US" sz="1400" u="sng">
                <a:solidFill>
                  <a:srgbClr val="002C71"/>
                </a:solidFill>
                <a:latin typeface="Arial"/>
                <a:ea typeface="Arial"/>
                <a:cs typeface="Arial"/>
                <a:sym typeface="Arial"/>
              </a:rPr>
              <a:t>Banking</a:t>
            </a:r>
            <a:endParaRPr sz="1400">
              <a:latin typeface="Arial"/>
              <a:ea typeface="Arial"/>
              <a:cs typeface="Arial"/>
              <a:sym typeface="Arial"/>
            </a:endParaRPr>
          </a:p>
        </p:txBody>
      </p:sp>
      <p:sp>
        <p:nvSpPr>
          <p:cNvPr id="618" name="Google Shape;618;p11"/>
          <p:cNvSpPr txBox="1"/>
          <p:nvPr/>
        </p:nvSpPr>
        <p:spPr>
          <a:xfrm>
            <a:off x="5984875" y="1602399"/>
            <a:ext cx="2384449"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u="sng">
                <a:solidFill>
                  <a:srgbClr val="002C71"/>
                </a:solidFill>
                <a:latin typeface="Arial"/>
                <a:ea typeface="Arial"/>
                <a:cs typeface="Arial"/>
                <a:sym typeface="Arial"/>
              </a:rPr>
              <a:t>with Citigold integrated app</a:t>
            </a:r>
            <a:endParaRPr sz="1400">
              <a:latin typeface="Arial"/>
              <a:ea typeface="Arial"/>
              <a:cs typeface="Arial"/>
              <a:sym typeface="Arial"/>
            </a:endParaRPr>
          </a:p>
        </p:txBody>
      </p:sp>
      <p:sp>
        <p:nvSpPr>
          <p:cNvPr id="619" name="Google Shape;619;p11"/>
          <p:cNvSpPr txBox="1"/>
          <p:nvPr/>
        </p:nvSpPr>
        <p:spPr>
          <a:xfrm>
            <a:off x="9384030" y="1602399"/>
            <a:ext cx="1540430" cy="203708"/>
          </a:xfrm>
          <a:prstGeom prst="rect">
            <a:avLst/>
          </a:prstGeom>
          <a:noFill/>
          <a:ln>
            <a:noFill/>
          </a:ln>
        </p:spPr>
        <p:txBody>
          <a:bodyPr anchorCtr="0" anchor="t" bIns="0" lIns="0" spcFirstLastPara="1" rIns="0" wrap="square" tIns="0">
            <a:noAutofit/>
          </a:bodyPr>
          <a:lstStyle/>
          <a:p>
            <a:pPr indent="0" lvl="0" marL="12700" marR="0" rtl="0" algn="l">
              <a:lnSpc>
                <a:spcPct val="109642"/>
              </a:lnSpc>
              <a:spcBef>
                <a:spcPts val="0"/>
              </a:spcBef>
              <a:spcAft>
                <a:spcPts val="0"/>
              </a:spcAft>
              <a:buNone/>
            </a:pPr>
            <a:r>
              <a:rPr b="1" lang="en-US" sz="1400" u="sng">
                <a:solidFill>
                  <a:srgbClr val="002C71"/>
                </a:solidFill>
                <a:latin typeface="Arial"/>
                <a:ea typeface="Arial"/>
                <a:cs typeface="Arial"/>
                <a:sym typeface="Arial"/>
              </a:rPr>
              <a:t>with CitiDirect BE</a:t>
            </a:r>
            <a:endParaRPr sz="1400">
              <a:latin typeface="Arial"/>
              <a:ea typeface="Arial"/>
              <a:cs typeface="Arial"/>
              <a:sym typeface="Arial"/>
            </a:endParaRPr>
          </a:p>
        </p:txBody>
      </p:sp>
      <p:sp>
        <p:nvSpPr>
          <p:cNvPr id="620" name="Google Shape;620;p11"/>
          <p:cNvSpPr txBox="1"/>
          <p:nvPr/>
        </p:nvSpPr>
        <p:spPr>
          <a:xfrm>
            <a:off x="1150416" y="1681453"/>
            <a:ext cx="3420115" cy="228396"/>
          </a:xfrm>
          <a:prstGeom prst="rect">
            <a:avLst/>
          </a:prstGeom>
          <a:noFill/>
          <a:ln>
            <a:noFill/>
          </a:ln>
        </p:spPr>
        <p:txBody>
          <a:bodyPr anchorCtr="0" anchor="t" bIns="0" lIns="0" spcFirstLastPara="1" rIns="0" wrap="square" tIns="0">
            <a:noAutofit/>
          </a:bodyPr>
          <a:lstStyle/>
          <a:p>
            <a:pPr indent="0" lvl="0" marL="12700" marR="0" rtl="0" algn="l">
              <a:lnSpc>
                <a:spcPct val="108437"/>
              </a:lnSpc>
              <a:spcBef>
                <a:spcPts val="0"/>
              </a:spcBef>
              <a:spcAft>
                <a:spcPts val="0"/>
              </a:spcAft>
              <a:buNone/>
            </a:pPr>
            <a:r>
              <a:rPr b="1" lang="en-US" sz="1600">
                <a:solidFill>
                  <a:srgbClr val="FFFFFF"/>
                </a:solidFill>
                <a:latin typeface="Arial"/>
                <a:ea typeface="Arial"/>
                <a:cs typeface="Arial"/>
                <a:sym typeface="Arial"/>
              </a:rPr>
              <a:t>Transforming the client experience</a:t>
            </a:r>
            <a:endParaRPr sz="1600">
              <a:latin typeface="Arial"/>
              <a:ea typeface="Arial"/>
              <a:cs typeface="Arial"/>
              <a:sym typeface="Arial"/>
            </a:endParaRPr>
          </a:p>
        </p:txBody>
      </p:sp>
      <p:sp>
        <p:nvSpPr>
          <p:cNvPr id="621" name="Google Shape;621;p11"/>
          <p:cNvSpPr txBox="1"/>
          <p:nvPr/>
        </p:nvSpPr>
        <p:spPr>
          <a:xfrm>
            <a:off x="617016" y="2623666"/>
            <a:ext cx="4486457" cy="228396"/>
          </a:xfrm>
          <a:prstGeom prst="rect">
            <a:avLst/>
          </a:prstGeom>
          <a:noFill/>
          <a:ln>
            <a:noFill/>
          </a:ln>
        </p:spPr>
        <p:txBody>
          <a:bodyPr anchorCtr="0" anchor="t" bIns="0" lIns="0" spcFirstLastPara="1" rIns="0" wrap="square" tIns="0">
            <a:noAutofit/>
          </a:bodyPr>
          <a:lstStyle/>
          <a:p>
            <a:pPr indent="0" lvl="0" marL="12700" marR="0" rtl="0" algn="l">
              <a:lnSpc>
                <a:spcPct val="108437"/>
              </a:lnSpc>
              <a:spcBef>
                <a:spcPts val="0"/>
              </a:spcBef>
              <a:spcAft>
                <a:spcPts val="0"/>
              </a:spcAft>
              <a:buNone/>
            </a:pPr>
            <a:r>
              <a:rPr b="1" lang="en-US" sz="1600">
                <a:solidFill>
                  <a:srgbClr val="FFFFFF"/>
                </a:solidFill>
                <a:latin typeface="Arial"/>
                <a:ea typeface="Arial"/>
                <a:cs typeface="Arial"/>
                <a:sym typeface="Arial"/>
              </a:rPr>
              <a:t>Accelerating time to market with new features</a:t>
            </a:r>
            <a:endParaRPr sz="1600">
              <a:latin typeface="Arial"/>
              <a:ea typeface="Arial"/>
              <a:cs typeface="Arial"/>
              <a:sym typeface="Arial"/>
            </a:endParaRPr>
          </a:p>
        </p:txBody>
      </p:sp>
      <p:sp>
        <p:nvSpPr>
          <p:cNvPr id="622" name="Google Shape;622;p11"/>
          <p:cNvSpPr txBox="1"/>
          <p:nvPr/>
        </p:nvSpPr>
        <p:spPr>
          <a:xfrm>
            <a:off x="953820" y="3565999"/>
            <a:ext cx="3814929" cy="228092"/>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b="1" lang="en-US" sz="1600">
                <a:solidFill>
                  <a:srgbClr val="FFFFFF"/>
                </a:solidFill>
                <a:latin typeface="Arial"/>
                <a:ea typeface="Arial"/>
                <a:cs typeface="Arial"/>
                <a:sym typeface="Arial"/>
              </a:rPr>
              <a:t>Sharing and leveraging across the firm</a:t>
            </a:r>
            <a:endParaRPr sz="1600">
              <a:latin typeface="Arial"/>
              <a:ea typeface="Arial"/>
              <a:cs typeface="Arial"/>
              <a:sym typeface="Arial"/>
            </a:endParaRPr>
          </a:p>
        </p:txBody>
      </p:sp>
      <p:sp>
        <p:nvSpPr>
          <p:cNvPr id="623" name="Google Shape;623;p11"/>
          <p:cNvSpPr txBox="1"/>
          <p:nvPr/>
        </p:nvSpPr>
        <p:spPr>
          <a:xfrm>
            <a:off x="785876" y="4509609"/>
            <a:ext cx="4156871" cy="228092"/>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b="1" lang="en-US" sz="1600">
                <a:solidFill>
                  <a:srgbClr val="FFFFFF"/>
                </a:solidFill>
                <a:latin typeface="Arial"/>
                <a:ea typeface="Arial"/>
                <a:cs typeface="Arial"/>
                <a:sym typeface="Arial"/>
              </a:rPr>
              <a:t>Sourcing innovation from a broad network</a:t>
            </a:r>
            <a:endParaRPr sz="1600">
              <a:latin typeface="Arial"/>
              <a:ea typeface="Arial"/>
              <a:cs typeface="Arial"/>
              <a:sym typeface="Arial"/>
            </a:endParaRPr>
          </a:p>
        </p:txBody>
      </p:sp>
      <p:sp>
        <p:nvSpPr>
          <p:cNvPr id="624" name="Google Shape;624;p11"/>
          <p:cNvSpPr txBox="1"/>
          <p:nvPr/>
        </p:nvSpPr>
        <p:spPr>
          <a:xfrm>
            <a:off x="1494790" y="5451245"/>
            <a:ext cx="2731785" cy="228396"/>
          </a:xfrm>
          <a:prstGeom prst="rect">
            <a:avLst/>
          </a:prstGeom>
          <a:noFill/>
          <a:ln>
            <a:noFill/>
          </a:ln>
        </p:spPr>
        <p:txBody>
          <a:bodyPr anchorCtr="0" anchor="t" bIns="0" lIns="0" spcFirstLastPara="1" rIns="0" wrap="square" tIns="0">
            <a:noAutofit/>
          </a:bodyPr>
          <a:lstStyle/>
          <a:p>
            <a:pPr indent="0" lvl="0" marL="12700" marR="0" rtl="0" algn="l">
              <a:lnSpc>
                <a:spcPct val="108437"/>
              </a:lnSpc>
              <a:spcBef>
                <a:spcPts val="0"/>
              </a:spcBef>
              <a:spcAft>
                <a:spcPts val="0"/>
              </a:spcAft>
              <a:buNone/>
            </a:pPr>
            <a:r>
              <a:rPr b="1" lang="en-US" sz="1600">
                <a:solidFill>
                  <a:srgbClr val="FFFFFF"/>
                </a:solidFill>
                <a:latin typeface="Arial"/>
                <a:ea typeface="Arial"/>
                <a:cs typeface="Arial"/>
                <a:sym typeface="Arial"/>
              </a:rPr>
              <a:t>Co-creating with our clients</a:t>
            </a:r>
            <a:endParaRPr sz="1600">
              <a:latin typeface="Arial"/>
              <a:ea typeface="Arial"/>
              <a:cs typeface="Arial"/>
              <a:sym typeface="Arial"/>
            </a:endParaRPr>
          </a:p>
        </p:txBody>
      </p:sp>
      <p:sp>
        <p:nvSpPr>
          <p:cNvPr id="625" name="Google Shape;625;p11"/>
          <p:cNvSpPr txBox="1"/>
          <p:nvPr/>
        </p:nvSpPr>
        <p:spPr>
          <a:xfrm>
            <a:off x="489000" y="6590280"/>
            <a:ext cx="106310" cy="140004"/>
          </a:xfrm>
          <a:prstGeom prst="rect">
            <a:avLst/>
          </a:prstGeom>
          <a:noFill/>
          <a:ln>
            <a:noFill/>
          </a:ln>
        </p:spPr>
        <p:txBody>
          <a:bodyPr anchorCtr="0" anchor="t" bIns="0" lIns="0" spcFirstLastPara="1" rIns="0" wrap="square" tIns="0">
            <a:noAutofit/>
          </a:bodyPr>
          <a:lstStyle/>
          <a:p>
            <a:pPr indent="0" lvl="0" marL="12700" marR="0" rtl="0" algn="l">
              <a:lnSpc>
                <a:spcPct val="113222"/>
              </a:lnSpc>
              <a:spcBef>
                <a:spcPts val="0"/>
              </a:spcBef>
              <a:spcAft>
                <a:spcPts val="0"/>
              </a:spcAft>
              <a:buNone/>
            </a:pPr>
            <a:r>
              <a:rPr lang="en-US" sz="900">
                <a:solidFill>
                  <a:srgbClr val="52555A"/>
                </a:solidFill>
                <a:latin typeface="Arial"/>
                <a:ea typeface="Arial"/>
                <a:cs typeface="Arial"/>
                <a:sym typeface="Arial"/>
              </a:rPr>
              <a:t>8</a:t>
            </a:r>
            <a:endParaRPr sz="900">
              <a:latin typeface="Arial"/>
              <a:ea typeface="Arial"/>
              <a:cs typeface="Arial"/>
              <a:sym typeface="Arial"/>
            </a:endParaRPr>
          </a:p>
        </p:txBody>
      </p:sp>
      <p:sp>
        <p:nvSpPr>
          <p:cNvPr id="626" name="Google Shape;626;p11"/>
          <p:cNvSpPr txBox="1"/>
          <p:nvPr/>
        </p:nvSpPr>
        <p:spPr>
          <a:xfrm>
            <a:off x="2026920" y="354711"/>
            <a:ext cx="89306"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27" name="Google Shape;627;p11"/>
          <p:cNvSpPr txBox="1"/>
          <p:nvPr/>
        </p:nvSpPr>
        <p:spPr>
          <a:xfrm>
            <a:off x="2624632" y="354711"/>
            <a:ext cx="83819"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28" name="Google Shape;628;p11"/>
          <p:cNvSpPr txBox="1"/>
          <p:nvPr/>
        </p:nvSpPr>
        <p:spPr>
          <a:xfrm>
            <a:off x="4061155" y="354711"/>
            <a:ext cx="89306"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29" name="Google Shape;629;p11"/>
          <p:cNvSpPr txBox="1"/>
          <p:nvPr/>
        </p:nvSpPr>
        <p:spPr>
          <a:xfrm>
            <a:off x="5030419" y="354711"/>
            <a:ext cx="87477"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30" name="Google Shape;630;p11"/>
          <p:cNvSpPr txBox="1"/>
          <p:nvPr/>
        </p:nvSpPr>
        <p:spPr>
          <a:xfrm>
            <a:off x="6689140" y="354711"/>
            <a:ext cx="92913"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31" name="Google Shape;631;p11"/>
          <p:cNvSpPr txBox="1"/>
          <p:nvPr/>
        </p:nvSpPr>
        <p:spPr>
          <a:xfrm>
            <a:off x="6951522" y="354711"/>
            <a:ext cx="85039"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32" name="Google Shape;632;p11"/>
          <p:cNvSpPr txBox="1"/>
          <p:nvPr/>
        </p:nvSpPr>
        <p:spPr>
          <a:xfrm>
            <a:off x="7881162" y="354711"/>
            <a:ext cx="3957269"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633" name="Google Shape;633;p11"/>
          <p:cNvSpPr txBox="1"/>
          <p:nvPr/>
        </p:nvSpPr>
        <p:spPr>
          <a:xfrm>
            <a:off x="527304" y="946912"/>
            <a:ext cx="11311128"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