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25"/>
  </p:notesMasterIdLst>
  <p:sldIdLst>
    <p:sldId id="404" r:id="rId2"/>
    <p:sldId id="424" r:id="rId3"/>
    <p:sldId id="429" r:id="rId4"/>
    <p:sldId id="430" r:id="rId5"/>
    <p:sldId id="431" r:id="rId6"/>
    <p:sldId id="432" r:id="rId7"/>
    <p:sldId id="433" r:id="rId8"/>
    <p:sldId id="428" r:id="rId9"/>
    <p:sldId id="434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43" r:id="rId19"/>
    <p:sldId id="444" r:id="rId20"/>
    <p:sldId id="445" r:id="rId21"/>
    <p:sldId id="446" r:id="rId22"/>
    <p:sldId id="447" r:id="rId23"/>
    <p:sldId id="408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6FF00"/>
    <a:srgbClr val="01FFFD"/>
    <a:srgbClr val="989FB1"/>
    <a:srgbClr val="FFFFFF"/>
    <a:srgbClr val="FE0000"/>
    <a:srgbClr val="FFFE03"/>
    <a:srgbClr val="FF7D01"/>
    <a:srgbClr val="D801FE"/>
    <a:srgbClr val="CB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5" autoAdjust="0"/>
    <p:restoredTop sz="94251" autoAdjust="0"/>
  </p:normalViewPr>
  <p:slideViewPr>
    <p:cSldViewPr>
      <p:cViewPr varScale="1">
        <p:scale>
          <a:sx n="109" d="100"/>
          <a:sy n="109" d="100"/>
        </p:scale>
        <p:origin x="18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729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98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58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38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90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42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19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2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184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64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1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710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84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/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Практична робота </a:t>
            </a:r>
            <a:endParaRPr lang="ru-RU" sz="4000" b="1" kern="0" dirty="0" smtClean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lvl="0" algn="ctr"/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«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Україна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в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складі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імперій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: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революції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реформи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,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модернізація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»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96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світлини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системами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5991609"/>
            <a:ext cx="9144000" cy="866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000" b="1" dirty="0" err="1">
                <a:latin typeface="Century Gothic" panose="020B0502020202020204" pitchFamily="34" charset="0"/>
              </a:rPr>
              <a:t>Місто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Київ</a:t>
            </a:r>
            <a:r>
              <a:rPr lang="ru-RU" sz="2000" b="1" dirty="0">
                <a:latin typeface="Century Gothic" panose="020B0502020202020204" pitchFamily="34" charset="0"/>
              </a:rPr>
              <a:t>, </a:t>
            </a:r>
            <a:r>
              <a:rPr lang="ru-RU" sz="2000" b="1" dirty="0" err="1">
                <a:latin typeface="Century Gothic" panose="020B0502020202020204" pitchFamily="34" charset="0"/>
              </a:rPr>
              <a:t>вулиця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Хрещатик</a:t>
            </a:r>
            <a:r>
              <a:rPr lang="ru-RU" sz="2000" b="1" dirty="0">
                <a:latin typeface="Century Gothic" panose="020B0502020202020204" pitchFamily="34" charset="0"/>
              </a:rPr>
              <a:t>, 1912 р.,</a:t>
            </a:r>
          </a:p>
          <a:p>
            <a:pPr algn="ctr">
              <a:lnSpc>
                <a:spcPts val="3200"/>
              </a:lnSpc>
            </a:pPr>
            <a:r>
              <a:rPr lang="ru-RU" sz="2000" b="1" dirty="0" err="1">
                <a:latin typeface="Century Gothic" panose="020B0502020202020204" pitchFamily="34" charset="0"/>
              </a:rPr>
              <a:t>фотографи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Олександр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Губчевський</a:t>
            </a:r>
            <a:r>
              <a:rPr lang="ru-RU" sz="2000" b="1" dirty="0">
                <a:latin typeface="Century Gothic" panose="020B0502020202020204" pitchFamily="34" charset="0"/>
              </a:rPr>
              <a:t> і </a:t>
            </a:r>
            <a:r>
              <a:rPr lang="ru-RU" sz="2000" b="1" dirty="0" err="1">
                <a:latin typeface="Century Gothic" panose="020B0502020202020204" pitchFamily="34" charset="0"/>
              </a:rPr>
              <a:t>Володимир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Гудшон</a:t>
            </a:r>
            <a:endParaRPr lang="uk-UA" sz="2000" b="1" dirty="0">
              <a:noFill/>
              <a:latin typeface="Century Gothic" panose="020B0502020202020204" pitchFamily="34" charset="0"/>
            </a:endParaRPr>
          </a:p>
        </p:txBody>
      </p:sp>
      <p:pic>
        <p:nvPicPr>
          <p:cNvPr id="1026" name="Picture 2" descr="https://vechirniy.kyiv.ua/uploads/2026/01/14/241107331c6244519cd9aedcfa064ca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000" y="1494398"/>
            <a:ext cx="6480000" cy="460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80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світлини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системами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89756" y="1519619"/>
            <a:ext cx="896448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1.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uk-UA" sz="2600" b="1" dirty="0" err="1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Зіставте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 порівняйте вияви модернізації в українських містах Російської 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та Австро-Угорської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імперій. Що свідчить про якісні зміни в житті українського </a:t>
            </a:r>
            <a:r>
              <a:rPr lang="uk-UA" sz="2600" b="1" dirty="0" err="1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містянства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 Чи так само модернізувалось українське село? </a:t>
            </a:r>
            <a:endParaRPr lang="uk-UA" sz="26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/>
            <a:r>
              <a:rPr lang="uk-UA" sz="26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2.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Послуговуючись 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знаннями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 історії України, згадайте реформи, що їх втілювали імперські уряди 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впродовж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ХІХ ст. </a:t>
            </a:r>
            <a:r>
              <a:rPr lang="uk-UA" sz="26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Зіставте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й порівняйте їх за критеріями часу, простору та впливу 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українське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суспільство. </a:t>
            </a:r>
            <a:endParaRPr lang="uk-UA" sz="26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/>
            <a:r>
              <a:rPr lang="uk-UA" sz="26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3.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 елементи на світлинах засвідчують 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колоніальний статус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українських земель у складі Російської та Австро-Угорської імперій?</a:t>
            </a:r>
          </a:p>
        </p:txBody>
      </p:sp>
    </p:spTree>
    <p:extLst>
      <p:ext uri="{BB962C8B-B14F-4D97-AF65-F5344CB8AC3E}">
        <p14:creationId xmlns:p14="http://schemas.microsoft.com/office/powerpoint/2010/main" val="70259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історика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     «…</a:t>
            </a:r>
            <a:r>
              <a:rPr lang="ru-RU" sz="2400" b="1" dirty="0">
                <a:latin typeface="Century Gothic" panose="020B0502020202020204" pitchFamily="34" charset="0"/>
              </a:rPr>
              <a:t>У 1870–1914 роках </a:t>
            </a:r>
            <a:r>
              <a:rPr lang="ru-RU" sz="2400" b="1" dirty="0" err="1">
                <a:latin typeface="Century Gothic" panose="020B0502020202020204" pitchFamily="34" charset="0"/>
              </a:rPr>
              <a:t>майже</a:t>
            </a:r>
            <a:r>
              <a:rPr lang="ru-RU" sz="2400" b="1" dirty="0">
                <a:latin typeface="Century Gothic" panose="020B0502020202020204" pitchFamily="34" charset="0"/>
              </a:rPr>
              <a:t> вся </a:t>
            </a:r>
            <a:r>
              <a:rPr lang="ru-RU" sz="2400" b="1" dirty="0" err="1">
                <a:latin typeface="Century Gothic" panose="020B0502020202020204" pitchFamily="34" charset="0"/>
              </a:rPr>
              <a:t>промислова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технологія</a:t>
            </a:r>
            <a:r>
              <a:rPr lang="ru-RU" sz="2400" b="1" dirty="0">
                <a:latin typeface="Century Gothic" panose="020B0502020202020204" pitchFamily="34" charset="0"/>
              </a:rPr>
              <a:t> походила з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Європи</a:t>
            </a:r>
            <a:r>
              <a:rPr lang="ru-RU" sz="2400" b="1" dirty="0">
                <a:latin typeface="Century Gothic" panose="020B0502020202020204" pitchFamily="34" charset="0"/>
              </a:rPr>
              <a:t>, а [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українська</a:t>
            </a:r>
            <a:r>
              <a:rPr lang="ru-RU" sz="2400" b="1" dirty="0">
                <a:latin typeface="Century Gothic" panose="020B0502020202020204" pitchFamily="34" charset="0"/>
              </a:rPr>
              <a:t>] </a:t>
            </a:r>
            <a:r>
              <a:rPr lang="ru-RU" sz="2400" b="1" dirty="0" err="1">
                <a:latin typeface="Century Gothic" panose="020B0502020202020204" pitchFamily="34" charset="0"/>
              </a:rPr>
              <a:t>економіка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була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однією</a:t>
            </a:r>
            <a:r>
              <a:rPr lang="ru-RU" sz="2400" b="1" dirty="0">
                <a:latin typeface="Century Gothic" panose="020B0502020202020204" pitchFamily="34" charset="0"/>
              </a:rPr>
              <a:t> з </a:t>
            </a:r>
            <a:r>
              <a:rPr lang="ru-RU" sz="2400" b="1" dirty="0" err="1">
                <a:latin typeface="Century Gothic" panose="020B0502020202020204" pitchFamily="34" charset="0"/>
              </a:rPr>
              <a:t>найдинамічніших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Європі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й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перебувала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на </a:t>
            </a:r>
            <a:r>
              <a:rPr lang="ru-RU" sz="2400" b="1" dirty="0" err="1">
                <a:latin typeface="Century Gothic" panose="020B0502020202020204" pitchFamily="34" charset="0"/>
              </a:rPr>
              <a:t>передовій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лінії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модернізації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Катеринослав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Юзівка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теперішні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Дніпро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Донецьк</a:t>
            </a:r>
            <a:r>
              <a:rPr lang="ru-RU" sz="2400" b="1" dirty="0">
                <a:latin typeface="Century Gothic" panose="020B0502020202020204" pitchFamily="34" charset="0"/>
              </a:rPr>
              <a:t>) стали </a:t>
            </a:r>
            <a:r>
              <a:rPr lang="ru-RU" sz="2400" b="1" dirty="0" err="1">
                <a:latin typeface="Century Gothic" panose="020B0502020202020204" pitchFamily="34" charset="0"/>
              </a:rPr>
              <a:t>відповідно</a:t>
            </a:r>
            <a:r>
              <a:rPr lang="ru-RU" sz="2400" b="1" dirty="0">
                <a:latin typeface="Century Gothic" panose="020B0502020202020204" pitchFamily="34" charset="0"/>
              </a:rPr>
              <a:t> центрами </a:t>
            </a:r>
            <a:r>
              <a:rPr lang="ru-RU" sz="2400" b="1" dirty="0" err="1">
                <a:latin typeface="Century Gothic" panose="020B0502020202020204" pitchFamily="34" charset="0"/>
              </a:rPr>
              <a:t>виробництва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заліза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й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видобутку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вугілля</a:t>
            </a:r>
            <a:r>
              <a:rPr lang="ru-RU" sz="2400" b="1" dirty="0">
                <a:latin typeface="Century Gothic" panose="020B0502020202020204" pitchFamily="34" charset="0"/>
              </a:rPr>
              <a:t>; </a:t>
            </a:r>
            <a:r>
              <a:rPr lang="ru-RU" sz="2400" b="1" dirty="0" err="1">
                <a:latin typeface="Century Gothic" panose="020B0502020202020204" pitchFamily="34" charset="0"/>
              </a:rPr>
              <a:t>Харків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Київ</a:t>
            </a:r>
            <a:r>
              <a:rPr lang="ru-RU" sz="2400" b="1" dirty="0">
                <a:latin typeface="Century Gothic" panose="020B0502020202020204" pitchFamily="34" charset="0"/>
              </a:rPr>
              <a:t>, Херсон, Одеса 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металообробної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машинобудівної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промисловості</a:t>
            </a:r>
            <a:r>
              <a:rPr lang="ru-RU" sz="2400" b="1" dirty="0">
                <a:latin typeface="Century Gothic" panose="020B0502020202020204" pitchFamily="34" charset="0"/>
              </a:rPr>
              <a:t>; </a:t>
            </a:r>
            <a:r>
              <a:rPr lang="ru-RU" sz="2400" b="1" dirty="0" err="1">
                <a:latin typeface="Century Gothic" panose="020B0502020202020204" pitchFamily="34" charset="0"/>
              </a:rPr>
              <a:t>Правобережна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Україна</a:t>
            </a:r>
            <a:r>
              <a:rPr lang="ru-RU" sz="2400" b="1" dirty="0">
                <a:latin typeface="Century Gothic" panose="020B0502020202020204" pitchFamily="34" charset="0"/>
              </a:rPr>
              <a:t> 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виробництва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цукру</a:t>
            </a:r>
            <a:r>
              <a:rPr lang="ru-RU" sz="2400" b="1" dirty="0">
                <a:latin typeface="Century Gothic" panose="020B0502020202020204" pitchFamily="34" charset="0"/>
              </a:rPr>
              <a:t>. …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губернії</a:t>
            </a:r>
            <a:r>
              <a:rPr lang="ru-RU" sz="2400" b="1" dirty="0" smtClean="0">
                <a:latin typeface="Century Gothic" panose="020B0502020202020204" pitchFamily="34" charset="0"/>
              </a:rPr>
              <a:t> стали </a:t>
            </a:r>
            <a:r>
              <a:rPr lang="ru-RU" sz="2400" b="1" dirty="0">
                <a:latin typeface="Century Gothic" panose="020B0502020202020204" pitchFamily="34" charset="0"/>
              </a:rPr>
              <a:t>… базою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її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змаганні</a:t>
            </a:r>
            <a:r>
              <a:rPr lang="ru-RU" sz="2400" b="1" dirty="0">
                <a:latin typeface="Century Gothic" panose="020B0502020202020204" pitchFamily="34" charset="0"/>
              </a:rPr>
              <a:t> за статус </a:t>
            </a:r>
            <a:r>
              <a:rPr lang="ru-RU" sz="2400" b="1" dirty="0" err="1">
                <a:latin typeface="Century Gothic" panose="020B0502020202020204" pitchFamily="34" charset="0"/>
              </a:rPr>
              <a:t>супердержави</a:t>
            </a:r>
            <a:r>
              <a:rPr lang="ru-RU" sz="2400" b="1" dirty="0">
                <a:latin typeface="Century Gothic" panose="020B0502020202020204" pitchFamily="34" charset="0"/>
              </a:rPr>
              <a:t>…</a:t>
            </a:r>
          </a:p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     …</a:t>
            </a:r>
            <a:r>
              <a:rPr lang="ru-RU" sz="2400" b="1" dirty="0" err="1">
                <a:latin typeface="Century Gothic" panose="020B0502020202020204" pitchFamily="34" charset="0"/>
              </a:rPr>
              <a:t>Промисловість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Габсбурзькій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зосереджувалася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центрі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Периферійні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Галичина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Буковина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5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історика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 smtClean="0">
                <a:latin typeface="Century Gothic" panose="020B0502020202020204" pitchFamily="34" charset="0"/>
              </a:rPr>
              <a:t>Буковина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та </a:t>
            </a:r>
            <a:r>
              <a:rPr lang="ru-RU" sz="2400" b="1" dirty="0" err="1">
                <a:latin typeface="Century Gothic" panose="020B0502020202020204" pitchFamily="34" charset="0"/>
              </a:rPr>
              <a:t>Закарпаття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залишалися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бідними</a:t>
            </a:r>
            <a:r>
              <a:rPr lang="ru-RU" sz="2400" b="1" dirty="0">
                <a:latin typeface="Century Gothic" panose="020B0502020202020204" pitchFamily="34" charset="0"/>
              </a:rPr>
              <a:t> й </a:t>
            </a:r>
            <a:r>
              <a:rPr lang="ru-RU" sz="2400" b="1" dirty="0" err="1">
                <a:latin typeface="Century Gothic" panose="020B0502020202020204" pitchFamily="34" charset="0"/>
              </a:rPr>
              <a:t>аграрними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провінціями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Єдиним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винятком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був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Бориславсько-Дрогобицький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нафтовий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басейн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Галичині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smtClean="0">
                <a:latin typeface="Century Gothic" panose="020B0502020202020204" pitchFamily="34" charset="0"/>
              </a:rPr>
              <a:t>Але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якщо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назагал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говорити</a:t>
            </a:r>
            <a:r>
              <a:rPr lang="ru-RU" sz="2400" b="1" dirty="0">
                <a:latin typeface="Century Gothic" panose="020B0502020202020204" pitchFamily="34" charset="0"/>
              </a:rPr>
              <a:t> про </a:t>
            </a:r>
            <a:r>
              <a:rPr lang="ru-RU" sz="2400" b="1" dirty="0" err="1">
                <a:latin typeface="Century Gothic" panose="020B0502020202020204" pitchFamily="34" charset="0"/>
              </a:rPr>
              <a:t>колоніальний</a:t>
            </a:r>
            <a:r>
              <a:rPr lang="ru-RU" sz="2400" b="1" dirty="0">
                <a:latin typeface="Century Gothic" panose="020B0502020202020204" pitchFamily="34" charset="0"/>
              </a:rPr>
              <a:t> статус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українських</a:t>
            </a:r>
            <a:r>
              <a:rPr lang="ru-RU" sz="2400" b="1" dirty="0">
                <a:latin typeface="Century Gothic" panose="020B0502020202020204" pitchFamily="34" charset="0"/>
              </a:rPr>
              <a:t> земель, то </a:t>
            </a:r>
            <a:r>
              <a:rPr lang="ru-RU" sz="2400" b="1" dirty="0" err="1">
                <a:latin typeface="Century Gothic" panose="020B0502020202020204" pitchFamily="34" charset="0"/>
              </a:rPr>
              <a:t>ця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характеристика </a:t>
            </a:r>
            <a:r>
              <a:rPr lang="ru-RU" sz="2400" b="1" dirty="0" err="1">
                <a:latin typeface="Century Gothic" panose="020B0502020202020204" pitchFamily="34" charset="0"/>
              </a:rPr>
              <a:t>більше</a:t>
            </a:r>
            <a:r>
              <a:rPr lang="ru-RU" sz="2400" b="1" dirty="0">
                <a:latin typeface="Century Gothic" panose="020B0502020202020204" pitchFamily="34" charset="0"/>
              </a:rPr>
              <a:t> годиться для </a:t>
            </a:r>
            <a:r>
              <a:rPr lang="ru-RU" sz="2400" b="1" dirty="0" err="1">
                <a:latin typeface="Century Gothic" panose="020B0502020202020204" pitchFamily="34" charset="0"/>
              </a:rPr>
              <a:t>опису</a:t>
            </a:r>
            <a:r>
              <a:rPr lang="ru-RU" sz="2400" b="1" dirty="0">
                <a:latin typeface="Century Gothic" panose="020B0502020202020204" pitchFamily="34" charset="0"/>
              </a:rPr>
              <a:t> стану справ 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. По той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бік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австрійсько-російського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кордону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землі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були</a:t>
            </a:r>
            <a:r>
              <a:rPr lang="ru-RU" sz="2400" b="1" dirty="0">
                <a:latin typeface="Century Gothic" panose="020B0502020202020204" pitchFamily="34" charset="0"/>
              </a:rPr>
              <a:t> не </a:t>
            </a:r>
            <a:r>
              <a:rPr lang="ru-RU" sz="2400" b="1" dirty="0" err="1">
                <a:latin typeface="Century Gothic" panose="020B0502020202020204" pitchFamily="34" charset="0"/>
              </a:rPr>
              <a:t>колонією</a:t>
            </a:r>
            <a:r>
              <a:rPr lang="ru-RU" sz="2400" b="1" dirty="0">
                <a:latin typeface="Century Gothic" panose="020B0502020202020204" pitchFamily="34" charset="0"/>
              </a:rPr>
              <a:t>, а </a:t>
            </a:r>
            <a:r>
              <a:rPr lang="ru-RU" sz="2400" b="1" dirty="0" err="1">
                <a:latin typeface="Century Gothic" panose="020B0502020202020204" pitchFamily="34" charset="0"/>
              </a:rPr>
              <a:t>частиною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політичного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й </a:t>
            </a:r>
            <a:r>
              <a:rPr lang="ru-RU" sz="2400" b="1" dirty="0" err="1">
                <a:latin typeface="Century Gothic" panose="020B0502020202020204" pitchFamily="34" charset="0"/>
              </a:rPr>
              <a:t>економічного</a:t>
            </a:r>
            <a:r>
              <a:rPr lang="ru-RU" sz="2400" b="1" dirty="0">
                <a:latin typeface="Century Gothic" panose="020B0502020202020204" pitchFamily="34" charset="0"/>
              </a:rPr>
              <a:t> ядра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…</a:t>
            </a:r>
          </a:p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     …</a:t>
            </a:r>
            <a:r>
              <a:rPr lang="ru-RU" sz="2400" b="1" dirty="0">
                <a:latin typeface="Century Gothic" panose="020B0502020202020204" pitchFamily="34" charset="0"/>
              </a:rPr>
              <a:t>Головне </a:t>
            </a:r>
            <a:r>
              <a:rPr lang="ru-RU" sz="2400" b="1" dirty="0" err="1">
                <a:latin typeface="Century Gothic" panose="020B0502020202020204" pitchFamily="34" charset="0"/>
              </a:rPr>
              <a:t>місце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структурі</a:t>
            </a:r>
            <a:r>
              <a:rPr lang="ru-RU" sz="2400" b="1" dirty="0">
                <a:latin typeface="Century Gothic" panose="020B0502020202020204" pitchFamily="34" charset="0"/>
              </a:rPr>
              <a:t> [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української</a:t>
            </a:r>
            <a:r>
              <a:rPr lang="ru-RU" sz="2400" b="1" dirty="0">
                <a:latin typeface="Century Gothic" panose="020B0502020202020204" pitchFamily="34" charset="0"/>
              </a:rPr>
              <a:t>] </a:t>
            </a:r>
            <a:r>
              <a:rPr lang="ru-RU" sz="2400" b="1" dirty="0" err="1">
                <a:latin typeface="Century Gothic" panose="020B0502020202020204" pitchFamily="34" charset="0"/>
              </a:rPr>
              <a:t>промисловості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займали</a:t>
            </a:r>
            <a:r>
              <a:rPr lang="ru-RU" sz="2400" b="1" dirty="0">
                <a:latin typeface="Century Gothic" panose="020B0502020202020204" pitchFamily="34" charset="0"/>
              </a:rPr>
              <a:t> не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високотехнологічні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галузі</a:t>
            </a:r>
            <a:r>
              <a:rPr lang="ru-RU" sz="2400" b="1" dirty="0">
                <a:latin typeface="Century Gothic" panose="020B0502020202020204" pitchFamily="34" charset="0"/>
              </a:rPr>
              <a:t>, а </a:t>
            </a:r>
            <a:r>
              <a:rPr lang="ru-RU" sz="2400" b="1" dirty="0" err="1">
                <a:latin typeface="Century Gothic" panose="020B0502020202020204" pitchFamily="34" charset="0"/>
              </a:rPr>
              <a:t>видобуток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первісна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переробка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сировини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губернії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постачали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близько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75% </a:t>
            </a:r>
            <a:r>
              <a:rPr lang="ru-RU" sz="2400" b="1" dirty="0" err="1">
                <a:latin typeface="Century Gothic" panose="020B0502020202020204" pitchFamily="34" charset="0"/>
              </a:rPr>
              <a:t>вугілля</a:t>
            </a:r>
            <a:r>
              <a:rPr lang="ru-RU" sz="2400" b="1" dirty="0">
                <a:latin typeface="Century Gothic" panose="020B0502020202020204" pitchFamily="34" charset="0"/>
              </a:rPr>
              <a:t> й </a:t>
            </a:r>
            <a:r>
              <a:rPr lang="ru-RU" sz="2400" b="1" dirty="0" err="1">
                <a:latin typeface="Century Gothic" panose="020B0502020202020204" pitchFamily="34" charset="0"/>
              </a:rPr>
              <a:t>металу</a:t>
            </a:r>
            <a:r>
              <a:rPr lang="ru-RU" sz="2400" b="1" dirty="0">
                <a:latin typeface="Century Gothic" panose="020B0502020202020204" pitchFamily="34" charset="0"/>
              </a:rPr>
              <a:t> та 80% 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цукру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36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історика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2519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 smtClean="0">
                <a:latin typeface="Century Gothic" panose="020B0502020202020204" pitchFamily="34" charset="0"/>
              </a:rPr>
              <a:t>цукру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в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, 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Бориславські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нафтові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родовища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забезпечували</a:t>
            </a:r>
            <a:r>
              <a:rPr lang="ru-RU" sz="2400" b="1" dirty="0">
                <a:latin typeface="Century Gothic" panose="020B0502020202020204" pitchFamily="34" charset="0"/>
              </a:rPr>
              <a:t> 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Угорщині</a:t>
            </a:r>
            <a:r>
              <a:rPr lang="ru-RU" sz="2400" b="1" dirty="0">
                <a:latin typeface="Century Gothic" panose="020B0502020202020204" pitchFamily="34" charset="0"/>
              </a:rPr>
              <a:t> статус </a:t>
            </a:r>
            <a:r>
              <a:rPr lang="ru-RU" sz="2400" b="1" dirty="0" err="1">
                <a:latin typeface="Century Gothic" panose="020B0502020202020204" pitchFamily="34" charset="0"/>
              </a:rPr>
              <a:t>третьої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найбільшої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нафтовидобувної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держави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світі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після</a:t>
            </a:r>
            <a:r>
              <a:rPr lang="ru-RU" sz="2400" b="1" dirty="0">
                <a:latin typeface="Century Gothic" panose="020B0502020202020204" pitchFamily="34" charset="0"/>
              </a:rPr>
              <a:t> США та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…» (</a:t>
            </a:r>
            <a:r>
              <a:rPr lang="ru-RU" sz="2400" b="1" dirty="0" err="1">
                <a:latin typeface="Century Gothic" panose="020B0502020202020204" pitchFamily="34" charset="0"/>
              </a:rPr>
              <a:t>Грицак</a:t>
            </a:r>
            <a:r>
              <a:rPr lang="ru-RU" sz="2400" b="1" dirty="0">
                <a:latin typeface="Century Gothic" panose="020B0502020202020204" pitchFamily="34" charset="0"/>
              </a:rPr>
              <a:t> Я.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Подолати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минуле</a:t>
            </a:r>
            <a:r>
              <a:rPr lang="ru-RU" sz="2400" b="1" dirty="0">
                <a:latin typeface="Century Gothic" panose="020B0502020202020204" pitchFamily="34" charset="0"/>
              </a:rPr>
              <a:t>: глобальна </a:t>
            </a:r>
            <a:r>
              <a:rPr lang="ru-RU" sz="2400" b="1" dirty="0" err="1">
                <a:latin typeface="Century Gothic" panose="020B0502020202020204" pitchFamily="34" charset="0"/>
              </a:rPr>
              <a:t>історія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Київ</a:t>
            </a:r>
            <a:r>
              <a:rPr lang="ru-RU" sz="2400" b="1" dirty="0">
                <a:latin typeface="Century Gothic" panose="020B0502020202020204" pitchFamily="34" charset="0"/>
              </a:rPr>
              <a:t>: Портал, 2021. С. 180–181).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89756" y="3854653"/>
            <a:ext cx="89644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1.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Яку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роль відігравала Україна в </a:t>
            </a:r>
            <a:r>
              <a:rPr lang="uk-UA" sz="24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модернізаційних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процесах Російської та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Австро- Угорської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імперій? Відповідь доведіть фактами з уривка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algn="just"/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2.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Світлина Галицької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вулиці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 Львові доводить чи спростовує думку автора про «бідну й аграрну»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Галичину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 Австро-Угорській імперії? Поясніть свої міркування. </a:t>
            </a:r>
            <a:endParaRPr lang="uk-UA" sz="24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68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історика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 потреби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89756" y="1778040"/>
            <a:ext cx="8964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3</a:t>
            </a:r>
            <a:r>
              <a:rPr lang="uk-UA" sz="24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.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Автор стверджує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що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українські землі не були колонією в складі Російської імперії. Чи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підтверджують цю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думку числові показники, що в третьому абзаці уривка? Доведіть </a:t>
            </a:r>
            <a:r>
              <a:rPr lang="uk-UA" sz="24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колоніальний статус </a:t>
            </a:r>
            <a:r>
              <a:rPr lang="uk-UA" sz="24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українських земель Російської імперії.</a:t>
            </a:r>
          </a:p>
        </p:txBody>
      </p:sp>
    </p:spTree>
    <p:extLst>
      <p:ext uri="{BB962C8B-B14F-4D97-AF65-F5344CB8AC3E}">
        <p14:creationId xmlns:p14="http://schemas.microsoft.com/office/powerpoint/2010/main" val="51938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Хронологічний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колаж</a:t>
            </a:r>
            <a:r>
              <a:rPr lang="ru-RU" sz="2400" b="1" dirty="0">
                <a:latin typeface="Century Gothic" panose="020B0502020202020204" pitchFamily="34" charset="0"/>
              </a:rPr>
              <a:t>»</a:t>
            </a:r>
          </a:p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    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Укладіть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хронологічний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колаж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вигляді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таблиці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синхронізуватиме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революції</a:t>
            </a:r>
            <a:r>
              <a:rPr lang="ru-RU" sz="2400" b="1" dirty="0" smtClean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реформи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і </a:t>
            </a:r>
            <a:r>
              <a:rPr lang="ru-RU" sz="2400" b="1" dirty="0" err="1">
                <a:latin typeface="Century Gothic" panose="020B0502020202020204" pitchFamily="34" charset="0"/>
              </a:rPr>
              <a:t>процеси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модернізації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теренах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Австрійської</a:t>
            </a:r>
            <a:r>
              <a:rPr lang="ru-RU" sz="2400" b="1" dirty="0">
                <a:latin typeface="Century Gothic" panose="020B0502020202020204" pitchFamily="34" charset="0"/>
              </a:rPr>
              <a:t> (Австро-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Угорської</a:t>
            </a:r>
            <a:r>
              <a:rPr lang="ru-RU" sz="2400" b="1" dirty="0">
                <a:latin typeface="Century Gothic" panose="020B0502020202020204" pitchFamily="34" charset="0"/>
              </a:rPr>
              <a:t>) та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імперій</a:t>
            </a:r>
            <a:r>
              <a:rPr lang="ru-RU" sz="2400" b="1" dirty="0">
                <a:latin typeface="Century Gothic" panose="020B0502020202020204" pitchFamily="34" charset="0"/>
              </a:rPr>
              <a:t>. Для </a:t>
            </a:r>
            <a:r>
              <a:rPr lang="ru-RU" sz="2400" b="1" dirty="0" err="1">
                <a:latin typeface="Century Gothic" panose="020B0502020202020204" pitchFamily="34" charset="0"/>
              </a:rPr>
              <a:t>цього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розділіть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сторінку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комп’ютері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аркуш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у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зошиті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на </a:t>
            </a:r>
            <a:r>
              <a:rPr lang="ru-RU" sz="2400" b="1" dirty="0" err="1">
                <a:latin typeface="Century Gothic" panose="020B0502020202020204" pitchFamily="34" charset="0"/>
              </a:rPr>
              <a:t>дві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вертикальні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смуги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Ліворуч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зафіксуйте</a:t>
            </a:r>
            <a:r>
              <a:rPr lang="ru-RU" sz="2400" b="1" dirty="0">
                <a:latin typeface="Century Gothic" panose="020B0502020202020204" pitchFamily="34" charset="0"/>
              </a:rPr>
              <a:t> заголовок «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терени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Австрійської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(Австро-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Угорської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», а </a:t>
            </a:r>
            <a:r>
              <a:rPr lang="ru-RU" sz="2400" b="1" dirty="0" err="1">
                <a:latin typeface="Century Gothic" panose="020B0502020202020204" pitchFamily="34" charset="0"/>
              </a:rPr>
              <a:t>праворуч</a:t>
            </a:r>
            <a:r>
              <a:rPr lang="ru-RU" sz="2400" b="1" dirty="0">
                <a:latin typeface="Century Gothic" panose="020B0502020202020204" pitchFamily="34" charset="0"/>
              </a:rPr>
              <a:t> 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терени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». </a:t>
            </a:r>
            <a:r>
              <a:rPr lang="ru-RU" sz="2400" b="1" dirty="0" err="1">
                <a:latin typeface="Century Gothic" panose="020B0502020202020204" pitchFamily="34" charset="0"/>
              </a:rPr>
              <a:t>Поміж</a:t>
            </a:r>
            <a:r>
              <a:rPr lang="ru-RU" sz="2400" b="1" dirty="0">
                <a:latin typeface="Century Gothic" panose="020B0502020202020204" pitchFamily="34" charset="0"/>
              </a:rPr>
              <a:t> ними </a:t>
            </a:r>
            <a:r>
              <a:rPr lang="ru-RU" sz="2400" b="1" dirty="0" err="1">
                <a:latin typeface="Century Gothic" panose="020B0502020202020204" pitchFamily="34" charset="0"/>
              </a:rPr>
              <a:t>накресліть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вертикальну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лінію</a:t>
            </a:r>
            <a:r>
              <a:rPr lang="ru-RU" sz="2400" b="1" dirty="0">
                <a:latin typeface="Century Gothic" panose="020B0502020202020204" pitchFamily="34" charset="0"/>
              </a:rPr>
              <a:t> / шкалу / </a:t>
            </a:r>
            <a:r>
              <a:rPr lang="ru-RU" sz="2400" b="1" dirty="0" err="1">
                <a:latin typeface="Century Gothic" panose="020B0502020202020204" pitchFamily="34" charset="0"/>
              </a:rPr>
              <a:t>стрічку</a:t>
            </a:r>
            <a:r>
              <a:rPr lang="ru-RU" sz="2400" b="1" dirty="0">
                <a:latin typeface="Century Gothic" panose="020B0502020202020204" pitchFamily="34" charset="0"/>
              </a:rPr>
              <a:t> часу. </a:t>
            </a:r>
            <a:r>
              <a:rPr lang="ru-RU" sz="2400" b="1" dirty="0" smtClean="0">
                <a:latin typeface="Century Gothic" panose="020B0502020202020204" pitchFamily="34" charset="0"/>
              </a:rPr>
              <a:t>На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ній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ліворуч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праворуч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згори</a:t>
            </a:r>
            <a:r>
              <a:rPr lang="ru-RU" sz="2400" b="1" dirty="0">
                <a:latin typeface="Century Gothic" panose="020B0502020202020204" pitchFamily="34" charset="0"/>
              </a:rPr>
              <a:t> вниз, </a:t>
            </a:r>
            <a:r>
              <a:rPr lang="ru-RU" sz="2400" b="1" dirty="0" err="1">
                <a:latin typeface="Century Gothic" panose="020B0502020202020204" pitchFamily="34" charset="0"/>
              </a:rPr>
              <a:t>використовуючи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олівці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різних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кольорів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позначайте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дати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вказуйте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відповідні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ключові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події</a:t>
            </a:r>
            <a:r>
              <a:rPr lang="ru-RU" sz="2400" b="1" dirty="0" smtClean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51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772816"/>
            <a:ext cx="9144000" cy="4570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Території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їх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трансформації</a:t>
            </a:r>
            <a:r>
              <a:rPr lang="ru-RU" sz="2400" b="1" dirty="0" smtClean="0">
                <a:latin typeface="Century Gothic" panose="020B0502020202020204" pitchFamily="34" charset="0"/>
              </a:rPr>
              <a:t>»</a:t>
            </a:r>
          </a:p>
          <a:p>
            <a:pPr algn="ctr">
              <a:lnSpc>
                <a:spcPts val="3200"/>
              </a:lnSpc>
            </a:pPr>
            <a:endParaRPr lang="ru-RU" sz="2400" b="1" dirty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    На </a:t>
            </a:r>
            <a:r>
              <a:rPr lang="ru-RU" sz="2400" b="1" dirty="0" err="1">
                <a:latin typeface="Century Gothic" panose="020B0502020202020204" pitchFamily="34" charset="0"/>
              </a:rPr>
              <a:t>контурній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мапі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різними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кольорами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штрихуванням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позначте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території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належали до </a:t>
            </a:r>
            <a:r>
              <a:rPr lang="ru-RU" sz="2400" b="1" dirty="0" err="1">
                <a:latin typeface="Century Gothic" panose="020B0502020202020204" pitchFamily="34" charset="0"/>
              </a:rPr>
              <a:t>Австрійської</a:t>
            </a:r>
            <a:r>
              <a:rPr lang="ru-RU" sz="2400" b="1" dirty="0">
                <a:latin typeface="Century Gothic" panose="020B0502020202020204" pitchFamily="34" charset="0"/>
              </a:rPr>
              <a:t> (Австро-</a:t>
            </a:r>
            <a:r>
              <a:rPr lang="ru-RU" sz="2400" b="1" dirty="0" err="1">
                <a:latin typeface="Century Gothic" panose="020B0502020202020204" pitchFamily="34" charset="0"/>
              </a:rPr>
              <a:t>Угорської</a:t>
            </a:r>
            <a:r>
              <a:rPr lang="ru-RU" sz="2400" b="1" dirty="0">
                <a:latin typeface="Century Gothic" panose="020B0502020202020204" pitchFamily="34" charset="0"/>
              </a:rPr>
              <a:t>) і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імперій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у ХІХ – на початку ХХ ст. </a:t>
            </a:r>
            <a:r>
              <a:rPr lang="ru-RU" sz="2400" b="1" dirty="0" err="1">
                <a:latin typeface="Century Gothic" panose="020B0502020202020204" pitchFamily="34" charset="0"/>
              </a:rPr>
              <a:t>Позначте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основні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промислові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аграрні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регіони</a:t>
            </a:r>
            <a:r>
              <a:rPr lang="ru-RU" sz="2400" b="1" dirty="0" smtClean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великі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міста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стали центрами </a:t>
            </a:r>
            <a:r>
              <a:rPr lang="ru-RU" sz="2400" b="1" dirty="0" err="1">
                <a:latin typeface="Century Gothic" panose="020B0502020202020204" pitchFamily="34" charset="0"/>
              </a:rPr>
              <a:t>модернізації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Стрілками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покажіть</a:t>
            </a:r>
            <a:r>
              <a:rPr lang="ru-RU" sz="2400" b="1" dirty="0">
                <a:latin typeface="Century Gothic" panose="020B0502020202020204" pitchFamily="34" charset="0"/>
              </a:rPr>
              <a:t> напрямки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міграційних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процесів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наприклад</a:t>
            </a:r>
            <a:r>
              <a:rPr lang="ru-RU" sz="2400" b="1" dirty="0">
                <a:latin typeface="Century Gothic" panose="020B0502020202020204" pitchFamily="34" charset="0"/>
              </a:rPr>
              <a:t>, за океан на </a:t>
            </a:r>
            <a:r>
              <a:rPr lang="ru-RU" sz="2400" b="1" dirty="0" err="1">
                <a:latin typeface="Century Gothic" panose="020B0502020202020204" pitchFamily="34" charset="0"/>
              </a:rPr>
              <a:t>захід</a:t>
            </a:r>
            <a:r>
              <a:rPr lang="ru-RU" sz="2400" b="1" dirty="0">
                <a:latin typeface="Century Gothic" panose="020B0502020202020204" pitchFamily="34" charset="0"/>
              </a:rPr>
              <a:t>, на </a:t>
            </a:r>
            <a:r>
              <a:rPr lang="ru-RU" sz="2400" b="1" dirty="0" err="1">
                <a:latin typeface="Century Gothic" panose="020B0502020202020204" pitchFamily="34" charset="0"/>
              </a:rPr>
              <a:t>схід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всередині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територій</a:t>
            </a:r>
            <a:r>
              <a:rPr lang="ru-RU" sz="2400" b="1" dirty="0" smtClean="0">
                <a:latin typeface="Century Gothic" panose="020B0502020202020204" pitchFamily="34" charset="0"/>
              </a:rPr>
              <a:t>).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Заповніть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легенду </a:t>
            </a:r>
            <a:r>
              <a:rPr lang="ru-RU" sz="2400" b="1" dirty="0" err="1">
                <a:latin typeface="Century Gothic" panose="020B0502020202020204" pitchFamily="34" charset="0"/>
              </a:rPr>
              <a:t>мапи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42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62880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«Маятник </a:t>
            </a:r>
            <a:r>
              <a:rPr lang="ru-RU" sz="2400" b="1" dirty="0" err="1">
                <a:latin typeface="Century Gothic" panose="020B0502020202020204" pitchFamily="34" charset="0"/>
              </a:rPr>
              <a:t>прогресу</a:t>
            </a:r>
            <a:r>
              <a:rPr lang="ru-RU" sz="2400" b="1" dirty="0">
                <a:latin typeface="Century Gothic" panose="020B0502020202020204" pitchFamily="34" charset="0"/>
              </a:rPr>
              <a:t>»</a:t>
            </a:r>
            <a:endParaRPr lang="ru-RU" sz="16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     </a:t>
            </a:r>
            <a:r>
              <a:rPr lang="ru-RU" sz="2400" b="1" dirty="0" err="1">
                <a:latin typeface="Century Gothic" panose="020B0502020202020204" pitchFamily="34" charset="0"/>
              </a:rPr>
              <a:t>Оберіть</a:t>
            </a:r>
            <a:r>
              <a:rPr lang="ru-RU" sz="2400" b="1" dirty="0">
                <a:latin typeface="Century Gothic" panose="020B0502020202020204" pitchFamily="34" charset="0"/>
              </a:rPr>
              <a:t> одну з </a:t>
            </a:r>
            <a:r>
              <a:rPr lang="ru-RU" sz="2400" b="1" dirty="0" err="1">
                <a:latin typeface="Century Gothic" panose="020B0502020202020204" pitchFamily="34" charset="0"/>
              </a:rPr>
              <a:t>ключових</a:t>
            </a:r>
            <a:r>
              <a:rPr lang="ru-RU" sz="2400" b="1" dirty="0">
                <a:latin typeface="Century Gothic" panose="020B0502020202020204" pitchFamily="34" charset="0"/>
              </a:rPr>
              <a:t> реформ (</a:t>
            </a:r>
            <a:r>
              <a:rPr lang="ru-RU" sz="2400" b="1" dirty="0" err="1">
                <a:latin typeface="Century Gothic" panose="020B0502020202020204" pitchFamily="34" charset="0"/>
              </a:rPr>
              <a:t>наприклад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скасування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панщини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Австрійській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звільнення</a:t>
            </a:r>
            <a:r>
              <a:rPr lang="ru-RU" sz="2400" b="1" dirty="0">
                <a:latin typeface="Century Gothic" panose="020B0502020202020204" pitchFamily="34" charset="0"/>
              </a:rPr>
              <a:t> селян </a:t>
            </a:r>
            <a:r>
              <a:rPr lang="ru-RU" sz="2400" b="1" dirty="0" err="1">
                <a:latin typeface="Century Gothic" panose="020B0502020202020204" pitchFamily="34" charset="0"/>
              </a:rPr>
              <a:t>із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кріпацтва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) та один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революційний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період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(</a:t>
            </a:r>
            <a:r>
              <a:rPr lang="ru-RU" sz="2400" b="1" dirty="0" err="1">
                <a:latin typeface="Century Gothic" panose="020B0502020202020204" pitchFamily="34" charset="0"/>
              </a:rPr>
              <a:t>наприклад</a:t>
            </a:r>
            <a:r>
              <a:rPr lang="ru-RU" sz="2400" b="1" dirty="0">
                <a:latin typeface="Century Gothic" panose="020B0502020202020204" pitchFamily="34" charset="0"/>
              </a:rPr>
              <a:t>, «Весна </a:t>
            </a:r>
            <a:r>
              <a:rPr lang="ru-RU" sz="2400" b="1" dirty="0" err="1">
                <a:latin typeface="Century Gothic" panose="020B0502020202020204" pitchFamily="34" charset="0"/>
              </a:rPr>
              <a:t>народів</a:t>
            </a:r>
            <a:r>
              <a:rPr lang="ru-RU" sz="2400" b="1" dirty="0">
                <a:latin typeface="Century Gothic" panose="020B0502020202020204" pitchFamily="34" charset="0"/>
              </a:rPr>
              <a:t>» 1848 р. у </a:t>
            </a:r>
            <a:r>
              <a:rPr lang="ru-RU" sz="2400" b="1" dirty="0" err="1">
                <a:latin typeface="Century Gothic" panose="020B0502020202020204" pitchFamily="34" charset="0"/>
              </a:rPr>
              <a:t>Австрії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революція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1905-1907 </a:t>
            </a:r>
            <a:r>
              <a:rPr lang="ru-RU" sz="2400" b="1" dirty="0" err="1">
                <a:latin typeface="Century Gothic" panose="020B0502020202020204" pitchFamily="34" charset="0"/>
              </a:rPr>
              <a:t>рр</a:t>
            </a:r>
            <a:r>
              <a:rPr lang="ru-RU" sz="2400" b="1" dirty="0">
                <a:latin typeface="Century Gothic" panose="020B0502020202020204" pitchFamily="34" charset="0"/>
              </a:rPr>
              <a:t>. у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Росії</a:t>
            </a:r>
            <a:r>
              <a:rPr lang="ru-RU" sz="2400" b="1" dirty="0">
                <a:latin typeface="Century Gothic" panose="020B0502020202020204" pitchFamily="34" charset="0"/>
              </a:rPr>
              <a:t>). </a:t>
            </a:r>
            <a:r>
              <a:rPr lang="ru-RU" sz="2400" b="1" dirty="0" err="1">
                <a:latin typeface="Century Gothic" panose="020B0502020202020204" pitchFamily="34" charset="0"/>
              </a:rPr>
              <a:t>Створіть</a:t>
            </a:r>
            <a:r>
              <a:rPr lang="ru-RU" sz="2400" b="1" dirty="0">
                <a:latin typeface="Century Gothic" panose="020B0502020202020204" pitchFamily="34" charset="0"/>
              </a:rPr>
              <a:t> схему,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відображатиме</a:t>
            </a:r>
            <a:r>
              <a:rPr lang="ru-RU" sz="2400" b="1" dirty="0">
                <a:latin typeface="Century Gothic" panose="020B0502020202020204" pitchFamily="34" charset="0"/>
              </a:rPr>
              <a:t>: 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    а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дореформенне</a:t>
            </a:r>
            <a:r>
              <a:rPr lang="ru-RU" sz="2400" b="1" dirty="0">
                <a:latin typeface="Century Gothic" panose="020B0502020202020204" pitchFamily="34" charset="0"/>
              </a:rPr>
              <a:t> / </a:t>
            </a:r>
            <a:r>
              <a:rPr lang="ru-RU" sz="2400" b="1" dirty="0" err="1">
                <a:latin typeface="Century Gothic" panose="020B0502020202020204" pitchFamily="34" charset="0"/>
              </a:rPr>
              <a:t>дореволюційне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становище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українства</a:t>
            </a:r>
            <a:r>
              <a:rPr lang="ru-RU" sz="2400" b="1" dirty="0">
                <a:latin typeface="Century Gothic" panose="020B0502020202020204" pitchFamily="34" charset="0"/>
              </a:rPr>
              <a:t>; 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    б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основні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положення</a:t>
            </a:r>
            <a:r>
              <a:rPr lang="ru-RU" sz="2400" b="1" dirty="0">
                <a:latin typeface="Century Gothic" panose="020B0502020202020204" pitchFamily="34" charset="0"/>
              </a:rPr>
              <a:t> реформ / </a:t>
            </a:r>
            <a:r>
              <a:rPr lang="ru-RU" sz="2400" b="1" dirty="0" err="1">
                <a:latin typeface="Century Gothic" panose="020B0502020202020204" pitchFamily="34" charset="0"/>
              </a:rPr>
              <a:t>вияви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революцій</a:t>
            </a:r>
            <a:r>
              <a:rPr lang="ru-RU" sz="2400" b="1" dirty="0">
                <a:latin typeface="Century Gothic" panose="020B0502020202020204" pitchFamily="34" charset="0"/>
              </a:rPr>
              <a:t>; в) </a:t>
            </a:r>
            <a:r>
              <a:rPr lang="ru-RU" sz="2400" b="1" dirty="0" err="1">
                <a:latin typeface="Century Gothic" panose="020B0502020202020204" pitchFamily="34" charset="0"/>
              </a:rPr>
              <a:t>наслідки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для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населення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позитивні</a:t>
            </a:r>
            <a:r>
              <a:rPr lang="ru-RU" sz="2400" b="1" dirty="0">
                <a:latin typeface="Century Gothic" panose="020B0502020202020204" pitchFamily="34" charset="0"/>
              </a:rPr>
              <a:t> / </a:t>
            </a:r>
            <a:r>
              <a:rPr lang="ru-RU" sz="2400" b="1" dirty="0" err="1">
                <a:latin typeface="Century Gothic" panose="020B0502020202020204" pitchFamily="34" charset="0"/>
              </a:rPr>
              <a:t>негативні</a:t>
            </a:r>
            <a:r>
              <a:rPr lang="ru-RU" sz="2400" b="1" dirty="0">
                <a:latin typeface="Century Gothic" panose="020B0502020202020204" pitchFamily="34" charset="0"/>
              </a:rPr>
              <a:t>) з </a:t>
            </a:r>
            <a:r>
              <a:rPr lang="ru-RU" sz="2400" b="1" dirty="0" err="1">
                <a:latin typeface="Century Gothic" panose="020B0502020202020204" pitchFamily="34" charset="0"/>
              </a:rPr>
              <a:t>огляду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модернізації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08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«Голос </a:t>
            </a:r>
            <a:r>
              <a:rPr lang="ru-RU" sz="2400" b="1" dirty="0" err="1">
                <a:latin typeface="Century Gothic" panose="020B0502020202020204" pitchFamily="34" charset="0"/>
              </a:rPr>
              <a:t>доби</a:t>
            </a:r>
            <a:r>
              <a:rPr lang="ru-RU" sz="2400" b="1" dirty="0">
                <a:latin typeface="Century Gothic" panose="020B0502020202020204" pitchFamily="34" charset="0"/>
              </a:rPr>
              <a:t>: за і </a:t>
            </a:r>
            <a:r>
              <a:rPr lang="ru-RU" sz="2400" b="1" dirty="0" err="1">
                <a:latin typeface="Century Gothic" panose="020B0502020202020204" pitchFamily="34" charset="0"/>
              </a:rPr>
              <a:t>проти</a:t>
            </a:r>
            <a:r>
              <a:rPr lang="ru-RU" sz="2400" b="1" dirty="0">
                <a:latin typeface="Century Gothic" panose="020B0502020202020204" pitchFamily="34" charset="0"/>
              </a:rPr>
              <a:t>»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    </a:t>
            </a:r>
            <a:r>
              <a:rPr lang="ru-RU" sz="2400" b="1" dirty="0" err="1">
                <a:latin typeface="Century Gothic" panose="020B0502020202020204" pitchFamily="34" charset="0"/>
              </a:rPr>
              <a:t>Оберіть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одне</a:t>
            </a:r>
            <a:r>
              <a:rPr lang="ru-RU" sz="2400" b="1" dirty="0">
                <a:latin typeface="Century Gothic" panose="020B0502020202020204" pitchFamily="34" charset="0"/>
              </a:rPr>
              <a:t> з понять,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стосується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змін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упродовж</a:t>
            </a:r>
            <a:r>
              <a:rPr lang="ru-RU" sz="2400" b="1" dirty="0">
                <a:latin typeface="Century Gothic" panose="020B0502020202020204" pitchFamily="34" charset="0"/>
              </a:rPr>
              <a:t> ХІХ – початку ХХ ст. (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наприклад</a:t>
            </a:r>
            <a:r>
              <a:rPr lang="ru-RU" sz="2400" b="1" dirty="0">
                <a:latin typeface="Century Gothic" panose="020B0502020202020204" pitchFamily="34" charset="0"/>
              </a:rPr>
              <a:t>, «</a:t>
            </a:r>
            <a:r>
              <a:rPr lang="ru-RU" sz="2400" b="1" dirty="0" err="1">
                <a:latin typeface="Century Gothic" panose="020B0502020202020204" pitchFamily="34" charset="0"/>
              </a:rPr>
              <a:t>індустріалізація</a:t>
            </a:r>
            <a:r>
              <a:rPr lang="ru-RU" sz="2400" b="1" dirty="0">
                <a:latin typeface="Century Gothic" panose="020B0502020202020204" pitchFamily="34" charset="0"/>
              </a:rPr>
              <a:t>», «</a:t>
            </a:r>
            <a:r>
              <a:rPr lang="ru-RU" sz="2400" b="1" dirty="0" err="1">
                <a:latin typeface="Century Gothic" panose="020B0502020202020204" pitchFamily="34" charset="0"/>
              </a:rPr>
              <a:t>капіталізм</a:t>
            </a:r>
            <a:r>
              <a:rPr lang="ru-RU" sz="2400" b="1" dirty="0">
                <a:latin typeface="Century Gothic" panose="020B0502020202020204" pitchFamily="34" charset="0"/>
              </a:rPr>
              <a:t>», «</a:t>
            </a:r>
            <a:r>
              <a:rPr lang="ru-RU" sz="2400" b="1" dirty="0" err="1">
                <a:latin typeface="Century Gothic" panose="020B0502020202020204" pitchFamily="34" charset="0"/>
              </a:rPr>
              <a:t>міграція</a:t>
            </a:r>
            <a:r>
              <a:rPr lang="ru-RU" sz="2400" b="1" dirty="0">
                <a:latin typeface="Century Gothic" panose="020B0502020202020204" pitchFamily="34" charset="0"/>
              </a:rPr>
              <a:t>», «</a:t>
            </a:r>
            <a:r>
              <a:rPr lang="ru-RU" sz="2400" b="1" dirty="0" err="1">
                <a:latin typeface="Century Gothic" panose="020B0502020202020204" pitchFamily="34" charset="0"/>
              </a:rPr>
              <a:t>модернізація</a:t>
            </a:r>
            <a:r>
              <a:rPr lang="ru-RU" sz="2400" b="1" dirty="0">
                <a:latin typeface="Century Gothic" panose="020B0502020202020204" pitchFamily="34" charset="0"/>
              </a:rPr>
              <a:t>», «</a:t>
            </a:r>
            <a:r>
              <a:rPr lang="ru-RU" sz="2400" b="1" dirty="0" err="1">
                <a:latin typeface="Century Gothic" panose="020B0502020202020204" pitchFamily="34" charset="0"/>
              </a:rPr>
              <a:t>монополія</a:t>
            </a:r>
            <a:r>
              <a:rPr lang="ru-RU" sz="2400" b="1" dirty="0" smtClean="0">
                <a:latin typeface="Century Gothic" panose="020B0502020202020204" pitchFamily="34" charset="0"/>
              </a:rPr>
              <a:t>», «</a:t>
            </a:r>
            <a:r>
              <a:rPr lang="ru-RU" sz="2400" b="1" dirty="0" err="1">
                <a:latin typeface="Century Gothic" panose="020B0502020202020204" pitchFamily="34" charset="0"/>
              </a:rPr>
              <a:t>революція</a:t>
            </a:r>
            <a:r>
              <a:rPr lang="ru-RU" sz="2400" b="1" dirty="0">
                <a:latin typeface="Century Gothic" panose="020B0502020202020204" pitchFamily="34" charset="0"/>
              </a:rPr>
              <a:t>», «реформа», «</a:t>
            </a:r>
            <a:r>
              <a:rPr lang="ru-RU" sz="2400" b="1" dirty="0" err="1">
                <a:latin typeface="Century Gothic" panose="020B0502020202020204" pitchFamily="34" charset="0"/>
              </a:rPr>
              <a:t>урбанізація</a:t>
            </a:r>
            <a:r>
              <a:rPr lang="ru-RU" sz="2400" b="1" dirty="0">
                <a:latin typeface="Century Gothic" panose="020B0502020202020204" pitchFamily="34" charset="0"/>
              </a:rPr>
              <a:t>»). </a:t>
            </a:r>
            <a:r>
              <a:rPr lang="ru-RU" sz="2400" b="1" dirty="0" err="1">
                <a:latin typeface="Century Gothic" panose="020B0502020202020204" pitchFamily="34" charset="0"/>
              </a:rPr>
              <a:t>Створіть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мінідіалог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smtClean="0">
                <a:latin typeface="Century Gothic" panose="020B0502020202020204" pitchFamily="34" charset="0"/>
              </a:rPr>
              <a:t>4-6 </a:t>
            </a:r>
            <a:r>
              <a:rPr lang="ru-RU" sz="2400" b="1" dirty="0" err="1">
                <a:latin typeface="Century Gothic" panose="020B0502020202020204" pitchFamily="34" charset="0"/>
              </a:rPr>
              <a:t>реплік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між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двома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уявними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сучасниками</a:t>
            </a:r>
            <a:r>
              <a:rPr lang="ru-RU" sz="2400" b="1" dirty="0">
                <a:latin typeface="Century Gothic" panose="020B0502020202020204" pitchFamily="34" charset="0"/>
              </a:rPr>
              <a:t> з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українських</a:t>
            </a:r>
            <a:r>
              <a:rPr lang="ru-RU" sz="2400" b="1" dirty="0">
                <a:latin typeface="Century Gothic" panose="020B0502020202020204" pitchFamily="34" charset="0"/>
              </a:rPr>
              <a:t> земель (</a:t>
            </a:r>
            <a:r>
              <a:rPr lang="ru-RU" sz="2400" b="1" dirty="0" err="1">
                <a:latin typeface="Century Gothic" panose="020B0502020202020204" pitchFamily="34" charset="0"/>
              </a:rPr>
              <a:t>наприклад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представниками</a:t>
            </a:r>
            <a:r>
              <a:rPr lang="ru-RU" sz="2400" b="1" dirty="0">
                <a:latin typeface="Century Gothic" panose="020B0502020202020204" pitchFamily="34" charset="0"/>
              </a:rPr>
              <a:t> /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представницями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поміщиків</a:t>
            </a:r>
            <a:r>
              <a:rPr lang="ru-RU" sz="2400" b="1" dirty="0" smtClean="0">
                <a:latin typeface="Century Gothic" panose="020B0502020202020204" pitchFamily="34" charset="0"/>
              </a:rPr>
              <a:t> і селянства,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робітництва</a:t>
            </a:r>
            <a:r>
              <a:rPr lang="ru-RU" sz="2400" b="1" dirty="0" smtClean="0">
                <a:latin typeface="Century Gothic" panose="020B0502020202020204" pitchFamily="34" charset="0"/>
              </a:rPr>
              <a:t> та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інтелігенції</a:t>
            </a:r>
            <a:r>
              <a:rPr lang="ru-RU" sz="2400" b="1" dirty="0" smtClean="0">
                <a:latin typeface="Century Gothic" panose="020B0502020202020204" pitchFamily="34" charset="0"/>
              </a:rPr>
              <a:t>),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які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обговорюють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поняття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відповідне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явище</a:t>
            </a:r>
            <a:r>
              <a:rPr lang="ru-RU" sz="2400" b="1" dirty="0">
                <a:latin typeface="Century Gothic" panose="020B0502020202020204" pitchFamily="34" charset="0"/>
              </a:rPr>
              <a:t>. Один / одна </a:t>
            </a:r>
            <a:r>
              <a:rPr lang="ru-RU" sz="2400" b="1" dirty="0" err="1">
                <a:latin typeface="Century Gothic" panose="020B0502020202020204" pitchFamily="34" charset="0"/>
              </a:rPr>
              <a:t>із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персонажів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має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відстоювати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позитивні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ознаки</a:t>
            </a:r>
            <a:r>
              <a:rPr lang="ru-RU" sz="2400" b="1" dirty="0">
                <a:latin typeface="Century Gothic" panose="020B0502020202020204" pitchFamily="34" charset="0"/>
              </a:rPr>
              <a:t> й </a:t>
            </a:r>
            <a:r>
              <a:rPr lang="ru-RU" sz="2400" b="1" dirty="0" err="1">
                <a:latin typeface="Century Gothic" panose="020B0502020202020204" pitchFamily="34" charset="0"/>
              </a:rPr>
              <a:t>переваги</a:t>
            </a:r>
            <a:r>
              <a:rPr lang="ru-RU" sz="2400" b="1" dirty="0">
                <a:latin typeface="Century Gothic" panose="020B0502020202020204" pitchFamily="34" charset="0"/>
              </a:rPr>
              <a:t> для </a:t>
            </a:r>
            <a:r>
              <a:rPr lang="ru-RU" sz="2400" b="1" dirty="0" err="1">
                <a:latin typeface="Century Gothic" panose="020B0502020202020204" pitchFamily="34" charset="0"/>
              </a:rPr>
              <a:t>суспільства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другий</a:t>
            </a:r>
            <a:r>
              <a:rPr lang="ru-RU" sz="2400" b="1" dirty="0">
                <a:latin typeface="Century Gothic" panose="020B0502020202020204" pitchFamily="34" charset="0"/>
              </a:rPr>
              <a:t> / друга 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висловлювати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занепокоєння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вказувати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негативні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ознаки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25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необхідності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І. «…У </a:t>
            </a:r>
            <a:r>
              <a:rPr lang="ru-RU" sz="2400" b="1" dirty="0" err="1">
                <a:latin typeface="Century Gothic" panose="020B0502020202020204" pitchFamily="34" charset="0"/>
              </a:rPr>
              <a:t>квітні</a:t>
            </a:r>
            <a:r>
              <a:rPr lang="ru-RU" sz="2400" b="1" dirty="0">
                <a:latin typeface="Century Gothic" panose="020B0502020202020204" pitchFamily="34" charset="0"/>
              </a:rPr>
              <a:t> 1848 року, </a:t>
            </a:r>
            <a:r>
              <a:rPr lang="ru-RU" sz="2400" b="1" dirty="0" err="1">
                <a:latin typeface="Century Gothic" panose="020B0502020202020204" pitchFamily="34" charset="0"/>
              </a:rPr>
              <a:t>під</a:t>
            </a:r>
            <a:r>
              <a:rPr lang="ru-RU" sz="2400" b="1" dirty="0">
                <a:latin typeface="Century Gothic" panose="020B0502020202020204" pitchFamily="34" charset="0"/>
              </a:rPr>
              <a:t> час … </a:t>
            </a:r>
            <a:r>
              <a:rPr lang="ru-RU" sz="2400" b="1" dirty="0" err="1">
                <a:latin typeface="Century Gothic" panose="020B0502020202020204" pitchFamily="34" charset="0"/>
              </a:rPr>
              <a:t>подій</a:t>
            </a:r>
            <a:r>
              <a:rPr lang="ru-RU" sz="2400" b="1" dirty="0">
                <a:latin typeface="Century Gothic" panose="020B0502020202020204" pitchFamily="34" charset="0"/>
              </a:rPr>
              <a:t> “</a:t>
            </a:r>
            <a:r>
              <a:rPr lang="ru-RU" sz="2400" b="1" dirty="0" err="1">
                <a:latin typeface="Century Gothic" panose="020B0502020202020204" pitchFamily="34" charset="0"/>
              </a:rPr>
              <a:t>Весни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народів</a:t>
            </a:r>
            <a:r>
              <a:rPr lang="ru-RU" sz="2400" b="1" dirty="0">
                <a:latin typeface="Century Gothic" panose="020B0502020202020204" pitchFamily="34" charset="0"/>
              </a:rPr>
              <a:t>”, у </a:t>
            </a:r>
            <a:r>
              <a:rPr lang="ru-RU" sz="2400" b="1" dirty="0" err="1">
                <a:latin typeface="Century Gothic" panose="020B0502020202020204" pitchFamily="34" charset="0"/>
              </a:rPr>
              <a:t>Львові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Головна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Руська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Рада </a:t>
            </a:r>
            <a:r>
              <a:rPr lang="ru-RU" sz="2400" b="1" dirty="0" err="1">
                <a:latin typeface="Century Gothic" panose="020B0502020202020204" pitchFamily="34" charset="0"/>
              </a:rPr>
              <a:t>обрала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синьо-жовтий</a:t>
            </a:r>
            <a:r>
              <a:rPr lang="ru-RU" sz="2400" b="1" dirty="0">
                <a:latin typeface="Century Gothic" panose="020B0502020202020204" pitchFamily="34" charset="0"/>
              </a:rPr>
              <a:t> прапор символом </a:t>
            </a:r>
            <a:r>
              <a:rPr lang="ru-RU" sz="2400" b="1" dirty="0" err="1">
                <a:latin typeface="Century Gothic" panose="020B0502020202020204" pitchFamily="34" charset="0"/>
              </a:rPr>
              <a:t>національного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руху</a:t>
            </a:r>
            <a:r>
              <a:rPr lang="ru-RU" sz="2400" b="1" dirty="0" smtClean="0">
                <a:latin typeface="Century Gothic" panose="020B0502020202020204" pitchFamily="34" charset="0"/>
              </a:rPr>
              <a:t>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Уперше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він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замайорів</a:t>
            </a:r>
            <a:r>
              <a:rPr lang="ru-RU" sz="2400" b="1" dirty="0">
                <a:latin typeface="Century Gothic" panose="020B0502020202020204" pitchFamily="34" charset="0"/>
              </a:rPr>
              <a:t> над </a:t>
            </a:r>
            <a:r>
              <a:rPr lang="ru-RU" sz="2400" b="1" dirty="0" err="1">
                <a:latin typeface="Century Gothic" panose="020B0502020202020204" pitchFamily="34" charset="0"/>
              </a:rPr>
              <a:t>львівською</a:t>
            </a:r>
            <a:r>
              <a:rPr lang="ru-RU" sz="2400" b="1" dirty="0">
                <a:latin typeface="Century Gothic" panose="020B0502020202020204" pitchFamily="34" charset="0"/>
              </a:rPr>
              <a:t> Ратушею в </a:t>
            </a:r>
            <a:r>
              <a:rPr lang="ru-RU" sz="2400" b="1" dirty="0" err="1">
                <a:latin typeface="Century Gothic" panose="020B0502020202020204" pitchFamily="34" charset="0"/>
              </a:rPr>
              <a:t>червні</a:t>
            </a:r>
            <a:r>
              <a:rPr lang="ru-RU" sz="2400" b="1" dirty="0">
                <a:latin typeface="Century Gothic" panose="020B0502020202020204" pitchFamily="34" charset="0"/>
              </a:rPr>
              <a:t> того року.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Саме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відтоді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поєднання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синього</a:t>
            </a:r>
            <a:r>
              <a:rPr lang="ru-RU" sz="2400" b="1" dirty="0">
                <a:latin typeface="Century Gothic" panose="020B0502020202020204" pitchFamily="34" charset="0"/>
              </a:rPr>
              <a:t> й </a:t>
            </a:r>
            <a:r>
              <a:rPr lang="ru-RU" sz="2400" b="1" dirty="0" err="1">
                <a:latin typeface="Century Gothic" panose="020B0502020202020204" pitchFamily="34" charset="0"/>
              </a:rPr>
              <a:t>жовтого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закріпилося</a:t>
            </a:r>
            <a:r>
              <a:rPr lang="ru-RU" sz="2400" b="1" dirty="0">
                <a:latin typeface="Century Gothic" panose="020B0502020202020204" pitchFamily="34" charset="0"/>
              </a:rPr>
              <a:t> як </a:t>
            </a:r>
            <a:r>
              <a:rPr lang="ru-RU" sz="2400" b="1" dirty="0" err="1">
                <a:latin typeface="Century Gothic" panose="020B0502020202020204" pitchFamily="34" charset="0"/>
              </a:rPr>
              <a:t>національні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барви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українців</a:t>
            </a:r>
            <a:r>
              <a:rPr lang="ru-RU" sz="2400" b="1" dirty="0">
                <a:latin typeface="Century Gothic" panose="020B0502020202020204" pitchFamily="34" charset="0"/>
              </a:rPr>
              <a:t>…» (</a:t>
            </a:r>
            <a:r>
              <a:rPr lang="ru-RU" sz="2400" b="1" dirty="0" err="1">
                <a:latin typeface="Century Gothic" panose="020B0502020202020204" pitchFamily="34" charset="0"/>
              </a:rPr>
              <a:t>Синьо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жовтий</a:t>
            </a:r>
            <a:r>
              <a:rPr lang="ru-RU" sz="2400" b="1" dirty="0">
                <a:latin typeface="Century Gothic" panose="020B0502020202020204" pitchFamily="34" charset="0"/>
              </a:rPr>
              <a:t> стяг: </a:t>
            </a:r>
            <a:r>
              <a:rPr lang="ru-RU" sz="2400" b="1" dirty="0" err="1">
                <a:latin typeface="Century Gothic" panose="020B0502020202020204" pitchFamily="34" charset="0"/>
              </a:rPr>
              <a:t>історія</a:t>
            </a:r>
            <a:r>
              <a:rPr lang="ru-RU" sz="2400" b="1" dirty="0">
                <a:latin typeface="Century Gothic" panose="020B0502020202020204" pitchFamily="34" charset="0"/>
              </a:rPr>
              <a:t> Державного Прапора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Верховна</a:t>
            </a:r>
            <a:r>
              <a:rPr lang="ru-RU" sz="2400" b="1" dirty="0" smtClean="0">
                <a:latin typeface="Century Gothic" panose="020B0502020202020204" pitchFamily="34" charset="0"/>
              </a:rPr>
              <a:t> Рада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. 2025. 23 </a:t>
            </a:r>
            <a:r>
              <a:rPr lang="ru-RU" sz="2400" b="1" dirty="0" err="1">
                <a:latin typeface="Century Gothic" panose="020B0502020202020204" pitchFamily="34" charset="0"/>
              </a:rPr>
              <a:t>серпня</a:t>
            </a:r>
            <a:r>
              <a:rPr lang="ru-RU" sz="2400" b="1" dirty="0">
                <a:latin typeface="Century Gothic" panose="020B0502020202020204" pitchFamily="34" charset="0"/>
              </a:rPr>
              <a:t>).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ІІ. «…На перших </a:t>
            </a:r>
            <a:r>
              <a:rPr lang="ru-RU" sz="2400" b="1" dirty="0" err="1">
                <a:latin typeface="Century Gothic" panose="020B0502020202020204" pitchFamily="34" charset="0"/>
              </a:rPr>
              <a:t>виборах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австрійського</a:t>
            </a:r>
            <a:r>
              <a:rPr lang="ru-RU" sz="2400" b="1" dirty="0">
                <a:latin typeface="Century Gothic" panose="020B0502020202020204" pitchFamily="34" charset="0"/>
              </a:rPr>
              <a:t> парламенту – </a:t>
            </a:r>
            <a:r>
              <a:rPr lang="ru-RU" sz="2400" b="1" dirty="0" err="1">
                <a:latin typeface="Century Gothic" panose="020B0502020202020204" pitchFamily="34" charset="0"/>
              </a:rPr>
              <a:t>Державної</a:t>
            </a:r>
            <a:r>
              <a:rPr lang="ru-RU" sz="2400" b="1" dirty="0">
                <a:latin typeface="Century Gothic" panose="020B0502020202020204" pitchFamily="34" charset="0"/>
              </a:rPr>
              <a:t> ради –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обрано</a:t>
            </a:r>
            <a:r>
              <a:rPr lang="ru-RU" sz="2400" b="1" dirty="0" smtClean="0">
                <a:latin typeface="Century Gothic" panose="020B0502020202020204" pitchFamily="34" charset="0"/>
              </a:rPr>
              <a:t> 96 </a:t>
            </a:r>
            <a:r>
              <a:rPr lang="ru-RU" sz="2400" b="1" dirty="0" err="1">
                <a:latin typeface="Century Gothic" panose="020B0502020202020204" pitchFamily="34" charset="0"/>
              </a:rPr>
              <a:t>послів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Галичини</a:t>
            </a:r>
            <a:r>
              <a:rPr lang="ru-RU" sz="2400" b="1" dirty="0">
                <a:latin typeface="Century Gothic" panose="020B0502020202020204" pitchFamily="34" charset="0"/>
              </a:rPr>
              <a:t> (рейхстаг </a:t>
            </a:r>
            <a:r>
              <a:rPr lang="ru-RU" sz="2400" b="1" dirty="0" err="1">
                <a:latin typeface="Century Gothic" panose="020B0502020202020204" pitchFamily="34" charset="0"/>
              </a:rPr>
              <a:t>загалом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налічував</a:t>
            </a:r>
            <a:r>
              <a:rPr lang="ru-RU" sz="2400" b="1" dirty="0">
                <a:latin typeface="Century Gothic" panose="020B0502020202020204" pitchFamily="34" charset="0"/>
              </a:rPr>
              <a:t> 383 </a:t>
            </a:r>
            <a:r>
              <a:rPr lang="ru-RU" sz="2400" b="1" dirty="0" err="1">
                <a:latin typeface="Century Gothic" panose="020B0502020202020204" pitchFamily="34" charset="0"/>
              </a:rPr>
              <a:t>депутати</a:t>
            </a:r>
            <a:r>
              <a:rPr lang="ru-RU" sz="2400" b="1" dirty="0">
                <a:latin typeface="Century Gothic" panose="020B0502020202020204" pitchFamily="34" charset="0"/>
              </a:rPr>
              <a:t>). … </a:t>
            </a:r>
            <a:r>
              <a:rPr lang="ru-RU" sz="2400" b="1" dirty="0" err="1">
                <a:latin typeface="Century Gothic" panose="020B0502020202020204" pitchFamily="34" charset="0"/>
              </a:rPr>
              <a:t>Серед</a:t>
            </a:r>
            <a:r>
              <a:rPr lang="ru-RU" sz="2400" b="1" dirty="0">
                <a:latin typeface="Century Gothic" panose="020B0502020202020204" pitchFamily="34" charset="0"/>
              </a:rPr>
              <a:t> них </a:t>
            </a:r>
            <a:r>
              <a:rPr lang="ru-RU" sz="2400" b="1" dirty="0" smtClean="0">
                <a:latin typeface="Century Gothic" panose="020B0502020202020204" pitchFamily="34" charset="0"/>
              </a:rPr>
              <a:t>… 35 </a:t>
            </a:r>
            <a:r>
              <a:rPr lang="ru-RU" sz="2400" b="1" dirty="0" err="1">
                <a:latin typeface="Century Gothic" panose="020B0502020202020204" pitchFamily="34" charset="0"/>
              </a:rPr>
              <a:t>русинів-українців</a:t>
            </a:r>
            <a:r>
              <a:rPr lang="ru-RU" sz="2400" b="1" dirty="0">
                <a:latin typeface="Century Gothic" panose="020B0502020202020204" pitchFamily="34" charset="0"/>
              </a:rPr>
              <a:t> (23 селянина, 8 </a:t>
            </a:r>
            <a:r>
              <a:rPr lang="ru-RU" sz="2400" b="1" dirty="0" err="1">
                <a:latin typeface="Century Gothic" panose="020B0502020202020204" pitchFamily="34" charset="0"/>
              </a:rPr>
              <a:t>священників</a:t>
            </a:r>
            <a:r>
              <a:rPr lang="ru-RU" sz="2400" b="1" dirty="0">
                <a:latin typeface="Century Gothic" panose="020B0502020202020204" pitchFamily="34" charset="0"/>
              </a:rPr>
              <a:t> та 4 </a:t>
            </a:r>
            <a:r>
              <a:rPr lang="ru-RU" sz="2400" b="1" dirty="0" err="1">
                <a:latin typeface="Century Gothic" panose="020B0502020202020204" pitchFamily="34" charset="0"/>
              </a:rPr>
              <a:t>представники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інтелігенції</a:t>
            </a:r>
            <a:r>
              <a:rPr lang="ru-RU" sz="2400" b="1" dirty="0">
                <a:latin typeface="Century Gothic" panose="020B0502020202020204" pitchFamily="34" charset="0"/>
              </a:rPr>
              <a:t>). </a:t>
            </a:r>
            <a:r>
              <a:rPr lang="ru-RU" sz="2400" b="1" dirty="0" smtClean="0">
                <a:latin typeface="Century Gothic" panose="020B0502020202020204" pitchFamily="34" charset="0"/>
              </a:rPr>
              <a:t>…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Українському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представництву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5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62880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Етичний</a:t>
            </a:r>
            <a:r>
              <a:rPr lang="ru-RU" sz="2400" b="1" dirty="0">
                <a:latin typeface="Century Gothic" panose="020B0502020202020204" pitchFamily="34" charset="0"/>
              </a:rPr>
              <a:t> компас. </a:t>
            </a:r>
            <a:r>
              <a:rPr lang="ru-RU" sz="2400" b="1" dirty="0" err="1">
                <a:latin typeface="Century Gothic" panose="020B0502020202020204" pitchFamily="34" charset="0"/>
              </a:rPr>
              <a:t>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завжди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прогрес</a:t>
            </a:r>
            <a:r>
              <a:rPr lang="ru-RU" sz="2400" b="1" dirty="0">
                <a:latin typeface="Century Gothic" panose="020B0502020202020204" pitchFamily="34" charset="0"/>
              </a:rPr>
              <a:t> 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позитивний</a:t>
            </a:r>
            <a:r>
              <a:rPr lang="ru-RU" sz="2400" b="1" dirty="0">
                <a:latin typeface="Century Gothic" panose="020B0502020202020204" pitchFamily="34" charset="0"/>
              </a:rPr>
              <a:t>?»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ctr">
              <a:lnSpc>
                <a:spcPts val="3200"/>
              </a:lnSpc>
            </a:pPr>
            <a:endParaRPr lang="ru-RU" sz="2400" b="1" dirty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    </a:t>
            </a:r>
            <a:r>
              <a:rPr lang="ru-RU" sz="2400" b="1" dirty="0" err="1">
                <a:latin typeface="Century Gothic" panose="020B0502020202020204" pitchFamily="34" charset="0"/>
              </a:rPr>
              <a:t>Проаналізуйте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одне</a:t>
            </a:r>
            <a:r>
              <a:rPr lang="ru-RU" sz="2400" b="1" dirty="0">
                <a:latin typeface="Century Gothic" panose="020B0502020202020204" pitchFamily="34" charset="0"/>
              </a:rPr>
              <a:t> з </a:t>
            </a:r>
            <a:r>
              <a:rPr lang="ru-RU" sz="2400" b="1" dirty="0" err="1">
                <a:latin typeface="Century Gothic" panose="020B0502020202020204" pitchFamily="34" charset="0"/>
              </a:rPr>
              <a:t>явищ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модернізації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наприклад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розвій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фабричної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промисловості</a:t>
            </a:r>
            <a:r>
              <a:rPr lang="ru-RU" sz="2400" b="1" dirty="0" smtClean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будівництво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залізниць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урбанізацію</a:t>
            </a:r>
            <a:r>
              <a:rPr lang="ru-RU" sz="2400" b="1" dirty="0">
                <a:latin typeface="Century Gothic" panose="020B0502020202020204" pitchFamily="34" charset="0"/>
              </a:rPr>
              <a:t>) з </a:t>
            </a:r>
            <a:r>
              <a:rPr lang="ru-RU" sz="2400" b="1" dirty="0" err="1">
                <a:latin typeface="Century Gothic" panose="020B0502020202020204" pitchFamily="34" charset="0"/>
              </a:rPr>
              <a:t>огляду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його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впливу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різні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верстви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населення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Напишіть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коротке</a:t>
            </a:r>
            <a:r>
              <a:rPr lang="ru-RU" sz="2400" b="1" dirty="0">
                <a:latin typeface="Century Gothic" panose="020B0502020202020204" pitchFamily="34" charset="0"/>
              </a:rPr>
              <a:t> (до 100 </a:t>
            </a:r>
            <a:r>
              <a:rPr lang="ru-RU" sz="2400" b="1" dirty="0" err="1">
                <a:latin typeface="Century Gothic" panose="020B0502020202020204" pitchFamily="34" charset="0"/>
              </a:rPr>
              <a:t>слів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есе</a:t>
            </a:r>
            <a:r>
              <a:rPr lang="ru-RU" sz="2400" b="1" dirty="0">
                <a:latin typeface="Century Gothic" panose="020B0502020202020204" pitchFamily="34" charset="0"/>
              </a:rPr>
              <a:t>, в </a:t>
            </a:r>
            <a:r>
              <a:rPr lang="ru-RU" sz="2400" b="1" dirty="0" err="1">
                <a:latin typeface="Century Gothic" panose="020B0502020202020204" pitchFamily="34" charset="0"/>
              </a:rPr>
              <a:t>якому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розкрийте</a:t>
            </a:r>
            <a:r>
              <a:rPr lang="ru-RU" sz="2400" b="1" dirty="0">
                <a:latin typeface="Century Gothic" panose="020B0502020202020204" pitchFamily="34" charset="0"/>
              </a:rPr>
              <a:t>: 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    а</a:t>
            </a:r>
            <a:r>
              <a:rPr lang="ru-RU" sz="2400" b="1" dirty="0">
                <a:latin typeface="Century Gothic" panose="020B0502020202020204" pitchFamily="34" charset="0"/>
              </a:rPr>
              <a:t>) як </a:t>
            </a:r>
            <a:r>
              <a:rPr lang="ru-RU" sz="2400" b="1" dirty="0" err="1">
                <a:latin typeface="Century Gothic" panose="020B0502020202020204" pitchFamily="34" charset="0"/>
              </a:rPr>
              <a:t>це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явище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змінило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життя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підприємців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робітництва</a:t>
            </a:r>
            <a:r>
              <a:rPr lang="ru-RU" sz="2400" b="1" dirty="0">
                <a:latin typeface="Century Gothic" panose="020B0502020202020204" pitchFamily="34" charset="0"/>
              </a:rPr>
              <a:t>, селянства, </a:t>
            </a:r>
            <a:r>
              <a:rPr lang="ru-RU" sz="2400" b="1" dirty="0" err="1">
                <a:latin typeface="Century Gothic" panose="020B0502020202020204" pitchFamily="34" charset="0"/>
              </a:rPr>
              <a:t>чиновництва</a:t>
            </a:r>
            <a:r>
              <a:rPr lang="ru-RU" sz="2400" b="1" dirty="0">
                <a:latin typeface="Century Gothic" panose="020B0502020202020204" pitchFamily="34" charset="0"/>
              </a:rPr>
              <a:t>, людей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розумової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праці</a:t>
            </a:r>
            <a:r>
              <a:rPr lang="ru-RU" sz="2400" b="1" dirty="0">
                <a:latin typeface="Century Gothic" panose="020B0502020202020204" pitchFamily="34" charset="0"/>
              </a:rPr>
              <a:t>); 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    б</a:t>
            </a:r>
            <a:r>
              <a:rPr lang="ru-RU" sz="2400" b="1" dirty="0">
                <a:latin typeface="Century Gothic" panose="020B0502020202020204" pitchFamily="34" charset="0"/>
              </a:rPr>
              <a:t>) </a:t>
            </a:r>
            <a:r>
              <a:rPr lang="ru-RU" sz="2400" b="1" dirty="0" err="1">
                <a:latin typeface="Century Gothic" panose="020B0502020202020204" pitchFamily="34" charset="0"/>
              </a:rPr>
              <a:t>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виявилися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зміни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прогресивними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чи</a:t>
            </a:r>
            <a:r>
              <a:rPr lang="ru-RU" sz="2400" b="1" dirty="0">
                <a:latin typeface="Century Gothic" panose="020B0502020202020204" pitchFamily="34" charset="0"/>
              </a:rPr>
              <a:t> вони породили </a:t>
            </a:r>
            <a:r>
              <a:rPr lang="ru-RU" sz="2400" b="1" dirty="0" err="1">
                <a:latin typeface="Century Gothic" panose="020B0502020202020204" pitchFamily="34" charset="0"/>
              </a:rPr>
              <a:t>нові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виклики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32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Парламентська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законотворчість</a:t>
            </a:r>
            <a:r>
              <a:rPr lang="ru-RU" sz="2400" b="1" dirty="0" smtClean="0">
                <a:latin typeface="Century Gothic" panose="020B0502020202020204" pitchFamily="34" charset="0"/>
              </a:rPr>
              <a:t>»</a:t>
            </a:r>
            <a:endParaRPr lang="ru-RU" sz="2400" b="1" dirty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     </a:t>
            </a:r>
            <a:r>
              <a:rPr lang="ru-RU" sz="2400" b="1" dirty="0" err="1">
                <a:latin typeface="Century Gothic" panose="020B0502020202020204" pitchFamily="34" charset="0"/>
              </a:rPr>
              <a:t>Уявіть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</a:t>
            </a:r>
            <a:r>
              <a:rPr lang="ru-RU" sz="2400" b="1" dirty="0">
                <a:latin typeface="Century Gothic" panose="020B0502020202020204" pitchFamily="34" charset="0"/>
              </a:rPr>
              <a:t> 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депутат </a:t>
            </a:r>
            <a:r>
              <a:rPr lang="ru-RU" sz="2400" b="1" dirty="0" err="1">
                <a:latin typeface="Century Gothic" panose="020B0502020202020204" pitchFamily="34" charset="0"/>
              </a:rPr>
              <a:t>від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спільноти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парламенті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Австро-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Угорщини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 на початку ХХ ст. У парах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групах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розробіть</a:t>
            </a:r>
            <a:r>
              <a:rPr lang="ru-RU" sz="2400" b="1" dirty="0" smtClean="0">
                <a:latin typeface="Century Gothic" panose="020B0502020202020204" pitchFamily="34" charset="0"/>
              </a:rPr>
              <a:t> проєкт </a:t>
            </a:r>
            <a:r>
              <a:rPr lang="ru-RU" sz="2400" b="1" dirty="0">
                <a:latin typeface="Century Gothic" panose="020B0502020202020204" pitchFamily="34" charset="0"/>
              </a:rPr>
              <a:t>закону «Про...» (</a:t>
            </a:r>
            <a:r>
              <a:rPr lang="ru-RU" sz="2400" b="1" dirty="0" err="1">
                <a:latin typeface="Century Gothic" panose="020B0502020202020204" pitchFamily="34" charset="0"/>
              </a:rPr>
              <a:t>наприклад</a:t>
            </a:r>
            <a:r>
              <a:rPr lang="ru-RU" sz="2400" b="1" dirty="0">
                <a:latin typeface="Century Gothic" panose="020B0502020202020204" pitchFamily="34" charset="0"/>
              </a:rPr>
              <a:t>, «Про </a:t>
            </a:r>
            <a:r>
              <a:rPr lang="ru-RU" sz="2400" b="1" dirty="0" err="1">
                <a:latin typeface="Century Gothic" panose="020B0502020202020204" pitchFamily="34" charset="0"/>
              </a:rPr>
              <a:t>земельну</a:t>
            </a:r>
            <a:r>
              <a:rPr lang="ru-RU" sz="2400" b="1" dirty="0">
                <a:latin typeface="Century Gothic" panose="020B0502020202020204" pitchFamily="34" charset="0"/>
              </a:rPr>
              <a:t> реформу в </a:t>
            </a:r>
            <a:r>
              <a:rPr lang="ru-RU" sz="2400" b="1" dirty="0" err="1">
                <a:latin typeface="Century Gothic" panose="020B0502020202020204" pitchFamily="34" charset="0"/>
              </a:rPr>
              <a:t>Галіції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Володимирії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/ в </a:t>
            </a:r>
            <a:r>
              <a:rPr lang="ru-RU" sz="2400" b="1" dirty="0" err="1">
                <a:latin typeface="Century Gothic" panose="020B0502020202020204" pitchFamily="34" charset="0"/>
              </a:rPr>
              <a:t>Малоросії</a:t>
            </a:r>
            <a:r>
              <a:rPr lang="ru-RU" sz="2400" b="1" dirty="0">
                <a:latin typeface="Century Gothic" panose="020B0502020202020204" pitchFamily="34" charset="0"/>
              </a:rPr>
              <a:t>», «Про </a:t>
            </a:r>
            <a:r>
              <a:rPr lang="ru-RU" sz="2400" b="1" dirty="0" err="1">
                <a:latin typeface="Century Gothic" panose="020B0502020202020204" pitchFamily="34" charset="0"/>
              </a:rPr>
              <a:t>підтримку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промислових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галузей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Галіції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Володимирії</a:t>
            </a:r>
            <a:r>
              <a:rPr lang="ru-RU" sz="2400" b="1" dirty="0">
                <a:latin typeface="Century Gothic" panose="020B0502020202020204" pitchFamily="34" charset="0"/>
              </a:rPr>
              <a:t> / у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Малоросії</a:t>
            </a:r>
            <a:r>
              <a:rPr lang="ru-RU" sz="2400" b="1" dirty="0">
                <a:latin typeface="Century Gothic" panose="020B0502020202020204" pitchFamily="34" charset="0"/>
              </a:rPr>
              <a:t>», «Про </a:t>
            </a:r>
            <a:r>
              <a:rPr lang="ru-RU" sz="2400" b="1" dirty="0" err="1">
                <a:latin typeface="Century Gothic" panose="020B0502020202020204" pitchFamily="34" charset="0"/>
              </a:rPr>
              <a:t>монополії</a:t>
            </a:r>
            <a:r>
              <a:rPr lang="ru-RU" sz="2400" b="1" dirty="0">
                <a:latin typeface="Century Gothic" panose="020B0502020202020204" pitchFamily="34" charset="0"/>
              </a:rPr>
              <a:t>», «Про </a:t>
            </a:r>
            <a:r>
              <a:rPr lang="ru-RU" sz="2400" b="1" dirty="0" err="1">
                <a:latin typeface="Century Gothic" panose="020B0502020202020204" pitchFamily="34" charset="0"/>
              </a:rPr>
              <a:t>еміграцію</a:t>
            </a:r>
            <a:r>
              <a:rPr lang="ru-RU" sz="2400" b="1" dirty="0">
                <a:latin typeface="Century Gothic" panose="020B0502020202020204" pitchFamily="34" charset="0"/>
              </a:rPr>
              <a:t>», «Про </a:t>
            </a:r>
            <a:r>
              <a:rPr lang="ru-RU" sz="2400" b="1" dirty="0" err="1">
                <a:latin typeface="Century Gothic" panose="020B0502020202020204" pitchFamily="34" charset="0"/>
              </a:rPr>
              <a:t>громадські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організації</a:t>
            </a:r>
            <a:r>
              <a:rPr lang="ru-RU" sz="2400" b="1" dirty="0">
                <a:latin typeface="Century Gothic" panose="020B0502020202020204" pitchFamily="34" charset="0"/>
              </a:rPr>
              <a:t>», «Про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розширення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виборчих</a:t>
            </a:r>
            <a:r>
              <a:rPr lang="ru-RU" sz="2400" b="1" dirty="0">
                <a:latin typeface="Century Gothic" panose="020B0502020202020204" pitchFamily="34" charset="0"/>
              </a:rPr>
              <a:t> прав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населення</a:t>
            </a:r>
            <a:r>
              <a:rPr lang="ru-RU" sz="2400" b="1" dirty="0">
                <a:latin typeface="Century Gothic" panose="020B0502020202020204" pitchFamily="34" charset="0"/>
              </a:rPr>
              <a:t>», «Про статус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мови</a:t>
            </a:r>
            <a:r>
              <a:rPr lang="ru-RU" sz="2400" b="1" dirty="0" smtClean="0">
                <a:latin typeface="Century Gothic" panose="020B0502020202020204" pitchFamily="34" charset="0"/>
              </a:rPr>
              <a:t>»). У </a:t>
            </a:r>
            <a:r>
              <a:rPr lang="ru-RU" sz="2400" b="1" dirty="0" err="1">
                <a:latin typeface="Century Gothic" panose="020B0502020202020204" pitchFamily="34" charset="0"/>
              </a:rPr>
              <a:t>ході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підготовки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проєкту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обґрунтуйте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його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ціннісні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принципи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Передбачте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які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аргументи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«</a:t>
            </a:r>
            <a:r>
              <a:rPr lang="ru-RU" sz="2400" b="1" dirty="0" err="1">
                <a:latin typeface="Century Gothic" panose="020B0502020202020204" pitchFamily="34" charset="0"/>
              </a:rPr>
              <a:t>проти</a:t>
            </a:r>
            <a:r>
              <a:rPr lang="ru-RU" sz="2400" b="1" dirty="0">
                <a:latin typeface="Century Gothic" panose="020B0502020202020204" pitchFamily="34" charset="0"/>
              </a:rPr>
              <a:t>» </a:t>
            </a:r>
            <a:r>
              <a:rPr lang="ru-RU" sz="2400" b="1" dirty="0" err="1">
                <a:latin typeface="Century Gothic" panose="020B0502020202020204" pitchFamily="34" charset="0"/>
              </a:rPr>
              <a:t>можуть</a:t>
            </a:r>
            <a:r>
              <a:rPr lang="ru-RU" sz="2400" b="1" dirty="0">
                <a:latin typeface="Century Gothic" panose="020B0502020202020204" pitchFamily="34" charset="0"/>
              </a:rPr>
              <a:t> бути </a:t>
            </a:r>
            <a:r>
              <a:rPr lang="ru-RU" sz="2400" b="1" dirty="0" err="1">
                <a:latin typeface="Century Gothic" panose="020B0502020202020204" pitchFamily="34" charset="0"/>
              </a:rPr>
              <a:t>висунуті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представниками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інших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національностей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0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пізнавальні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/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вправи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самостійно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 smtClean="0">
                <a:latin typeface="Century Gothic" panose="020B0502020202020204" pitchFamily="34" charset="0"/>
              </a:rPr>
              <a:t>національностей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або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влади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підготуйте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контраргументи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демонструючи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толерантність</a:t>
            </a:r>
            <a:r>
              <a:rPr lang="ru-RU" sz="2400" b="1" dirty="0">
                <a:latin typeface="Century Gothic" panose="020B0502020202020204" pitchFamily="34" charset="0"/>
              </a:rPr>
              <a:t>, але й </a:t>
            </a:r>
            <a:r>
              <a:rPr lang="ru-RU" sz="2400" b="1" dirty="0" err="1">
                <a:latin typeface="Century Gothic" panose="020B0502020202020204" pitchFamily="34" charset="0"/>
              </a:rPr>
              <a:t>твердість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відстоюванні</a:t>
            </a:r>
            <a:r>
              <a:rPr lang="ru-RU" sz="2400" b="1" dirty="0">
                <a:latin typeface="Century Gothic" panose="020B0502020202020204" pitchFamily="34" charset="0"/>
              </a:rPr>
              <a:t> прав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українства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Підготуйте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ви</a:t>
            </a:r>
            <a:endParaRPr lang="ru-RU" sz="2400" b="1" dirty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ступ-</a:t>
            </a:r>
            <a:r>
              <a:rPr lang="ru-RU" sz="2400" b="1" dirty="0" err="1">
                <a:latin typeface="Century Gothic" panose="020B0502020202020204" pitchFamily="34" charset="0"/>
              </a:rPr>
              <a:t>представлення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законопроєкту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залі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засідань</a:t>
            </a:r>
            <a:r>
              <a:rPr lang="ru-RU" sz="2400" b="1" dirty="0">
                <a:latin typeface="Century Gothic" panose="020B0502020202020204" pitchFamily="34" charset="0"/>
              </a:rPr>
              <a:t>.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72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Повторити § 11-18.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93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необхідності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 smtClean="0">
                <a:latin typeface="Century Gothic" panose="020B0502020202020204" pitchFamily="34" charset="0"/>
              </a:rPr>
              <a:t>представництву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… </a:t>
            </a:r>
            <a:r>
              <a:rPr lang="ru-RU" sz="2400" b="1" dirty="0" err="1">
                <a:latin typeface="Century Gothic" panose="020B0502020202020204" pitchFamily="34" charset="0"/>
              </a:rPr>
              <a:t>вдалося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вибороти</a:t>
            </a:r>
            <a:r>
              <a:rPr lang="ru-RU" sz="2400" b="1" dirty="0">
                <a:latin typeface="Century Gothic" panose="020B0502020202020204" pitchFamily="34" charset="0"/>
              </a:rPr>
              <a:t> право на </a:t>
            </a:r>
            <a:r>
              <a:rPr lang="ru-RU" sz="2400" b="1" dirty="0" err="1">
                <a:latin typeface="Century Gothic" panose="020B0502020202020204" pitchFamily="34" charset="0"/>
              </a:rPr>
              <a:t>перекладача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навіть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на державному </a:t>
            </a:r>
            <a:r>
              <a:rPr lang="ru-RU" sz="2400" b="1" dirty="0" err="1">
                <a:latin typeface="Century Gothic" panose="020B0502020202020204" pitchFamily="34" charset="0"/>
              </a:rPr>
              <a:t>забезпеченні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smtClean="0">
                <a:latin typeface="Century Gothic" panose="020B0502020202020204" pitchFamily="34" charset="0"/>
              </a:rPr>
              <a:t>… Перша </a:t>
            </a:r>
            <a:r>
              <a:rPr lang="ru-RU" sz="2400" b="1" dirty="0" err="1">
                <a:latin typeface="Century Gothic" panose="020B0502020202020204" pitchFamily="34" charset="0"/>
              </a:rPr>
              <a:t>сесія</a:t>
            </a:r>
            <a:r>
              <a:rPr lang="ru-RU" sz="2400" b="1" dirty="0">
                <a:latin typeface="Century Gothic" panose="020B0502020202020204" pitchFamily="34" charset="0"/>
              </a:rPr>
              <a:t> … парламенту </a:t>
            </a:r>
            <a:r>
              <a:rPr lang="ru-RU" sz="2400" b="1" dirty="0" err="1">
                <a:latin typeface="Century Gothic" panose="020B0502020202020204" pitchFamily="34" charset="0"/>
              </a:rPr>
              <a:t>тривала</a:t>
            </a:r>
            <a:r>
              <a:rPr lang="ru-RU" sz="2400" b="1" dirty="0">
                <a:latin typeface="Century Gothic" panose="020B0502020202020204" pitchFamily="34" charset="0"/>
              </a:rPr>
              <a:t> з 10 </a:t>
            </a:r>
            <a:r>
              <a:rPr lang="ru-RU" sz="2400" b="1" dirty="0" err="1">
                <a:latin typeface="Century Gothic" panose="020B0502020202020204" pitchFamily="34" charset="0"/>
              </a:rPr>
              <a:t>липня</a:t>
            </a:r>
            <a:r>
              <a:rPr lang="ru-RU" sz="2400" b="1" dirty="0">
                <a:latin typeface="Century Gothic" panose="020B0502020202020204" pitchFamily="34" charset="0"/>
              </a:rPr>
              <a:t> до 1 листопада 1848 р. … За </a:t>
            </a:r>
            <a:r>
              <a:rPr lang="ru-RU" sz="2400" b="1" dirty="0" err="1">
                <a:latin typeface="Century Gothic" panose="020B0502020202020204" pitchFamily="34" charset="0"/>
              </a:rPr>
              <a:t>повернення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панщини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скасованої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цісарським</a:t>
            </a:r>
            <a:r>
              <a:rPr lang="ru-RU" sz="2400" b="1" dirty="0">
                <a:latin typeface="Century Gothic" panose="020B0502020202020204" pitchFamily="34" charset="0"/>
              </a:rPr>
              <a:t> патентом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від</a:t>
            </a:r>
            <a:r>
              <a:rPr lang="ru-RU" sz="2400" b="1" dirty="0" smtClean="0">
                <a:latin typeface="Century Gothic" panose="020B0502020202020204" pitchFamily="34" charset="0"/>
              </a:rPr>
              <a:t> 17 </a:t>
            </a:r>
            <a:r>
              <a:rPr lang="ru-RU" sz="2400" b="1" dirty="0" err="1">
                <a:latin typeface="Century Gothic" panose="020B0502020202020204" pitchFamily="34" charset="0"/>
              </a:rPr>
              <a:t>квітня</a:t>
            </a:r>
            <a:r>
              <a:rPr lang="ru-RU" sz="2400" b="1" dirty="0">
                <a:latin typeface="Century Gothic" panose="020B0502020202020204" pitchFamily="34" charset="0"/>
              </a:rPr>
              <a:t> 1848 р. у </a:t>
            </a:r>
            <a:r>
              <a:rPr lang="ru-RU" sz="2400" b="1" dirty="0" err="1">
                <a:latin typeface="Century Gothic" panose="020B0502020202020204" pitchFamily="34" charset="0"/>
              </a:rPr>
              <a:t>Галичині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ніхто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вже</a:t>
            </a:r>
            <a:r>
              <a:rPr lang="ru-RU" sz="2400" b="1" dirty="0">
                <a:latin typeface="Century Gothic" panose="020B0502020202020204" pitchFamily="34" charset="0"/>
              </a:rPr>
              <a:t> не </a:t>
            </a:r>
            <a:r>
              <a:rPr lang="ru-RU" sz="2400" b="1" dirty="0" err="1">
                <a:latin typeface="Century Gothic" panose="020B0502020202020204" pitchFamily="34" charset="0"/>
              </a:rPr>
              <a:t>наважився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виступати</a:t>
            </a:r>
            <a:r>
              <a:rPr lang="ru-RU" sz="2400" b="1" dirty="0">
                <a:latin typeface="Century Gothic" panose="020B0502020202020204" pitchFamily="34" charset="0"/>
              </a:rPr>
              <a:t>, але про …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відшкодування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суперечки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тривали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більше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місяця</a:t>
            </a:r>
            <a:r>
              <a:rPr lang="ru-RU" sz="2400" b="1" dirty="0">
                <a:latin typeface="Century Gothic" panose="020B0502020202020204" pitchFamily="34" charset="0"/>
              </a:rPr>
              <a:t>…» (</a:t>
            </a:r>
            <a:r>
              <a:rPr lang="ru-RU" sz="2400" b="1" dirty="0" err="1">
                <a:latin typeface="Century Gothic" panose="020B0502020202020204" pitchFamily="34" charset="0"/>
              </a:rPr>
              <a:t>Кавацюк</a:t>
            </a:r>
            <a:r>
              <a:rPr lang="ru-RU" sz="2400" b="1" dirty="0">
                <a:latin typeface="Century Gothic" panose="020B0502020202020204" pitchFamily="34" charset="0"/>
              </a:rPr>
              <a:t> Д. Перший </a:t>
            </a:r>
            <a:r>
              <a:rPr lang="ru-RU" sz="2400" b="1" dirty="0" err="1">
                <a:latin typeface="Century Gothic" panose="020B0502020202020204" pitchFamily="34" charset="0"/>
              </a:rPr>
              <a:t>парламентський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досвід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русинів-українців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Галичини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австрійському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парламенті</a:t>
            </a:r>
            <a:r>
              <a:rPr lang="ru-RU" sz="2400" b="1" dirty="0">
                <a:latin typeface="Century Gothic" panose="020B0502020202020204" pitchFamily="34" charset="0"/>
              </a:rPr>
              <a:t> (1848–1849 </a:t>
            </a:r>
            <a:r>
              <a:rPr lang="ru-RU" sz="2400" b="1" dirty="0" err="1">
                <a:latin typeface="Century Gothic" panose="020B0502020202020204" pitchFamily="34" charset="0"/>
              </a:rPr>
              <a:t>рр</a:t>
            </a:r>
            <a:r>
              <a:rPr lang="ru-RU" sz="2400" b="1" dirty="0">
                <a:latin typeface="Century Gothic" panose="020B0502020202020204" pitchFamily="34" charset="0"/>
              </a:rPr>
              <a:t>.).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Галичина</a:t>
            </a:r>
            <a:r>
              <a:rPr lang="ru-RU" sz="2400" b="1" dirty="0">
                <a:latin typeface="Century Gothic" panose="020B0502020202020204" pitchFamily="34" charset="0"/>
              </a:rPr>
              <a:t>: </a:t>
            </a:r>
            <a:r>
              <a:rPr lang="ru-RU" sz="2400" b="1" dirty="0" err="1">
                <a:latin typeface="Century Gothic" panose="020B0502020202020204" pitchFamily="34" charset="0"/>
              </a:rPr>
              <a:t>науковий</a:t>
            </a:r>
            <a:r>
              <a:rPr lang="ru-RU" sz="2400" b="1" dirty="0">
                <a:latin typeface="Century Gothic" panose="020B0502020202020204" pitchFamily="34" charset="0"/>
              </a:rPr>
              <a:t> і культурно-</a:t>
            </a:r>
            <a:r>
              <a:rPr lang="ru-RU" sz="2400" b="1" dirty="0" err="1">
                <a:latin typeface="Century Gothic" panose="020B0502020202020204" pitchFamily="34" charset="0"/>
              </a:rPr>
              <a:t>просвітній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краєзнавчий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часопис</a:t>
            </a:r>
            <a:r>
              <a:rPr lang="ru-RU" sz="2400" b="1" dirty="0">
                <a:latin typeface="Century Gothic" panose="020B0502020202020204" pitchFamily="34" charset="0"/>
              </a:rPr>
              <a:t>. 2019. № 32. С. 35–37).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ІІІ. «…</a:t>
            </a:r>
            <a:r>
              <a:rPr lang="ru-RU" sz="2400" b="1" dirty="0" err="1">
                <a:latin typeface="Century Gothic" panose="020B0502020202020204" pitchFamily="34" charset="0"/>
              </a:rPr>
              <a:t>Беручи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уваги</a:t>
            </a:r>
            <a:r>
              <a:rPr lang="ru-RU" sz="2400" b="1" dirty="0">
                <a:latin typeface="Century Gothic" panose="020B0502020202020204" pitchFamily="34" charset="0"/>
              </a:rPr>
              <a:t>, з одного боку, </a:t>
            </a:r>
            <a:r>
              <a:rPr lang="ru-RU" sz="2400" b="1" dirty="0" err="1">
                <a:latin typeface="Century Gothic" panose="020B0502020202020204" pitchFamily="34" charset="0"/>
              </a:rPr>
              <a:t>нинішній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тривожний</a:t>
            </a:r>
            <a:r>
              <a:rPr lang="ru-RU" sz="2400" b="1" dirty="0">
                <a:latin typeface="Century Gothic" panose="020B0502020202020204" pitchFamily="34" charset="0"/>
              </a:rPr>
              <a:t> стан </a:t>
            </a:r>
            <a:r>
              <a:rPr lang="ru-RU" sz="2400" b="1" dirty="0" err="1">
                <a:latin typeface="Century Gothic" panose="020B0502020202020204" pitchFamily="34" charset="0"/>
              </a:rPr>
              <a:t>суспільства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збуреного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політичними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noFill/>
                <a:latin typeface="Century Gothic" panose="020B0502020202020204" pitchFamily="34" charset="0"/>
              </a:rPr>
              <a:t>подіями</a:t>
            </a:r>
            <a:r>
              <a:rPr lang="ru-RU" sz="2400" b="1" dirty="0">
                <a:noFill/>
                <a:latin typeface="Century Gothic" panose="020B0502020202020204" pitchFamily="34" charset="0"/>
              </a:rPr>
              <a:t>,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необхідності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01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>
                <a:latin typeface="Century Gothic" panose="020B0502020202020204" pitchFamily="34" charset="0"/>
              </a:rPr>
              <a:t>подіями</a:t>
            </a:r>
            <a:r>
              <a:rPr lang="ru-RU" sz="2400" b="1" dirty="0">
                <a:latin typeface="Century Gothic" panose="020B0502020202020204" pitchFamily="34" charset="0"/>
              </a:rPr>
              <a:t>, а з </a:t>
            </a:r>
            <a:r>
              <a:rPr lang="ru-RU" sz="2400" b="1" dirty="0" err="1">
                <a:latin typeface="Century Gothic" panose="020B0502020202020204" pitchFamily="34" charset="0"/>
              </a:rPr>
              <a:t>іншого</a:t>
            </a:r>
            <a:r>
              <a:rPr lang="ru-RU" sz="2400" b="1" dirty="0">
                <a:latin typeface="Century Gothic" panose="020B0502020202020204" pitchFamily="34" charset="0"/>
              </a:rPr>
              <a:t> боку, </a:t>
            </a:r>
            <a:r>
              <a:rPr lang="ru-RU" sz="2400" b="1" dirty="0" err="1">
                <a:latin typeface="Century Gothic" panose="020B0502020202020204" pitchFamily="34" charset="0"/>
              </a:rPr>
              <a:t>беручи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уваги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питання</a:t>
            </a:r>
            <a:r>
              <a:rPr lang="ru-RU" sz="2400" b="1" dirty="0">
                <a:latin typeface="Century Gothic" panose="020B0502020202020204" pitchFamily="34" charset="0"/>
              </a:rPr>
              <a:t> про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навчання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грамотності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місцевими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говірками</a:t>
            </a:r>
            <a:r>
              <a:rPr lang="ru-RU" sz="2400" b="1" dirty="0">
                <a:latin typeface="Century Gothic" panose="020B0502020202020204" pitchFamily="34" charset="0"/>
              </a:rPr>
              <a:t> не </a:t>
            </a:r>
            <a:r>
              <a:rPr lang="ru-RU" sz="2400" b="1" dirty="0" err="1">
                <a:latin typeface="Century Gothic" panose="020B0502020202020204" pitchFamily="34" charset="0"/>
              </a:rPr>
              <a:t>отримало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ще</a:t>
            </a:r>
            <a:r>
              <a:rPr lang="ru-RU" sz="2400" b="1" dirty="0">
                <a:latin typeface="Century Gothic" panose="020B0502020202020204" pitchFamily="34" charset="0"/>
              </a:rPr>
              <a:t> остаточного </a:t>
            </a:r>
            <a:r>
              <a:rPr lang="ru-RU" sz="2400" b="1" dirty="0" err="1">
                <a:latin typeface="Century Gothic" panose="020B0502020202020204" pitchFamily="34" charset="0"/>
              </a:rPr>
              <a:t>вирішення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в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законодавчому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порядку, </a:t>
            </a:r>
            <a:r>
              <a:rPr lang="ru-RU" sz="2400" b="1" dirty="0" err="1">
                <a:latin typeface="Century Gothic" panose="020B0502020202020204" pitchFamily="34" charset="0"/>
              </a:rPr>
              <a:t>міністр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внутрішніх</a:t>
            </a:r>
            <a:r>
              <a:rPr lang="ru-RU" sz="2400" b="1" dirty="0">
                <a:latin typeface="Century Gothic" panose="020B0502020202020204" pitchFamily="34" charset="0"/>
              </a:rPr>
              <a:t> справ </a:t>
            </a:r>
            <a:r>
              <a:rPr lang="ru-RU" sz="2400" b="1" dirty="0" err="1">
                <a:latin typeface="Century Gothic" panose="020B0502020202020204" pitchFamily="34" charset="0"/>
              </a:rPr>
              <a:t>визнав</a:t>
            </a:r>
            <a:r>
              <a:rPr lang="ru-RU" sz="2400" b="1" dirty="0">
                <a:latin typeface="Century Gothic" panose="020B0502020202020204" pitchFamily="34" charset="0"/>
              </a:rPr>
              <a:t> за </a:t>
            </a:r>
            <a:r>
              <a:rPr lang="ru-RU" sz="2400" b="1" dirty="0" err="1">
                <a:latin typeface="Century Gothic" panose="020B0502020202020204" pitchFamily="34" charset="0"/>
              </a:rPr>
              <a:t>необхідне</a:t>
            </a:r>
            <a:r>
              <a:rPr lang="ru-RU" sz="2400" b="1" dirty="0">
                <a:latin typeface="Century Gothic" panose="020B0502020202020204" pitchFamily="34" charset="0"/>
              </a:rPr>
              <a:t> … </a:t>
            </a:r>
            <a:r>
              <a:rPr lang="ru-RU" sz="2400" b="1" dirty="0" err="1">
                <a:latin typeface="Century Gothic" panose="020B0502020202020204" pitchFamily="34" charset="0"/>
              </a:rPr>
              <a:t>надати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розпорядження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цензурному </a:t>
            </a:r>
            <a:r>
              <a:rPr lang="ru-RU" sz="2400" b="1" dirty="0" err="1">
                <a:latin typeface="Century Gothic" panose="020B0502020202020204" pitchFamily="34" charset="0"/>
              </a:rPr>
              <a:t>відомству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щоб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друку</a:t>
            </a:r>
            <a:r>
              <a:rPr lang="ru-RU" sz="2400" b="1" dirty="0">
                <a:latin typeface="Century Gothic" panose="020B0502020202020204" pitchFamily="34" charset="0"/>
              </a:rPr>
              <a:t> дозволялись </a:t>
            </a:r>
            <a:r>
              <a:rPr lang="ru-RU" sz="2400" b="1" dirty="0" err="1">
                <a:latin typeface="Century Gothic" panose="020B0502020202020204" pitchFamily="34" charset="0"/>
              </a:rPr>
              <a:t>тільки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такі</a:t>
            </a:r>
            <a:r>
              <a:rPr lang="ru-RU" sz="2400" b="1" dirty="0">
                <a:latin typeface="Century Gothic" panose="020B0502020202020204" pitchFamily="34" charset="0"/>
              </a:rPr>
              <a:t> твори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цією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мовою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які</a:t>
            </a:r>
            <a:r>
              <a:rPr lang="ru-RU" sz="2400" b="1" dirty="0">
                <a:latin typeface="Century Gothic" panose="020B0502020202020204" pitchFamily="34" charset="0"/>
              </a:rPr>
              <a:t> належать до </a:t>
            </a:r>
            <a:r>
              <a:rPr lang="ru-RU" sz="2400" b="1" dirty="0" err="1">
                <a:latin typeface="Century Gothic" panose="020B0502020202020204" pitchFamily="34" charset="0"/>
              </a:rPr>
              <a:t>галузі</a:t>
            </a:r>
            <a:r>
              <a:rPr lang="ru-RU" sz="2400" b="1" dirty="0">
                <a:latin typeface="Century Gothic" panose="020B0502020202020204" pitchFamily="34" charset="0"/>
              </a:rPr>
              <a:t> красного </a:t>
            </a:r>
            <a:r>
              <a:rPr lang="ru-RU" sz="2400" b="1" dirty="0" err="1">
                <a:latin typeface="Century Gothic" panose="020B0502020202020204" pitchFamily="34" charset="0"/>
              </a:rPr>
              <a:t>письменства</a:t>
            </a:r>
            <a:r>
              <a:rPr lang="ru-RU" sz="2400" b="1" dirty="0">
                <a:latin typeface="Century Gothic" panose="020B0502020202020204" pitchFamily="34" charset="0"/>
              </a:rPr>
              <a:t>; пропуск же книг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малоросійською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мовою</a:t>
            </a:r>
            <a:r>
              <a:rPr lang="ru-RU" sz="2400" b="1" dirty="0">
                <a:latin typeface="Century Gothic" panose="020B0502020202020204" pitchFamily="34" charset="0"/>
              </a:rPr>
              <a:t> як духовного </a:t>
            </a:r>
            <a:r>
              <a:rPr lang="ru-RU" sz="2400" b="1" dirty="0" err="1">
                <a:latin typeface="Century Gothic" panose="020B0502020202020204" pitchFamily="34" charset="0"/>
              </a:rPr>
              <a:t>змісту</a:t>
            </a:r>
            <a:r>
              <a:rPr lang="ru-RU" sz="2400" b="1" dirty="0">
                <a:latin typeface="Century Gothic" panose="020B0502020202020204" pitchFamily="34" charset="0"/>
              </a:rPr>
              <a:t>, так </a:t>
            </a:r>
            <a:r>
              <a:rPr lang="ru-RU" sz="2400" b="1" dirty="0" err="1">
                <a:latin typeface="Century Gothic" panose="020B0502020202020204" pitchFamily="34" charset="0"/>
              </a:rPr>
              <a:t>навчальних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взагалі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призначених</a:t>
            </a:r>
            <a:r>
              <a:rPr lang="ru-RU" sz="2400" b="1" dirty="0">
                <a:latin typeface="Century Gothic" panose="020B0502020202020204" pitchFamily="34" charset="0"/>
              </a:rPr>
              <a:t> для </a:t>
            </a:r>
            <a:r>
              <a:rPr lang="ru-RU" sz="2400" b="1" dirty="0" smtClean="0">
                <a:latin typeface="Century Gothic" panose="020B0502020202020204" pitchFamily="34" charset="0"/>
              </a:rPr>
              <a:t>початкового </a:t>
            </a:r>
            <a:r>
              <a:rPr lang="ru-RU" sz="2400" b="1" dirty="0" err="1">
                <a:latin typeface="Century Gothic" panose="020B0502020202020204" pitchFamily="34" charset="0"/>
              </a:rPr>
              <a:t>читання</a:t>
            </a:r>
            <a:r>
              <a:rPr lang="ru-RU" sz="2400" b="1" dirty="0">
                <a:latin typeface="Century Gothic" panose="020B0502020202020204" pitchFamily="34" charset="0"/>
              </a:rPr>
              <a:t> народу, </a:t>
            </a:r>
            <a:r>
              <a:rPr lang="ru-RU" sz="2400" b="1" dirty="0" err="1">
                <a:latin typeface="Century Gothic" panose="020B0502020202020204" pitchFamily="34" charset="0"/>
              </a:rPr>
              <a:t>припинити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Це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розпорядження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було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подане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найвищий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розгляд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царя </a:t>
            </a:r>
            <a:r>
              <a:rPr lang="ru-RU" sz="2400" b="1" dirty="0" err="1">
                <a:latin typeface="Century Gothic" panose="020B0502020202020204" pitchFamily="34" charset="0"/>
              </a:rPr>
              <a:t>імператора</a:t>
            </a:r>
            <a:r>
              <a:rPr lang="ru-RU" sz="2400" b="1" dirty="0">
                <a:latin typeface="Century Gothic" panose="020B0502020202020204" pitchFamily="34" charset="0"/>
              </a:rPr>
              <a:t> і </a:t>
            </a:r>
            <a:r>
              <a:rPr lang="ru-RU" sz="2400" b="1" dirty="0" err="1">
                <a:latin typeface="Century Gothic" panose="020B0502020202020204" pitchFamily="34" charset="0"/>
              </a:rPr>
              <a:t>Його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Величність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зволив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надати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йому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своє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монарше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схвалення</a:t>
            </a:r>
            <a:r>
              <a:rPr lang="ru-RU" sz="2400" b="1" dirty="0">
                <a:latin typeface="Century Gothic" panose="020B0502020202020204" pitchFamily="34" charset="0"/>
              </a:rPr>
              <a:t>…» (</a:t>
            </a:r>
            <a:r>
              <a:rPr lang="ru-RU" sz="2400" b="1" dirty="0" err="1">
                <a:latin typeface="Century Gothic" panose="020B0502020202020204" pitchFamily="34" charset="0"/>
              </a:rPr>
              <a:t>Сюндюков</a:t>
            </a:r>
            <a:r>
              <a:rPr lang="ru-RU" sz="2400" b="1" dirty="0">
                <a:latin typeface="Century Gothic" panose="020B0502020202020204" pitchFamily="34" charset="0"/>
              </a:rPr>
              <a:t> І. </a:t>
            </a:r>
            <a:r>
              <a:rPr lang="ru-RU" sz="2400" b="1" dirty="0" err="1">
                <a:latin typeface="Century Gothic" panose="020B0502020202020204" pitchFamily="34" charset="0"/>
              </a:rPr>
              <a:t>Ще</a:t>
            </a:r>
            <a:r>
              <a:rPr lang="ru-RU" sz="2400" b="1" dirty="0">
                <a:latin typeface="Century Gothic" panose="020B0502020202020204" pitchFamily="34" charset="0"/>
              </a:rPr>
              <a:t> раз про </a:t>
            </a:r>
            <a:r>
              <a:rPr lang="ru-RU" sz="2400" b="1" dirty="0" err="1">
                <a:latin typeface="Century Gothic" panose="020B0502020202020204" pitchFamily="34" charset="0"/>
              </a:rPr>
              <a:t>Валуєвський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noFill/>
                <a:latin typeface="Century Gothic" panose="020B0502020202020204" pitchFamily="34" charset="0"/>
              </a:rPr>
              <a:t>циркуляр. 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3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необхідності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циркуляр</a:t>
            </a:r>
            <a:r>
              <a:rPr lang="ru-RU" sz="2400" b="1" dirty="0">
                <a:latin typeface="Century Gothic" panose="020B0502020202020204" pitchFamily="34" charset="0"/>
              </a:rPr>
              <a:t>. День. 2013. № 125</a:t>
            </a:r>
            <a:r>
              <a:rPr lang="ru-RU" sz="2400" b="1" dirty="0" smtClean="0">
                <a:latin typeface="Century Gothic" panose="020B0502020202020204" pitchFamily="34" charset="0"/>
              </a:rPr>
              <a:t>. 18 </a:t>
            </a:r>
            <a:r>
              <a:rPr lang="ru-RU" sz="2400" b="1" dirty="0" err="1">
                <a:latin typeface="Century Gothic" panose="020B0502020202020204" pitchFamily="34" charset="0"/>
              </a:rPr>
              <a:t>липня</a:t>
            </a:r>
            <a:r>
              <a:rPr lang="ru-RU" sz="2400" b="1" dirty="0">
                <a:latin typeface="Century Gothic" panose="020B0502020202020204" pitchFamily="34" charset="0"/>
              </a:rPr>
              <a:t>. Переклад </a:t>
            </a:r>
            <a:r>
              <a:rPr lang="ru-RU" sz="2400" b="1" dirty="0" err="1">
                <a:latin typeface="Century Gothic" panose="020B0502020202020204" pitchFamily="34" charset="0"/>
              </a:rPr>
              <a:t>із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авт. кол.).</a:t>
            </a:r>
          </a:p>
          <a:p>
            <a:pPr algn="just">
              <a:lnSpc>
                <a:spcPts val="3200"/>
              </a:lnSpc>
            </a:pPr>
            <a:r>
              <a:rPr lang="ru-RU" sz="2400" b="1" dirty="0">
                <a:latin typeface="Century Gothic" panose="020B0502020202020204" pitchFamily="34" charset="0"/>
              </a:rPr>
              <a:t>І</a:t>
            </a:r>
            <a:r>
              <a:rPr lang="en-US" sz="2400" b="1" dirty="0">
                <a:latin typeface="Century Gothic" panose="020B0502020202020204" pitchFamily="34" charset="0"/>
              </a:rPr>
              <a:t>V. «…</a:t>
            </a:r>
            <a:r>
              <a:rPr lang="ru-RU" sz="2400" b="1" dirty="0" err="1">
                <a:latin typeface="Century Gothic" panose="020B0502020202020204" pitchFamily="34" charset="0"/>
              </a:rPr>
              <a:t>Емський</a:t>
            </a:r>
            <a:r>
              <a:rPr lang="ru-RU" sz="2400" b="1" dirty="0">
                <a:latin typeface="Century Gothic" panose="020B0502020202020204" pitchFamily="34" charset="0"/>
              </a:rPr>
              <a:t> акт … 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таємне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розпорядження</a:t>
            </a:r>
            <a:r>
              <a:rPr lang="ru-RU" sz="2400" b="1" dirty="0">
                <a:latin typeface="Century Gothic" panose="020B0502020202020204" pitchFamily="34" charset="0"/>
              </a:rPr>
              <a:t> про </a:t>
            </a:r>
            <a:r>
              <a:rPr lang="ru-RU" sz="2400" b="1" dirty="0" err="1">
                <a:latin typeface="Century Gothic" panose="020B0502020202020204" pitchFamily="34" charset="0"/>
              </a:rPr>
              <a:t>повну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заборону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письменства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підписане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імператором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Олександром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>
                <a:latin typeface="Century Gothic" panose="020B0502020202020204" pitchFamily="34" charset="0"/>
              </a:rPr>
              <a:t>II </a:t>
            </a:r>
            <a:r>
              <a:rPr lang="ru-RU" sz="2400" b="1" dirty="0">
                <a:latin typeface="Century Gothic" panose="020B0502020202020204" pitchFamily="34" charset="0"/>
              </a:rPr>
              <a:t>у </a:t>
            </a:r>
            <a:r>
              <a:rPr lang="ru-RU" sz="2400" b="1" dirty="0" err="1">
                <a:latin typeface="Century Gothic" panose="020B0502020202020204" pitchFamily="34" charset="0"/>
              </a:rPr>
              <a:t>німецькому</a:t>
            </a:r>
            <a:r>
              <a:rPr lang="ru-RU" sz="2400" b="1" dirty="0">
                <a:latin typeface="Century Gothic" panose="020B0502020202020204" pitchFamily="34" charset="0"/>
              </a:rPr>
              <a:t> курортному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містечку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Емс</a:t>
            </a:r>
            <a:r>
              <a:rPr lang="ru-RU" sz="2400" b="1" dirty="0">
                <a:latin typeface="Century Gothic" panose="020B0502020202020204" pitchFamily="34" charset="0"/>
              </a:rPr>
              <a:t> (</a:t>
            </a:r>
            <a:r>
              <a:rPr lang="ru-RU" sz="2400" b="1" dirty="0" err="1">
                <a:latin typeface="Century Gothic" panose="020B0502020202020204" pitchFamily="34" charset="0"/>
              </a:rPr>
              <a:t>нині</a:t>
            </a:r>
            <a:r>
              <a:rPr lang="ru-RU" sz="2400" b="1" dirty="0">
                <a:latin typeface="Century Gothic" panose="020B0502020202020204" pitchFamily="34" charset="0"/>
              </a:rPr>
              <a:t> м. </a:t>
            </a:r>
            <a:r>
              <a:rPr lang="ru-RU" sz="2400" b="1" dirty="0" err="1">
                <a:latin typeface="Century Gothic" panose="020B0502020202020204" pitchFamily="34" charset="0"/>
              </a:rPr>
              <a:t>Бад-Емс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Німеччина</a:t>
            </a:r>
            <a:r>
              <a:rPr lang="ru-RU" sz="2400" b="1" dirty="0">
                <a:latin typeface="Century Gothic" panose="020B0502020202020204" pitchFamily="34" charset="0"/>
              </a:rPr>
              <a:t>). ... </a:t>
            </a:r>
            <a:r>
              <a:rPr lang="ru-RU" sz="2400" b="1" dirty="0" err="1">
                <a:latin typeface="Century Gothic" panose="020B0502020202020204" pitchFamily="34" charset="0"/>
              </a:rPr>
              <a:t>Емський</a:t>
            </a:r>
            <a:r>
              <a:rPr lang="ru-RU" sz="2400" b="1" dirty="0">
                <a:latin typeface="Century Gothic" panose="020B0502020202020204" pitchFamily="34" charset="0"/>
              </a:rPr>
              <a:t> акт заборонив </a:t>
            </a:r>
            <a:r>
              <a:rPr lang="ru-RU" sz="2400" b="1" dirty="0" err="1">
                <a:latin typeface="Century Gothic" panose="020B0502020202020204" pitchFamily="34" charset="0"/>
              </a:rPr>
              <a:t>друкувати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українською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мовою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оригінальні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перекладні</a:t>
            </a:r>
            <a:r>
              <a:rPr lang="ru-RU" sz="2400" b="1" dirty="0">
                <a:latin typeface="Century Gothic" panose="020B0502020202020204" pitchFamily="34" charset="0"/>
              </a:rPr>
              <a:t> твори (</a:t>
            </a:r>
            <a:r>
              <a:rPr lang="ru-RU" sz="2400" b="1" dirty="0" err="1">
                <a:latin typeface="Century Gothic" panose="020B0502020202020204" pitchFamily="34" charset="0"/>
              </a:rPr>
              <a:t>навіть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тексти</a:t>
            </a:r>
            <a:r>
              <a:rPr lang="ru-RU" sz="2400" b="1" dirty="0">
                <a:latin typeface="Century Gothic" panose="020B0502020202020204" pitchFamily="34" charset="0"/>
              </a:rPr>
              <a:t> до нот),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завозити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книги й </a:t>
            </a:r>
            <a:r>
              <a:rPr lang="ru-RU" sz="2400" b="1" dirty="0" err="1">
                <a:latin typeface="Century Gothic" panose="020B0502020202020204" pitchFamily="34" charset="0"/>
              </a:rPr>
              <a:t>брошури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надруковані</a:t>
            </a:r>
            <a:r>
              <a:rPr lang="ru-RU" sz="2400" b="1" dirty="0">
                <a:latin typeface="Century Gothic" panose="020B0502020202020204" pitchFamily="34" charset="0"/>
              </a:rPr>
              <a:t> за кордоном, </a:t>
            </a:r>
            <a:r>
              <a:rPr lang="ru-RU" sz="2400" b="1" dirty="0" err="1">
                <a:latin typeface="Century Gothic" panose="020B0502020202020204" pitchFamily="34" charset="0"/>
              </a:rPr>
              <a:t>ставити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вистави</a:t>
            </a:r>
            <a:r>
              <a:rPr lang="ru-RU" sz="2400" b="1" dirty="0" smtClean="0">
                <a:latin typeface="Century Gothic" panose="020B0502020202020204" pitchFamily="34" charset="0"/>
              </a:rPr>
              <a:t>,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влаштовувати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концерти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українських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пісень</a:t>
            </a:r>
            <a:r>
              <a:rPr lang="ru-RU" sz="2400" b="1" dirty="0">
                <a:latin typeface="Century Gothic" panose="020B0502020202020204" pitchFamily="34" charset="0"/>
              </a:rPr>
              <a:t> та </a:t>
            </a:r>
            <a:r>
              <a:rPr lang="ru-RU" sz="2400" b="1" dirty="0" err="1">
                <a:latin typeface="Century Gothic" panose="020B0502020202020204" pitchFamily="34" charset="0"/>
              </a:rPr>
              <a:t>декламацій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Призвів</a:t>
            </a:r>
            <a:r>
              <a:rPr lang="ru-RU" sz="2400" b="1" dirty="0">
                <a:latin typeface="Century Gothic" panose="020B0502020202020204" pitchFamily="34" charset="0"/>
              </a:rPr>
              <a:t> і до заборони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діяльності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громад, … </a:t>
            </a:r>
            <a:r>
              <a:rPr lang="ru-RU" sz="2400" b="1" dirty="0" err="1">
                <a:latin typeface="Century Gothic" panose="020B0502020202020204" pitchFamily="34" charset="0"/>
              </a:rPr>
              <a:t>закриття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наукового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осередку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тодішнього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українофільства</a:t>
            </a:r>
            <a:r>
              <a:rPr lang="ru-RU" sz="2400" b="1" dirty="0">
                <a:latin typeface="Century Gothic" panose="020B0502020202020204" pitchFamily="34" charset="0"/>
              </a:rPr>
              <a:t> 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Південно-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Західного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73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необхідності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837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 smtClean="0">
                <a:latin typeface="Century Gothic" panose="020B0502020202020204" pitchFamily="34" charset="0"/>
              </a:rPr>
              <a:t>Західного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відділу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географічного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товариства</a:t>
            </a:r>
            <a:r>
              <a:rPr lang="ru-RU" sz="2400" b="1" dirty="0">
                <a:latin typeface="Century Gothic" panose="020B0502020202020204" pitchFamily="34" charset="0"/>
              </a:rPr>
              <a:t> –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та </a:t>
            </a:r>
            <a:r>
              <a:rPr lang="ru-RU" sz="2400" b="1" dirty="0" err="1">
                <a:latin typeface="Century Gothic" panose="020B0502020202020204" pitchFamily="34" charset="0"/>
              </a:rPr>
              <a:t>прихильної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smtClean="0">
                <a:latin typeface="Century Gothic" panose="020B0502020202020204" pitchFamily="34" charset="0"/>
              </a:rPr>
              <a:t>до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українців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газети</a:t>
            </a:r>
            <a:r>
              <a:rPr lang="ru-RU" sz="2400" b="1" dirty="0">
                <a:latin typeface="Century Gothic" panose="020B0502020202020204" pitchFamily="34" charset="0"/>
              </a:rPr>
              <a:t> “</a:t>
            </a:r>
            <a:r>
              <a:rPr lang="ru-RU" sz="2400" b="1" dirty="0" err="1">
                <a:latin typeface="Century Gothic" panose="020B0502020202020204" pitchFamily="34" charset="0"/>
              </a:rPr>
              <a:t>Кієвскій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тєлєґраф</a:t>
            </a:r>
            <a:r>
              <a:rPr lang="ru-RU" sz="2400" b="1" dirty="0">
                <a:latin typeface="Century Gothic" panose="020B0502020202020204" pitchFamily="34" charset="0"/>
              </a:rPr>
              <a:t>”; </a:t>
            </a:r>
            <a:r>
              <a:rPr lang="ru-RU" sz="2400" b="1" dirty="0" err="1">
                <a:latin typeface="Century Gothic" panose="020B0502020202020204" pitchFamily="34" charset="0"/>
              </a:rPr>
              <a:t>зазнали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репресій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від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царських</a:t>
            </a:r>
            <a:r>
              <a:rPr lang="ru-RU" sz="2400" b="1" dirty="0">
                <a:latin typeface="Century Gothic" panose="020B0502020202020204" pitchFamily="34" charset="0"/>
              </a:rPr>
              <a:t> властей і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деякі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професори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Київського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університету</a:t>
            </a:r>
            <a:r>
              <a:rPr lang="ru-RU" sz="2400" b="1" dirty="0">
                <a:latin typeface="Century Gothic" panose="020B0502020202020204" pitchFamily="34" charset="0"/>
              </a:rPr>
              <a:t>…» (</a:t>
            </a:r>
            <a:r>
              <a:rPr lang="ru-RU" sz="2400" b="1" dirty="0" err="1">
                <a:latin typeface="Century Gothic" panose="020B0502020202020204" pitchFamily="34" charset="0"/>
              </a:rPr>
              <a:t>Сарбей</a:t>
            </a:r>
            <a:r>
              <a:rPr lang="ru-RU" sz="2400" b="1" dirty="0">
                <a:latin typeface="Century Gothic" panose="020B0502020202020204" pitchFamily="34" charset="0"/>
              </a:rPr>
              <a:t> В. </a:t>
            </a:r>
            <a:r>
              <a:rPr lang="ru-RU" sz="2400" b="1" dirty="0" err="1">
                <a:latin typeface="Century Gothic" panose="020B0502020202020204" pitchFamily="34" charset="0"/>
              </a:rPr>
              <a:t>Емський</a:t>
            </a:r>
            <a:r>
              <a:rPr lang="ru-RU" sz="2400" b="1" dirty="0">
                <a:latin typeface="Century Gothic" panose="020B0502020202020204" pitchFamily="34" charset="0"/>
              </a:rPr>
              <a:t> акт 1876.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Енциклопедія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історії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: Т. 3: Е-Й / </a:t>
            </a:r>
            <a:r>
              <a:rPr lang="ru-RU" sz="2400" b="1" dirty="0" err="1">
                <a:latin typeface="Century Gothic" panose="020B0502020202020204" pitchFamily="34" charset="0"/>
              </a:rPr>
              <a:t>редкол</a:t>
            </a:r>
            <a:r>
              <a:rPr lang="ru-RU" sz="2400" b="1" dirty="0">
                <a:latin typeface="Century Gothic" panose="020B0502020202020204" pitchFamily="34" charset="0"/>
              </a:rPr>
              <a:t>.: В. А. </a:t>
            </a:r>
            <a:r>
              <a:rPr lang="ru-RU" sz="2400" b="1" dirty="0" err="1">
                <a:latin typeface="Century Gothic" panose="020B0502020202020204" pitchFamily="34" charset="0"/>
              </a:rPr>
              <a:t>Смолій</a:t>
            </a:r>
            <a:r>
              <a:rPr lang="ru-RU" sz="2400" b="1" dirty="0">
                <a:latin typeface="Century Gothic" panose="020B0502020202020204" pitchFamily="34" charset="0"/>
              </a:rPr>
              <a:t> (голова) та </a:t>
            </a:r>
            <a:r>
              <a:rPr lang="ru-RU" sz="2400" b="1" dirty="0" err="1">
                <a:latin typeface="Century Gothic" panose="020B0502020202020204" pitchFamily="34" charset="0"/>
              </a:rPr>
              <a:t>ін</a:t>
            </a:r>
            <a:r>
              <a:rPr lang="ru-RU" sz="2400" b="1" dirty="0">
                <a:latin typeface="Century Gothic" panose="020B0502020202020204" pitchFamily="34" charset="0"/>
              </a:rPr>
              <a:t>. НАН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Інститут</a:t>
            </a:r>
            <a:endParaRPr lang="ru-RU" sz="2400" b="1" dirty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ru-RU" sz="2400" b="1" dirty="0" err="1">
                <a:latin typeface="Century Gothic" panose="020B0502020202020204" pitchFamily="34" charset="0"/>
              </a:rPr>
              <a:t>історії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України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Київ</a:t>
            </a:r>
            <a:r>
              <a:rPr lang="ru-RU" sz="2400" b="1" dirty="0">
                <a:latin typeface="Century Gothic" panose="020B0502020202020204" pitchFamily="34" charset="0"/>
              </a:rPr>
              <a:t>: В-во «</a:t>
            </a:r>
            <a:r>
              <a:rPr lang="ru-RU" sz="2400" b="1" dirty="0" err="1">
                <a:latin typeface="Century Gothic" panose="020B0502020202020204" pitchFamily="34" charset="0"/>
              </a:rPr>
              <a:t>Наукова</a:t>
            </a:r>
            <a:r>
              <a:rPr lang="ru-RU" sz="2400" b="1" dirty="0">
                <a:latin typeface="Century Gothic" panose="020B0502020202020204" pitchFamily="34" charset="0"/>
              </a:rPr>
              <a:t> думка», 2005. С. 37</a:t>
            </a:r>
            <a:r>
              <a:rPr lang="ru-RU" sz="2400" b="1" dirty="0" smtClean="0">
                <a:latin typeface="Century Gothic" panose="020B0502020202020204" pitchFamily="34" charset="0"/>
              </a:rPr>
              <a:t>).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endParaRPr lang="uk-UA" sz="24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r>
              <a:rPr lang="en-US" sz="2400" b="1" dirty="0" smtClean="0">
                <a:latin typeface="Century Gothic" panose="020B0502020202020204" pitchFamily="34" charset="0"/>
              </a:rPr>
              <a:t>V</a:t>
            </a:r>
            <a:r>
              <a:rPr lang="en-US" sz="2400" b="1" dirty="0">
                <a:latin typeface="Century Gothic" panose="020B0502020202020204" pitchFamily="34" charset="0"/>
              </a:rPr>
              <a:t>. «…</a:t>
            </a:r>
            <a:r>
              <a:rPr lang="ru-RU" sz="2400" b="1" dirty="0">
                <a:latin typeface="Century Gothic" panose="020B0502020202020204" pitchFamily="34" charset="0"/>
              </a:rPr>
              <a:t>Попри </a:t>
            </a:r>
            <a:r>
              <a:rPr lang="ru-RU" sz="2400" b="1" dirty="0" err="1">
                <a:latin typeface="Century Gothic" panose="020B0502020202020204" pitchFamily="34" charset="0"/>
              </a:rPr>
              <a:t>незавершеність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революція</a:t>
            </a:r>
            <a:r>
              <a:rPr lang="ru-RU" sz="2400" b="1" dirty="0">
                <a:latin typeface="Century Gothic" panose="020B0502020202020204" pitchFamily="34" charset="0"/>
              </a:rPr>
              <a:t> 1905 року стала </a:t>
            </a:r>
            <a:r>
              <a:rPr lang="ru-RU" sz="2400" b="1" dirty="0" err="1">
                <a:latin typeface="Century Gothic" panose="020B0502020202020204" pitchFamily="34" charset="0"/>
              </a:rPr>
              <a:t>поворотним</a:t>
            </a:r>
            <a:r>
              <a:rPr lang="ru-RU" sz="2400" b="1" dirty="0">
                <a:latin typeface="Century Gothic" panose="020B0502020202020204" pitchFamily="34" charset="0"/>
              </a:rPr>
              <a:t> моментом в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історії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національного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руху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Російської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імперії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Це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був</a:t>
            </a:r>
            <a:r>
              <a:rPr lang="ru-RU" sz="2400" b="1" dirty="0">
                <a:latin typeface="Century Gothic" panose="020B0502020202020204" pitchFamily="34" charset="0"/>
              </a:rPr>
              <a:t> перший </a:t>
            </a:r>
            <a:r>
              <a:rPr lang="ru-RU" sz="2400" b="1" dirty="0" err="1">
                <a:latin typeface="Century Gothic" panose="020B0502020202020204" pitchFamily="34" charset="0"/>
              </a:rPr>
              <a:t>випадок</a:t>
            </a:r>
            <a:r>
              <a:rPr lang="ru-RU" sz="2400" b="1" dirty="0" smtClean="0">
                <a:latin typeface="Century Gothic" panose="020B0502020202020204" pitchFamily="34" charset="0"/>
              </a:rPr>
              <a:t>, коли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українським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діячам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вдалося</a:t>
            </a:r>
            <a:r>
              <a:rPr lang="ru-RU" sz="2400" b="1" dirty="0">
                <a:latin typeface="Century Gothic" panose="020B0502020202020204" pitchFamily="34" charset="0"/>
              </a:rPr>
              <a:t> понести </a:t>
            </a:r>
            <a:r>
              <a:rPr lang="ru-RU" sz="2400" b="1" dirty="0" err="1">
                <a:latin typeface="Century Gothic" panose="020B0502020202020204" pitchFamily="34" charset="0"/>
              </a:rPr>
              <a:t>ідеї</a:t>
            </a:r>
            <a:r>
              <a:rPr lang="ru-RU" sz="2400" b="1" dirty="0">
                <a:latin typeface="Century Gothic" panose="020B0502020202020204" pitchFamily="34" charset="0"/>
              </a:rPr>
              <a:t> в народ і </a:t>
            </a:r>
            <a:r>
              <a:rPr lang="ru-RU" sz="2400" b="1" dirty="0" err="1">
                <a:latin typeface="Century Gothic" panose="020B0502020202020204" pitchFamily="34" charset="0"/>
              </a:rPr>
              <a:t>випробувати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їхню</a:t>
            </a:r>
            <a:r>
              <a:rPr lang="ru-RU" sz="2400" b="1" dirty="0">
                <a:latin typeface="Century Gothic" panose="020B0502020202020204" pitchFamily="34" charset="0"/>
              </a:rPr>
              <a:t> силу </a:t>
            </a:r>
            <a:r>
              <a:rPr lang="ru-RU" sz="2400" b="1" dirty="0" smtClean="0">
                <a:latin typeface="Century Gothic" panose="020B0502020202020204" pitchFamily="34" charset="0"/>
              </a:rPr>
              <a:t>та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популярність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Уперше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їм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було</a:t>
            </a:r>
            <a:r>
              <a:rPr lang="ru-RU" sz="2400" b="1" dirty="0">
                <a:latin typeface="Century Gothic" panose="020B0502020202020204" pitchFamily="34" charset="0"/>
              </a:rPr>
              <a:t> дозволено </a:t>
            </a:r>
            <a:r>
              <a:rPr lang="ru-RU" sz="2400" b="1" dirty="0" err="1">
                <a:latin typeface="Century Gothic" panose="020B0502020202020204" pitchFamily="34" charset="0"/>
              </a:rPr>
              <a:t>звернутися</a:t>
            </a:r>
            <a:r>
              <a:rPr lang="ru-RU" sz="2400" b="1" dirty="0">
                <a:latin typeface="Century Gothic" panose="020B0502020202020204" pitchFamily="34" charset="0"/>
              </a:rPr>
              <a:t> до </a:t>
            </a:r>
            <a:r>
              <a:rPr lang="ru-RU" sz="2400" b="1" dirty="0" err="1">
                <a:latin typeface="Century Gothic" panose="020B0502020202020204" pitchFamily="34" charset="0"/>
              </a:rPr>
              <a:t>мас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українською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noFill/>
                <a:latin typeface="Century Gothic" panose="020B0502020202020204" pitchFamily="34" charset="0"/>
              </a:rPr>
              <a:t>мовою</a:t>
            </a: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98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необхідності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1412776"/>
            <a:ext cx="9144000" cy="5391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00"/>
              </a:lnSpc>
            </a:pPr>
            <a:r>
              <a:rPr lang="ru-RU" sz="2400" b="1" dirty="0" err="1" smtClean="0">
                <a:latin typeface="Century Gothic" panose="020B0502020202020204" pitchFamily="34" charset="0"/>
              </a:rPr>
              <a:t>мовою</a:t>
            </a:r>
            <a:r>
              <a:rPr lang="ru-RU" sz="2400" b="1" dirty="0" smtClean="0">
                <a:latin typeface="Century Gothic" panose="020B0502020202020204" pitchFamily="34" charset="0"/>
              </a:rPr>
              <a:t> й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використовувати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засоби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масової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інформації</a:t>
            </a:r>
            <a:r>
              <a:rPr lang="ru-RU" sz="2400" b="1" dirty="0">
                <a:latin typeface="Century Gothic" panose="020B0502020202020204" pitchFamily="34" charset="0"/>
              </a:rPr>
              <a:t>... Вони </a:t>
            </a:r>
            <a:r>
              <a:rPr lang="ru-RU" sz="2400" b="1" dirty="0" err="1">
                <a:latin typeface="Century Gothic" panose="020B0502020202020204" pitchFamily="34" charset="0"/>
              </a:rPr>
              <a:t>формували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клуби </a:t>
            </a:r>
            <a:r>
              <a:rPr lang="ru-RU" sz="2400" b="1" dirty="0" smtClean="0">
                <a:latin typeface="Century Gothic" panose="020B0502020202020204" pitchFamily="34" charset="0"/>
              </a:rPr>
              <a:t>та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засновували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осередки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товариства</a:t>
            </a:r>
            <a:r>
              <a:rPr lang="ru-RU" sz="2400" b="1" dirty="0">
                <a:latin typeface="Century Gothic" panose="020B0502020202020204" pitchFamily="34" charset="0"/>
              </a:rPr>
              <a:t> “</a:t>
            </a:r>
            <a:r>
              <a:rPr lang="ru-RU" sz="2400" b="1" dirty="0" err="1">
                <a:latin typeface="Century Gothic" panose="020B0502020202020204" pitchFamily="34" charset="0"/>
              </a:rPr>
              <a:t>Просвіта</a:t>
            </a:r>
            <a:r>
              <a:rPr lang="ru-RU" sz="2400" b="1" dirty="0">
                <a:latin typeface="Century Gothic" panose="020B0502020202020204" pitchFamily="34" charset="0"/>
              </a:rPr>
              <a:t>” по </a:t>
            </a:r>
            <a:r>
              <a:rPr lang="ru-RU" sz="2400" b="1" dirty="0" err="1">
                <a:latin typeface="Century Gothic" panose="020B0502020202020204" pitchFamily="34" charset="0"/>
              </a:rPr>
              <a:t>всій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Україні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Українофіли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старих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часів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могли </a:t>
            </a:r>
            <a:r>
              <a:rPr lang="ru-RU" sz="2400" b="1" dirty="0" err="1">
                <a:latin typeface="Century Gothic" panose="020B0502020202020204" pitchFamily="34" charset="0"/>
              </a:rPr>
              <a:t>лише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мріяти</a:t>
            </a:r>
            <a:r>
              <a:rPr lang="ru-RU" sz="2400" b="1" dirty="0">
                <a:latin typeface="Century Gothic" panose="020B0502020202020204" pitchFamily="34" charset="0"/>
              </a:rPr>
              <a:t> про </a:t>
            </a:r>
            <a:r>
              <a:rPr lang="ru-RU" sz="2400" b="1" dirty="0" err="1">
                <a:latin typeface="Century Gothic" panose="020B0502020202020204" pitchFamily="34" charset="0"/>
              </a:rPr>
              <a:t>такий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прорив</a:t>
            </a:r>
            <a:r>
              <a:rPr lang="ru-RU" sz="2400" b="1" dirty="0">
                <a:latin typeface="Century Gothic" panose="020B0502020202020204" pitchFamily="34" charset="0"/>
              </a:rPr>
              <a:t> у </a:t>
            </a:r>
            <a:r>
              <a:rPr lang="ru-RU" sz="2400" b="1" dirty="0" err="1">
                <a:latin typeface="Century Gothic" panose="020B0502020202020204" pitchFamily="34" charset="0"/>
              </a:rPr>
              <a:t>суспільний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простір</a:t>
            </a:r>
            <a:r>
              <a:rPr lang="ru-RU" sz="2400" b="1" dirty="0">
                <a:latin typeface="Century Gothic" panose="020B0502020202020204" pitchFamily="34" charset="0"/>
              </a:rPr>
              <a:t>.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діячі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дійсно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змогли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багато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зробити</a:t>
            </a:r>
            <a:r>
              <a:rPr lang="ru-RU" sz="2400" b="1" dirty="0">
                <a:latin typeface="Century Gothic" panose="020B0502020202020204" pitchFamily="34" charset="0"/>
              </a:rPr>
              <a:t> за короткий </a:t>
            </a:r>
            <a:r>
              <a:rPr lang="ru-RU" sz="2400" b="1" dirty="0" err="1">
                <a:latin typeface="Century Gothic" panose="020B0502020202020204" pitchFamily="34" charset="0"/>
              </a:rPr>
              <a:t>період</a:t>
            </a:r>
            <a:r>
              <a:rPr lang="ru-RU" sz="2400" b="1" dirty="0">
                <a:latin typeface="Century Gothic" panose="020B0502020202020204" pitchFamily="34" charset="0"/>
              </a:rPr>
              <a:t>. Але </a:t>
            </a:r>
            <a:r>
              <a:rPr lang="ru-RU" sz="2400" b="1" dirty="0" err="1">
                <a:latin typeface="Century Gothic" panose="020B0502020202020204" pitchFamily="34" charset="0"/>
              </a:rPr>
              <a:t>кінець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революції</a:t>
            </a:r>
            <a:r>
              <a:rPr lang="ru-RU" sz="2400" b="1" dirty="0">
                <a:latin typeface="Century Gothic" panose="020B0502020202020204" pitchFamily="34" charset="0"/>
              </a:rPr>
              <a:t>, а </a:t>
            </a:r>
            <a:r>
              <a:rPr lang="ru-RU" sz="2400" b="1" dirty="0" err="1">
                <a:latin typeface="Century Gothic" panose="020B0502020202020204" pitchFamily="34" charset="0"/>
              </a:rPr>
              <a:t>потім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реакційна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політика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імперської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влади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що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спиралася</a:t>
            </a:r>
            <a:r>
              <a:rPr lang="ru-RU" sz="2400" b="1" dirty="0">
                <a:latin typeface="Century Gothic" panose="020B0502020202020204" pitchFamily="34" charset="0"/>
              </a:rPr>
              <a:t> на </a:t>
            </a:r>
            <a:r>
              <a:rPr lang="ru-RU" sz="2400" b="1" dirty="0" err="1">
                <a:latin typeface="Century Gothic" panose="020B0502020202020204" pitchFamily="34" charset="0"/>
              </a:rPr>
              <a:t>радикальний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напрямок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російського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націоналізму</a:t>
            </a:r>
            <a:r>
              <a:rPr lang="ru-RU" sz="2400" b="1" dirty="0">
                <a:latin typeface="Century Gothic" panose="020B0502020202020204" pitchFamily="34" charset="0"/>
              </a:rPr>
              <a:t>, </a:t>
            </a:r>
            <a:r>
              <a:rPr lang="ru-RU" sz="2400" b="1" dirty="0" err="1">
                <a:latin typeface="Century Gothic" panose="020B0502020202020204" pitchFamily="34" charset="0"/>
              </a:rPr>
              <a:t>залишили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українські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партії</a:t>
            </a:r>
            <a:r>
              <a:rPr lang="ru-RU" sz="2400" b="1" dirty="0">
                <a:latin typeface="Century Gothic" panose="020B0502020202020204" pitchFamily="34" charset="0"/>
              </a:rPr>
              <a:t> в </a:t>
            </a:r>
            <a:r>
              <a:rPr lang="ru-RU" sz="2400" b="1" dirty="0" err="1">
                <a:latin typeface="Century Gothic" panose="020B0502020202020204" pitchFamily="34" charset="0"/>
              </a:rPr>
              <a:t>стані</a:t>
            </a:r>
            <a:r>
              <a:rPr lang="ru-RU" sz="2400" b="1" dirty="0">
                <a:latin typeface="Century Gothic" panose="020B0502020202020204" pitchFamily="34" charset="0"/>
              </a:rPr>
              <a:t> хаосу й </a:t>
            </a:r>
            <a:r>
              <a:rPr lang="ru-RU" sz="2400" b="1" dirty="0" err="1">
                <a:latin typeface="Century Gothic" panose="020B0502020202020204" pitchFamily="34" charset="0"/>
              </a:rPr>
              <a:t>розчарування</a:t>
            </a:r>
            <a:r>
              <a:rPr lang="ru-RU" sz="2400" b="1" dirty="0" smtClean="0">
                <a:latin typeface="Century Gothic" panose="020B0502020202020204" pitchFamily="34" charset="0"/>
              </a:rPr>
              <a:t>...» (</a:t>
            </a:r>
            <a:r>
              <a:rPr lang="ru-RU" sz="2400" b="1" dirty="0" err="1">
                <a:latin typeface="Century Gothic" panose="020B0502020202020204" pitchFamily="34" charset="0"/>
              </a:rPr>
              <a:t>Плохій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>
                <a:latin typeface="Century Gothic" panose="020B0502020202020204" pitchFamily="34" charset="0"/>
              </a:rPr>
              <a:t>C. </a:t>
            </a:r>
            <a:r>
              <a:rPr lang="ru-RU" sz="2400" b="1" dirty="0">
                <a:latin typeface="Century Gothic" panose="020B0502020202020204" pitchFamily="34" charset="0"/>
              </a:rPr>
              <a:t>Брама </a:t>
            </a:r>
            <a:r>
              <a:rPr lang="ru-RU" sz="2400" b="1" dirty="0" err="1">
                <a:latin typeface="Century Gothic" panose="020B0502020202020204" pitchFamily="34" charset="0"/>
              </a:rPr>
              <a:t>Європи</a:t>
            </a:r>
            <a:r>
              <a:rPr lang="ru-RU" sz="2400" b="1" dirty="0">
                <a:latin typeface="Century Gothic" panose="020B0502020202020204" pitchFamily="34" charset="0"/>
              </a:rPr>
              <a:t> / пер. з англ. Романа Клочка. </a:t>
            </a:r>
            <a:r>
              <a:rPr lang="ru-RU" sz="2400" b="1" dirty="0" err="1">
                <a:latin typeface="Century Gothic" panose="020B0502020202020204" pitchFamily="34" charset="0"/>
              </a:rPr>
              <a:t>Перероб</a:t>
            </a:r>
            <a:r>
              <a:rPr lang="ru-RU" sz="2400" b="1" dirty="0">
                <a:latin typeface="Century Gothic" panose="020B0502020202020204" pitchFamily="34" charset="0"/>
              </a:rPr>
              <a:t>. і доп. вид. </a:t>
            </a:r>
            <a:r>
              <a:rPr lang="ru-RU" sz="2400" b="1" dirty="0" err="1">
                <a:latin typeface="Century Gothic" panose="020B0502020202020204" pitchFamily="34" charset="0"/>
              </a:rPr>
              <a:t>Харків</a:t>
            </a:r>
            <a:r>
              <a:rPr lang="ru-RU" sz="2400" b="1" dirty="0" smtClean="0">
                <a:latin typeface="Century Gothic" panose="020B0502020202020204" pitchFamily="34" charset="0"/>
              </a:rPr>
              <a:t>: </a:t>
            </a:r>
            <a:r>
              <a:rPr lang="ru-RU" sz="2400" b="1" dirty="0" err="1" smtClean="0">
                <a:latin typeface="Century Gothic" panose="020B0502020202020204" pitchFamily="34" charset="0"/>
              </a:rPr>
              <a:t>Книжковий</a:t>
            </a:r>
            <a:r>
              <a:rPr lang="ru-RU" sz="2400" b="1" dirty="0" smtClean="0">
                <a:latin typeface="Century Gothic" panose="020B0502020202020204" pitchFamily="34" charset="0"/>
              </a:rPr>
              <a:t> </a:t>
            </a:r>
            <a:r>
              <a:rPr lang="ru-RU" sz="2400" b="1" dirty="0">
                <a:latin typeface="Century Gothic" panose="020B0502020202020204" pitchFamily="34" charset="0"/>
              </a:rPr>
              <a:t>Клуб «Клуб </a:t>
            </a:r>
            <a:r>
              <a:rPr lang="ru-RU" sz="2400" b="1" dirty="0" err="1">
                <a:latin typeface="Century Gothic" panose="020B0502020202020204" pitchFamily="34" charset="0"/>
              </a:rPr>
              <a:t>Сімейного</a:t>
            </a:r>
            <a:r>
              <a:rPr lang="ru-RU" sz="2400" b="1" dirty="0">
                <a:latin typeface="Century Gothic" panose="020B0502020202020204" pitchFamily="34" charset="0"/>
              </a:rPr>
              <a:t> </a:t>
            </a:r>
            <a:r>
              <a:rPr lang="ru-RU" sz="2400" b="1" dirty="0" err="1">
                <a:latin typeface="Century Gothic" panose="020B0502020202020204" pitchFamily="34" charset="0"/>
              </a:rPr>
              <a:t>Дозвілля</a:t>
            </a:r>
            <a:r>
              <a:rPr lang="ru-RU" sz="2400" b="1" dirty="0">
                <a:latin typeface="Century Gothic" panose="020B0502020202020204" pitchFamily="34" charset="0"/>
              </a:rPr>
              <a:t>», 2021. С. 264).</a:t>
            </a:r>
            <a:endParaRPr lang="ru-RU" sz="2400" b="1" dirty="0" smtClean="0">
              <a:latin typeface="Century Gothic" panose="020B0502020202020204" pitchFamily="34" charset="0"/>
            </a:endParaRPr>
          </a:p>
          <a:p>
            <a:pPr algn="just">
              <a:lnSpc>
                <a:spcPts val="3200"/>
              </a:lnSpc>
            </a:pPr>
            <a:endParaRPr lang="uk-UA" sz="2400" b="1" dirty="0">
              <a:noFill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07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Прочитайте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уривки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публікацій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істориків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і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необхідності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системами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89756" y="2060848"/>
            <a:ext cx="89644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6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1.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Впізнайте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описані події. </a:t>
            </a:r>
            <a:endParaRPr lang="uk-UA" sz="26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/>
            <a:endParaRPr lang="uk-UA" sz="26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/>
            <a:r>
              <a:rPr lang="uk-UA" sz="26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2.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Покажіть на мапі Європи, де ці події відбувалися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algn="just"/>
            <a:endParaRPr lang="uk-UA" sz="2600" b="1" dirty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algn="just"/>
            <a:r>
              <a:rPr lang="uk-UA" sz="26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3.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Розташуйте події в хронологічній послідовності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algn="just"/>
            <a:r>
              <a:rPr lang="uk-UA" sz="2600" b="1" dirty="0">
                <a:ln>
                  <a:solidFill>
                    <a:sysClr val="windowText" lastClr="000000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rPr>
              <a:t>4. </a:t>
            </a:r>
            <a:r>
              <a:rPr lang="uk-UA" sz="2600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Зіставте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і порівняйте 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можливості 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для української національної діяльності в Австрійській і в Російській </a:t>
            </a:r>
            <a:r>
              <a:rPr lang="uk-UA" sz="2600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імперіях</a:t>
            </a:r>
            <a:r>
              <a:rPr lang="uk-UA" sz="2600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  <a:r>
              <a:rPr lang="uk-UA" sz="2600" b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Зробіть </a:t>
            </a:r>
            <a:r>
              <a:rPr lang="uk-UA" sz="2600" b="1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висновки.</a:t>
            </a:r>
            <a:endParaRPr lang="uk-UA" sz="2600" b="1" dirty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63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858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ts val="2200"/>
              </a:lnSpc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Розгляньте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світлини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обміркуйте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відповіді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запитання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та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завдання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,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взаємонавчаючись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у парах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чи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групах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За потреби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послуговуйтеся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підручником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з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історії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України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або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пошуковими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системами </a:t>
            </a:r>
            <a:r>
              <a:rPr lang="ru-RU" sz="2000" dirty="0" err="1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інтернету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Результати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роботи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 презентуйте в </a:t>
            </a:r>
            <a:r>
              <a:rPr lang="ru-RU" sz="2000" dirty="0" err="1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класі</a:t>
            </a:r>
            <a:r>
              <a:rPr lang="ru-RU" sz="2000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0" y="6401978"/>
            <a:ext cx="9144000" cy="456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ru-RU" sz="2000" b="1" dirty="0" err="1">
                <a:latin typeface="Century Gothic" panose="020B0502020202020204" pitchFamily="34" charset="0"/>
              </a:rPr>
              <a:t>Місто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Львів</a:t>
            </a:r>
            <a:r>
              <a:rPr lang="ru-RU" sz="2000" b="1" dirty="0">
                <a:latin typeface="Century Gothic" panose="020B0502020202020204" pitchFamily="34" charset="0"/>
              </a:rPr>
              <a:t>, </a:t>
            </a:r>
            <a:r>
              <a:rPr lang="ru-RU" sz="2000" b="1" dirty="0" err="1">
                <a:latin typeface="Century Gothic" panose="020B0502020202020204" pitchFamily="34" charset="0"/>
              </a:rPr>
              <a:t>Галицька</a:t>
            </a:r>
            <a:r>
              <a:rPr lang="ru-RU" sz="2000" b="1" dirty="0">
                <a:latin typeface="Century Gothic" panose="020B0502020202020204" pitchFamily="34" charset="0"/>
              </a:rPr>
              <a:t> </a:t>
            </a:r>
            <a:r>
              <a:rPr lang="ru-RU" sz="2000" b="1" dirty="0" err="1">
                <a:latin typeface="Century Gothic" panose="020B0502020202020204" pitchFamily="34" charset="0"/>
              </a:rPr>
              <a:t>площа</a:t>
            </a:r>
            <a:r>
              <a:rPr lang="ru-RU" sz="2000" b="1" dirty="0">
                <a:latin typeface="Century Gothic" panose="020B0502020202020204" pitchFamily="34" charset="0"/>
              </a:rPr>
              <a:t>, 1915 р., фотограф </a:t>
            </a:r>
            <a:r>
              <a:rPr lang="ru-RU" sz="2000" b="1" dirty="0" err="1">
                <a:latin typeface="Century Gothic" panose="020B0502020202020204" pitchFamily="34" charset="0"/>
              </a:rPr>
              <a:t>невідомий</a:t>
            </a:r>
            <a:endParaRPr lang="uk-UA" sz="2000" b="1" dirty="0">
              <a:noFill/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409" t="13168" r="12212" b="35362"/>
          <a:stretch/>
        </p:blipFill>
        <p:spPr>
          <a:xfrm>
            <a:off x="755576" y="1483497"/>
            <a:ext cx="7632848" cy="498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4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4083</TotalTime>
  <Words>2492</Words>
  <Application>Microsoft Office PowerPoint</Application>
  <PresentationFormat>Екран (4:3)</PresentationFormat>
  <Paragraphs>83</Paragraphs>
  <Slides>23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Century Gothic</vt:lpstr>
      <vt:lpstr>Corbel</vt:lpstr>
      <vt:lpstr>Times New Roman</vt:lpstr>
      <vt:lpstr>Wingdings</vt:lpstr>
      <vt:lpstr>Wingdings 2</vt:lpstr>
      <vt:lpstr>Wingdings 3</vt:lpstr>
      <vt:lpstr>Модуль</vt:lpstr>
      <vt:lpstr>Презентація PowerPoint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необхідності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необхідності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необхідності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необхідності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необхідності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необхідності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публікацій істориків. Обміркуйте відповіді на запитання і виконайте завдання, взаємонавчаючись у парах чи в групах. За необхідності послуговуйтеся підручником з історії України або пошуковими системами інтернету. Результати роботи презентуйте в класі.</vt:lpstr>
      <vt:lpstr>Розгляньте світлини, обміркуйте відповіді на запитання та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Розгляньте світлини, обміркуйте відповіді на запитання та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Розгляньте світлини, обміркуйте відповіді на запитання та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публікації історика.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публікації історика.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публікації історика.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Прочитайте уривки з публікації історика. Обміркуйте відповіді на запитання і виконайте завдання,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Виконайте пізнавальні завдання та / або вправи, навчаючись самостійно, взаємонавчаючись у парах чи в групах. За потреби послуговуйтеся підручником з історії України або пошуковими системами інтернету. Результати роботи презентуйте в класі.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24. Практична робота</dc:title>
  <dc:creator>Анатолій Олегович Гель</dc:creator>
  <cp:lastModifiedBy>Користувач Windows</cp:lastModifiedBy>
  <cp:revision>834</cp:revision>
  <dcterms:created xsi:type="dcterms:W3CDTF">2010-02-23T11:30:32Z</dcterms:created>
  <dcterms:modified xsi:type="dcterms:W3CDTF">2026-07-26T18:23:16Z</dcterms:modified>
</cp:coreProperties>
</file>