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8" r:id="rId2"/>
    <p:sldId id="259" r:id="rId3"/>
    <p:sldId id="260" r:id="rId4"/>
    <p:sldId id="379" r:id="rId5"/>
    <p:sldId id="454" r:id="rId6"/>
    <p:sldId id="367" r:id="rId7"/>
    <p:sldId id="370" r:id="rId8"/>
    <p:sldId id="452" r:id="rId9"/>
    <p:sldId id="261" r:id="rId10"/>
    <p:sldId id="365" r:id="rId11"/>
    <p:sldId id="298" r:id="rId12"/>
    <p:sldId id="263" r:id="rId13"/>
    <p:sldId id="455" r:id="rId14"/>
    <p:sldId id="262" r:id="rId15"/>
    <p:sldId id="264" r:id="rId16"/>
    <p:sldId id="266" r:id="rId17"/>
    <p:sldId id="456" r:id="rId18"/>
    <p:sldId id="453" r:id="rId19"/>
    <p:sldId id="271" r:id="rId20"/>
    <p:sldId id="270" r:id="rId21"/>
    <p:sldId id="272" r:id="rId22"/>
    <p:sldId id="457" r:id="rId23"/>
    <p:sldId id="295" r:id="rId24"/>
    <p:sldId id="267" r:id="rId25"/>
    <p:sldId id="461" r:id="rId26"/>
    <p:sldId id="275" r:id="rId27"/>
    <p:sldId id="299" r:id="rId28"/>
    <p:sldId id="276" r:id="rId29"/>
    <p:sldId id="277" r:id="rId30"/>
    <p:sldId id="293" r:id="rId31"/>
    <p:sldId id="458" r:id="rId32"/>
    <p:sldId id="282" r:id="rId33"/>
    <p:sldId id="463" r:id="rId34"/>
    <p:sldId id="464" r:id="rId35"/>
    <p:sldId id="465" r:id="rId36"/>
    <p:sldId id="462" r:id="rId37"/>
    <p:sldId id="280" r:id="rId38"/>
    <p:sldId id="289" r:id="rId39"/>
    <p:sldId id="290" r:id="rId40"/>
    <p:sldId id="283" r:id="rId41"/>
    <p:sldId id="285" r:id="rId42"/>
    <p:sldId id="287" r:id="rId43"/>
    <p:sldId id="459" r:id="rId44"/>
    <p:sldId id="466" r:id="rId45"/>
    <p:sldId id="292" r:id="rId46"/>
    <p:sldId id="288" r:id="rId47"/>
    <p:sldId id="291" r:id="rId48"/>
    <p:sldId id="46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00"/>
    <a:srgbClr val="5B9BD5"/>
    <a:srgbClr val="00B0F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81" d="100"/>
          <a:sy n="81" d="100"/>
        </p:scale>
        <p:origin x="72" y="7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E2597-AE98-4A33-8E79-24429181BA22}"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563EB3-43AC-469C-9736-CFD769256D6F}" type="slidenum">
              <a:rPr lang="en-US" smtClean="0"/>
              <a:t>‹#›</a:t>
            </a:fld>
            <a:endParaRPr lang="en-US"/>
          </a:p>
        </p:txBody>
      </p:sp>
    </p:spTree>
    <p:extLst>
      <p:ext uri="{BB962C8B-B14F-4D97-AF65-F5344CB8AC3E}">
        <p14:creationId xmlns:p14="http://schemas.microsoft.com/office/powerpoint/2010/main" val="352674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6</a:t>
            </a:fld>
            <a:endParaRPr lang="en-US"/>
          </a:p>
        </p:txBody>
      </p:sp>
    </p:spTree>
    <p:extLst>
      <p:ext uri="{BB962C8B-B14F-4D97-AF65-F5344CB8AC3E}">
        <p14:creationId xmlns:p14="http://schemas.microsoft.com/office/powerpoint/2010/main" val="993402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7</a:t>
            </a:fld>
            <a:endParaRPr lang="en-US"/>
          </a:p>
        </p:txBody>
      </p:sp>
    </p:spTree>
    <p:extLst>
      <p:ext uri="{BB962C8B-B14F-4D97-AF65-F5344CB8AC3E}">
        <p14:creationId xmlns:p14="http://schemas.microsoft.com/office/powerpoint/2010/main" val="325287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Before we an start describing the</a:t>
            </a:r>
            <a:r>
              <a:rPr lang="en-US" baseline="0" dirty="0"/>
              <a:t> unique physical properties of water, we have to establish some basic context for how we think about reality. </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We</a:t>
            </a:r>
            <a:r>
              <a:rPr lang="en-US" baseline="0" dirty="0"/>
              <a:t> can build from the basics starting with the most fundamental physical properties.  </a:t>
            </a:r>
            <a:r>
              <a:rPr lang="en-US" dirty="0"/>
              <a:t>Physical properties are broken down into a couple basic categories</a:t>
            </a:r>
            <a:r>
              <a:rPr lang="en-US" baseline="0" dirty="0"/>
              <a:t>:  Mass-energy and Space-time.  Let’s start as simple as we can get, and just think about liquid water in a bucket.</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Q: Water can be described as matter.  Based on the definition of matter, what are the 2 properties we know the water in this bucket must have?</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A: Water has mass and occupies a volume in space.</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Mass and volume are things we can measure.  Mass is measured as proportional to the gravitational force of the Earth on the water.   This force is also known as the water’s weight.  Volume can be measured in many ways.</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So if we want to be able to talk to each other about how much mass or how much volume is associated with a given amount of water, then we have to make sure we are thinking in the same context.  This is where we have to be sure we are thinking in the same reference frame, and properly defining the dimensions for mass and volume variables in that reference frame.  This idea is the domain of dimensional analysis.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C4BB8C4-886D-4874-A636-A3B2FD71CCD2}" type="slidenum">
              <a:rPr lang="en-US" smtClean="0"/>
              <a:t>8</a:t>
            </a:fld>
            <a:endParaRPr lang="en-US"/>
          </a:p>
        </p:txBody>
      </p:sp>
    </p:spTree>
    <p:extLst>
      <p:ext uri="{BB962C8B-B14F-4D97-AF65-F5344CB8AC3E}">
        <p14:creationId xmlns:p14="http://schemas.microsoft.com/office/powerpoint/2010/main" val="32384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6B7C3E-3D61-492D-AC24-9EB39996EE22}" type="slidenum">
              <a:rPr lang="en-US" smtClean="0"/>
              <a:t>10</a:t>
            </a:fld>
            <a:endParaRPr lang="en-US"/>
          </a:p>
        </p:txBody>
      </p:sp>
    </p:spTree>
    <p:extLst>
      <p:ext uri="{BB962C8B-B14F-4D97-AF65-F5344CB8AC3E}">
        <p14:creationId xmlns:p14="http://schemas.microsoft.com/office/powerpoint/2010/main" val="379628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18</a:t>
            </a:fld>
            <a:endParaRPr lang="en-US"/>
          </a:p>
        </p:txBody>
      </p:sp>
    </p:spTree>
    <p:extLst>
      <p:ext uri="{BB962C8B-B14F-4D97-AF65-F5344CB8AC3E}">
        <p14:creationId xmlns:p14="http://schemas.microsoft.com/office/powerpoint/2010/main" val="3710286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19</a:t>
            </a:fld>
            <a:endParaRPr lang="en-US"/>
          </a:p>
        </p:txBody>
      </p:sp>
    </p:spTree>
    <p:extLst>
      <p:ext uri="{BB962C8B-B14F-4D97-AF65-F5344CB8AC3E}">
        <p14:creationId xmlns:p14="http://schemas.microsoft.com/office/powerpoint/2010/main" val="1203195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27</a:t>
            </a:fld>
            <a:endParaRPr lang="en-US"/>
          </a:p>
        </p:txBody>
      </p:sp>
    </p:spTree>
    <p:extLst>
      <p:ext uri="{BB962C8B-B14F-4D97-AF65-F5344CB8AC3E}">
        <p14:creationId xmlns:p14="http://schemas.microsoft.com/office/powerpoint/2010/main" val="2656522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44</a:t>
            </a:fld>
            <a:endParaRPr lang="en-US"/>
          </a:p>
        </p:txBody>
      </p:sp>
    </p:spTree>
    <p:extLst>
      <p:ext uri="{BB962C8B-B14F-4D97-AF65-F5344CB8AC3E}">
        <p14:creationId xmlns:p14="http://schemas.microsoft.com/office/powerpoint/2010/main" val="207461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stream,</a:t>
            </a:r>
            <a:r>
              <a:rPr lang="en-US" baseline="0" dirty="0"/>
              <a:t> and as environmental scientists, we are interested in measuring how much water is in this stream.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45</a:t>
            </a:fld>
            <a:endParaRPr lang="en-US"/>
          </a:p>
        </p:txBody>
      </p:sp>
    </p:spTree>
    <p:extLst>
      <p:ext uri="{BB962C8B-B14F-4D97-AF65-F5344CB8AC3E}">
        <p14:creationId xmlns:p14="http://schemas.microsoft.com/office/powerpoint/2010/main" val="583025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9D56A3-63A7-4086-8860-F2AC4F2C72A3}"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298233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D56A3-63A7-4086-8860-F2AC4F2C72A3}"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17100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D56A3-63A7-4086-8860-F2AC4F2C72A3}"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3103741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D56A3-63A7-4086-8860-F2AC4F2C72A3}"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138015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9D56A3-63A7-4086-8860-F2AC4F2C72A3}"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112468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D56A3-63A7-4086-8860-F2AC4F2C72A3}"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194845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9D56A3-63A7-4086-8860-F2AC4F2C72A3}" type="datetimeFigureOut">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197851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9D56A3-63A7-4086-8860-F2AC4F2C72A3}" type="datetimeFigureOut">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294896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D56A3-63A7-4086-8860-F2AC4F2C72A3}" type="datetimeFigureOut">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298546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9D56A3-63A7-4086-8860-F2AC4F2C72A3}"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4189847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9D56A3-63A7-4086-8860-F2AC4F2C72A3}"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7DC42-6238-422A-900A-7B3E4D826B03}" type="slidenum">
              <a:rPr lang="en-US" smtClean="0"/>
              <a:t>‹#›</a:t>
            </a:fld>
            <a:endParaRPr lang="en-US"/>
          </a:p>
        </p:txBody>
      </p:sp>
    </p:spTree>
    <p:extLst>
      <p:ext uri="{BB962C8B-B14F-4D97-AF65-F5344CB8AC3E}">
        <p14:creationId xmlns:p14="http://schemas.microsoft.com/office/powerpoint/2010/main" val="364146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D56A3-63A7-4086-8860-F2AC4F2C72A3}" type="datetimeFigureOut">
              <a:rPr lang="en-US" smtClean="0"/>
              <a:t>10/20/2021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7DC42-6238-422A-900A-7B3E4D826B03}" type="slidenum">
              <a:rPr lang="en-US" smtClean="0"/>
              <a:t>‹#›</a:t>
            </a:fld>
            <a:endParaRPr lang="en-US"/>
          </a:p>
        </p:txBody>
      </p:sp>
    </p:spTree>
    <p:extLst>
      <p:ext uri="{BB962C8B-B14F-4D97-AF65-F5344CB8AC3E}">
        <p14:creationId xmlns:p14="http://schemas.microsoft.com/office/powerpoint/2010/main" val="2006018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110.png"/><Relationship Id="rId7" Type="http://schemas.openxmlformats.org/officeDocument/2006/relationships/image" Target="../media/image610.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511.png"/><Relationship Id="rId5" Type="http://schemas.openxmlformats.org/officeDocument/2006/relationships/image" Target="../media/image410.png"/><Relationship Id="rId4" Type="http://schemas.openxmlformats.org/officeDocument/2006/relationships/image" Target="../media/image3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0.png"/><Relationship Id="rId7" Type="http://schemas.openxmlformats.org/officeDocument/2006/relationships/image" Target="../media/image91.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00.png"/><Relationship Id="rId10" Type="http://schemas.openxmlformats.org/officeDocument/2006/relationships/image" Target="../media/image151.png"/><Relationship Id="rId4" Type="http://schemas.openxmlformats.org/officeDocument/2006/relationships/image" Target="../media/image90.png"/><Relationship Id="rId9" Type="http://schemas.openxmlformats.org/officeDocument/2006/relationships/image" Target="../media/image14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71.png"/><Relationship Id="rId5" Type="http://schemas.openxmlformats.org/officeDocument/2006/relationships/image" Target="../media/image361.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8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0.png"/><Relationship Id="rId5" Type="http://schemas.openxmlformats.org/officeDocument/2006/relationships/image" Target="../media/image340.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71.png"/><Relationship Id="rId5" Type="http://schemas.openxmlformats.org/officeDocument/2006/relationships/image" Target="../media/image361.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81.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490.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0.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10.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png"/><Relationship Id="rId5" Type="http://schemas.openxmlformats.org/officeDocument/2006/relationships/image" Target="../media/image310.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10.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60.png"/><Relationship Id="rId7" Type="http://schemas.openxmlformats.org/officeDocument/2006/relationships/image" Target="../media/image20.png"/><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0.png"/><Relationship Id="rId11" Type="http://schemas.openxmlformats.org/officeDocument/2006/relationships/image" Target="../media/image240.png"/><Relationship Id="rId5" Type="http://schemas.openxmlformats.org/officeDocument/2006/relationships/image" Target="../media/image180.png"/><Relationship Id="rId10" Type="http://schemas.openxmlformats.org/officeDocument/2006/relationships/image" Target="../media/image230.png"/><Relationship Id="rId4" Type="http://schemas.openxmlformats.org/officeDocument/2006/relationships/image" Target="../media/image170.png"/><Relationship Id="rId9" Type="http://schemas.openxmlformats.org/officeDocument/2006/relationships/image" Target="../media/image2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110.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3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Groundwater and surface-subsurface exchange</a:t>
            </a:r>
          </a:p>
        </p:txBody>
      </p:sp>
      <p:sp>
        <p:nvSpPr>
          <p:cNvPr id="3" name="Rectangle 2">
            <a:extLst>
              <a:ext uri="{FF2B5EF4-FFF2-40B4-BE49-F238E27FC236}">
                <a16:creationId xmlns:a16="http://schemas.microsoft.com/office/drawing/2014/main" id="{542905C7-20C1-45F4-80F3-BFAB6A459018}"/>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D8A658A-F4FD-4366-B8BE-4640CA951797}" type="slidenum">
              <a:rPr lang="en-US" smtClean="0">
                <a:solidFill>
                  <a:schemeClr val="tx1"/>
                </a:solidFill>
              </a:rPr>
              <a:t>1</a:t>
            </a:fld>
            <a:endParaRPr lang="en-US" dirty="0">
              <a:solidFill>
                <a:schemeClr val="tx1"/>
              </a:solidFill>
            </a:endParaRPr>
          </a:p>
        </p:txBody>
      </p:sp>
      <p:grpSp>
        <p:nvGrpSpPr>
          <p:cNvPr id="4" name="Group 3">
            <a:extLst>
              <a:ext uri="{FF2B5EF4-FFF2-40B4-BE49-F238E27FC236}">
                <a16:creationId xmlns:a16="http://schemas.microsoft.com/office/drawing/2014/main" id="{3B027F33-A8A3-42B6-AC94-9ADAB862F6A7}"/>
              </a:ext>
            </a:extLst>
          </p:cNvPr>
          <p:cNvGrpSpPr/>
          <p:nvPr/>
        </p:nvGrpSpPr>
        <p:grpSpPr>
          <a:xfrm>
            <a:off x="539961" y="29029"/>
            <a:ext cx="4109668" cy="1031631"/>
            <a:chOff x="550984" y="-11723"/>
            <a:chExt cx="4109668" cy="1031631"/>
          </a:xfrm>
        </p:grpSpPr>
        <p:sp>
          <p:nvSpPr>
            <p:cNvPr id="5" name="Rectangle 4">
              <a:extLst>
                <a:ext uri="{FF2B5EF4-FFF2-40B4-BE49-F238E27FC236}">
                  <a16:creationId xmlns:a16="http://schemas.microsoft.com/office/drawing/2014/main" id="{6051B0C6-266C-425A-88F6-A76D48BA89D7}"/>
                </a:ext>
              </a:extLst>
            </p:cNvPr>
            <p:cNvSpPr/>
            <p:nvPr/>
          </p:nvSpPr>
          <p:spPr>
            <a:xfrm>
              <a:off x="1542313" y="-11723"/>
              <a:ext cx="3118339" cy="1031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 Slides for each module are numbered for easier cross-referencing with class notes</a:t>
              </a:r>
            </a:p>
          </p:txBody>
        </p:sp>
        <p:sp>
          <p:nvSpPr>
            <p:cNvPr id="6" name="Right Arrow 3">
              <a:extLst>
                <a:ext uri="{FF2B5EF4-FFF2-40B4-BE49-F238E27FC236}">
                  <a16:creationId xmlns:a16="http://schemas.microsoft.com/office/drawing/2014/main" id="{52752335-1992-4BD0-9691-CC6FEA589BCB}"/>
                </a:ext>
              </a:extLst>
            </p:cNvPr>
            <p:cNvSpPr/>
            <p:nvPr/>
          </p:nvSpPr>
          <p:spPr>
            <a:xfrm rot="10800000">
              <a:off x="550984" y="117231"/>
              <a:ext cx="1025875" cy="597877"/>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BDB1E835-75ED-4599-82BB-D0E158EDE8AD}"/>
              </a:ext>
            </a:extLst>
          </p:cNvPr>
          <p:cNvSpPr/>
          <p:nvPr/>
        </p:nvSpPr>
        <p:spPr>
          <a:xfrm>
            <a:off x="4463144" y="4854192"/>
            <a:ext cx="3760700" cy="178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 My slides have TONS of animations and building graphics.  These do not translate well to D2L, so it is best to download the power point to work through the logic behind the animations</a:t>
            </a:r>
          </a:p>
        </p:txBody>
      </p:sp>
    </p:spTree>
    <p:extLst>
      <p:ext uri="{BB962C8B-B14F-4D97-AF65-F5344CB8AC3E}">
        <p14:creationId xmlns:p14="http://schemas.microsoft.com/office/powerpoint/2010/main" val="346416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 name="Group 61"/>
          <p:cNvGrpSpPr/>
          <p:nvPr/>
        </p:nvGrpSpPr>
        <p:grpSpPr>
          <a:xfrm>
            <a:off x="8062608" y="2488759"/>
            <a:ext cx="2477252" cy="3077110"/>
            <a:chOff x="4570426" y="2641079"/>
            <a:chExt cx="2477252" cy="3077110"/>
          </a:xfrm>
        </p:grpSpPr>
        <p:grpSp>
          <p:nvGrpSpPr>
            <p:cNvPr id="100" name="Group 99"/>
            <p:cNvGrpSpPr/>
            <p:nvPr/>
          </p:nvGrpSpPr>
          <p:grpSpPr>
            <a:xfrm>
              <a:off x="4570426" y="2641079"/>
              <a:ext cx="2477252" cy="3077110"/>
              <a:chOff x="4418026" y="2488679"/>
              <a:chExt cx="2477252" cy="3077110"/>
            </a:xfrm>
          </p:grpSpPr>
          <p:sp>
            <p:nvSpPr>
              <p:cNvPr id="101" name="Oval 100"/>
              <p:cNvSpPr/>
              <p:nvPr/>
            </p:nvSpPr>
            <p:spPr>
              <a:xfrm>
                <a:off x="4837518" y="2488679"/>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5847756" y="2567635"/>
                <a:ext cx="733719" cy="6981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5437697" y="3226959"/>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270394" y="3201624"/>
                <a:ext cx="624884" cy="652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5052770" y="3954802"/>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949883" y="3862139"/>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461264" y="4662186"/>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418026" y="3283501"/>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Freeform 108"/>
            <p:cNvSpPr/>
            <p:nvPr/>
          </p:nvSpPr>
          <p:spPr>
            <a:xfrm>
              <a:off x="5556250" y="3260725"/>
              <a:ext cx="428625" cy="314325"/>
            </a:xfrm>
            <a:custGeom>
              <a:avLst/>
              <a:gdLst>
                <a:gd name="connsiteX0" fmla="*/ 0 w 428625"/>
                <a:gd name="connsiteY0" fmla="*/ 222250 h 314325"/>
                <a:gd name="connsiteX1" fmla="*/ 57150 w 428625"/>
                <a:gd name="connsiteY1" fmla="*/ 238125 h 314325"/>
                <a:gd name="connsiteX2" fmla="*/ 82550 w 428625"/>
                <a:gd name="connsiteY2" fmla="*/ 273050 h 314325"/>
                <a:gd name="connsiteX3" fmla="*/ 85725 w 428625"/>
                <a:gd name="connsiteY3" fmla="*/ 314325 h 314325"/>
                <a:gd name="connsiteX4" fmla="*/ 177800 w 428625"/>
                <a:gd name="connsiteY4" fmla="*/ 203200 h 314325"/>
                <a:gd name="connsiteX5" fmla="*/ 266700 w 428625"/>
                <a:gd name="connsiteY5" fmla="*/ 149225 h 314325"/>
                <a:gd name="connsiteX6" fmla="*/ 381000 w 428625"/>
                <a:gd name="connsiteY6" fmla="*/ 114300 h 314325"/>
                <a:gd name="connsiteX7" fmla="*/ 428625 w 428625"/>
                <a:gd name="connsiteY7" fmla="*/ 114300 h 314325"/>
                <a:gd name="connsiteX8" fmla="*/ 377825 w 428625"/>
                <a:gd name="connsiteY8" fmla="*/ 92075 h 314325"/>
                <a:gd name="connsiteX9" fmla="*/ 336550 w 428625"/>
                <a:gd name="connsiteY9" fmla="*/ 28575 h 314325"/>
                <a:gd name="connsiteX10" fmla="*/ 336550 w 428625"/>
                <a:gd name="connsiteY10" fmla="*/ 0 h 314325"/>
                <a:gd name="connsiteX11" fmla="*/ 250825 w 428625"/>
                <a:gd name="connsiteY11" fmla="*/ 104775 h 314325"/>
                <a:gd name="connsiteX12" fmla="*/ 184150 w 428625"/>
                <a:gd name="connsiteY12" fmla="*/ 155575 h 314325"/>
                <a:gd name="connsiteX13" fmla="*/ 92075 w 428625"/>
                <a:gd name="connsiteY13" fmla="*/ 203200 h 314325"/>
                <a:gd name="connsiteX14" fmla="*/ 0 w 428625"/>
                <a:gd name="connsiteY14" fmla="*/ 2222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8625" h="314325">
                  <a:moveTo>
                    <a:pt x="0" y="222250"/>
                  </a:moveTo>
                  <a:lnTo>
                    <a:pt x="57150" y="238125"/>
                  </a:lnTo>
                  <a:lnTo>
                    <a:pt x="82550" y="273050"/>
                  </a:lnTo>
                  <a:lnTo>
                    <a:pt x="85725" y="314325"/>
                  </a:lnTo>
                  <a:lnTo>
                    <a:pt x="177800" y="203200"/>
                  </a:lnTo>
                  <a:lnTo>
                    <a:pt x="266700" y="149225"/>
                  </a:lnTo>
                  <a:lnTo>
                    <a:pt x="381000" y="114300"/>
                  </a:lnTo>
                  <a:lnTo>
                    <a:pt x="428625" y="114300"/>
                  </a:lnTo>
                  <a:lnTo>
                    <a:pt x="377825" y="92075"/>
                  </a:lnTo>
                  <a:lnTo>
                    <a:pt x="336550" y="28575"/>
                  </a:lnTo>
                  <a:lnTo>
                    <a:pt x="336550" y="0"/>
                  </a:lnTo>
                  <a:lnTo>
                    <a:pt x="250825" y="104775"/>
                  </a:lnTo>
                  <a:lnTo>
                    <a:pt x="184150" y="155575"/>
                  </a:lnTo>
                  <a:lnTo>
                    <a:pt x="92075" y="203200"/>
                  </a:lnTo>
                  <a:lnTo>
                    <a:pt x="0" y="2222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5175250" y="4060825"/>
              <a:ext cx="333375" cy="273050"/>
            </a:xfrm>
            <a:custGeom>
              <a:avLst/>
              <a:gdLst>
                <a:gd name="connsiteX0" fmla="*/ 282575 w 333375"/>
                <a:gd name="connsiteY0" fmla="*/ 0 h 273050"/>
                <a:gd name="connsiteX1" fmla="*/ 333375 w 333375"/>
                <a:gd name="connsiteY1" fmla="*/ 53975 h 273050"/>
                <a:gd name="connsiteX2" fmla="*/ 222250 w 333375"/>
                <a:gd name="connsiteY2" fmla="*/ 101600 h 273050"/>
                <a:gd name="connsiteX3" fmla="*/ 171450 w 333375"/>
                <a:gd name="connsiteY3" fmla="*/ 146050 h 273050"/>
                <a:gd name="connsiteX4" fmla="*/ 95250 w 333375"/>
                <a:gd name="connsiteY4" fmla="*/ 228600 h 273050"/>
                <a:gd name="connsiteX5" fmla="*/ 57150 w 333375"/>
                <a:gd name="connsiteY5" fmla="*/ 273050 h 273050"/>
                <a:gd name="connsiteX6" fmla="*/ 44450 w 333375"/>
                <a:gd name="connsiteY6" fmla="*/ 228600 h 273050"/>
                <a:gd name="connsiteX7" fmla="*/ 0 w 333375"/>
                <a:gd name="connsiteY7" fmla="*/ 212725 h 273050"/>
                <a:gd name="connsiteX8" fmla="*/ 76200 w 333375"/>
                <a:gd name="connsiteY8" fmla="*/ 187325 h 273050"/>
                <a:gd name="connsiteX9" fmla="*/ 149225 w 333375"/>
                <a:gd name="connsiteY9" fmla="*/ 142875 h 273050"/>
                <a:gd name="connsiteX10" fmla="*/ 231775 w 333375"/>
                <a:gd name="connsiteY10" fmla="*/ 79375 h 273050"/>
                <a:gd name="connsiteX11" fmla="*/ 282575 w 333375"/>
                <a:gd name="connsiteY11"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273050">
                  <a:moveTo>
                    <a:pt x="282575" y="0"/>
                  </a:moveTo>
                  <a:lnTo>
                    <a:pt x="333375" y="53975"/>
                  </a:lnTo>
                  <a:lnTo>
                    <a:pt x="222250" y="101600"/>
                  </a:lnTo>
                  <a:lnTo>
                    <a:pt x="171450" y="146050"/>
                  </a:lnTo>
                  <a:lnTo>
                    <a:pt x="95250" y="228600"/>
                  </a:lnTo>
                  <a:lnTo>
                    <a:pt x="57150" y="273050"/>
                  </a:lnTo>
                  <a:lnTo>
                    <a:pt x="44450" y="228600"/>
                  </a:lnTo>
                  <a:lnTo>
                    <a:pt x="0" y="212725"/>
                  </a:lnTo>
                  <a:lnTo>
                    <a:pt x="76200" y="187325"/>
                  </a:lnTo>
                  <a:lnTo>
                    <a:pt x="149225" y="142875"/>
                  </a:lnTo>
                  <a:lnTo>
                    <a:pt x="231775" y="79375"/>
                  </a:lnTo>
                  <a:lnTo>
                    <a:pt x="282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5683250" y="4048125"/>
              <a:ext cx="263525" cy="184150"/>
            </a:xfrm>
            <a:custGeom>
              <a:avLst/>
              <a:gdLst>
                <a:gd name="connsiteX0" fmla="*/ 0 w 263525"/>
                <a:gd name="connsiteY0" fmla="*/ 60325 h 184150"/>
                <a:gd name="connsiteX1" fmla="*/ 101600 w 263525"/>
                <a:gd name="connsiteY1" fmla="*/ 101600 h 184150"/>
                <a:gd name="connsiteX2" fmla="*/ 184150 w 263525"/>
                <a:gd name="connsiteY2" fmla="*/ 142875 h 184150"/>
                <a:gd name="connsiteX3" fmla="*/ 222250 w 263525"/>
                <a:gd name="connsiteY3" fmla="*/ 184150 h 184150"/>
                <a:gd name="connsiteX4" fmla="*/ 228600 w 263525"/>
                <a:gd name="connsiteY4" fmla="*/ 142875 h 184150"/>
                <a:gd name="connsiteX5" fmla="*/ 263525 w 263525"/>
                <a:gd name="connsiteY5" fmla="*/ 136525 h 184150"/>
                <a:gd name="connsiteX6" fmla="*/ 152400 w 263525"/>
                <a:gd name="connsiteY6" fmla="*/ 98425 h 184150"/>
                <a:gd name="connsiteX7" fmla="*/ 76200 w 263525"/>
                <a:gd name="connsiteY7" fmla="*/ 63500 h 184150"/>
                <a:gd name="connsiteX8" fmla="*/ 12700 w 263525"/>
                <a:gd name="connsiteY8" fmla="*/ 0 h 184150"/>
                <a:gd name="connsiteX9" fmla="*/ 0 w 263525"/>
                <a:gd name="connsiteY9" fmla="*/ 60325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25" h="184150">
                  <a:moveTo>
                    <a:pt x="0" y="60325"/>
                  </a:moveTo>
                  <a:lnTo>
                    <a:pt x="101600" y="101600"/>
                  </a:lnTo>
                  <a:lnTo>
                    <a:pt x="184150" y="142875"/>
                  </a:lnTo>
                  <a:lnTo>
                    <a:pt x="222250" y="184150"/>
                  </a:lnTo>
                  <a:lnTo>
                    <a:pt x="228600" y="142875"/>
                  </a:lnTo>
                  <a:lnTo>
                    <a:pt x="263525" y="136525"/>
                  </a:lnTo>
                  <a:lnTo>
                    <a:pt x="152400" y="98425"/>
                  </a:lnTo>
                  <a:lnTo>
                    <a:pt x="76200" y="63500"/>
                  </a:lnTo>
                  <a:lnTo>
                    <a:pt x="12700" y="0"/>
                  </a:lnTo>
                  <a:lnTo>
                    <a:pt x="0" y="603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6045200" y="3286125"/>
              <a:ext cx="336550" cy="250825"/>
            </a:xfrm>
            <a:custGeom>
              <a:avLst/>
              <a:gdLst>
                <a:gd name="connsiteX0" fmla="*/ 28575 w 336550"/>
                <a:gd name="connsiteY0" fmla="*/ 0 h 250825"/>
                <a:gd name="connsiteX1" fmla="*/ 25400 w 336550"/>
                <a:gd name="connsiteY1" fmla="*/ 60325 h 250825"/>
                <a:gd name="connsiteX2" fmla="*/ 6350 w 336550"/>
                <a:gd name="connsiteY2" fmla="*/ 82550 h 250825"/>
                <a:gd name="connsiteX3" fmla="*/ 0 w 336550"/>
                <a:gd name="connsiteY3" fmla="*/ 88900 h 250825"/>
                <a:gd name="connsiteX4" fmla="*/ 47625 w 336550"/>
                <a:gd name="connsiteY4" fmla="*/ 101600 h 250825"/>
                <a:gd name="connsiteX5" fmla="*/ 165100 w 336550"/>
                <a:gd name="connsiteY5" fmla="*/ 142875 h 250825"/>
                <a:gd name="connsiteX6" fmla="*/ 244475 w 336550"/>
                <a:gd name="connsiteY6" fmla="*/ 219075 h 250825"/>
                <a:gd name="connsiteX7" fmla="*/ 273050 w 336550"/>
                <a:gd name="connsiteY7" fmla="*/ 250825 h 250825"/>
                <a:gd name="connsiteX8" fmla="*/ 273050 w 336550"/>
                <a:gd name="connsiteY8" fmla="*/ 187325 h 250825"/>
                <a:gd name="connsiteX9" fmla="*/ 320675 w 336550"/>
                <a:gd name="connsiteY9" fmla="*/ 146050 h 250825"/>
                <a:gd name="connsiteX10" fmla="*/ 336550 w 336550"/>
                <a:gd name="connsiteY10" fmla="*/ 130175 h 250825"/>
                <a:gd name="connsiteX11" fmla="*/ 203200 w 336550"/>
                <a:gd name="connsiteY11" fmla="*/ 117475 h 250825"/>
                <a:gd name="connsiteX12" fmla="*/ 104775 w 336550"/>
                <a:gd name="connsiteY12" fmla="*/ 73025 h 250825"/>
                <a:gd name="connsiteX13" fmla="*/ 28575 w 336550"/>
                <a:gd name="connsiteY13"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550" h="250825">
                  <a:moveTo>
                    <a:pt x="28575" y="0"/>
                  </a:moveTo>
                  <a:lnTo>
                    <a:pt x="25400" y="60325"/>
                  </a:lnTo>
                  <a:lnTo>
                    <a:pt x="6350" y="82550"/>
                  </a:lnTo>
                  <a:lnTo>
                    <a:pt x="0" y="88900"/>
                  </a:lnTo>
                  <a:lnTo>
                    <a:pt x="47625" y="101600"/>
                  </a:lnTo>
                  <a:lnTo>
                    <a:pt x="165100" y="142875"/>
                  </a:lnTo>
                  <a:lnTo>
                    <a:pt x="244475" y="219075"/>
                  </a:lnTo>
                  <a:lnTo>
                    <a:pt x="273050" y="250825"/>
                  </a:lnTo>
                  <a:lnTo>
                    <a:pt x="273050" y="187325"/>
                  </a:lnTo>
                  <a:lnTo>
                    <a:pt x="320675" y="146050"/>
                  </a:lnTo>
                  <a:lnTo>
                    <a:pt x="336550" y="130175"/>
                  </a:lnTo>
                  <a:lnTo>
                    <a:pt x="203200" y="117475"/>
                  </a:lnTo>
                  <a:lnTo>
                    <a:pt x="104775" y="73025"/>
                  </a:lnTo>
                  <a:lnTo>
                    <a:pt x="28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6350000" y="3578225"/>
              <a:ext cx="146050" cy="320675"/>
            </a:xfrm>
            <a:custGeom>
              <a:avLst/>
              <a:gdLst>
                <a:gd name="connsiteX0" fmla="*/ 0 w 146050"/>
                <a:gd name="connsiteY0" fmla="*/ 9525 h 320675"/>
                <a:gd name="connsiteX1" fmla="*/ 0 w 146050"/>
                <a:gd name="connsiteY1" fmla="*/ 9525 h 320675"/>
                <a:gd name="connsiteX2" fmla="*/ 73025 w 146050"/>
                <a:gd name="connsiteY2" fmla="*/ 6350 h 320675"/>
                <a:gd name="connsiteX3" fmla="*/ 88900 w 146050"/>
                <a:gd name="connsiteY3" fmla="*/ 3175 h 320675"/>
                <a:gd name="connsiteX4" fmla="*/ 101600 w 146050"/>
                <a:gd name="connsiteY4" fmla="*/ 0 h 320675"/>
                <a:gd name="connsiteX5" fmla="*/ 79375 w 146050"/>
                <a:gd name="connsiteY5" fmla="*/ 38100 h 320675"/>
                <a:gd name="connsiteX6" fmla="*/ 82550 w 146050"/>
                <a:gd name="connsiteY6" fmla="*/ 139700 h 320675"/>
                <a:gd name="connsiteX7" fmla="*/ 107950 w 146050"/>
                <a:gd name="connsiteY7" fmla="*/ 263525 h 320675"/>
                <a:gd name="connsiteX8" fmla="*/ 146050 w 146050"/>
                <a:gd name="connsiteY8" fmla="*/ 311150 h 320675"/>
                <a:gd name="connsiteX9" fmla="*/ 92075 w 146050"/>
                <a:gd name="connsiteY9" fmla="*/ 304800 h 320675"/>
                <a:gd name="connsiteX10" fmla="*/ 73025 w 146050"/>
                <a:gd name="connsiteY10" fmla="*/ 298450 h 320675"/>
                <a:gd name="connsiteX11" fmla="*/ 44450 w 146050"/>
                <a:gd name="connsiteY11" fmla="*/ 304800 h 320675"/>
                <a:gd name="connsiteX12" fmla="*/ 34925 w 146050"/>
                <a:gd name="connsiteY12" fmla="*/ 307975 h 320675"/>
                <a:gd name="connsiteX13" fmla="*/ 15875 w 146050"/>
                <a:gd name="connsiteY13" fmla="*/ 320675 h 320675"/>
                <a:gd name="connsiteX14" fmla="*/ 53975 w 146050"/>
                <a:gd name="connsiteY14" fmla="*/ 193675 h 320675"/>
                <a:gd name="connsiteX15" fmla="*/ 31750 w 146050"/>
                <a:gd name="connsiteY15" fmla="*/ 82550 h 320675"/>
                <a:gd name="connsiteX16" fmla="*/ 0 w 146050"/>
                <a:gd name="connsiteY16" fmla="*/ 9525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050" h="320675">
                  <a:moveTo>
                    <a:pt x="0" y="9525"/>
                  </a:moveTo>
                  <a:lnTo>
                    <a:pt x="0" y="9525"/>
                  </a:lnTo>
                  <a:cubicBezTo>
                    <a:pt x="24342" y="8467"/>
                    <a:pt x="48722" y="8086"/>
                    <a:pt x="73025" y="6350"/>
                  </a:cubicBezTo>
                  <a:cubicBezTo>
                    <a:pt x="78408" y="5966"/>
                    <a:pt x="83632" y="4346"/>
                    <a:pt x="88900" y="3175"/>
                  </a:cubicBezTo>
                  <a:cubicBezTo>
                    <a:pt x="93160" y="2228"/>
                    <a:pt x="101600" y="0"/>
                    <a:pt x="101600" y="0"/>
                  </a:cubicBezTo>
                  <a:lnTo>
                    <a:pt x="79375" y="38100"/>
                  </a:lnTo>
                  <a:cubicBezTo>
                    <a:pt x="80433" y="71967"/>
                    <a:pt x="81492" y="105833"/>
                    <a:pt x="82550" y="139700"/>
                  </a:cubicBezTo>
                  <a:lnTo>
                    <a:pt x="107950" y="263525"/>
                  </a:lnTo>
                  <a:lnTo>
                    <a:pt x="146050" y="311150"/>
                  </a:lnTo>
                  <a:cubicBezTo>
                    <a:pt x="138149" y="310360"/>
                    <a:pt x="102810" y="307277"/>
                    <a:pt x="92075" y="304800"/>
                  </a:cubicBezTo>
                  <a:cubicBezTo>
                    <a:pt x="85553" y="303295"/>
                    <a:pt x="73025" y="298450"/>
                    <a:pt x="73025" y="298450"/>
                  </a:cubicBezTo>
                  <a:cubicBezTo>
                    <a:pt x="62113" y="300632"/>
                    <a:pt x="54912" y="301811"/>
                    <a:pt x="44450" y="304800"/>
                  </a:cubicBezTo>
                  <a:cubicBezTo>
                    <a:pt x="41232" y="305719"/>
                    <a:pt x="37851" y="306350"/>
                    <a:pt x="34925" y="307975"/>
                  </a:cubicBezTo>
                  <a:cubicBezTo>
                    <a:pt x="28254" y="311681"/>
                    <a:pt x="15875" y="320675"/>
                    <a:pt x="15875" y="320675"/>
                  </a:cubicBezTo>
                  <a:lnTo>
                    <a:pt x="53975" y="193675"/>
                  </a:lnTo>
                  <a:lnTo>
                    <a:pt x="31750" y="82550"/>
                  </a:lnTo>
                  <a:lnTo>
                    <a:pt x="0" y="95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6511925" y="3930650"/>
              <a:ext cx="381000" cy="206375"/>
            </a:xfrm>
            <a:custGeom>
              <a:avLst/>
              <a:gdLst>
                <a:gd name="connsiteX0" fmla="*/ 22225 w 381000"/>
                <a:gd name="connsiteY0" fmla="*/ 0 h 206375"/>
                <a:gd name="connsiteX1" fmla="*/ 22225 w 381000"/>
                <a:gd name="connsiteY1" fmla="*/ 50800 h 206375"/>
                <a:gd name="connsiteX2" fmla="*/ 0 w 381000"/>
                <a:gd name="connsiteY2" fmla="*/ 79375 h 206375"/>
                <a:gd name="connsiteX3" fmla="*/ 82550 w 381000"/>
                <a:gd name="connsiteY3" fmla="*/ 82550 h 206375"/>
                <a:gd name="connsiteX4" fmla="*/ 212725 w 381000"/>
                <a:gd name="connsiteY4" fmla="*/ 114300 h 206375"/>
                <a:gd name="connsiteX5" fmla="*/ 358775 w 381000"/>
                <a:gd name="connsiteY5" fmla="*/ 206375 h 206375"/>
                <a:gd name="connsiteX6" fmla="*/ 336550 w 381000"/>
                <a:gd name="connsiteY6" fmla="*/ 114300 h 206375"/>
                <a:gd name="connsiteX7" fmla="*/ 381000 w 381000"/>
                <a:gd name="connsiteY7" fmla="*/ 31750 h 206375"/>
                <a:gd name="connsiteX8" fmla="*/ 307975 w 381000"/>
                <a:gd name="connsiteY8" fmla="*/ 66675 h 206375"/>
                <a:gd name="connsiteX9" fmla="*/ 161925 w 381000"/>
                <a:gd name="connsiteY9" fmla="*/ 73025 h 206375"/>
                <a:gd name="connsiteX10" fmla="*/ 22225 w 381000"/>
                <a:gd name="connsiteY10"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206375">
                  <a:moveTo>
                    <a:pt x="22225" y="0"/>
                  </a:moveTo>
                  <a:lnTo>
                    <a:pt x="22225" y="50800"/>
                  </a:lnTo>
                  <a:lnTo>
                    <a:pt x="0" y="79375"/>
                  </a:lnTo>
                  <a:lnTo>
                    <a:pt x="82550" y="82550"/>
                  </a:lnTo>
                  <a:lnTo>
                    <a:pt x="212725" y="114300"/>
                  </a:lnTo>
                  <a:lnTo>
                    <a:pt x="358775" y="206375"/>
                  </a:lnTo>
                  <a:lnTo>
                    <a:pt x="336550" y="114300"/>
                  </a:lnTo>
                  <a:lnTo>
                    <a:pt x="381000" y="31750"/>
                  </a:lnTo>
                  <a:lnTo>
                    <a:pt x="307975" y="66675"/>
                  </a:lnTo>
                  <a:lnTo>
                    <a:pt x="161925" y="73025"/>
                  </a:lnTo>
                  <a:lnTo>
                    <a:pt x="222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a:off x="5473700" y="3676650"/>
              <a:ext cx="136525" cy="225425"/>
            </a:xfrm>
            <a:custGeom>
              <a:avLst/>
              <a:gdLst>
                <a:gd name="connsiteX0" fmla="*/ 34925 w 136525"/>
                <a:gd name="connsiteY0" fmla="*/ 222250 h 225425"/>
                <a:gd name="connsiteX1" fmla="*/ 136525 w 136525"/>
                <a:gd name="connsiteY1" fmla="*/ 225425 h 225425"/>
                <a:gd name="connsiteX2" fmla="*/ 111125 w 136525"/>
                <a:gd name="connsiteY2" fmla="*/ 142875 h 225425"/>
                <a:gd name="connsiteX3" fmla="*/ 130175 w 136525"/>
                <a:gd name="connsiteY3" fmla="*/ 0 h 225425"/>
                <a:gd name="connsiteX4" fmla="*/ 88900 w 136525"/>
                <a:gd name="connsiteY4" fmla="*/ 19050 h 225425"/>
                <a:gd name="connsiteX5" fmla="*/ 47625 w 136525"/>
                <a:gd name="connsiteY5" fmla="*/ 15875 h 225425"/>
                <a:gd name="connsiteX6" fmla="*/ 0 w 136525"/>
                <a:gd name="connsiteY6" fmla="*/ 15875 h 225425"/>
                <a:gd name="connsiteX7" fmla="*/ 44450 w 136525"/>
                <a:gd name="connsiteY7" fmla="*/ 123825 h 225425"/>
                <a:gd name="connsiteX8" fmla="*/ 34925 w 136525"/>
                <a:gd name="connsiteY8" fmla="*/ 22225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 h="225425">
                  <a:moveTo>
                    <a:pt x="34925" y="222250"/>
                  </a:moveTo>
                  <a:lnTo>
                    <a:pt x="136525" y="225425"/>
                  </a:lnTo>
                  <a:lnTo>
                    <a:pt x="111125" y="142875"/>
                  </a:lnTo>
                  <a:lnTo>
                    <a:pt x="130175" y="0"/>
                  </a:lnTo>
                  <a:lnTo>
                    <a:pt x="88900" y="19050"/>
                  </a:lnTo>
                  <a:lnTo>
                    <a:pt x="47625" y="15875"/>
                  </a:lnTo>
                  <a:lnTo>
                    <a:pt x="0" y="15875"/>
                  </a:lnTo>
                  <a:lnTo>
                    <a:pt x="44450" y="123825"/>
                  </a:lnTo>
                  <a:cubicBezTo>
                    <a:pt x="43392" y="159808"/>
                    <a:pt x="42333" y="195792"/>
                    <a:pt x="34925" y="22225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5588122" y="4726999"/>
              <a:ext cx="453801" cy="261060"/>
            </a:xfrm>
            <a:custGeom>
              <a:avLst/>
              <a:gdLst>
                <a:gd name="connsiteX0" fmla="*/ 107828 w 453801"/>
                <a:gd name="connsiteY0" fmla="*/ 260926 h 261060"/>
                <a:gd name="connsiteX1" fmla="*/ 180853 w 453801"/>
                <a:gd name="connsiteY1" fmla="*/ 194251 h 261060"/>
                <a:gd name="connsiteX2" fmla="*/ 301503 w 453801"/>
                <a:gd name="connsiteY2" fmla="*/ 108526 h 261060"/>
                <a:gd name="connsiteX3" fmla="*/ 450728 w 453801"/>
                <a:gd name="connsiteY3" fmla="*/ 79951 h 261060"/>
                <a:gd name="connsiteX4" fmla="*/ 399928 w 453801"/>
                <a:gd name="connsiteY4" fmla="*/ 60901 h 261060"/>
                <a:gd name="connsiteX5" fmla="*/ 371353 w 453801"/>
                <a:gd name="connsiteY5" fmla="*/ 35501 h 261060"/>
                <a:gd name="connsiteX6" fmla="*/ 368178 w 453801"/>
                <a:gd name="connsiteY6" fmla="*/ 576 h 261060"/>
                <a:gd name="connsiteX7" fmla="*/ 355478 w 453801"/>
                <a:gd name="connsiteY7" fmla="*/ 16451 h 261060"/>
                <a:gd name="connsiteX8" fmla="*/ 333253 w 453801"/>
                <a:gd name="connsiteY8" fmla="*/ 51376 h 261060"/>
                <a:gd name="connsiteX9" fmla="*/ 177678 w 453801"/>
                <a:gd name="connsiteY9" fmla="*/ 156151 h 261060"/>
                <a:gd name="connsiteX10" fmla="*/ 66553 w 453801"/>
                <a:gd name="connsiteY10" fmla="*/ 187901 h 261060"/>
                <a:gd name="connsiteX11" fmla="*/ 6228 w 453801"/>
                <a:gd name="connsiteY11" fmla="*/ 184726 h 261060"/>
                <a:gd name="connsiteX12" fmla="*/ 6228 w 453801"/>
                <a:gd name="connsiteY12" fmla="*/ 197426 h 261060"/>
                <a:gd name="connsiteX13" fmla="*/ 44328 w 453801"/>
                <a:gd name="connsiteY13" fmla="*/ 210126 h 261060"/>
                <a:gd name="connsiteX14" fmla="*/ 107828 w 453801"/>
                <a:gd name="connsiteY14" fmla="*/ 260926 h 2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1" h="261060">
                  <a:moveTo>
                    <a:pt x="107828" y="260926"/>
                  </a:moveTo>
                  <a:cubicBezTo>
                    <a:pt x="130582" y="258280"/>
                    <a:pt x="148574" y="219651"/>
                    <a:pt x="180853" y="194251"/>
                  </a:cubicBezTo>
                  <a:cubicBezTo>
                    <a:pt x="213132" y="168851"/>
                    <a:pt x="256524" y="127576"/>
                    <a:pt x="301503" y="108526"/>
                  </a:cubicBezTo>
                  <a:cubicBezTo>
                    <a:pt x="346482" y="89476"/>
                    <a:pt x="434324" y="87888"/>
                    <a:pt x="450728" y="79951"/>
                  </a:cubicBezTo>
                  <a:cubicBezTo>
                    <a:pt x="467132" y="72013"/>
                    <a:pt x="413157" y="68309"/>
                    <a:pt x="399928" y="60901"/>
                  </a:cubicBezTo>
                  <a:cubicBezTo>
                    <a:pt x="386699" y="53493"/>
                    <a:pt x="376645" y="45555"/>
                    <a:pt x="371353" y="35501"/>
                  </a:cubicBezTo>
                  <a:cubicBezTo>
                    <a:pt x="366061" y="25447"/>
                    <a:pt x="370824" y="3751"/>
                    <a:pt x="368178" y="576"/>
                  </a:cubicBezTo>
                  <a:cubicBezTo>
                    <a:pt x="365532" y="-2599"/>
                    <a:pt x="361299" y="7984"/>
                    <a:pt x="355478" y="16451"/>
                  </a:cubicBezTo>
                  <a:cubicBezTo>
                    <a:pt x="349657" y="24918"/>
                    <a:pt x="362886" y="28093"/>
                    <a:pt x="333253" y="51376"/>
                  </a:cubicBezTo>
                  <a:cubicBezTo>
                    <a:pt x="303620" y="74659"/>
                    <a:pt x="222128" y="133397"/>
                    <a:pt x="177678" y="156151"/>
                  </a:cubicBezTo>
                  <a:cubicBezTo>
                    <a:pt x="133228" y="178905"/>
                    <a:pt x="95128" y="183139"/>
                    <a:pt x="66553" y="187901"/>
                  </a:cubicBezTo>
                  <a:cubicBezTo>
                    <a:pt x="37978" y="192663"/>
                    <a:pt x="16282" y="183139"/>
                    <a:pt x="6228" y="184726"/>
                  </a:cubicBezTo>
                  <a:cubicBezTo>
                    <a:pt x="-3826" y="186313"/>
                    <a:pt x="-122" y="193193"/>
                    <a:pt x="6228" y="197426"/>
                  </a:cubicBezTo>
                  <a:cubicBezTo>
                    <a:pt x="12578" y="201659"/>
                    <a:pt x="28982" y="193722"/>
                    <a:pt x="44328" y="210126"/>
                  </a:cubicBezTo>
                  <a:cubicBezTo>
                    <a:pt x="59674" y="226530"/>
                    <a:pt x="85074" y="263572"/>
                    <a:pt x="107828" y="26092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6153150" y="4729459"/>
              <a:ext cx="348766" cy="274431"/>
            </a:xfrm>
            <a:custGeom>
              <a:avLst/>
              <a:gdLst>
                <a:gd name="connsiteX0" fmla="*/ 3175 w 348766"/>
                <a:gd name="connsiteY0" fmla="*/ 96541 h 274431"/>
                <a:gd name="connsiteX1" fmla="*/ 101600 w 348766"/>
                <a:gd name="connsiteY1" fmla="*/ 125116 h 274431"/>
                <a:gd name="connsiteX2" fmla="*/ 184150 w 348766"/>
                <a:gd name="connsiteY2" fmla="*/ 172741 h 274431"/>
                <a:gd name="connsiteX3" fmla="*/ 241300 w 348766"/>
                <a:gd name="connsiteY3" fmla="*/ 239416 h 274431"/>
                <a:gd name="connsiteX4" fmla="*/ 263525 w 348766"/>
                <a:gd name="connsiteY4" fmla="*/ 274341 h 274431"/>
                <a:gd name="connsiteX5" fmla="*/ 273050 w 348766"/>
                <a:gd name="connsiteY5" fmla="*/ 229891 h 274431"/>
                <a:gd name="connsiteX6" fmla="*/ 304800 w 348766"/>
                <a:gd name="connsiteY6" fmla="*/ 201316 h 274431"/>
                <a:gd name="connsiteX7" fmla="*/ 346075 w 348766"/>
                <a:gd name="connsiteY7" fmla="*/ 188616 h 274431"/>
                <a:gd name="connsiteX8" fmla="*/ 222250 w 348766"/>
                <a:gd name="connsiteY8" fmla="*/ 166391 h 274431"/>
                <a:gd name="connsiteX9" fmla="*/ 152400 w 348766"/>
                <a:gd name="connsiteY9" fmla="*/ 118766 h 274431"/>
                <a:gd name="connsiteX10" fmla="*/ 79375 w 348766"/>
                <a:gd name="connsiteY10" fmla="*/ 74316 h 274431"/>
                <a:gd name="connsiteX11" fmla="*/ 28575 w 348766"/>
                <a:gd name="connsiteY11" fmla="*/ 1291 h 274431"/>
                <a:gd name="connsiteX12" fmla="*/ 25400 w 348766"/>
                <a:gd name="connsiteY12" fmla="*/ 29866 h 274431"/>
                <a:gd name="connsiteX13" fmla="*/ 3175 w 348766"/>
                <a:gd name="connsiteY13" fmla="*/ 96541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766" h="274431">
                  <a:moveTo>
                    <a:pt x="3175" y="96541"/>
                  </a:moveTo>
                  <a:cubicBezTo>
                    <a:pt x="15875" y="112416"/>
                    <a:pt x="71438" y="112416"/>
                    <a:pt x="101600" y="125116"/>
                  </a:cubicBezTo>
                  <a:cubicBezTo>
                    <a:pt x="131763" y="137816"/>
                    <a:pt x="160867" y="153691"/>
                    <a:pt x="184150" y="172741"/>
                  </a:cubicBezTo>
                  <a:cubicBezTo>
                    <a:pt x="207433" y="191791"/>
                    <a:pt x="228071" y="222483"/>
                    <a:pt x="241300" y="239416"/>
                  </a:cubicBezTo>
                  <a:cubicBezTo>
                    <a:pt x="254529" y="256349"/>
                    <a:pt x="258233" y="275928"/>
                    <a:pt x="263525" y="274341"/>
                  </a:cubicBezTo>
                  <a:cubicBezTo>
                    <a:pt x="268817" y="272754"/>
                    <a:pt x="266171" y="242062"/>
                    <a:pt x="273050" y="229891"/>
                  </a:cubicBezTo>
                  <a:cubicBezTo>
                    <a:pt x="279929" y="217720"/>
                    <a:pt x="292629" y="208195"/>
                    <a:pt x="304800" y="201316"/>
                  </a:cubicBezTo>
                  <a:cubicBezTo>
                    <a:pt x="316971" y="194437"/>
                    <a:pt x="359833" y="194437"/>
                    <a:pt x="346075" y="188616"/>
                  </a:cubicBezTo>
                  <a:cubicBezTo>
                    <a:pt x="332317" y="182795"/>
                    <a:pt x="254529" y="178033"/>
                    <a:pt x="222250" y="166391"/>
                  </a:cubicBezTo>
                  <a:cubicBezTo>
                    <a:pt x="189971" y="154749"/>
                    <a:pt x="176212" y="134112"/>
                    <a:pt x="152400" y="118766"/>
                  </a:cubicBezTo>
                  <a:cubicBezTo>
                    <a:pt x="128588" y="103420"/>
                    <a:pt x="100012" y="93895"/>
                    <a:pt x="79375" y="74316"/>
                  </a:cubicBezTo>
                  <a:cubicBezTo>
                    <a:pt x="58738" y="54737"/>
                    <a:pt x="37571" y="8699"/>
                    <a:pt x="28575" y="1291"/>
                  </a:cubicBezTo>
                  <a:cubicBezTo>
                    <a:pt x="19579" y="-6117"/>
                    <a:pt x="31221" y="20341"/>
                    <a:pt x="25400" y="29866"/>
                  </a:cubicBezTo>
                  <a:cubicBezTo>
                    <a:pt x="19579" y="39391"/>
                    <a:pt x="-9525" y="80666"/>
                    <a:pt x="3175" y="9654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6095986" y="3987251"/>
              <a:ext cx="302913" cy="255436"/>
            </a:xfrm>
            <a:custGeom>
              <a:avLst/>
              <a:gdLst>
                <a:gd name="connsiteX0" fmla="*/ 57164 w 302913"/>
                <a:gd name="connsiteY0" fmla="*/ 254549 h 255436"/>
                <a:gd name="connsiteX1" fmla="*/ 139714 w 302913"/>
                <a:gd name="connsiteY1" fmla="*/ 156124 h 255436"/>
                <a:gd name="connsiteX2" fmla="*/ 206389 w 302913"/>
                <a:gd name="connsiteY2" fmla="*/ 105324 h 255436"/>
                <a:gd name="connsiteX3" fmla="*/ 301639 w 302913"/>
                <a:gd name="connsiteY3" fmla="*/ 54524 h 255436"/>
                <a:gd name="connsiteX4" fmla="*/ 260364 w 302913"/>
                <a:gd name="connsiteY4" fmla="*/ 32299 h 255436"/>
                <a:gd name="connsiteX5" fmla="*/ 247664 w 302913"/>
                <a:gd name="connsiteY5" fmla="*/ 549 h 255436"/>
                <a:gd name="connsiteX6" fmla="*/ 206389 w 302913"/>
                <a:gd name="connsiteY6" fmla="*/ 60874 h 255436"/>
                <a:gd name="connsiteX7" fmla="*/ 146064 w 302913"/>
                <a:gd name="connsiteY7" fmla="*/ 124374 h 255436"/>
                <a:gd name="connsiteX8" fmla="*/ 38114 w 302913"/>
                <a:gd name="connsiteY8" fmla="*/ 171999 h 255436"/>
                <a:gd name="connsiteX9" fmla="*/ 14 w 302913"/>
                <a:gd name="connsiteY9" fmla="*/ 181524 h 255436"/>
                <a:gd name="connsiteX10" fmla="*/ 41289 w 302913"/>
                <a:gd name="connsiteY10" fmla="*/ 203749 h 255436"/>
                <a:gd name="connsiteX11" fmla="*/ 57164 w 302913"/>
                <a:gd name="connsiteY11" fmla="*/ 254549 h 2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913" h="255436">
                  <a:moveTo>
                    <a:pt x="57164" y="254549"/>
                  </a:moveTo>
                  <a:cubicBezTo>
                    <a:pt x="73568" y="246611"/>
                    <a:pt x="114843" y="180995"/>
                    <a:pt x="139714" y="156124"/>
                  </a:cubicBezTo>
                  <a:cubicBezTo>
                    <a:pt x="164585" y="131253"/>
                    <a:pt x="179402" y="122257"/>
                    <a:pt x="206389" y="105324"/>
                  </a:cubicBezTo>
                  <a:cubicBezTo>
                    <a:pt x="233377" y="88391"/>
                    <a:pt x="292643" y="66695"/>
                    <a:pt x="301639" y="54524"/>
                  </a:cubicBezTo>
                  <a:cubicBezTo>
                    <a:pt x="310635" y="42353"/>
                    <a:pt x="269360" y="41295"/>
                    <a:pt x="260364" y="32299"/>
                  </a:cubicBezTo>
                  <a:cubicBezTo>
                    <a:pt x="251368" y="23303"/>
                    <a:pt x="256660" y="-4213"/>
                    <a:pt x="247664" y="549"/>
                  </a:cubicBezTo>
                  <a:cubicBezTo>
                    <a:pt x="238668" y="5311"/>
                    <a:pt x="223322" y="40236"/>
                    <a:pt x="206389" y="60874"/>
                  </a:cubicBezTo>
                  <a:cubicBezTo>
                    <a:pt x="189456" y="81511"/>
                    <a:pt x="174110" y="105853"/>
                    <a:pt x="146064" y="124374"/>
                  </a:cubicBezTo>
                  <a:cubicBezTo>
                    <a:pt x="118018" y="142895"/>
                    <a:pt x="62456" y="162474"/>
                    <a:pt x="38114" y="171999"/>
                  </a:cubicBezTo>
                  <a:cubicBezTo>
                    <a:pt x="13772" y="181524"/>
                    <a:pt x="-515" y="176232"/>
                    <a:pt x="14" y="181524"/>
                  </a:cubicBezTo>
                  <a:cubicBezTo>
                    <a:pt x="543" y="186816"/>
                    <a:pt x="30177" y="192637"/>
                    <a:pt x="41289" y="203749"/>
                  </a:cubicBezTo>
                  <a:cubicBezTo>
                    <a:pt x="52401" y="214861"/>
                    <a:pt x="40760" y="262487"/>
                    <a:pt x="57164" y="2545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6907"/>
            <a:ext cx="10515600" cy="1325563"/>
          </a:xfrm>
        </p:spPr>
        <p:txBody>
          <a:bodyPr/>
          <a:lstStyle/>
          <a:p>
            <a:r>
              <a:rPr lang="en-US" dirty="0"/>
              <a:t>Snowmelt: periods and phases</a:t>
            </a:r>
          </a:p>
        </p:txBody>
      </p:sp>
      <p:sp>
        <p:nvSpPr>
          <p:cNvPr id="3" name="Oval 2"/>
          <p:cNvSpPr/>
          <p:nvPr/>
        </p:nvSpPr>
        <p:spPr>
          <a:xfrm>
            <a:off x="1244334" y="2488679"/>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54572" y="2567635"/>
            <a:ext cx="733719" cy="6981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44513" y="3226959"/>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77210" y="3201624"/>
            <a:ext cx="624884" cy="652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59586" y="3954802"/>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56699" y="3862139"/>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68080" y="4662186"/>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24842" y="3283501"/>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9591" y="1656323"/>
            <a:ext cx="3369962" cy="646331"/>
          </a:xfrm>
          <a:prstGeom prst="rect">
            <a:avLst/>
          </a:prstGeom>
          <a:noFill/>
        </p:spPr>
        <p:txBody>
          <a:bodyPr wrap="none" rtlCol="0">
            <a:spAutoFit/>
          </a:bodyPr>
          <a:lstStyle/>
          <a:p>
            <a:pPr algn="ctr"/>
            <a:r>
              <a:rPr lang="en-US" dirty="0"/>
              <a:t>Accumulation and warming phase</a:t>
            </a:r>
          </a:p>
          <a:p>
            <a:pPr algn="ctr"/>
            <a:r>
              <a:rPr lang="en-US" dirty="0"/>
              <a:t>T &lt; 0 </a:t>
            </a:r>
            <a:r>
              <a:rPr lang="en-US" dirty="0">
                <a:latin typeface="Calibri" panose="020F0502020204030204" pitchFamily="34" charset="0"/>
              </a:rPr>
              <a:t>°C</a:t>
            </a:r>
            <a:endParaRPr lang="en-US" dirty="0"/>
          </a:p>
        </p:txBody>
      </p:sp>
      <p:grpSp>
        <p:nvGrpSpPr>
          <p:cNvPr id="61" name="Group 60"/>
          <p:cNvGrpSpPr/>
          <p:nvPr/>
        </p:nvGrpSpPr>
        <p:grpSpPr>
          <a:xfrm>
            <a:off x="4418026" y="2488679"/>
            <a:ext cx="2477252" cy="3077110"/>
            <a:chOff x="4418026" y="2488679"/>
            <a:chExt cx="2477252" cy="3077110"/>
          </a:xfrm>
        </p:grpSpPr>
        <p:sp>
          <p:nvSpPr>
            <p:cNvPr id="18" name="Oval 17"/>
            <p:cNvSpPr/>
            <p:nvPr/>
          </p:nvSpPr>
          <p:spPr>
            <a:xfrm>
              <a:off x="4837518" y="2488679"/>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847756" y="2567635"/>
              <a:ext cx="733719" cy="6981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37697" y="3226959"/>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270394" y="3201624"/>
              <a:ext cx="624884" cy="652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052770" y="3954802"/>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949883" y="3862139"/>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61264" y="4662186"/>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418026" y="3283501"/>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4726624" y="1653076"/>
            <a:ext cx="2090637" cy="646331"/>
          </a:xfrm>
          <a:prstGeom prst="rect">
            <a:avLst/>
          </a:prstGeom>
          <a:noFill/>
        </p:spPr>
        <p:txBody>
          <a:bodyPr wrap="none" rtlCol="0">
            <a:spAutoFit/>
          </a:bodyPr>
          <a:lstStyle/>
          <a:p>
            <a:pPr algn="ctr"/>
            <a:r>
              <a:rPr lang="en-US" dirty="0"/>
              <a:t>Ripening phase</a:t>
            </a:r>
          </a:p>
          <a:p>
            <a:pPr algn="ctr"/>
            <a:r>
              <a:rPr lang="en-US" dirty="0"/>
              <a:t>T = 0 </a:t>
            </a:r>
            <a:r>
              <a:rPr lang="en-US" dirty="0">
                <a:latin typeface="Calibri" panose="020F0502020204030204" pitchFamily="34" charset="0"/>
              </a:rPr>
              <a:t>°C (isothermal)</a:t>
            </a:r>
            <a:endParaRPr lang="en-US" dirty="0"/>
          </a:p>
        </p:txBody>
      </p:sp>
      <p:sp>
        <p:nvSpPr>
          <p:cNvPr id="6" name="Freeform 5"/>
          <p:cNvSpPr/>
          <p:nvPr/>
        </p:nvSpPr>
        <p:spPr>
          <a:xfrm>
            <a:off x="5403850" y="3108325"/>
            <a:ext cx="428625" cy="314325"/>
          </a:xfrm>
          <a:custGeom>
            <a:avLst/>
            <a:gdLst>
              <a:gd name="connsiteX0" fmla="*/ 0 w 428625"/>
              <a:gd name="connsiteY0" fmla="*/ 222250 h 314325"/>
              <a:gd name="connsiteX1" fmla="*/ 57150 w 428625"/>
              <a:gd name="connsiteY1" fmla="*/ 238125 h 314325"/>
              <a:gd name="connsiteX2" fmla="*/ 82550 w 428625"/>
              <a:gd name="connsiteY2" fmla="*/ 273050 h 314325"/>
              <a:gd name="connsiteX3" fmla="*/ 85725 w 428625"/>
              <a:gd name="connsiteY3" fmla="*/ 314325 h 314325"/>
              <a:gd name="connsiteX4" fmla="*/ 177800 w 428625"/>
              <a:gd name="connsiteY4" fmla="*/ 203200 h 314325"/>
              <a:gd name="connsiteX5" fmla="*/ 266700 w 428625"/>
              <a:gd name="connsiteY5" fmla="*/ 149225 h 314325"/>
              <a:gd name="connsiteX6" fmla="*/ 381000 w 428625"/>
              <a:gd name="connsiteY6" fmla="*/ 114300 h 314325"/>
              <a:gd name="connsiteX7" fmla="*/ 428625 w 428625"/>
              <a:gd name="connsiteY7" fmla="*/ 114300 h 314325"/>
              <a:gd name="connsiteX8" fmla="*/ 377825 w 428625"/>
              <a:gd name="connsiteY8" fmla="*/ 92075 h 314325"/>
              <a:gd name="connsiteX9" fmla="*/ 336550 w 428625"/>
              <a:gd name="connsiteY9" fmla="*/ 28575 h 314325"/>
              <a:gd name="connsiteX10" fmla="*/ 336550 w 428625"/>
              <a:gd name="connsiteY10" fmla="*/ 0 h 314325"/>
              <a:gd name="connsiteX11" fmla="*/ 250825 w 428625"/>
              <a:gd name="connsiteY11" fmla="*/ 104775 h 314325"/>
              <a:gd name="connsiteX12" fmla="*/ 184150 w 428625"/>
              <a:gd name="connsiteY12" fmla="*/ 155575 h 314325"/>
              <a:gd name="connsiteX13" fmla="*/ 92075 w 428625"/>
              <a:gd name="connsiteY13" fmla="*/ 203200 h 314325"/>
              <a:gd name="connsiteX14" fmla="*/ 0 w 428625"/>
              <a:gd name="connsiteY14" fmla="*/ 2222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8625" h="314325">
                <a:moveTo>
                  <a:pt x="0" y="222250"/>
                </a:moveTo>
                <a:lnTo>
                  <a:pt x="57150" y="238125"/>
                </a:lnTo>
                <a:lnTo>
                  <a:pt x="82550" y="273050"/>
                </a:lnTo>
                <a:lnTo>
                  <a:pt x="85725" y="314325"/>
                </a:lnTo>
                <a:lnTo>
                  <a:pt x="177800" y="203200"/>
                </a:lnTo>
                <a:lnTo>
                  <a:pt x="266700" y="149225"/>
                </a:lnTo>
                <a:lnTo>
                  <a:pt x="381000" y="114300"/>
                </a:lnTo>
                <a:lnTo>
                  <a:pt x="428625" y="114300"/>
                </a:lnTo>
                <a:lnTo>
                  <a:pt x="377825" y="92075"/>
                </a:lnTo>
                <a:lnTo>
                  <a:pt x="336550" y="28575"/>
                </a:lnTo>
                <a:lnTo>
                  <a:pt x="336550" y="0"/>
                </a:lnTo>
                <a:lnTo>
                  <a:pt x="250825" y="104775"/>
                </a:lnTo>
                <a:lnTo>
                  <a:pt x="184150" y="155575"/>
                </a:lnTo>
                <a:lnTo>
                  <a:pt x="92075" y="203200"/>
                </a:lnTo>
                <a:lnTo>
                  <a:pt x="0" y="2222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022850" y="3908425"/>
            <a:ext cx="333375" cy="273050"/>
          </a:xfrm>
          <a:custGeom>
            <a:avLst/>
            <a:gdLst>
              <a:gd name="connsiteX0" fmla="*/ 282575 w 333375"/>
              <a:gd name="connsiteY0" fmla="*/ 0 h 273050"/>
              <a:gd name="connsiteX1" fmla="*/ 333375 w 333375"/>
              <a:gd name="connsiteY1" fmla="*/ 53975 h 273050"/>
              <a:gd name="connsiteX2" fmla="*/ 222250 w 333375"/>
              <a:gd name="connsiteY2" fmla="*/ 101600 h 273050"/>
              <a:gd name="connsiteX3" fmla="*/ 171450 w 333375"/>
              <a:gd name="connsiteY3" fmla="*/ 146050 h 273050"/>
              <a:gd name="connsiteX4" fmla="*/ 95250 w 333375"/>
              <a:gd name="connsiteY4" fmla="*/ 228600 h 273050"/>
              <a:gd name="connsiteX5" fmla="*/ 57150 w 333375"/>
              <a:gd name="connsiteY5" fmla="*/ 273050 h 273050"/>
              <a:gd name="connsiteX6" fmla="*/ 44450 w 333375"/>
              <a:gd name="connsiteY6" fmla="*/ 228600 h 273050"/>
              <a:gd name="connsiteX7" fmla="*/ 0 w 333375"/>
              <a:gd name="connsiteY7" fmla="*/ 212725 h 273050"/>
              <a:gd name="connsiteX8" fmla="*/ 76200 w 333375"/>
              <a:gd name="connsiteY8" fmla="*/ 187325 h 273050"/>
              <a:gd name="connsiteX9" fmla="*/ 149225 w 333375"/>
              <a:gd name="connsiteY9" fmla="*/ 142875 h 273050"/>
              <a:gd name="connsiteX10" fmla="*/ 231775 w 333375"/>
              <a:gd name="connsiteY10" fmla="*/ 79375 h 273050"/>
              <a:gd name="connsiteX11" fmla="*/ 282575 w 333375"/>
              <a:gd name="connsiteY11"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273050">
                <a:moveTo>
                  <a:pt x="282575" y="0"/>
                </a:moveTo>
                <a:lnTo>
                  <a:pt x="333375" y="53975"/>
                </a:lnTo>
                <a:lnTo>
                  <a:pt x="222250" y="101600"/>
                </a:lnTo>
                <a:lnTo>
                  <a:pt x="171450" y="146050"/>
                </a:lnTo>
                <a:lnTo>
                  <a:pt x="95250" y="228600"/>
                </a:lnTo>
                <a:lnTo>
                  <a:pt x="57150" y="273050"/>
                </a:lnTo>
                <a:lnTo>
                  <a:pt x="44450" y="228600"/>
                </a:lnTo>
                <a:lnTo>
                  <a:pt x="0" y="212725"/>
                </a:lnTo>
                <a:lnTo>
                  <a:pt x="76200" y="187325"/>
                </a:lnTo>
                <a:lnTo>
                  <a:pt x="149225" y="142875"/>
                </a:lnTo>
                <a:lnTo>
                  <a:pt x="231775" y="79375"/>
                </a:lnTo>
                <a:lnTo>
                  <a:pt x="282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530850" y="3895725"/>
            <a:ext cx="263525" cy="184150"/>
          </a:xfrm>
          <a:custGeom>
            <a:avLst/>
            <a:gdLst>
              <a:gd name="connsiteX0" fmla="*/ 0 w 263525"/>
              <a:gd name="connsiteY0" fmla="*/ 60325 h 184150"/>
              <a:gd name="connsiteX1" fmla="*/ 101600 w 263525"/>
              <a:gd name="connsiteY1" fmla="*/ 101600 h 184150"/>
              <a:gd name="connsiteX2" fmla="*/ 184150 w 263525"/>
              <a:gd name="connsiteY2" fmla="*/ 142875 h 184150"/>
              <a:gd name="connsiteX3" fmla="*/ 222250 w 263525"/>
              <a:gd name="connsiteY3" fmla="*/ 184150 h 184150"/>
              <a:gd name="connsiteX4" fmla="*/ 228600 w 263525"/>
              <a:gd name="connsiteY4" fmla="*/ 142875 h 184150"/>
              <a:gd name="connsiteX5" fmla="*/ 263525 w 263525"/>
              <a:gd name="connsiteY5" fmla="*/ 136525 h 184150"/>
              <a:gd name="connsiteX6" fmla="*/ 152400 w 263525"/>
              <a:gd name="connsiteY6" fmla="*/ 98425 h 184150"/>
              <a:gd name="connsiteX7" fmla="*/ 76200 w 263525"/>
              <a:gd name="connsiteY7" fmla="*/ 63500 h 184150"/>
              <a:gd name="connsiteX8" fmla="*/ 12700 w 263525"/>
              <a:gd name="connsiteY8" fmla="*/ 0 h 184150"/>
              <a:gd name="connsiteX9" fmla="*/ 0 w 263525"/>
              <a:gd name="connsiteY9" fmla="*/ 60325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25" h="184150">
                <a:moveTo>
                  <a:pt x="0" y="60325"/>
                </a:moveTo>
                <a:lnTo>
                  <a:pt x="101600" y="101600"/>
                </a:lnTo>
                <a:lnTo>
                  <a:pt x="184150" y="142875"/>
                </a:lnTo>
                <a:lnTo>
                  <a:pt x="222250" y="184150"/>
                </a:lnTo>
                <a:lnTo>
                  <a:pt x="228600" y="142875"/>
                </a:lnTo>
                <a:lnTo>
                  <a:pt x="263525" y="136525"/>
                </a:lnTo>
                <a:lnTo>
                  <a:pt x="152400" y="98425"/>
                </a:lnTo>
                <a:lnTo>
                  <a:pt x="76200" y="63500"/>
                </a:lnTo>
                <a:lnTo>
                  <a:pt x="12700" y="0"/>
                </a:lnTo>
                <a:lnTo>
                  <a:pt x="0" y="603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892800" y="3133725"/>
            <a:ext cx="336550" cy="250825"/>
          </a:xfrm>
          <a:custGeom>
            <a:avLst/>
            <a:gdLst>
              <a:gd name="connsiteX0" fmla="*/ 28575 w 336550"/>
              <a:gd name="connsiteY0" fmla="*/ 0 h 250825"/>
              <a:gd name="connsiteX1" fmla="*/ 25400 w 336550"/>
              <a:gd name="connsiteY1" fmla="*/ 60325 h 250825"/>
              <a:gd name="connsiteX2" fmla="*/ 6350 w 336550"/>
              <a:gd name="connsiteY2" fmla="*/ 82550 h 250825"/>
              <a:gd name="connsiteX3" fmla="*/ 0 w 336550"/>
              <a:gd name="connsiteY3" fmla="*/ 88900 h 250825"/>
              <a:gd name="connsiteX4" fmla="*/ 47625 w 336550"/>
              <a:gd name="connsiteY4" fmla="*/ 101600 h 250825"/>
              <a:gd name="connsiteX5" fmla="*/ 165100 w 336550"/>
              <a:gd name="connsiteY5" fmla="*/ 142875 h 250825"/>
              <a:gd name="connsiteX6" fmla="*/ 244475 w 336550"/>
              <a:gd name="connsiteY6" fmla="*/ 219075 h 250825"/>
              <a:gd name="connsiteX7" fmla="*/ 273050 w 336550"/>
              <a:gd name="connsiteY7" fmla="*/ 250825 h 250825"/>
              <a:gd name="connsiteX8" fmla="*/ 273050 w 336550"/>
              <a:gd name="connsiteY8" fmla="*/ 187325 h 250825"/>
              <a:gd name="connsiteX9" fmla="*/ 320675 w 336550"/>
              <a:gd name="connsiteY9" fmla="*/ 146050 h 250825"/>
              <a:gd name="connsiteX10" fmla="*/ 336550 w 336550"/>
              <a:gd name="connsiteY10" fmla="*/ 130175 h 250825"/>
              <a:gd name="connsiteX11" fmla="*/ 203200 w 336550"/>
              <a:gd name="connsiteY11" fmla="*/ 117475 h 250825"/>
              <a:gd name="connsiteX12" fmla="*/ 104775 w 336550"/>
              <a:gd name="connsiteY12" fmla="*/ 73025 h 250825"/>
              <a:gd name="connsiteX13" fmla="*/ 28575 w 336550"/>
              <a:gd name="connsiteY13"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550" h="250825">
                <a:moveTo>
                  <a:pt x="28575" y="0"/>
                </a:moveTo>
                <a:lnTo>
                  <a:pt x="25400" y="60325"/>
                </a:lnTo>
                <a:lnTo>
                  <a:pt x="6350" y="82550"/>
                </a:lnTo>
                <a:lnTo>
                  <a:pt x="0" y="88900"/>
                </a:lnTo>
                <a:lnTo>
                  <a:pt x="47625" y="101600"/>
                </a:lnTo>
                <a:lnTo>
                  <a:pt x="165100" y="142875"/>
                </a:lnTo>
                <a:lnTo>
                  <a:pt x="244475" y="219075"/>
                </a:lnTo>
                <a:lnTo>
                  <a:pt x="273050" y="250825"/>
                </a:lnTo>
                <a:lnTo>
                  <a:pt x="273050" y="187325"/>
                </a:lnTo>
                <a:lnTo>
                  <a:pt x="320675" y="146050"/>
                </a:lnTo>
                <a:lnTo>
                  <a:pt x="336550" y="130175"/>
                </a:lnTo>
                <a:lnTo>
                  <a:pt x="203200" y="117475"/>
                </a:lnTo>
                <a:lnTo>
                  <a:pt x="104775" y="73025"/>
                </a:lnTo>
                <a:lnTo>
                  <a:pt x="28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197600" y="3425825"/>
            <a:ext cx="146050" cy="320675"/>
          </a:xfrm>
          <a:custGeom>
            <a:avLst/>
            <a:gdLst>
              <a:gd name="connsiteX0" fmla="*/ 0 w 146050"/>
              <a:gd name="connsiteY0" fmla="*/ 9525 h 320675"/>
              <a:gd name="connsiteX1" fmla="*/ 0 w 146050"/>
              <a:gd name="connsiteY1" fmla="*/ 9525 h 320675"/>
              <a:gd name="connsiteX2" fmla="*/ 73025 w 146050"/>
              <a:gd name="connsiteY2" fmla="*/ 6350 h 320675"/>
              <a:gd name="connsiteX3" fmla="*/ 88900 w 146050"/>
              <a:gd name="connsiteY3" fmla="*/ 3175 h 320675"/>
              <a:gd name="connsiteX4" fmla="*/ 101600 w 146050"/>
              <a:gd name="connsiteY4" fmla="*/ 0 h 320675"/>
              <a:gd name="connsiteX5" fmla="*/ 79375 w 146050"/>
              <a:gd name="connsiteY5" fmla="*/ 38100 h 320675"/>
              <a:gd name="connsiteX6" fmla="*/ 82550 w 146050"/>
              <a:gd name="connsiteY6" fmla="*/ 139700 h 320675"/>
              <a:gd name="connsiteX7" fmla="*/ 107950 w 146050"/>
              <a:gd name="connsiteY7" fmla="*/ 263525 h 320675"/>
              <a:gd name="connsiteX8" fmla="*/ 146050 w 146050"/>
              <a:gd name="connsiteY8" fmla="*/ 311150 h 320675"/>
              <a:gd name="connsiteX9" fmla="*/ 92075 w 146050"/>
              <a:gd name="connsiteY9" fmla="*/ 304800 h 320675"/>
              <a:gd name="connsiteX10" fmla="*/ 73025 w 146050"/>
              <a:gd name="connsiteY10" fmla="*/ 298450 h 320675"/>
              <a:gd name="connsiteX11" fmla="*/ 44450 w 146050"/>
              <a:gd name="connsiteY11" fmla="*/ 304800 h 320675"/>
              <a:gd name="connsiteX12" fmla="*/ 34925 w 146050"/>
              <a:gd name="connsiteY12" fmla="*/ 307975 h 320675"/>
              <a:gd name="connsiteX13" fmla="*/ 15875 w 146050"/>
              <a:gd name="connsiteY13" fmla="*/ 320675 h 320675"/>
              <a:gd name="connsiteX14" fmla="*/ 53975 w 146050"/>
              <a:gd name="connsiteY14" fmla="*/ 193675 h 320675"/>
              <a:gd name="connsiteX15" fmla="*/ 31750 w 146050"/>
              <a:gd name="connsiteY15" fmla="*/ 82550 h 320675"/>
              <a:gd name="connsiteX16" fmla="*/ 0 w 146050"/>
              <a:gd name="connsiteY16" fmla="*/ 9525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050" h="320675">
                <a:moveTo>
                  <a:pt x="0" y="9525"/>
                </a:moveTo>
                <a:lnTo>
                  <a:pt x="0" y="9525"/>
                </a:lnTo>
                <a:cubicBezTo>
                  <a:pt x="24342" y="8467"/>
                  <a:pt x="48722" y="8086"/>
                  <a:pt x="73025" y="6350"/>
                </a:cubicBezTo>
                <a:cubicBezTo>
                  <a:pt x="78408" y="5966"/>
                  <a:pt x="83632" y="4346"/>
                  <a:pt x="88900" y="3175"/>
                </a:cubicBezTo>
                <a:cubicBezTo>
                  <a:pt x="93160" y="2228"/>
                  <a:pt x="101600" y="0"/>
                  <a:pt x="101600" y="0"/>
                </a:cubicBezTo>
                <a:lnTo>
                  <a:pt x="79375" y="38100"/>
                </a:lnTo>
                <a:cubicBezTo>
                  <a:pt x="80433" y="71967"/>
                  <a:pt x="81492" y="105833"/>
                  <a:pt x="82550" y="139700"/>
                </a:cubicBezTo>
                <a:lnTo>
                  <a:pt x="107950" y="263525"/>
                </a:lnTo>
                <a:lnTo>
                  <a:pt x="146050" y="311150"/>
                </a:lnTo>
                <a:cubicBezTo>
                  <a:pt x="138149" y="310360"/>
                  <a:pt x="102810" y="307277"/>
                  <a:pt x="92075" y="304800"/>
                </a:cubicBezTo>
                <a:cubicBezTo>
                  <a:pt x="85553" y="303295"/>
                  <a:pt x="73025" y="298450"/>
                  <a:pt x="73025" y="298450"/>
                </a:cubicBezTo>
                <a:cubicBezTo>
                  <a:pt x="62113" y="300632"/>
                  <a:pt x="54912" y="301811"/>
                  <a:pt x="44450" y="304800"/>
                </a:cubicBezTo>
                <a:cubicBezTo>
                  <a:pt x="41232" y="305719"/>
                  <a:pt x="37851" y="306350"/>
                  <a:pt x="34925" y="307975"/>
                </a:cubicBezTo>
                <a:cubicBezTo>
                  <a:pt x="28254" y="311681"/>
                  <a:pt x="15875" y="320675"/>
                  <a:pt x="15875" y="320675"/>
                </a:cubicBezTo>
                <a:lnTo>
                  <a:pt x="53975" y="193675"/>
                </a:lnTo>
                <a:lnTo>
                  <a:pt x="31750" y="82550"/>
                </a:lnTo>
                <a:lnTo>
                  <a:pt x="0" y="95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359525" y="3778250"/>
            <a:ext cx="381000" cy="206375"/>
          </a:xfrm>
          <a:custGeom>
            <a:avLst/>
            <a:gdLst>
              <a:gd name="connsiteX0" fmla="*/ 22225 w 381000"/>
              <a:gd name="connsiteY0" fmla="*/ 0 h 206375"/>
              <a:gd name="connsiteX1" fmla="*/ 22225 w 381000"/>
              <a:gd name="connsiteY1" fmla="*/ 50800 h 206375"/>
              <a:gd name="connsiteX2" fmla="*/ 0 w 381000"/>
              <a:gd name="connsiteY2" fmla="*/ 79375 h 206375"/>
              <a:gd name="connsiteX3" fmla="*/ 82550 w 381000"/>
              <a:gd name="connsiteY3" fmla="*/ 82550 h 206375"/>
              <a:gd name="connsiteX4" fmla="*/ 212725 w 381000"/>
              <a:gd name="connsiteY4" fmla="*/ 114300 h 206375"/>
              <a:gd name="connsiteX5" fmla="*/ 358775 w 381000"/>
              <a:gd name="connsiteY5" fmla="*/ 206375 h 206375"/>
              <a:gd name="connsiteX6" fmla="*/ 336550 w 381000"/>
              <a:gd name="connsiteY6" fmla="*/ 114300 h 206375"/>
              <a:gd name="connsiteX7" fmla="*/ 381000 w 381000"/>
              <a:gd name="connsiteY7" fmla="*/ 31750 h 206375"/>
              <a:gd name="connsiteX8" fmla="*/ 307975 w 381000"/>
              <a:gd name="connsiteY8" fmla="*/ 66675 h 206375"/>
              <a:gd name="connsiteX9" fmla="*/ 161925 w 381000"/>
              <a:gd name="connsiteY9" fmla="*/ 73025 h 206375"/>
              <a:gd name="connsiteX10" fmla="*/ 22225 w 381000"/>
              <a:gd name="connsiteY10"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206375">
                <a:moveTo>
                  <a:pt x="22225" y="0"/>
                </a:moveTo>
                <a:lnTo>
                  <a:pt x="22225" y="50800"/>
                </a:lnTo>
                <a:lnTo>
                  <a:pt x="0" y="79375"/>
                </a:lnTo>
                <a:lnTo>
                  <a:pt x="82550" y="82550"/>
                </a:lnTo>
                <a:lnTo>
                  <a:pt x="212725" y="114300"/>
                </a:lnTo>
                <a:lnTo>
                  <a:pt x="358775" y="206375"/>
                </a:lnTo>
                <a:lnTo>
                  <a:pt x="336550" y="114300"/>
                </a:lnTo>
                <a:lnTo>
                  <a:pt x="381000" y="31750"/>
                </a:lnTo>
                <a:lnTo>
                  <a:pt x="307975" y="66675"/>
                </a:lnTo>
                <a:lnTo>
                  <a:pt x="161925" y="73025"/>
                </a:lnTo>
                <a:lnTo>
                  <a:pt x="222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321300" y="3524250"/>
            <a:ext cx="136525" cy="225425"/>
          </a:xfrm>
          <a:custGeom>
            <a:avLst/>
            <a:gdLst>
              <a:gd name="connsiteX0" fmla="*/ 34925 w 136525"/>
              <a:gd name="connsiteY0" fmla="*/ 222250 h 225425"/>
              <a:gd name="connsiteX1" fmla="*/ 136525 w 136525"/>
              <a:gd name="connsiteY1" fmla="*/ 225425 h 225425"/>
              <a:gd name="connsiteX2" fmla="*/ 111125 w 136525"/>
              <a:gd name="connsiteY2" fmla="*/ 142875 h 225425"/>
              <a:gd name="connsiteX3" fmla="*/ 130175 w 136525"/>
              <a:gd name="connsiteY3" fmla="*/ 0 h 225425"/>
              <a:gd name="connsiteX4" fmla="*/ 88900 w 136525"/>
              <a:gd name="connsiteY4" fmla="*/ 19050 h 225425"/>
              <a:gd name="connsiteX5" fmla="*/ 47625 w 136525"/>
              <a:gd name="connsiteY5" fmla="*/ 15875 h 225425"/>
              <a:gd name="connsiteX6" fmla="*/ 0 w 136525"/>
              <a:gd name="connsiteY6" fmla="*/ 15875 h 225425"/>
              <a:gd name="connsiteX7" fmla="*/ 44450 w 136525"/>
              <a:gd name="connsiteY7" fmla="*/ 123825 h 225425"/>
              <a:gd name="connsiteX8" fmla="*/ 34925 w 136525"/>
              <a:gd name="connsiteY8" fmla="*/ 22225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 h="225425">
                <a:moveTo>
                  <a:pt x="34925" y="222250"/>
                </a:moveTo>
                <a:lnTo>
                  <a:pt x="136525" y="225425"/>
                </a:lnTo>
                <a:lnTo>
                  <a:pt x="111125" y="142875"/>
                </a:lnTo>
                <a:lnTo>
                  <a:pt x="130175" y="0"/>
                </a:lnTo>
                <a:lnTo>
                  <a:pt x="88900" y="19050"/>
                </a:lnTo>
                <a:lnTo>
                  <a:pt x="47625" y="15875"/>
                </a:lnTo>
                <a:lnTo>
                  <a:pt x="0" y="15875"/>
                </a:lnTo>
                <a:lnTo>
                  <a:pt x="44450" y="123825"/>
                </a:lnTo>
                <a:cubicBezTo>
                  <a:pt x="43392" y="159808"/>
                  <a:pt x="42333" y="195792"/>
                  <a:pt x="34925" y="22225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5435722" y="4574599"/>
            <a:ext cx="453801" cy="261060"/>
          </a:xfrm>
          <a:custGeom>
            <a:avLst/>
            <a:gdLst>
              <a:gd name="connsiteX0" fmla="*/ 107828 w 453801"/>
              <a:gd name="connsiteY0" fmla="*/ 260926 h 261060"/>
              <a:gd name="connsiteX1" fmla="*/ 180853 w 453801"/>
              <a:gd name="connsiteY1" fmla="*/ 194251 h 261060"/>
              <a:gd name="connsiteX2" fmla="*/ 301503 w 453801"/>
              <a:gd name="connsiteY2" fmla="*/ 108526 h 261060"/>
              <a:gd name="connsiteX3" fmla="*/ 450728 w 453801"/>
              <a:gd name="connsiteY3" fmla="*/ 79951 h 261060"/>
              <a:gd name="connsiteX4" fmla="*/ 399928 w 453801"/>
              <a:gd name="connsiteY4" fmla="*/ 60901 h 261060"/>
              <a:gd name="connsiteX5" fmla="*/ 371353 w 453801"/>
              <a:gd name="connsiteY5" fmla="*/ 35501 h 261060"/>
              <a:gd name="connsiteX6" fmla="*/ 368178 w 453801"/>
              <a:gd name="connsiteY6" fmla="*/ 576 h 261060"/>
              <a:gd name="connsiteX7" fmla="*/ 355478 w 453801"/>
              <a:gd name="connsiteY7" fmla="*/ 16451 h 261060"/>
              <a:gd name="connsiteX8" fmla="*/ 333253 w 453801"/>
              <a:gd name="connsiteY8" fmla="*/ 51376 h 261060"/>
              <a:gd name="connsiteX9" fmla="*/ 177678 w 453801"/>
              <a:gd name="connsiteY9" fmla="*/ 156151 h 261060"/>
              <a:gd name="connsiteX10" fmla="*/ 66553 w 453801"/>
              <a:gd name="connsiteY10" fmla="*/ 187901 h 261060"/>
              <a:gd name="connsiteX11" fmla="*/ 6228 w 453801"/>
              <a:gd name="connsiteY11" fmla="*/ 184726 h 261060"/>
              <a:gd name="connsiteX12" fmla="*/ 6228 w 453801"/>
              <a:gd name="connsiteY12" fmla="*/ 197426 h 261060"/>
              <a:gd name="connsiteX13" fmla="*/ 44328 w 453801"/>
              <a:gd name="connsiteY13" fmla="*/ 210126 h 261060"/>
              <a:gd name="connsiteX14" fmla="*/ 107828 w 453801"/>
              <a:gd name="connsiteY14" fmla="*/ 260926 h 2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1" h="261060">
                <a:moveTo>
                  <a:pt x="107828" y="260926"/>
                </a:moveTo>
                <a:cubicBezTo>
                  <a:pt x="130582" y="258280"/>
                  <a:pt x="148574" y="219651"/>
                  <a:pt x="180853" y="194251"/>
                </a:cubicBezTo>
                <a:cubicBezTo>
                  <a:pt x="213132" y="168851"/>
                  <a:pt x="256524" y="127576"/>
                  <a:pt x="301503" y="108526"/>
                </a:cubicBezTo>
                <a:cubicBezTo>
                  <a:pt x="346482" y="89476"/>
                  <a:pt x="434324" y="87888"/>
                  <a:pt x="450728" y="79951"/>
                </a:cubicBezTo>
                <a:cubicBezTo>
                  <a:pt x="467132" y="72013"/>
                  <a:pt x="413157" y="68309"/>
                  <a:pt x="399928" y="60901"/>
                </a:cubicBezTo>
                <a:cubicBezTo>
                  <a:pt x="386699" y="53493"/>
                  <a:pt x="376645" y="45555"/>
                  <a:pt x="371353" y="35501"/>
                </a:cubicBezTo>
                <a:cubicBezTo>
                  <a:pt x="366061" y="25447"/>
                  <a:pt x="370824" y="3751"/>
                  <a:pt x="368178" y="576"/>
                </a:cubicBezTo>
                <a:cubicBezTo>
                  <a:pt x="365532" y="-2599"/>
                  <a:pt x="361299" y="7984"/>
                  <a:pt x="355478" y="16451"/>
                </a:cubicBezTo>
                <a:cubicBezTo>
                  <a:pt x="349657" y="24918"/>
                  <a:pt x="362886" y="28093"/>
                  <a:pt x="333253" y="51376"/>
                </a:cubicBezTo>
                <a:cubicBezTo>
                  <a:pt x="303620" y="74659"/>
                  <a:pt x="222128" y="133397"/>
                  <a:pt x="177678" y="156151"/>
                </a:cubicBezTo>
                <a:cubicBezTo>
                  <a:pt x="133228" y="178905"/>
                  <a:pt x="95128" y="183139"/>
                  <a:pt x="66553" y="187901"/>
                </a:cubicBezTo>
                <a:cubicBezTo>
                  <a:pt x="37978" y="192663"/>
                  <a:pt x="16282" y="183139"/>
                  <a:pt x="6228" y="184726"/>
                </a:cubicBezTo>
                <a:cubicBezTo>
                  <a:pt x="-3826" y="186313"/>
                  <a:pt x="-122" y="193193"/>
                  <a:pt x="6228" y="197426"/>
                </a:cubicBezTo>
                <a:cubicBezTo>
                  <a:pt x="12578" y="201659"/>
                  <a:pt x="28982" y="193722"/>
                  <a:pt x="44328" y="210126"/>
                </a:cubicBezTo>
                <a:cubicBezTo>
                  <a:pt x="59674" y="226530"/>
                  <a:pt x="85074" y="263572"/>
                  <a:pt x="107828" y="26092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6000750" y="4577059"/>
            <a:ext cx="348766" cy="274431"/>
          </a:xfrm>
          <a:custGeom>
            <a:avLst/>
            <a:gdLst>
              <a:gd name="connsiteX0" fmla="*/ 3175 w 348766"/>
              <a:gd name="connsiteY0" fmla="*/ 96541 h 274431"/>
              <a:gd name="connsiteX1" fmla="*/ 101600 w 348766"/>
              <a:gd name="connsiteY1" fmla="*/ 125116 h 274431"/>
              <a:gd name="connsiteX2" fmla="*/ 184150 w 348766"/>
              <a:gd name="connsiteY2" fmla="*/ 172741 h 274431"/>
              <a:gd name="connsiteX3" fmla="*/ 241300 w 348766"/>
              <a:gd name="connsiteY3" fmla="*/ 239416 h 274431"/>
              <a:gd name="connsiteX4" fmla="*/ 263525 w 348766"/>
              <a:gd name="connsiteY4" fmla="*/ 274341 h 274431"/>
              <a:gd name="connsiteX5" fmla="*/ 273050 w 348766"/>
              <a:gd name="connsiteY5" fmla="*/ 229891 h 274431"/>
              <a:gd name="connsiteX6" fmla="*/ 304800 w 348766"/>
              <a:gd name="connsiteY6" fmla="*/ 201316 h 274431"/>
              <a:gd name="connsiteX7" fmla="*/ 346075 w 348766"/>
              <a:gd name="connsiteY7" fmla="*/ 188616 h 274431"/>
              <a:gd name="connsiteX8" fmla="*/ 222250 w 348766"/>
              <a:gd name="connsiteY8" fmla="*/ 166391 h 274431"/>
              <a:gd name="connsiteX9" fmla="*/ 152400 w 348766"/>
              <a:gd name="connsiteY9" fmla="*/ 118766 h 274431"/>
              <a:gd name="connsiteX10" fmla="*/ 79375 w 348766"/>
              <a:gd name="connsiteY10" fmla="*/ 74316 h 274431"/>
              <a:gd name="connsiteX11" fmla="*/ 28575 w 348766"/>
              <a:gd name="connsiteY11" fmla="*/ 1291 h 274431"/>
              <a:gd name="connsiteX12" fmla="*/ 25400 w 348766"/>
              <a:gd name="connsiteY12" fmla="*/ 29866 h 274431"/>
              <a:gd name="connsiteX13" fmla="*/ 3175 w 348766"/>
              <a:gd name="connsiteY13" fmla="*/ 96541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766" h="274431">
                <a:moveTo>
                  <a:pt x="3175" y="96541"/>
                </a:moveTo>
                <a:cubicBezTo>
                  <a:pt x="15875" y="112416"/>
                  <a:pt x="71438" y="112416"/>
                  <a:pt x="101600" y="125116"/>
                </a:cubicBezTo>
                <a:cubicBezTo>
                  <a:pt x="131763" y="137816"/>
                  <a:pt x="160867" y="153691"/>
                  <a:pt x="184150" y="172741"/>
                </a:cubicBezTo>
                <a:cubicBezTo>
                  <a:pt x="207433" y="191791"/>
                  <a:pt x="228071" y="222483"/>
                  <a:pt x="241300" y="239416"/>
                </a:cubicBezTo>
                <a:cubicBezTo>
                  <a:pt x="254529" y="256349"/>
                  <a:pt x="258233" y="275928"/>
                  <a:pt x="263525" y="274341"/>
                </a:cubicBezTo>
                <a:cubicBezTo>
                  <a:pt x="268817" y="272754"/>
                  <a:pt x="266171" y="242062"/>
                  <a:pt x="273050" y="229891"/>
                </a:cubicBezTo>
                <a:cubicBezTo>
                  <a:pt x="279929" y="217720"/>
                  <a:pt x="292629" y="208195"/>
                  <a:pt x="304800" y="201316"/>
                </a:cubicBezTo>
                <a:cubicBezTo>
                  <a:pt x="316971" y="194437"/>
                  <a:pt x="359833" y="194437"/>
                  <a:pt x="346075" y="188616"/>
                </a:cubicBezTo>
                <a:cubicBezTo>
                  <a:pt x="332317" y="182795"/>
                  <a:pt x="254529" y="178033"/>
                  <a:pt x="222250" y="166391"/>
                </a:cubicBezTo>
                <a:cubicBezTo>
                  <a:pt x="189971" y="154749"/>
                  <a:pt x="176212" y="134112"/>
                  <a:pt x="152400" y="118766"/>
                </a:cubicBezTo>
                <a:cubicBezTo>
                  <a:pt x="128588" y="103420"/>
                  <a:pt x="100012" y="93895"/>
                  <a:pt x="79375" y="74316"/>
                </a:cubicBezTo>
                <a:cubicBezTo>
                  <a:pt x="58738" y="54737"/>
                  <a:pt x="37571" y="8699"/>
                  <a:pt x="28575" y="1291"/>
                </a:cubicBezTo>
                <a:cubicBezTo>
                  <a:pt x="19579" y="-6117"/>
                  <a:pt x="31221" y="20341"/>
                  <a:pt x="25400" y="29866"/>
                </a:cubicBezTo>
                <a:cubicBezTo>
                  <a:pt x="19579" y="39391"/>
                  <a:pt x="-9525" y="80666"/>
                  <a:pt x="3175" y="9654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943586" y="3834851"/>
            <a:ext cx="302913" cy="255436"/>
          </a:xfrm>
          <a:custGeom>
            <a:avLst/>
            <a:gdLst>
              <a:gd name="connsiteX0" fmla="*/ 57164 w 302913"/>
              <a:gd name="connsiteY0" fmla="*/ 254549 h 255436"/>
              <a:gd name="connsiteX1" fmla="*/ 139714 w 302913"/>
              <a:gd name="connsiteY1" fmla="*/ 156124 h 255436"/>
              <a:gd name="connsiteX2" fmla="*/ 206389 w 302913"/>
              <a:gd name="connsiteY2" fmla="*/ 105324 h 255436"/>
              <a:gd name="connsiteX3" fmla="*/ 301639 w 302913"/>
              <a:gd name="connsiteY3" fmla="*/ 54524 h 255436"/>
              <a:gd name="connsiteX4" fmla="*/ 260364 w 302913"/>
              <a:gd name="connsiteY4" fmla="*/ 32299 h 255436"/>
              <a:gd name="connsiteX5" fmla="*/ 247664 w 302913"/>
              <a:gd name="connsiteY5" fmla="*/ 549 h 255436"/>
              <a:gd name="connsiteX6" fmla="*/ 206389 w 302913"/>
              <a:gd name="connsiteY6" fmla="*/ 60874 h 255436"/>
              <a:gd name="connsiteX7" fmla="*/ 146064 w 302913"/>
              <a:gd name="connsiteY7" fmla="*/ 124374 h 255436"/>
              <a:gd name="connsiteX8" fmla="*/ 38114 w 302913"/>
              <a:gd name="connsiteY8" fmla="*/ 171999 h 255436"/>
              <a:gd name="connsiteX9" fmla="*/ 14 w 302913"/>
              <a:gd name="connsiteY9" fmla="*/ 181524 h 255436"/>
              <a:gd name="connsiteX10" fmla="*/ 41289 w 302913"/>
              <a:gd name="connsiteY10" fmla="*/ 203749 h 255436"/>
              <a:gd name="connsiteX11" fmla="*/ 57164 w 302913"/>
              <a:gd name="connsiteY11" fmla="*/ 254549 h 2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913" h="255436">
                <a:moveTo>
                  <a:pt x="57164" y="254549"/>
                </a:moveTo>
                <a:cubicBezTo>
                  <a:pt x="73568" y="246611"/>
                  <a:pt x="114843" y="180995"/>
                  <a:pt x="139714" y="156124"/>
                </a:cubicBezTo>
                <a:cubicBezTo>
                  <a:pt x="164585" y="131253"/>
                  <a:pt x="179402" y="122257"/>
                  <a:pt x="206389" y="105324"/>
                </a:cubicBezTo>
                <a:cubicBezTo>
                  <a:pt x="233377" y="88391"/>
                  <a:pt x="292643" y="66695"/>
                  <a:pt x="301639" y="54524"/>
                </a:cubicBezTo>
                <a:cubicBezTo>
                  <a:pt x="310635" y="42353"/>
                  <a:pt x="269360" y="41295"/>
                  <a:pt x="260364" y="32299"/>
                </a:cubicBezTo>
                <a:cubicBezTo>
                  <a:pt x="251368" y="23303"/>
                  <a:pt x="256660" y="-4213"/>
                  <a:pt x="247664" y="549"/>
                </a:cubicBezTo>
                <a:cubicBezTo>
                  <a:pt x="238668" y="5311"/>
                  <a:pt x="223322" y="40236"/>
                  <a:pt x="206389" y="60874"/>
                </a:cubicBezTo>
                <a:cubicBezTo>
                  <a:pt x="189456" y="81511"/>
                  <a:pt x="174110" y="105853"/>
                  <a:pt x="146064" y="124374"/>
                </a:cubicBezTo>
                <a:cubicBezTo>
                  <a:pt x="118018" y="142895"/>
                  <a:pt x="62456" y="162474"/>
                  <a:pt x="38114" y="171999"/>
                </a:cubicBezTo>
                <a:cubicBezTo>
                  <a:pt x="13772" y="181524"/>
                  <a:pt x="-515" y="176232"/>
                  <a:pt x="14" y="181524"/>
                </a:cubicBezTo>
                <a:cubicBezTo>
                  <a:pt x="543" y="186816"/>
                  <a:pt x="30177" y="192637"/>
                  <a:pt x="41289" y="203749"/>
                </a:cubicBezTo>
                <a:cubicBezTo>
                  <a:pt x="52401" y="214861"/>
                  <a:pt x="40760" y="262487"/>
                  <a:pt x="57164" y="2545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302094" y="5372100"/>
            <a:ext cx="1428374" cy="13726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Snow (ice) particles</a:t>
            </a:r>
          </a:p>
        </p:txBody>
      </p:sp>
      <p:sp>
        <p:nvSpPr>
          <p:cNvPr id="38" name="Freeform 37"/>
          <p:cNvSpPr/>
          <p:nvPr/>
        </p:nvSpPr>
        <p:spPr>
          <a:xfrm>
            <a:off x="4893524" y="5780832"/>
            <a:ext cx="992076" cy="488892"/>
          </a:xfrm>
          <a:custGeom>
            <a:avLst/>
            <a:gdLst>
              <a:gd name="connsiteX0" fmla="*/ 107828 w 453801"/>
              <a:gd name="connsiteY0" fmla="*/ 260926 h 261060"/>
              <a:gd name="connsiteX1" fmla="*/ 180853 w 453801"/>
              <a:gd name="connsiteY1" fmla="*/ 194251 h 261060"/>
              <a:gd name="connsiteX2" fmla="*/ 301503 w 453801"/>
              <a:gd name="connsiteY2" fmla="*/ 108526 h 261060"/>
              <a:gd name="connsiteX3" fmla="*/ 450728 w 453801"/>
              <a:gd name="connsiteY3" fmla="*/ 79951 h 261060"/>
              <a:gd name="connsiteX4" fmla="*/ 399928 w 453801"/>
              <a:gd name="connsiteY4" fmla="*/ 60901 h 261060"/>
              <a:gd name="connsiteX5" fmla="*/ 371353 w 453801"/>
              <a:gd name="connsiteY5" fmla="*/ 35501 h 261060"/>
              <a:gd name="connsiteX6" fmla="*/ 368178 w 453801"/>
              <a:gd name="connsiteY6" fmla="*/ 576 h 261060"/>
              <a:gd name="connsiteX7" fmla="*/ 355478 w 453801"/>
              <a:gd name="connsiteY7" fmla="*/ 16451 h 261060"/>
              <a:gd name="connsiteX8" fmla="*/ 333253 w 453801"/>
              <a:gd name="connsiteY8" fmla="*/ 51376 h 261060"/>
              <a:gd name="connsiteX9" fmla="*/ 177678 w 453801"/>
              <a:gd name="connsiteY9" fmla="*/ 156151 h 261060"/>
              <a:gd name="connsiteX10" fmla="*/ 66553 w 453801"/>
              <a:gd name="connsiteY10" fmla="*/ 187901 h 261060"/>
              <a:gd name="connsiteX11" fmla="*/ 6228 w 453801"/>
              <a:gd name="connsiteY11" fmla="*/ 184726 h 261060"/>
              <a:gd name="connsiteX12" fmla="*/ 6228 w 453801"/>
              <a:gd name="connsiteY12" fmla="*/ 197426 h 261060"/>
              <a:gd name="connsiteX13" fmla="*/ 44328 w 453801"/>
              <a:gd name="connsiteY13" fmla="*/ 210126 h 261060"/>
              <a:gd name="connsiteX14" fmla="*/ 107828 w 453801"/>
              <a:gd name="connsiteY14" fmla="*/ 260926 h 2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1" h="261060">
                <a:moveTo>
                  <a:pt x="107828" y="260926"/>
                </a:moveTo>
                <a:cubicBezTo>
                  <a:pt x="130582" y="258280"/>
                  <a:pt x="148574" y="219651"/>
                  <a:pt x="180853" y="194251"/>
                </a:cubicBezTo>
                <a:cubicBezTo>
                  <a:pt x="213132" y="168851"/>
                  <a:pt x="256524" y="127576"/>
                  <a:pt x="301503" y="108526"/>
                </a:cubicBezTo>
                <a:cubicBezTo>
                  <a:pt x="346482" y="89476"/>
                  <a:pt x="434324" y="87888"/>
                  <a:pt x="450728" y="79951"/>
                </a:cubicBezTo>
                <a:cubicBezTo>
                  <a:pt x="467132" y="72013"/>
                  <a:pt x="413157" y="68309"/>
                  <a:pt x="399928" y="60901"/>
                </a:cubicBezTo>
                <a:cubicBezTo>
                  <a:pt x="386699" y="53493"/>
                  <a:pt x="376645" y="45555"/>
                  <a:pt x="371353" y="35501"/>
                </a:cubicBezTo>
                <a:cubicBezTo>
                  <a:pt x="366061" y="25447"/>
                  <a:pt x="370824" y="3751"/>
                  <a:pt x="368178" y="576"/>
                </a:cubicBezTo>
                <a:cubicBezTo>
                  <a:pt x="365532" y="-2599"/>
                  <a:pt x="361299" y="7984"/>
                  <a:pt x="355478" y="16451"/>
                </a:cubicBezTo>
                <a:cubicBezTo>
                  <a:pt x="349657" y="24918"/>
                  <a:pt x="362886" y="28093"/>
                  <a:pt x="333253" y="51376"/>
                </a:cubicBezTo>
                <a:cubicBezTo>
                  <a:pt x="303620" y="74659"/>
                  <a:pt x="222128" y="133397"/>
                  <a:pt x="177678" y="156151"/>
                </a:cubicBezTo>
                <a:cubicBezTo>
                  <a:pt x="133228" y="178905"/>
                  <a:pt x="95128" y="183139"/>
                  <a:pt x="66553" y="187901"/>
                </a:cubicBezTo>
                <a:cubicBezTo>
                  <a:pt x="37978" y="192663"/>
                  <a:pt x="16282" y="183139"/>
                  <a:pt x="6228" y="184726"/>
                </a:cubicBezTo>
                <a:cubicBezTo>
                  <a:pt x="-3826" y="186313"/>
                  <a:pt x="-122" y="193193"/>
                  <a:pt x="6228" y="197426"/>
                </a:cubicBezTo>
                <a:cubicBezTo>
                  <a:pt x="12578" y="201659"/>
                  <a:pt x="28982" y="193722"/>
                  <a:pt x="44328" y="210126"/>
                </a:cubicBezTo>
                <a:cubicBezTo>
                  <a:pt x="59674" y="226530"/>
                  <a:pt x="85074" y="263572"/>
                  <a:pt x="107828" y="26092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218961" y="6085058"/>
            <a:ext cx="1347677" cy="369332"/>
          </a:xfrm>
          <a:prstGeom prst="rect">
            <a:avLst/>
          </a:prstGeom>
          <a:noFill/>
        </p:spPr>
        <p:txBody>
          <a:bodyPr wrap="none" rtlCol="0">
            <a:spAutoFit/>
          </a:bodyPr>
          <a:lstStyle/>
          <a:p>
            <a:r>
              <a:rPr lang="en-US" dirty="0"/>
              <a:t>Liquid water</a:t>
            </a:r>
          </a:p>
        </p:txBody>
      </p:sp>
      <p:sp>
        <p:nvSpPr>
          <p:cNvPr id="48" name="TextBox 47"/>
          <p:cNvSpPr txBox="1"/>
          <p:nvPr/>
        </p:nvSpPr>
        <p:spPr>
          <a:xfrm>
            <a:off x="8390742" y="1653076"/>
            <a:ext cx="2090637" cy="646331"/>
          </a:xfrm>
          <a:prstGeom prst="rect">
            <a:avLst/>
          </a:prstGeom>
          <a:noFill/>
        </p:spPr>
        <p:txBody>
          <a:bodyPr wrap="none" rtlCol="0">
            <a:spAutoFit/>
          </a:bodyPr>
          <a:lstStyle/>
          <a:p>
            <a:pPr algn="ctr"/>
            <a:r>
              <a:rPr lang="en-US" dirty="0"/>
              <a:t>Output phase</a:t>
            </a:r>
          </a:p>
          <a:p>
            <a:pPr algn="ctr"/>
            <a:r>
              <a:rPr lang="en-US" dirty="0"/>
              <a:t>T = 0 </a:t>
            </a:r>
            <a:r>
              <a:rPr lang="en-US" dirty="0">
                <a:latin typeface="Calibri" panose="020F0502020204030204" pitchFamily="34" charset="0"/>
              </a:rPr>
              <a:t>°C (isothermal)</a:t>
            </a:r>
            <a:endParaRPr lang="en-US" dirty="0"/>
          </a:p>
        </p:txBody>
      </p:sp>
      <p:sp>
        <p:nvSpPr>
          <p:cNvPr id="36" name="Freeform 35"/>
          <p:cNvSpPr/>
          <p:nvPr/>
        </p:nvSpPr>
        <p:spPr>
          <a:xfrm>
            <a:off x="8440446" y="2600475"/>
            <a:ext cx="1452778" cy="2971257"/>
          </a:xfrm>
          <a:custGeom>
            <a:avLst/>
            <a:gdLst>
              <a:gd name="connsiteX0" fmla="*/ 1329641 w 1452778"/>
              <a:gd name="connsiteY0" fmla="*/ 718251 h 2971257"/>
              <a:gd name="connsiteX1" fmla="*/ 1320214 w 1452778"/>
              <a:gd name="connsiteY1" fmla="*/ 652263 h 2971257"/>
              <a:gd name="connsiteX2" fmla="*/ 1273080 w 1452778"/>
              <a:gd name="connsiteY2" fmla="*/ 605129 h 2971257"/>
              <a:gd name="connsiteX3" fmla="*/ 1150531 w 1452778"/>
              <a:gd name="connsiteY3" fmla="*/ 529715 h 2971257"/>
              <a:gd name="connsiteX4" fmla="*/ 1065690 w 1452778"/>
              <a:gd name="connsiteY4" fmla="*/ 378886 h 2971257"/>
              <a:gd name="connsiteX5" fmla="*/ 1075117 w 1452778"/>
              <a:gd name="connsiteY5" fmla="*/ 237484 h 2971257"/>
              <a:gd name="connsiteX6" fmla="*/ 1122251 w 1452778"/>
              <a:gd name="connsiteY6" fmla="*/ 105509 h 2971257"/>
              <a:gd name="connsiteX7" fmla="*/ 1254226 w 1452778"/>
              <a:gd name="connsiteY7" fmla="*/ 20667 h 2971257"/>
              <a:gd name="connsiteX8" fmla="*/ 1103397 w 1452778"/>
              <a:gd name="connsiteY8" fmla="*/ 1814 h 2971257"/>
              <a:gd name="connsiteX9" fmla="*/ 924288 w 1452778"/>
              <a:gd name="connsiteY9" fmla="*/ 1814 h 2971257"/>
              <a:gd name="connsiteX10" fmla="*/ 848874 w 1452778"/>
              <a:gd name="connsiteY10" fmla="*/ 11240 h 2971257"/>
              <a:gd name="connsiteX11" fmla="*/ 877154 w 1452778"/>
              <a:gd name="connsiteY11" fmla="*/ 20667 h 2971257"/>
              <a:gd name="connsiteX12" fmla="*/ 896008 w 1452778"/>
              <a:gd name="connsiteY12" fmla="*/ 30094 h 2971257"/>
              <a:gd name="connsiteX13" fmla="*/ 980849 w 1452778"/>
              <a:gd name="connsiteY13" fmla="*/ 152643 h 2971257"/>
              <a:gd name="connsiteX14" fmla="*/ 1009129 w 1452778"/>
              <a:gd name="connsiteY14" fmla="*/ 284618 h 2971257"/>
              <a:gd name="connsiteX15" fmla="*/ 990276 w 1452778"/>
              <a:gd name="connsiteY15" fmla="*/ 435447 h 2971257"/>
              <a:gd name="connsiteX16" fmla="*/ 943142 w 1452778"/>
              <a:gd name="connsiteY16" fmla="*/ 548568 h 2971257"/>
              <a:gd name="connsiteX17" fmla="*/ 877154 w 1452778"/>
              <a:gd name="connsiteY17" fmla="*/ 614556 h 2971257"/>
              <a:gd name="connsiteX18" fmla="*/ 782886 w 1452778"/>
              <a:gd name="connsiteY18" fmla="*/ 699397 h 2971257"/>
              <a:gd name="connsiteX19" fmla="*/ 622630 w 1452778"/>
              <a:gd name="connsiteY19" fmla="*/ 746531 h 2971257"/>
              <a:gd name="connsiteX20" fmla="*/ 509509 w 1452778"/>
              <a:gd name="connsiteY20" fmla="*/ 755958 h 2971257"/>
              <a:gd name="connsiteX21" fmla="*/ 349253 w 1452778"/>
              <a:gd name="connsiteY21" fmla="*/ 718251 h 2971257"/>
              <a:gd name="connsiteX22" fmla="*/ 283265 w 1452778"/>
              <a:gd name="connsiteY22" fmla="*/ 680544 h 2971257"/>
              <a:gd name="connsiteX23" fmla="*/ 198424 w 1452778"/>
              <a:gd name="connsiteY23" fmla="*/ 652263 h 2971257"/>
              <a:gd name="connsiteX24" fmla="*/ 151290 w 1452778"/>
              <a:gd name="connsiteY24" fmla="*/ 576849 h 2971257"/>
              <a:gd name="connsiteX25" fmla="*/ 94729 w 1452778"/>
              <a:gd name="connsiteY25" fmla="*/ 510861 h 2971257"/>
              <a:gd name="connsiteX26" fmla="*/ 75876 w 1452778"/>
              <a:gd name="connsiteY26" fmla="*/ 576849 h 2971257"/>
              <a:gd name="connsiteX27" fmla="*/ 66449 w 1452778"/>
              <a:gd name="connsiteY27" fmla="*/ 652263 h 2971257"/>
              <a:gd name="connsiteX28" fmla="*/ 461 w 1452778"/>
              <a:gd name="connsiteY28" fmla="*/ 680544 h 2971257"/>
              <a:gd name="connsiteX29" fmla="*/ 104156 w 1452778"/>
              <a:gd name="connsiteY29" fmla="*/ 680544 h 2971257"/>
              <a:gd name="connsiteX30" fmla="*/ 245558 w 1452778"/>
              <a:gd name="connsiteY30" fmla="*/ 708824 h 2971257"/>
              <a:gd name="connsiteX31" fmla="*/ 368107 w 1452778"/>
              <a:gd name="connsiteY31" fmla="*/ 746531 h 2971257"/>
              <a:gd name="connsiteX32" fmla="*/ 452948 w 1452778"/>
              <a:gd name="connsiteY32" fmla="*/ 803092 h 2971257"/>
              <a:gd name="connsiteX33" fmla="*/ 490655 w 1452778"/>
              <a:gd name="connsiteY33" fmla="*/ 850226 h 2971257"/>
              <a:gd name="connsiteX34" fmla="*/ 547216 w 1452778"/>
              <a:gd name="connsiteY34" fmla="*/ 916214 h 2971257"/>
              <a:gd name="connsiteX35" fmla="*/ 603777 w 1452778"/>
              <a:gd name="connsiteY35" fmla="*/ 1067043 h 2971257"/>
              <a:gd name="connsiteX36" fmla="*/ 584923 w 1452778"/>
              <a:gd name="connsiteY36" fmla="*/ 1133030 h 2971257"/>
              <a:gd name="connsiteX37" fmla="*/ 566070 w 1452778"/>
              <a:gd name="connsiteY37" fmla="*/ 1246152 h 2971257"/>
              <a:gd name="connsiteX38" fmla="*/ 509509 w 1452778"/>
              <a:gd name="connsiteY38" fmla="*/ 1330993 h 2971257"/>
              <a:gd name="connsiteX39" fmla="*/ 434094 w 1452778"/>
              <a:gd name="connsiteY39" fmla="*/ 1406407 h 2971257"/>
              <a:gd name="connsiteX40" fmla="*/ 415241 w 1452778"/>
              <a:gd name="connsiteY40" fmla="*/ 1425261 h 2971257"/>
              <a:gd name="connsiteX41" fmla="*/ 377534 w 1452778"/>
              <a:gd name="connsiteY41" fmla="*/ 1472395 h 2971257"/>
              <a:gd name="connsiteX42" fmla="*/ 273839 w 1452778"/>
              <a:gd name="connsiteY42" fmla="*/ 1519529 h 2971257"/>
              <a:gd name="connsiteX43" fmla="*/ 160717 w 1452778"/>
              <a:gd name="connsiteY43" fmla="*/ 1538383 h 2971257"/>
              <a:gd name="connsiteX44" fmla="*/ 19315 w 1452778"/>
              <a:gd name="connsiteY44" fmla="*/ 1538383 h 2971257"/>
              <a:gd name="connsiteX45" fmla="*/ 94729 w 1452778"/>
              <a:gd name="connsiteY45" fmla="*/ 1585517 h 2971257"/>
              <a:gd name="connsiteX46" fmla="*/ 160717 w 1452778"/>
              <a:gd name="connsiteY46" fmla="*/ 1613797 h 2971257"/>
              <a:gd name="connsiteX47" fmla="*/ 179571 w 1452778"/>
              <a:gd name="connsiteY47" fmla="*/ 1670358 h 2971257"/>
              <a:gd name="connsiteX48" fmla="*/ 254985 w 1452778"/>
              <a:gd name="connsiteY48" fmla="*/ 1726919 h 2971257"/>
              <a:gd name="connsiteX49" fmla="*/ 292692 w 1452778"/>
              <a:gd name="connsiteY49" fmla="*/ 1623224 h 2971257"/>
              <a:gd name="connsiteX50" fmla="*/ 339826 w 1452778"/>
              <a:gd name="connsiteY50" fmla="*/ 1528956 h 2971257"/>
              <a:gd name="connsiteX51" fmla="*/ 462375 w 1452778"/>
              <a:gd name="connsiteY51" fmla="*/ 1396981 h 2971257"/>
              <a:gd name="connsiteX52" fmla="*/ 566070 w 1452778"/>
              <a:gd name="connsiteY52" fmla="*/ 1359273 h 2971257"/>
              <a:gd name="connsiteX53" fmla="*/ 716898 w 1452778"/>
              <a:gd name="connsiteY53" fmla="*/ 1359273 h 2971257"/>
              <a:gd name="connsiteX54" fmla="*/ 905435 w 1452778"/>
              <a:gd name="connsiteY54" fmla="*/ 1415834 h 2971257"/>
              <a:gd name="connsiteX55" fmla="*/ 971422 w 1452778"/>
              <a:gd name="connsiteY55" fmla="*/ 1472395 h 2971257"/>
              <a:gd name="connsiteX56" fmla="*/ 1084544 w 1452778"/>
              <a:gd name="connsiteY56" fmla="*/ 1689212 h 2971257"/>
              <a:gd name="connsiteX57" fmla="*/ 1075117 w 1452778"/>
              <a:gd name="connsiteY57" fmla="*/ 1821187 h 2971257"/>
              <a:gd name="connsiteX58" fmla="*/ 1056263 w 1452778"/>
              <a:gd name="connsiteY58" fmla="*/ 1953162 h 2971257"/>
              <a:gd name="connsiteX59" fmla="*/ 1018556 w 1452778"/>
              <a:gd name="connsiteY59" fmla="*/ 2000296 h 2971257"/>
              <a:gd name="connsiteX60" fmla="*/ 933715 w 1452778"/>
              <a:gd name="connsiteY60" fmla="*/ 2056857 h 2971257"/>
              <a:gd name="connsiteX61" fmla="*/ 754606 w 1452778"/>
              <a:gd name="connsiteY61" fmla="*/ 2169979 h 2971257"/>
              <a:gd name="connsiteX62" fmla="*/ 603777 w 1452778"/>
              <a:gd name="connsiteY62" fmla="*/ 2198259 h 2971257"/>
              <a:gd name="connsiteX63" fmla="*/ 424668 w 1452778"/>
              <a:gd name="connsiteY63" fmla="*/ 2085137 h 2971257"/>
              <a:gd name="connsiteX64" fmla="*/ 377534 w 1452778"/>
              <a:gd name="connsiteY64" fmla="*/ 2349088 h 2971257"/>
              <a:gd name="connsiteX65" fmla="*/ 368107 w 1452778"/>
              <a:gd name="connsiteY65" fmla="*/ 2603612 h 2971257"/>
              <a:gd name="connsiteX66" fmla="*/ 339826 w 1452778"/>
              <a:gd name="connsiteY66" fmla="*/ 2895843 h 2971257"/>
              <a:gd name="connsiteX67" fmla="*/ 1075117 w 1452778"/>
              <a:gd name="connsiteY67" fmla="*/ 2971257 h 2971257"/>
              <a:gd name="connsiteX68" fmla="*/ 820593 w 1452778"/>
              <a:gd name="connsiteY68" fmla="*/ 2895843 h 2971257"/>
              <a:gd name="connsiteX69" fmla="*/ 698045 w 1452778"/>
              <a:gd name="connsiteY69" fmla="*/ 2584758 h 2971257"/>
              <a:gd name="connsiteX70" fmla="*/ 716898 w 1452778"/>
              <a:gd name="connsiteY70" fmla="*/ 2301954 h 2971257"/>
              <a:gd name="connsiteX71" fmla="*/ 839447 w 1452778"/>
              <a:gd name="connsiteY71" fmla="*/ 2188832 h 2971257"/>
              <a:gd name="connsiteX72" fmla="*/ 943142 w 1452778"/>
              <a:gd name="connsiteY72" fmla="*/ 2122845 h 2971257"/>
              <a:gd name="connsiteX73" fmla="*/ 1075117 w 1452778"/>
              <a:gd name="connsiteY73" fmla="*/ 2066284 h 2971257"/>
              <a:gd name="connsiteX74" fmla="*/ 1150531 w 1452778"/>
              <a:gd name="connsiteY74" fmla="*/ 2066284 h 2971257"/>
              <a:gd name="connsiteX75" fmla="*/ 1320214 w 1452778"/>
              <a:gd name="connsiteY75" fmla="*/ 2113418 h 2971257"/>
              <a:gd name="connsiteX76" fmla="*/ 1423909 w 1452778"/>
              <a:gd name="connsiteY76" fmla="*/ 2207686 h 2971257"/>
              <a:gd name="connsiteX77" fmla="*/ 1452189 w 1452778"/>
              <a:gd name="connsiteY77" fmla="*/ 2151125 h 2971257"/>
              <a:gd name="connsiteX78" fmla="*/ 1405055 w 1452778"/>
              <a:gd name="connsiteY78" fmla="*/ 2113418 h 2971257"/>
              <a:gd name="connsiteX79" fmla="*/ 1291934 w 1452778"/>
              <a:gd name="connsiteY79" fmla="*/ 2028577 h 2971257"/>
              <a:gd name="connsiteX80" fmla="*/ 1207092 w 1452778"/>
              <a:gd name="connsiteY80" fmla="*/ 1896601 h 2971257"/>
              <a:gd name="connsiteX81" fmla="*/ 1178812 w 1452778"/>
              <a:gd name="connsiteY81" fmla="*/ 1717492 h 2971257"/>
              <a:gd name="connsiteX82" fmla="*/ 1188239 w 1452778"/>
              <a:gd name="connsiteY82" fmla="*/ 1528956 h 2971257"/>
              <a:gd name="connsiteX83" fmla="*/ 1291934 w 1452778"/>
              <a:gd name="connsiteY83" fmla="*/ 1425261 h 2971257"/>
              <a:gd name="connsiteX84" fmla="*/ 1263653 w 1452778"/>
              <a:gd name="connsiteY84" fmla="*/ 1359273 h 2971257"/>
              <a:gd name="connsiteX85" fmla="*/ 1197665 w 1452778"/>
              <a:gd name="connsiteY85" fmla="*/ 1406407 h 2971257"/>
              <a:gd name="connsiteX86" fmla="*/ 1037410 w 1452778"/>
              <a:gd name="connsiteY86" fmla="*/ 1396981 h 2971257"/>
              <a:gd name="connsiteX87" fmla="*/ 999703 w 1452778"/>
              <a:gd name="connsiteY87" fmla="*/ 1415834 h 2971257"/>
              <a:gd name="connsiteX88" fmla="*/ 754606 w 1452778"/>
              <a:gd name="connsiteY88" fmla="*/ 1312139 h 2971257"/>
              <a:gd name="connsiteX89" fmla="*/ 669764 w 1452778"/>
              <a:gd name="connsiteY89" fmla="*/ 1151884 h 2971257"/>
              <a:gd name="connsiteX90" fmla="*/ 669764 w 1452778"/>
              <a:gd name="connsiteY90" fmla="*/ 916214 h 2971257"/>
              <a:gd name="connsiteX91" fmla="*/ 726325 w 1452778"/>
              <a:gd name="connsiteY91" fmla="*/ 765385 h 2971257"/>
              <a:gd name="connsiteX92" fmla="*/ 830020 w 1452778"/>
              <a:gd name="connsiteY92" fmla="*/ 689970 h 2971257"/>
              <a:gd name="connsiteX93" fmla="*/ 943142 w 1452778"/>
              <a:gd name="connsiteY93" fmla="*/ 633410 h 2971257"/>
              <a:gd name="connsiteX94" fmla="*/ 1065690 w 1452778"/>
              <a:gd name="connsiteY94" fmla="*/ 614556 h 2971257"/>
              <a:gd name="connsiteX95" fmla="*/ 1207092 w 1452778"/>
              <a:gd name="connsiteY95" fmla="*/ 642836 h 2971257"/>
              <a:gd name="connsiteX96" fmla="*/ 1329641 w 1452778"/>
              <a:gd name="connsiteY96" fmla="*/ 718251 h 29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452778" h="2971257">
                <a:moveTo>
                  <a:pt x="1329641" y="718251"/>
                </a:moveTo>
                <a:cubicBezTo>
                  <a:pt x="1348495" y="719822"/>
                  <a:pt x="1329641" y="671117"/>
                  <a:pt x="1320214" y="652263"/>
                </a:cubicBezTo>
                <a:cubicBezTo>
                  <a:pt x="1310787" y="633409"/>
                  <a:pt x="1301360" y="625554"/>
                  <a:pt x="1273080" y="605129"/>
                </a:cubicBezTo>
                <a:cubicBezTo>
                  <a:pt x="1244800" y="584704"/>
                  <a:pt x="1185096" y="567422"/>
                  <a:pt x="1150531" y="529715"/>
                </a:cubicBezTo>
                <a:cubicBezTo>
                  <a:pt x="1115966" y="492008"/>
                  <a:pt x="1078259" y="427591"/>
                  <a:pt x="1065690" y="378886"/>
                </a:cubicBezTo>
                <a:cubicBezTo>
                  <a:pt x="1053121" y="330181"/>
                  <a:pt x="1065690" y="283047"/>
                  <a:pt x="1075117" y="237484"/>
                </a:cubicBezTo>
                <a:cubicBezTo>
                  <a:pt x="1084544" y="191921"/>
                  <a:pt x="1092400" y="141645"/>
                  <a:pt x="1122251" y="105509"/>
                </a:cubicBezTo>
                <a:cubicBezTo>
                  <a:pt x="1152102" y="69373"/>
                  <a:pt x="1257368" y="37949"/>
                  <a:pt x="1254226" y="20667"/>
                </a:cubicBezTo>
                <a:cubicBezTo>
                  <a:pt x="1251084" y="3384"/>
                  <a:pt x="1158387" y="4956"/>
                  <a:pt x="1103397" y="1814"/>
                </a:cubicBezTo>
                <a:cubicBezTo>
                  <a:pt x="1048407" y="-1328"/>
                  <a:pt x="966708" y="243"/>
                  <a:pt x="924288" y="1814"/>
                </a:cubicBezTo>
                <a:cubicBezTo>
                  <a:pt x="881868" y="3385"/>
                  <a:pt x="856730" y="8098"/>
                  <a:pt x="848874" y="11240"/>
                </a:cubicBezTo>
                <a:cubicBezTo>
                  <a:pt x="841018" y="14382"/>
                  <a:pt x="869298" y="17525"/>
                  <a:pt x="877154" y="20667"/>
                </a:cubicBezTo>
                <a:cubicBezTo>
                  <a:pt x="885010" y="23809"/>
                  <a:pt x="878726" y="8098"/>
                  <a:pt x="896008" y="30094"/>
                </a:cubicBezTo>
                <a:cubicBezTo>
                  <a:pt x="913290" y="52090"/>
                  <a:pt x="961995" y="110222"/>
                  <a:pt x="980849" y="152643"/>
                </a:cubicBezTo>
                <a:cubicBezTo>
                  <a:pt x="999703" y="195064"/>
                  <a:pt x="1007558" y="237484"/>
                  <a:pt x="1009129" y="284618"/>
                </a:cubicBezTo>
                <a:cubicBezTo>
                  <a:pt x="1010700" y="331752"/>
                  <a:pt x="1001274" y="391455"/>
                  <a:pt x="990276" y="435447"/>
                </a:cubicBezTo>
                <a:cubicBezTo>
                  <a:pt x="979278" y="479439"/>
                  <a:pt x="961996" y="518717"/>
                  <a:pt x="943142" y="548568"/>
                </a:cubicBezTo>
                <a:cubicBezTo>
                  <a:pt x="924288" y="578419"/>
                  <a:pt x="903863" y="589418"/>
                  <a:pt x="877154" y="614556"/>
                </a:cubicBezTo>
                <a:cubicBezTo>
                  <a:pt x="850445" y="639694"/>
                  <a:pt x="825307" y="677401"/>
                  <a:pt x="782886" y="699397"/>
                </a:cubicBezTo>
                <a:cubicBezTo>
                  <a:pt x="740465" y="721393"/>
                  <a:pt x="668193" y="737104"/>
                  <a:pt x="622630" y="746531"/>
                </a:cubicBezTo>
                <a:cubicBezTo>
                  <a:pt x="577067" y="755958"/>
                  <a:pt x="555072" y="760671"/>
                  <a:pt x="509509" y="755958"/>
                </a:cubicBezTo>
                <a:cubicBezTo>
                  <a:pt x="463946" y="751245"/>
                  <a:pt x="386960" y="730820"/>
                  <a:pt x="349253" y="718251"/>
                </a:cubicBezTo>
                <a:cubicBezTo>
                  <a:pt x="311546" y="705682"/>
                  <a:pt x="308403" y="691542"/>
                  <a:pt x="283265" y="680544"/>
                </a:cubicBezTo>
                <a:cubicBezTo>
                  <a:pt x="258127" y="669546"/>
                  <a:pt x="220420" y="669545"/>
                  <a:pt x="198424" y="652263"/>
                </a:cubicBezTo>
                <a:cubicBezTo>
                  <a:pt x="176428" y="634981"/>
                  <a:pt x="168572" y="600416"/>
                  <a:pt x="151290" y="576849"/>
                </a:cubicBezTo>
                <a:cubicBezTo>
                  <a:pt x="134008" y="553282"/>
                  <a:pt x="107298" y="510861"/>
                  <a:pt x="94729" y="510861"/>
                </a:cubicBezTo>
                <a:cubicBezTo>
                  <a:pt x="82160" y="510861"/>
                  <a:pt x="80589" y="553282"/>
                  <a:pt x="75876" y="576849"/>
                </a:cubicBezTo>
                <a:cubicBezTo>
                  <a:pt x="71163" y="600416"/>
                  <a:pt x="79018" y="634981"/>
                  <a:pt x="66449" y="652263"/>
                </a:cubicBezTo>
                <a:cubicBezTo>
                  <a:pt x="53880" y="669545"/>
                  <a:pt x="-5824" y="675830"/>
                  <a:pt x="461" y="680544"/>
                </a:cubicBezTo>
                <a:cubicBezTo>
                  <a:pt x="6745" y="685257"/>
                  <a:pt x="63307" y="675831"/>
                  <a:pt x="104156" y="680544"/>
                </a:cubicBezTo>
                <a:cubicBezTo>
                  <a:pt x="145005" y="685257"/>
                  <a:pt x="201566" y="697826"/>
                  <a:pt x="245558" y="708824"/>
                </a:cubicBezTo>
                <a:cubicBezTo>
                  <a:pt x="289550" y="719822"/>
                  <a:pt x="333542" y="730820"/>
                  <a:pt x="368107" y="746531"/>
                </a:cubicBezTo>
                <a:cubicBezTo>
                  <a:pt x="402672" y="762242"/>
                  <a:pt x="432523" y="785810"/>
                  <a:pt x="452948" y="803092"/>
                </a:cubicBezTo>
                <a:cubicBezTo>
                  <a:pt x="473373" y="820374"/>
                  <a:pt x="474944" y="831372"/>
                  <a:pt x="490655" y="850226"/>
                </a:cubicBezTo>
                <a:cubicBezTo>
                  <a:pt x="506366" y="869080"/>
                  <a:pt x="528362" y="880078"/>
                  <a:pt x="547216" y="916214"/>
                </a:cubicBezTo>
                <a:cubicBezTo>
                  <a:pt x="566070" y="952350"/>
                  <a:pt x="597492" y="1030907"/>
                  <a:pt x="603777" y="1067043"/>
                </a:cubicBezTo>
                <a:cubicBezTo>
                  <a:pt x="610061" y="1103179"/>
                  <a:pt x="591207" y="1103179"/>
                  <a:pt x="584923" y="1133030"/>
                </a:cubicBezTo>
                <a:cubicBezTo>
                  <a:pt x="578639" y="1162881"/>
                  <a:pt x="578639" y="1213158"/>
                  <a:pt x="566070" y="1246152"/>
                </a:cubicBezTo>
                <a:cubicBezTo>
                  <a:pt x="553501" y="1279146"/>
                  <a:pt x="531505" y="1304284"/>
                  <a:pt x="509509" y="1330993"/>
                </a:cubicBezTo>
                <a:cubicBezTo>
                  <a:pt x="487513" y="1357702"/>
                  <a:pt x="434094" y="1406407"/>
                  <a:pt x="434094" y="1406407"/>
                </a:cubicBezTo>
                <a:cubicBezTo>
                  <a:pt x="418383" y="1422118"/>
                  <a:pt x="424668" y="1414263"/>
                  <a:pt x="415241" y="1425261"/>
                </a:cubicBezTo>
                <a:cubicBezTo>
                  <a:pt x="405814" y="1436259"/>
                  <a:pt x="401101" y="1456684"/>
                  <a:pt x="377534" y="1472395"/>
                </a:cubicBezTo>
                <a:cubicBezTo>
                  <a:pt x="353967" y="1488106"/>
                  <a:pt x="309975" y="1508531"/>
                  <a:pt x="273839" y="1519529"/>
                </a:cubicBezTo>
                <a:cubicBezTo>
                  <a:pt x="237703" y="1530527"/>
                  <a:pt x="203138" y="1535241"/>
                  <a:pt x="160717" y="1538383"/>
                </a:cubicBezTo>
                <a:cubicBezTo>
                  <a:pt x="118296" y="1541525"/>
                  <a:pt x="30313" y="1530527"/>
                  <a:pt x="19315" y="1538383"/>
                </a:cubicBezTo>
                <a:cubicBezTo>
                  <a:pt x="8317" y="1546239"/>
                  <a:pt x="71162" y="1572948"/>
                  <a:pt x="94729" y="1585517"/>
                </a:cubicBezTo>
                <a:cubicBezTo>
                  <a:pt x="118296" y="1598086"/>
                  <a:pt x="146577" y="1599657"/>
                  <a:pt x="160717" y="1613797"/>
                </a:cubicBezTo>
                <a:cubicBezTo>
                  <a:pt x="174857" y="1627937"/>
                  <a:pt x="163860" y="1651504"/>
                  <a:pt x="179571" y="1670358"/>
                </a:cubicBezTo>
                <a:cubicBezTo>
                  <a:pt x="195282" y="1689212"/>
                  <a:pt x="236132" y="1734775"/>
                  <a:pt x="254985" y="1726919"/>
                </a:cubicBezTo>
                <a:cubicBezTo>
                  <a:pt x="273838" y="1719063"/>
                  <a:pt x="278552" y="1656218"/>
                  <a:pt x="292692" y="1623224"/>
                </a:cubicBezTo>
                <a:cubicBezTo>
                  <a:pt x="306832" y="1590230"/>
                  <a:pt x="311546" y="1566663"/>
                  <a:pt x="339826" y="1528956"/>
                </a:cubicBezTo>
                <a:cubicBezTo>
                  <a:pt x="368106" y="1491249"/>
                  <a:pt x="424668" y="1425261"/>
                  <a:pt x="462375" y="1396981"/>
                </a:cubicBezTo>
                <a:cubicBezTo>
                  <a:pt x="500082" y="1368701"/>
                  <a:pt x="523650" y="1365558"/>
                  <a:pt x="566070" y="1359273"/>
                </a:cubicBezTo>
                <a:cubicBezTo>
                  <a:pt x="608490" y="1352988"/>
                  <a:pt x="660337" y="1349846"/>
                  <a:pt x="716898" y="1359273"/>
                </a:cubicBezTo>
                <a:cubicBezTo>
                  <a:pt x="773459" y="1368700"/>
                  <a:pt x="863014" y="1396980"/>
                  <a:pt x="905435" y="1415834"/>
                </a:cubicBezTo>
                <a:cubicBezTo>
                  <a:pt x="947856" y="1434688"/>
                  <a:pt x="941570" y="1426832"/>
                  <a:pt x="971422" y="1472395"/>
                </a:cubicBezTo>
                <a:cubicBezTo>
                  <a:pt x="1001273" y="1517958"/>
                  <a:pt x="1067261" y="1631080"/>
                  <a:pt x="1084544" y="1689212"/>
                </a:cubicBezTo>
                <a:cubicBezTo>
                  <a:pt x="1101827" y="1747344"/>
                  <a:pt x="1079830" y="1777195"/>
                  <a:pt x="1075117" y="1821187"/>
                </a:cubicBezTo>
                <a:cubicBezTo>
                  <a:pt x="1070404" y="1865179"/>
                  <a:pt x="1065690" y="1923311"/>
                  <a:pt x="1056263" y="1953162"/>
                </a:cubicBezTo>
                <a:cubicBezTo>
                  <a:pt x="1046836" y="1983014"/>
                  <a:pt x="1038981" y="1983014"/>
                  <a:pt x="1018556" y="2000296"/>
                </a:cubicBezTo>
                <a:cubicBezTo>
                  <a:pt x="998131" y="2017578"/>
                  <a:pt x="977707" y="2028577"/>
                  <a:pt x="933715" y="2056857"/>
                </a:cubicBezTo>
                <a:cubicBezTo>
                  <a:pt x="889723" y="2085137"/>
                  <a:pt x="809596" y="2146412"/>
                  <a:pt x="754606" y="2169979"/>
                </a:cubicBezTo>
                <a:cubicBezTo>
                  <a:pt x="699616" y="2193546"/>
                  <a:pt x="658767" y="2212399"/>
                  <a:pt x="603777" y="2198259"/>
                </a:cubicBezTo>
                <a:cubicBezTo>
                  <a:pt x="548787" y="2184119"/>
                  <a:pt x="462375" y="2059999"/>
                  <a:pt x="424668" y="2085137"/>
                </a:cubicBezTo>
                <a:cubicBezTo>
                  <a:pt x="386961" y="2110275"/>
                  <a:pt x="386961" y="2262676"/>
                  <a:pt x="377534" y="2349088"/>
                </a:cubicBezTo>
                <a:cubicBezTo>
                  <a:pt x="368107" y="2435500"/>
                  <a:pt x="374392" y="2512486"/>
                  <a:pt x="368107" y="2603612"/>
                </a:cubicBezTo>
                <a:cubicBezTo>
                  <a:pt x="361822" y="2694738"/>
                  <a:pt x="221991" y="2834569"/>
                  <a:pt x="339826" y="2895843"/>
                </a:cubicBezTo>
                <a:cubicBezTo>
                  <a:pt x="457661" y="2957117"/>
                  <a:pt x="994989" y="2971257"/>
                  <a:pt x="1075117" y="2971257"/>
                </a:cubicBezTo>
                <a:cubicBezTo>
                  <a:pt x="1155245" y="2971257"/>
                  <a:pt x="883438" y="2960259"/>
                  <a:pt x="820593" y="2895843"/>
                </a:cubicBezTo>
                <a:cubicBezTo>
                  <a:pt x="757748" y="2831427"/>
                  <a:pt x="715328" y="2683740"/>
                  <a:pt x="698045" y="2584758"/>
                </a:cubicBezTo>
                <a:cubicBezTo>
                  <a:pt x="680762" y="2485776"/>
                  <a:pt x="693331" y="2367942"/>
                  <a:pt x="716898" y="2301954"/>
                </a:cubicBezTo>
                <a:cubicBezTo>
                  <a:pt x="740465" y="2235966"/>
                  <a:pt x="801740" y="2218683"/>
                  <a:pt x="839447" y="2188832"/>
                </a:cubicBezTo>
                <a:cubicBezTo>
                  <a:pt x="877154" y="2158981"/>
                  <a:pt x="903864" y="2143270"/>
                  <a:pt x="943142" y="2122845"/>
                </a:cubicBezTo>
                <a:cubicBezTo>
                  <a:pt x="982420" y="2102420"/>
                  <a:pt x="1040552" y="2075711"/>
                  <a:pt x="1075117" y="2066284"/>
                </a:cubicBezTo>
                <a:cubicBezTo>
                  <a:pt x="1109682" y="2056857"/>
                  <a:pt x="1109681" y="2058428"/>
                  <a:pt x="1150531" y="2066284"/>
                </a:cubicBezTo>
                <a:cubicBezTo>
                  <a:pt x="1191381" y="2074140"/>
                  <a:pt x="1274651" y="2089851"/>
                  <a:pt x="1320214" y="2113418"/>
                </a:cubicBezTo>
                <a:cubicBezTo>
                  <a:pt x="1365777" y="2136985"/>
                  <a:pt x="1401913" y="2201402"/>
                  <a:pt x="1423909" y="2207686"/>
                </a:cubicBezTo>
                <a:cubicBezTo>
                  <a:pt x="1445905" y="2213970"/>
                  <a:pt x="1455331" y="2166836"/>
                  <a:pt x="1452189" y="2151125"/>
                </a:cubicBezTo>
                <a:cubicBezTo>
                  <a:pt x="1449047" y="2135414"/>
                  <a:pt x="1431764" y="2133843"/>
                  <a:pt x="1405055" y="2113418"/>
                </a:cubicBezTo>
                <a:cubicBezTo>
                  <a:pt x="1378346" y="2092993"/>
                  <a:pt x="1324928" y="2064713"/>
                  <a:pt x="1291934" y="2028577"/>
                </a:cubicBezTo>
                <a:cubicBezTo>
                  <a:pt x="1258940" y="1992441"/>
                  <a:pt x="1225946" y="1948448"/>
                  <a:pt x="1207092" y="1896601"/>
                </a:cubicBezTo>
                <a:cubicBezTo>
                  <a:pt x="1188238" y="1844754"/>
                  <a:pt x="1181954" y="1778766"/>
                  <a:pt x="1178812" y="1717492"/>
                </a:cubicBezTo>
                <a:cubicBezTo>
                  <a:pt x="1175670" y="1656218"/>
                  <a:pt x="1169385" y="1577661"/>
                  <a:pt x="1188239" y="1528956"/>
                </a:cubicBezTo>
                <a:cubicBezTo>
                  <a:pt x="1207093" y="1480251"/>
                  <a:pt x="1279365" y="1453542"/>
                  <a:pt x="1291934" y="1425261"/>
                </a:cubicBezTo>
                <a:cubicBezTo>
                  <a:pt x="1304503" y="1396981"/>
                  <a:pt x="1279364" y="1362415"/>
                  <a:pt x="1263653" y="1359273"/>
                </a:cubicBezTo>
                <a:cubicBezTo>
                  <a:pt x="1247942" y="1356131"/>
                  <a:pt x="1235372" y="1400122"/>
                  <a:pt x="1197665" y="1406407"/>
                </a:cubicBezTo>
                <a:cubicBezTo>
                  <a:pt x="1159958" y="1412692"/>
                  <a:pt x="1070404" y="1395410"/>
                  <a:pt x="1037410" y="1396981"/>
                </a:cubicBezTo>
                <a:cubicBezTo>
                  <a:pt x="1004416" y="1398552"/>
                  <a:pt x="1046837" y="1429974"/>
                  <a:pt x="999703" y="1415834"/>
                </a:cubicBezTo>
                <a:cubicBezTo>
                  <a:pt x="952569" y="1401694"/>
                  <a:pt x="809596" y="1356131"/>
                  <a:pt x="754606" y="1312139"/>
                </a:cubicBezTo>
                <a:cubicBezTo>
                  <a:pt x="699616" y="1268147"/>
                  <a:pt x="683904" y="1217872"/>
                  <a:pt x="669764" y="1151884"/>
                </a:cubicBezTo>
                <a:cubicBezTo>
                  <a:pt x="655624" y="1085897"/>
                  <a:pt x="660337" y="980631"/>
                  <a:pt x="669764" y="916214"/>
                </a:cubicBezTo>
                <a:cubicBezTo>
                  <a:pt x="679191" y="851797"/>
                  <a:pt x="699616" y="803092"/>
                  <a:pt x="726325" y="765385"/>
                </a:cubicBezTo>
                <a:cubicBezTo>
                  <a:pt x="753034" y="727678"/>
                  <a:pt x="793884" y="711966"/>
                  <a:pt x="830020" y="689970"/>
                </a:cubicBezTo>
                <a:cubicBezTo>
                  <a:pt x="866156" y="667974"/>
                  <a:pt x="903864" y="645979"/>
                  <a:pt x="943142" y="633410"/>
                </a:cubicBezTo>
                <a:cubicBezTo>
                  <a:pt x="982420" y="620841"/>
                  <a:pt x="1021698" y="612985"/>
                  <a:pt x="1065690" y="614556"/>
                </a:cubicBezTo>
                <a:cubicBezTo>
                  <a:pt x="1109682" y="616127"/>
                  <a:pt x="1167814" y="627125"/>
                  <a:pt x="1207092" y="642836"/>
                </a:cubicBezTo>
                <a:cubicBezTo>
                  <a:pt x="1246370" y="658547"/>
                  <a:pt x="1310787" y="716680"/>
                  <a:pt x="1329641" y="71825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8982305" y="2611715"/>
            <a:ext cx="604389" cy="2922310"/>
          </a:xfrm>
          <a:custGeom>
            <a:avLst/>
            <a:gdLst>
              <a:gd name="connsiteX0" fmla="*/ 495551 w 604389"/>
              <a:gd name="connsiteY0" fmla="*/ 0 h 2922310"/>
              <a:gd name="connsiteX1" fmla="*/ 495551 w 604389"/>
              <a:gd name="connsiteY1" fmla="*/ 207390 h 2922310"/>
              <a:gd name="connsiteX2" fmla="*/ 495551 w 604389"/>
              <a:gd name="connsiteY2" fmla="*/ 414780 h 2922310"/>
              <a:gd name="connsiteX3" fmla="*/ 457844 w 604389"/>
              <a:gd name="connsiteY3" fmla="*/ 527902 h 2922310"/>
              <a:gd name="connsiteX4" fmla="*/ 344722 w 604389"/>
              <a:gd name="connsiteY4" fmla="*/ 622170 h 2922310"/>
              <a:gd name="connsiteX5" fmla="*/ 146759 w 604389"/>
              <a:gd name="connsiteY5" fmla="*/ 754145 h 2922310"/>
              <a:gd name="connsiteX6" fmla="*/ 80771 w 604389"/>
              <a:gd name="connsiteY6" fmla="*/ 980388 h 2922310"/>
              <a:gd name="connsiteX7" fmla="*/ 127905 w 604389"/>
              <a:gd name="connsiteY7" fmla="*/ 1282046 h 2922310"/>
              <a:gd name="connsiteX8" fmla="*/ 278734 w 604389"/>
              <a:gd name="connsiteY8" fmla="*/ 1366887 h 2922310"/>
              <a:gd name="connsiteX9" fmla="*/ 476697 w 604389"/>
              <a:gd name="connsiteY9" fmla="*/ 1451728 h 2922310"/>
              <a:gd name="connsiteX10" fmla="*/ 599246 w 604389"/>
              <a:gd name="connsiteY10" fmla="*/ 1593130 h 2922310"/>
              <a:gd name="connsiteX11" fmla="*/ 580392 w 604389"/>
              <a:gd name="connsiteY11" fmla="*/ 1857081 h 2922310"/>
              <a:gd name="connsiteX12" fmla="*/ 570965 w 604389"/>
              <a:gd name="connsiteY12" fmla="*/ 1979629 h 2922310"/>
              <a:gd name="connsiteX13" fmla="*/ 325868 w 604389"/>
              <a:gd name="connsiteY13" fmla="*/ 2139885 h 2922310"/>
              <a:gd name="connsiteX14" fmla="*/ 109052 w 604389"/>
              <a:gd name="connsiteY14" fmla="*/ 2262433 h 2922310"/>
              <a:gd name="connsiteX15" fmla="*/ 5357 w 604389"/>
              <a:gd name="connsiteY15" fmla="*/ 2677213 h 2922310"/>
              <a:gd name="connsiteX16" fmla="*/ 24211 w 604389"/>
              <a:gd name="connsiteY16" fmla="*/ 2922310 h 292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4389" h="2922310">
                <a:moveTo>
                  <a:pt x="495551" y="0"/>
                </a:moveTo>
                <a:lnTo>
                  <a:pt x="495551" y="207390"/>
                </a:lnTo>
                <a:cubicBezTo>
                  <a:pt x="495551" y="276520"/>
                  <a:pt x="501836" y="361361"/>
                  <a:pt x="495551" y="414780"/>
                </a:cubicBezTo>
                <a:cubicBezTo>
                  <a:pt x="489266" y="468199"/>
                  <a:pt x="482982" y="493337"/>
                  <a:pt x="457844" y="527902"/>
                </a:cubicBezTo>
                <a:cubicBezTo>
                  <a:pt x="432706" y="562467"/>
                  <a:pt x="396569" y="584463"/>
                  <a:pt x="344722" y="622170"/>
                </a:cubicBezTo>
                <a:cubicBezTo>
                  <a:pt x="292874" y="659877"/>
                  <a:pt x="190751" y="694442"/>
                  <a:pt x="146759" y="754145"/>
                </a:cubicBezTo>
                <a:cubicBezTo>
                  <a:pt x="102767" y="813848"/>
                  <a:pt x="83913" y="892405"/>
                  <a:pt x="80771" y="980388"/>
                </a:cubicBezTo>
                <a:cubicBezTo>
                  <a:pt x="77629" y="1068371"/>
                  <a:pt x="94911" y="1217630"/>
                  <a:pt x="127905" y="1282046"/>
                </a:cubicBezTo>
                <a:cubicBezTo>
                  <a:pt x="160899" y="1346463"/>
                  <a:pt x="220602" y="1338607"/>
                  <a:pt x="278734" y="1366887"/>
                </a:cubicBezTo>
                <a:cubicBezTo>
                  <a:pt x="336866" y="1395167"/>
                  <a:pt x="423278" y="1414021"/>
                  <a:pt x="476697" y="1451728"/>
                </a:cubicBezTo>
                <a:cubicBezTo>
                  <a:pt x="530116" y="1489435"/>
                  <a:pt x="581964" y="1525571"/>
                  <a:pt x="599246" y="1593130"/>
                </a:cubicBezTo>
                <a:cubicBezTo>
                  <a:pt x="616528" y="1660689"/>
                  <a:pt x="585106" y="1792665"/>
                  <a:pt x="580392" y="1857081"/>
                </a:cubicBezTo>
                <a:cubicBezTo>
                  <a:pt x="575679" y="1921498"/>
                  <a:pt x="613386" y="1932495"/>
                  <a:pt x="570965" y="1979629"/>
                </a:cubicBezTo>
                <a:cubicBezTo>
                  <a:pt x="528544" y="2026763"/>
                  <a:pt x="402853" y="2092751"/>
                  <a:pt x="325868" y="2139885"/>
                </a:cubicBezTo>
                <a:cubicBezTo>
                  <a:pt x="248882" y="2187019"/>
                  <a:pt x="162470" y="2172878"/>
                  <a:pt x="109052" y="2262433"/>
                </a:cubicBezTo>
                <a:cubicBezTo>
                  <a:pt x="55634" y="2351988"/>
                  <a:pt x="19497" y="2567234"/>
                  <a:pt x="5357" y="2677213"/>
                </a:cubicBezTo>
                <a:cubicBezTo>
                  <a:pt x="-8783" y="2787193"/>
                  <a:pt x="7714" y="2854751"/>
                  <a:pt x="24211" y="292231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5EE7A38-2098-4135-88C4-5F62D207539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10</a:t>
            </a:fld>
            <a:endParaRPr lang="en-US" dirty="0">
              <a:solidFill>
                <a:schemeClr val="tx1"/>
              </a:solidFill>
            </a:endParaRPr>
          </a:p>
        </p:txBody>
      </p:sp>
    </p:spTree>
    <p:extLst>
      <p:ext uri="{BB962C8B-B14F-4D97-AF65-F5344CB8AC3E}">
        <p14:creationId xmlns:p14="http://schemas.microsoft.com/office/powerpoint/2010/main" val="3026378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3461130" cy="1325563"/>
          </a:xfrm>
        </p:spPr>
        <p:txBody>
          <a:bodyPr>
            <a:normAutofit fontScale="90000"/>
          </a:bodyPr>
          <a:lstStyle/>
          <a:p>
            <a:r>
              <a:rPr lang="en-US" dirty="0"/>
              <a:t>Groundwater: the water table</a:t>
            </a:r>
          </a:p>
        </p:txBody>
      </p:sp>
      <p:sp>
        <p:nvSpPr>
          <p:cNvPr id="4" name="Rectangle 3"/>
          <p:cNvSpPr/>
          <p:nvPr/>
        </p:nvSpPr>
        <p:spPr>
          <a:xfrm>
            <a:off x="4299330" y="1417320"/>
            <a:ext cx="3912123" cy="5314950"/>
          </a:xfrm>
          <a:prstGeom prst="rect">
            <a:avLst/>
          </a:prstGeom>
          <a:pattFill prst="pct20">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Subsurface</a:t>
            </a:r>
          </a:p>
        </p:txBody>
      </p:sp>
      <mc:AlternateContent xmlns:mc="http://schemas.openxmlformats.org/markup-compatibility/2006" xmlns:a14="http://schemas.microsoft.com/office/drawing/2010/main">
        <mc:Choice Requires="a14">
          <p:sp>
            <p:nvSpPr>
              <p:cNvPr id="12" name="TextBox 11"/>
              <p:cNvSpPr txBox="1"/>
              <p:nvPr/>
            </p:nvSpPr>
            <p:spPr>
              <a:xfrm>
                <a:off x="942604" y="4009149"/>
                <a:ext cx="2448427"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=0</m:t>
                    </m:r>
                  </m:oMath>
                </a14:m>
                <a:r>
                  <a:rPr lang="en-US" dirty="0"/>
                  <a:t>  (gauge pressure)</a:t>
                </a:r>
              </a:p>
            </p:txBody>
          </p:sp>
        </mc:Choice>
        <mc:Fallback xmlns="">
          <p:sp>
            <p:nvSpPr>
              <p:cNvPr id="12" name="TextBox 11"/>
              <p:cNvSpPr txBox="1">
                <a:spLocks noRot="1" noChangeAspect="1" noMove="1" noResize="1" noEditPoints="1" noAdjustHandles="1" noChangeArrowheads="1" noChangeShapeType="1" noTextEdit="1"/>
              </p:cNvSpPr>
              <p:nvPr/>
            </p:nvSpPr>
            <p:spPr>
              <a:xfrm>
                <a:off x="942604" y="4009149"/>
                <a:ext cx="2448427" cy="369332"/>
              </a:xfrm>
              <a:prstGeom prst="rect">
                <a:avLst/>
              </a:prstGeom>
              <a:blipFill rotWithShape="0">
                <a:blip r:embed="rId2"/>
                <a:stretch>
                  <a:fillRect l="-748" t="-10000" r="-1995" b="-26667"/>
                </a:stretch>
              </a:blipFill>
            </p:spPr>
            <p:txBody>
              <a:bodyPr/>
              <a:lstStyle/>
              <a:p>
                <a:r>
                  <a:rPr lang="en-US">
                    <a:noFill/>
                  </a:rPr>
                  <a:t> </a:t>
                </a:r>
              </a:p>
            </p:txBody>
          </p:sp>
        </mc:Fallback>
      </mc:AlternateContent>
      <p:cxnSp>
        <p:nvCxnSpPr>
          <p:cNvPr id="17" name="Straight Arrow Connector 16"/>
          <p:cNvCxnSpPr/>
          <p:nvPr/>
        </p:nvCxnSpPr>
        <p:spPr>
          <a:xfrm flipV="1">
            <a:off x="3989070" y="1771650"/>
            <a:ext cx="22860" cy="23031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989070" y="4368046"/>
            <a:ext cx="0" cy="2158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2967761" y="2923222"/>
                <a:ext cx="8324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&lt;0</m:t>
                      </m:r>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2967761" y="2923222"/>
                <a:ext cx="832472" cy="369332"/>
              </a:xfrm>
              <a:prstGeom prst="rect">
                <a:avLst/>
              </a:prstGeom>
              <a:blipFill rotWithShape="0">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2967761" y="5085636"/>
                <a:ext cx="8324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&gt;0</m:t>
                      </m:r>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2967761" y="5085636"/>
                <a:ext cx="832472" cy="369332"/>
              </a:xfrm>
              <a:prstGeom prst="rect">
                <a:avLst/>
              </a:prstGeom>
              <a:blipFill rotWithShape="0">
                <a:blip r:embed="rId4"/>
                <a:stretch>
                  <a:fillRect b="-13115"/>
                </a:stretch>
              </a:blipFill>
            </p:spPr>
            <p:txBody>
              <a:bodyPr/>
              <a:lstStyle/>
              <a:p>
                <a:r>
                  <a:rPr lang="en-US">
                    <a:noFill/>
                  </a:rPr>
                  <a:t> </a:t>
                </a:r>
              </a:p>
            </p:txBody>
          </p:sp>
        </mc:Fallback>
      </mc:AlternateContent>
      <p:sp>
        <p:nvSpPr>
          <p:cNvPr id="28" name="Rectangle 27"/>
          <p:cNvSpPr/>
          <p:nvPr/>
        </p:nvSpPr>
        <p:spPr>
          <a:xfrm>
            <a:off x="4299330" y="3292554"/>
            <a:ext cx="3912123" cy="3439716"/>
          </a:xfrm>
          <a:prstGeom prst="rect">
            <a:avLst/>
          </a:prstGeom>
          <a:solidFill>
            <a:srgbClr val="00B0F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299330" y="4194810"/>
            <a:ext cx="39121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rot="10800000">
            <a:off x="7658100" y="3864410"/>
            <a:ext cx="320040" cy="31897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2" idx="3"/>
          </p:cNvCxnSpPr>
          <p:nvPr/>
        </p:nvCxnSpPr>
        <p:spPr>
          <a:xfrm flipV="1">
            <a:off x="3391031" y="4191430"/>
            <a:ext cx="908299" cy="23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426720" y="5920740"/>
                <a:ext cx="1430163" cy="605790"/>
              </a:xfrm>
              <a:prstGeom prst="rect">
                <a:avLst/>
              </a:prstGeom>
              <a:solidFill>
                <a:srgbClr val="00B0F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Cambria Math" panose="02040503050406030204" pitchFamily="18" charset="0"/>
                  </a:rPr>
                  <a:t>Saturated</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𝜃</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𝜙</m:t>
                    </m:r>
                  </m:oMath>
                </a14:m>
                <a:endParaRPr lang="en-US"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426720" y="5920740"/>
                <a:ext cx="1430163" cy="605790"/>
              </a:xfrm>
              <a:prstGeom prst="rect">
                <a:avLst/>
              </a:prstGeom>
              <a:blipFill rotWithShape="0">
                <a:blip r:embed="rId5"/>
                <a:stretch>
                  <a:fillRect t="-6863" b="-8824"/>
                </a:stretch>
              </a:blipFill>
            </p:spPr>
            <p:txBody>
              <a:bodyPr/>
              <a:lstStyle/>
              <a:p>
                <a:r>
                  <a:rPr lang="en-US">
                    <a:noFill/>
                  </a:rPr>
                  <a:t> </a:t>
                </a:r>
              </a:p>
            </p:txBody>
          </p:sp>
        </mc:Fallback>
      </mc:AlternateContent>
      <p:cxnSp>
        <p:nvCxnSpPr>
          <p:cNvPr id="30" name="Straight Arrow Connector 29"/>
          <p:cNvCxnSpPr/>
          <p:nvPr/>
        </p:nvCxnSpPr>
        <p:spPr>
          <a:xfrm flipH="1" flipV="1">
            <a:off x="8482533" y="3292556"/>
            <a:ext cx="16320" cy="902254"/>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8622933" y="3428464"/>
                <a:ext cx="2692767" cy="646331"/>
              </a:xfrm>
              <a:prstGeom prst="rect">
                <a:avLst/>
              </a:prstGeom>
              <a:noFill/>
            </p:spPr>
            <p:txBody>
              <a:bodyPr wrap="square" rtlCol="0">
                <a:spAutoFit/>
              </a:bodyPr>
              <a:lstStyle/>
              <a:p>
                <a:r>
                  <a:rPr lang="en-US" dirty="0"/>
                  <a:t>Capillary fringe: </a:t>
                </a:r>
              </a:p>
              <a:p>
                <a:r>
                  <a:rPr lang="en-US" dirty="0"/>
                  <a:t>saturated but </a:t>
                </a:r>
                <a14:m>
                  <m:oMath xmlns:m="http://schemas.openxmlformats.org/officeDocument/2006/math">
                    <m:r>
                      <a:rPr lang="en-US" i="1">
                        <a:latin typeface="Cambria Math" panose="02040503050406030204" pitchFamily="18" charset="0"/>
                        <a:ea typeface="Cambria Math" panose="02040503050406030204" pitchFamily="18" charset="0"/>
                      </a:rPr>
                      <m:t>𝜓</m:t>
                    </m:r>
                    <m:r>
                      <a:rPr lang="en-US" i="1">
                        <a:latin typeface="Cambria Math" panose="02040503050406030204" pitchFamily="18" charset="0"/>
                        <a:ea typeface="Cambria Math" panose="02040503050406030204" pitchFamily="18" charset="0"/>
                      </a:rPr>
                      <m:t>&lt;0</m:t>
                    </m:r>
                  </m:oMath>
                </a14:m>
                <a:r>
                  <a:rPr lang="en-US" dirty="0"/>
                  <a:t> </a:t>
                </a:r>
              </a:p>
            </p:txBody>
          </p:sp>
        </mc:Choice>
        <mc:Fallback xmlns="">
          <p:sp>
            <p:nvSpPr>
              <p:cNvPr id="33" name="TextBox 32"/>
              <p:cNvSpPr txBox="1">
                <a:spLocks noRot="1" noChangeAspect="1" noMove="1" noResize="1" noEditPoints="1" noAdjustHandles="1" noChangeArrowheads="1" noChangeShapeType="1" noTextEdit="1"/>
              </p:cNvSpPr>
              <p:nvPr/>
            </p:nvSpPr>
            <p:spPr>
              <a:xfrm>
                <a:off x="8622933" y="3428464"/>
                <a:ext cx="2692767" cy="646331"/>
              </a:xfrm>
              <a:prstGeom prst="rect">
                <a:avLst/>
              </a:prstGeom>
              <a:blipFill rotWithShape="0">
                <a:blip r:embed="rId6"/>
                <a:stretch>
                  <a:fillRect l="-2041" t="-4717" b="-14151"/>
                </a:stretch>
              </a:blipFill>
            </p:spPr>
            <p:txBody>
              <a:bodyPr/>
              <a:lstStyle/>
              <a:p>
                <a:r>
                  <a:rPr lang="en-US">
                    <a:noFill/>
                  </a:rPr>
                  <a:t> </a:t>
                </a:r>
              </a:p>
            </p:txBody>
          </p:sp>
        </mc:Fallback>
      </mc:AlternateContent>
      <p:grpSp>
        <p:nvGrpSpPr>
          <p:cNvPr id="50" name="Group 49"/>
          <p:cNvGrpSpPr/>
          <p:nvPr/>
        </p:nvGrpSpPr>
        <p:grpSpPr>
          <a:xfrm>
            <a:off x="6255391" y="365125"/>
            <a:ext cx="419729" cy="6161406"/>
            <a:chOff x="6255391" y="365125"/>
            <a:chExt cx="419729" cy="6161406"/>
          </a:xfrm>
        </p:grpSpPr>
        <p:sp>
          <p:nvSpPr>
            <p:cNvPr id="34" name="Rectangle 33"/>
            <p:cNvSpPr/>
            <p:nvPr/>
          </p:nvSpPr>
          <p:spPr>
            <a:xfrm>
              <a:off x="6255391" y="365125"/>
              <a:ext cx="419729" cy="6161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6255391" y="2537461"/>
              <a:ext cx="419729" cy="3989070"/>
            </a:xfrm>
            <a:prstGeom prst="rect">
              <a:avLst/>
            </a:prstGeom>
            <a:pattFill prst="ltHorz">
              <a:fgClr>
                <a:schemeClr val="bg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rot="16200000">
            <a:off x="6163955" y="631290"/>
            <a:ext cx="602601" cy="369332"/>
          </a:xfrm>
          <a:prstGeom prst="rect">
            <a:avLst/>
          </a:prstGeom>
          <a:noFill/>
        </p:spPr>
        <p:txBody>
          <a:bodyPr wrap="none" rtlCol="0">
            <a:spAutoFit/>
          </a:bodyPr>
          <a:lstStyle/>
          <a:p>
            <a:r>
              <a:rPr lang="en-US" dirty="0"/>
              <a:t>Well</a:t>
            </a:r>
          </a:p>
        </p:txBody>
      </p:sp>
      <p:grpSp>
        <p:nvGrpSpPr>
          <p:cNvPr id="51" name="Group 50"/>
          <p:cNvGrpSpPr/>
          <p:nvPr/>
        </p:nvGrpSpPr>
        <p:grpSpPr>
          <a:xfrm>
            <a:off x="6675120" y="446624"/>
            <a:ext cx="1807413" cy="854061"/>
            <a:chOff x="6675120" y="446624"/>
            <a:chExt cx="1807413" cy="854061"/>
          </a:xfrm>
        </p:grpSpPr>
        <p:sp>
          <p:nvSpPr>
            <p:cNvPr id="37" name="TextBox 36"/>
            <p:cNvSpPr txBox="1"/>
            <p:nvPr/>
          </p:nvSpPr>
          <p:spPr>
            <a:xfrm>
              <a:off x="7247067" y="446624"/>
              <a:ext cx="1235466" cy="369332"/>
            </a:xfrm>
            <a:prstGeom prst="rect">
              <a:avLst/>
            </a:prstGeom>
            <a:noFill/>
          </p:spPr>
          <p:txBody>
            <a:bodyPr wrap="none" rtlCol="0">
              <a:spAutoFit/>
            </a:bodyPr>
            <a:lstStyle/>
            <a:p>
              <a:r>
                <a:rPr lang="en-US" dirty="0"/>
                <a:t>Well casing</a:t>
              </a:r>
            </a:p>
          </p:txBody>
        </p:sp>
        <p:cxnSp>
          <p:nvCxnSpPr>
            <p:cNvPr id="38" name="Straight Arrow Connector 37"/>
            <p:cNvCxnSpPr/>
            <p:nvPr/>
          </p:nvCxnSpPr>
          <p:spPr>
            <a:xfrm flipH="1">
              <a:off x="6675120" y="776129"/>
              <a:ext cx="674370" cy="5245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p:cNvCxnSpPr/>
          <p:nvPr/>
        </p:nvCxnSpPr>
        <p:spPr>
          <a:xfrm flipH="1">
            <a:off x="6675120" y="1211581"/>
            <a:ext cx="917832" cy="16455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529405" y="887819"/>
            <a:ext cx="1101776" cy="369332"/>
          </a:xfrm>
          <a:prstGeom prst="rect">
            <a:avLst/>
          </a:prstGeom>
          <a:noFill/>
        </p:spPr>
        <p:txBody>
          <a:bodyPr wrap="none" rtlCol="0">
            <a:spAutoFit/>
          </a:bodyPr>
          <a:lstStyle/>
          <a:p>
            <a:r>
              <a:rPr lang="en-US" dirty="0"/>
              <a:t>Screening</a:t>
            </a:r>
          </a:p>
        </p:txBody>
      </p:sp>
      <p:grpSp>
        <p:nvGrpSpPr>
          <p:cNvPr id="55" name="Group 54"/>
          <p:cNvGrpSpPr/>
          <p:nvPr/>
        </p:nvGrpSpPr>
        <p:grpSpPr>
          <a:xfrm>
            <a:off x="6255391" y="4053755"/>
            <a:ext cx="419729" cy="2472775"/>
            <a:chOff x="6255391" y="4053755"/>
            <a:chExt cx="419729" cy="2472775"/>
          </a:xfrm>
        </p:grpSpPr>
        <p:sp>
          <p:nvSpPr>
            <p:cNvPr id="46" name="Rectangle 45"/>
            <p:cNvSpPr/>
            <p:nvPr/>
          </p:nvSpPr>
          <p:spPr>
            <a:xfrm>
              <a:off x="6255391" y="4183380"/>
              <a:ext cx="419729" cy="2343150"/>
            </a:xfrm>
            <a:prstGeom prst="rect">
              <a:avLst/>
            </a:prstGeom>
            <a:solidFill>
              <a:srgbClr val="00B0F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6255391" y="4183380"/>
              <a:ext cx="41972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Isosceles Triangle 48"/>
            <p:cNvSpPr/>
            <p:nvPr/>
          </p:nvSpPr>
          <p:spPr>
            <a:xfrm rot="10800000">
              <a:off x="6490257" y="4053755"/>
              <a:ext cx="92306" cy="121942"/>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p:cNvSpPr txBox="1"/>
          <p:nvPr/>
        </p:nvSpPr>
        <p:spPr>
          <a:xfrm>
            <a:off x="9113161" y="377355"/>
            <a:ext cx="1757628" cy="923330"/>
          </a:xfrm>
          <a:prstGeom prst="rect">
            <a:avLst/>
          </a:prstGeom>
          <a:noFill/>
        </p:spPr>
        <p:txBody>
          <a:bodyPr wrap="square" rtlCol="0">
            <a:spAutoFit/>
          </a:bodyPr>
          <a:lstStyle/>
          <a:p>
            <a:r>
              <a:rPr lang="en-US" dirty="0"/>
              <a:t>Where will the water level be in the well?</a:t>
            </a:r>
          </a:p>
        </p:txBody>
      </p:sp>
      <p:cxnSp>
        <p:nvCxnSpPr>
          <p:cNvPr id="53" name="Straight Arrow Connector 52"/>
          <p:cNvCxnSpPr/>
          <p:nvPr/>
        </p:nvCxnSpPr>
        <p:spPr>
          <a:xfrm flipH="1">
            <a:off x="6675120" y="1335406"/>
            <a:ext cx="2635081" cy="28479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775086" y="5353108"/>
            <a:ext cx="1757628" cy="369332"/>
          </a:xfrm>
          <a:prstGeom prst="rect">
            <a:avLst/>
          </a:prstGeom>
          <a:noFill/>
        </p:spPr>
        <p:txBody>
          <a:bodyPr wrap="square" rtlCol="0">
            <a:spAutoFit/>
          </a:bodyPr>
          <a:lstStyle/>
          <a:p>
            <a:r>
              <a:rPr lang="en-US" dirty="0"/>
              <a:t>Aquifer</a:t>
            </a:r>
          </a:p>
        </p:txBody>
      </p:sp>
      <p:cxnSp>
        <p:nvCxnSpPr>
          <p:cNvPr id="62" name="Straight Arrow Connector 61"/>
          <p:cNvCxnSpPr>
            <a:stCxn id="61" idx="1"/>
          </p:cNvCxnSpPr>
          <p:nvPr/>
        </p:nvCxnSpPr>
        <p:spPr>
          <a:xfrm flipH="1">
            <a:off x="7291890" y="5537774"/>
            <a:ext cx="2483196" cy="399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8218183" y="3040215"/>
            <a:ext cx="1043543" cy="2455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9261726" y="2646223"/>
                <a:ext cx="2652769" cy="646331"/>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ea typeface="Cambria Math" panose="02040503050406030204" pitchFamily="18" charset="0"/>
                          </a:rPr>
                          <m:t>𝑎𝑒</m:t>
                        </m:r>
                      </m:sub>
                    </m:sSub>
                  </m:oMath>
                </a14:m>
                <a:r>
                  <a:rPr lang="en-US" dirty="0">
                    <a:ea typeface="Cambria Math" panose="02040503050406030204" pitchFamily="18" charset="0"/>
                  </a:rPr>
                  <a:t> </a:t>
                </a:r>
              </a:p>
              <a:p>
                <a:r>
                  <a:rPr lang="en-US" dirty="0"/>
                  <a:t>(air entry pressure head)</a:t>
                </a:r>
              </a:p>
            </p:txBody>
          </p:sp>
        </mc:Choice>
        <mc:Fallback xmlns="">
          <p:sp>
            <p:nvSpPr>
              <p:cNvPr id="40" name="TextBox 39"/>
              <p:cNvSpPr txBox="1">
                <a:spLocks noRot="1" noChangeAspect="1" noMove="1" noResize="1" noEditPoints="1" noAdjustHandles="1" noChangeArrowheads="1" noChangeShapeType="1" noTextEdit="1"/>
              </p:cNvSpPr>
              <p:nvPr/>
            </p:nvSpPr>
            <p:spPr>
              <a:xfrm>
                <a:off x="9261726" y="2646223"/>
                <a:ext cx="2652769" cy="646331"/>
              </a:xfrm>
              <a:prstGeom prst="rect">
                <a:avLst/>
              </a:prstGeom>
              <a:blipFill rotWithShape="0">
                <a:blip r:embed="rId7"/>
                <a:stretch>
                  <a:fillRect l="-1839" b="-14151"/>
                </a:stretch>
              </a:blipFill>
            </p:spPr>
            <p:txBody>
              <a:bodyPr/>
              <a:lstStyle/>
              <a:p>
                <a:r>
                  <a:rPr lang="en-US">
                    <a:noFill/>
                  </a:rPr>
                  <a:t> </a:t>
                </a:r>
              </a:p>
            </p:txBody>
          </p:sp>
        </mc:Fallback>
      </mc:AlternateContent>
      <p:sp>
        <p:nvSpPr>
          <p:cNvPr id="41" name="TextBox 40"/>
          <p:cNvSpPr txBox="1"/>
          <p:nvPr/>
        </p:nvSpPr>
        <p:spPr>
          <a:xfrm>
            <a:off x="113481" y="109534"/>
            <a:ext cx="419728" cy="369332"/>
          </a:xfrm>
          <a:prstGeom prst="rect">
            <a:avLst/>
          </a:prstGeom>
          <a:solidFill>
            <a:schemeClr val="bg1"/>
          </a:solidFill>
          <a:ln>
            <a:solidFill>
              <a:schemeClr val="tx1"/>
            </a:solidFill>
          </a:ln>
        </p:spPr>
        <p:txBody>
          <a:bodyPr wrap="square" rtlCol="0">
            <a:spAutoFit/>
          </a:bodyPr>
          <a:lstStyle/>
          <a:p>
            <a:fld id="{7E18D9E5-44B5-48E2-9136-51DCE6123F86}" type="slidenum">
              <a:rPr lang="en-US" dirty="0"/>
              <a:t>11</a:t>
            </a:fld>
            <a:endParaRPr lang="en-US" dirty="0"/>
          </a:p>
        </p:txBody>
      </p:sp>
      <p:sp>
        <p:nvSpPr>
          <p:cNvPr id="43" name="TextBox 42"/>
          <p:cNvSpPr txBox="1"/>
          <p:nvPr/>
        </p:nvSpPr>
        <p:spPr>
          <a:xfrm>
            <a:off x="386637" y="4891443"/>
            <a:ext cx="1757628" cy="923330"/>
          </a:xfrm>
          <a:prstGeom prst="rect">
            <a:avLst/>
          </a:prstGeom>
          <a:noFill/>
        </p:spPr>
        <p:txBody>
          <a:bodyPr wrap="square" rtlCol="0">
            <a:spAutoFit/>
          </a:bodyPr>
          <a:lstStyle/>
          <a:p>
            <a:r>
              <a:rPr lang="en-US" dirty="0"/>
              <a:t>Where is the saturated surface?</a:t>
            </a:r>
          </a:p>
        </p:txBody>
      </p:sp>
      <mc:AlternateContent xmlns:mc="http://schemas.openxmlformats.org/markup-compatibility/2006" xmlns:a14="http://schemas.microsoft.com/office/drawing/2010/main">
        <mc:Choice Requires="a14">
          <p:sp>
            <p:nvSpPr>
              <p:cNvPr id="45" name="TextBox 44"/>
              <p:cNvSpPr txBox="1"/>
              <p:nvPr/>
            </p:nvSpPr>
            <p:spPr>
              <a:xfrm>
                <a:off x="1832502" y="4347330"/>
                <a:ext cx="7873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1832502" y="4347330"/>
                <a:ext cx="787330" cy="36933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148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par>
                                <p:cTn id="58" presetID="10" presetClass="entr" presetSubtype="0" fill="hold"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44" grpId="0"/>
      <p:bldP spid="52" grpId="0"/>
      <p:bldP spid="61"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aquifers have many scales</a:t>
            </a:r>
          </a:p>
        </p:txBody>
      </p:sp>
      <p:pic>
        <p:nvPicPr>
          <p:cNvPr id="1026" name="Picture 2" descr="File:Ogallala Aquifer 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364" y="2197026"/>
            <a:ext cx="2343714" cy="40340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28421" y="6231118"/>
            <a:ext cx="1537600" cy="276999"/>
          </a:xfrm>
          <a:prstGeom prst="rect">
            <a:avLst/>
          </a:prstGeom>
          <a:noFill/>
        </p:spPr>
        <p:txBody>
          <a:bodyPr wrap="none" rtlCol="0">
            <a:spAutoFit/>
          </a:bodyPr>
          <a:lstStyle/>
          <a:p>
            <a:r>
              <a:rPr lang="en-US" sz="1200" dirty="0"/>
              <a:t>Public domain (USGS)</a:t>
            </a:r>
          </a:p>
        </p:txBody>
      </p:sp>
      <p:sp>
        <p:nvSpPr>
          <p:cNvPr id="5" name="TextBox 4"/>
          <p:cNvSpPr txBox="1"/>
          <p:nvPr/>
        </p:nvSpPr>
        <p:spPr>
          <a:xfrm>
            <a:off x="1781667" y="1506022"/>
            <a:ext cx="3142207" cy="369332"/>
          </a:xfrm>
          <a:prstGeom prst="rect">
            <a:avLst/>
          </a:prstGeom>
          <a:noFill/>
        </p:spPr>
        <p:txBody>
          <a:bodyPr wrap="none" rtlCol="0">
            <a:spAutoFit/>
          </a:bodyPr>
          <a:lstStyle/>
          <a:p>
            <a:r>
              <a:rPr lang="en-US" b="1" dirty="0"/>
              <a:t>Ogallala aquifer – 450,000 km</a:t>
            </a:r>
            <a:r>
              <a:rPr lang="en-US" b="1" baseline="30000" dirty="0"/>
              <a:t>2</a:t>
            </a:r>
          </a:p>
        </p:txBody>
      </p:sp>
      <p:pic>
        <p:nvPicPr>
          <p:cNvPr id="1030" name="Picture 6" descr="http://flbs.umt.edu/Images/NEWSITE/Home-Slideshow/nyack2_600x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733" y="2721057"/>
            <a:ext cx="5715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07723" y="2197026"/>
            <a:ext cx="3448893" cy="369332"/>
          </a:xfrm>
          <a:prstGeom prst="rect">
            <a:avLst/>
          </a:prstGeom>
          <a:noFill/>
        </p:spPr>
        <p:txBody>
          <a:bodyPr wrap="none" rtlCol="0">
            <a:spAutoFit/>
          </a:bodyPr>
          <a:lstStyle/>
          <a:p>
            <a:r>
              <a:rPr lang="en-US" b="1" dirty="0"/>
              <a:t>Nyack floodplain aquifer – 16 km</a:t>
            </a:r>
            <a:r>
              <a:rPr lang="en-US" b="1" baseline="30000" dirty="0"/>
              <a:t>2</a:t>
            </a:r>
          </a:p>
        </p:txBody>
      </p:sp>
      <p:sp>
        <p:nvSpPr>
          <p:cNvPr id="8" name="TextBox 7"/>
          <p:cNvSpPr txBox="1"/>
          <p:nvPr/>
        </p:nvSpPr>
        <p:spPr>
          <a:xfrm>
            <a:off x="113480" y="109534"/>
            <a:ext cx="448495" cy="369332"/>
          </a:xfrm>
          <a:prstGeom prst="rect">
            <a:avLst/>
          </a:prstGeom>
          <a:solidFill>
            <a:schemeClr val="bg1"/>
          </a:solidFill>
          <a:ln>
            <a:solidFill>
              <a:schemeClr val="tx1"/>
            </a:solidFill>
          </a:ln>
        </p:spPr>
        <p:txBody>
          <a:bodyPr wrap="square" rtlCol="0">
            <a:spAutoFit/>
          </a:bodyPr>
          <a:lstStyle/>
          <a:p>
            <a:fld id="{693F23CC-E299-41F1-9364-1A3C3443F92C}" type="slidenum">
              <a:rPr lang="en-US" dirty="0"/>
              <a:t>12</a:t>
            </a:fld>
            <a:endParaRPr lang="en-US" dirty="0"/>
          </a:p>
        </p:txBody>
      </p:sp>
    </p:spTree>
    <p:extLst>
      <p:ext uri="{BB962C8B-B14F-4D97-AF65-F5344CB8AC3E}">
        <p14:creationId xmlns:p14="http://schemas.microsoft.com/office/powerpoint/2010/main" val="1692813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t>Storage in aquifers:</a:t>
            </a:r>
            <a:r>
              <a:rPr lang="en-US" dirty="0"/>
              <a:t> describing the amount of water that can be stored in porous media relative to a given change in the total hydraulic head</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porous substrate:</a:t>
            </a:r>
            <a:r>
              <a:rPr lang="en-US" dirty="0">
                <a:solidFill>
                  <a:schemeClr val="bg2">
                    <a:lumMod val="75000"/>
                  </a:schemeClr>
                </a:solidFill>
              </a:rPr>
              <a:t> the fundamental vocabulary and concepts necessary for defining aquifers</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movement:</a:t>
            </a:r>
            <a:r>
              <a:rPr lang="en-US" dirty="0">
                <a:solidFill>
                  <a:schemeClr val="bg2">
                    <a:lumMod val="75000"/>
                  </a:schemeClr>
                </a:solidFill>
              </a:rPr>
              <a:t> basic principles of predicting the direction and flux of groundwater movement</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Understanding variation in groundwater flow nets:</a:t>
            </a:r>
            <a:r>
              <a:rPr lang="en-US" dirty="0">
                <a:solidFill>
                  <a:schemeClr val="bg2">
                    <a:lumMod val="75000"/>
                  </a:schemeClr>
                </a:solidFill>
              </a:rPr>
              <a:t> the characteristics of surface and subsurface topography that cause equipotential and flow lines to “bend”</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Exchange with surface waters:</a:t>
            </a:r>
            <a:r>
              <a:rPr lang="en-US" dirty="0">
                <a:solidFill>
                  <a:schemeClr val="bg2">
                    <a:lumMod val="75000"/>
                  </a:schemeClr>
                </a:solidFill>
              </a:rPr>
              <a:t> interpreting the consequences of the intersection of subsurface flow nets with surface waters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flux and velocity:</a:t>
            </a:r>
            <a:r>
              <a:rPr lang="en-US" dirty="0">
                <a:solidFill>
                  <a:schemeClr val="bg2">
                    <a:lumMod val="75000"/>
                  </a:schemeClr>
                </a:solidFill>
              </a:rPr>
              <a:t> basic calculations of different characteristics of groundwater movement based on Darcy’s law</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13</a:t>
            </a:fld>
            <a:endParaRPr lang="en-US" dirty="0">
              <a:solidFill>
                <a:schemeClr val="tx1"/>
              </a:solidFill>
            </a:endParaRPr>
          </a:p>
        </p:txBody>
      </p:sp>
    </p:spTree>
    <p:extLst>
      <p:ext uri="{BB962C8B-B14F-4D97-AF65-F5344CB8AC3E}">
        <p14:creationId xmlns:p14="http://schemas.microsoft.com/office/powerpoint/2010/main" val="962637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99330" y="1125091"/>
            <a:ext cx="3912123" cy="5314950"/>
          </a:xfrm>
          <a:prstGeom prst="rect">
            <a:avLst/>
          </a:prstGeom>
          <a:pattFill prst="pct20">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Subsurface</a:t>
            </a:r>
          </a:p>
        </p:txBody>
      </p:sp>
      <p:sp>
        <p:nvSpPr>
          <p:cNvPr id="61" name="Rectangle 60"/>
          <p:cNvSpPr/>
          <p:nvPr/>
        </p:nvSpPr>
        <p:spPr>
          <a:xfrm>
            <a:off x="4299329" y="3761525"/>
            <a:ext cx="3912123" cy="2678515"/>
          </a:xfrm>
          <a:prstGeom prst="rect">
            <a:avLst/>
          </a:prstGeom>
          <a:solidFill>
            <a:srgbClr val="00B0F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7383" y="395283"/>
            <a:ext cx="3461130" cy="1325563"/>
          </a:xfrm>
        </p:spPr>
        <p:txBody>
          <a:bodyPr>
            <a:normAutofit fontScale="90000"/>
          </a:bodyPr>
          <a:lstStyle/>
          <a:p>
            <a:r>
              <a:rPr lang="en-US" dirty="0"/>
              <a:t>Groundwater: unconfined aquifer</a:t>
            </a:r>
          </a:p>
        </p:txBody>
      </p:sp>
      <p:sp>
        <p:nvSpPr>
          <p:cNvPr id="28" name="Rectangle 27"/>
          <p:cNvSpPr/>
          <p:nvPr/>
        </p:nvSpPr>
        <p:spPr>
          <a:xfrm>
            <a:off x="4299330" y="3000325"/>
            <a:ext cx="3912123" cy="3439716"/>
          </a:xfrm>
          <a:prstGeom prst="rect">
            <a:avLst/>
          </a:prstGeom>
          <a:solidFill>
            <a:srgbClr val="00B0F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Rectangle 28"/>
              <p:cNvSpPr/>
              <p:nvPr/>
            </p:nvSpPr>
            <p:spPr>
              <a:xfrm>
                <a:off x="426720" y="5920740"/>
                <a:ext cx="1430163" cy="605790"/>
              </a:xfrm>
              <a:prstGeom prst="rect">
                <a:avLst/>
              </a:prstGeom>
              <a:solidFill>
                <a:srgbClr val="00B0F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Cambria Math" panose="02040503050406030204" pitchFamily="18" charset="0"/>
                  </a:rPr>
                  <a:t>Saturated</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𝜃</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𝜙</m:t>
                    </m:r>
                  </m:oMath>
                </a14:m>
                <a:endParaRPr lang="en-US"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426720" y="5920740"/>
                <a:ext cx="1430163" cy="605790"/>
              </a:xfrm>
              <a:prstGeom prst="rect">
                <a:avLst/>
              </a:prstGeom>
              <a:blipFill rotWithShape="0">
                <a:blip r:embed="rId2"/>
                <a:stretch>
                  <a:fillRect t="-6863" b="-8824"/>
                </a:stretch>
              </a:blipFill>
            </p:spPr>
            <p:txBody>
              <a:bodyPr/>
              <a:lstStyle/>
              <a:p>
                <a:r>
                  <a:rPr lang="en-US">
                    <a:noFill/>
                  </a:rPr>
                  <a:t> </a:t>
                </a:r>
              </a:p>
            </p:txBody>
          </p:sp>
        </mc:Fallback>
      </mc:AlternateContent>
      <p:grpSp>
        <p:nvGrpSpPr>
          <p:cNvPr id="50" name="Group 49"/>
          <p:cNvGrpSpPr/>
          <p:nvPr/>
        </p:nvGrpSpPr>
        <p:grpSpPr>
          <a:xfrm>
            <a:off x="6255391" y="72896"/>
            <a:ext cx="419729" cy="6161406"/>
            <a:chOff x="6255391" y="365125"/>
            <a:chExt cx="419729" cy="6161406"/>
          </a:xfrm>
        </p:grpSpPr>
        <p:sp>
          <p:nvSpPr>
            <p:cNvPr id="34" name="Rectangle 33"/>
            <p:cNvSpPr/>
            <p:nvPr/>
          </p:nvSpPr>
          <p:spPr>
            <a:xfrm>
              <a:off x="6255391" y="365125"/>
              <a:ext cx="419729" cy="6161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6255391" y="2537461"/>
              <a:ext cx="419729" cy="3989070"/>
            </a:xfrm>
            <a:prstGeom prst="rect">
              <a:avLst/>
            </a:prstGeom>
            <a:pattFill prst="ltHorz">
              <a:fgClr>
                <a:schemeClr val="bg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rot="16200000">
            <a:off x="6163955" y="339061"/>
            <a:ext cx="602601" cy="369332"/>
          </a:xfrm>
          <a:prstGeom prst="rect">
            <a:avLst/>
          </a:prstGeom>
          <a:noFill/>
        </p:spPr>
        <p:txBody>
          <a:bodyPr wrap="none" rtlCol="0">
            <a:spAutoFit/>
          </a:bodyPr>
          <a:lstStyle/>
          <a:p>
            <a:r>
              <a:rPr lang="en-US" dirty="0"/>
              <a:t>Well</a:t>
            </a:r>
          </a:p>
        </p:txBody>
      </p:sp>
      <p:sp>
        <p:nvSpPr>
          <p:cNvPr id="46" name="Rectangle 45"/>
          <p:cNvSpPr/>
          <p:nvPr/>
        </p:nvSpPr>
        <p:spPr>
          <a:xfrm>
            <a:off x="6255391" y="3891151"/>
            <a:ext cx="419729" cy="2343150"/>
          </a:xfrm>
          <a:prstGeom prst="rect">
            <a:avLst/>
          </a:prstGeom>
          <a:solidFill>
            <a:srgbClr val="00B0F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299330" y="3572181"/>
            <a:ext cx="3912123" cy="330400"/>
            <a:chOff x="4299330" y="3572181"/>
            <a:chExt cx="3912123" cy="330400"/>
          </a:xfrm>
        </p:grpSpPr>
        <p:cxnSp>
          <p:nvCxnSpPr>
            <p:cNvPr id="8" name="Straight Connector 7"/>
            <p:cNvCxnSpPr/>
            <p:nvPr/>
          </p:nvCxnSpPr>
          <p:spPr>
            <a:xfrm>
              <a:off x="4299330" y="3902581"/>
              <a:ext cx="39121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rot="10800000">
              <a:off x="7658100" y="3572181"/>
              <a:ext cx="320040" cy="31897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6255391" y="3891151"/>
              <a:ext cx="41972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Isosceles Triangle 48"/>
            <p:cNvSpPr/>
            <p:nvPr/>
          </p:nvSpPr>
          <p:spPr>
            <a:xfrm rot="10800000">
              <a:off x="6490257" y="3761526"/>
              <a:ext cx="92306" cy="121942"/>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14193" y="2075796"/>
            <a:ext cx="4189782" cy="923330"/>
            <a:chOff x="514193" y="2075796"/>
            <a:chExt cx="4189782" cy="923330"/>
          </a:xfrm>
        </p:grpSpPr>
        <p:sp>
          <p:nvSpPr>
            <p:cNvPr id="39" name="TextBox 38"/>
            <p:cNvSpPr txBox="1"/>
            <p:nvPr/>
          </p:nvSpPr>
          <p:spPr>
            <a:xfrm>
              <a:off x="514193" y="2075796"/>
              <a:ext cx="1757628" cy="923330"/>
            </a:xfrm>
            <a:prstGeom prst="rect">
              <a:avLst/>
            </a:prstGeom>
            <a:noFill/>
          </p:spPr>
          <p:txBody>
            <a:bodyPr wrap="square" rtlCol="0">
              <a:spAutoFit/>
            </a:bodyPr>
            <a:lstStyle/>
            <a:p>
              <a:r>
                <a:rPr lang="en-US" dirty="0"/>
                <a:t>Air pressure =</a:t>
              </a:r>
            </a:p>
            <a:p>
              <a:r>
                <a:rPr lang="en-US" dirty="0"/>
                <a:t>atmospheric pressure</a:t>
              </a:r>
            </a:p>
          </p:txBody>
        </p:sp>
        <p:cxnSp>
          <p:nvCxnSpPr>
            <p:cNvPr id="40" name="Straight Arrow Connector 39"/>
            <p:cNvCxnSpPr/>
            <p:nvPr/>
          </p:nvCxnSpPr>
          <p:spPr>
            <a:xfrm flipV="1">
              <a:off x="1856883" y="2432115"/>
              <a:ext cx="2847092" cy="1053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1" name="TextBox 40"/>
              <p:cNvSpPr txBox="1"/>
              <p:nvPr/>
            </p:nvSpPr>
            <p:spPr>
              <a:xfrm>
                <a:off x="9624765" y="508175"/>
                <a:ext cx="1757628" cy="923330"/>
              </a:xfrm>
              <a:prstGeom prst="rect">
                <a:avLst/>
              </a:prstGeom>
              <a:noFill/>
            </p:spPr>
            <p:txBody>
              <a:bodyPr wrap="square" rtlCol="0">
                <a:spAutoFit/>
              </a:bodyPr>
              <a:lstStyle/>
              <a:p>
                <a:r>
                  <a:rPr lang="en-US" dirty="0"/>
                  <a:t>Storativity or Storage coefficient (</a:t>
                </a:r>
                <a14:m>
                  <m:oMath xmlns:m="http://schemas.openxmlformats.org/officeDocument/2006/math">
                    <m:r>
                      <a:rPr lang="en-US" i="1" dirty="0" smtClean="0">
                        <a:latin typeface="Cambria Math" panose="02040503050406030204" pitchFamily="18" charset="0"/>
                      </a:rPr>
                      <m:t>𝑆</m:t>
                    </m:r>
                  </m:oMath>
                </a14:m>
                <a:r>
                  <a:rPr lang="en-US" dirty="0"/>
                  <a:t>)</a:t>
                </a:r>
              </a:p>
            </p:txBody>
          </p:sp>
        </mc:Choice>
        <mc:Fallback xmlns="">
          <p:sp>
            <p:nvSpPr>
              <p:cNvPr id="41" name="TextBox 40"/>
              <p:cNvSpPr txBox="1">
                <a:spLocks noRot="1" noChangeAspect="1" noMove="1" noResize="1" noEditPoints="1" noAdjustHandles="1" noChangeArrowheads="1" noChangeShapeType="1" noTextEdit="1"/>
              </p:cNvSpPr>
              <p:nvPr/>
            </p:nvSpPr>
            <p:spPr>
              <a:xfrm>
                <a:off x="9624765" y="508175"/>
                <a:ext cx="1757628" cy="923330"/>
              </a:xfrm>
              <a:prstGeom prst="rect">
                <a:avLst/>
              </a:prstGeom>
              <a:blipFill rotWithShape="0">
                <a:blip r:embed="rId3"/>
                <a:stretch>
                  <a:fillRect l="-3125" t="-3289" b="-9211"/>
                </a:stretch>
              </a:blipFill>
            </p:spPr>
            <p:txBody>
              <a:bodyPr/>
              <a:lstStyle/>
              <a:p>
                <a:r>
                  <a:rPr lang="en-US">
                    <a:noFill/>
                  </a:rPr>
                  <a:t> </a:t>
                </a:r>
              </a:p>
            </p:txBody>
          </p:sp>
        </mc:Fallback>
      </mc:AlternateContent>
      <p:sp>
        <p:nvSpPr>
          <p:cNvPr id="43" name="TextBox 42"/>
          <p:cNvSpPr txBox="1"/>
          <p:nvPr/>
        </p:nvSpPr>
        <p:spPr>
          <a:xfrm>
            <a:off x="9466080" y="3620619"/>
            <a:ext cx="1757628" cy="646331"/>
          </a:xfrm>
          <a:prstGeom prst="rect">
            <a:avLst/>
          </a:prstGeom>
          <a:noFill/>
        </p:spPr>
        <p:txBody>
          <a:bodyPr wrap="square" rtlCol="0">
            <a:spAutoFit/>
          </a:bodyPr>
          <a:lstStyle/>
          <a:p>
            <a:r>
              <a:rPr lang="en-US" dirty="0"/>
              <a:t>Unconfined aquifer:</a:t>
            </a:r>
          </a:p>
        </p:txBody>
      </p:sp>
      <mc:AlternateContent xmlns:mc="http://schemas.openxmlformats.org/markup-compatibility/2006" xmlns:a14="http://schemas.microsoft.com/office/drawing/2010/main">
        <mc:Choice Requires="a14">
          <p:sp>
            <p:nvSpPr>
              <p:cNvPr id="45" name="TextBox 44"/>
              <p:cNvSpPr txBox="1"/>
              <p:nvPr/>
            </p:nvSpPr>
            <p:spPr>
              <a:xfrm>
                <a:off x="8745951" y="1475502"/>
                <a:ext cx="1757628" cy="6593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𝑉</m:t>
                              </m:r>
                            </m:e>
                            <m:sub>
                              <m:r>
                                <a:rPr lang="en-US" b="0" i="1" dirty="0" smtClean="0">
                                  <a:latin typeface="Cambria Math" panose="02040503050406030204" pitchFamily="18" charset="0"/>
                                </a:rPr>
                                <m:t>𝑊</m:t>
                              </m:r>
                            </m:sub>
                          </m:sSub>
                        </m:num>
                        <m:den>
                          <m:sSub>
                            <m:sSubPr>
                              <m:ctrlPr>
                                <a:rPr lang="en-US" i="1" dirty="0">
                                  <a:latin typeface="Cambria Math" panose="02040503050406030204" pitchFamily="18" charset="0"/>
                                </a:rPr>
                              </m:ctrlPr>
                            </m:sSubPr>
                            <m:e>
                              <m:r>
                                <a:rPr lang="en-US" b="0" i="1" dirty="0" smtClean="0">
                                  <a:latin typeface="Cambria Math" panose="02040503050406030204" pitchFamily="18" charset="0"/>
                                </a:rPr>
                                <m:t>𝐴</m:t>
                              </m:r>
                            </m:e>
                            <m:sub>
                              <m:r>
                                <a:rPr lang="en-US" b="0" i="1" dirty="0" smtClean="0">
                                  <a:latin typeface="Cambria Math" panose="02040503050406030204" pitchFamily="18" charset="0"/>
                                </a:rPr>
                                <m:t>𝐴</m:t>
                              </m:r>
                            </m:sub>
                          </m:sSub>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h</m:t>
                          </m:r>
                        </m:den>
                      </m:f>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8745951" y="1475502"/>
                <a:ext cx="1757628" cy="65934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10020141" y="1446969"/>
                <a:ext cx="1757628" cy="6878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d>
                            <m:dPr>
                              <m:begChr m:val="["/>
                              <m:endChr m:val="]"/>
                              <m:ctrlPr>
                                <a:rPr lang="en-US" b="0" i="1" dirty="0" smtClean="0">
                                  <a:latin typeface="Cambria Math" panose="02040503050406030204" pitchFamily="18" charset="0"/>
                                </a:rPr>
                              </m:ctrlPr>
                            </m:dPr>
                            <m:e>
                              <m:sSup>
                                <m:sSupPr>
                                  <m:ctrlPr>
                                    <a:rPr lang="en-US" b="0" i="1" dirty="0" smtClean="0">
                                      <a:latin typeface="Cambria Math" panose="02040503050406030204" pitchFamily="18" charset="0"/>
                                    </a:rPr>
                                  </m:ctrlPr>
                                </m:sSupPr>
                                <m:e>
                                  <m:r>
                                    <m:rPr>
                                      <m:sty m:val="p"/>
                                    </m:rPr>
                                    <a:rPr lang="en-US" b="0" i="0" dirty="0" smtClean="0">
                                      <a:latin typeface="Cambria Math" panose="02040503050406030204" pitchFamily="18" charset="0"/>
                                    </a:rPr>
                                    <m:t>L</m:t>
                                  </m:r>
                                </m:e>
                                <m:sup>
                                  <m:r>
                                    <a:rPr lang="en-US" b="0" i="0" dirty="0" smtClean="0">
                                      <a:latin typeface="Cambria Math" panose="02040503050406030204" pitchFamily="18" charset="0"/>
                                    </a:rPr>
                                    <m:t>3</m:t>
                                  </m:r>
                                </m:sup>
                              </m:sSup>
                            </m:e>
                          </m:d>
                        </m:num>
                        <m:den>
                          <m:d>
                            <m:dPr>
                              <m:begChr m:val="["/>
                              <m:endChr m:val="]"/>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a:latin typeface="Cambria Math" panose="02040503050406030204" pitchFamily="18" charset="0"/>
                                    </a:rPr>
                                    <m:t>L</m:t>
                                  </m:r>
                                </m:e>
                                <m:sup>
                                  <m:r>
                                    <a:rPr lang="en-US" b="0" i="0" dirty="0" smtClean="0">
                                      <a:latin typeface="Cambria Math" panose="02040503050406030204" pitchFamily="18" charset="0"/>
                                    </a:rPr>
                                    <m:t>2</m:t>
                                  </m:r>
                                </m:sup>
                              </m:sSup>
                            </m:e>
                          </m:d>
                          <m:d>
                            <m:dPr>
                              <m:begChr m:val="["/>
                              <m:endChr m:val="]"/>
                              <m:ctrlPr>
                                <a:rPr lang="en-US" i="1" dirty="0">
                                  <a:latin typeface="Cambria Math" panose="02040503050406030204" pitchFamily="18" charset="0"/>
                                </a:rPr>
                              </m:ctrlPr>
                            </m:dPr>
                            <m:e>
                              <m:r>
                                <m:rPr>
                                  <m:sty m:val="p"/>
                                </m:rPr>
                                <a:rPr lang="en-US" b="0" i="0" dirty="0" smtClean="0">
                                  <a:latin typeface="Cambria Math" panose="02040503050406030204" pitchFamily="18" charset="0"/>
                                </a:rPr>
                                <m:t>L</m:t>
                              </m:r>
                            </m:e>
                          </m:d>
                        </m:den>
                      </m:f>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10020141" y="1446969"/>
                <a:ext cx="1757628" cy="687881"/>
              </a:xfrm>
              <a:prstGeom prst="rect">
                <a:avLst/>
              </a:prstGeom>
              <a:blipFill rotWithShape="0">
                <a:blip r:embed="rId5"/>
                <a:stretch>
                  <a:fillRect/>
                </a:stretch>
              </a:blipFill>
            </p:spPr>
            <p:txBody>
              <a:bodyPr/>
              <a:lstStyle/>
              <a:p>
                <a:r>
                  <a:rPr lang="en-US">
                    <a:noFill/>
                  </a:rPr>
                  <a:t> </a:t>
                </a:r>
              </a:p>
            </p:txBody>
          </p:sp>
        </mc:Fallback>
      </mc:AlternateContent>
      <p:sp>
        <p:nvSpPr>
          <p:cNvPr id="59" name="Rectangle 58"/>
          <p:cNvSpPr/>
          <p:nvPr/>
        </p:nvSpPr>
        <p:spPr>
          <a:xfrm>
            <a:off x="6264389" y="4638561"/>
            <a:ext cx="419729" cy="1595739"/>
          </a:xfrm>
          <a:prstGeom prst="rect">
            <a:avLst/>
          </a:prstGeom>
          <a:solidFill>
            <a:srgbClr val="00B0F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299330" y="3898832"/>
            <a:ext cx="3912123" cy="1143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365369" y="6241983"/>
            <a:ext cx="5514680" cy="323787"/>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Confining layer - Aquitard</a:t>
            </a:r>
          </a:p>
        </p:txBody>
      </p:sp>
      <p:cxnSp>
        <p:nvCxnSpPr>
          <p:cNvPr id="60" name="Straight Arrow Connector 59"/>
          <p:cNvCxnSpPr/>
          <p:nvPr/>
        </p:nvCxnSpPr>
        <p:spPr>
          <a:xfrm flipV="1">
            <a:off x="6464174" y="3922646"/>
            <a:ext cx="1081" cy="76220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p:cNvSpPr txBox="1"/>
              <p:nvPr/>
            </p:nvSpPr>
            <p:spPr>
              <a:xfrm>
                <a:off x="1261801" y="4029630"/>
                <a:ext cx="2368932" cy="923330"/>
              </a:xfrm>
              <a:prstGeom prst="rect">
                <a:avLst/>
              </a:prstGeom>
              <a:noFill/>
            </p:spPr>
            <p:txBody>
              <a:bodyPr wrap="square" rtlCol="0">
                <a:spAutoFit/>
              </a:bodyPr>
              <a:lstStyle/>
              <a:p>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h</m:t>
                    </m:r>
                  </m:oMath>
                </a14:m>
                <a:r>
                  <a:rPr lang="en-US" dirty="0">
                    <a:ea typeface="Cambria Math" panose="02040503050406030204" pitchFamily="18" charset="0"/>
                  </a:rPr>
                  <a:t> is change in depth of water table for unconfined aquifer</a:t>
                </a:r>
                <a:endParaRPr lang="en-US" dirty="0"/>
              </a:p>
            </p:txBody>
          </p:sp>
        </mc:Choice>
        <mc:Fallback xmlns="">
          <p:sp>
            <p:nvSpPr>
              <p:cNvPr id="62" name="TextBox 61"/>
              <p:cNvSpPr txBox="1">
                <a:spLocks noRot="1" noChangeAspect="1" noMove="1" noResize="1" noEditPoints="1" noAdjustHandles="1" noChangeArrowheads="1" noChangeShapeType="1" noTextEdit="1"/>
              </p:cNvSpPr>
              <p:nvPr/>
            </p:nvSpPr>
            <p:spPr>
              <a:xfrm>
                <a:off x="1261801" y="4029630"/>
                <a:ext cx="2368932" cy="923330"/>
              </a:xfrm>
              <a:prstGeom prst="rect">
                <a:avLst/>
              </a:prstGeom>
              <a:blipFill rotWithShape="0">
                <a:blip r:embed="rId6"/>
                <a:stretch>
                  <a:fillRect l="-2314" t="-3311" b="-9934"/>
                </a:stretch>
              </a:blipFill>
            </p:spPr>
            <p:txBody>
              <a:bodyPr/>
              <a:lstStyle/>
              <a:p>
                <a:r>
                  <a:rPr lang="en-US">
                    <a:noFill/>
                  </a:rPr>
                  <a:t> </a:t>
                </a:r>
              </a:p>
            </p:txBody>
          </p:sp>
        </mc:Fallback>
      </mc:AlternateContent>
      <p:cxnSp>
        <p:nvCxnSpPr>
          <p:cNvPr id="63" name="Straight Arrow Connector 62"/>
          <p:cNvCxnSpPr/>
          <p:nvPr/>
        </p:nvCxnSpPr>
        <p:spPr>
          <a:xfrm flipV="1">
            <a:off x="3365369" y="4264329"/>
            <a:ext cx="3098804" cy="2485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p:cNvSpPr txBox="1"/>
              <p:nvPr/>
            </p:nvSpPr>
            <p:spPr>
              <a:xfrm>
                <a:off x="9145413" y="5602012"/>
                <a:ext cx="2495178" cy="391261"/>
              </a:xfrm>
              <a:prstGeom prst="rect">
                <a:avLst/>
              </a:prstGeom>
              <a:noFill/>
            </p:spPr>
            <p:txBody>
              <a:bodyPr wrap="square" rtlCol="0">
                <a:spAutoFit/>
              </a:bodyPr>
              <a:lstStyle/>
              <a:p>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𝑆</m:t>
                        </m:r>
                      </m:e>
                      <m:sub>
                        <m:r>
                          <a:rPr lang="en-US" b="0" i="1" dirty="0" smtClean="0">
                            <a:latin typeface="Cambria Math" panose="02040503050406030204" pitchFamily="18" charset="0"/>
                            <a:ea typeface="Cambria Math" panose="02040503050406030204" pitchFamily="18" charset="0"/>
                          </a:rPr>
                          <m:t>𝑦</m:t>
                        </m:r>
                      </m:sub>
                    </m:sSub>
                  </m:oMath>
                </a14:m>
                <a:r>
                  <a:rPr lang="en-US" dirty="0"/>
                  <a:t> or specific yield</a:t>
                </a:r>
              </a:p>
            </p:txBody>
          </p:sp>
        </mc:Choice>
        <mc:Fallback xmlns="">
          <p:sp>
            <p:nvSpPr>
              <p:cNvPr id="64" name="TextBox 63"/>
              <p:cNvSpPr txBox="1">
                <a:spLocks noRot="1" noChangeAspect="1" noMove="1" noResize="1" noEditPoints="1" noAdjustHandles="1" noChangeArrowheads="1" noChangeShapeType="1" noTextEdit="1"/>
              </p:cNvSpPr>
              <p:nvPr/>
            </p:nvSpPr>
            <p:spPr>
              <a:xfrm>
                <a:off x="9145413" y="5602012"/>
                <a:ext cx="2495178" cy="391261"/>
              </a:xfrm>
              <a:prstGeom prst="rect">
                <a:avLst/>
              </a:prstGeom>
              <a:blipFill>
                <a:blip r:embed="rId7"/>
                <a:stretch>
                  <a:fillRect t="-7813"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8622932" y="4380615"/>
                <a:ext cx="2495178"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𝑆</m:t>
                          </m:r>
                        </m:e>
                        <m:sub>
                          <m:r>
                            <a:rPr lang="en-US" b="0" i="1" dirty="0" smtClean="0">
                              <a:latin typeface="Cambria Math" panose="02040503050406030204" pitchFamily="18" charset="0"/>
                              <a:ea typeface="Cambria Math" panose="02040503050406030204" pitchFamily="18" charset="0"/>
                            </a:rPr>
                            <m:t>𝑦</m:t>
                          </m:r>
                        </m:sub>
                      </m:sSub>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𝜙</m:t>
                      </m:r>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en-US" b="0" i="1" dirty="0" smtClean="0">
                              <a:latin typeface="Cambria Math" panose="02040503050406030204" pitchFamily="18" charset="0"/>
                              <a:ea typeface="Cambria Math" panose="02040503050406030204" pitchFamily="18" charset="0"/>
                            </a:rPr>
                            <m:t>𝑓𝑐</m:t>
                          </m:r>
                        </m:sub>
                      </m:sSub>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8622932" y="4380615"/>
                <a:ext cx="2495178" cy="391582"/>
              </a:xfrm>
              <a:prstGeom prst="rect">
                <a:avLst/>
              </a:prstGeom>
              <a:blipFill rotWithShape="0">
                <a:blip r:embed="rId8"/>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8661544" y="2319886"/>
                <a:ext cx="3301070" cy="1200329"/>
              </a:xfrm>
              <a:prstGeom prst="rect">
                <a:avLst/>
              </a:prstGeom>
              <a:noFill/>
            </p:spPr>
            <p:txBody>
              <a:bodyPr wrap="square" rtlCol="0">
                <a:spAutoFit/>
              </a:bodyPr>
              <a:lstStyle/>
              <a:p>
                <a:r>
                  <a:rPr lang="en-US" dirty="0"/>
                  <a:t>For a given change in head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h</m:t>
                    </m:r>
                  </m:oMath>
                </a14:m>
                <a:r>
                  <a:rPr lang="en-US" dirty="0"/>
                  <a:t>), the change in volume of water in the aquifer (</a:t>
                </a:r>
                <a14:m>
                  <m:oMath xmlns:m="http://schemas.openxmlformats.org/officeDocument/2006/math">
                    <m:r>
                      <a:rPr lang="en-US"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𝑉</m:t>
                        </m:r>
                      </m:e>
                      <m:sub>
                        <m:r>
                          <a:rPr lang="en-US" i="1" dirty="0">
                            <a:latin typeface="Cambria Math" panose="02040503050406030204" pitchFamily="18" charset="0"/>
                          </a:rPr>
                          <m:t>𝑊</m:t>
                        </m:r>
                      </m:sub>
                    </m:sSub>
                  </m:oMath>
                </a14:m>
                <a:r>
                  <a:rPr lang="en-US" dirty="0"/>
                  <a:t>) normalized to the plan area of the aquifer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𝐴</m:t>
                        </m:r>
                      </m:e>
                      <m:sub>
                        <m:r>
                          <a:rPr lang="en-US" i="1" dirty="0">
                            <a:latin typeface="Cambria Math" panose="02040503050406030204" pitchFamily="18" charset="0"/>
                          </a:rPr>
                          <m:t>𝐴</m:t>
                        </m:r>
                      </m:sub>
                    </m:sSub>
                  </m:oMath>
                </a14:m>
                <a:r>
                  <a:rPr lang="en-US" dirty="0"/>
                  <a:t>).</a:t>
                </a:r>
              </a:p>
            </p:txBody>
          </p:sp>
        </mc:Choice>
        <mc:Fallback xmlns="">
          <p:sp>
            <p:nvSpPr>
              <p:cNvPr id="66" name="TextBox 65"/>
              <p:cNvSpPr txBox="1">
                <a:spLocks noRot="1" noChangeAspect="1" noMove="1" noResize="1" noEditPoints="1" noAdjustHandles="1" noChangeArrowheads="1" noChangeShapeType="1" noTextEdit="1"/>
              </p:cNvSpPr>
              <p:nvPr/>
            </p:nvSpPr>
            <p:spPr>
              <a:xfrm>
                <a:off x="8661544" y="2319886"/>
                <a:ext cx="3301070" cy="1200329"/>
              </a:xfrm>
              <a:prstGeom prst="rect">
                <a:avLst/>
              </a:prstGeom>
              <a:blipFill rotWithShape="0">
                <a:blip r:embed="rId9"/>
                <a:stretch>
                  <a:fillRect l="-1664" t="-3061" r="-1294" b="-7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945945" y="3376077"/>
                <a:ext cx="2448427" cy="646331"/>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=0</m:t>
                    </m:r>
                  </m:oMath>
                </a14:m>
                <a:r>
                  <a:rPr lang="en-US" dirty="0"/>
                  <a:t>  (gauge pressure)</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945945" y="3376077"/>
                <a:ext cx="2448427" cy="646331"/>
              </a:xfrm>
              <a:prstGeom prst="rect">
                <a:avLst/>
              </a:prstGeom>
              <a:blipFill rotWithShape="0">
                <a:blip r:embed="rId10"/>
                <a:stretch>
                  <a:fillRect l="-746" t="-5660" r="-1990"/>
                </a:stretch>
              </a:blipFill>
            </p:spPr>
            <p:txBody>
              <a:bodyPr/>
              <a:lstStyle/>
              <a:p>
                <a:r>
                  <a:rPr lang="en-US">
                    <a:noFill/>
                  </a:rPr>
                  <a:t> </a:t>
                </a:r>
              </a:p>
            </p:txBody>
          </p:sp>
        </mc:Fallback>
      </mc:AlternateContent>
      <p:cxnSp>
        <p:nvCxnSpPr>
          <p:cNvPr id="37" name="Straight Arrow Connector 36"/>
          <p:cNvCxnSpPr>
            <a:stCxn id="33" idx="3"/>
          </p:cNvCxnSpPr>
          <p:nvPr/>
        </p:nvCxnSpPr>
        <p:spPr>
          <a:xfrm>
            <a:off x="3394372" y="3699243"/>
            <a:ext cx="933961" cy="2110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FC01ED94-EE7E-4529-B0FB-43268EBE7F6C}" type="slidenum">
              <a:rPr lang="en-US" smtClean="0"/>
              <a:t>14</a:t>
            </a:fld>
            <a:endParaRPr lang="en-US" dirty="0"/>
          </a:p>
        </p:txBody>
      </p:sp>
      <p:sp>
        <p:nvSpPr>
          <p:cNvPr id="3" name="Rectangle 2"/>
          <p:cNvSpPr/>
          <p:nvPr/>
        </p:nvSpPr>
        <p:spPr>
          <a:xfrm>
            <a:off x="4299329" y="2999126"/>
            <a:ext cx="3912123" cy="762399"/>
          </a:xfrm>
          <a:prstGeom prst="rect">
            <a:avLst/>
          </a:prstGeom>
          <a:noFill/>
          <a:ln w="28575">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7962114" y="3355169"/>
            <a:ext cx="1183300" cy="11868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FA31B0B-8DA1-4F55-A660-048A1C35B423}"/>
              </a:ext>
            </a:extLst>
          </p:cNvPr>
          <p:cNvSpPr txBox="1"/>
          <p:nvPr/>
        </p:nvSpPr>
        <p:spPr>
          <a:xfrm>
            <a:off x="8991372" y="4931719"/>
            <a:ext cx="2971242" cy="646331"/>
          </a:xfrm>
          <a:prstGeom prst="rect">
            <a:avLst/>
          </a:prstGeom>
          <a:noFill/>
        </p:spPr>
        <p:txBody>
          <a:bodyPr wrap="square" rtlCol="0">
            <a:spAutoFit/>
          </a:bodyPr>
          <a:lstStyle/>
          <a:p>
            <a:r>
              <a:rPr lang="en-US" dirty="0"/>
              <a:t>Amount of water substrate can hold against gravity.</a:t>
            </a:r>
          </a:p>
        </p:txBody>
      </p:sp>
      <p:cxnSp>
        <p:nvCxnSpPr>
          <p:cNvPr id="44" name="Straight Arrow Connector 43">
            <a:extLst>
              <a:ext uri="{FF2B5EF4-FFF2-40B4-BE49-F238E27FC236}">
                <a16:creationId xmlns:a16="http://schemas.microsoft.com/office/drawing/2014/main" id="{CD5CE091-2DE8-4761-9886-4F017075288F}"/>
              </a:ext>
            </a:extLst>
          </p:cNvPr>
          <p:cNvCxnSpPr>
            <a:cxnSpLocks/>
          </p:cNvCxnSpPr>
          <p:nvPr/>
        </p:nvCxnSpPr>
        <p:spPr>
          <a:xfrm flipV="1">
            <a:off x="9791700" y="4684855"/>
            <a:ext cx="431592" cy="329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95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42" presetClass="path" presetSubtype="0" accel="50000" decel="50000" fill="hold" nodeType="withEffect">
                                  <p:stCondLst>
                                    <p:cond delay="0"/>
                                  </p:stCondLst>
                                  <p:childTnLst>
                                    <p:animMotion origin="layout" path="M -8.33333E-7 2.59259E-6 L -8.33333E-7 0.11065 " pathEditMode="relative" rAng="0" ptsTypes="AA">
                                      <p:cBhvr>
                                        <p:cTn id="50" dur="2000" fill="hold"/>
                                        <p:tgtEl>
                                          <p:spTgt spid="10"/>
                                        </p:tgtEl>
                                        <p:attrNameLst>
                                          <p:attrName>ppt_x</p:attrName>
                                          <p:attrName>ppt_y</p:attrName>
                                        </p:attrNameLst>
                                      </p:cBhvr>
                                      <p:rCtr x="0" y="5532"/>
                                    </p:animMotion>
                                  </p:childTnLst>
                                </p:cTn>
                              </p:par>
                              <p:par>
                                <p:cTn id="51" presetID="10"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2000"/>
                                        <p:tgtEl>
                                          <p:spTgt spid="59"/>
                                        </p:tgtEl>
                                      </p:cBhvr>
                                    </p:animEffect>
                                  </p:childTnLst>
                                </p:cTn>
                              </p:par>
                              <p:par>
                                <p:cTn id="54" presetID="10" presetClass="exit" presetSubtype="0" fill="hold" grpId="0" nodeType="withEffect">
                                  <p:stCondLst>
                                    <p:cond delay="0"/>
                                  </p:stCondLst>
                                  <p:childTnLst>
                                    <p:animEffect transition="out" filter="fade">
                                      <p:cBhvr>
                                        <p:cTn id="55" dur="2000"/>
                                        <p:tgtEl>
                                          <p:spTgt spid="46"/>
                                        </p:tgtEl>
                                      </p:cBhvr>
                                    </p:animEffect>
                                    <p:set>
                                      <p:cBhvr>
                                        <p:cTn id="56" dur="1" fill="hold">
                                          <p:stCondLst>
                                            <p:cond delay="1999"/>
                                          </p:stCondLst>
                                        </p:cTn>
                                        <p:tgtEl>
                                          <p:spTgt spid="46"/>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2000"/>
                                        <p:tgtEl>
                                          <p:spTgt spid="61"/>
                                        </p:tgtEl>
                                      </p:cBhvr>
                                    </p:animEffect>
                                  </p:childTnLst>
                                </p:cTn>
                              </p:par>
                              <p:par>
                                <p:cTn id="63" presetID="10" presetClass="exit" presetSubtype="0" fill="hold" grpId="0" nodeType="withEffect">
                                  <p:stCondLst>
                                    <p:cond delay="0"/>
                                  </p:stCondLst>
                                  <p:childTnLst>
                                    <p:animEffect transition="out" filter="fade">
                                      <p:cBhvr>
                                        <p:cTn id="64" dur="2000"/>
                                        <p:tgtEl>
                                          <p:spTgt spid="28"/>
                                        </p:tgtEl>
                                      </p:cBhvr>
                                    </p:animEffect>
                                    <p:set>
                                      <p:cBhvr>
                                        <p:cTn id="65" dur="1" fill="hold">
                                          <p:stCondLst>
                                            <p:cond delay="1999"/>
                                          </p:stCondLst>
                                        </p:cTn>
                                        <p:tgtEl>
                                          <p:spTgt spid="28"/>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fade">
                                      <p:cBhvr>
                                        <p:cTn id="72" dur="500"/>
                                        <p:tgtEl>
                                          <p:spTgt spid="60"/>
                                        </p:tgtEl>
                                      </p:cBhvr>
                                    </p:animEffect>
                                  </p:childTnLst>
                                </p:cTn>
                              </p:par>
                              <p:par>
                                <p:cTn id="73" presetID="10" presetClass="entr" presetSubtype="0"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500"/>
                                        <p:tgtEl>
                                          <p:spTgt spid="6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nodeType="with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500"/>
                                        <p:tgtEl>
                                          <p:spTgt spid="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par>
                                <p:cTn id="97" presetID="10" presetClass="entr" presetSubtype="0"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500"/>
                                        <p:tgtEl>
                                          <p:spTgt spid="4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64"/>
                                        </p:tgtEl>
                                        <p:attrNameLst>
                                          <p:attrName>style.visibility</p:attrName>
                                        </p:attrNameLst>
                                      </p:cBhvr>
                                      <p:to>
                                        <p:strVal val="visible"/>
                                      </p:to>
                                    </p:set>
                                    <p:animEffect transition="in" filter="fade">
                                      <p:cBhvr>
                                        <p:cTn id="10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8" grpId="0" animBg="1"/>
      <p:bldP spid="46" grpId="0" animBg="1"/>
      <p:bldP spid="41" grpId="0"/>
      <p:bldP spid="43" grpId="0"/>
      <p:bldP spid="45" grpId="0"/>
      <p:bldP spid="47" grpId="0"/>
      <p:bldP spid="59" grpId="0" animBg="1"/>
      <p:bldP spid="6" grpId="0" animBg="1"/>
      <p:bldP spid="62" grpId="0"/>
      <p:bldP spid="64" grpId="0"/>
      <p:bldP spid="65" grpId="0"/>
      <p:bldP spid="66" grpId="0"/>
      <p:bldP spid="33" grpId="0"/>
      <p:bldP spid="33" grpId="1"/>
      <p:bldP spid="3"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534323">
            <a:off x="453471" y="2027180"/>
            <a:ext cx="9370901" cy="2706690"/>
          </a:xfrm>
          <a:prstGeom prst="rect">
            <a:avLst/>
          </a:prstGeom>
          <a:pattFill prst="pct20">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Subsurface</a:t>
            </a:r>
          </a:p>
        </p:txBody>
      </p:sp>
      <p:sp>
        <p:nvSpPr>
          <p:cNvPr id="2" name="Title 1"/>
          <p:cNvSpPr>
            <a:spLocks noGrp="1"/>
          </p:cNvSpPr>
          <p:nvPr>
            <p:ph type="title"/>
          </p:nvPr>
        </p:nvSpPr>
        <p:spPr>
          <a:xfrm>
            <a:off x="7588577" y="186016"/>
            <a:ext cx="4434526" cy="1325563"/>
          </a:xfrm>
        </p:spPr>
        <p:txBody>
          <a:bodyPr/>
          <a:lstStyle/>
          <a:p>
            <a:r>
              <a:rPr lang="en-US" dirty="0"/>
              <a:t>Groundwater: confined aquifer</a:t>
            </a:r>
          </a:p>
        </p:txBody>
      </p:sp>
      <p:sp>
        <p:nvSpPr>
          <p:cNvPr id="4" name="Rectangle 3"/>
          <p:cNvSpPr/>
          <p:nvPr/>
        </p:nvSpPr>
        <p:spPr>
          <a:xfrm rot="1513189">
            <a:off x="-210916" y="4379736"/>
            <a:ext cx="9542128" cy="323787"/>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Confining layer - Aquitard</a:t>
            </a:r>
          </a:p>
        </p:txBody>
      </p:sp>
      <p:sp>
        <p:nvSpPr>
          <p:cNvPr id="5" name="Rectangle 4"/>
          <p:cNvSpPr/>
          <p:nvPr/>
        </p:nvSpPr>
        <p:spPr>
          <a:xfrm rot="1513189">
            <a:off x="1568145" y="2938853"/>
            <a:ext cx="8456272" cy="323787"/>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Confining layer - Aquitard</a:t>
            </a:r>
          </a:p>
        </p:txBody>
      </p:sp>
      <p:grpSp>
        <p:nvGrpSpPr>
          <p:cNvPr id="7" name="Group 6"/>
          <p:cNvGrpSpPr/>
          <p:nvPr/>
        </p:nvGrpSpPr>
        <p:grpSpPr>
          <a:xfrm>
            <a:off x="450828" y="2101601"/>
            <a:ext cx="3556259" cy="330400"/>
            <a:chOff x="4421881" y="3572182"/>
            <a:chExt cx="3556259" cy="330400"/>
          </a:xfrm>
        </p:grpSpPr>
        <p:cxnSp>
          <p:nvCxnSpPr>
            <p:cNvPr id="8" name="Straight Connector 7"/>
            <p:cNvCxnSpPr/>
            <p:nvPr/>
          </p:nvCxnSpPr>
          <p:spPr>
            <a:xfrm flipV="1">
              <a:off x="4421881" y="3891152"/>
              <a:ext cx="3556259" cy="114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Isosceles Triangle 8"/>
            <p:cNvSpPr/>
            <p:nvPr/>
          </p:nvSpPr>
          <p:spPr>
            <a:xfrm rot="10800000">
              <a:off x="4674390" y="3572182"/>
              <a:ext cx="320040" cy="31897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p:cNvSpPr/>
          <p:nvPr/>
        </p:nvSpPr>
        <p:spPr>
          <a:xfrm>
            <a:off x="565608" y="2441542"/>
            <a:ext cx="8980086" cy="3978393"/>
          </a:xfrm>
          <a:custGeom>
            <a:avLst/>
            <a:gdLst>
              <a:gd name="connsiteX0" fmla="*/ 0 w 8748074"/>
              <a:gd name="connsiteY0" fmla="*/ 18854 h 3855563"/>
              <a:gd name="connsiteX1" fmla="*/ 8116479 w 8748074"/>
              <a:gd name="connsiteY1" fmla="*/ 3855563 h 3855563"/>
              <a:gd name="connsiteX2" fmla="*/ 8748074 w 8748074"/>
              <a:gd name="connsiteY2" fmla="*/ 2498103 h 3855563"/>
              <a:gd name="connsiteX3" fmla="*/ 3469064 w 8748074"/>
              <a:gd name="connsiteY3" fmla="*/ 0 h 3855563"/>
              <a:gd name="connsiteX4" fmla="*/ 0 w 8748074"/>
              <a:gd name="connsiteY4" fmla="*/ 18854 h 3855563"/>
              <a:gd name="connsiteX0" fmla="*/ 0 w 8980086"/>
              <a:gd name="connsiteY0" fmla="*/ 18854 h 3855563"/>
              <a:gd name="connsiteX1" fmla="*/ 8116479 w 8980086"/>
              <a:gd name="connsiteY1" fmla="*/ 3855563 h 3855563"/>
              <a:gd name="connsiteX2" fmla="*/ 8980086 w 8980086"/>
              <a:gd name="connsiteY2" fmla="*/ 2593638 h 3855563"/>
              <a:gd name="connsiteX3" fmla="*/ 3469064 w 8980086"/>
              <a:gd name="connsiteY3" fmla="*/ 0 h 3855563"/>
              <a:gd name="connsiteX4" fmla="*/ 0 w 8980086"/>
              <a:gd name="connsiteY4" fmla="*/ 18854 h 3855563"/>
              <a:gd name="connsiteX0" fmla="*/ 0 w 8980086"/>
              <a:gd name="connsiteY0" fmla="*/ 18854 h 3978393"/>
              <a:gd name="connsiteX1" fmla="*/ 8375786 w 8980086"/>
              <a:gd name="connsiteY1" fmla="*/ 3978393 h 3978393"/>
              <a:gd name="connsiteX2" fmla="*/ 8980086 w 8980086"/>
              <a:gd name="connsiteY2" fmla="*/ 2593638 h 3978393"/>
              <a:gd name="connsiteX3" fmla="*/ 3469064 w 8980086"/>
              <a:gd name="connsiteY3" fmla="*/ 0 h 3978393"/>
              <a:gd name="connsiteX4" fmla="*/ 0 w 8980086"/>
              <a:gd name="connsiteY4" fmla="*/ 18854 h 397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0086" h="3978393">
                <a:moveTo>
                  <a:pt x="0" y="18854"/>
                </a:moveTo>
                <a:lnTo>
                  <a:pt x="8375786" y="3978393"/>
                </a:lnTo>
                <a:lnTo>
                  <a:pt x="8980086" y="2593638"/>
                </a:lnTo>
                <a:lnTo>
                  <a:pt x="3469064" y="0"/>
                </a:lnTo>
                <a:lnTo>
                  <a:pt x="0" y="18854"/>
                </a:lnTo>
                <a:close/>
              </a:path>
            </a:pathLst>
          </a:cu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224641" y="2022560"/>
            <a:ext cx="316043" cy="3943596"/>
            <a:chOff x="6255391" y="365125"/>
            <a:chExt cx="419729" cy="6161406"/>
          </a:xfrm>
        </p:grpSpPr>
        <p:sp>
          <p:nvSpPr>
            <p:cNvPr id="24" name="Rectangle 23"/>
            <p:cNvSpPr/>
            <p:nvPr/>
          </p:nvSpPr>
          <p:spPr>
            <a:xfrm>
              <a:off x="6255391" y="365125"/>
              <a:ext cx="419729" cy="6161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255391" y="4510337"/>
              <a:ext cx="419729" cy="2016194"/>
            </a:xfrm>
            <a:prstGeom prst="rect">
              <a:avLst/>
            </a:prstGeom>
            <a:pattFill prst="ltHorz">
              <a:fgClr>
                <a:schemeClr val="bg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8224641" y="3197995"/>
            <a:ext cx="316043" cy="2768160"/>
          </a:xfrm>
          <a:prstGeom prst="rect">
            <a:avLst/>
          </a:prstGeom>
          <a:solidFill>
            <a:srgbClr val="5B9BD5">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8224641" y="3044858"/>
            <a:ext cx="316043" cy="153137"/>
            <a:chOff x="8224641" y="3044858"/>
            <a:chExt cx="316043" cy="153137"/>
          </a:xfrm>
        </p:grpSpPr>
        <p:cxnSp>
          <p:nvCxnSpPr>
            <p:cNvPr id="28" name="Straight Connector 27"/>
            <p:cNvCxnSpPr/>
            <p:nvPr/>
          </p:nvCxnSpPr>
          <p:spPr>
            <a:xfrm>
              <a:off x="8224641" y="3197995"/>
              <a:ext cx="316043" cy="0"/>
            </a:xfrm>
            <a:prstGeom prst="line">
              <a:avLst/>
            </a:prstGeom>
            <a:solidFill>
              <a:srgbClr val="5B9BD5">
                <a:alpha val="38824"/>
              </a:srgbClr>
            </a:solidFill>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Isosceles Triangle 28"/>
            <p:cNvSpPr/>
            <p:nvPr/>
          </p:nvSpPr>
          <p:spPr>
            <a:xfrm rot="10800000">
              <a:off x="8373207" y="3044858"/>
              <a:ext cx="139196" cy="153136"/>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0" name="TextBox 29"/>
              <p:cNvSpPr txBox="1"/>
              <p:nvPr/>
            </p:nvSpPr>
            <p:spPr>
              <a:xfrm>
                <a:off x="628001" y="3561194"/>
                <a:ext cx="1757628" cy="923330"/>
              </a:xfrm>
              <a:prstGeom prst="rect">
                <a:avLst/>
              </a:prstGeom>
              <a:noFill/>
            </p:spPr>
            <p:txBody>
              <a:bodyPr wrap="square" rtlCol="0">
                <a:spAutoFit/>
              </a:bodyPr>
              <a:lstStyle/>
              <a:p>
                <a:r>
                  <a:rPr lang="en-US" dirty="0"/>
                  <a:t>Storativity or Storage coefficient (</a:t>
                </a:r>
                <a14:m>
                  <m:oMath xmlns:m="http://schemas.openxmlformats.org/officeDocument/2006/math">
                    <m:r>
                      <a:rPr lang="en-US" i="1" dirty="0" smtClean="0">
                        <a:latin typeface="Cambria Math" panose="02040503050406030204" pitchFamily="18" charset="0"/>
                      </a:rPr>
                      <m:t>𝑆</m:t>
                    </m:r>
                  </m:oMath>
                </a14:m>
                <a:r>
                  <a:rPr lang="en-US" dirty="0"/>
                  <a:t>)</a:t>
                </a:r>
              </a:p>
            </p:txBody>
          </p:sp>
        </mc:Choice>
        <mc:Fallback xmlns="">
          <p:sp>
            <p:nvSpPr>
              <p:cNvPr id="30" name="TextBox 29"/>
              <p:cNvSpPr txBox="1">
                <a:spLocks noRot="1" noChangeAspect="1" noMove="1" noResize="1" noEditPoints="1" noAdjustHandles="1" noChangeArrowheads="1" noChangeShapeType="1" noTextEdit="1"/>
              </p:cNvSpPr>
              <p:nvPr/>
            </p:nvSpPr>
            <p:spPr>
              <a:xfrm>
                <a:off x="628001" y="3561194"/>
                <a:ext cx="1757628" cy="923330"/>
              </a:xfrm>
              <a:prstGeom prst="rect">
                <a:avLst/>
              </a:prstGeom>
              <a:blipFill rotWithShape="0">
                <a:blip r:embed="rId2"/>
                <a:stretch>
                  <a:fillRect l="-2778"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50813" y="4528521"/>
                <a:ext cx="1757628" cy="6593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𝑉</m:t>
                              </m:r>
                            </m:e>
                            <m:sub>
                              <m:r>
                                <a:rPr lang="en-US" b="0" i="1" dirty="0" smtClean="0">
                                  <a:latin typeface="Cambria Math" panose="02040503050406030204" pitchFamily="18" charset="0"/>
                                </a:rPr>
                                <m:t>𝑊</m:t>
                              </m:r>
                            </m:sub>
                          </m:sSub>
                        </m:num>
                        <m:den>
                          <m:sSub>
                            <m:sSubPr>
                              <m:ctrlPr>
                                <a:rPr lang="en-US" i="1" dirty="0">
                                  <a:latin typeface="Cambria Math" panose="02040503050406030204" pitchFamily="18" charset="0"/>
                                </a:rPr>
                              </m:ctrlPr>
                            </m:sSubPr>
                            <m:e>
                              <m:r>
                                <a:rPr lang="en-US" b="0" i="1" dirty="0" smtClean="0">
                                  <a:latin typeface="Cambria Math" panose="02040503050406030204" pitchFamily="18" charset="0"/>
                                </a:rPr>
                                <m:t>𝐴</m:t>
                              </m:r>
                            </m:e>
                            <m:sub>
                              <m:r>
                                <a:rPr lang="en-US" b="0" i="1" dirty="0" smtClean="0">
                                  <a:latin typeface="Cambria Math" panose="02040503050406030204" pitchFamily="18" charset="0"/>
                                </a:rPr>
                                <m:t>𝐴</m:t>
                              </m:r>
                            </m:sub>
                          </m:sSub>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h</m:t>
                          </m:r>
                        </m:den>
                      </m:f>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250813" y="4528521"/>
                <a:ext cx="1757628" cy="65934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23377" y="4499988"/>
                <a:ext cx="1757628" cy="6878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d>
                            <m:dPr>
                              <m:begChr m:val="["/>
                              <m:endChr m:val="]"/>
                              <m:ctrlPr>
                                <a:rPr lang="en-US" b="0" i="1" dirty="0" smtClean="0">
                                  <a:latin typeface="Cambria Math" panose="02040503050406030204" pitchFamily="18" charset="0"/>
                                </a:rPr>
                              </m:ctrlPr>
                            </m:dPr>
                            <m:e>
                              <m:sSup>
                                <m:sSupPr>
                                  <m:ctrlPr>
                                    <a:rPr lang="en-US" b="0" i="1" dirty="0" smtClean="0">
                                      <a:latin typeface="Cambria Math" panose="02040503050406030204" pitchFamily="18" charset="0"/>
                                    </a:rPr>
                                  </m:ctrlPr>
                                </m:sSupPr>
                                <m:e>
                                  <m:r>
                                    <m:rPr>
                                      <m:sty m:val="p"/>
                                    </m:rPr>
                                    <a:rPr lang="en-US" b="0" i="0" dirty="0" smtClean="0">
                                      <a:latin typeface="Cambria Math" panose="02040503050406030204" pitchFamily="18" charset="0"/>
                                    </a:rPr>
                                    <m:t>L</m:t>
                                  </m:r>
                                </m:e>
                                <m:sup>
                                  <m:r>
                                    <a:rPr lang="en-US" b="0" i="0" dirty="0" smtClean="0">
                                      <a:latin typeface="Cambria Math" panose="02040503050406030204" pitchFamily="18" charset="0"/>
                                    </a:rPr>
                                    <m:t>3</m:t>
                                  </m:r>
                                </m:sup>
                              </m:sSup>
                            </m:e>
                          </m:d>
                        </m:num>
                        <m:den>
                          <m:d>
                            <m:dPr>
                              <m:begChr m:val="["/>
                              <m:endChr m:val="]"/>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a:latin typeface="Cambria Math" panose="02040503050406030204" pitchFamily="18" charset="0"/>
                                    </a:rPr>
                                    <m:t>L</m:t>
                                  </m:r>
                                </m:e>
                                <m:sup>
                                  <m:r>
                                    <a:rPr lang="en-US" b="0" i="0" dirty="0" smtClean="0">
                                      <a:latin typeface="Cambria Math" panose="02040503050406030204" pitchFamily="18" charset="0"/>
                                    </a:rPr>
                                    <m:t>2</m:t>
                                  </m:r>
                                </m:sup>
                              </m:sSup>
                            </m:e>
                          </m:d>
                          <m:d>
                            <m:dPr>
                              <m:begChr m:val="["/>
                              <m:endChr m:val="]"/>
                              <m:ctrlPr>
                                <a:rPr lang="en-US" i="1" dirty="0">
                                  <a:latin typeface="Cambria Math" panose="02040503050406030204" pitchFamily="18" charset="0"/>
                                </a:rPr>
                              </m:ctrlPr>
                            </m:dPr>
                            <m:e>
                              <m:r>
                                <m:rPr>
                                  <m:sty m:val="p"/>
                                </m:rPr>
                                <a:rPr lang="en-US" b="0" i="0" dirty="0" smtClean="0">
                                  <a:latin typeface="Cambria Math" panose="02040503050406030204" pitchFamily="18" charset="0"/>
                                </a:rPr>
                                <m:t>L</m:t>
                              </m:r>
                            </m:e>
                          </m:d>
                        </m:den>
                      </m:f>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023377" y="4499988"/>
                <a:ext cx="1757628" cy="687881"/>
              </a:xfrm>
              <a:prstGeom prst="rect">
                <a:avLst/>
              </a:prstGeom>
              <a:blipFill rotWithShape="0">
                <a:blip r:embed="rId4"/>
                <a:stretch>
                  <a:fillRect/>
                </a:stretch>
              </a:blipFill>
            </p:spPr>
            <p:txBody>
              <a:bodyPr/>
              <a:lstStyle/>
              <a:p>
                <a:r>
                  <a:rPr lang="en-US">
                    <a:noFill/>
                  </a:rPr>
                  <a:t> </a:t>
                </a:r>
              </a:p>
            </p:txBody>
          </p:sp>
        </mc:Fallback>
      </mc:AlternateContent>
      <p:cxnSp>
        <p:nvCxnSpPr>
          <p:cNvPr id="34" name="Straight Arrow Connector 33"/>
          <p:cNvCxnSpPr/>
          <p:nvPr/>
        </p:nvCxnSpPr>
        <p:spPr>
          <a:xfrm flipV="1">
            <a:off x="8326100" y="3197995"/>
            <a:ext cx="1" cy="700111"/>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221694" y="3907647"/>
            <a:ext cx="316043" cy="2067750"/>
          </a:xfrm>
          <a:prstGeom prst="rect">
            <a:avLst/>
          </a:prstGeom>
          <a:solidFill>
            <a:srgbClr val="5B9BD5">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p:cNvSpPr txBox="1"/>
              <p:nvPr/>
            </p:nvSpPr>
            <p:spPr>
              <a:xfrm>
                <a:off x="8896544" y="3445993"/>
                <a:ext cx="2590980" cy="923330"/>
              </a:xfrm>
              <a:prstGeom prst="rect">
                <a:avLst/>
              </a:prstGeom>
              <a:noFill/>
            </p:spPr>
            <p:txBody>
              <a:bodyPr wrap="square" rtlCol="0">
                <a:spAutoFit/>
              </a:bodyPr>
              <a:lstStyle/>
              <a:p>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h</m:t>
                    </m:r>
                  </m:oMath>
                </a14:m>
                <a:r>
                  <a:rPr lang="en-US" dirty="0">
                    <a:ea typeface="Cambria Math" panose="02040503050406030204" pitchFamily="18" charset="0"/>
                  </a:rPr>
                  <a:t> is change in pressure in the aquifer and does not drain pore space</a:t>
                </a:r>
                <a:endParaRPr 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8896544" y="3445993"/>
                <a:ext cx="2590980" cy="923330"/>
              </a:xfrm>
              <a:prstGeom prst="rect">
                <a:avLst/>
              </a:prstGeom>
              <a:blipFill rotWithShape="0">
                <a:blip r:embed="rId5"/>
                <a:stretch>
                  <a:fillRect l="-1882"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264324" y="6099150"/>
                <a:ext cx="3498051" cy="646331"/>
              </a:xfrm>
              <a:prstGeom prst="rect">
                <a:avLst/>
              </a:prstGeom>
              <a:noFill/>
            </p:spPr>
            <p:txBody>
              <a:bodyPr wrap="square" rtlCol="0">
                <a:spAutoFit/>
              </a:bodyPr>
              <a:lstStyle/>
              <a:p>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𝐻</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𝑆</m:t>
                        </m:r>
                      </m:e>
                      <m:sub>
                        <m:r>
                          <a:rPr lang="en-US" b="0" i="1" dirty="0" smtClean="0">
                            <a:latin typeface="Cambria Math" panose="02040503050406030204" pitchFamily="18" charset="0"/>
                            <a:ea typeface="Cambria Math" panose="02040503050406030204" pitchFamily="18" charset="0"/>
                          </a:rPr>
                          <m:t>𝑠</m:t>
                        </m:r>
                      </m:sub>
                    </m:sSub>
                  </m:oMath>
                </a14:m>
                <a:r>
                  <a:rPr lang="en-US" dirty="0"/>
                  <a:t>, or specific storage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𝑆</m:t>
                        </m:r>
                      </m:e>
                      <m:sub>
                        <m:r>
                          <a:rPr lang="en-US" i="1" dirty="0">
                            <a:latin typeface="Cambria Math" panose="02040503050406030204" pitchFamily="18" charset="0"/>
                            <a:ea typeface="Cambria Math" panose="02040503050406030204" pitchFamily="18" charset="0"/>
                          </a:rPr>
                          <m:t>𝑠</m:t>
                        </m:r>
                      </m:sub>
                    </m:sSub>
                  </m:oMath>
                </a14:m>
                <a:r>
                  <a:rPr lang="en-US" dirty="0"/>
                  <a:t>) times the thickness of aquifer (</a:t>
                </a:r>
                <a14:m>
                  <m:oMath xmlns:m="http://schemas.openxmlformats.org/officeDocument/2006/math">
                    <m:r>
                      <a:rPr lang="en-US" i="1" dirty="0">
                        <a:latin typeface="Cambria Math" panose="02040503050406030204" pitchFamily="18" charset="0"/>
                        <a:ea typeface="Cambria Math" panose="02040503050406030204" pitchFamily="18" charset="0"/>
                      </a:rPr>
                      <m:t>𝐻</m:t>
                    </m:r>
                  </m:oMath>
                </a14:m>
                <a:r>
                  <a:rPr lang="en-US" dirty="0"/>
                  <a:t>)</a:t>
                </a:r>
              </a:p>
            </p:txBody>
          </p:sp>
        </mc:Choice>
        <mc:Fallback xmlns="">
          <p:sp>
            <p:nvSpPr>
              <p:cNvPr id="42" name="TextBox 41"/>
              <p:cNvSpPr txBox="1">
                <a:spLocks noRot="1" noChangeAspect="1" noMove="1" noResize="1" noEditPoints="1" noAdjustHandles="1" noChangeArrowheads="1" noChangeShapeType="1" noTextEdit="1"/>
              </p:cNvSpPr>
              <p:nvPr/>
            </p:nvSpPr>
            <p:spPr>
              <a:xfrm>
                <a:off x="264324" y="6099150"/>
                <a:ext cx="3498051" cy="646331"/>
              </a:xfrm>
              <a:prstGeom prst="rect">
                <a:avLst/>
              </a:prstGeom>
              <a:blipFill rotWithShape="0">
                <a:blip r:embed="rId6"/>
                <a:stretch>
                  <a:fillRect l="-1394" t="-5660" b="-14151"/>
                </a:stretch>
              </a:blipFill>
            </p:spPr>
            <p:txBody>
              <a:bodyPr/>
              <a:lstStyle/>
              <a:p>
                <a:r>
                  <a:rPr lang="en-US">
                    <a:noFill/>
                  </a:rPr>
                  <a:t> </a:t>
                </a:r>
              </a:p>
            </p:txBody>
          </p:sp>
        </mc:Fallback>
      </mc:AlternateContent>
      <p:cxnSp>
        <p:nvCxnSpPr>
          <p:cNvPr id="17" name="Straight Connector 16"/>
          <p:cNvCxnSpPr/>
          <p:nvPr/>
        </p:nvCxnSpPr>
        <p:spPr>
          <a:xfrm>
            <a:off x="4007087" y="2420571"/>
            <a:ext cx="6384080" cy="107677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78F4213C-CF94-4193-ADD0-A9B6CA48607A}" type="slidenum">
              <a:rPr lang="en-US" smtClean="0"/>
              <a:t>15</a:t>
            </a:fld>
            <a:endParaRPr lang="en-US" dirty="0"/>
          </a:p>
        </p:txBody>
      </p:sp>
      <mc:AlternateContent xmlns:mc="http://schemas.openxmlformats.org/markup-compatibility/2006" xmlns:a14="http://schemas.microsoft.com/office/drawing/2010/main">
        <mc:Choice Requires="a14">
          <p:sp>
            <p:nvSpPr>
              <p:cNvPr id="35" name="TextBox 34"/>
              <p:cNvSpPr txBox="1"/>
              <p:nvPr/>
            </p:nvSpPr>
            <p:spPr>
              <a:xfrm>
                <a:off x="264324" y="5315707"/>
                <a:ext cx="5488776" cy="646331"/>
              </a:xfrm>
              <a:prstGeom prst="rect">
                <a:avLst/>
              </a:prstGeom>
              <a:noFill/>
            </p:spPr>
            <p:txBody>
              <a:bodyPr wrap="square" rtlCol="0">
                <a:spAutoFit/>
              </a:bodyPr>
              <a:lstStyle/>
              <a:p>
                <a14:m>
                  <m:oMath xmlns:m="http://schemas.openxmlformats.org/officeDocument/2006/math">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𝑆</m:t>
                        </m:r>
                      </m:e>
                      <m:sub>
                        <m:r>
                          <a:rPr lang="en-US" b="0" i="1" dirty="0" smtClean="0">
                            <a:latin typeface="Cambria Math" panose="02040503050406030204" pitchFamily="18" charset="0"/>
                            <a:ea typeface="Cambria Math" panose="02040503050406030204" pitchFamily="18" charset="0"/>
                          </a:rPr>
                          <m:t>𝑠</m:t>
                        </m:r>
                      </m:sub>
                    </m:sSub>
                  </m:oMath>
                </a14:m>
                <a:r>
                  <a:rPr lang="en-US" dirty="0"/>
                  <a:t> or specific storage is the change in water content of </a:t>
                </a:r>
                <a:r>
                  <a:rPr lang="en-US" u="sng" dirty="0"/>
                  <a:t>saturated</a:t>
                </a:r>
                <a:r>
                  <a:rPr lang="en-US" dirty="0"/>
                  <a:t> sediment per change in </a:t>
                </a:r>
                <a:r>
                  <a:rPr lang="en-US" u="sng" dirty="0"/>
                  <a:t>pressure</a:t>
                </a:r>
                <a:r>
                  <a:rPr lang="en-US" dirty="0"/>
                  <a:t> head,  [L</a:t>
                </a:r>
                <a:r>
                  <a:rPr lang="en-US" baseline="30000" dirty="0"/>
                  <a:t>-1</a:t>
                </a:r>
                <a:r>
                  <a:rPr lang="en-US" dirty="0"/>
                  <a:t>]</a:t>
                </a:r>
              </a:p>
            </p:txBody>
          </p:sp>
        </mc:Choice>
        <mc:Fallback xmlns="">
          <p:sp>
            <p:nvSpPr>
              <p:cNvPr id="35" name="TextBox 34"/>
              <p:cNvSpPr txBox="1">
                <a:spLocks noRot="1" noChangeAspect="1" noMove="1" noResize="1" noEditPoints="1" noAdjustHandles="1" noChangeArrowheads="1" noChangeShapeType="1" noTextEdit="1"/>
              </p:cNvSpPr>
              <p:nvPr/>
            </p:nvSpPr>
            <p:spPr>
              <a:xfrm>
                <a:off x="264324" y="5315707"/>
                <a:ext cx="5488776" cy="646331"/>
              </a:xfrm>
              <a:prstGeom prst="rect">
                <a:avLst/>
              </a:prstGeom>
              <a:blipFill rotWithShape="0">
                <a:blip r:embed="rId7"/>
                <a:stretch>
                  <a:fillRect l="-888" t="-4717" b="-14151"/>
                </a:stretch>
              </a:blipFill>
            </p:spPr>
            <p:txBody>
              <a:bodyPr/>
              <a:lstStyle/>
              <a:p>
                <a:r>
                  <a:rPr lang="en-US">
                    <a:noFill/>
                  </a:rPr>
                  <a:t> </a:t>
                </a:r>
              </a:p>
            </p:txBody>
          </p:sp>
        </mc:Fallback>
      </mc:AlternateContent>
      <p:sp>
        <p:nvSpPr>
          <p:cNvPr id="36" name="TextBox 35"/>
          <p:cNvSpPr txBox="1"/>
          <p:nvPr/>
        </p:nvSpPr>
        <p:spPr>
          <a:xfrm>
            <a:off x="10528704" y="2454393"/>
            <a:ext cx="1663296" cy="646331"/>
          </a:xfrm>
          <a:prstGeom prst="rect">
            <a:avLst/>
          </a:prstGeom>
          <a:noFill/>
        </p:spPr>
        <p:txBody>
          <a:bodyPr wrap="square" rtlCol="0">
            <a:spAutoFit/>
          </a:bodyPr>
          <a:lstStyle/>
          <a:p>
            <a:r>
              <a:rPr lang="en-US" dirty="0"/>
              <a:t>Potentiometric surface</a:t>
            </a:r>
          </a:p>
        </p:txBody>
      </p:sp>
      <p:cxnSp>
        <p:nvCxnSpPr>
          <p:cNvPr id="37" name="Straight Arrow Connector 36"/>
          <p:cNvCxnSpPr/>
          <p:nvPr/>
        </p:nvCxnSpPr>
        <p:spPr>
          <a:xfrm flipH="1">
            <a:off x="10281998" y="3044858"/>
            <a:ext cx="438946" cy="4351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Isosceles Triangle 37">
            <a:extLst>
              <a:ext uri="{FF2B5EF4-FFF2-40B4-BE49-F238E27FC236}">
                <a16:creationId xmlns:a16="http://schemas.microsoft.com/office/drawing/2014/main" id="{A02C99F3-3116-4361-A7CA-5F6E2AAE4C18}"/>
              </a:ext>
            </a:extLst>
          </p:cNvPr>
          <p:cNvSpPr/>
          <p:nvPr/>
        </p:nvSpPr>
        <p:spPr>
          <a:xfrm rot="10800000">
            <a:off x="7528987" y="2683422"/>
            <a:ext cx="320040" cy="31897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E9F0F73-A301-4A90-A4FF-8F4EC2A1B4FC}"/>
              </a:ext>
            </a:extLst>
          </p:cNvPr>
          <p:cNvGrpSpPr/>
          <p:nvPr/>
        </p:nvGrpSpPr>
        <p:grpSpPr>
          <a:xfrm>
            <a:off x="7496149" y="3103477"/>
            <a:ext cx="385713" cy="190500"/>
            <a:chOff x="7625262" y="4284465"/>
            <a:chExt cx="385713" cy="190500"/>
          </a:xfrm>
        </p:grpSpPr>
        <p:cxnSp>
          <p:nvCxnSpPr>
            <p:cNvPr id="43" name="Straight Connector 42">
              <a:extLst>
                <a:ext uri="{FF2B5EF4-FFF2-40B4-BE49-F238E27FC236}">
                  <a16:creationId xmlns:a16="http://schemas.microsoft.com/office/drawing/2014/main" id="{8DE093DE-AD6E-41B3-AB7E-EBADD771D689}"/>
                </a:ext>
              </a:extLst>
            </p:cNvPr>
            <p:cNvCxnSpPr/>
            <p:nvPr/>
          </p:nvCxnSpPr>
          <p:spPr>
            <a:xfrm flipV="1">
              <a:off x="7625262" y="4284465"/>
              <a:ext cx="385713" cy="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459DD3-003C-4E8D-B3D2-B1A9DD8C4033}"/>
                </a:ext>
              </a:extLst>
            </p:cNvPr>
            <p:cNvCxnSpPr/>
            <p:nvPr/>
          </p:nvCxnSpPr>
          <p:spPr>
            <a:xfrm flipV="1">
              <a:off x="7715250" y="4379715"/>
              <a:ext cx="219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42E750A-0012-4BDF-BE85-5750BAC084B3}"/>
                </a:ext>
              </a:extLst>
            </p:cNvPr>
            <p:cNvCxnSpPr/>
            <p:nvPr/>
          </p:nvCxnSpPr>
          <p:spPr>
            <a:xfrm>
              <a:off x="7778115" y="4474846"/>
              <a:ext cx="109035" cy="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92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00078 -2.59259E-6 L 1.11022E-16 0.1044 " pathEditMode="relative" rAng="0" ptsTypes="AA">
                                      <p:cBhvr>
                                        <p:cTn id="51" dur="2000" fill="hold"/>
                                        <p:tgtEl>
                                          <p:spTgt spid="33"/>
                                        </p:tgtEl>
                                        <p:attrNameLst>
                                          <p:attrName>ppt_x</p:attrName>
                                          <p:attrName>ppt_y</p:attrName>
                                        </p:attrNameLst>
                                      </p:cBhvr>
                                      <p:rCtr x="-39" y="5208"/>
                                    </p:animMotion>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xit" presetSubtype="0" fill="hold" grpId="0" nodeType="with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p:bldP spid="31" grpId="0"/>
      <p:bldP spid="32" grpId="0"/>
      <p:bldP spid="40" grpId="0" animBg="1"/>
      <p:bldP spid="41" grpId="0"/>
      <p:bldP spid="42" grpId="0"/>
      <p:bldP spid="35" grpId="0"/>
      <p:bldP spid="36" grpId="0"/>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Groundwater: specific storage vs. specific yield</a:t>
            </a:r>
          </a:p>
        </p:txBody>
      </p:sp>
      <mc:AlternateContent xmlns:mc="http://schemas.openxmlformats.org/markup-compatibility/2006" xmlns:a14="http://schemas.microsoft.com/office/drawing/2010/main">
        <mc:Choice Requires="a14">
          <p:sp>
            <p:nvSpPr>
              <p:cNvPr id="4" name="TextBox 3"/>
              <p:cNvSpPr txBox="1"/>
              <p:nvPr/>
            </p:nvSpPr>
            <p:spPr>
              <a:xfrm>
                <a:off x="4362947" y="2567986"/>
                <a:ext cx="3046519" cy="4242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rPr>
                        <m:t>𝑆</m:t>
                      </m:r>
                      <m:r>
                        <a:rPr lang="en-US" sz="2000" b="0" i="1" dirty="0" smtClean="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𝐻</m:t>
                      </m:r>
                      <m:sSub>
                        <m:sSubPr>
                          <m:ctrlPr>
                            <a:rPr lang="en-US" sz="2000" b="0" i="1" dirty="0" smtClean="0">
                              <a:latin typeface="Cambria Math" panose="02040503050406030204" pitchFamily="18" charset="0"/>
                              <a:ea typeface="Cambria Math" panose="02040503050406030204" pitchFamily="18" charset="0"/>
                            </a:rPr>
                          </m:ctrlPr>
                        </m:sSubPr>
                        <m:e>
                          <m:r>
                            <a:rPr lang="en-US" sz="2000" b="0" i="1" dirty="0" smtClean="0">
                              <a:latin typeface="Cambria Math" panose="02040503050406030204" pitchFamily="18" charset="0"/>
                              <a:ea typeface="Cambria Math" panose="02040503050406030204" pitchFamily="18" charset="0"/>
                            </a:rPr>
                            <m:t>𝑆</m:t>
                          </m:r>
                        </m:e>
                        <m:sub>
                          <m:r>
                            <a:rPr lang="en-US" sz="2000" b="0" i="1" dirty="0" smtClean="0">
                              <a:latin typeface="Cambria Math" panose="02040503050406030204" pitchFamily="18" charset="0"/>
                              <a:ea typeface="Cambria Math" panose="02040503050406030204" pitchFamily="18" charset="0"/>
                            </a:rPr>
                            <m:t>𝑠</m:t>
                          </m:r>
                        </m:sub>
                      </m:sSub>
                      <m:r>
                        <a:rPr lang="en-US" sz="2000" b="0" i="1" dirty="0" smtClean="0">
                          <a:latin typeface="Cambria Math" panose="02040503050406030204" pitchFamily="18" charset="0"/>
                          <a:ea typeface="Cambria Math" panose="02040503050406030204" pitchFamily="18" charset="0"/>
                        </a:rPr>
                        <m:t>+</m:t>
                      </m:r>
                      <m:sSub>
                        <m:sSubPr>
                          <m:ctrlPr>
                            <a:rPr lang="en-US" sz="2000" i="1" dirty="0">
                              <a:latin typeface="Cambria Math" panose="02040503050406030204" pitchFamily="18" charset="0"/>
                              <a:ea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𝑆</m:t>
                          </m:r>
                        </m:e>
                        <m:sub>
                          <m:r>
                            <a:rPr lang="en-US" sz="2000" i="1" dirty="0">
                              <a:latin typeface="Cambria Math" panose="02040503050406030204" pitchFamily="18" charset="0"/>
                              <a:ea typeface="Cambria Math" panose="02040503050406030204" pitchFamily="18" charset="0"/>
                            </a:rPr>
                            <m:t>𝑦</m:t>
                          </m:r>
                        </m:sub>
                      </m:sSub>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4362947" y="2567986"/>
                <a:ext cx="3046519" cy="424283"/>
              </a:xfrm>
              <a:prstGeom prst="rect">
                <a:avLst/>
              </a:prstGeom>
              <a:blipFill rotWithShape="0">
                <a:blip r:embed="rId2"/>
                <a:stretch>
                  <a:fillRect b="-5714"/>
                </a:stretch>
              </a:blipFill>
            </p:spPr>
            <p:txBody>
              <a:bodyPr/>
              <a:lstStyle/>
              <a:p>
                <a:r>
                  <a:rPr lang="en-US">
                    <a:noFill/>
                  </a:rPr>
                  <a:t> </a:t>
                </a:r>
              </a:p>
            </p:txBody>
          </p:sp>
        </mc:Fallback>
      </mc:AlternateContent>
      <p:cxnSp>
        <p:nvCxnSpPr>
          <p:cNvPr id="5" name="Straight Arrow Connector 4"/>
          <p:cNvCxnSpPr/>
          <p:nvPr/>
        </p:nvCxnSpPr>
        <p:spPr>
          <a:xfrm flipV="1">
            <a:off x="4147794" y="2992269"/>
            <a:ext cx="1527142" cy="9010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2413263" y="3893270"/>
                <a:ext cx="2752625" cy="923330"/>
              </a:xfrm>
              <a:prstGeom prst="rect">
                <a:avLst/>
              </a:prstGeom>
              <a:noFill/>
            </p:spPr>
            <p:txBody>
              <a:bodyPr wrap="square" rtlCol="0">
                <a:spAutoFit/>
              </a:bodyPr>
              <a:lstStyle/>
              <a:p>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h</m:t>
                    </m:r>
                  </m:oMath>
                </a14:m>
                <a:r>
                  <a:rPr lang="en-US" dirty="0">
                    <a:ea typeface="Cambria Math" panose="02040503050406030204" pitchFamily="18" charset="0"/>
                  </a:rPr>
                  <a:t> is change in pressure in the aquifer and </a:t>
                </a:r>
                <a:r>
                  <a:rPr lang="en-US" b="1" dirty="0">
                    <a:ea typeface="Cambria Math" panose="02040503050406030204" pitchFamily="18" charset="0"/>
                  </a:rPr>
                  <a:t>does not</a:t>
                </a:r>
                <a:r>
                  <a:rPr lang="en-US" dirty="0">
                    <a:ea typeface="Cambria Math" panose="02040503050406030204" pitchFamily="18" charset="0"/>
                  </a:rPr>
                  <a:t> drain pore space</a:t>
                </a:r>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413263" y="3893270"/>
                <a:ext cx="2752625" cy="923330"/>
              </a:xfrm>
              <a:prstGeom prst="rect">
                <a:avLst/>
              </a:prstGeom>
              <a:blipFill rotWithShape="0">
                <a:blip r:embed="rId3"/>
                <a:stretch>
                  <a:fillRect l="-1996" t="-3974" r="-665"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022970" y="3893270"/>
                <a:ext cx="3054284" cy="923330"/>
              </a:xfrm>
              <a:prstGeom prst="rect">
                <a:avLst/>
              </a:prstGeom>
              <a:noFill/>
            </p:spPr>
            <p:txBody>
              <a:bodyPr wrap="square" rtlCol="0">
                <a:spAutoFit/>
              </a:bodyPr>
              <a:lstStyle/>
              <a:p>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h</m:t>
                    </m:r>
                  </m:oMath>
                </a14:m>
                <a:r>
                  <a:rPr lang="en-US" dirty="0">
                    <a:ea typeface="Cambria Math" panose="02040503050406030204" pitchFamily="18" charset="0"/>
                  </a:rPr>
                  <a:t> is change in depth of water table for aquifer and </a:t>
                </a:r>
                <a:r>
                  <a:rPr lang="en-US" b="1" dirty="0">
                    <a:ea typeface="Cambria Math" panose="02040503050406030204" pitchFamily="18" charset="0"/>
                  </a:rPr>
                  <a:t>does</a:t>
                </a:r>
                <a:r>
                  <a:rPr lang="en-US" dirty="0">
                    <a:ea typeface="Cambria Math" panose="02040503050406030204" pitchFamily="18" charset="0"/>
                  </a:rPr>
                  <a:t> drain pore space</a:t>
                </a:r>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7022970" y="3893270"/>
                <a:ext cx="3054284" cy="923330"/>
              </a:xfrm>
              <a:prstGeom prst="rect">
                <a:avLst/>
              </a:prstGeom>
              <a:blipFill rotWithShape="0">
                <a:blip r:embed="rId4"/>
                <a:stretch>
                  <a:fillRect l="-1597" t="-3974" r="-2595" b="-9934"/>
                </a:stretch>
              </a:blipFill>
            </p:spPr>
            <p:txBody>
              <a:bodyPr/>
              <a:lstStyle/>
              <a:p>
                <a:r>
                  <a:rPr lang="en-US">
                    <a:noFill/>
                  </a:rPr>
                  <a:t> </a:t>
                </a:r>
              </a:p>
            </p:txBody>
          </p:sp>
        </mc:Fallback>
      </mc:AlternateContent>
      <p:cxnSp>
        <p:nvCxnSpPr>
          <p:cNvPr id="11" name="Straight Arrow Connector 10"/>
          <p:cNvCxnSpPr/>
          <p:nvPr/>
        </p:nvCxnSpPr>
        <p:spPr>
          <a:xfrm flipH="1" flipV="1">
            <a:off x="6598764" y="2992270"/>
            <a:ext cx="1025855" cy="8772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5054183" y="1587522"/>
                <a:ext cx="1757628" cy="7208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rPr>
                        <m:t>𝑆</m:t>
                      </m:r>
                      <m:r>
                        <a:rPr lang="en-US" sz="2000" b="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b="0" i="1" dirty="0" smtClean="0">
                              <a:latin typeface="Cambria Math" panose="02040503050406030204" pitchFamily="18" charset="0"/>
                              <a:ea typeface="Cambria Math" panose="02040503050406030204" pitchFamily="18" charset="0"/>
                            </a:rPr>
                            <m:t>∆</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𝑉</m:t>
                              </m:r>
                            </m:e>
                            <m:sub>
                              <m:r>
                                <a:rPr lang="en-US" sz="2000" b="0" i="1" dirty="0" smtClean="0">
                                  <a:latin typeface="Cambria Math" panose="02040503050406030204" pitchFamily="18" charset="0"/>
                                </a:rPr>
                                <m:t>𝑊</m:t>
                              </m:r>
                            </m:sub>
                          </m:sSub>
                        </m:num>
                        <m:den>
                          <m:sSub>
                            <m:sSubPr>
                              <m:ctrlPr>
                                <a:rPr lang="en-US" sz="2000" i="1" dirty="0">
                                  <a:latin typeface="Cambria Math" panose="02040503050406030204" pitchFamily="18" charset="0"/>
                                </a:rPr>
                              </m:ctrlPr>
                            </m:sSubPr>
                            <m:e>
                              <m:r>
                                <a:rPr lang="en-US" sz="2000" b="0" i="1" dirty="0" smtClean="0">
                                  <a:latin typeface="Cambria Math" panose="02040503050406030204" pitchFamily="18" charset="0"/>
                                </a:rPr>
                                <m:t>𝐴</m:t>
                              </m:r>
                            </m:e>
                            <m:sub>
                              <m:r>
                                <a:rPr lang="en-US" sz="2000" b="0" i="1" dirty="0" smtClean="0">
                                  <a:latin typeface="Cambria Math" panose="02040503050406030204" pitchFamily="18" charset="0"/>
                                </a:rPr>
                                <m:t>𝐴</m:t>
                              </m:r>
                            </m:sub>
                          </m:sSub>
                          <m:r>
                            <a:rPr lang="en-US" sz="2000" i="1" dirty="0" smtClean="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h</m:t>
                          </m:r>
                        </m:den>
                      </m:f>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054183" y="1587522"/>
                <a:ext cx="1757628" cy="720838"/>
              </a:xfrm>
              <a:prstGeom prst="rect">
                <a:avLst/>
              </a:prstGeom>
              <a:blipFill rotWithShape="0">
                <a:blip r:embed="rId5"/>
                <a:stretch>
                  <a:fillRect/>
                </a:stretch>
              </a:blipFill>
            </p:spPr>
            <p:txBody>
              <a:bodyPr/>
              <a:lstStyle/>
              <a:p>
                <a:r>
                  <a:rPr lang="en-US">
                    <a:noFill/>
                  </a:rPr>
                  <a:t> </a:t>
                </a:r>
              </a:p>
            </p:txBody>
          </p:sp>
        </mc:Fallback>
      </mc:AlternateContent>
      <p:sp>
        <p:nvSpPr>
          <p:cNvPr id="18" name="TextBox 17"/>
          <p:cNvSpPr txBox="1"/>
          <p:nvPr/>
        </p:nvSpPr>
        <p:spPr>
          <a:xfrm>
            <a:off x="5856338" y="5045314"/>
            <a:ext cx="543739" cy="523220"/>
          </a:xfrm>
          <a:prstGeom prst="rect">
            <a:avLst/>
          </a:prstGeom>
          <a:noFill/>
        </p:spPr>
        <p:txBody>
          <a:bodyPr wrap="none" rtlCol="0">
            <a:spAutoFit/>
          </a:bodyPr>
          <a:lstStyle/>
          <a:p>
            <a:r>
              <a:rPr lang="en-US" sz="2800" dirty="0"/>
              <a:t>&lt;&lt;</a:t>
            </a:r>
          </a:p>
        </p:txBody>
      </p:sp>
      <p:sp>
        <p:nvSpPr>
          <p:cNvPr id="19" name="TextBox 18"/>
          <p:cNvSpPr txBox="1"/>
          <p:nvPr/>
        </p:nvSpPr>
        <p:spPr>
          <a:xfrm>
            <a:off x="2413263" y="4997211"/>
            <a:ext cx="2752625" cy="646331"/>
          </a:xfrm>
          <a:prstGeom prst="rect">
            <a:avLst/>
          </a:prstGeom>
          <a:noFill/>
        </p:spPr>
        <p:txBody>
          <a:bodyPr wrap="square" rtlCol="0">
            <a:spAutoFit/>
          </a:bodyPr>
          <a:lstStyle/>
          <a:p>
            <a:r>
              <a:rPr lang="en-US" dirty="0"/>
              <a:t>Volume of water provided by specific storage</a:t>
            </a:r>
          </a:p>
        </p:txBody>
      </p:sp>
      <p:sp>
        <p:nvSpPr>
          <p:cNvPr id="20" name="TextBox 19"/>
          <p:cNvSpPr txBox="1"/>
          <p:nvPr/>
        </p:nvSpPr>
        <p:spPr>
          <a:xfrm>
            <a:off x="7022970" y="5045314"/>
            <a:ext cx="2752625" cy="646331"/>
          </a:xfrm>
          <a:prstGeom prst="rect">
            <a:avLst/>
          </a:prstGeom>
          <a:noFill/>
        </p:spPr>
        <p:txBody>
          <a:bodyPr wrap="square" rtlCol="0">
            <a:spAutoFit/>
          </a:bodyPr>
          <a:lstStyle/>
          <a:p>
            <a:r>
              <a:rPr lang="en-US" dirty="0"/>
              <a:t>Volume of water provided by specific yield</a:t>
            </a:r>
          </a:p>
        </p:txBody>
      </p:sp>
      <p:sp>
        <p:nvSpPr>
          <p:cNvPr id="12" name="TextBox 11"/>
          <p:cNvSpPr txBox="1"/>
          <p:nvPr/>
        </p:nvSpPr>
        <p:spPr>
          <a:xfrm>
            <a:off x="1395169" y="3430918"/>
            <a:ext cx="2752625" cy="369332"/>
          </a:xfrm>
          <a:prstGeom prst="rect">
            <a:avLst/>
          </a:prstGeom>
          <a:noFill/>
        </p:spPr>
        <p:txBody>
          <a:bodyPr wrap="square" rtlCol="0">
            <a:spAutoFit/>
          </a:bodyPr>
          <a:lstStyle/>
          <a:p>
            <a:r>
              <a:rPr lang="en-US" dirty="0"/>
              <a:t>Specific storage</a:t>
            </a:r>
          </a:p>
        </p:txBody>
      </p:sp>
      <p:sp>
        <p:nvSpPr>
          <p:cNvPr id="13" name="TextBox 12"/>
          <p:cNvSpPr txBox="1"/>
          <p:nvPr/>
        </p:nvSpPr>
        <p:spPr>
          <a:xfrm>
            <a:off x="8890064" y="3430918"/>
            <a:ext cx="2752625" cy="369332"/>
          </a:xfrm>
          <a:prstGeom prst="rect">
            <a:avLst/>
          </a:prstGeom>
          <a:noFill/>
        </p:spPr>
        <p:txBody>
          <a:bodyPr wrap="square" rtlCol="0">
            <a:spAutoFit/>
          </a:bodyPr>
          <a:lstStyle/>
          <a:p>
            <a:r>
              <a:rPr lang="en-US" dirty="0"/>
              <a:t>Specific yield</a:t>
            </a:r>
          </a:p>
        </p:txBody>
      </p:sp>
      <p:sp>
        <p:nvSpPr>
          <p:cNvPr id="14" name="TextBox 13"/>
          <p:cNvSpPr txBox="1"/>
          <p:nvPr/>
        </p:nvSpPr>
        <p:spPr>
          <a:xfrm>
            <a:off x="3280204" y="1486276"/>
            <a:ext cx="1348034" cy="923330"/>
          </a:xfrm>
          <a:prstGeom prst="rect">
            <a:avLst/>
          </a:prstGeom>
          <a:noFill/>
        </p:spPr>
        <p:txBody>
          <a:bodyPr wrap="square" rtlCol="0">
            <a:spAutoFit/>
          </a:bodyPr>
          <a:lstStyle/>
          <a:p>
            <a:r>
              <a:rPr lang="en-US" dirty="0"/>
              <a:t>Storativity </a:t>
            </a:r>
            <a:br>
              <a:rPr lang="en-US" dirty="0"/>
            </a:br>
            <a:r>
              <a:rPr lang="en-US" dirty="0"/>
              <a:t>(or “storage coefficient”)</a:t>
            </a:r>
          </a:p>
        </p:txBody>
      </p:sp>
      <p:sp>
        <p:nvSpPr>
          <p:cNvPr id="15" name="TextBox 14"/>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17C8C398-C744-4957-8B43-105893F2F75F}" type="slidenum">
              <a:rPr lang="en-US" dirty="0"/>
              <a:t>16</a:t>
            </a:fld>
            <a:endParaRPr lang="en-US" dirty="0"/>
          </a:p>
        </p:txBody>
      </p:sp>
      <p:sp>
        <p:nvSpPr>
          <p:cNvPr id="17" name="TextBox 16"/>
          <p:cNvSpPr txBox="1"/>
          <p:nvPr/>
        </p:nvSpPr>
        <p:spPr>
          <a:xfrm>
            <a:off x="2413263" y="5909701"/>
            <a:ext cx="2854578" cy="646331"/>
          </a:xfrm>
          <a:prstGeom prst="rect">
            <a:avLst/>
          </a:prstGeom>
          <a:noFill/>
        </p:spPr>
        <p:txBody>
          <a:bodyPr wrap="square" rtlCol="0">
            <a:spAutoFit/>
          </a:bodyPr>
          <a:lstStyle/>
          <a:p>
            <a:r>
              <a:rPr lang="en-US" dirty="0"/>
              <a:t>Dominant mechanism of storage in confined aquifers</a:t>
            </a:r>
          </a:p>
        </p:txBody>
      </p:sp>
      <p:sp>
        <p:nvSpPr>
          <p:cNvPr id="21" name="TextBox 20"/>
          <p:cNvSpPr txBox="1"/>
          <p:nvPr/>
        </p:nvSpPr>
        <p:spPr>
          <a:xfrm>
            <a:off x="7011338" y="5920359"/>
            <a:ext cx="3077548" cy="646331"/>
          </a:xfrm>
          <a:prstGeom prst="rect">
            <a:avLst/>
          </a:prstGeom>
          <a:noFill/>
        </p:spPr>
        <p:txBody>
          <a:bodyPr wrap="square" rtlCol="0">
            <a:spAutoFit/>
          </a:bodyPr>
          <a:lstStyle/>
          <a:p>
            <a:r>
              <a:rPr lang="en-US" dirty="0"/>
              <a:t>Dominant mechanism of storage in unconfined aquifers</a:t>
            </a:r>
          </a:p>
        </p:txBody>
      </p:sp>
    </p:spTree>
    <p:extLst>
      <p:ext uri="{BB962C8B-B14F-4D97-AF65-F5344CB8AC3E}">
        <p14:creationId xmlns:p14="http://schemas.microsoft.com/office/powerpoint/2010/main" val="325633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8" grpId="0"/>
      <p:bldP spid="19" grpId="0"/>
      <p:bldP spid="20" grpId="0"/>
      <p:bldP spid="12" grpId="0"/>
      <p:bldP spid="13" grpId="0"/>
      <p:bldP spid="17"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Storage in aquifers:</a:t>
            </a:r>
            <a:r>
              <a:rPr lang="en-US" dirty="0">
                <a:solidFill>
                  <a:schemeClr val="bg2">
                    <a:lumMod val="75000"/>
                  </a:schemeClr>
                </a:solidFill>
              </a:rPr>
              <a:t> describing the amount of water that can be stored in porous media relative to a given change in the total hydraulic head</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porous substrate:</a:t>
            </a:r>
            <a:r>
              <a:rPr lang="en-US" dirty="0">
                <a:solidFill>
                  <a:schemeClr val="bg2">
                    <a:lumMod val="75000"/>
                  </a:schemeClr>
                </a:solidFill>
              </a:rPr>
              <a:t> the fundamental vocabulary and concepts necessary for defining aquifers</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t>Groundwater movement:</a:t>
            </a:r>
            <a:r>
              <a:rPr lang="en-US" dirty="0"/>
              <a:t> basic principles of predicting the direction and flux of groundwater movement</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Understanding variation in groundwater flow nets:</a:t>
            </a:r>
            <a:r>
              <a:rPr lang="en-US" dirty="0">
                <a:solidFill>
                  <a:schemeClr val="bg2">
                    <a:lumMod val="75000"/>
                  </a:schemeClr>
                </a:solidFill>
              </a:rPr>
              <a:t> the characteristics of surface and subsurface topography that cause equipotential and flow lines to “bend”</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Exchange with surface waters:</a:t>
            </a:r>
            <a:r>
              <a:rPr lang="en-US" dirty="0">
                <a:solidFill>
                  <a:schemeClr val="bg2">
                    <a:lumMod val="75000"/>
                  </a:schemeClr>
                </a:solidFill>
              </a:rPr>
              <a:t> interpreting the consequences of the intersection of subsurface flow nets with surface waters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flux and velocity:</a:t>
            </a:r>
            <a:r>
              <a:rPr lang="en-US" dirty="0">
                <a:solidFill>
                  <a:schemeClr val="bg2">
                    <a:lumMod val="75000"/>
                  </a:schemeClr>
                </a:solidFill>
              </a:rPr>
              <a:t> basic calculations of different characteristics of groundwater movement based on Darcy’s law</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17</a:t>
            </a:fld>
            <a:endParaRPr lang="en-US" dirty="0">
              <a:solidFill>
                <a:schemeClr val="tx1"/>
              </a:solidFill>
            </a:endParaRPr>
          </a:p>
        </p:txBody>
      </p:sp>
    </p:spTree>
    <p:extLst>
      <p:ext uri="{BB962C8B-B14F-4D97-AF65-F5344CB8AC3E}">
        <p14:creationId xmlns:p14="http://schemas.microsoft.com/office/powerpoint/2010/main" val="860389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Groundwater movement: Darcy’s law</a:t>
            </a:r>
          </a:p>
        </p:txBody>
      </p:sp>
      <p:pic>
        <p:nvPicPr>
          <p:cNvPr id="1026" name="Picture 2" descr="http://upload.wikimedia.org/wikipedia/commons/6/65/Henry_Dar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1513" y="271658"/>
            <a:ext cx="3243835" cy="4372691"/>
          </a:xfrm>
          <a:prstGeom prst="rect">
            <a:avLst/>
          </a:prstGeom>
          <a:noFill/>
          <a:extLst>
            <a:ext uri="{909E8E84-426E-40dd-AFC4-6F175D3DCCD1}">
              <a14:hiddenFill xmlns=""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6" name="TextBox 25"/>
              <p:cNvSpPr txBox="1"/>
              <p:nvPr/>
            </p:nvSpPr>
            <p:spPr>
              <a:xfrm>
                <a:off x="795653" y="1484569"/>
                <a:ext cx="2535631" cy="542328"/>
              </a:xfrm>
              <a:prstGeom prst="rect">
                <a:avLst/>
              </a:prstGeom>
              <a:noFill/>
            </p:spPr>
            <p:txBody>
              <a:bodyPr wrap="non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h</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r>
                      <a:rPr lang="en-US" sz="2000" b="0" i="1" smtClean="0">
                        <a:latin typeface="Cambria Math" panose="02040503050406030204" pitchFamily="18" charset="0"/>
                        <a:ea typeface="Cambria Math" panose="02040503050406030204" pitchFamily="18" charset="0"/>
                      </a:rPr>
                      <m:t>+</m:t>
                    </m:r>
                    <m:r>
                      <a:rPr lang="el-GR" sz="2000" i="1" smtClean="0">
                        <a:latin typeface="Cambria Math" panose="02040503050406030204" pitchFamily="18" charset="0"/>
                        <a:ea typeface="Cambria Math" panose="02040503050406030204" pitchFamily="18" charset="0"/>
                      </a:rPr>
                      <m:t>𝜓</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𝑝</m:t>
                        </m:r>
                      </m:num>
                      <m:den>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r>
                              <a:rPr lang="en-US" sz="2000" b="0" i="1" smtClean="0">
                                <a:latin typeface="Cambria Math" panose="02040503050406030204" pitchFamily="18" charset="0"/>
                                <a:ea typeface="Cambria Math" panose="02040503050406030204" pitchFamily="18" charset="0"/>
                              </a:rPr>
                              <m:t>𝑊</m:t>
                            </m:r>
                          </m:sub>
                        </m:sSub>
                      </m:den>
                    </m:f>
                  </m:oMath>
                </a14:m>
                <a:r>
                  <a:rPr lang="en-US" sz="2000" dirty="0"/>
                  <a:t>  </a:t>
                </a:r>
              </a:p>
            </p:txBody>
          </p:sp>
        </mc:Choice>
        <mc:Fallback xmlns="">
          <p:sp>
            <p:nvSpPr>
              <p:cNvPr id="26" name="TextBox 25"/>
              <p:cNvSpPr txBox="1">
                <a:spLocks noRot="1" noChangeAspect="1" noMove="1" noResize="1" noEditPoints="1" noAdjustHandles="1" noChangeArrowheads="1" noChangeShapeType="1" noTextEdit="1"/>
              </p:cNvSpPr>
              <p:nvPr/>
            </p:nvSpPr>
            <p:spPr>
              <a:xfrm>
                <a:off x="795653" y="1484569"/>
                <a:ext cx="2535631" cy="542328"/>
              </a:xfrm>
              <a:prstGeom prst="rect">
                <a:avLst/>
              </a:prstGeom>
              <a:blipFill rotWithShape="0">
                <a:blip r:embed="rId4"/>
                <a:stretch>
                  <a:fillRect b="-3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95652" y="3590945"/>
                <a:ext cx="1479572" cy="6746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𝑄</m:t>
                          </m:r>
                        </m:num>
                        <m:den>
                          <m:r>
                            <a:rPr lang="en-US" sz="2000" b="0" i="1" smtClean="0">
                              <a:latin typeface="Cambria Math" panose="02040503050406030204" pitchFamily="18" charset="0"/>
                              <a:ea typeface="Cambria Math" panose="02040503050406030204" pitchFamily="18" charset="0"/>
                            </a:rPr>
                            <m:t>𝐴</m:t>
                          </m:r>
                        </m:den>
                      </m:f>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𝐾</m:t>
                      </m:r>
                      <m:f>
                        <m:fPr>
                          <m:ctrlPr>
                            <a:rPr lang="en-US" sz="2000" b="0" i="1" smtClean="0">
                              <a:latin typeface="Cambria Math" panose="02040503050406030204" pitchFamily="18" charset="0"/>
                              <a:ea typeface="Cambria Math" panose="02040503050406030204" pitchFamily="18" charset="0"/>
                            </a:rPr>
                          </m:ctrlPr>
                        </m:fPr>
                        <m:num>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h</m:t>
                          </m:r>
                        </m:num>
                        <m:den>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𝑙</m:t>
                          </m:r>
                        </m:den>
                      </m:f>
                    </m:oMath>
                  </m:oMathPara>
                </a14:m>
                <a:endParaRPr lang="en-US" sz="2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795652" y="3590945"/>
                <a:ext cx="1479572" cy="67467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95652" y="4724757"/>
                <a:ext cx="6519545" cy="1200329"/>
              </a:xfrm>
              <a:prstGeom prst="rect">
                <a:avLst/>
              </a:prstGeom>
              <a:noFill/>
            </p:spPr>
            <p:txBody>
              <a:bodyPr wrap="square" rtlCol="0">
                <a:spAutoFit/>
              </a:bodyPr>
              <a:lstStyle/>
              <a:p>
                <a:r>
                  <a:rPr lang="en-US" sz="2400" dirty="0"/>
                  <a:t>Hydraulic conductivity (</a:t>
                </a:r>
                <a14:m>
                  <m:oMath xmlns:m="http://schemas.openxmlformats.org/officeDocument/2006/math">
                    <m:r>
                      <a:rPr lang="en-US" sz="2400" i="1">
                        <a:latin typeface="Cambria Math" panose="02040503050406030204" pitchFamily="18" charset="0"/>
                        <a:ea typeface="Cambria Math" panose="02040503050406030204" pitchFamily="18" charset="0"/>
                      </a:rPr>
                      <m:t>𝐾</m:t>
                    </m:r>
                  </m:oMath>
                </a14:m>
                <a:r>
                  <a:rPr lang="en-US" sz="2400" dirty="0"/>
                  <a:t>) – a property of a system of fluid flow that quantifies the ease of fluid movement</a:t>
                </a:r>
              </a:p>
            </p:txBody>
          </p:sp>
        </mc:Choice>
        <mc:Fallback xmlns="">
          <p:sp>
            <p:nvSpPr>
              <p:cNvPr id="28" name="TextBox 27"/>
              <p:cNvSpPr txBox="1">
                <a:spLocks noRot="1" noChangeAspect="1" noMove="1" noResize="1" noEditPoints="1" noAdjustHandles="1" noChangeArrowheads="1" noChangeShapeType="1" noTextEdit="1"/>
              </p:cNvSpPr>
              <p:nvPr/>
            </p:nvSpPr>
            <p:spPr>
              <a:xfrm>
                <a:off x="795652" y="4724757"/>
                <a:ext cx="6519545" cy="1200329"/>
              </a:xfrm>
              <a:prstGeom prst="rect">
                <a:avLst/>
              </a:prstGeom>
              <a:blipFill rotWithShape="0">
                <a:blip r:embed="rId6"/>
                <a:stretch>
                  <a:fillRect l="-1497" t="-4061" r="-1310" b="-10660"/>
                </a:stretch>
              </a:blipFill>
            </p:spPr>
            <p:txBody>
              <a:bodyPr/>
              <a:lstStyle/>
              <a:p>
                <a:r>
                  <a:rPr lang="en-US">
                    <a:noFill/>
                  </a:rPr>
                  <a:t> </a:t>
                </a:r>
              </a:p>
            </p:txBody>
          </p:sp>
        </mc:Fallback>
      </mc:AlternateContent>
      <p:sp>
        <p:nvSpPr>
          <p:cNvPr id="31" name="TextBox 30"/>
          <p:cNvSpPr txBox="1"/>
          <p:nvPr/>
        </p:nvSpPr>
        <p:spPr>
          <a:xfrm>
            <a:off x="706752" y="2232533"/>
            <a:ext cx="7895861" cy="830997"/>
          </a:xfrm>
          <a:prstGeom prst="rect">
            <a:avLst/>
          </a:prstGeom>
          <a:noFill/>
        </p:spPr>
        <p:txBody>
          <a:bodyPr wrap="square" rtlCol="0">
            <a:spAutoFit/>
          </a:bodyPr>
          <a:lstStyle/>
          <a:p>
            <a:r>
              <a:rPr lang="en-US" sz="2400" dirty="0"/>
              <a:t>Positive water flux is proportional to a</a:t>
            </a:r>
          </a:p>
          <a:p>
            <a:r>
              <a:rPr lang="en-US" sz="2400" dirty="0"/>
              <a:t>negative hydraulic gradient (for laminar flow through pores)</a:t>
            </a:r>
          </a:p>
        </p:txBody>
      </p:sp>
      <mc:AlternateContent xmlns:mc="http://schemas.openxmlformats.org/markup-compatibility/2006" xmlns:a14="http://schemas.microsoft.com/office/drawing/2010/main">
        <mc:Choice Requires="a14">
          <p:sp>
            <p:nvSpPr>
              <p:cNvPr id="32" name="TextBox 31"/>
              <p:cNvSpPr txBox="1"/>
              <p:nvPr/>
            </p:nvSpPr>
            <p:spPr>
              <a:xfrm>
                <a:off x="2276409" y="3583475"/>
                <a:ext cx="1912639" cy="6896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𝐾</m:t>
                      </m:r>
                      <m:f>
                        <m:fPr>
                          <m:ctrlPr>
                            <a:rPr lang="en-US" sz="2000" b="0" i="1" smtClean="0">
                              <a:latin typeface="Cambria Math" panose="02040503050406030204" pitchFamily="18" charset="0"/>
                              <a:ea typeface="Cambria Math" panose="02040503050406030204" pitchFamily="18" charset="0"/>
                            </a:rPr>
                          </m:ctrlPr>
                        </m:fPr>
                        <m:num>
                          <m:r>
                            <m:rPr>
                              <m:sty m:val="p"/>
                            </m:rPr>
                            <a:rPr lang="el-GR" sz="2000" b="0" i="1" smtClean="0">
                              <a:latin typeface="Cambria Math" panose="02040503050406030204" pitchFamily="18" charset="0"/>
                              <a:ea typeface="Cambria Math" panose="02040503050406030204" pitchFamily="18" charset="0"/>
                            </a:rPr>
                            <m:t>Δ</m:t>
                          </m:r>
                          <m:d>
                            <m:dPr>
                              <m:ctrlPr>
                                <a:rPr lang="el-GR"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𝑧</m:t>
                              </m:r>
                              <m:r>
                                <a:rPr lang="en-US" sz="2000" i="1">
                                  <a:latin typeface="Cambria Math" panose="02040503050406030204" pitchFamily="18" charset="0"/>
                                  <a:ea typeface="Cambria Math" panose="02040503050406030204" pitchFamily="18" charset="0"/>
                                </a:rPr>
                                <m:t>+</m:t>
                              </m:r>
                              <m:r>
                                <a:rPr lang="el-GR" sz="2000" i="1">
                                  <a:latin typeface="Cambria Math" panose="02040503050406030204" pitchFamily="18" charset="0"/>
                                  <a:ea typeface="Cambria Math" panose="02040503050406030204" pitchFamily="18" charset="0"/>
                                </a:rPr>
                                <m:t>𝜓</m:t>
                              </m:r>
                            </m:e>
                          </m:d>
                        </m:num>
                        <m:den>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𝑙</m:t>
                          </m:r>
                        </m:den>
                      </m:f>
                    </m:oMath>
                  </m:oMathPara>
                </a14:m>
                <a:endParaRPr lang="en-US" sz="2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2276409" y="3583475"/>
                <a:ext cx="1912639" cy="689612"/>
              </a:xfrm>
              <a:prstGeom prst="rect">
                <a:avLst/>
              </a:prstGeom>
              <a:blipFill rotWithShape="0">
                <a:blip r:embed="rId8"/>
                <a:stretch>
                  <a:fillRect/>
                </a:stretch>
              </a:blipFill>
            </p:spPr>
            <p:txBody>
              <a:bodyPr/>
              <a:lstStyle/>
              <a:p>
                <a:r>
                  <a:rPr lang="en-US">
                    <a:noFill/>
                  </a:rPr>
                  <a:t> </a:t>
                </a:r>
              </a:p>
            </p:txBody>
          </p:sp>
        </mc:Fallback>
      </mc:AlternateContent>
      <p:sp>
        <p:nvSpPr>
          <p:cNvPr id="9" name="TextBox 8"/>
          <p:cNvSpPr txBox="1"/>
          <p:nvPr/>
        </p:nvSpPr>
        <p:spPr>
          <a:xfrm>
            <a:off x="8691513" y="4784950"/>
            <a:ext cx="2238208" cy="1200329"/>
          </a:xfrm>
          <a:prstGeom prst="rect">
            <a:avLst/>
          </a:prstGeom>
          <a:noFill/>
        </p:spPr>
        <p:txBody>
          <a:bodyPr wrap="square" rtlCol="0">
            <a:spAutoFit/>
          </a:bodyPr>
          <a:lstStyle/>
          <a:p>
            <a:r>
              <a:rPr lang="en-US" sz="2400" dirty="0"/>
              <a:t>Henry Darcy</a:t>
            </a:r>
          </a:p>
          <a:p>
            <a:r>
              <a:rPr lang="en-US" sz="2400" dirty="0"/>
              <a:t>French Engineer</a:t>
            </a:r>
          </a:p>
          <a:p>
            <a:r>
              <a:rPr lang="en-US" sz="2400" dirty="0"/>
              <a:t>mid-1800s</a:t>
            </a:r>
          </a:p>
        </p:txBody>
      </p:sp>
      <mc:AlternateContent xmlns:mc="http://schemas.openxmlformats.org/markup-compatibility/2006" xmlns:a14="http://schemas.microsoft.com/office/drawing/2010/main">
        <mc:Choice Requires="a14">
          <p:sp>
            <p:nvSpPr>
              <p:cNvPr id="2" name="Rectangle 1"/>
              <p:cNvSpPr/>
              <p:nvPr/>
            </p:nvSpPr>
            <p:spPr>
              <a:xfrm>
                <a:off x="5092078" y="3278007"/>
                <a:ext cx="423001"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𝑄</m:t>
                          </m:r>
                        </m:num>
                        <m:den>
                          <m:r>
                            <a:rPr lang="en-US" sz="2000" i="1">
                              <a:latin typeface="Cambria Math" panose="02040503050406030204" pitchFamily="18" charset="0"/>
                              <a:ea typeface="Cambria Math" panose="02040503050406030204" pitchFamily="18" charset="0"/>
                            </a:rPr>
                            <m:t>𝐴</m:t>
                          </m:r>
                        </m:den>
                      </m:f>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5092078" y="3278007"/>
                <a:ext cx="423001" cy="668516"/>
              </a:xfrm>
              <a:prstGeom prst="rect">
                <a:avLst/>
              </a:prstGeom>
              <a:blipFill rotWithShape="0">
                <a:blip r:embed="rId9"/>
                <a:stretch>
                  <a:fillRect/>
                </a:stretch>
              </a:blipFill>
            </p:spPr>
            <p:txBody>
              <a:bodyPr/>
              <a:lstStyle/>
              <a:p>
                <a:r>
                  <a:rPr lang="en-US">
                    <a:noFill/>
                  </a:rPr>
                  <a:t> </a:t>
                </a:r>
              </a:p>
            </p:txBody>
          </p:sp>
        </mc:Fallback>
      </mc:AlternateContent>
      <p:sp>
        <p:nvSpPr>
          <p:cNvPr id="11" name="Rectangle 10"/>
          <p:cNvSpPr/>
          <p:nvPr/>
        </p:nvSpPr>
        <p:spPr>
          <a:xfrm>
            <a:off x="5650724" y="3456833"/>
            <a:ext cx="771365" cy="400110"/>
          </a:xfrm>
          <a:prstGeom prst="rect">
            <a:avLst/>
          </a:prstGeom>
        </p:spPr>
        <p:txBody>
          <a:bodyPr wrap="none">
            <a:spAutoFit/>
          </a:bodyPr>
          <a:lstStyle/>
          <a:p>
            <a:r>
              <a:rPr lang="en-US" sz="2000" dirty="0"/>
              <a:t>[L T</a:t>
            </a:r>
            <a:r>
              <a:rPr lang="en-US" sz="2000" baseline="30000" dirty="0"/>
              <a:t>-1</a:t>
            </a:r>
            <a:r>
              <a:rPr lang="en-US" sz="2000" dirty="0"/>
              <a:t>]</a:t>
            </a:r>
          </a:p>
        </p:txBody>
      </p:sp>
      <mc:AlternateContent xmlns:mc="http://schemas.openxmlformats.org/markup-compatibility/2006" xmlns:a14="http://schemas.microsoft.com/office/drawing/2010/main">
        <mc:Choice Requires="a14">
          <p:sp>
            <p:nvSpPr>
              <p:cNvPr id="3" name="Rectangle 2"/>
              <p:cNvSpPr/>
              <p:nvPr/>
            </p:nvSpPr>
            <p:spPr>
              <a:xfrm>
                <a:off x="5079378" y="4026103"/>
                <a:ext cx="507639"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h</m:t>
                          </m:r>
                        </m:num>
                        <m:den>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𝑙</m:t>
                          </m:r>
                        </m:den>
                      </m:f>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5079378" y="4026103"/>
                <a:ext cx="507639" cy="618246"/>
              </a:xfrm>
              <a:prstGeom prst="rect">
                <a:avLst/>
              </a:prstGeom>
              <a:blipFill rotWithShape="0">
                <a:blip r:embed="rId10"/>
                <a:stretch>
                  <a:fillRect/>
                </a:stretch>
              </a:blipFill>
            </p:spPr>
            <p:txBody>
              <a:bodyPr/>
              <a:lstStyle/>
              <a:p>
                <a:r>
                  <a:rPr lang="en-US">
                    <a:noFill/>
                  </a:rPr>
                  <a:t> </a:t>
                </a:r>
              </a:p>
            </p:txBody>
          </p:sp>
        </mc:Fallback>
      </mc:AlternateContent>
      <p:sp>
        <p:nvSpPr>
          <p:cNvPr id="13" name="Rectangle 12"/>
          <p:cNvSpPr/>
          <p:nvPr/>
        </p:nvSpPr>
        <p:spPr>
          <a:xfrm>
            <a:off x="5776598" y="4108558"/>
            <a:ext cx="471604" cy="400110"/>
          </a:xfrm>
          <a:prstGeom prst="rect">
            <a:avLst/>
          </a:prstGeom>
        </p:spPr>
        <p:txBody>
          <a:bodyPr wrap="none">
            <a:spAutoFit/>
          </a:bodyPr>
          <a:lstStyle/>
          <a:p>
            <a:r>
              <a:rPr lang="en-US" sz="2000" dirty="0"/>
              <a:t>[1]</a:t>
            </a:r>
          </a:p>
        </p:txBody>
      </p:sp>
      <p:sp>
        <p:nvSpPr>
          <p:cNvPr id="14" name="Rectangle 13"/>
          <p:cNvSpPr/>
          <p:nvPr/>
        </p:nvSpPr>
        <p:spPr>
          <a:xfrm>
            <a:off x="6535667" y="3452862"/>
            <a:ext cx="1575496" cy="400110"/>
          </a:xfrm>
          <a:prstGeom prst="rect">
            <a:avLst/>
          </a:prstGeom>
        </p:spPr>
        <p:txBody>
          <a:bodyPr wrap="none">
            <a:spAutoFit/>
          </a:bodyPr>
          <a:lstStyle/>
          <a:p>
            <a:r>
              <a:rPr lang="en-US" sz="2000" dirty="0"/>
              <a:t>(</a:t>
            </a:r>
            <a:r>
              <a:rPr lang="en-US" sz="2000" dirty="0" err="1"/>
              <a:t>Darcian</a:t>
            </a:r>
            <a:r>
              <a:rPr lang="en-US" sz="2000" dirty="0"/>
              <a:t> flux)</a:t>
            </a:r>
          </a:p>
        </p:txBody>
      </p:sp>
      <p:sp>
        <p:nvSpPr>
          <p:cNvPr id="17" name="Rectangle 16"/>
          <p:cNvSpPr/>
          <p:nvPr/>
        </p:nvSpPr>
        <p:spPr>
          <a:xfrm>
            <a:off x="2312548" y="5435428"/>
            <a:ext cx="924148" cy="461665"/>
          </a:xfrm>
          <a:prstGeom prst="rect">
            <a:avLst/>
          </a:prstGeom>
        </p:spPr>
        <p:txBody>
          <a:bodyPr wrap="square">
            <a:spAutoFit/>
          </a:bodyPr>
          <a:lstStyle/>
          <a:p>
            <a:r>
              <a:rPr lang="en-US" sz="2400" dirty="0"/>
              <a:t>[L T</a:t>
            </a:r>
            <a:r>
              <a:rPr lang="en-US" sz="2400" baseline="30000" dirty="0"/>
              <a:t>-1</a:t>
            </a:r>
            <a:r>
              <a:rPr lang="en-US" sz="2400" dirty="0"/>
              <a:t>]</a:t>
            </a:r>
          </a:p>
        </p:txBody>
      </p:sp>
      <p:sp>
        <p:nvSpPr>
          <p:cNvPr id="18" name="Rectangle 17"/>
          <p:cNvSpPr/>
          <p:nvPr/>
        </p:nvSpPr>
        <p:spPr>
          <a:xfrm>
            <a:off x="138896" y="162046"/>
            <a:ext cx="532436" cy="497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34748A4E-998D-472C-A3D6-6EFE4BD63834}" type="slidenum">
              <a:rPr lang="en-US" smtClean="0">
                <a:solidFill>
                  <a:schemeClr val="tx1"/>
                </a:solidFill>
              </a:rPr>
              <a:t>18</a:t>
            </a:fld>
            <a:endParaRPr lang="en-US" dirty="0">
              <a:solidFill>
                <a:schemeClr val="tx1"/>
              </a:solidFill>
            </a:endParaRPr>
          </a:p>
        </p:txBody>
      </p:sp>
      <p:sp>
        <p:nvSpPr>
          <p:cNvPr id="19" name="TextBox 18"/>
          <p:cNvSpPr txBox="1"/>
          <p:nvPr/>
        </p:nvSpPr>
        <p:spPr>
          <a:xfrm>
            <a:off x="795651" y="5903004"/>
            <a:ext cx="7116708" cy="830997"/>
          </a:xfrm>
          <a:prstGeom prst="rect">
            <a:avLst/>
          </a:prstGeom>
          <a:noFill/>
        </p:spPr>
        <p:txBody>
          <a:bodyPr wrap="square" rtlCol="0">
            <a:spAutoFit/>
          </a:bodyPr>
          <a:lstStyle/>
          <a:p>
            <a:r>
              <a:rPr lang="en-US" sz="2400" dirty="0"/>
              <a:t>Hydraulic conductivity is strongly controlled by the size and connectivity of pores (and viscosity of the fluid)</a:t>
            </a:r>
          </a:p>
        </p:txBody>
      </p:sp>
      <p:sp>
        <p:nvSpPr>
          <p:cNvPr id="4" name="Left Arrow 3"/>
          <p:cNvSpPr/>
          <p:nvPr/>
        </p:nvSpPr>
        <p:spPr>
          <a:xfrm>
            <a:off x="7819053" y="5985279"/>
            <a:ext cx="3862874" cy="611464"/>
          </a:xfrm>
          <a:prstGeom prst="leftArrow">
            <a:avLst>
              <a:gd name="adj1" fmla="val 8051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permeability (not porosity)</a:t>
            </a:r>
          </a:p>
        </p:txBody>
      </p:sp>
    </p:spTree>
    <p:extLst>
      <p:ext uri="{BB962C8B-B14F-4D97-AF65-F5344CB8AC3E}">
        <p14:creationId xmlns:p14="http://schemas.microsoft.com/office/powerpoint/2010/main" val="21445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2000"/>
                                        <p:tgtEl>
                                          <p:spTgt spid="3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2000"/>
                                        <p:tgtEl>
                                          <p:spTgt spid="2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2000"/>
                                        <p:tgtEl>
                                          <p:spTgt spid="2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20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20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P spid="32" grpId="0"/>
      <p:bldP spid="2" grpId="0"/>
      <p:bldP spid="11" grpId="0"/>
      <p:bldP spid="3" grpId="0"/>
      <p:bldP spid="13" grpId="0"/>
      <p:bldP spid="14" grpId="0"/>
      <p:bldP spid="17" grpId="0"/>
      <p:bldP spid="19"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 consequences of elevation head</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326" y="1086221"/>
            <a:ext cx="10865347" cy="5590350"/>
          </a:xfrm>
          <a:prstGeom prst="rect">
            <a:avLst/>
          </a:prstGeom>
          <a:ln w="28575">
            <a:solidFill>
              <a:srgbClr val="FF0000"/>
            </a:solidFill>
          </a:ln>
        </p:spPr>
      </p:pic>
      <p:grpSp>
        <p:nvGrpSpPr>
          <p:cNvPr id="13" name="Group 12"/>
          <p:cNvGrpSpPr/>
          <p:nvPr/>
        </p:nvGrpSpPr>
        <p:grpSpPr>
          <a:xfrm>
            <a:off x="1386840" y="1188720"/>
            <a:ext cx="8610600" cy="4526280"/>
            <a:chOff x="1386840" y="1188720"/>
            <a:chExt cx="8610600" cy="4526280"/>
          </a:xfrm>
        </p:grpSpPr>
        <p:sp>
          <p:nvSpPr>
            <p:cNvPr id="5" name="Freeform 4"/>
            <p:cNvSpPr/>
            <p:nvPr/>
          </p:nvSpPr>
          <p:spPr>
            <a:xfrm>
              <a:off x="1386840" y="1188720"/>
              <a:ext cx="8610600" cy="2705100"/>
            </a:xfrm>
            <a:custGeom>
              <a:avLst/>
              <a:gdLst>
                <a:gd name="connsiteX0" fmla="*/ 0 w 8610600"/>
                <a:gd name="connsiteY0" fmla="*/ 0 h 2705100"/>
                <a:gd name="connsiteX1" fmla="*/ 228600 w 8610600"/>
                <a:gd name="connsiteY1" fmla="*/ 266700 h 2705100"/>
                <a:gd name="connsiteX2" fmla="*/ 266700 w 8610600"/>
                <a:gd name="connsiteY2" fmla="*/ 312420 h 2705100"/>
                <a:gd name="connsiteX3" fmla="*/ 289560 w 8610600"/>
                <a:gd name="connsiteY3" fmla="*/ 335280 h 2705100"/>
                <a:gd name="connsiteX4" fmla="*/ 304800 w 8610600"/>
                <a:gd name="connsiteY4" fmla="*/ 381000 h 2705100"/>
                <a:gd name="connsiteX5" fmla="*/ 304800 w 8610600"/>
                <a:gd name="connsiteY5" fmla="*/ 441960 h 2705100"/>
                <a:gd name="connsiteX6" fmla="*/ 335280 w 8610600"/>
                <a:gd name="connsiteY6" fmla="*/ 594360 h 2705100"/>
                <a:gd name="connsiteX7" fmla="*/ 480060 w 8610600"/>
                <a:gd name="connsiteY7" fmla="*/ 822960 h 2705100"/>
                <a:gd name="connsiteX8" fmla="*/ 685800 w 8610600"/>
                <a:gd name="connsiteY8" fmla="*/ 1013460 h 2705100"/>
                <a:gd name="connsiteX9" fmla="*/ 861060 w 8610600"/>
                <a:gd name="connsiteY9" fmla="*/ 1112520 h 2705100"/>
                <a:gd name="connsiteX10" fmla="*/ 1066800 w 8610600"/>
                <a:gd name="connsiteY10" fmla="*/ 1257300 h 2705100"/>
                <a:gd name="connsiteX11" fmla="*/ 1310640 w 8610600"/>
                <a:gd name="connsiteY11" fmla="*/ 1417320 h 2705100"/>
                <a:gd name="connsiteX12" fmla="*/ 1402080 w 8610600"/>
                <a:gd name="connsiteY12" fmla="*/ 1493520 h 2705100"/>
                <a:gd name="connsiteX13" fmla="*/ 1447800 w 8610600"/>
                <a:gd name="connsiteY13" fmla="*/ 1554480 h 2705100"/>
                <a:gd name="connsiteX14" fmla="*/ 1493520 w 8610600"/>
                <a:gd name="connsiteY14" fmla="*/ 1630680 h 2705100"/>
                <a:gd name="connsiteX15" fmla="*/ 1554480 w 8610600"/>
                <a:gd name="connsiteY15" fmla="*/ 1767840 h 2705100"/>
                <a:gd name="connsiteX16" fmla="*/ 1653540 w 8610600"/>
                <a:gd name="connsiteY16" fmla="*/ 1813560 h 2705100"/>
                <a:gd name="connsiteX17" fmla="*/ 1775460 w 8610600"/>
                <a:gd name="connsiteY17" fmla="*/ 1851660 h 2705100"/>
                <a:gd name="connsiteX18" fmla="*/ 2080260 w 8610600"/>
                <a:gd name="connsiteY18" fmla="*/ 1897380 h 2705100"/>
                <a:gd name="connsiteX19" fmla="*/ 2141220 w 8610600"/>
                <a:gd name="connsiteY19" fmla="*/ 1927860 h 2705100"/>
                <a:gd name="connsiteX20" fmla="*/ 2308860 w 8610600"/>
                <a:gd name="connsiteY20" fmla="*/ 1981200 h 2705100"/>
                <a:gd name="connsiteX21" fmla="*/ 2567940 w 8610600"/>
                <a:gd name="connsiteY21" fmla="*/ 2095500 h 2705100"/>
                <a:gd name="connsiteX22" fmla="*/ 2773680 w 8610600"/>
                <a:gd name="connsiteY22" fmla="*/ 2156460 h 2705100"/>
                <a:gd name="connsiteX23" fmla="*/ 2926080 w 8610600"/>
                <a:gd name="connsiteY23" fmla="*/ 2164080 h 2705100"/>
                <a:gd name="connsiteX24" fmla="*/ 3070860 w 8610600"/>
                <a:gd name="connsiteY24" fmla="*/ 2247900 h 2705100"/>
                <a:gd name="connsiteX25" fmla="*/ 3314700 w 8610600"/>
                <a:gd name="connsiteY25" fmla="*/ 2308860 h 2705100"/>
                <a:gd name="connsiteX26" fmla="*/ 3528060 w 8610600"/>
                <a:gd name="connsiteY26" fmla="*/ 2377440 h 2705100"/>
                <a:gd name="connsiteX27" fmla="*/ 3832860 w 8610600"/>
                <a:gd name="connsiteY27" fmla="*/ 2446020 h 2705100"/>
                <a:gd name="connsiteX28" fmla="*/ 4130040 w 8610600"/>
                <a:gd name="connsiteY28" fmla="*/ 2476500 h 2705100"/>
                <a:gd name="connsiteX29" fmla="*/ 4549140 w 8610600"/>
                <a:gd name="connsiteY29" fmla="*/ 2453640 h 2705100"/>
                <a:gd name="connsiteX30" fmla="*/ 4777740 w 8610600"/>
                <a:gd name="connsiteY30" fmla="*/ 2468880 h 2705100"/>
                <a:gd name="connsiteX31" fmla="*/ 4892040 w 8610600"/>
                <a:gd name="connsiteY31" fmla="*/ 2491740 h 2705100"/>
                <a:gd name="connsiteX32" fmla="*/ 4945380 w 8610600"/>
                <a:gd name="connsiteY32" fmla="*/ 2476500 h 2705100"/>
                <a:gd name="connsiteX33" fmla="*/ 4975860 w 8610600"/>
                <a:gd name="connsiteY33" fmla="*/ 2468880 h 2705100"/>
                <a:gd name="connsiteX34" fmla="*/ 5105400 w 8610600"/>
                <a:gd name="connsiteY34" fmla="*/ 2506980 h 2705100"/>
                <a:gd name="connsiteX35" fmla="*/ 5189220 w 8610600"/>
                <a:gd name="connsiteY35" fmla="*/ 2484120 h 2705100"/>
                <a:gd name="connsiteX36" fmla="*/ 5242560 w 8610600"/>
                <a:gd name="connsiteY36" fmla="*/ 2499360 h 2705100"/>
                <a:gd name="connsiteX37" fmla="*/ 5303520 w 8610600"/>
                <a:gd name="connsiteY37" fmla="*/ 2499360 h 2705100"/>
                <a:gd name="connsiteX38" fmla="*/ 5394960 w 8610600"/>
                <a:gd name="connsiteY38" fmla="*/ 2468880 h 2705100"/>
                <a:gd name="connsiteX39" fmla="*/ 5593080 w 8610600"/>
                <a:gd name="connsiteY39" fmla="*/ 2430780 h 2705100"/>
                <a:gd name="connsiteX40" fmla="*/ 5821680 w 8610600"/>
                <a:gd name="connsiteY40" fmla="*/ 2385060 h 2705100"/>
                <a:gd name="connsiteX41" fmla="*/ 5935980 w 8610600"/>
                <a:gd name="connsiteY41" fmla="*/ 2362200 h 2705100"/>
                <a:gd name="connsiteX42" fmla="*/ 6027420 w 8610600"/>
                <a:gd name="connsiteY42" fmla="*/ 2400300 h 2705100"/>
                <a:gd name="connsiteX43" fmla="*/ 6240780 w 8610600"/>
                <a:gd name="connsiteY43" fmla="*/ 2499360 h 2705100"/>
                <a:gd name="connsiteX44" fmla="*/ 6301740 w 8610600"/>
                <a:gd name="connsiteY44" fmla="*/ 2545080 h 2705100"/>
                <a:gd name="connsiteX45" fmla="*/ 6438900 w 8610600"/>
                <a:gd name="connsiteY45" fmla="*/ 2537460 h 2705100"/>
                <a:gd name="connsiteX46" fmla="*/ 6560820 w 8610600"/>
                <a:gd name="connsiteY46" fmla="*/ 2491740 h 2705100"/>
                <a:gd name="connsiteX47" fmla="*/ 6736080 w 8610600"/>
                <a:gd name="connsiteY47" fmla="*/ 2339340 h 2705100"/>
                <a:gd name="connsiteX48" fmla="*/ 6758940 w 8610600"/>
                <a:gd name="connsiteY48" fmla="*/ 2286000 h 2705100"/>
                <a:gd name="connsiteX49" fmla="*/ 6880860 w 8610600"/>
                <a:gd name="connsiteY49" fmla="*/ 2209800 h 2705100"/>
                <a:gd name="connsiteX50" fmla="*/ 6949440 w 8610600"/>
                <a:gd name="connsiteY50" fmla="*/ 2186940 h 2705100"/>
                <a:gd name="connsiteX51" fmla="*/ 7063740 w 8610600"/>
                <a:gd name="connsiteY51" fmla="*/ 2179320 h 2705100"/>
                <a:gd name="connsiteX52" fmla="*/ 7178040 w 8610600"/>
                <a:gd name="connsiteY52" fmla="*/ 2225040 h 2705100"/>
                <a:gd name="connsiteX53" fmla="*/ 7315200 w 8610600"/>
                <a:gd name="connsiteY53" fmla="*/ 2217420 h 2705100"/>
                <a:gd name="connsiteX54" fmla="*/ 7536180 w 8610600"/>
                <a:gd name="connsiteY54" fmla="*/ 2194560 h 2705100"/>
                <a:gd name="connsiteX55" fmla="*/ 7581900 w 8610600"/>
                <a:gd name="connsiteY55" fmla="*/ 2186940 h 2705100"/>
                <a:gd name="connsiteX56" fmla="*/ 7772400 w 8610600"/>
                <a:gd name="connsiteY56" fmla="*/ 2247900 h 2705100"/>
                <a:gd name="connsiteX57" fmla="*/ 7871460 w 8610600"/>
                <a:gd name="connsiteY57" fmla="*/ 2286000 h 2705100"/>
                <a:gd name="connsiteX58" fmla="*/ 7978140 w 8610600"/>
                <a:gd name="connsiteY58" fmla="*/ 2316480 h 2705100"/>
                <a:gd name="connsiteX59" fmla="*/ 8229600 w 8610600"/>
                <a:gd name="connsiteY59" fmla="*/ 2407920 h 2705100"/>
                <a:gd name="connsiteX60" fmla="*/ 8359140 w 8610600"/>
                <a:gd name="connsiteY60" fmla="*/ 2552700 h 2705100"/>
                <a:gd name="connsiteX61" fmla="*/ 8503920 w 8610600"/>
                <a:gd name="connsiteY61" fmla="*/ 2621280 h 2705100"/>
                <a:gd name="connsiteX62" fmla="*/ 8549640 w 8610600"/>
                <a:gd name="connsiteY62" fmla="*/ 2674620 h 2705100"/>
                <a:gd name="connsiteX63" fmla="*/ 8610600 w 8610600"/>
                <a:gd name="connsiteY63"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610600" h="2705100">
                  <a:moveTo>
                    <a:pt x="0" y="0"/>
                  </a:moveTo>
                  <a:lnTo>
                    <a:pt x="228600" y="266700"/>
                  </a:lnTo>
                  <a:cubicBezTo>
                    <a:pt x="273050" y="318770"/>
                    <a:pt x="256540" y="300990"/>
                    <a:pt x="266700" y="312420"/>
                  </a:cubicBezTo>
                  <a:cubicBezTo>
                    <a:pt x="276860" y="323850"/>
                    <a:pt x="283210" y="323850"/>
                    <a:pt x="289560" y="335280"/>
                  </a:cubicBezTo>
                  <a:cubicBezTo>
                    <a:pt x="295910" y="346710"/>
                    <a:pt x="302260" y="363220"/>
                    <a:pt x="304800" y="381000"/>
                  </a:cubicBezTo>
                  <a:cubicBezTo>
                    <a:pt x="307340" y="398780"/>
                    <a:pt x="299720" y="406400"/>
                    <a:pt x="304800" y="441960"/>
                  </a:cubicBezTo>
                  <a:cubicBezTo>
                    <a:pt x="309880" y="477520"/>
                    <a:pt x="306070" y="530860"/>
                    <a:pt x="335280" y="594360"/>
                  </a:cubicBezTo>
                  <a:cubicBezTo>
                    <a:pt x="364490" y="657860"/>
                    <a:pt x="421640" y="753110"/>
                    <a:pt x="480060" y="822960"/>
                  </a:cubicBezTo>
                  <a:cubicBezTo>
                    <a:pt x="538480" y="892810"/>
                    <a:pt x="622300" y="965200"/>
                    <a:pt x="685800" y="1013460"/>
                  </a:cubicBezTo>
                  <a:cubicBezTo>
                    <a:pt x="749300" y="1061720"/>
                    <a:pt x="797560" y="1071880"/>
                    <a:pt x="861060" y="1112520"/>
                  </a:cubicBezTo>
                  <a:cubicBezTo>
                    <a:pt x="924560" y="1153160"/>
                    <a:pt x="991870" y="1206500"/>
                    <a:pt x="1066800" y="1257300"/>
                  </a:cubicBezTo>
                  <a:cubicBezTo>
                    <a:pt x="1141730" y="1308100"/>
                    <a:pt x="1254760" y="1377950"/>
                    <a:pt x="1310640" y="1417320"/>
                  </a:cubicBezTo>
                  <a:cubicBezTo>
                    <a:pt x="1366520" y="1456690"/>
                    <a:pt x="1379220" y="1470660"/>
                    <a:pt x="1402080" y="1493520"/>
                  </a:cubicBezTo>
                  <a:cubicBezTo>
                    <a:pt x="1424940" y="1516380"/>
                    <a:pt x="1432560" y="1531620"/>
                    <a:pt x="1447800" y="1554480"/>
                  </a:cubicBezTo>
                  <a:cubicBezTo>
                    <a:pt x="1463040" y="1577340"/>
                    <a:pt x="1475740" y="1595120"/>
                    <a:pt x="1493520" y="1630680"/>
                  </a:cubicBezTo>
                  <a:cubicBezTo>
                    <a:pt x="1511300" y="1666240"/>
                    <a:pt x="1527810" y="1737360"/>
                    <a:pt x="1554480" y="1767840"/>
                  </a:cubicBezTo>
                  <a:cubicBezTo>
                    <a:pt x="1581150" y="1798320"/>
                    <a:pt x="1616710" y="1799590"/>
                    <a:pt x="1653540" y="1813560"/>
                  </a:cubicBezTo>
                  <a:cubicBezTo>
                    <a:pt x="1690370" y="1827530"/>
                    <a:pt x="1704340" y="1837690"/>
                    <a:pt x="1775460" y="1851660"/>
                  </a:cubicBezTo>
                  <a:cubicBezTo>
                    <a:pt x="1846580" y="1865630"/>
                    <a:pt x="2019300" y="1884680"/>
                    <a:pt x="2080260" y="1897380"/>
                  </a:cubicBezTo>
                  <a:cubicBezTo>
                    <a:pt x="2141220" y="1910080"/>
                    <a:pt x="2103120" y="1913890"/>
                    <a:pt x="2141220" y="1927860"/>
                  </a:cubicBezTo>
                  <a:cubicBezTo>
                    <a:pt x="2179320" y="1941830"/>
                    <a:pt x="2237740" y="1953260"/>
                    <a:pt x="2308860" y="1981200"/>
                  </a:cubicBezTo>
                  <a:cubicBezTo>
                    <a:pt x="2379980" y="2009140"/>
                    <a:pt x="2490470" y="2066290"/>
                    <a:pt x="2567940" y="2095500"/>
                  </a:cubicBezTo>
                  <a:cubicBezTo>
                    <a:pt x="2645410" y="2124710"/>
                    <a:pt x="2713990" y="2145030"/>
                    <a:pt x="2773680" y="2156460"/>
                  </a:cubicBezTo>
                  <a:cubicBezTo>
                    <a:pt x="2833370" y="2167890"/>
                    <a:pt x="2876550" y="2148840"/>
                    <a:pt x="2926080" y="2164080"/>
                  </a:cubicBezTo>
                  <a:cubicBezTo>
                    <a:pt x="2975610" y="2179320"/>
                    <a:pt x="3006090" y="2223770"/>
                    <a:pt x="3070860" y="2247900"/>
                  </a:cubicBezTo>
                  <a:cubicBezTo>
                    <a:pt x="3135630" y="2272030"/>
                    <a:pt x="3238500" y="2287270"/>
                    <a:pt x="3314700" y="2308860"/>
                  </a:cubicBezTo>
                  <a:cubicBezTo>
                    <a:pt x="3390900" y="2330450"/>
                    <a:pt x="3441700" y="2354580"/>
                    <a:pt x="3528060" y="2377440"/>
                  </a:cubicBezTo>
                  <a:cubicBezTo>
                    <a:pt x="3614420" y="2400300"/>
                    <a:pt x="3732530" y="2429510"/>
                    <a:pt x="3832860" y="2446020"/>
                  </a:cubicBezTo>
                  <a:cubicBezTo>
                    <a:pt x="3933190" y="2462530"/>
                    <a:pt x="4010660" y="2475230"/>
                    <a:pt x="4130040" y="2476500"/>
                  </a:cubicBezTo>
                  <a:cubicBezTo>
                    <a:pt x="4249420" y="2477770"/>
                    <a:pt x="4441190" y="2454910"/>
                    <a:pt x="4549140" y="2453640"/>
                  </a:cubicBezTo>
                  <a:cubicBezTo>
                    <a:pt x="4657090" y="2452370"/>
                    <a:pt x="4720590" y="2462530"/>
                    <a:pt x="4777740" y="2468880"/>
                  </a:cubicBezTo>
                  <a:cubicBezTo>
                    <a:pt x="4834890" y="2475230"/>
                    <a:pt x="4864100" y="2490470"/>
                    <a:pt x="4892040" y="2491740"/>
                  </a:cubicBezTo>
                  <a:cubicBezTo>
                    <a:pt x="4919980" y="2493010"/>
                    <a:pt x="4931410" y="2480310"/>
                    <a:pt x="4945380" y="2476500"/>
                  </a:cubicBezTo>
                  <a:cubicBezTo>
                    <a:pt x="4959350" y="2472690"/>
                    <a:pt x="4949190" y="2463800"/>
                    <a:pt x="4975860" y="2468880"/>
                  </a:cubicBezTo>
                  <a:cubicBezTo>
                    <a:pt x="5002530" y="2473960"/>
                    <a:pt x="5069840" y="2504440"/>
                    <a:pt x="5105400" y="2506980"/>
                  </a:cubicBezTo>
                  <a:cubicBezTo>
                    <a:pt x="5140960" y="2509520"/>
                    <a:pt x="5166360" y="2485390"/>
                    <a:pt x="5189220" y="2484120"/>
                  </a:cubicBezTo>
                  <a:cubicBezTo>
                    <a:pt x="5212080" y="2482850"/>
                    <a:pt x="5223510" y="2496820"/>
                    <a:pt x="5242560" y="2499360"/>
                  </a:cubicBezTo>
                  <a:cubicBezTo>
                    <a:pt x="5261610" y="2501900"/>
                    <a:pt x="5278120" y="2504440"/>
                    <a:pt x="5303520" y="2499360"/>
                  </a:cubicBezTo>
                  <a:cubicBezTo>
                    <a:pt x="5328920" y="2494280"/>
                    <a:pt x="5346700" y="2480310"/>
                    <a:pt x="5394960" y="2468880"/>
                  </a:cubicBezTo>
                  <a:cubicBezTo>
                    <a:pt x="5443220" y="2457450"/>
                    <a:pt x="5593080" y="2430780"/>
                    <a:pt x="5593080" y="2430780"/>
                  </a:cubicBezTo>
                  <a:lnTo>
                    <a:pt x="5821680" y="2385060"/>
                  </a:lnTo>
                  <a:cubicBezTo>
                    <a:pt x="5878830" y="2373630"/>
                    <a:pt x="5901690" y="2359660"/>
                    <a:pt x="5935980" y="2362200"/>
                  </a:cubicBezTo>
                  <a:cubicBezTo>
                    <a:pt x="5970270" y="2364740"/>
                    <a:pt x="5976620" y="2377440"/>
                    <a:pt x="6027420" y="2400300"/>
                  </a:cubicBezTo>
                  <a:cubicBezTo>
                    <a:pt x="6078220" y="2423160"/>
                    <a:pt x="6195060" y="2475230"/>
                    <a:pt x="6240780" y="2499360"/>
                  </a:cubicBezTo>
                  <a:cubicBezTo>
                    <a:pt x="6286500" y="2523490"/>
                    <a:pt x="6268720" y="2538730"/>
                    <a:pt x="6301740" y="2545080"/>
                  </a:cubicBezTo>
                  <a:cubicBezTo>
                    <a:pt x="6334760" y="2551430"/>
                    <a:pt x="6395720" y="2546350"/>
                    <a:pt x="6438900" y="2537460"/>
                  </a:cubicBezTo>
                  <a:cubicBezTo>
                    <a:pt x="6482080" y="2528570"/>
                    <a:pt x="6511290" y="2524760"/>
                    <a:pt x="6560820" y="2491740"/>
                  </a:cubicBezTo>
                  <a:cubicBezTo>
                    <a:pt x="6610350" y="2458720"/>
                    <a:pt x="6703060" y="2373630"/>
                    <a:pt x="6736080" y="2339340"/>
                  </a:cubicBezTo>
                  <a:cubicBezTo>
                    <a:pt x="6769100" y="2305050"/>
                    <a:pt x="6734810" y="2307590"/>
                    <a:pt x="6758940" y="2286000"/>
                  </a:cubicBezTo>
                  <a:cubicBezTo>
                    <a:pt x="6783070" y="2264410"/>
                    <a:pt x="6849110" y="2226310"/>
                    <a:pt x="6880860" y="2209800"/>
                  </a:cubicBezTo>
                  <a:cubicBezTo>
                    <a:pt x="6912610" y="2193290"/>
                    <a:pt x="6918960" y="2192020"/>
                    <a:pt x="6949440" y="2186940"/>
                  </a:cubicBezTo>
                  <a:cubicBezTo>
                    <a:pt x="6979920" y="2181860"/>
                    <a:pt x="7025640" y="2172970"/>
                    <a:pt x="7063740" y="2179320"/>
                  </a:cubicBezTo>
                  <a:cubicBezTo>
                    <a:pt x="7101840" y="2185670"/>
                    <a:pt x="7136130" y="2218690"/>
                    <a:pt x="7178040" y="2225040"/>
                  </a:cubicBezTo>
                  <a:cubicBezTo>
                    <a:pt x="7219950" y="2231390"/>
                    <a:pt x="7255510" y="2222500"/>
                    <a:pt x="7315200" y="2217420"/>
                  </a:cubicBezTo>
                  <a:cubicBezTo>
                    <a:pt x="7374890" y="2212340"/>
                    <a:pt x="7491730" y="2199640"/>
                    <a:pt x="7536180" y="2194560"/>
                  </a:cubicBezTo>
                  <a:cubicBezTo>
                    <a:pt x="7580630" y="2189480"/>
                    <a:pt x="7542530" y="2178050"/>
                    <a:pt x="7581900" y="2186940"/>
                  </a:cubicBezTo>
                  <a:cubicBezTo>
                    <a:pt x="7621270" y="2195830"/>
                    <a:pt x="7724140" y="2231390"/>
                    <a:pt x="7772400" y="2247900"/>
                  </a:cubicBezTo>
                  <a:cubicBezTo>
                    <a:pt x="7820660" y="2264410"/>
                    <a:pt x="7837170" y="2274570"/>
                    <a:pt x="7871460" y="2286000"/>
                  </a:cubicBezTo>
                  <a:cubicBezTo>
                    <a:pt x="7905750" y="2297430"/>
                    <a:pt x="7918450" y="2296160"/>
                    <a:pt x="7978140" y="2316480"/>
                  </a:cubicBezTo>
                  <a:cubicBezTo>
                    <a:pt x="8037830" y="2336800"/>
                    <a:pt x="8166100" y="2368550"/>
                    <a:pt x="8229600" y="2407920"/>
                  </a:cubicBezTo>
                  <a:cubicBezTo>
                    <a:pt x="8293100" y="2447290"/>
                    <a:pt x="8313420" y="2517140"/>
                    <a:pt x="8359140" y="2552700"/>
                  </a:cubicBezTo>
                  <a:cubicBezTo>
                    <a:pt x="8404860" y="2588260"/>
                    <a:pt x="8472170" y="2600960"/>
                    <a:pt x="8503920" y="2621280"/>
                  </a:cubicBezTo>
                  <a:cubicBezTo>
                    <a:pt x="8535670" y="2641600"/>
                    <a:pt x="8531860" y="2660650"/>
                    <a:pt x="8549640" y="2674620"/>
                  </a:cubicBezTo>
                  <a:cubicBezTo>
                    <a:pt x="8567420" y="2688590"/>
                    <a:pt x="8589010" y="2696845"/>
                    <a:pt x="8610600" y="2705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726648" y="2834640"/>
              <a:ext cx="1144312" cy="2087880"/>
            </a:xfrm>
            <a:custGeom>
              <a:avLst/>
              <a:gdLst>
                <a:gd name="connsiteX0" fmla="*/ 153712 w 1144312"/>
                <a:gd name="connsiteY0" fmla="*/ 0 h 2087880"/>
                <a:gd name="connsiteX1" fmla="*/ 31792 w 1144312"/>
                <a:gd name="connsiteY1" fmla="*/ 114300 h 2087880"/>
                <a:gd name="connsiteX2" fmla="*/ 1312 w 1144312"/>
                <a:gd name="connsiteY2" fmla="*/ 335280 h 2087880"/>
                <a:gd name="connsiteX3" fmla="*/ 8932 w 1144312"/>
                <a:gd name="connsiteY3" fmla="*/ 579120 h 2087880"/>
                <a:gd name="connsiteX4" fmla="*/ 39412 w 1144312"/>
                <a:gd name="connsiteY4" fmla="*/ 807720 h 2087880"/>
                <a:gd name="connsiteX5" fmla="*/ 123232 w 1144312"/>
                <a:gd name="connsiteY5" fmla="*/ 899160 h 2087880"/>
                <a:gd name="connsiteX6" fmla="*/ 252772 w 1144312"/>
                <a:gd name="connsiteY6" fmla="*/ 952500 h 2087880"/>
                <a:gd name="connsiteX7" fmla="*/ 397552 w 1144312"/>
                <a:gd name="connsiteY7" fmla="*/ 1021080 h 2087880"/>
                <a:gd name="connsiteX8" fmla="*/ 511852 w 1144312"/>
                <a:gd name="connsiteY8" fmla="*/ 1059180 h 2087880"/>
                <a:gd name="connsiteX9" fmla="*/ 610912 w 1144312"/>
                <a:gd name="connsiteY9" fmla="*/ 1226820 h 2087880"/>
                <a:gd name="connsiteX10" fmla="*/ 717592 w 1144312"/>
                <a:gd name="connsiteY10" fmla="*/ 1432560 h 2087880"/>
                <a:gd name="connsiteX11" fmla="*/ 770932 w 1144312"/>
                <a:gd name="connsiteY11" fmla="*/ 1645920 h 2087880"/>
                <a:gd name="connsiteX12" fmla="*/ 862372 w 1144312"/>
                <a:gd name="connsiteY12" fmla="*/ 1729740 h 2087880"/>
                <a:gd name="connsiteX13" fmla="*/ 946192 w 1144312"/>
                <a:gd name="connsiteY13" fmla="*/ 1836420 h 2087880"/>
                <a:gd name="connsiteX14" fmla="*/ 1045252 w 1144312"/>
                <a:gd name="connsiteY14" fmla="*/ 1943100 h 2087880"/>
                <a:gd name="connsiteX15" fmla="*/ 1144312 w 1144312"/>
                <a:gd name="connsiteY15" fmla="*/ 2087880 h 208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312" h="2087880">
                  <a:moveTo>
                    <a:pt x="153712" y="0"/>
                  </a:moveTo>
                  <a:cubicBezTo>
                    <a:pt x="105452" y="29210"/>
                    <a:pt x="57192" y="58420"/>
                    <a:pt x="31792" y="114300"/>
                  </a:cubicBezTo>
                  <a:cubicBezTo>
                    <a:pt x="6392" y="170180"/>
                    <a:pt x="5122" y="257810"/>
                    <a:pt x="1312" y="335280"/>
                  </a:cubicBezTo>
                  <a:cubicBezTo>
                    <a:pt x="-2498" y="412750"/>
                    <a:pt x="2582" y="500380"/>
                    <a:pt x="8932" y="579120"/>
                  </a:cubicBezTo>
                  <a:cubicBezTo>
                    <a:pt x="15282" y="657860"/>
                    <a:pt x="20362" y="754380"/>
                    <a:pt x="39412" y="807720"/>
                  </a:cubicBezTo>
                  <a:cubicBezTo>
                    <a:pt x="58462" y="861060"/>
                    <a:pt x="87672" y="875030"/>
                    <a:pt x="123232" y="899160"/>
                  </a:cubicBezTo>
                  <a:cubicBezTo>
                    <a:pt x="158792" y="923290"/>
                    <a:pt x="207052" y="932180"/>
                    <a:pt x="252772" y="952500"/>
                  </a:cubicBezTo>
                  <a:cubicBezTo>
                    <a:pt x="298492" y="972820"/>
                    <a:pt x="354372" y="1003300"/>
                    <a:pt x="397552" y="1021080"/>
                  </a:cubicBezTo>
                  <a:cubicBezTo>
                    <a:pt x="440732" y="1038860"/>
                    <a:pt x="476292" y="1024890"/>
                    <a:pt x="511852" y="1059180"/>
                  </a:cubicBezTo>
                  <a:cubicBezTo>
                    <a:pt x="547412" y="1093470"/>
                    <a:pt x="576622" y="1164590"/>
                    <a:pt x="610912" y="1226820"/>
                  </a:cubicBezTo>
                  <a:cubicBezTo>
                    <a:pt x="645202" y="1289050"/>
                    <a:pt x="690922" y="1362710"/>
                    <a:pt x="717592" y="1432560"/>
                  </a:cubicBezTo>
                  <a:cubicBezTo>
                    <a:pt x="744262" y="1502410"/>
                    <a:pt x="746802" y="1596390"/>
                    <a:pt x="770932" y="1645920"/>
                  </a:cubicBezTo>
                  <a:cubicBezTo>
                    <a:pt x="795062" y="1695450"/>
                    <a:pt x="833162" y="1697990"/>
                    <a:pt x="862372" y="1729740"/>
                  </a:cubicBezTo>
                  <a:cubicBezTo>
                    <a:pt x="891582" y="1761490"/>
                    <a:pt x="915712" y="1800860"/>
                    <a:pt x="946192" y="1836420"/>
                  </a:cubicBezTo>
                  <a:cubicBezTo>
                    <a:pt x="976672" y="1871980"/>
                    <a:pt x="1012232" y="1901190"/>
                    <a:pt x="1045252" y="1943100"/>
                  </a:cubicBezTo>
                  <a:cubicBezTo>
                    <a:pt x="1078272" y="1985010"/>
                    <a:pt x="1111292" y="2036445"/>
                    <a:pt x="1144312" y="20878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59580" y="3360420"/>
              <a:ext cx="239145" cy="1440180"/>
            </a:xfrm>
            <a:custGeom>
              <a:avLst/>
              <a:gdLst>
                <a:gd name="connsiteX0" fmla="*/ 0 w 239145"/>
                <a:gd name="connsiteY0" fmla="*/ 0 h 1440180"/>
                <a:gd name="connsiteX1" fmla="*/ 30480 w 239145"/>
                <a:gd name="connsiteY1" fmla="*/ 289560 h 1440180"/>
                <a:gd name="connsiteX2" fmla="*/ 83820 w 239145"/>
                <a:gd name="connsiteY2" fmla="*/ 510540 h 1440180"/>
                <a:gd name="connsiteX3" fmla="*/ 137160 w 239145"/>
                <a:gd name="connsiteY3" fmla="*/ 754380 h 1440180"/>
                <a:gd name="connsiteX4" fmla="*/ 137160 w 239145"/>
                <a:gd name="connsiteY4" fmla="*/ 876300 h 1440180"/>
                <a:gd name="connsiteX5" fmla="*/ 175260 w 239145"/>
                <a:gd name="connsiteY5" fmla="*/ 1005840 h 1440180"/>
                <a:gd name="connsiteX6" fmla="*/ 236220 w 239145"/>
                <a:gd name="connsiteY6" fmla="*/ 1150620 h 1440180"/>
                <a:gd name="connsiteX7" fmla="*/ 228600 w 239145"/>
                <a:gd name="connsiteY7" fmla="*/ 1333500 h 1440180"/>
                <a:gd name="connsiteX8" fmla="*/ 220980 w 239145"/>
                <a:gd name="connsiteY8" fmla="*/ 1440180 h 144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45" h="1440180">
                  <a:moveTo>
                    <a:pt x="0" y="0"/>
                  </a:moveTo>
                  <a:cubicBezTo>
                    <a:pt x="8255" y="102235"/>
                    <a:pt x="16510" y="204470"/>
                    <a:pt x="30480" y="289560"/>
                  </a:cubicBezTo>
                  <a:cubicBezTo>
                    <a:pt x="44450" y="374650"/>
                    <a:pt x="66040" y="433070"/>
                    <a:pt x="83820" y="510540"/>
                  </a:cubicBezTo>
                  <a:cubicBezTo>
                    <a:pt x="101600" y="588010"/>
                    <a:pt x="128270" y="693420"/>
                    <a:pt x="137160" y="754380"/>
                  </a:cubicBezTo>
                  <a:cubicBezTo>
                    <a:pt x="146050" y="815340"/>
                    <a:pt x="130810" y="834390"/>
                    <a:pt x="137160" y="876300"/>
                  </a:cubicBezTo>
                  <a:cubicBezTo>
                    <a:pt x="143510" y="918210"/>
                    <a:pt x="158750" y="960120"/>
                    <a:pt x="175260" y="1005840"/>
                  </a:cubicBezTo>
                  <a:cubicBezTo>
                    <a:pt x="191770" y="1051560"/>
                    <a:pt x="227330" y="1096010"/>
                    <a:pt x="236220" y="1150620"/>
                  </a:cubicBezTo>
                  <a:cubicBezTo>
                    <a:pt x="245110" y="1205230"/>
                    <a:pt x="231140" y="1285240"/>
                    <a:pt x="228600" y="1333500"/>
                  </a:cubicBezTo>
                  <a:cubicBezTo>
                    <a:pt x="226060" y="1381760"/>
                    <a:pt x="223520" y="1410970"/>
                    <a:pt x="220980" y="14401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8583" y="3642360"/>
              <a:ext cx="511275" cy="1562100"/>
            </a:xfrm>
            <a:custGeom>
              <a:avLst/>
              <a:gdLst>
                <a:gd name="connsiteX0" fmla="*/ 84457 w 511275"/>
                <a:gd name="connsiteY0" fmla="*/ 0 h 1562100"/>
                <a:gd name="connsiteX1" fmla="*/ 53977 w 511275"/>
                <a:gd name="connsiteY1" fmla="*/ 220980 h 1562100"/>
                <a:gd name="connsiteX2" fmla="*/ 31117 w 511275"/>
                <a:gd name="connsiteY2" fmla="*/ 388620 h 1562100"/>
                <a:gd name="connsiteX3" fmla="*/ 637 w 511275"/>
                <a:gd name="connsiteY3" fmla="*/ 495300 h 1562100"/>
                <a:gd name="connsiteX4" fmla="*/ 61597 w 511275"/>
                <a:gd name="connsiteY4" fmla="*/ 647700 h 1562100"/>
                <a:gd name="connsiteX5" fmla="*/ 191137 w 511275"/>
                <a:gd name="connsiteY5" fmla="*/ 792480 h 1562100"/>
                <a:gd name="connsiteX6" fmla="*/ 366397 w 511275"/>
                <a:gd name="connsiteY6" fmla="*/ 952500 h 1562100"/>
                <a:gd name="connsiteX7" fmla="*/ 442597 w 511275"/>
                <a:gd name="connsiteY7" fmla="*/ 1150620 h 1562100"/>
                <a:gd name="connsiteX8" fmla="*/ 511177 w 511275"/>
                <a:gd name="connsiteY8" fmla="*/ 1303020 h 1562100"/>
                <a:gd name="connsiteX9" fmla="*/ 427357 w 511275"/>
                <a:gd name="connsiteY9"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275" h="1562100">
                  <a:moveTo>
                    <a:pt x="84457" y="0"/>
                  </a:moveTo>
                  <a:cubicBezTo>
                    <a:pt x="73662" y="78105"/>
                    <a:pt x="62867" y="156210"/>
                    <a:pt x="53977" y="220980"/>
                  </a:cubicBezTo>
                  <a:cubicBezTo>
                    <a:pt x="45087" y="285750"/>
                    <a:pt x="40007" y="342900"/>
                    <a:pt x="31117" y="388620"/>
                  </a:cubicBezTo>
                  <a:cubicBezTo>
                    <a:pt x="22227" y="434340"/>
                    <a:pt x="-4443" y="452120"/>
                    <a:pt x="637" y="495300"/>
                  </a:cubicBezTo>
                  <a:cubicBezTo>
                    <a:pt x="5717" y="538480"/>
                    <a:pt x="29847" y="598170"/>
                    <a:pt x="61597" y="647700"/>
                  </a:cubicBezTo>
                  <a:cubicBezTo>
                    <a:pt x="93347" y="697230"/>
                    <a:pt x="140337" y="741680"/>
                    <a:pt x="191137" y="792480"/>
                  </a:cubicBezTo>
                  <a:cubicBezTo>
                    <a:pt x="241937" y="843280"/>
                    <a:pt x="324487" y="892810"/>
                    <a:pt x="366397" y="952500"/>
                  </a:cubicBezTo>
                  <a:cubicBezTo>
                    <a:pt x="408307" y="1012190"/>
                    <a:pt x="418467" y="1092200"/>
                    <a:pt x="442597" y="1150620"/>
                  </a:cubicBezTo>
                  <a:cubicBezTo>
                    <a:pt x="466727" y="1209040"/>
                    <a:pt x="513717" y="1234440"/>
                    <a:pt x="511177" y="1303020"/>
                  </a:cubicBezTo>
                  <a:cubicBezTo>
                    <a:pt x="508637" y="1371600"/>
                    <a:pt x="467997" y="1466850"/>
                    <a:pt x="427357" y="1562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684434" y="3695700"/>
              <a:ext cx="620052" cy="1371600"/>
            </a:xfrm>
            <a:custGeom>
              <a:avLst/>
              <a:gdLst>
                <a:gd name="connsiteX0" fmla="*/ 13546 w 620052"/>
                <a:gd name="connsiteY0" fmla="*/ 0 h 1371600"/>
                <a:gd name="connsiteX1" fmla="*/ 5926 w 620052"/>
                <a:gd name="connsiteY1" fmla="*/ 175260 h 1371600"/>
                <a:gd name="connsiteX2" fmla="*/ 89746 w 620052"/>
                <a:gd name="connsiteY2" fmla="*/ 281940 h 1371600"/>
                <a:gd name="connsiteX3" fmla="*/ 150706 w 620052"/>
                <a:gd name="connsiteY3" fmla="*/ 365760 h 1371600"/>
                <a:gd name="connsiteX4" fmla="*/ 249766 w 620052"/>
                <a:gd name="connsiteY4" fmla="*/ 487680 h 1371600"/>
                <a:gd name="connsiteX5" fmla="*/ 249766 w 620052"/>
                <a:gd name="connsiteY5" fmla="*/ 579120 h 1371600"/>
                <a:gd name="connsiteX6" fmla="*/ 310726 w 620052"/>
                <a:gd name="connsiteY6" fmla="*/ 731520 h 1371600"/>
                <a:gd name="connsiteX7" fmla="*/ 394546 w 620052"/>
                <a:gd name="connsiteY7" fmla="*/ 929640 h 1371600"/>
                <a:gd name="connsiteX8" fmla="*/ 478366 w 620052"/>
                <a:gd name="connsiteY8" fmla="*/ 1021080 h 1371600"/>
                <a:gd name="connsiteX9" fmla="*/ 546946 w 620052"/>
                <a:gd name="connsiteY9" fmla="*/ 1143000 h 1371600"/>
                <a:gd name="connsiteX10" fmla="*/ 615526 w 620052"/>
                <a:gd name="connsiteY10" fmla="*/ 1264920 h 1371600"/>
                <a:gd name="connsiteX11" fmla="*/ 607906 w 620052"/>
                <a:gd name="connsiteY11"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52" h="1371600">
                  <a:moveTo>
                    <a:pt x="13546" y="0"/>
                  </a:moveTo>
                  <a:cubicBezTo>
                    <a:pt x="3386" y="64135"/>
                    <a:pt x="-6774" y="128270"/>
                    <a:pt x="5926" y="175260"/>
                  </a:cubicBezTo>
                  <a:cubicBezTo>
                    <a:pt x="18626" y="222250"/>
                    <a:pt x="65616" y="250190"/>
                    <a:pt x="89746" y="281940"/>
                  </a:cubicBezTo>
                  <a:cubicBezTo>
                    <a:pt x="113876" y="313690"/>
                    <a:pt x="124036" y="331470"/>
                    <a:pt x="150706" y="365760"/>
                  </a:cubicBezTo>
                  <a:cubicBezTo>
                    <a:pt x="177376" y="400050"/>
                    <a:pt x="233256" y="452120"/>
                    <a:pt x="249766" y="487680"/>
                  </a:cubicBezTo>
                  <a:cubicBezTo>
                    <a:pt x="266276" y="523240"/>
                    <a:pt x="239606" y="538480"/>
                    <a:pt x="249766" y="579120"/>
                  </a:cubicBezTo>
                  <a:cubicBezTo>
                    <a:pt x="259926" y="619760"/>
                    <a:pt x="286596" y="673100"/>
                    <a:pt x="310726" y="731520"/>
                  </a:cubicBezTo>
                  <a:cubicBezTo>
                    <a:pt x="334856" y="789940"/>
                    <a:pt x="366606" y="881380"/>
                    <a:pt x="394546" y="929640"/>
                  </a:cubicBezTo>
                  <a:cubicBezTo>
                    <a:pt x="422486" y="977900"/>
                    <a:pt x="452966" y="985520"/>
                    <a:pt x="478366" y="1021080"/>
                  </a:cubicBezTo>
                  <a:cubicBezTo>
                    <a:pt x="503766" y="1056640"/>
                    <a:pt x="546946" y="1143000"/>
                    <a:pt x="546946" y="1143000"/>
                  </a:cubicBezTo>
                  <a:cubicBezTo>
                    <a:pt x="569806" y="1183640"/>
                    <a:pt x="605366" y="1226820"/>
                    <a:pt x="615526" y="1264920"/>
                  </a:cubicBezTo>
                  <a:cubicBezTo>
                    <a:pt x="625686" y="1303020"/>
                    <a:pt x="616796" y="1337310"/>
                    <a:pt x="607906" y="13716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59980" y="3634740"/>
              <a:ext cx="2537460" cy="941224"/>
            </a:xfrm>
            <a:custGeom>
              <a:avLst/>
              <a:gdLst>
                <a:gd name="connsiteX0" fmla="*/ 0 w 2537460"/>
                <a:gd name="connsiteY0" fmla="*/ 0 h 941224"/>
                <a:gd name="connsiteX1" fmla="*/ 91440 w 2537460"/>
                <a:gd name="connsiteY1" fmla="*/ 144780 h 941224"/>
                <a:gd name="connsiteX2" fmla="*/ 160020 w 2537460"/>
                <a:gd name="connsiteY2" fmla="*/ 243840 h 941224"/>
                <a:gd name="connsiteX3" fmla="*/ 152400 w 2537460"/>
                <a:gd name="connsiteY3" fmla="*/ 358140 h 941224"/>
                <a:gd name="connsiteX4" fmla="*/ 281940 w 2537460"/>
                <a:gd name="connsiteY4" fmla="*/ 510540 h 941224"/>
                <a:gd name="connsiteX5" fmla="*/ 358140 w 2537460"/>
                <a:gd name="connsiteY5" fmla="*/ 632460 h 941224"/>
                <a:gd name="connsiteX6" fmla="*/ 457200 w 2537460"/>
                <a:gd name="connsiteY6" fmla="*/ 739140 h 941224"/>
                <a:gd name="connsiteX7" fmla="*/ 571500 w 2537460"/>
                <a:gd name="connsiteY7" fmla="*/ 769620 h 941224"/>
                <a:gd name="connsiteX8" fmla="*/ 739140 w 2537460"/>
                <a:gd name="connsiteY8" fmla="*/ 883920 h 941224"/>
                <a:gd name="connsiteX9" fmla="*/ 998220 w 2537460"/>
                <a:gd name="connsiteY9" fmla="*/ 937260 h 941224"/>
                <a:gd name="connsiteX10" fmla="*/ 1249680 w 2537460"/>
                <a:gd name="connsiteY10" fmla="*/ 929640 h 941224"/>
                <a:gd name="connsiteX11" fmla="*/ 1341120 w 2537460"/>
                <a:gd name="connsiteY11" fmla="*/ 868680 h 941224"/>
                <a:gd name="connsiteX12" fmla="*/ 1432560 w 2537460"/>
                <a:gd name="connsiteY12" fmla="*/ 868680 h 941224"/>
                <a:gd name="connsiteX13" fmla="*/ 1539240 w 2537460"/>
                <a:gd name="connsiteY13" fmla="*/ 914400 h 941224"/>
                <a:gd name="connsiteX14" fmla="*/ 1691640 w 2537460"/>
                <a:gd name="connsiteY14" fmla="*/ 929640 h 941224"/>
                <a:gd name="connsiteX15" fmla="*/ 1950720 w 2537460"/>
                <a:gd name="connsiteY15" fmla="*/ 891540 h 941224"/>
                <a:gd name="connsiteX16" fmla="*/ 2133600 w 2537460"/>
                <a:gd name="connsiteY16" fmla="*/ 800100 h 941224"/>
                <a:gd name="connsiteX17" fmla="*/ 2354580 w 2537460"/>
                <a:gd name="connsiteY17" fmla="*/ 792480 h 941224"/>
                <a:gd name="connsiteX18" fmla="*/ 2537460 w 2537460"/>
                <a:gd name="connsiteY18" fmla="*/ 815340 h 9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7460" h="941224">
                  <a:moveTo>
                    <a:pt x="0" y="0"/>
                  </a:moveTo>
                  <a:cubicBezTo>
                    <a:pt x="32385" y="52070"/>
                    <a:pt x="64770" y="104140"/>
                    <a:pt x="91440" y="144780"/>
                  </a:cubicBezTo>
                  <a:cubicBezTo>
                    <a:pt x="118110" y="185420"/>
                    <a:pt x="149860" y="208280"/>
                    <a:pt x="160020" y="243840"/>
                  </a:cubicBezTo>
                  <a:cubicBezTo>
                    <a:pt x="170180" y="279400"/>
                    <a:pt x="132080" y="313690"/>
                    <a:pt x="152400" y="358140"/>
                  </a:cubicBezTo>
                  <a:cubicBezTo>
                    <a:pt x="172720" y="402590"/>
                    <a:pt x="247650" y="464820"/>
                    <a:pt x="281940" y="510540"/>
                  </a:cubicBezTo>
                  <a:cubicBezTo>
                    <a:pt x="316230" y="556260"/>
                    <a:pt x="328930" y="594360"/>
                    <a:pt x="358140" y="632460"/>
                  </a:cubicBezTo>
                  <a:cubicBezTo>
                    <a:pt x="387350" y="670560"/>
                    <a:pt x="421640" y="716280"/>
                    <a:pt x="457200" y="739140"/>
                  </a:cubicBezTo>
                  <a:cubicBezTo>
                    <a:pt x="492760" y="762000"/>
                    <a:pt x="524510" y="745490"/>
                    <a:pt x="571500" y="769620"/>
                  </a:cubicBezTo>
                  <a:cubicBezTo>
                    <a:pt x="618490" y="793750"/>
                    <a:pt x="668020" y="855980"/>
                    <a:pt x="739140" y="883920"/>
                  </a:cubicBezTo>
                  <a:cubicBezTo>
                    <a:pt x="810260" y="911860"/>
                    <a:pt x="913130" y="929640"/>
                    <a:pt x="998220" y="937260"/>
                  </a:cubicBezTo>
                  <a:cubicBezTo>
                    <a:pt x="1083310" y="944880"/>
                    <a:pt x="1192530" y="941070"/>
                    <a:pt x="1249680" y="929640"/>
                  </a:cubicBezTo>
                  <a:cubicBezTo>
                    <a:pt x="1306830" y="918210"/>
                    <a:pt x="1310640" y="878840"/>
                    <a:pt x="1341120" y="868680"/>
                  </a:cubicBezTo>
                  <a:cubicBezTo>
                    <a:pt x="1371600" y="858520"/>
                    <a:pt x="1399540" y="861060"/>
                    <a:pt x="1432560" y="868680"/>
                  </a:cubicBezTo>
                  <a:cubicBezTo>
                    <a:pt x="1465580" y="876300"/>
                    <a:pt x="1496060" y="904240"/>
                    <a:pt x="1539240" y="914400"/>
                  </a:cubicBezTo>
                  <a:cubicBezTo>
                    <a:pt x="1582420" y="924560"/>
                    <a:pt x="1623060" y="933450"/>
                    <a:pt x="1691640" y="929640"/>
                  </a:cubicBezTo>
                  <a:cubicBezTo>
                    <a:pt x="1760220" y="925830"/>
                    <a:pt x="1877060" y="913130"/>
                    <a:pt x="1950720" y="891540"/>
                  </a:cubicBezTo>
                  <a:cubicBezTo>
                    <a:pt x="2024380" y="869950"/>
                    <a:pt x="2066290" y="816610"/>
                    <a:pt x="2133600" y="800100"/>
                  </a:cubicBezTo>
                  <a:cubicBezTo>
                    <a:pt x="2200910" y="783590"/>
                    <a:pt x="2287270" y="789940"/>
                    <a:pt x="2354580" y="792480"/>
                  </a:cubicBezTo>
                  <a:cubicBezTo>
                    <a:pt x="2421890" y="795020"/>
                    <a:pt x="2479675" y="805180"/>
                    <a:pt x="2537460" y="81534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564880" y="4602480"/>
              <a:ext cx="1379220" cy="717720"/>
            </a:xfrm>
            <a:custGeom>
              <a:avLst/>
              <a:gdLst>
                <a:gd name="connsiteX0" fmla="*/ 0 w 1379220"/>
                <a:gd name="connsiteY0" fmla="*/ 0 h 717720"/>
                <a:gd name="connsiteX1" fmla="*/ 68580 w 1379220"/>
                <a:gd name="connsiteY1" fmla="*/ 83820 h 717720"/>
                <a:gd name="connsiteX2" fmla="*/ 152400 w 1379220"/>
                <a:gd name="connsiteY2" fmla="*/ 205740 h 717720"/>
                <a:gd name="connsiteX3" fmla="*/ 228600 w 1379220"/>
                <a:gd name="connsiteY3" fmla="*/ 304800 h 717720"/>
                <a:gd name="connsiteX4" fmla="*/ 335280 w 1379220"/>
                <a:gd name="connsiteY4" fmla="*/ 419100 h 717720"/>
                <a:gd name="connsiteX5" fmla="*/ 502920 w 1379220"/>
                <a:gd name="connsiteY5" fmla="*/ 548640 h 717720"/>
                <a:gd name="connsiteX6" fmla="*/ 586740 w 1379220"/>
                <a:gd name="connsiteY6" fmla="*/ 548640 h 717720"/>
                <a:gd name="connsiteX7" fmla="*/ 723900 w 1379220"/>
                <a:gd name="connsiteY7" fmla="*/ 533400 h 717720"/>
                <a:gd name="connsiteX8" fmla="*/ 876300 w 1379220"/>
                <a:gd name="connsiteY8" fmla="*/ 601980 h 717720"/>
                <a:gd name="connsiteX9" fmla="*/ 982980 w 1379220"/>
                <a:gd name="connsiteY9" fmla="*/ 647700 h 717720"/>
                <a:gd name="connsiteX10" fmla="*/ 1143000 w 1379220"/>
                <a:gd name="connsiteY10" fmla="*/ 647700 h 717720"/>
                <a:gd name="connsiteX11" fmla="*/ 1287780 w 1379220"/>
                <a:gd name="connsiteY11" fmla="*/ 708660 h 717720"/>
                <a:gd name="connsiteX12" fmla="*/ 1379220 w 1379220"/>
                <a:gd name="connsiteY12" fmla="*/ 716280 h 7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9220" h="717720">
                  <a:moveTo>
                    <a:pt x="0" y="0"/>
                  </a:moveTo>
                  <a:cubicBezTo>
                    <a:pt x="21590" y="24765"/>
                    <a:pt x="43180" y="49530"/>
                    <a:pt x="68580" y="83820"/>
                  </a:cubicBezTo>
                  <a:cubicBezTo>
                    <a:pt x="93980" y="118110"/>
                    <a:pt x="125730" y="168910"/>
                    <a:pt x="152400" y="205740"/>
                  </a:cubicBezTo>
                  <a:cubicBezTo>
                    <a:pt x="179070" y="242570"/>
                    <a:pt x="198120" y="269240"/>
                    <a:pt x="228600" y="304800"/>
                  </a:cubicBezTo>
                  <a:cubicBezTo>
                    <a:pt x="259080" y="340360"/>
                    <a:pt x="289560" y="378460"/>
                    <a:pt x="335280" y="419100"/>
                  </a:cubicBezTo>
                  <a:cubicBezTo>
                    <a:pt x="381000" y="459740"/>
                    <a:pt x="461010" y="527050"/>
                    <a:pt x="502920" y="548640"/>
                  </a:cubicBezTo>
                  <a:cubicBezTo>
                    <a:pt x="544830" y="570230"/>
                    <a:pt x="549910" y="551180"/>
                    <a:pt x="586740" y="548640"/>
                  </a:cubicBezTo>
                  <a:cubicBezTo>
                    <a:pt x="623570" y="546100"/>
                    <a:pt x="675640" y="524510"/>
                    <a:pt x="723900" y="533400"/>
                  </a:cubicBezTo>
                  <a:cubicBezTo>
                    <a:pt x="772160" y="542290"/>
                    <a:pt x="833120" y="582930"/>
                    <a:pt x="876300" y="601980"/>
                  </a:cubicBezTo>
                  <a:cubicBezTo>
                    <a:pt x="919480" y="621030"/>
                    <a:pt x="938530" y="640080"/>
                    <a:pt x="982980" y="647700"/>
                  </a:cubicBezTo>
                  <a:cubicBezTo>
                    <a:pt x="1027430" y="655320"/>
                    <a:pt x="1092200" y="637540"/>
                    <a:pt x="1143000" y="647700"/>
                  </a:cubicBezTo>
                  <a:cubicBezTo>
                    <a:pt x="1193800" y="657860"/>
                    <a:pt x="1248410" y="697230"/>
                    <a:pt x="1287780" y="708660"/>
                  </a:cubicBezTo>
                  <a:cubicBezTo>
                    <a:pt x="1327150" y="720090"/>
                    <a:pt x="1353185" y="718185"/>
                    <a:pt x="1379220" y="7162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519160" y="4587240"/>
              <a:ext cx="1043940" cy="1127760"/>
            </a:xfrm>
            <a:custGeom>
              <a:avLst/>
              <a:gdLst>
                <a:gd name="connsiteX0" fmla="*/ 0 w 1043940"/>
                <a:gd name="connsiteY0" fmla="*/ 0 h 1127760"/>
                <a:gd name="connsiteX1" fmla="*/ 30480 w 1043940"/>
                <a:gd name="connsiteY1" fmla="*/ 137160 h 1127760"/>
                <a:gd name="connsiteX2" fmla="*/ 76200 w 1043940"/>
                <a:gd name="connsiteY2" fmla="*/ 198120 h 1127760"/>
                <a:gd name="connsiteX3" fmla="*/ 99060 w 1043940"/>
                <a:gd name="connsiteY3" fmla="*/ 289560 h 1127760"/>
                <a:gd name="connsiteX4" fmla="*/ 121920 w 1043940"/>
                <a:gd name="connsiteY4" fmla="*/ 365760 h 1127760"/>
                <a:gd name="connsiteX5" fmla="*/ 182880 w 1043940"/>
                <a:gd name="connsiteY5" fmla="*/ 457200 h 1127760"/>
                <a:gd name="connsiteX6" fmla="*/ 251460 w 1043940"/>
                <a:gd name="connsiteY6" fmla="*/ 594360 h 1127760"/>
                <a:gd name="connsiteX7" fmla="*/ 373380 w 1043940"/>
                <a:gd name="connsiteY7" fmla="*/ 701040 h 1127760"/>
                <a:gd name="connsiteX8" fmla="*/ 548640 w 1043940"/>
                <a:gd name="connsiteY8" fmla="*/ 784860 h 1127760"/>
                <a:gd name="connsiteX9" fmla="*/ 701040 w 1043940"/>
                <a:gd name="connsiteY9" fmla="*/ 914400 h 1127760"/>
                <a:gd name="connsiteX10" fmla="*/ 815340 w 1043940"/>
                <a:gd name="connsiteY10" fmla="*/ 998220 h 1127760"/>
                <a:gd name="connsiteX11" fmla="*/ 868680 w 1043940"/>
                <a:gd name="connsiteY11" fmla="*/ 1036320 h 1127760"/>
                <a:gd name="connsiteX12" fmla="*/ 1043940 w 1043940"/>
                <a:gd name="connsiteY12" fmla="*/ 112776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3940" h="1127760">
                  <a:moveTo>
                    <a:pt x="0" y="0"/>
                  </a:moveTo>
                  <a:cubicBezTo>
                    <a:pt x="8890" y="52070"/>
                    <a:pt x="17780" y="104140"/>
                    <a:pt x="30480" y="137160"/>
                  </a:cubicBezTo>
                  <a:cubicBezTo>
                    <a:pt x="43180" y="170180"/>
                    <a:pt x="64770" y="172720"/>
                    <a:pt x="76200" y="198120"/>
                  </a:cubicBezTo>
                  <a:cubicBezTo>
                    <a:pt x="87630" y="223520"/>
                    <a:pt x="91440" y="261620"/>
                    <a:pt x="99060" y="289560"/>
                  </a:cubicBezTo>
                  <a:cubicBezTo>
                    <a:pt x="106680" y="317500"/>
                    <a:pt x="107950" y="337820"/>
                    <a:pt x="121920" y="365760"/>
                  </a:cubicBezTo>
                  <a:cubicBezTo>
                    <a:pt x="135890" y="393700"/>
                    <a:pt x="161290" y="419100"/>
                    <a:pt x="182880" y="457200"/>
                  </a:cubicBezTo>
                  <a:cubicBezTo>
                    <a:pt x="204470" y="495300"/>
                    <a:pt x="219710" y="553720"/>
                    <a:pt x="251460" y="594360"/>
                  </a:cubicBezTo>
                  <a:cubicBezTo>
                    <a:pt x="283210" y="635000"/>
                    <a:pt x="323850" y="669290"/>
                    <a:pt x="373380" y="701040"/>
                  </a:cubicBezTo>
                  <a:cubicBezTo>
                    <a:pt x="422910" y="732790"/>
                    <a:pt x="494030" y="749300"/>
                    <a:pt x="548640" y="784860"/>
                  </a:cubicBezTo>
                  <a:cubicBezTo>
                    <a:pt x="603250" y="820420"/>
                    <a:pt x="656590" y="878840"/>
                    <a:pt x="701040" y="914400"/>
                  </a:cubicBezTo>
                  <a:cubicBezTo>
                    <a:pt x="745490" y="949960"/>
                    <a:pt x="787400" y="977900"/>
                    <a:pt x="815340" y="998220"/>
                  </a:cubicBezTo>
                  <a:cubicBezTo>
                    <a:pt x="843280" y="1018540"/>
                    <a:pt x="830580" y="1014730"/>
                    <a:pt x="868680" y="1036320"/>
                  </a:cubicBezTo>
                  <a:cubicBezTo>
                    <a:pt x="906780" y="1057910"/>
                    <a:pt x="975360" y="1092835"/>
                    <a:pt x="1043940" y="112776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a:grpSpLocks noChangeAspect="1"/>
          </p:cNvGrpSpPr>
          <p:nvPr/>
        </p:nvGrpSpPr>
        <p:grpSpPr>
          <a:xfrm>
            <a:off x="7498080" y="3559605"/>
            <a:ext cx="199923" cy="184560"/>
            <a:chOff x="4883499" y="1738365"/>
            <a:chExt cx="816359" cy="753626"/>
          </a:xfrm>
        </p:grpSpPr>
        <p:sp>
          <p:nvSpPr>
            <p:cNvPr id="3" name="Oval 2"/>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p:nvPr/>
        </p:nvSpPr>
        <p:spPr>
          <a:xfrm>
            <a:off x="7643813" y="2633663"/>
            <a:ext cx="347662" cy="923925"/>
          </a:xfrm>
          <a:custGeom>
            <a:avLst/>
            <a:gdLst>
              <a:gd name="connsiteX0" fmla="*/ 0 w 347662"/>
              <a:gd name="connsiteY0" fmla="*/ 923925 h 923925"/>
              <a:gd name="connsiteX1" fmla="*/ 85725 w 347662"/>
              <a:gd name="connsiteY1" fmla="*/ 838200 h 923925"/>
              <a:gd name="connsiteX2" fmla="*/ 128587 w 347662"/>
              <a:gd name="connsiteY2" fmla="*/ 804862 h 923925"/>
              <a:gd name="connsiteX3" fmla="*/ 190500 w 347662"/>
              <a:gd name="connsiteY3" fmla="*/ 762000 h 923925"/>
              <a:gd name="connsiteX4" fmla="*/ 219075 w 347662"/>
              <a:gd name="connsiteY4" fmla="*/ 733425 h 923925"/>
              <a:gd name="connsiteX5" fmla="*/ 266700 w 347662"/>
              <a:gd name="connsiteY5" fmla="*/ 642937 h 923925"/>
              <a:gd name="connsiteX6" fmla="*/ 295275 w 347662"/>
              <a:gd name="connsiteY6" fmla="*/ 547687 h 923925"/>
              <a:gd name="connsiteX7" fmla="*/ 319087 w 347662"/>
              <a:gd name="connsiteY7" fmla="*/ 438150 h 923925"/>
              <a:gd name="connsiteX8" fmla="*/ 328612 w 347662"/>
              <a:gd name="connsiteY8" fmla="*/ 357187 h 923925"/>
              <a:gd name="connsiteX9" fmla="*/ 328612 w 347662"/>
              <a:gd name="connsiteY9" fmla="*/ 280987 h 923925"/>
              <a:gd name="connsiteX10" fmla="*/ 323850 w 347662"/>
              <a:gd name="connsiteY10" fmla="*/ 209550 h 923925"/>
              <a:gd name="connsiteX11" fmla="*/ 333375 w 347662"/>
              <a:gd name="connsiteY11" fmla="*/ 133350 h 923925"/>
              <a:gd name="connsiteX12" fmla="*/ 338137 w 347662"/>
              <a:gd name="connsiteY12" fmla="*/ 80962 h 923925"/>
              <a:gd name="connsiteX13" fmla="*/ 347662 w 347662"/>
              <a:gd name="connsiteY1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662" h="923925">
                <a:moveTo>
                  <a:pt x="0" y="923925"/>
                </a:moveTo>
                <a:cubicBezTo>
                  <a:pt x="32147" y="890984"/>
                  <a:pt x="64294" y="858044"/>
                  <a:pt x="85725" y="838200"/>
                </a:cubicBezTo>
                <a:cubicBezTo>
                  <a:pt x="107156" y="818356"/>
                  <a:pt x="111125" y="817562"/>
                  <a:pt x="128587" y="804862"/>
                </a:cubicBezTo>
                <a:cubicBezTo>
                  <a:pt x="146050" y="792162"/>
                  <a:pt x="175419" y="773906"/>
                  <a:pt x="190500" y="762000"/>
                </a:cubicBezTo>
                <a:cubicBezTo>
                  <a:pt x="205581" y="750094"/>
                  <a:pt x="206375" y="753269"/>
                  <a:pt x="219075" y="733425"/>
                </a:cubicBezTo>
                <a:cubicBezTo>
                  <a:pt x="231775" y="713581"/>
                  <a:pt x="254000" y="673893"/>
                  <a:pt x="266700" y="642937"/>
                </a:cubicBezTo>
                <a:cubicBezTo>
                  <a:pt x="279400" y="611981"/>
                  <a:pt x="286544" y="581818"/>
                  <a:pt x="295275" y="547687"/>
                </a:cubicBezTo>
                <a:cubicBezTo>
                  <a:pt x="304006" y="513556"/>
                  <a:pt x="313531" y="469900"/>
                  <a:pt x="319087" y="438150"/>
                </a:cubicBezTo>
                <a:cubicBezTo>
                  <a:pt x="324643" y="406400"/>
                  <a:pt x="327025" y="383381"/>
                  <a:pt x="328612" y="357187"/>
                </a:cubicBezTo>
                <a:cubicBezTo>
                  <a:pt x="330200" y="330993"/>
                  <a:pt x="329406" y="305593"/>
                  <a:pt x="328612" y="280987"/>
                </a:cubicBezTo>
                <a:cubicBezTo>
                  <a:pt x="327818" y="256381"/>
                  <a:pt x="323056" y="234156"/>
                  <a:pt x="323850" y="209550"/>
                </a:cubicBezTo>
                <a:cubicBezTo>
                  <a:pt x="324644" y="184944"/>
                  <a:pt x="330994" y="154781"/>
                  <a:pt x="333375" y="133350"/>
                </a:cubicBezTo>
                <a:cubicBezTo>
                  <a:pt x="335756" y="111919"/>
                  <a:pt x="335756" y="103187"/>
                  <a:pt x="338137" y="80962"/>
                </a:cubicBezTo>
                <a:cubicBezTo>
                  <a:pt x="340518" y="58737"/>
                  <a:pt x="344090" y="29368"/>
                  <a:pt x="34766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610475" y="3743325"/>
            <a:ext cx="862013" cy="342900"/>
          </a:xfrm>
          <a:custGeom>
            <a:avLst/>
            <a:gdLst>
              <a:gd name="connsiteX0" fmla="*/ 0 w 862013"/>
              <a:gd name="connsiteY0" fmla="*/ 0 h 342900"/>
              <a:gd name="connsiteX1" fmla="*/ 61913 w 862013"/>
              <a:gd name="connsiteY1" fmla="*/ 61913 h 342900"/>
              <a:gd name="connsiteX2" fmla="*/ 152400 w 862013"/>
              <a:gd name="connsiteY2" fmla="*/ 100013 h 342900"/>
              <a:gd name="connsiteX3" fmla="*/ 247650 w 862013"/>
              <a:gd name="connsiteY3" fmla="*/ 157163 h 342900"/>
              <a:gd name="connsiteX4" fmla="*/ 381000 w 862013"/>
              <a:gd name="connsiteY4" fmla="*/ 204788 h 342900"/>
              <a:gd name="connsiteX5" fmla="*/ 490538 w 862013"/>
              <a:gd name="connsiteY5" fmla="*/ 266700 h 342900"/>
              <a:gd name="connsiteX6" fmla="*/ 600075 w 862013"/>
              <a:gd name="connsiteY6" fmla="*/ 290513 h 342900"/>
              <a:gd name="connsiteX7" fmla="*/ 666750 w 862013"/>
              <a:gd name="connsiteY7" fmla="*/ 309563 h 342900"/>
              <a:gd name="connsiteX8" fmla="*/ 776288 w 862013"/>
              <a:gd name="connsiteY8" fmla="*/ 328613 h 342900"/>
              <a:gd name="connsiteX9" fmla="*/ 862013 w 862013"/>
              <a:gd name="connsiteY9" fmla="*/ 342900 h 342900"/>
              <a:gd name="connsiteX10" fmla="*/ 862013 w 862013"/>
              <a:gd name="connsiteY10"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2013" h="342900">
                <a:moveTo>
                  <a:pt x="0" y="0"/>
                </a:moveTo>
                <a:cubicBezTo>
                  <a:pt x="18256" y="22622"/>
                  <a:pt x="36513" y="45244"/>
                  <a:pt x="61913" y="61913"/>
                </a:cubicBezTo>
                <a:cubicBezTo>
                  <a:pt x="87313" y="78582"/>
                  <a:pt x="121444" y="84138"/>
                  <a:pt x="152400" y="100013"/>
                </a:cubicBezTo>
                <a:cubicBezTo>
                  <a:pt x="183356" y="115888"/>
                  <a:pt x="209550" y="139701"/>
                  <a:pt x="247650" y="157163"/>
                </a:cubicBezTo>
                <a:cubicBezTo>
                  <a:pt x="285750" y="174625"/>
                  <a:pt x="340519" y="186532"/>
                  <a:pt x="381000" y="204788"/>
                </a:cubicBezTo>
                <a:cubicBezTo>
                  <a:pt x="421481" y="223044"/>
                  <a:pt x="454026" y="252413"/>
                  <a:pt x="490538" y="266700"/>
                </a:cubicBezTo>
                <a:cubicBezTo>
                  <a:pt x="527050" y="280987"/>
                  <a:pt x="570706" y="283369"/>
                  <a:pt x="600075" y="290513"/>
                </a:cubicBezTo>
                <a:cubicBezTo>
                  <a:pt x="629444" y="297657"/>
                  <a:pt x="637381" y="303213"/>
                  <a:pt x="666750" y="309563"/>
                </a:cubicBezTo>
                <a:cubicBezTo>
                  <a:pt x="696119" y="315913"/>
                  <a:pt x="776288" y="328613"/>
                  <a:pt x="776288" y="328613"/>
                </a:cubicBezTo>
                <a:lnTo>
                  <a:pt x="862013" y="342900"/>
                </a:lnTo>
                <a:lnTo>
                  <a:pt x="862013" y="3429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458200" y="3971330"/>
            <a:ext cx="2362200" cy="419695"/>
          </a:xfrm>
          <a:custGeom>
            <a:avLst/>
            <a:gdLst>
              <a:gd name="connsiteX0" fmla="*/ 0 w 2362200"/>
              <a:gd name="connsiteY0" fmla="*/ 105370 h 419695"/>
              <a:gd name="connsiteX1" fmla="*/ 85725 w 2362200"/>
              <a:gd name="connsiteY1" fmla="*/ 57745 h 419695"/>
              <a:gd name="connsiteX2" fmla="*/ 161925 w 2362200"/>
              <a:gd name="connsiteY2" fmla="*/ 43458 h 419695"/>
              <a:gd name="connsiteX3" fmla="*/ 242888 w 2362200"/>
              <a:gd name="connsiteY3" fmla="*/ 33933 h 419695"/>
              <a:gd name="connsiteX4" fmla="*/ 295275 w 2362200"/>
              <a:gd name="connsiteY4" fmla="*/ 29170 h 419695"/>
              <a:gd name="connsiteX5" fmla="*/ 357188 w 2362200"/>
              <a:gd name="connsiteY5" fmla="*/ 29170 h 419695"/>
              <a:gd name="connsiteX6" fmla="*/ 419100 w 2362200"/>
              <a:gd name="connsiteY6" fmla="*/ 29170 h 419695"/>
              <a:gd name="connsiteX7" fmla="*/ 452438 w 2362200"/>
              <a:gd name="connsiteY7" fmla="*/ 29170 h 419695"/>
              <a:gd name="connsiteX8" fmla="*/ 552450 w 2362200"/>
              <a:gd name="connsiteY8" fmla="*/ 10120 h 419695"/>
              <a:gd name="connsiteX9" fmla="*/ 604838 w 2362200"/>
              <a:gd name="connsiteY9" fmla="*/ 5358 h 419695"/>
              <a:gd name="connsiteX10" fmla="*/ 690563 w 2362200"/>
              <a:gd name="connsiteY10" fmla="*/ 595 h 419695"/>
              <a:gd name="connsiteX11" fmla="*/ 742950 w 2362200"/>
              <a:gd name="connsiteY11" fmla="*/ 595 h 419695"/>
              <a:gd name="connsiteX12" fmla="*/ 790575 w 2362200"/>
              <a:gd name="connsiteY12" fmla="*/ 5358 h 419695"/>
              <a:gd name="connsiteX13" fmla="*/ 866775 w 2362200"/>
              <a:gd name="connsiteY13" fmla="*/ 24408 h 419695"/>
              <a:gd name="connsiteX14" fmla="*/ 962025 w 2362200"/>
              <a:gd name="connsiteY14" fmla="*/ 57745 h 419695"/>
              <a:gd name="connsiteX15" fmla="*/ 1066800 w 2362200"/>
              <a:gd name="connsiteY15" fmla="*/ 95845 h 419695"/>
              <a:gd name="connsiteX16" fmla="*/ 1143000 w 2362200"/>
              <a:gd name="connsiteY16" fmla="*/ 119658 h 419695"/>
              <a:gd name="connsiteX17" fmla="*/ 1281113 w 2362200"/>
              <a:gd name="connsiteY17" fmla="*/ 167283 h 419695"/>
              <a:gd name="connsiteX18" fmla="*/ 1343025 w 2362200"/>
              <a:gd name="connsiteY18" fmla="*/ 181570 h 419695"/>
              <a:gd name="connsiteX19" fmla="*/ 1433513 w 2362200"/>
              <a:gd name="connsiteY19" fmla="*/ 195858 h 419695"/>
              <a:gd name="connsiteX20" fmla="*/ 1533525 w 2362200"/>
              <a:gd name="connsiteY20" fmla="*/ 219670 h 419695"/>
              <a:gd name="connsiteX21" fmla="*/ 1576388 w 2362200"/>
              <a:gd name="connsiteY21" fmla="*/ 243483 h 419695"/>
              <a:gd name="connsiteX22" fmla="*/ 1681163 w 2362200"/>
              <a:gd name="connsiteY22" fmla="*/ 281583 h 419695"/>
              <a:gd name="connsiteX23" fmla="*/ 1776413 w 2362200"/>
              <a:gd name="connsiteY23" fmla="*/ 295870 h 419695"/>
              <a:gd name="connsiteX24" fmla="*/ 1857375 w 2362200"/>
              <a:gd name="connsiteY24" fmla="*/ 310158 h 419695"/>
              <a:gd name="connsiteX25" fmla="*/ 1966913 w 2362200"/>
              <a:gd name="connsiteY25" fmla="*/ 333970 h 419695"/>
              <a:gd name="connsiteX26" fmla="*/ 2100263 w 2362200"/>
              <a:gd name="connsiteY26" fmla="*/ 367308 h 419695"/>
              <a:gd name="connsiteX27" fmla="*/ 2181225 w 2362200"/>
              <a:gd name="connsiteY27" fmla="*/ 376833 h 419695"/>
              <a:gd name="connsiteX28" fmla="*/ 2295525 w 2362200"/>
              <a:gd name="connsiteY28" fmla="*/ 400645 h 419695"/>
              <a:gd name="connsiteX29" fmla="*/ 2362200 w 2362200"/>
              <a:gd name="connsiteY29" fmla="*/ 419695 h 41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62200" h="419695">
                <a:moveTo>
                  <a:pt x="0" y="105370"/>
                </a:moveTo>
                <a:cubicBezTo>
                  <a:pt x="29368" y="86717"/>
                  <a:pt x="58737" y="68064"/>
                  <a:pt x="85725" y="57745"/>
                </a:cubicBezTo>
                <a:cubicBezTo>
                  <a:pt x="112713" y="47426"/>
                  <a:pt x="135731" y="47427"/>
                  <a:pt x="161925" y="43458"/>
                </a:cubicBezTo>
                <a:cubicBezTo>
                  <a:pt x="188119" y="39489"/>
                  <a:pt x="220663" y="36314"/>
                  <a:pt x="242888" y="33933"/>
                </a:cubicBezTo>
                <a:cubicBezTo>
                  <a:pt x="265113" y="31552"/>
                  <a:pt x="276225" y="29964"/>
                  <a:pt x="295275" y="29170"/>
                </a:cubicBezTo>
                <a:cubicBezTo>
                  <a:pt x="314325" y="28376"/>
                  <a:pt x="357188" y="29170"/>
                  <a:pt x="357188" y="29170"/>
                </a:cubicBezTo>
                <a:lnTo>
                  <a:pt x="419100" y="29170"/>
                </a:lnTo>
                <a:cubicBezTo>
                  <a:pt x="434975" y="29170"/>
                  <a:pt x="430213" y="32345"/>
                  <a:pt x="452438" y="29170"/>
                </a:cubicBezTo>
                <a:cubicBezTo>
                  <a:pt x="474663" y="25995"/>
                  <a:pt x="527050" y="14089"/>
                  <a:pt x="552450" y="10120"/>
                </a:cubicBezTo>
                <a:cubicBezTo>
                  <a:pt x="577850" y="6151"/>
                  <a:pt x="581819" y="6945"/>
                  <a:pt x="604838" y="5358"/>
                </a:cubicBezTo>
                <a:cubicBezTo>
                  <a:pt x="627857" y="3771"/>
                  <a:pt x="667544" y="1389"/>
                  <a:pt x="690563" y="595"/>
                </a:cubicBezTo>
                <a:cubicBezTo>
                  <a:pt x="713582" y="-199"/>
                  <a:pt x="726281" y="-199"/>
                  <a:pt x="742950" y="595"/>
                </a:cubicBezTo>
                <a:cubicBezTo>
                  <a:pt x="759619" y="1389"/>
                  <a:pt x="769937" y="1389"/>
                  <a:pt x="790575" y="5358"/>
                </a:cubicBezTo>
                <a:cubicBezTo>
                  <a:pt x="811213" y="9327"/>
                  <a:pt x="838200" y="15677"/>
                  <a:pt x="866775" y="24408"/>
                </a:cubicBezTo>
                <a:cubicBezTo>
                  <a:pt x="895350" y="33139"/>
                  <a:pt x="962025" y="57745"/>
                  <a:pt x="962025" y="57745"/>
                </a:cubicBezTo>
                <a:lnTo>
                  <a:pt x="1066800" y="95845"/>
                </a:lnTo>
                <a:cubicBezTo>
                  <a:pt x="1096962" y="106164"/>
                  <a:pt x="1107281" y="107752"/>
                  <a:pt x="1143000" y="119658"/>
                </a:cubicBezTo>
                <a:cubicBezTo>
                  <a:pt x="1178719" y="131564"/>
                  <a:pt x="1247776" y="156964"/>
                  <a:pt x="1281113" y="167283"/>
                </a:cubicBezTo>
                <a:cubicBezTo>
                  <a:pt x="1314450" y="177602"/>
                  <a:pt x="1317625" y="176808"/>
                  <a:pt x="1343025" y="181570"/>
                </a:cubicBezTo>
                <a:cubicBezTo>
                  <a:pt x="1368425" y="186332"/>
                  <a:pt x="1401763" y="189508"/>
                  <a:pt x="1433513" y="195858"/>
                </a:cubicBezTo>
                <a:cubicBezTo>
                  <a:pt x="1465263" y="202208"/>
                  <a:pt x="1509713" y="211733"/>
                  <a:pt x="1533525" y="219670"/>
                </a:cubicBezTo>
                <a:cubicBezTo>
                  <a:pt x="1557338" y="227608"/>
                  <a:pt x="1551782" y="233164"/>
                  <a:pt x="1576388" y="243483"/>
                </a:cubicBezTo>
                <a:cubicBezTo>
                  <a:pt x="1600994" y="253802"/>
                  <a:pt x="1647826" y="272852"/>
                  <a:pt x="1681163" y="281583"/>
                </a:cubicBezTo>
                <a:cubicBezTo>
                  <a:pt x="1714500" y="290314"/>
                  <a:pt x="1747044" y="291108"/>
                  <a:pt x="1776413" y="295870"/>
                </a:cubicBezTo>
                <a:cubicBezTo>
                  <a:pt x="1805782" y="300632"/>
                  <a:pt x="1825625" y="303808"/>
                  <a:pt x="1857375" y="310158"/>
                </a:cubicBezTo>
                <a:cubicBezTo>
                  <a:pt x="1889125" y="316508"/>
                  <a:pt x="1926432" y="324445"/>
                  <a:pt x="1966913" y="333970"/>
                </a:cubicBezTo>
                <a:cubicBezTo>
                  <a:pt x="2007394" y="343495"/>
                  <a:pt x="2064544" y="360164"/>
                  <a:pt x="2100263" y="367308"/>
                </a:cubicBezTo>
                <a:cubicBezTo>
                  <a:pt x="2135982" y="374452"/>
                  <a:pt x="2148681" y="371277"/>
                  <a:pt x="2181225" y="376833"/>
                </a:cubicBezTo>
                <a:cubicBezTo>
                  <a:pt x="2213769" y="382389"/>
                  <a:pt x="2265363" y="393501"/>
                  <a:pt x="2295525" y="400645"/>
                </a:cubicBezTo>
                <a:cubicBezTo>
                  <a:pt x="2325687" y="407789"/>
                  <a:pt x="2343943" y="413742"/>
                  <a:pt x="2362200" y="41969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986713" y="2347913"/>
            <a:ext cx="2767012" cy="280987"/>
          </a:xfrm>
          <a:custGeom>
            <a:avLst/>
            <a:gdLst>
              <a:gd name="connsiteX0" fmla="*/ 0 w 2767012"/>
              <a:gd name="connsiteY0" fmla="*/ 280987 h 280987"/>
              <a:gd name="connsiteX1" fmla="*/ 95250 w 2767012"/>
              <a:gd name="connsiteY1" fmla="*/ 271462 h 280987"/>
              <a:gd name="connsiteX2" fmla="*/ 166687 w 2767012"/>
              <a:gd name="connsiteY2" fmla="*/ 271462 h 280987"/>
              <a:gd name="connsiteX3" fmla="*/ 238125 w 2767012"/>
              <a:gd name="connsiteY3" fmla="*/ 266700 h 280987"/>
              <a:gd name="connsiteX4" fmla="*/ 300037 w 2767012"/>
              <a:gd name="connsiteY4" fmla="*/ 247650 h 280987"/>
              <a:gd name="connsiteX5" fmla="*/ 385762 w 2767012"/>
              <a:gd name="connsiteY5" fmla="*/ 228600 h 280987"/>
              <a:gd name="connsiteX6" fmla="*/ 442912 w 2767012"/>
              <a:gd name="connsiteY6" fmla="*/ 214312 h 280987"/>
              <a:gd name="connsiteX7" fmla="*/ 523875 w 2767012"/>
              <a:gd name="connsiteY7" fmla="*/ 200025 h 280987"/>
              <a:gd name="connsiteX8" fmla="*/ 595312 w 2767012"/>
              <a:gd name="connsiteY8" fmla="*/ 176212 h 280987"/>
              <a:gd name="connsiteX9" fmla="*/ 633412 w 2767012"/>
              <a:gd name="connsiteY9" fmla="*/ 157162 h 280987"/>
              <a:gd name="connsiteX10" fmla="*/ 704850 w 2767012"/>
              <a:gd name="connsiteY10" fmla="*/ 152400 h 280987"/>
              <a:gd name="connsiteX11" fmla="*/ 785812 w 2767012"/>
              <a:gd name="connsiteY11" fmla="*/ 152400 h 280987"/>
              <a:gd name="connsiteX12" fmla="*/ 842962 w 2767012"/>
              <a:gd name="connsiteY12" fmla="*/ 152400 h 280987"/>
              <a:gd name="connsiteX13" fmla="*/ 933450 w 2767012"/>
              <a:gd name="connsiteY13" fmla="*/ 152400 h 280987"/>
              <a:gd name="connsiteX14" fmla="*/ 1028700 w 2767012"/>
              <a:gd name="connsiteY14" fmla="*/ 161925 h 280987"/>
              <a:gd name="connsiteX15" fmla="*/ 1123950 w 2767012"/>
              <a:gd name="connsiteY15" fmla="*/ 180975 h 280987"/>
              <a:gd name="connsiteX16" fmla="*/ 1295400 w 2767012"/>
              <a:gd name="connsiteY16" fmla="*/ 171450 h 280987"/>
              <a:gd name="connsiteX17" fmla="*/ 1400175 w 2767012"/>
              <a:gd name="connsiteY17" fmla="*/ 157162 h 280987"/>
              <a:gd name="connsiteX18" fmla="*/ 1500187 w 2767012"/>
              <a:gd name="connsiteY18" fmla="*/ 133350 h 280987"/>
              <a:gd name="connsiteX19" fmla="*/ 1552575 w 2767012"/>
              <a:gd name="connsiteY19" fmla="*/ 138112 h 280987"/>
              <a:gd name="connsiteX20" fmla="*/ 1600200 w 2767012"/>
              <a:gd name="connsiteY20" fmla="*/ 138112 h 280987"/>
              <a:gd name="connsiteX21" fmla="*/ 1638300 w 2767012"/>
              <a:gd name="connsiteY21" fmla="*/ 138112 h 280987"/>
              <a:gd name="connsiteX22" fmla="*/ 1719262 w 2767012"/>
              <a:gd name="connsiteY22" fmla="*/ 138112 h 280987"/>
              <a:gd name="connsiteX23" fmla="*/ 1804987 w 2767012"/>
              <a:gd name="connsiteY23" fmla="*/ 138112 h 280987"/>
              <a:gd name="connsiteX24" fmla="*/ 1862137 w 2767012"/>
              <a:gd name="connsiteY24" fmla="*/ 138112 h 280987"/>
              <a:gd name="connsiteX25" fmla="*/ 1924050 w 2767012"/>
              <a:gd name="connsiteY25" fmla="*/ 138112 h 280987"/>
              <a:gd name="connsiteX26" fmla="*/ 2024062 w 2767012"/>
              <a:gd name="connsiteY26" fmla="*/ 114300 h 280987"/>
              <a:gd name="connsiteX27" fmla="*/ 2162175 w 2767012"/>
              <a:gd name="connsiteY27" fmla="*/ 80962 h 280987"/>
              <a:gd name="connsiteX28" fmla="*/ 2286000 w 2767012"/>
              <a:gd name="connsiteY28" fmla="*/ 61912 h 280987"/>
              <a:gd name="connsiteX29" fmla="*/ 2366962 w 2767012"/>
              <a:gd name="connsiteY29" fmla="*/ 52387 h 280987"/>
              <a:gd name="connsiteX30" fmla="*/ 2462212 w 2767012"/>
              <a:gd name="connsiteY30" fmla="*/ 38100 h 280987"/>
              <a:gd name="connsiteX31" fmla="*/ 2586037 w 2767012"/>
              <a:gd name="connsiteY31" fmla="*/ 38100 h 280987"/>
              <a:gd name="connsiteX32" fmla="*/ 2671762 w 2767012"/>
              <a:gd name="connsiteY32" fmla="*/ 23812 h 280987"/>
              <a:gd name="connsiteX33" fmla="*/ 2767012 w 2767012"/>
              <a:gd name="connsiteY33" fmla="*/ 0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67012" h="280987">
                <a:moveTo>
                  <a:pt x="0" y="280987"/>
                </a:moveTo>
                <a:cubicBezTo>
                  <a:pt x="33734" y="277018"/>
                  <a:pt x="67469" y="273049"/>
                  <a:pt x="95250" y="271462"/>
                </a:cubicBezTo>
                <a:cubicBezTo>
                  <a:pt x="123031" y="269875"/>
                  <a:pt x="142875" y="272256"/>
                  <a:pt x="166687" y="271462"/>
                </a:cubicBezTo>
                <a:cubicBezTo>
                  <a:pt x="190499" y="270668"/>
                  <a:pt x="215900" y="270669"/>
                  <a:pt x="238125" y="266700"/>
                </a:cubicBezTo>
                <a:cubicBezTo>
                  <a:pt x="260350" y="262731"/>
                  <a:pt x="275431" y="254000"/>
                  <a:pt x="300037" y="247650"/>
                </a:cubicBezTo>
                <a:cubicBezTo>
                  <a:pt x="324643" y="241300"/>
                  <a:pt x="361950" y="234156"/>
                  <a:pt x="385762" y="228600"/>
                </a:cubicBezTo>
                <a:cubicBezTo>
                  <a:pt x="409574" y="223044"/>
                  <a:pt x="419893" y="219074"/>
                  <a:pt x="442912" y="214312"/>
                </a:cubicBezTo>
                <a:cubicBezTo>
                  <a:pt x="465931" y="209549"/>
                  <a:pt x="498475" y="206375"/>
                  <a:pt x="523875" y="200025"/>
                </a:cubicBezTo>
                <a:cubicBezTo>
                  <a:pt x="549275" y="193675"/>
                  <a:pt x="577056" y="183356"/>
                  <a:pt x="595312" y="176212"/>
                </a:cubicBezTo>
                <a:cubicBezTo>
                  <a:pt x="613568" y="169068"/>
                  <a:pt x="615156" y="161131"/>
                  <a:pt x="633412" y="157162"/>
                </a:cubicBezTo>
                <a:cubicBezTo>
                  <a:pt x="651668" y="153193"/>
                  <a:pt x="679450" y="153194"/>
                  <a:pt x="704850" y="152400"/>
                </a:cubicBezTo>
                <a:cubicBezTo>
                  <a:pt x="730250" y="151606"/>
                  <a:pt x="785812" y="152400"/>
                  <a:pt x="785812" y="152400"/>
                </a:cubicBezTo>
                <a:lnTo>
                  <a:pt x="842962" y="152400"/>
                </a:lnTo>
                <a:cubicBezTo>
                  <a:pt x="867568" y="152400"/>
                  <a:pt x="902494" y="150812"/>
                  <a:pt x="933450" y="152400"/>
                </a:cubicBezTo>
                <a:cubicBezTo>
                  <a:pt x="964406" y="153987"/>
                  <a:pt x="996950" y="157163"/>
                  <a:pt x="1028700" y="161925"/>
                </a:cubicBezTo>
                <a:cubicBezTo>
                  <a:pt x="1060450" y="166687"/>
                  <a:pt x="1079500" y="179387"/>
                  <a:pt x="1123950" y="180975"/>
                </a:cubicBezTo>
                <a:cubicBezTo>
                  <a:pt x="1168400" y="182562"/>
                  <a:pt x="1249363" y="175419"/>
                  <a:pt x="1295400" y="171450"/>
                </a:cubicBezTo>
                <a:cubicBezTo>
                  <a:pt x="1341438" y="167481"/>
                  <a:pt x="1366044" y="163512"/>
                  <a:pt x="1400175" y="157162"/>
                </a:cubicBezTo>
                <a:cubicBezTo>
                  <a:pt x="1434306" y="150812"/>
                  <a:pt x="1474787" y="136525"/>
                  <a:pt x="1500187" y="133350"/>
                </a:cubicBezTo>
                <a:cubicBezTo>
                  <a:pt x="1525587" y="130175"/>
                  <a:pt x="1535906" y="137318"/>
                  <a:pt x="1552575" y="138112"/>
                </a:cubicBezTo>
                <a:cubicBezTo>
                  <a:pt x="1569244" y="138906"/>
                  <a:pt x="1600200" y="138112"/>
                  <a:pt x="1600200" y="138112"/>
                </a:cubicBezTo>
                <a:lnTo>
                  <a:pt x="1638300" y="138112"/>
                </a:lnTo>
                <a:lnTo>
                  <a:pt x="1719262" y="138112"/>
                </a:lnTo>
                <a:lnTo>
                  <a:pt x="1804987" y="138112"/>
                </a:lnTo>
                <a:lnTo>
                  <a:pt x="1862137" y="138112"/>
                </a:lnTo>
                <a:cubicBezTo>
                  <a:pt x="1881981" y="138112"/>
                  <a:pt x="1897063" y="142081"/>
                  <a:pt x="1924050" y="138112"/>
                </a:cubicBezTo>
                <a:cubicBezTo>
                  <a:pt x="1951038" y="134143"/>
                  <a:pt x="2024062" y="114300"/>
                  <a:pt x="2024062" y="114300"/>
                </a:cubicBezTo>
                <a:cubicBezTo>
                  <a:pt x="2063750" y="104775"/>
                  <a:pt x="2118519" y="89693"/>
                  <a:pt x="2162175" y="80962"/>
                </a:cubicBezTo>
                <a:cubicBezTo>
                  <a:pt x="2205831" y="72231"/>
                  <a:pt x="2251869" y="66674"/>
                  <a:pt x="2286000" y="61912"/>
                </a:cubicBezTo>
                <a:cubicBezTo>
                  <a:pt x="2320131" y="57150"/>
                  <a:pt x="2337593" y="56356"/>
                  <a:pt x="2366962" y="52387"/>
                </a:cubicBezTo>
                <a:cubicBezTo>
                  <a:pt x="2396331" y="48418"/>
                  <a:pt x="2425700" y="40481"/>
                  <a:pt x="2462212" y="38100"/>
                </a:cubicBezTo>
                <a:cubicBezTo>
                  <a:pt x="2498725" y="35719"/>
                  <a:pt x="2551112" y="40481"/>
                  <a:pt x="2586037" y="38100"/>
                </a:cubicBezTo>
                <a:cubicBezTo>
                  <a:pt x="2620962" y="35719"/>
                  <a:pt x="2641600" y="30162"/>
                  <a:pt x="2671762" y="23812"/>
                </a:cubicBezTo>
                <a:cubicBezTo>
                  <a:pt x="2701924" y="17462"/>
                  <a:pt x="2734468" y="8731"/>
                  <a:pt x="276701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0744200" y="2343150"/>
            <a:ext cx="235535" cy="2043113"/>
          </a:xfrm>
          <a:custGeom>
            <a:avLst/>
            <a:gdLst>
              <a:gd name="connsiteX0" fmla="*/ 0 w 235535"/>
              <a:gd name="connsiteY0" fmla="*/ 0 h 2043113"/>
              <a:gd name="connsiteX1" fmla="*/ 38100 w 235535"/>
              <a:gd name="connsiteY1" fmla="*/ 52388 h 2043113"/>
              <a:gd name="connsiteX2" fmla="*/ 76200 w 235535"/>
              <a:gd name="connsiteY2" fmla="*/ 85725 h 2043113"/>
              <a:gd name="connsiteX3" fmla="*/ 123825 w 235535"/>
              <a:gd name="connsiteY3" fmla="*/ 109538 h 2043113"/>
              <a:gd name="connsiteX4" fmla="*/ 157163 w 235535"/>
              <a:gd name="connsiteY4" fmla="*/ 142875 h 2043113"/>
              <a:gd name="connsiteX5" fmla="*/ 180975 w 235535"/>
              <a:gd name="connsiteY5" fmla="*/ 209550 h 2043113"/>
              <a:gd name="connsiteX6" fmla="*/ 195263 w 235535"/>
              <a:gd name="connsiteY6" fmla="*/ 271463 h 2043113"/>
              <a:gd name="connsiteX7" fmla="*/ 195263 w 235535"/>
              <a:gd name="connsiteY7" fmla="*/ 314325 h 2043113"/>
              <a:gd name="connsiteX8" fmla="*/ 185738 w 235535"/>
              <a:gd name="connsiteY8" fmla="*/ 471488 h 2043113"/>
              <a:gd name="connsiteX9" fmla="*/ 185738 w 235535"/>
              <a:gd name="connsiteY9" fmla="*/ 500063 h 2043113"/>
              <a:gd name="connsiteX10" fmla="*/ 176213 w 235535"/>
              <a:gd name="connsiteY10" fmla="*/ 666750 h 2043113"/>
              <a:gd name="connsiteX11" fmla="*/ 190500 w 235535"/>
              <a:gd name="connsiteY11" fmla="*/ 723900 h 2043113"/>
              <a:gd name="connsiteX12" fmla="*/ 190500 w 235535"/>
              <a:gd name="connsiteY12" fmla="*/ 857250 h 2043113"/>
              <a:gd name="connsiteX13" fmla="*/ 190500 w 235535"/>
              <a:gd name="connsiteY13" fmla="*/ 895350 h 2043113"/>
              <a:gd name="connsiteX14" fmla="*/ 209550 w 235535"/>
              <a:gd name="connsiteY14" fmla="*/ 947738 h 2043113"/>
              <a:gd name="connsiteX15" fmla="*/ 228600 w 235535"/>
              <a:gd name="connsiteY15" fmla="*/ 1047750 h 2043113"/>
              <a:gd name="connsiteX16" fmla="*/ 223838 w 235535"/>
              <a:gd name="connsiteY16" fmla="*/ 1157288 h 2043113"/>
              <a:gd name="connsiteX17" fmla="*/ 223838 w 235535"/>
              <a:gd name="connsiteY17" fmla="*/ 1233488 h 2043113"/>
              <a:gd name="connsiteX18" fmla="*/ 233363 w 235535"/>
              <a:gd name="connsiteY18" fmla="*/ 1300163 h 2043113"/>
              <a:gd name="connsiteX19" fmla="*/ 233363 w 235535"/>
              <a:gd name="connsiteY19" fmla="*/ 1390650 h 2043113"/>
              <a:gd name="connsiteX20" fmla="*/ 209550 w 235535"/>
              <a:gd name="connsiteY20" fmla="*/ 1533525 h 2043113"/>
              <a:gd name="connsiteX21" fmla="*/ 176213 w 235535"/>
              <a:gd name="connsiteY21" fmla="*/ 1666875 h 2043113"/>
              <a:gd name="connsiteX22" fmla="*/ 152400 w 235535"/>
              <a:gd name="connsiteY22" fmla="*/ 1738313 h 2043113"/>
              <a:gd name="connsiteX23" fmla="*/ 133350 w 235535"/>
              <a:gd name="connsiteY23" fmla="*/ 1824038 h 2043113"/>
              <a:gd name="connsiteX24" fmla="*/ 119063 w 235535"/>
              <a:gd name="connsiteY24" fmla="*/ 1909763 h 2043113"/>
              <a:gd name="connsiteX25" fmla="*/ 76200 w 235535"/>
              <a:gd name="connsiteY25" fmla="*/ 2043113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535" h="2043113">
                <a:moveTo>
                  <a:pt x="0" y="0"/>
                </a:moveTo>
                <a:cubicBezTo>
                  <a:pt x="12700" y="19050"/>
                  <a:pt x="25400" y="38101"/>
                  <a:pt x="38100" y="52388"/>
                </a:cubicBezTo>
                <a:cubicBezTo>
                  <a:pt x="50800" y="66676"/>
                  <a:pt x="61913" y="76200"/>
                  <a:pt x="76200" y="85725"/>
                </a:cubicBezTo>
                <a:cubicBezTo>
                  <a:pt x="90487" y="95250"/>
                  <a:pt x="110331" y="100013"/>
                  <a:pt x="123825" y="109538"/>
                </a:cubicBezTo>
                <a:cubicBezTo>
                  <a:pt x="137319" y="119063"/>
                  <a:pt x="147638" y="126206"/>
                  <a:pt x="157163" y="142875"/>
                </a:cubicBezTo>
                <a:cubicBezTo>
                  <a:pt x="166688" y="159544"/>
                  <a:pt x="174625" y="188119"/>
                  <a:pt x="180975" y="209550"/>
                </a:cubicBezTo>
                <a:cubicBezTo>
                  <a:pt x="187325" y="230981"/>
                  <a:pt x="192882" y="254001"/>
                  <a:pt x="195263" y="271463"/>
                </a:cubicBezTo>
                <a:cubicBezTo>
                  <a:pt x="197644" y="288925"/>
                  <a:pt x="196850" y="280988"/>
                  <a:pt x="195263" y="314325"/>
                </a:cubicBezTo>
                <a:cubicBezTo>
                  <a:pt x="193676" y="347662"/>
                  <a:pt x="187326" y="440532"/>
                  <a:pt x="185738" y="471488"/>
                </a:cubicBezTo>
                <a:cubicBezTo>
                  <a:pt x="184151" y="502444"/>
                  <a:pt x="187326" y="467519"/>
                  <a:pt x="185738" y="500063"/>
                </a:cubicBezTo>
                <a:cubicBezTo>
                  <a:pt x="184151" y="532607"/>
                  <a:pt x="175419" y="629444"/>
                  <a:pt x="176213" y="666750"/>
                </a:cubicBezTo>
                <a:cubicBezTo>
                  <a:pt x="177007" y="704056"/>
                  <a:pt x="188119" y="692150"/>
                  <a:pt x="190500" y="723900"/>
                </a:cubicBezTo>
                <a:cubicBezTo>
                  <a:pt x="192881" y="755650"/>
                  <a:pt x="190500" y="857250"/>
                  <a:pt x="190500" y="857250"/>
                </a:cubicBezTo>
                <a:cubicBezTo>
                  <a:pt x="190500" y="885825"/>
                  <a:pt x="187325" y="880269"/>
                  <a:pt x="190500" y="895350"/>
                </a:cubicBezTo>
                <a:cubicBezTo>
                  <a:pt x="193675" y="910431"/>
                  <a:pt x="203200" y="922338"/>
                  <a:pt x="209550" y="947738"/>
                </a:cubicBezTo>
                <a:cubicBezTo>
                  <a:pt x="215900" y="973138"/>
                  <a:pt x="226219" y="1012825"/>
                  <a:pt x="228600" y="1047750"/>
                </a:cubicBezTo>
                <a:cubicBezTo>
                  <a:pt x="230981" y="1082675"/>
                  <a:pt x="224632" y="1126332"/>
                  <a:pt x="223838" y="1157288"/>
                </a:cubicBezTo>
                <a:cubicBezTo>
                  <a:pt x="223044" y="1188244"/>
                  <a:pt x="222250" y="1209675"/>
                  <a:pt x="223838" y="1233488"/>
                </a:cubicBezTo>
                <a:cubicBezTo>
                  <a:pt x="225426" y="1257301"/>
                  <a:pt x="231776" y="1273969"/>
                  <a:pt x="233363" y="1300163"/>
                </a:cubicBezTo>
                <a:cubicBezTo>
                  <a:pt x="234951" y="1326357"/>
                  <a:pt x="237332" y="1351757"/>
                  <a:pt x="233363" y="1390650"/>
                </a:cubicBezTo>
                <a:cubicBezTo>
                  <a:pt x="229394" y="1429543"/>
                  <a:pt x="219075" y="1487488"/>
                  <a:pt x="209550" y="1533525"/>
                </a:cubicBezTo>
                <a:cubicBezTo>
                  <a:pt x="200025" y="1579563"/>
                  <a:pt x="185738" y="1632744"/>
                  <a:pt x="176213" y="1666875"/>
                </a:cubicBezTo>
                <a:cubicBezTo>
                  <a:pt x="166688" y="1701006"/>
                  <a:pt x="159544" y="1712119"/>
                  <a:pt x="152400" y="1738313"/>
                </a:cubicBezTo>
                <a:cubicBezTo>
                  <a:pt x="145256" y="1764507"/>
                  <a:pt x="138906" y="1795463"/>
                  <a:pt x="133350" y="1824038"/>
                </a:cubicBezTo>
                <a:cubicBezTo>
                  <a:pt x="127794" y="1852613"/>
                  <a:pt x="128588" y="1873251"/>
                  <a:pt x="119063" y="1909763"/>
                </a:cubicBezTo>
                <a:cubicBezTo>
                  <a:pt x="109538" y="1946275"/>
                  <a:pt x="92869" y="1994694"/>
                  <a:pt x="76200" y="204311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a:grpSpLocks noChangeAspect="1"/>
          </p:cNvGrpSpPr>
          <p:nvPr/>
        </p:nvGrpSpPr>
        <p:grpSpPr>
          <a:xfrm>
            <a:off x="4792980" y="1197532"/>
            <a:ext cx="415551" cy="383618"/>
            <a:chOff x="4883499" y="1738365"/>
            <a:chExt cx="816359" cy="753626"/>
          </a:xfrm>
        </p:grpSpPr>
        <p:sp>
          <p:nvSpPr>
            <p:cNvPr id="37" name="Oval 36"/>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5270035" y="1208781"/>
            <a:ext cx="2837636" cy="369332"/>
          </a:xfrm>
          <a:prstGeom prst="rect">
            <a:avLst/>
          </a:prstGeom>
          <a:solidFill>
            <a:schemeClr val="bg1"/>
          </a:solidFill>
        </p:spPr>
        <p:txBody>
          <a:bodyPr wrap="none" rtlCol="0">
            <a:spAutoFit/>
          </a:bodyPr>
          <a:lstStyle/>
          <a:p>
            <a:r>
              <a:rPr lang="en-US" dirty="0"/>
              <a:t>Gauging station (pour point)</a:t>
            </a:r>
          </a:p>
        </p:txBody>
      </p:sp>
      <p:pic>
        <p:nvPicPr>
          <p:cNvPr id="47" name="Picture 4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220" y="1793766"/>
            <a:ext cx="6724348" cy="4405105"/>
          </a:xfrm>
          <a:prstGeom prst="rect">
            <a:avLst/>
          </a:prstGeom>
        </p:spPr>
      </p:pic>
      <p:sp>
        <p:nvSpPr>
          <p:cNvPr id="53" name="Freeform 52"/>
          <p:cNvSpPr/>
          <p:nvPr/>
        </p:nvSpPr>
        <p:spPr>
          <a:xfrm>
            <a:off x="1455420" y="4617720"/>
            <a:ext cx="1592580" cy="601980"/>
          </a:xfrm>
          <a:custGeom>
            <a:avLst/>
            <a:gdLst>
              <a:gd name="connsiteX0" fmla="*/ 1592580 w 1592580"/>
              <a:gd name="connsiteY0" fmla="*/ 601980 h 601980"/>
              <a:gd name="connsiteX1" fmla="*/ 1379220 w 1592580"/>
              <a:gd name="connsiteY1" fmla="*/ 502920 h 601980"/>
              <a:gd name="connsiteX2" fmla="*/ 1089660 w 1592580"/>
              <a:gd name="connsiteY2" fmla="*/ 335280 h 601980"/>
              <a:gd name="connsiteX3" fmla="*/ 906780 w 1592580"/>
              <a:gd name="connsiteY3" fmla="*/ 243840 h 601980"/>
              <a:gd name="connsiteX4" fmla="*/ 655320 w 1592580"/>
              <a:gd name="connsiteY4" fmla="*/ 182880 h 601980"/>
              <a:gd name="connsiteX5" fmla="*/ 480060 w 1592580"/>
              <a:gd name="connsiteY5" fmla="*/ 137160 h 601980"/>
              <a:gd name="connsiteX6" fmla="*/ 243840 w 1592580"/>
              <a:gd name="connsiteY6" fmla="*/ 68580 h 601980"/>
              <a:gd name="connsiteX7" fmla="*/ 0 w 1592580"/>
              <a:gd name="connsiteY7" fmla="*/ 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580" h="601980">
                <a:moveTo>
                  <a:pt x="1592580" y="601980"/>
                </a:moveTo>
                <a:cubicBezTo>
                  <a:pt x="1527810" y="574675"/>
                  <a:pt x="1463040" y="547370"/>
                  <a:pt x="1379220" y="502920"/>
                </a:cubicBezTo>
                <a:cubicBezTo>
                  <a:pt x="1295400" y="458470"/>
                  <a:pt x="1168400" y="378460"/>
                  <a:pt x="1089660" y="335280"/>
                </a:cubicBezTo>
                <a:cubicBezTo>
                  <a:pt x="1010920" y="292100"/>
                  <a:pt x="979170" y="269240"/>
                  <a:pt x="906780" y="243840"/>
                </a:cubicBezTo>
                <a:cubicBezTo>
                  <a:pt x="834390" y="218440"/>
                  <a:pt x="726440" y="200660"/>
                  <a:pt x="655320" y="182880"/>
                </a:cubicBezTo>
                <a:cubicBezTo>
                  <a:pt x="584200" y="165100"/>
                  <a:pt x="548640" y="156210"/>
                  <a:pt x="480060" y="137160"/>
                </a:cubicBezTo>
                <a:cubicBezTo>
                  <a:pt x="411480" y="118110"/>
                  <a:pt x="243840" y="68580"/>
                  <a:pt x="243840" y="68580"/>
                </a:cubicBezTo>
                <a:lnTo>
                  <a:pt x="0"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3253740" y="4287928"/>
            <a:ext cx="266700" cy="863191"/>
          </a:xfrm>
          <a:custGeom>
            <a:avLst/>
            <a:gdLst>
              <a:gd name="connsiteX0" fmla="*/ 0 w 266700"/>
              <a:gd name="connsiteY0" fmla="*/ 914400 h 914400"/>
              <a:gd name="connsiteX1" fmla="*/ 106680 w 266700"/>
              <a:gd name="connsiteY1" fmla="*/ 822960 h 914400"/>
              <a:gd name="connsiteX2" fmla="*/ 129540 w 266700"/>
              <a:gd name="connsiteY2" fmla="*/ 678180 h 914400"/>
              <a:gd name="connsiteX3" fmla="*/ 160020 w 266700"/>
              <a:gd name="connsiteY3" fmla="*/ 533400 h 914400"/>
              <a:gd name="connsiteX4" fmla="*/ 236220 w 266700"/>
              <a:gd name="connsiteY4" fmla="*/ 411480 h 914400"/>
              <a:gd name="connsiteX5" fmla="*/ 251460 w 266700"/>
              <a:gd name="connsiteY5" fmla="*/ 266700 h 914400"/>
              <a:gd name="connsiteX6" fmla="*/ 266700 w 266700"/>
              <a:gd name="connsiteY6" fmla="*/ 114300 h 914400"/>
              <a:gd name="connsiteX7" fmla="*/ 251460 w 266700"/>
              <a:gd name="connsiteY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914400">
                <a:moveTo>
                  <a:pt x="0" y="914400"/>
                </a:moveTo>
                <a:cubicBezTo>
                  <a:pt x="42545" y="888365"/>
                  <a:pt x="85090" y="862330"/>
                  <a:pt x="106680" y="822960"/>
                </a:cubicBezTo>
                <a:cubicBezTo>
                  <a:pt x="128270" y="783590"/>
                  <a:pt x="120650" y="726440"/>
                  <a:pt x="129540" y="678180"/>
                </a:cubicBezTo>
                <a:cubicBezTo>
                  <a:pt x="138430" y="629920"/>
                  <a:pt x="142240" y="577850"/>
                  <a:pt x="160020" y="533400"/>
                </a:cubicBezTo>
                <a:cubicBezTo>
                  <a:pt x="177800" y="488950"/>
                  <a:pt x="220980" y="455930"/>
                  <a:pt x="236220" y="411480"/>
                </a:cubicBezTo>
                <a:cubicBezTo>
                  <a:pt x="251460" y="367030"/>
                  <a:pt x="246380" y="316230"/>
                  <a:pt x="251460" y="266700"/>
                </a:cubicBezTo>
                <a:cubicBezTo>
                  <a:pt x="256540" y="217170"/>
                  <a:pt x="266700" y="158750"/>
                  <a:pt x="266700" y="114300"/>
                </a:cubicBezTo>
                <a:cubicBezTo>
                  <a:pt x="266700" y="69850"/>
                  <a:pt x="259080" y="34925"/>
                  <a:pt x="251460"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143036" y="2453639"/>
            <a:ext cx="354544" cy="1844605"/>
          </a:xfrm>
          <a:custGeom>
            <a:avLst/>
            <a:gdLst>
              <a:gd name="connsiteX0" fmla="*/ 354544 w 354544"/>
              <a:gd name="connsiteY0" fmla="*/ 1828800 h 1828800"/>
              <a:gd name="connsiteX1" fmla="*/ 270724 w 354544"/>
              <a:gd name="connsiteY1" fmla="*/ 1752600 h 1828800"/>
              <a:gd name="connsiteX2" fmla="*/ 194524 w 354544"/>
              <a:gd name="connsiteY2" fmla="*/ 1714500 h 1828800"/>
              <a:gd name="connsiteX3" fmla="*/ 171664 w 354544"/>
              <a:gd name="connsiteY3" fmla="*/ 1623060 h 1828800"/>
              <a:gd name="connsiteX4" fmla="*/ 141184 w 354544"/>
              <a:gd name="connsiteY4" fmla="*/ 1485900 h 1828800"/>
              <a:gd name="connsiteX5" fmla="*/ 87844 w 354544"/>
              <a:gd name="connsiteY5" fmla="*/ 1356360 h 1828800"/>
              <a:gd name="connsiteX6" fmla="*/ 49744 w 354544"/>
              <a:gd name="connsiteY6" fmla="*/ 1264920 h 1828800"/>
              <a:gd name="connsiteX7" fmla="*/ 4024 w 354544"/>
              <a:gd name="connsiteY7" fmla="*/ 1173480 h 1828800"/>
              <a:gd name="connsiteX8" fmla="*/ 4024 w 354544"/>
              <a:gd name="connsiteY8" fmla="*/ 982980 h 1828800"/>
              <a:gd name="connsiteX9" fmla="*/ 19264 w 354544"/>
              <a:gd name="connsiteY9" fmla="*/ 754380 h 1828800"/>
              <a:gd name="connsiteX10" fmla="*/ 57364 w 354544"/>
              <a:gd name="connsiteY10" fmla="*/ 624840 h 1828800"/>
              <a:gd name="connsiteX11" fmla="*/ 57364 w 354544"/>
              <a:gd name="connsiteY11" fmla="*/ 480060 h 1828800"/>
              <a:gd name="connsiteX12" fmla="*/ 57364 w 354544"/>
              <a:gd name="connsiteY12" fmla="*/ 350520 h 1828800"/>
              <a:gd name="connsiteX13" fmla="*/ 57364 w 354544"/>
              <a:gd name="connsiteY13" fmla="*/ 190500 h 1828800"/>
              <a:gd name="connsiteX14" fmla="*/ 64984 w 354544"/>
              <a:gd name="connsiteY14"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544" h="1828800">
                <a:moveTo>
                  <a:pt x="354544" y="1828800"/>
                </a:moveTo>
                <a:cubicBezTo>
                  <a:pt x="325969" y="1800225"/>
                  <a:pt x="297394" y="1771650"/>
                  <a:pt x="270724" y="1752600"/>
                </a:cubicBezTo>
                <a:cubicBezTo>
                  <a:pt x="244054" y="1733550"/>
                  <a:pt x="211034" y="1736090"/>
                  <a:pt x="194524" y="1714500"/>
                </a:cubicBezTo>
                <a:cubicBezTo>
                  <a:pt x="178014" y="1692910"/>
                  <a:pt x="180554" y="1661160"/>
                  <a:pt x="171664" y="1623060"/>
                </a:cubicBezTo>
                <a:cubicBezTo>
                  <a:pt x="162774" y="1584960"/>
                  <a:pt x="155154" y="1530350"/>
                  <a:pt x="141184" y="1485900"/>
                </a:cubicBezTo>
                <a:cubicBezTo>
                  <a:pt x="127214" y="1441450"/>
                  <a:pt x="103084" y="1393190"/>
                  <a:pt x="87844" y="1356360"/>
                </a:cubicBezTo>
                <a:cubicBezTo>
                  <a:pt x="72604" y="1319530"/>
                  <a:pt x="63714" y="1295400"/>
                  <a:pt x="49744" y="1264920"/>
                </a:cubicBezTo>
                <a:cubicBezTo>
                  <a:pt x="35774" y="1234440"/>
                  <a:pt x="11644" y="1220470"/>
                  <a:pt x="4024" y="1173480"/>
                </a:cubicBezTo>
                <a:cubicBezTo>
                  <a:pt x="-3596" y="1126490"/>
                  <a:pt x="1484" y="1052830"/>
                  <a:pt x="4024" y="982980"/>
                </a:cubicBezTo>
                <a:cubicBezTo>
                  <a:pt x="6564" y="913130"/>
                  <a:pt x="10374" y="814070"/>
                  <a:pt x="19264" y="754380"/>
                </a:cubicBezTo>
                <a:cubicBezTo>
                  <a:pt x="28154" y="694690"/>
                  <a:pt x="51014" y="670560"/>
                  <a:pt x="57364" y="624840"/>
                </a:cubicBezTo>
                <a:cubicBezTo>
                  <a:pt x="63714" y="579120"/>
                  <a:pt x="57364" y="480060"/>
                  <a:pt x="57364" y="480060"/>
                </a:cubicBezTo>
                <a:lnTo>
                  <a:pt x="57364" y="350520"/>
                </a:lnTo>
                <a:cubicBezTo>
                  <a:pt x="57364" y="302260"/>
                  <a:pt x="56094" y="248920"/>
                  <a:pt x="57364" y="190500"/>
                </a:cubicBezTo>
                <a:cubicBezTo>
                  <a:pt x="58634" y="132080"/>
                  <a:pt x="61809" y="66040"/>
                  <a:pt x="64984"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141307" y="2453640"/>
            <a:ext cx="306820" cy="2164080"/>
          </a:xfrm>
          <a:custGeom>
            <a:avLst/>
            <a:gdLst>
              <a:gd name="connsiteX0" fmla="*/ 306493 w 306820"/>
              <a:gd name="connsiteY0" fmla="*/ 2133600 h 2133600"/>
              <a:gd name="connsiteX1" fmla="*/ 298873 w 306820"/>
              <a:gd name="connsiteY1" fmla="*/ 1996440 h 2133600"/>
              <a:gd name="connsiteX2" fmla="*/ 253153 w 306820"/>
              <a:gd name="connsiteY2" fmla="*/ 1920240 h 2133600"/>
              <a:gd name="connsiteX3" fmla="*/ 161713 w 306820"/>
              <a:gd name="connsiteY3" fmla="*/ 1760220 h 2133600"/>
              <a:gd name="connsiteX4" fmla="*/ 146473 w 306820"/>
              <a:gd name="connsiteY4" fmla="*/ 1569720 h 2133600"/>
              <a:gd name="connsiteX5" fmla="*/ 131233 w 306820"/>
              <a:gd name="connsiteY5" fmla="*/ 1363980 h 2133600"/>
              <a:gd name="connsiteX6" fmla="*/ 138853 w 306820"/>
              <a:gd name="connsiteY6" fmla="*/ 1211580 h 2133600"/>
              <a:gd name="connsiteX7" fmla="*/ 100753 w 306820"/>
              <a:gd name="connsiteY7" fmla="*/ 1082040 h 2133600"/>
              <a:gd name="connsiteX8" fmla="*/ 93133 w 306820"/>
              <a:gd name="connsiteY8" fmla="*/ 914400 h 2133600"/>
              <a:gd name="connsiteX9" fmla="*/ 115993 w 306820"/>
              <a:gd name="connsiteY9" fmla="*/ 754380 h 2133600"/>
              <a:gd name="connsiteX10" fmla="*/ 131233 w 306820"/>
              <a:gd name="connsiteY10" fmla="*/ 617220 h 2133600"/>
              <a:gd name="connsiteX11" fmla="*/ 55033 w 306820"/>
              <a:gd name="connsiteY11" fmla="*/ 464820 h 2133600"/>
              <a:gd name="connsiteX12" fmla="*/ 24553 w 306820"/>
              <a:gd name="connsiteY12" fmla="*/ 259080 h 2133600"/>
              <a:gd name="connsiteX13" fmla="*/ 1693 w 306820"/>
              <a:gd name="connsiteY13" fmla="*/ 167640 h 2133600"/>
              <a:gd name="connsiteX14" fmla="*/ 1693 w 306820"/>
              <a:gd name="connsiteY14" fmla="*/ 68580 h 2133600"/>
              <a:gd name="connsiteX15" fmla="*/ 1693 w 306820"/>
              <a:gd name="connsiteY15"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820" h="2133600">
                <a:moveTo>
                  <a:pt x="306493" y="2133600"/>
                </a:moveTo>
                <a:cubicBezTo>
                  <a:pt x="307128" y="2082800"/>
                  <a:pt x="307763" y="2032000"/>
                  <a:pt x="298873" y="1996440"/>
                </a:cubicBezTo>
                <a:cubicBezTo>
                  <a:pt x="289983" y="1960880"/>
                  <a:pt x="276013" y="1959610"/>
                  <a:pt x="253153" y="1920240"/>
                </a:cubicBezTo>
                <a:cubicBezTo>
                  <a:pt x="230293" y="1880870"/>
                  <a:pt x="179493" y="1818640"/>
                  <a:pt x="161713" y="1760220"/>
                </a:cubicBezTo>
                <a:cubicBezTo>
                  <a:pt x="143933" y="1701800"/>
                  <a:pt x="151553" y="1635760"/>
                  <a:pt x="146473" y="1569720"/>
                </a:cubicBezTo>
                <a:cubicBezTo>
                  <a:pt x="141393" y="1503680"/>
                  <a:pt x="132503" y="1423670"/>
                  <a:pt x="131233" y="1363980"/>
                </a:cubicBezTo>
                <a:cubicBezTo>
                  <a:pt x="129963" y="1304290"/>
                  <a:pt x="143933" y="1258570"/>
                  <a:pt x="138853" y="1211580"/>
                </a:cubicBezTo>
                <a:cubicBezTo>
                  <a:pt x="133773" y="1164590"/>
                  <a:pt x="108373" y="1131570"/>
                  <a:pt x="100753" y="1082040"/>
                </a:cubicBezTo>
                <a:cubicBezTo>
                  <a:pt x="93133" y="1032510"/>
                  <a:pt x="90593" y="969010"/>
                  <a:pt x="93133" y="914400"/>
                </a:cubicBezTo>
                <a:cubicBezTo>
                  <a:pt x="95673" y="859790"/>
                  <a:pt x="109643" y="803910"/>
                  <a:pt x="115993" y="754380"/>
                </a:cubicBezTo>
                <a:cubicBezTo>
                  <a:pt x="122343" y="704850"/>
                  <a:pt x="141393" y="665480"/>
                  <a:pt x="131233" y="617220"/>
                </a:cubicBezTo>
                <a:cubicBezTo>
                  <a:pt x="121073" y="568960"/>
                  <a:pt x="72813" y="524510"/>
                  <a:pt x="55033" y="464820"/>
                </a:cubicBezTo>
                <a:cubicBezTo>
                  <a:pt x="37253" y="405130"/>
                  <a:pt x="33443" y="308610"/>
                  <a:pt x="24553" y="259080"/>
                </a:cubicBezTo>
                <a:cubicBezTo>
                  <a:pt x="15663" y="209550"/>
                  <a:pt x="5503" y="199390"/>
                  <a:pt x="1693" y="167640"/>
                </a:cubicBezTo>
                <a:cubicBezTo>
                  <a:pt x="-2117" y="135890"/>
                  <a:pt x="1693" y="68580"/>
                  <a:pt x="1693" y="68580"/>
                </a:cubicBezTo>
                <a:lnTo>
                  <a:pt x="1693"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048245" y="5117193"/>
            <a:ext cx="252413" cy="25241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a:grpSpLocks noChangeAspect="1"/>
          </p:cNvGrpSpPr>
          <p:nvPr/>
        </p:nvGrpSpPr>
        <p:grpSpPr>
          <a:xfrm>
            <a:off x="3077337" y="5151120"/>
            <a:ext cx="199923" cy="184560"/>
            <a:chOff x="4883499" y="1738365"/>
            <a:chExt cx="816359" cy="753626"/>
          </a:xfrm>
        </p:grpSpPr>
        <p:sp>
          <p:nvSpPr>
            <p:cNvPr id="49" name="Oval 48"/>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6"/>
          <p:cNvSpPr/>
          <p:nvPr/>
        </p:nvSpPr>
        <p:spPr>
          <a:xfrm>
            <a:off x="1149350" y="2412148"/>
            <a:ext cx="2054225" cy="96250"/>
          </a:xfrm>
          <a:custGeom>
            <a:avLst/>
            <a:gdLst>
              <a:gd name="connsiteX0" fmla="*/ 2054225 w 2054225"/>
              <a:gd name="connsiteY0" fmla="*/ 35777 h 96250"/>
              <a:gd name="connsiteX1" fmla="*/ 1911350 w 2054225"/>
              <a:gd name="connsiteY1" fmla="*/ 42127 h 96250"/>
              <a:gd name="connsiteX2" fmla="*/ 1762125 w 2054225"/>
              <a:gd name="connsiteY2" fmla="*/ 38952 h 96250"/>
              <a:gd name="connsiteX3" fmla="*/ 1619250 w 2054225"/>
              <a:gd name="connsiteY3" fmla="*/ 54827 h 96250"/>
              <a:gd name="connsiteX4" fmla="*/ 1454150 w 2054225"/>
              <a:gd name="connsiteY4" fmla="*/ 42127 h 96250"/>
              <a:gd name="connsiteX5" fmla="*/ 1346200 w 2054225"/>
              <a:gd name="connsiteY5" fmla="*/ 61177 h 96250"/>
              <a:gd name="connsiteX6" fmla="*/ 1219200 w 2054225"/>
              <a:gd name="connsiteY6" fmla="*/ 86577 h 96250"/>
              <a:gd name="connsiteX7" fmla="*/ 1082675 w 2054225"/>
              <a:gd name="connsiteY7" fmla="*/ 96102 h 96250"/>
              <a:gd name="connsiteX8" fmla="*/ 882650 w 2054225"/>
              <a:gd name="connsiteY8" fmla="*/ 80227 h 96250"/>
              <a:gd name="connsiteX9" fmla="*/ 806450 w 2054225"/>
              <a:gd name="connsiteY9" fmla="*/ 77052 h 96250"/>
              <a:gd name="connsiteX10" fmla="*/ 619125 w 2054225"/>
              <a:gd name="connsiteY10" fmla="*/ 67527 h 96250"/>
              <a:gd name="connsiteX11" fmla="*/ 444500 w 2054225"/>
              <a:gd name="connsiteY11" fmla="*/ 45302 h 96250"/>
              <a:gd name="connsiteX12" fmla="*/ 254000 w 2054225"/>
              <a:gd name="connsiteY12" fmla="*/ 16727 h 96250"/>
              <a:gd name="connsiteX13" fmla="*/ 222250 w 2054225"/>
              <a:gd name="connsiteY13" fmla="*/ 852 h 96250"/>
              <a:gd name="connsiteX14" fmla="*/ 193675 w 2054225"/>
              <a:gd name="connsiteY14" fmla="*/ 4027 h 96250"/>
              <a:gd name="connsiteX15" fmla="*/ 149225 w 2054225"/>
              <a:gd name="connsiteY15" fmla="*/ 19902 h 96250"/>
              <a:gd name="connsiteX16" fmla="*/ 104775 w 2054225"/>
              <a:gd name="connsiteY16" fmla="*/ 19902 h 96250"/>
              <a:gd name="connsiteX17" fmla="*/ 85725 w 2054225"/>
              <a:gd name="connsiteY17" fmla="*/ 19902 h 96250"/>
              <a:gd name="connsiteX18" fmla="*/ 66675 w 2054225"/>
              <a:gd name="connsiteY18" fmla="*/ 19902 h 96250"/>
              <a:gd name="connsiteX19" fmla="*/ 0 w 2054225"/>
              <a:gd name="connsiteY19" fmla="*/ 54827 h 9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4225" h="96250">
                <a:moveTo>
                  <a:pt x="2054225" y="35777"/>
                </a:moveTo>
                <a:cubicBezTo>
                  <a:pt x="2007129" y="38687"/>
                  <a:pt x="1960033" y="41598"/>
                  <a:pt x="1911350" y="42127"/>
                </a:cubicBezTo>
                <a:cubicBezTo>
                  <a:pt x="1862667" y="42656"/>
                  <a:pt x="1810808" y="36835"/>
                  <a:pt x="1762125" y="38952"/>
                </a:cubicBezTo>
                <a:cubicBezTo>
                  <a:pt x="1713442" y="41069"/>
                  <a:pt x="1670579" y="54298"/>
                  <a:pt x="1619250" y="54827"/>
                </a:cubicBezTo>
                <a:cubicBezTo>
                  <a:pt x="1567921" y="55356"/>
                  <a:pt x="1499658" y="41069"/>
                  <a:pt x="1454150" y="42127"/>
                </a:cubicBezTo>
                <a:cubicBezTo>
                  <a:pt x="1408642" y="43185"/>
                  <a:pt x="1385358" y="53769"/>
                  <a:pt x="1346200" y="61177"/>
                </a:cubicBezTo>
                <a:cubicBezTo>
                  <a:pt x="1307042" y="68585"/>
                  <a:pt x="1263121" y="80756"/>
                  <a:pt x="1219200" y="86577"/>
                </a:cubicBezTo>
                <a:cubicBezTo>
                  <a:pt x="1175279" y="92398"/>
                  <a:pt x="1138767" y="97160"/>
                  <a:pt x="1082675" y="96102"/>
                </a:cubicBezTo>
                <a:cubicBezTo>
                  <a:pt x="1026583" y="95044"/>
                  <a:pt x="928687" y="83402"/>
                  <a:pt x="882650" y="80227"/>
                </a:cubicBezTo>
                <a:cubicBezTo>
                  <a:pt x="836613" y="77052"/>
                  <a:pt x="806450" y="77052"/>
                  <a:pt x="806450" y="77052"/>
                </a:cubicBezTo>
                <a:cubicBezTo>
                  <a:pt x="762529" y="74935"/>
                  <a:pt x="679450" y="72819"/>
                  <a:pt x="619125" y="67527"/>
                </a:cubicBezTo>
                <a:cubicBezTo>
                  <a:pt x="558800" y="62235"/>
                  <a:pt x="505354" y="53769"/>
                  <a:pt x="444500" y="45302"/>
                </a:cubicBezTo>
                <a:cubicBezTo>
                  <a:pt x="383646" y="36835"/>
                  <a:pt x="291042" y="24135"/>
                  <a:pt x="254000" y="16727"/>
                </a:cubicBezTo>
                <a:cubicBezTo>
                  <a:pt x="216958" y="9319"/>
                  <a:pt x="232304" y="2969"/>
                  <a:pt x="222250" y="852"/>
                </a:cubicBezTo>
                <a:cubicBezTo>
                  <a:pt x="212196" y="-1265"/>
                  <a:pt x="205846" y="852"/>
                  <a:pt x="193675" y="4027"/>
                </a:cubicBezTo>
                <a:cubicBezTo>
                  <a:pt x="181504" y="7202"/>
                  <a:pt x="164042" y="17256"/>
                  <a:pt x="149225" y="19902"/>
                </a:cubicBezTo>
                <a:cubicBezTo>
                  <a:pt x="134408" y="22548"/>
                  <a:pt x="104775" y="19902"/>
                  <a:pt x="104775" y="19902"/>
                </a:cubicBezTo>
                <a:lnTo>
                  <a:pt x="85725" y="19902"/>
                </a:lnTo>
                <a:cubicBezTo>
                  <a:pt x="79375" y="19902"/>
                  <a:pt x="80962" y="14081"/>
                  <a:pt x="66675" y="19902"/>
                </a:cubicBezTo>
                <a:cubicBezTo>
                  <a:pt x="52388" y="25723"/>
                  <a:pt x="26194" y="40275"/>
                  <a:pt x="0" y="54827"/>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797521" y="3338901"/>
            <a:ext cx="144933" cy="358892"/>
          </a:xfrm>
          <a:custGeom>
            <a:avLst/>
            <a:gdLst>
              <a:gd name="connsiteX0" fmla="*/ 0 w 141548"/>
              <a:gd name="connsiteY0" fmla="*/ 411982 h 411982"/>
              <a:gd name="connsiteX1" fmla="*/ 80387 w 141548"/>
              <a:gd name="connsiteY1" fmla="*/ 311499 h 411982"/>
              <a:gd name="connsiteX2" fmla="*/ 140677 w 141548"/>
              <a:gd name="connsiteY2" fmla="*/ 130629 h 411982"/>
              <a:gd name="connsiteX3" fmla="*/ 110532 w 141548"/>
              <a:gd name="connsiteY3" fmla="*/ 0 h 411982"/>
            </a:gdLst>
            <a:ahLst/>
            <a:cxnLst>
              <a:cxn ang="0">
                <a:pos x="connsiteX0" y="connsiteY0"/>
              </a:cxn>
              <a:cxn ang="0">
                <a:pos x="connsiteX1" y="connsiteY1"/>
              </a:cxn>
              <a:cxn ang="0">
                <a:pos x="connsiteX2" y="connsiteY2"/>
              </a:cxn>
              <a:cxn ang="0">
                <a:pos x="connsiteX3" y="connsiteY3"/>
              </a:cxn>
            </a:cxnLst>
            <a:rect l="l" t="t" r="r" b="b"/>
            <a:pathLst>
              <a:path w="141548" h="411982">
                <a:moveTo>
                  <a:pt x="0" y="411982"/>
                </a:moveTo>
                <a:cubicBezTo>
                  <a:pt x="28470" y="385186"/>
                  <a:pt x="56941" y="358391"/>
                  <a:pt x="80387" y="311499"/>
                </a:cubicBezTo>
                <a:cubicBezTo>
                  <a:pt x="103833" y="264607"/>
                  <a:pt x="135653" y="182546"/>
                  <a:pt x="140677" y="130629"/>
                </a:cubicBezTo>
                <a:cubicBezTo>
                  <a:pt x="145701" y="78712"/>
                  <a:pt x="128116" y="39356"/>
                  <a:pt x="110532" y="0"/>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994588" y="3087475"/>
            <a:ext cx="84867" cy="449546"/>
          </a:xfrm>
          <a:custGeom>
            <a:avLst/>
            <a:gdLst>
              <a:gd name="connsiteX0" fmla="*/ 70338 w 91015"/>
              <a:gd name="connsiteY0" fmla="*/ 472273 h 472273"/>
              <a:gd name="connsiteX1" fmla="*/ 90435 w 91015"/>
              <a:gd name="connsiteY1" fmla="*/ 361741 h 472273"/>
              <a:gd name="connsiteX2" fmla="*/ 50241 w 91015"/>
              <a:gd name="connsiteY2" fmla="*/ 150726 h 472273"/>
              <a:gd name="connsiteX3" fmla="*/ 0 w 91015"/>
              <a:gd name="connsiteY3" fmla="*/ 0 h 472273"/>
            </a:gdLst>
            <a:ahLst/>
            <a:cxnLst>
              <a:cxn ang="0">
                <a:pos x="connsiteX0" y="connsiteY0"/>
              </a:cxn>
              <a:cxn ang="0">
                <a:pos x="connsiteX1" y="connsiteY1"/>
              </a:cxn>
              <a:cxn ang="0">
                <a:pos x="connsiteX2" y="connsiteY2"/>
              </a:cxn>
              <a:cxn ang="0">
                <a:pos x="connsiteX3" y="connsiteY3"/>
              </a:cxn>
            </a:cxnLst>
            <a:rect l="l" t="t" r="r" b="b"/>
            <a:pathLst>
              <a:path w="91015" h="472273">
                <a:moveTo>
                  <a:pt x="70338" y="472273"/>
                </a:moveTo>
                <a:cubicBezTo>
                  <a:pt x="82061" y="443802"/>
                  <a:pt x="93785" y="415332"/>
                  <a:pt x="90435" y="361741"/>
                </a:cubicBezTo>
                <a:cubicBezTo>
                  <a:pt x="87086" y="308150"/>
                  <a:pt x="65314" y="211016"/>
                  <a:pt x="50241" y="150726"/>
                </a:cubicBezTo>
                <a:cubicBezTo>
                  <a:pt x="35168" y="90436"/>
                  <a:pt x="17584" y="45218"/>
                  <a:pt x="0" y="0"/>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159262" y="2645570"/>
            <a:ext cx="70338" cy="750774"/>
          </a:xfrm>
          <a:custGeom>
            <a:avLst/>
            <a:gdLst>
              <a:gd name="connsiteX0" fmla="*/ 50241 w 70338"/>
              <a:gd name="connsiteY0" fmla="*/ 773723 h 773723"/>
              <a:gd name="connsiteX1" fmla="*/ 70338 w 70338"/>
              <a:gd name="connsiteY1" fmla="*/ 643094 h 773723"/>
              <a:gd name="connsiteX2" fmla="*/ 50241 w 70338"/>
              <a:gd name="connsiteY2" fmla="*/ 452176 h 773723"/>
              <a:gd name="connsiteX3" fmla="*/ 30145 w 70338"/>
              <a:gd name="connsiteY3" fmla="*/ 180870 h 773723"/>
              <a:gd name="connsiteX4" fmla="*/ 0 w 70338"/>
              <a:gd name="connsiteY4" fmla="*/ 0 h 77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773723">
                <a:moveTo>
                  <a:pt x="50241" y="773723"/>
                </a:moveTo>
                <a:cubicBezTo>
                  <a:pt x="60289" y="735204"/>
                  <a:pt x="70338" y="696685"/>
                  <a:pt x="70338" y="643094"/>
                </a:cubicBezTo>
                <a:cubicBezTo>
                  <a:pt x="70338" y="589503"/>
                  <a:pt x="56940" y="529213"/>
                  <a:pt x="50241" y="452176"/>
                </a:cubicBezTo>
                <a:cubicBezTo>
                  <a:pt x="43542" y="375139"/>
                  <a:pt x="38518" y="256233"/>
                  <a:pt x="30145" y="180870"/>
                </a:cubicBezTo>
                <a:cubicBezTo>
                  <a:pt x="21772" y="105507"/>
                  <a:pt x="10886" y="52753"/>
                  <a:pt x="0" y="0"/>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450664" y="2529422"/>
            <a:ext cx="371789" cy="816679"/>
          </a:xfrm>
          <a:custGeom>
            <a:avLst/>
            <a:gdLst>
              <a:gd name="connsiteX0" fmla="*/ 0 w 371789"/>
              <a:gd name="connsiteY0" fmla="*/ 844061 h 844061"/>
              <a:gd name="connsiteX1" fmla="*/ 221063 w 371789"/>
              <a:gd name="connsiteY1" fmla="*/ 552659 h 844061"/>
              <a:gd name="connsiteX2" fmla="*/ 291402 w 371789"/>
              <a:gd name="connsiteY2" fmla="*/ 241160 h 844061"/>
              <a:gd name="connsiteX3" fmla="*/ 371789 w 371789"/>
              <a:gd name="connsiteY3" fmla="*/ 0 h 844061"/>
            </a:gdLst>
            <a:ahLst/>
            <a:cxnLst>
              <a:cxn ang="0">
                <a:pos x="connsiteX0" y="connsiteY0"/>
              </a:cxn>
              <a:cxn ang="0">
                <a:pos x="connsiteX1" y="connsiteY1"/>
              </a:cxn>
              <a:cxn ang="0">
                <a:pos x="connsiteX2" y="connsiteY2"/>
              </a:cxn>
              <a:cxn ang="0">
                <a:pos x="connsiteX3" y="connsiteY3"/>
              </a:cxn>
            </a:cxnLst>
            <a:rect l="l" t="t" r="r" b="b"/>
            <a:pathLst>
              <a:path w="371789" h="844061">
                <a:moveTo>
                  <a:pt x="0" y="844061"/>
                </a:moveTo>
                <a:cubicBezTo>
                  <a:pt x="86248" y="748601"/>
                  <a:pt x="172496" y="653142"/>
                  <a:pt x="221063" y="552659"/>
                </a:cubicBezTo>
                <a:cubicBezTo>
                  <a:pt x="269630" y="452175"/>
                  <a:pt x="266281" y="333270"/>
                  <a:pt x="291402" y="241160"/>
                </a:cubicBezTo>
                <a:cubicBezTo>
                  <a:pt x="316523" y="149050"/>
                  <a:pt x="344156" y="74525"/>
                  <a:pt x="371789" y="0"/>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8842549" y="2508398"/>
            <a:ext cx="1095271" cy="857800"/>
          </a:xfrm>
          <a:custGeom>
            <a:avLst/>
            <a:gdLst>
              <a:gd name="connsiteX0" fmla="*/ 0 w 1095271"/>
              <a:gd name="connsiteY0" fmla="*/ 874207 h 874207"/>
              <a:gd name="connsiteX1" fmla="*/ 361741 w 1095271"/>
              <a:gd name="connsiteY1" fmla="*/ 763675 h 874207"/>
              <a:gd name="connsiteX2" fmla="*/ 592853 w 1095271"/>
              <a:gd name="connsiteY2" fmla="*/ 633046 h 874207"/>
              <a:gd name="connsiteX3" fmla="*/ 854110 w 1095271"/>
              <a:gd name="connsiteY3" fmla="*/ 411983 h 874207"/>
              <a:gd name="connsiteX4" fmla="*/ 1004836 w 1095271"/>
              <a:gd name="connsiteY4" fmla="*/ 190919 h 874207"/>
              <a:gd name="connsiteX5" fmla="*/ 1095271 w 1095271"/>
              <a:gd name="connsiteY5" fmla="*/ 0 h 8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271" h="874207">
                <a:moveTo>
                  <a:pt x="0" y="874207"/>
                </a:moveTo>
                <a:cubicBezTo>
                  <a:pt x="131466" y="839038"/>
                  <a:pt x="262932" y="803869"/>
                  <a:pt x="361741" y="763675"/>
                </a:cubicBezTo>
                <a:cubicBezTo>
                  <a:pt x="460550" y="723481"/>
                  <a:pt x="510792" y="691661"/>
                  <a:pt x="592853" y="633046"/>
                </a:cubicBezTo>
                <a:cubicBezTo>
                  <a:pt x="674914" y="574431"/>
                  <a:pt x="785446" y="485671"/>
                  <a:pt x="854110" y="411983"/>
                </a:cubicBezTo>
                <a:cubicBezTo>
                  <a:pt x="922774" y="338295"/>
                  <a:pt x="964642" y="259583"/>
                  <a:pt x="1004836" y="190919"/>
                </a:cubicBezTo>
                <a:cubicBezTo>
                  <a:pt x="1045030" y="122255"/>
                  <a:pt x="1070150" y="61127"/>
                  <a:pt x="1095271" y="0"/>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9355016" y="3155182"/>
            <a:ext cx="1551110" cy="341644"/>
          </a:xfrm>
          <a:custGeom>
            <a:avLst/>
            <a:gdLst>
              <a:gd name="connsiteX0" fmla="*/ 0 w 1567543"/>
              <a:gd name="connsiteY0" fmla="*/ 341644 h 341644"/>
              <a:gd name="connsiteX1" fmla="*/ 492370 w 1567543"/>
              <a:gd name="connsiteY1" fmla="*/ 291403 h 341644"/>
              <a:gd name="connsiteX2" fmla="*/ 984739 w 1567543"/>
              <a:gd name="connsiteY2" fmla="*/ 150726 h 341644"/>
              <a:gd name="connsiteX3" fmla="*/ 1245996 w 1567543"/>
              <a:gd name="connsiteY3" fmla="*/ 50242 h 341644"/>
              <a:gd name="connsiteX4" fmla="*/ 1567543 w 1567543"/>
              <a:gd name="connsiteY4" fmla="*/ 0 h 34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341644">
                <a:moveTo>
                  <a:pt x="0" y="341644"/>
                </a:moveTo>
                <a:cubicBezTo>
                  <a:pt x="164123" y="332433"/>
                  <a:pt x="328247" y="323223"/>
                  <a:pt x="492370" y="291403"/>
                </a:cubicBezTo>
                <a:cubicBezTo>
                  <a:pt x="656493" y="259583"/>
                  <a:pt x="859135" y="190919"/>
                  <a:pt x="984739" y="150726"/>
                </a:cubicBezTo>
                <a:cubicBezTo>
                  <a:pt x="1110343" y="110533"/>
                  <a:pt x="1148862" y="75363"/>
                  <a:pt x="1245996" y="50242"/>
                </a:cubicBezTo>
                <a:cubicBezTo>
                  <a:pt x="1343130" y="25121"/>
                  <a:pt x="1455336" y="12560"/>
                  <a:pt x="1567543" y="0"/>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9777046" y="3737987"/>
            <a:ext cx="1108501" cy="231112"/>
          </a:xfrm>
          <a:custGeom>
            <a:avLst/>
            <a:gdLst>
              <a:gd name="connsiteX0" fmla="*/ 0 w 1165609"/>
              <a:gd name="connsiteY0" fmla="*/ 0 h 231112"/>
              <a:gd name="connsiteX1" fmla="*/ 291402 w 1165609"/>
              <a:gd name="connsiteY1" fmla="*/ 30145 h 231112"/>
              <a:gd name="connsiteX2" fmla="*/ 673240 w 1165609"/>
              <a:gd name="connsiteY2" fmla="*/ 90435 h 231112"/>
              <a:gd name="connsiteX3" fmla="*/ 974690 w 1165609"/>
              <a:gd name="connsiteY3" fmla="*/ 190918 h 231112"/>
              <a:gd name="connsiteX4" fmla="*/ 1165609 w 1165609"/>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609" h="231112">
                <a:moveTo>
                  <a:pt x="0" y="0"/>
                </a:moveTo>
                <a:cubicBezTo>
                  <a:pt x="92947" y="9211"/>
                  <a:pt x="179195" y="15073"/>
                  <a:pt x="291402" y="30145"/>
                </a:cubicBezTo>
                <a:cubicBezTo>
                  <a:pt x="403609" y="45217"/>
                  <a:pt x="559359" y="63640"/>
                  <a:pt x="673240" y="90435"/>
                </a:cubicBezTo>
                <a:cubicBezTo>
                  <a:pt x="787121" y="117230"/>
                  <a:pt x="892629" y="167472"/>
                  <a:pt x="974690" y="190918"/>
                </a:cubicBezTo>
                <a:cubicBezTo>
                  <a:pt x="1056752" y="214364"/>
                  <a:pt x="1111180" y="222738"/>
                  <a:pt x="1165609" y="231112"/>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9756949" y="3778180"/>
            <a:ext cx="381838" cy="429500"/>
          </a:xfrm>
          <a:custGeom>
            <a:avLst/>
            <a:gdLst>
              <a:gd name="connsiteX0" fmla="*/ 0 w 381838"/>
              <a:gd name="connsiteY0" fmla="*/ 0 h 452176"/>
              <a:gd name="connsiteX1" fmla="*/ 200967 w 381838"/>
              <a:gd name="connsiteY1" fmla="*/ 190919 h 452176"/>
              <a:gd name="connsiteX2" fmla="*/ 381838 w 381838"/>
              <a:gd name="connsiteY2" fmla="*/ 452176 h 452176"/>
            </a:gdLst>
            <a:ahLst/>
            <a:cxnLst>
              <a:cxn ang="0">
                <a:pos x="connsiteX0" y="connsiteY0"/>
              </a:cxn>
              <a:cxn ang="0">
                <a:pos x="connsiteX1" y="connsiteY1"/>
              </a:cxn>
              <a:cxn ang="0">
                <a:pos x="connsiteX2" y="connsiteY2"/>
              </a:cxn>
            </a:cxnLst>
            <a:rect l="l" t="t" r="r" b="b"/>
            <a:pathLst>
              <a:path w="381838" h="452176">
                <a:moveTo>
                  <a:pt x="0" y="0"/>
                </a:moveTo>
                <a:cubicBezTo>
                  <a:pt x="68663" y="57778"/>
                  <a:pt x="137327" y="115556"/>
                  <a:pt x="200967" y="190919"/>
                </a:cubicBezTo>
                <a:cubicBezTo>
                  <a:pt x="264607" y="266282"/>
                  <a:pt x="323222" y="359229"/>
                  <a:pt x="381838" y="452176"/>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9334919" y="3526971"/>
            <a:ext cx="422030" cy="588889"/>
          </a:xfrm>
          <a:custGeom>
            <a:avLst/>
            <a:gdLst>
              <a:gd name="connsiteX0" fmla="*/ 0 w 422030"/>
              <a:gd name="connsiteY0" fmla="*/ 0 h 612950"/>
              <a:gd name="connsiteX1" fmla="*/ 170822 w 422030"/>
              <a:gd name="connsiteY1" fmla="*/ 341644 h 612950"/>
              <a:gd name="connsiteX2" fmla="*/ 422030 w 422030"/>
              <a:gd name="connsiteY2" fmla="*/ 612950 h 612950"/>
            </a:gdLst>
            <a:ahLst/>
            <a:cxnLst>
              <a:cxn ang="0">
                <a:pos x="connsiteX0" y="connsiteY0"/>
              </a:cxn>
              <a:cxn ang="0">
                <a:pos x="connsiteX1" y="connsiteY1"/>
              </a:cxn>
              <a:cxn ang="0">
                <a:pos x="connsiteX2" y="connsiteY2"/>
              </a:cxn>
            </a:cxnLst>
            <a:rect l="l" t="t" r="r" b="b"/>
            <a:pathLst>
              <a:path w="422030" h="612950">
                <a:moveTo>
                  <a:pt x="0" y="0"/>
                </a:moveTo>
                <a:cubicBezTo>
                  <a:pt x="50242" y="119743"/>
                  <a:pt x="100484" y="239486"/>
                  <a:pt x="170822" y="341644"/>
                </a:cubicBezTo>
                <a:cubicBezTo>
                  <a:pt x="241160" y="443802"/>
                  <a:pt x="331595" y="528376"/>
                  <a:pt x="422030" y="612950"/>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8862646" y="3406391"/>
            <a:ext cx="432079" cy="553663"/>
          </a:xfrm>
          <a:custGeom>
            <a:avLst/>
            <a:gdLst>
              <a:gd name="connsiteX0" fmla="*/ 0 w 432079"/>
              <a:gd name="connsiteY0" fmla="*/ 0 h 562708"/>
              <a:gd name="connsiteX1" fmla="*/ 241161 w 432079"/>
              <a:gd name="connsiteY1" fmla="*/ 311499 h 562708"/>
              <a:gd name="connsiteX2" fmla="*/ 432079 w 432079"/>
              <a:gd name="connsiteY2" fmla="*/ 562708 h 562708"/>
            </a:gdLst>
            <a:ahLst/>
            <a:cxnLst>
              <a:cxn ang="0">
                <a:pos x="connsiteX0" y="connsiteY0"/>
              </a:cxn>
              <a:cxn ang="0">
                <a:pos x="connsiteX1" y="connsiteY1"/>
              </a:cxn>
              <a:cxn ang="0">
                <a:pos x="connsiteX2" y="connsiteY2"/>
              </a:cxn>
            </a:cxnLst>
            <a:rect l="l" t="t" r="r" b="b"/>
            <a:pathLst>
              <a:path w="432079" h="562708">
                <a:moveTo>
                  <a:pt x="0" y="0"/>
                </a:moveTo>
                <a:lnTo>
                  <a:pt x="241161" y="311499"/>
                </a:lnTo>
                <a:cubicBezTo>
                  <a:pt x="313174" y="405284"/>
                  <a:pt x="372626" y="483996"/>
                  <a:pt x="432079" y="562708"/>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8440615" y="3376246"/>
            <a:ext cx="150726" cy="615293"/>
          </a:xfrm>
          <a:custGeom>
            <a:avLst/>
            <a:gdLst>
              <a:gd name="connsiteX0" fmla="*/ 0 w 150726"/>
              <a:gd name="connsiteY0" fmla="*/ 0 h 653143"/>
              <a:gd name="connsiteX1" fmla="*/ 80387 w 150726"/>
              <a:gd name="connsiteY1" fmla="*/ 200967 h 653143"/>
              <a:gd name="connsiteX2" fmla="*/ 100484 w 150726"/>
              <a:gd name="connsiteY2" fmla="*/ 422031 h 653143"/>
              <a:gd name="connsiteX3" fmla="*/ 150726 w 150726"/>
              <a:gd name="connsiteY3" fmla="*/ 653143 h 653143"/>
            </a:gdLst>
            <a:ahLst/>
            <a:cxnLst>
              <a:cxn ang="0">
                <a:pos x="connsiteX0" y="connsiteY0"/>
              </a:cxn>
              <a:cxn ang="0">
                <a:pos x="connsiteX1" y="connsiteY1"/>
              </a:cxn>
              <a:cxn ang="0">
                <a:pos x="connsiteX2" y="connsiteY2"/>
              </a:cxn>
              <a:cxn ang="0">
                <a:pos x="connsiteX3" y="connsiteY3"/>
              </a:cxn>
            </a:cxnLst>
            <a:rect l="l" t="t" r="r" b="b"/>
            <a:pathLst>
              <a:path w="150726" h="653143">
                <a:moveTo>
                  <a:pt x="0" y="0"/>
                </a:moveTo>
                <a:cubicBezTo>
                  <a:pt x="31820" y="65314"/>
                  <a:pt x="63640" y="130629"/>
                  <a:pt x="80387" y="200967"/>
                </a:cubicBezTo>
                <a:cubicBezTo>
                  <a:pt x="97134" y="271306"/>
                  <a:pt x="88761" y="346668"/>
                  <a:pt x="100484" y="422031"/>
                </a:cubicBezTo>
                <a:cubicBezTo>
                  <a:pt x="112207" y="497394"/>
                  <a:pt x="131466" y="575268"/>
                  <a:pt x="150726" y="653143"/>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8227219" y="3452813"/>
            <a:ext cx="328612" cy="538162"/>
          </a:xfrm>
          <a:custGeom>
            <a:avLst/>
            <a:gdLst>
              <a:gd name="connsiteX0" fmla="*/ 0 w 328612"/>
              <a:gd name="connsiteY0" fmla="*/ 0 h 538162"/>
              <a:gd name="connsiteX1" fmla="*/ 90487 w 328612"/>
              <a:gd name="connsiteY1" fmla="*/ 52387 h 538162"/>
              <a:gd name="connsiteX2" fmla="*/ 169069 w 328612"/>
              <a:gd name="connsiteY2" fmla="*/ 138112 h 538162"/>
              <a:gd name="connsiteX3" fmla="*/ 214312 w 328612"/>
              <a:gd name="connsiteY3" fmla="*/ 228600 h 538162"/>
              <a:gd name="connsiteX4" fmla="*/ 254794 w 328612"/>
              <a:gd name="connsiteY4" fmla="*/ 352425 h 538162"/>
              <a:gd name="connsiteX5" fmla="*/ 302419 w 328612"/>
              <a:gd name="connsiteY5" fmla="*/ 471487 h 538162"/>
              <a:gd name="connsiteX6" fmla="*/ 328612 w 328612"/>
              <a:gd name="connsiteY6" fmla="*/ 538162 h 5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612" h="538162">
                <a:moveTo>
                  <a:pt x="0" y="0"/>
                </a:moveTo>
                <a:cubicBezTo>
                  <a:pt x="31154" y="14684"/>
                  <a:pt x="62309" y="29368"/>
                  <a:pt x="90487" y="52387"/>
                </a:cubicBezTo>
                <a:cubicBezTo>
                  <a:pt x="118665" y="75406"/>
                  <a:pt x="148432" y="108743"/>
                  <a:pt x="169069" y="138112"/>
                </a:cubicBezTo>
                <a:cubicBezTo>
                  <a:pt x="189706" y="167481"/>
                  <a:pt x="200025" y="192881"/>
                  <a:pt x="214312" y="228600"/>
                </a:cubicBezTo>
                <a:cubicBezTo>
                  <a:pt x="228599" y="264319"/>
                  <a:pt x="240110" y="311944"/>
                  <a:pt x="254794" y="352425"/>
                </a:cubicBezTo>
                <a:cubicBezTo>
                  <a:pt x="269479" y="392906"/>
                  <a:pt x="290116" y="440531"/>
                  <a:pt x="302419" y="471487"/>
                </a:cubicBezTo>
                <a:cubicBezTo>
                  <a:pt x="314722" y="502443"/>
                  <a:pt x="321667" y="520302"/>
                  <a:pt x="328612" y="538162"/>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8086725" y="3602831"/>
            <a:ext cx="435769" cy="385763"/>
          </a:xfrm>
          <a:custGeom>
            <a:avLst/>
            <a:gdLst>
              <a:gd name="connsiteX0" fmla="*/ 0 w 435769"/>
              <a:gd name="connsiteY0" fmla="*/ 0 h 385763"/>
              <a:gd name="connsiteX1" fmla="*/ 126206 w 435769"/>
              <a:gd name="connsiteY1" fmla="*/ 47625 h 385763"/>
              <a:gd name="connsiteX2" fmla="*/ 226219 w 435769"/>
              <a:gd name="connsiteY2" fmla="*/ 107157 h 385763"/>
              <a:gd name="connsiteX3" fmla="*/ 297656 w 435769"/>
              <a:gd name="connsiteY3" fmla="*/ 150019 h 385763"/>
              <a:gd name="connsiteX4" fmla="*/ 373856 w 435769"/>
              <a:gd name="connsiteY4" fmla="*/ 235744 h 385763"/>
              <a:gd name="connsiteX5" fmla="*/ 414338 w 435769"/>
              <a:gd name="connsiteY5" fmla="*/ 314325 h 385763"/>
              <a:gd name="connsiteX6" fmla="*/ 435769 w 435769"/>
              <a:gd name="connsiteY6" fmla="*/ 385763 h 38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769" h="385763">
                <a:moveTo>
                  <a:pt x="0" y="0"/>
                </a:moveTo>
                <a:cubicBezTo>
                  <a:pt x="44251" y="14883"/>
                  <a:pt x="88503" y="29766"/>
                  <a:pt x="126206" y="47625"/>
                </a:cubicBezTo>
                <a:cubicBezTo>
                  <a:pt x="163909" y="65484"/>
                  <a:pt x="226219" y="107157"/>
                  <a:pt x="226219" y="107157"/>
                </a:cubicBezTo>
                <a:cubicBezTo>
                  <a:pt x="254794" y="124223"/>
                  <a:pt x="273050" y="128588"/>
                  <a:pt x="297656" y="150019"/>
                </a:cubicBezTo>
                <a:cubicBezTo>
                  <a:pt x="322262" y="171450"/>
                  <a:pt x="354409" y="208360"/>
                  <a:pt x="373856" y="235744"/>
                </a:cubicBezTo>
                <a:cubicBezTo>
                  <a:pt x="393303" y="263128"/>
                  <a:pt x="404019" y="289322"/>
                  <a:pt x="414338" y="314325"/>
                </a:cubicBezTo>
                <a:cubicBezTo>
                  <a:pt x="424657" y="339328"/>
                  <a:pt x="430213" y="362545"/>
                  <a:pt x="435769" y="385763"/>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7824788" y="3759994"/>
            <a:ext cx="345281" cy="233362"/>
          </a:xfrm>
          <a:custGeom>
            <a:avLst/>
            <a:gdLst>
              <a:gd name="connsiteX0" fmla="*/ 0 w 345281"/>
              <a:gd name="connsiteY0" fmla="*/ 0 h 233362"/>
              <a:gd name="connsiteX1" fmla="*/ 100012 w 345281"/>
              <a:gd name="connsiteY1" fmla="*/ 76200 h 233362"/>
              <a:gd name="connsiteX2" fmla="*/ 211931 w 345281"/>
              <a:gd name="connsiteY2" fmla="*/ 164306 h 233362"/>
              <a:gd name="connsiteX3" fmla="*/ 269081 w 345281"/>
              <a:gd name="connsiteY3" fmla="*/ 202406 h 233362"/>
              <a:gd name="connsiteX4" fmla="*/ 345281 w 345281"/>
              <a:gd name="connsiteY4" fmla="*/ 233362 h 2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81" h="233362">
                <a:moveTo>
                  <a:pt x="0" y="0"/>
                </a:moveTo>
                <a:lnTo>
                  <a:pt x="100012" y="76200"/>
                </a:lnTo>
                <a:cubicBezTo>
                  <a:pt x="135334" y="103584"/>
                  <a:pt x="183753" y="143272"/>
                  <a:pt x="211931" y="164306"/>
                </a:cubicBezTo>
                <a:cubicBezTo>
                  <a:pt x="240109" y="185340"/>
                  <a:pt x="246856" y="190897"/>
                  <a:pt x="269081" y="202406"/>
                </a:cubicBezTo>
                <a:cubicBezTo>
                  <a:pt x="291306" y="213915"/>
                  <a:pt x="318293" y="223638"/>
                  <a:pt x="345281" y="233362"/>
                </a:cubicBez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9660" y="4587240"/>
            <a:ext cx="3242298" cy="646331"/>
          </a:xfrm>
          <a:prstGeom prst="rect">
            <a:avLst/>
          </a:prstGeom>
          <a:solidFill>
            <a:schemeClr val="bg1"/>
          </a:solidFill>
          <a:ln>
            <a:solidFill>
              <a:srgbClr val="FF0000"/>
            </a:solidFill>
          </a:ln>
        </p:spPr>
        <p:txBody>
          <a:bodyPr wrap="none" rtlCol="0">
            <a:spAutoFit/>
          </a:bodyPr>
          <a:lstStyle/>
          <a:p>
            <a:r>
              <a:rPr lang="en-US" dirty="0"/>
              <a:t>Flow lines + Equipotential lines =</a:t>
            </a:r>
          </a:p>
          <a:p>
            <a:r>
              <a:rPr lang="en-US" dirty="0"/>
              <a:t>Flow net</a:t>
            </a:r>
          </a:p>
        </p:txBody>
      </p:sp>
      <p:sp>
        <p:nvSpPr>
          <p:cNvPr id="58" name="TextBox 57"/>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B41176B7-B8F7-4939-BBDE-888F5246CC09}" type="slidenum">
              <a:rPr lang="en-US" smtClean="0"/>
              <a:t>19</a:t>
            </a:fld>
            <a:endParaRPr lang="en-US" dirty="0"/>
          </a:p>
        </p:txBody>
      </p:sp>
    </p:spTree>
    <p:extLst>
      <p:ext uri="{BB962C8B-B14F-4D97-AF65-F5344CB8AC3E}">
        <p14:creationId xmlns:p14="http://schemas.microsoft.com/office/powerpoint/2010/main" val="390928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P spid="21" grpId="0" animBg="1"/>
      <p:bldP spid="22" grpId="0" animBg="1"/>
      <p:bldP spid="24" grpId="0" animBg="1"/>
      <p:bldP spid="27" grpId="0" animBg="1"/>
      <p:bldP spid="32" grpId="0" animBg="1"/>
      <p:bldP spid="33" grpId="0" animBg="1"/>
      <p:bldP spid="34" grpId="0" animBg="1"/>
      <p:bldP spid="4" grpId="0" animBg="1"/>
      <p:bldP spid="42" grpId="0" animBg="1"/>
      <p:bldP spid="66"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3475" y="485775"/>
            <a:ext cx="6381749" cy="590549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ent-Up Arrow 27"/>
          <p:cNvSpPr/>
          <p:nvPr/>
        </p:nvSpPr>
        <p:spPr>
          <a:xfrm rot="10800000" flipH="1">
            <a:off x="10158410" y="365123"/>
            <a:ext cx="831051" cy="2555774"/>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571504" y="365125"/>
            <a:ext cx="4010022" cy="1611311"/>
          </a:xfrm>
        </p:spPr>
        <p:txBody>
          <a:bodyPr>
            <a:normAutofit/>
          </a:bodyPr>
          <a:lstStyle/>
          <a:p>
            <a:r>
              <a:rPr lang="en-US" dirty="0"/>
              <a:t>Water balance: internal balances</a:t>
            </a:r>
          </a:p>
        </p:txBody>
      </p:sp>
      <p:sp>
        <p:nvSpPr>
          <p:cNvPr id="4" name="TextBox 3"/>
          <p:cNvSpPr txBox="1"/>
          <p:nvPr/>
        </p:nvSpPr>
        <p:spPr>
          <a:xfrm>
            <a:off x="5676900" y="6217205"/>
            <a:ext cx="1205202" cy="369332"/>
          </a:xfrm>
          <a:prstGeom prst="rect">
            <a:avLst/>
          </a:prstGeom>
          <a:solidFill>
            <a:schemeClr val="bg1"/>
          </a:solidFill>
        </p:spPr>
        <p:txBody>
          <a:bodyPr wrap="square" rtlCol="0">
            <a:spAutoFit/>
          </a:bodyPr>
          <a:lstStyle/>
          <a:p>
            <a:r>
              <a:rPr lang="en-US" dirty="0"/>
              <a:t>Watershed</a:t>
            </a:r>
          </a:p>
        </p:txBody>
      </p:sp>
      <p:sp>
        <p:nvSpPr>
          <p:cNvPr id="5" name="Down Arrow 4"/>
          <p:cNvSpPr/>
          <p:nvPr/>
        </p:nvSpPr>
        <p:spPr>
          <a:xfrm>
            <a:off x="9448800" y="6200776"/>
            <a:ext cx="1190625" cy="459002"/>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Runoff</a:t>
            </a:r>
          </a:p>
        </p:txBody>
      </p:sp>
      <p:sp>
        <p:nvSpPr>
          <p:cNvPr id="6" name="Rectangle 5"/>
          <p:cNvSpPr/>
          <p:nvPr/>
        </p:nvSpPr>
        <p:spPr>
          <a:xfrm>
            <a:off x="8362950" y="5829300"/>
            <a:ext cx="263842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Streams and lakes</a:t>
            </a:r>
          </a:p>
        </p:txBody>
      </p:sp>
      <p:sp>
        <p:nvSpPr>
          <p:cNvPr id="18" name="Rectangle 17"/>
          <p:cNvSpPr/>
          <p:nvPr/>
        </p:nvSpPr>
        <p:spPr>
          <a:xfrm>
            <a:off x="8156969" y="4631531"/>
            <a:ext cx="147637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Groundwater</a:t>
            </a:r>
          </a:p>
        </p:txBody>
      </p:sp>
      <p:sp>
        <p:nvSpPr>
          <p:cNvPr id="19" name="Down Arrow 18"/>
          <p:cNvSpPr/>
          <p:nvPr/>
        </p:nvSpPr>
        <p:spPr>
          <a:xfrm>
            <a:off x="8074817" y="5015360"/>
            <a:ext cx="1646634" cy="782984"/>
          </a:xfrm>
          <a:prstGeom prst="downArrow">
            <a:avLst>
              <a:gd name="adj1" fmla="val 100000"/>
              <a:gd name="adj2" fmla="val 28261"/>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 flow generation</a:t>
            </a:r>
          </a:p>
        </p:txBody>
      </p:sp>
      <p:sp>
        <p:nvSpPr>
          <p:cNvPr id="20" name="Down Arrow 19"/>
          <p:cNvSpPr/>
          <p:nvPr/>
        </p:nvSpPr>
        <p:spPr>
          <a:xfrm>
            <a:off x="8240314" y="4181027"/>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Percolation</a:t>
            </a:r>
          </a:p>
        </p:txBody>
      </p:sp>
      <p:sp>
        <p:nvSpPr>
          <p:cNvPr id="21" name="Rectangle 20"/>
          <p:cNvSpPr/>
          <p:nvPr/>
        </p:nvSpPr>
        <p:spPr>
          <a:xfrm>
            <a:off x="8116488" y="3795264"/>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Soil water</a:t>
            </a:r>
          </a:p>
        </p:txBody>
      </p:sp>
      <p:sp>
        <p:nvSpPr>
          <p:cNvPr id="22" name="Down Arrow 21"/>
          <p:cNvSpPr/>
          <p:nvPr/>
        </p:nvSpPr>
        <p:spPr>
          <a:xfrm>
            <a:off x="8758236" y="261937"/>
            <a:ext cx="1404939"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Precipitation</a:t>
            </a:r>
          </a:p>
        </p:txBody>
      </p:sp>
      <p:sp>
        <p:nvSpPr>
          <p:cNvPr id="23" name="Rectangle 22"/>
          <p:cNvSpPr/>
          <p:nvPr/>
        </p:nvSpPr>
        <p:spPr>
          <a:xfrm>
            <a:off x="8702276" y="940593"/>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Interception</a:t>
            </a:r>
          </a:p>
        </p:txBody>
      </p:sp>
      <p:sp>
        <p:nvSpPr>
          <p:cNvPr id="24" name="Rectangle 23"/>
          <p:cNvSpPr/>
          <p:nvPr/>
        </p:nvSpPr>
        <p:spPr>
          <a:xfrm>
            <a:off x="7560468" y="2001142"/>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Snowpack</a:t>
            </a:r>
          </a:p>
        </p:txBody>
      </p:sp>
      <p:sp>
        <p:nvSpPr>
          <p:cNvPr id="25" name="Rectangle 24"/>
          <p:cNvSpPr/>
          <p:nvPr/>
        </p:nvSpPr>
        <p:spPr>
          <a:xfrm>
            <a:off x="8027192" y="2956024"/>
            <a:ext cx="3212308"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Surface detention</a:t>
            </a:r>
          </a:p>
        </p:txBody>
      </p:sp>
      <p:sp>
        <p:nvSpPr>
          <p:cNvPr id="7" name="Bent-Up Arrow 6"/>
          <p:cNvSpPr/>
          <p:nvPr/>
        </p:nvSpPr>
        <p:spPr>
          <a:xfrm rot="10800000">
            <a:off x="7858122" y="379804"/>
            <a:ext cx="900113" cy="1596631"/>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8246266" y="1324867"/>
            <a:ext cx="1297783"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Throughfall</a:t>
            </a:r>
            <a:endParaRPr lang="en-US" dirty="0"/>
          </a:p>
        </p:txBody>
      </p:sp>
      <p:sp>
        <p:nvSpPr>
          <p:cNvPr id="27" name="Down Arrow 26"/>
          <p:cNvSpPr/>
          <p:nvPr/>
        </p:nvSpPr>
        <p:spPr>
          <a:xfrm>
            <a:off x="7693817" y="2372618"/>
            <a:ext cx="1297783" cy="548280"/>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Snowmelt</a:t>
            </a:r>
          </a:p>
        </p:txBody>
      </p:sp>
      <p:sp>
        <p:nvSpPr>
          <p:cNvPr id="29" name="Bent-Up Arrow 28"/>
          <p:cNvSpPr/>
          <p:nvPr/>
        </p:nvSpPr>
        <p:spPr>
          <a:xfrm rot="10800000" flipH="1">
            <a:off x="9544049" y="1447799"/>
            <a:ext cx="614363" cy="1473098"/>
          </a:xfrm>
          <a:prstGeom prst="bentUpArrow">
            <a:avLst>
              <a:gd name="adj1" fmla="val 29651"/>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10010774" y="3333850"/>
            <a:ext cx="1131093" cy="2463897"/>
          </a:xfrm>
          <a:prstGeom prst="downArrow">
            <a:avLst>
              <a:gd name="adj1" fmla="val 100000"/>
              <a:gd name="adj2" fmla="val 18156"/>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Overland flow</a:t>
            </a:r>
          </a:p>
        </p:txBody>
      </p:sp>
      <p:sp>
        <p:nvSpPr>
          <p:cNvPr id="31" name="Down Arrow 30"/>
          <p:cNvSpPr/>
          <p:nvPr/>
        </p:nvSpPr>
        <p:spPr>
          <a:xfrm>
            <a:off x="8234361" y="3333850"/>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Infiltration</a:t>
            </a:r>
          </a:p>
        </p:txBody>
      </p:sp>
      <p:sp>
        <p:nvSpPr>
          <p:cNvPr id="10" name="Right Arrow 9"/>
          <p:cNvSpPr/>
          <p:nvPr/>
        </p:nvSpPr>
        <p:spPr>
          <a:xfrm rot="16200000">
            <a:off x="2428140" y="3006543"/>
            <a:ext cx="6107670" cy="313653"/>
          </a:xfrm>
          <a:prstGeom prst="rightArrow">
            <a:avLst>
              <a:gd name="adj1" fmla="val 100000"/>
              <a:gd name="adj2" fmla="val 6420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Evapotranspiration</a:t>
            </a:r>
          </a:p>
        </p:txBody>
      </p:sp>
      <p:sp>
        <p:nvSpPr>
          <p:cNvPr id="33" name="Right Arrow 32"/>
          <p:cNvSpPr/>
          <p:nvPr/>
        </p:nvSpPr>
        <p:spPr>
          <a:xfrm flipH="1">
            <a:off x="5638801" y="995887"/>
            <a:ext cx="3063474" cy="24622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4" name="Right Arrow 33"/>
          <p:cNvSpPr/>
          <p:nvPr/>
        </p:nvSpPr>
        <p:spPr>
          <a:xfrm flipH="1">
            <a:off x="5638801" y="2061165"/>
            <a:ext cx="1921667" cy="2326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Sublimation</a:t>
            </a:r>
          </a:p>
        </p:txBody>
      </p:sp>
      <p:sp>
        <p:nvSpPr>
          <p:cNvPr id="35" name="Right Arrow 34"/>
          <p:cNvSpPr/>
          <p:nvPr/>
        </p:nvSpPr>
        <p:spPr>
          <a:xfrm flipH="1">
            <a:off x="5638801" y="3046476"/>
            <a:ext cx="2362020" cy="290450"/>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6" name="Right Arrow 35"/>
          <p:cNvSpPr/>
          <p:nvPr/>
        </p:nvSpPr>
        <p:spPr>
          <a:xfrm flipH="1">
            <a:off x="5638800" y="3861353"/>
            <a:ext cx="2474485" cy="292574"/>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Transpiration</a:t>
            </a:r>
          </a:p>
        </p:txBody>
      </p:sp>
      <p:sp>
        <p:nvSpPr>
          <p:cNvPr id="37" name="Right Arrow 36"/>
          <p:cNvSpPr/>
          <p:nvPr/>
        </p:nvSpPr>
        <p:spPr>
          <a:xfrm flipH="1">
            <a:off x="5638801" y="5850044"/>
            <a:ext cx="2702716" cy="3439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11" name="TextBox 10"/>
          <p:cNvSpPr txBox="1"/>
          <p:nvPr/>
        </p:nvSpPr>
        <p:spPr>
          <a:xfrm>
            <a:off x="2724154" y="2562159"/>
            <a:ext cx="1388271" cy="646331"/>
          </a:xfrm>
          <a:prstGeom prst="rect">
            <a:avLst/>
          </a:prstGeom>
          <a:noFill/>
        </p:spPr>
        <p:txBody>
          <a:bodyPr wrap="square" rtlCol="0">
            <a:spAutoFit/>
          </a:bodyPr>
          <a:lstStyle/>
          <a:p>
            <a:r>
              <a:rPr lang="en-US" dirty="0"/>
              <a:t>Energy</a:t>
            </a:r>
          </a:p>
          <a:p>
            <a:r>
              <a:rPr lang="en-US" dirty="0"/>
              <a:t>(latent heat)</a:t>
            </a:r>
          </a:p>
        </p:txBody>
      </p:sp>
      <p:cxnSp>
        <p:nvCxnSpPr>
          <p:cNvPr id="41" name="Straight Arrow Connector 40"/>
          <p:cNvCxnSpPr>
            <a:stCxn id="11" idx="3"/>
          </p:cNvCxnSpPr>
          <p:nvPr/>
        </p:nvCxnSpPr>
        <p:spPr>
          <a:xfrm flipV="1">
            <a:off x="4112425" y="1126331"/>
            <a:ext cx="1212723" cy="17589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1" idx="3"/>
          </p:cNvCxnSpPr>
          <p:nvPr/>
        </p:nvCxnSpPr>
        <p:spPr>
          <a:xfrm flipV="1">
            <a:off x="4112425" y="2184347"/>
            <a:ext cx="1212722" cy="7009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1" idx="3"/>
          </p:cNvCxnSpPr>
          <p:nvPr/>
        </p:nvCxnSpPr>
        <p:spPr>
          <a:xfrm>
            <a:off x="4112425" y="2885325"/>
            <a:ext cx="1212722" cy="3063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1" idx="3"/>
          </p:cNvCxnSpPr>
          <p:nvPr/>
        </p:nvCxnSpPr>
        <p:spPr>
          <a:xfrm>
            <a:off x="4112425" y="2885325"/>
            <a:ext cx="1212722" cy="11532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1" idx="3"/>
          </p:cNvCxnSpPr>
          <p:nvPr/>
        </p:nvCxnSpPr>
        <p:spPr>
          <a:xfrm>
            <a:off x="4112425" y="2885325"/>
            <a:ext cx="1212722" cy="3163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1" idx="3"/>
          </p:cNvCxnSpPr>
          <p:nvPr/>
        </p:nvCxnSpPr>
        <p:spPr>
          <a:xfrm flipV="1">
            <a:off x="4112425" y="2562159"/>
            <a:ext cx="3607045" cy="3231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073376" y="34182"/>
            <a:ext cx="2684859" cy="369332"/>
            <a:chOff x="6073376" y="34182"/>
            <a:chExt cx="2684859" cy="369332"/>
          </a:xfrm>
        </p:grpSpPr>
        <p:sp>
          <p:nvSpPr>
            <p:cNvPr id="38" name="TextBox 37"/>
            <p:cNvSpPr txBox="1"/>
            <p:nvPr/>
          </p:nvSpPr>
          <p:spPr>
            <a:xfrm>
              <a:off x="6073376" y="34182"/>
              <a:ext cx="1388271" cy="369332"/>
            </a:xfrm>
            <a:prstGeom prst="rect">
              <a:avLst/>
            </a:prstGeom>
            <a:noFill/>
          </p:spPr>
          <p:txBody>
            <a:bodyPr wrap="square" rtlCol="0">
              <a:spAutoFit/>
            </a:bodyPr>
            <a:lstStyle/>
            <a:p>
              <a:r>
                <a:rPr lang="en-US" dirty="0"/>
                <a:t>Energy</a:t>
              </a:r>
            </a:p>
          </p:txBody>
        </p:sp>
        <p:cxnSp>
          <p:nvCxnSpPr>
            <p:cNvPr id="39" name="Straight Arrow Connector 38"/>
            <p:cNvCxnSpPr/>
            <p:nvPr/>
          </p:nvCxnSpPr>
          <p:spPr>
            <a:xfrm>
              <a:off x="6876042" y="236861"/>
              <a:ext cx="1882193" cy="641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13481" y="109534"/>
            <a:ext cx="301686" cy="369332"/>
          </a:xfrm>
          <a:prstGeom prst="rect">
            <a:avLst/>
          </a:prstGeom>
          <a:solidFill>
            <a:schemeClr val="bg1"/>
          </a:solidFill>
          <a:ln>
            <a:solidFill>
              <a:schemeClr val="tx1"/>
            </a:solidFill>
          </a:ln>
        </p:spPr>
        <p:txBody>
          <a:bodyPr wrap="none" rtlCol="0">
            <a:spAutoFit/>
          </a:bodyPr>
          <a:lstStyle/>
          <a:p>
            <a:fld id="{8C09A911-C480-4415-9017-3FED72D5FFB9}" type="slidenum">
              <a:rPr lang="en-US" dirty="0"/>
              <a:t>2</a:t>
            </a:fld>
            <a:endParaRPr lang="en-US" dirty="0"/>
          </a:p>
        </p:txBody>
      </p:sp>
    </p:spTree>
    <p:extLst>
      <p:ext uri="{BB962C8B-B14F-4D97-AF65-F5344CB8AC3E}">
        <p14:creationId xmlns:p14="http://schemas.microsoft.com/office/powerpoint/2010/main" val="363083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0"/>
                                        </p:tgtEl>
                                        <p:attrNameLst>
                                          <p:attrName>style.opacity</p:attrName>
                                        </p:attrNameLst>
                                      </p:cBhvr>
                                      <p:to>
                                        <p:strVal val="0.25"/>
                                      </p:to>
                                    </p:set>
                                    <p:animEffect filter="image" prLst="opacity: 0.25">
                                      <p:cBhvr rctx="IE">
                                        <p:cTn id="7" dur="indefinite"/>
                                        <p:tgtEl>
                                          <p:spTgt spid="10"/>
                                        </p:tgtEl>
                                      </p:cBhvr>
                                    </p:animEffect>
                                  </p:childTnLst>
                                </p:cTn>
                              </p:par>
                              <p:par>
                                <p:cTn id="8" presetID="9" presetClass="emph" presetSubtype="0" grpId="0" nodeType="withEffect">
                                  <p:stCondLst>
                                    <p:cond delay="0"/>
                                  </p:stCondLst>
                                  <p:childTnLst>
                                    <p:set>
                                      <p:cBhvr rctx="PPT">
                                        <p:cTn id="9" dur="indefinite"/>
                                        <p:tgtEl>
                                          <p:spTgt spid="33"/>
                                        </p:tgtEl>
                                        <p:attrNameLst>
                                          <p:attrName>style.opacity</p:attrName>
                                        </p:attrNameLst>
                                      </p:cBhvr>
                                      <p:to>
                                        <p:strVal val="0.25"/>
                                      </p:to>
                                    </p:set>
                                    <p:animEffect filter="image" prLst="opacity: 0.25">
                                      <p:cBhvr rctx="IE">
                                        <p:cTn id="10" dur="indefinite"/>
                                        <p:tgtEl>
                                          <p:spTgt spid="33"/>
                                        </p:tgtEl>
                                      </p:cBhvr>
                                    </p:animEffect>
                                  </p:childTnLst>
                                </p:cTn>
                              </p:par>
                              <p:par>
                                <p:cTn id="11" presetID="9" presetClass="emph" presetSubtype="0" grpId="0" nodeType="withEffect">
                                  <p:stCondLst>
                                    <p:cond delay="0"/>
                                  </p:stCondLst>
                                  <p:childTnLst>
                                    <p:set>
                                      <p:cBhvr rctx="PPT">
                                        <p:cTn id="12" dur="indefinite"/>
                                        <p:tgtEl>
                                          <p:spTgt spid="23"/>
                                        </p:tgtEl>
                                        <p:attrNameLst>
                                          <p:attrName>style.opacity</p:attrName>
                                        </p:attrNameLst>
                                      </p:cBhvr>
                                      <p:to>
                                        <p:strVal val="0.25"/>
                                      </p:to>
                                    </p:set>
                                    <p:animEffect filter="image" prLst="opacity: 0.25">
                                      <p:cBhvr rctx="IE">
                                        <p:cTn id="13" dur="indefinite"/>
                                        <p:tgtEl>
                                          <p:spTgt spid="23"/>
                                        </p:tgtEl>
                                      </p:cBhvr>
                                    </p:animEffect>
                                  </p:childTnLst>
                                </p:cTn>
                              </p:par>
                              <p:par>
                                <p:cTn id="14" presetID="9" presetClass="emph" presetSubtype="0" grpId="0" nodeType="withEffect">
                                  <p:stCondLst>
                                    <p:cond delay="0"/>
                                  </p:stCondLst>
                                  <p:childTnLst>
                                    <p:set>
                                      <p:cBhvr rctx="PPT">
                                        <p:cTn id="15" dur="indefinite"/>
                                        <p:tgtEl>
                                          <p:spTgt spid="26"/>
                                        </p:tgtEl>
                                        <p:attrNameLst>
                                          <p:attrName>style.opacity</p:attrName>
                                        </p:attrNameLst>
                                      </p:cBhvr>
                                      <p:to>
                                        <p:strVal val="0.25"/>
                                      </p:to>
                                    </p:set>
                                    <p:animEffect filter="image" prLst="opacity: 0.25">
                                      <p:cBhvr rctx="IE">
                                        <p:cTn id="16" dur="indefinite"/>
                                        <p:tgtEl>
                                          <p:spTgt spid="26"/>
                                        </p:tgtEl>
                                      </p:cBhvr>
                                    </p:animEffect>
                                  </p:childTnLst>
                                </p:cTn>
                              </p:par>
                              <p:par>
                                <p:cTn id="17" presetID="9" presetClass="emph" presetSubtype="0" grpId="0" nodeType="withEffect">
                                  <p:stCondLst>
                                    <p:cond delay="0"/>
                                  </p:stCondLst>
                                  <p:childTnLst>
                                    <p:set>
                                      <p:cBhvr rctx="PPT">
                                        <p:cTn id="18" dur="indefinite"/>
                                        <p:tgtEl>
                                          <p:spTgt spid="29"/>
                                        </p:tgtEl>
                                        <p:attrNameLst>
                                          <p:attrName>style.opacity</p:attrName>
                                        </p:attrNameLst>
                                      </p:cBhvr>
                                      <p:to>
                                        <p:strVal val="0.25"/>
                                      </p:to>
                                    </p:set>
                                    <p:animEffect filter="image" prLst="opacity: 0.25">
                                      <p:cBhvr rctx="IE">
                                        <p:cTn id="19" dur="indefinite"/>
                                        <p:tgtEl>
                                          <p:spTgt spid="29"/>
                                        </p:tgtEl>
                                      </p:cBhvr>
                                    </p:animEffect>
                                  </p:childTnLst>
                                </p:cTn>
                              </p:par>
                              <p:par>
                                <p:cTn id="20" presetID="9" presetClass="emph" presetSubtype="0" grpId="0" nodeType="withEffect">
                                  <p:stCondLst>
                                    <p:cond delay="0"/>
                                  </p:stCondLst>
                                  <p:childTnLst>
                                    <p:set>
                                      <p:cBhvr rctx="PPT">
                                        <p:cTn id="21" dur="indefinite"/>
                                        <p:tgtEl>
                                          <p:spTgt spid="25"/>
                                        </p:tgtEl>
                                        <p:attrNameLst>
                                          <p:attrName>style.opacity</p:attrName>
                                        </p:attrNameLst>
                                      </p:cBhvr>
                                      <p:to>
                                        <p:strVal val="0.25"/>
                                      </p:to>
                                    </p:set>
                                    <p:animEffect filter="image" prLst="opacity: 0.25">
                                      <p:cBhvr rctx="IE">
                                        <p:cTn id="22" dur="indefinite"/>
                                        <p:tgtEl>
                                          <p:spTgt spid="25"/>
                                        </p:tgtEl>
                                      </p:cBhvr>
                                    </p:animEffect>
                                  </p:childTnLst>
                                </p:cTn>
                              </p:par>
                              <p:par>
                                <p:cTn id="23" presetID="9" presetClass="emph" presetSubtype="0" grpId="0" nodeType="withEffect">
                                  <p:stCondLst>
                                    <p:cond delay="0"/>
                                  </p:stCondLst>
                                  <p:childTnLst>
                                    <p:set>
                                      <p:cBhvr rctx="PPT">
                                        <p:cTn id="24" dur="indefinite"/>
                                        <p:tgtEl>
                                          <p:spTgt spid="35"/>
                                        </p:tgtEl>
                                        <p:attrNameLst>
                                          <p:attrName>style.opacity</p:attrName>
                                        </p:attrNameLst>
                                      </p:cBhvr>
                                      <p:to>
                                        <p:strVal val="0.25"/>
                                      </p:to>
                                    </p:set>
                                    <p:animEffect filter="image" prLst="opacity: 0.25">
                                      <p:cBhvr rctx="IE">
                                        <p:cTn id="25" dur="indefinite"/>
                                        <p:tgtEl>
                                          <p:spTgt spid="35"/>
                                        </p:tgtEl>
                                      </p:cBhvr>
                                    </p:animEffect>
                                  </p:childTnLst>
                                </p:cTn>
                              </p:par>
                              <p:par>
                                <p:cTn id="26" presetID="9" presetClass="emph" presetSubtype="0" grpId="0" nodeType="withEffect">
                                  <p:stCondLst>
                                    <p:cond delay="0"/>
                                  </p:stCondLst>
                                  <p:childTnLst>
                                    <p:set>
                                      <p:cBhvr rctx="PPT">
                                        <p:cTn id="27" dur="indefinite"/>
                                        <p:tgtEl>
                                          <p:spTgt spid="30"/>
                                        </p:tgtEl>
                                        <p:attrNameLst>
                                          <p:attrName>style.opacity</p:attrName>
                                        </p:attrNameLst>
                                      </p:cBhvr>
                                      <p:to>
                                        <p:strVal val="0.25"/>
                                      </p:to>
                                    </p:set>
                                    <p:animEffect filter="image" prLst="opacity: 0.25">
                                      <p:cBhvr rctx="IE">
                                        <p:cTn id="28" dur="indefinite"/>
                                        <p:tgtEl>
                                          <p:spTgt spid="3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25"/>
                                      </p:to>
                                    </p:set>
                                    <p:animEffect filter="image" prLst="opacity: 0.25">
                                      <p:cBhvr rctx="IE">
                                        <p:cTn id="31" dur="indefinite"/>
                                        <p:tgtEl>
                                          <p:spTgt spid="31"/>
                                        </p:tgtEl>
                                      </p:cBhvr>
                                    </p:animEffect>
                                  </p:childTnLst>
                                </p:cTn>
                              </p:par>
                              <p:par>
                                <p:cTn id="32" presetID="9" presetClass="emph" presetSubtype="0" grpId="0" nodeType="withEffect">
                                  <p:stCondLst>
                                    <p:cond delay="0"/>
                                  </p:stCondLst>
                                  <p:childTnLst>
                                    <p:set>
                                      <p:cBhvr rctx="PPT">
                                        <p:cTn id="33" dur="indefinite"/>
                                        <p:tgtEl>
                                          <p:spTgt spid="20"/>
                                        </p:tgtEl>
                                        <p:attrNameLst>
                                          <p:attrName>style.opacity</p:attrName>
                                        </p:attrNameLst>
                                      </p:cBhvr>
                                      <p:to>
                                        <p:strVal val="0.25"/>
                                      </p:to>
                                    </p:set>
                                    <p:animEffect filter="image" prLst="opacity: 0.25">
                                      <p:cBhvr rctx="IE">
                                        <p:cTn id="34" dur="indefinite"/>
                                        <p:tgtEl>
                                          <p:spTgt spid="20"/>
                                        </p:tgtEl>
                                      </p:cBhvr>
                                    </p:animEffect>
                                  </p:childTnLst>
                                </p:cTn>
                              </p:par>
                              <p:par>
                                <p:cTn id="35" presetID="9" presetClass="emph" presetSubtype="0" grpId="0" nodeType="withEffect">
                                  <p:stCondLst>
                                    <p:cond delay="0"/>
                                  </p:stCondLst>
                                  <p:childTnLst>
                                    <p:set>
                                      <p:cBhvr rctx="PPT">
                                        <p:cTn id="36" dur="indefinite"/>
                                        <p:tgtEl>
                                          <p:spTgt spid="18"/>
                                        </p:tgtEl>
                                        <p:attrNameLst>
                                          <p:attrName>style.opacity</p:attrName>
                                        </p:attrNameLst>
                                      </p:cBhvr>
                                      <p:to>
                                        <p:strVal val="0.25"/>
                                      </p:to>
                                    </p:set>
                                    <p:animEffect filter="image" prLst="opacity: 0.25">
                                      <p:cBhvr rctx="IE">
                                        <p:cTn id="37" dur="indefinite"/>
                                        <p:tgtEl>
                                          <p:spTgt spid="18"/>
                                        </p:tgtEl>
                                      </p:cBhvr>
                                    </p:animEffect>
                                  </p:childTnLst>
                                </p:cTn>
                              </p:par>
                              <p:par>
                                <p:cTn id="38" presetID="9" presetClass="emph" presetSubtype="0" grpId="0" nodeType="withEffect">
                                  <p:stCondLst>
                                    <p:cond delay="0"/>
                                  </p:stCondLst>
                                  <p:childTnLst>
                                    <p:set>
                                      <p:cBhvr rctx="PPT">
                                        <p:cTn id="39" dur="indefinite"/>
                                        <p:tgtEl>
                                          <p:spTgt spid="19"/>
                                        </p:tgtEl>
                                        <p:attrNameLst>
                                          <p:attrName>style.opacity</p:attrName>
                                        </p:attrNameLst>
                                      </p:cBhvr>
                                      <p:to>
                                        <p:strVal val="0.25"/>
                                      </p:to>
                                    </p:set>
                                    <p:animEffect filter="image" prLst="opacity: 0.25">
                                      <p:cBhvr rctx="IE">
                                        <p:cTn id="40" dur="indefinite"/>
                                        <p:tgtEl>
                                          <p:spTgt spid="19"/>
                                        </p:tgtEl>
                                      </p:cBhvr>
                                    </p:animEffect>
                                  </p:childTnLst>
                                </p:cTn>
                              </p:par>
                              <p:par>
                                <p:cTn id="41" presetID="9" presetClass="emph" presetSubtype="0" grpId="0" nodeType="withEffect">
                                  <p:stCondLst>
                                    <p:cond delay="0"/>
                                  </p:stCondLst>
                                  <p:childTnLst>
                                    <p:set>
                                      <p:cBhvr rctx="PPT">
                                        <p:cTn id="42" dur="indefinite"/>
                                        <p:tgtEl>
                                          <p:spTgt spid="6"/>
                                        </p:tgtEl>
                                        <p:attrNameLst>
                                          <p:attrName>style.opacity</p:attrName>
                                        </p:attrNameLst>
                                      </p:cBhvr>
                                      <p:to>
                                        <p:strVal val="0.25"/>
                                      </p:to>
                                    </p:set>
                                    <p:animEffect filter="image" prLst="opacity: 0.25">
                                      <p:cBhvr rctx="IE">
                                        <p:cTn id="43" dur="indefinite"/>
                                        <p:tgtEl>
                                          <p:spTgt spid="6"/>
                                        </p:tgtEl>
                                      </p:cBhvr>
                                    </p:animEffect>
                                  </p:childTnLst>
                                </p:cTn>
                              </p:par>
                              <p:par>
                                <p:cTn id="44" presetID="9" presetClass="emph" presetSubtype="0" grpId="0" nodeType="withEffect">
                                  <p:stCondLst>
                                    <p:cond delay="0"/>
                                  </p:stCondLst>
                                  <p:childTnLst>
                                    <p:set>
                                      <p:cBhvr rctx="PPT">
                                        <p:cTn id="45" dur="indefinite"/>
                                        <p:tgtEl>
                                          <p:spTgt spid="5"/>
                                        </p:tgtEl>
                                        <p:attrNameLst>
                                          <p:attrName>style.opacity</p:attrName>
                                        </p:attrNameLst>
                                      </p:cBhvr>
                                      <p:to>
                                        <p:strVal val="0.25"/>
                                      </p:to>
                                    </p:set>
                                    <p:animEffect filter="image" prLst="opacity: 0.25">
                                      <p:cBhvr rctx="IE">
                                        <p:cTn id="46" dur="indefinite"/>
                                        <p:tgtEl>
                                          <p:spTgt spid="5"/>
                                        </p:tgtEl>
                                      </p:cBhvr>
                                    </p:animEffect>
                                  </p:childTnLst>
                                </p:cTn>
                              </p:par>
                              <p:par>
                                <p:cTn id="47" presetID="9" presetClass="emph" presetSubtype="0" grpId="0" nodeType="withEffect">
                                  <p:stCondLst>
                                    <p:cond delay="0"/>
                                  </p:stCondLst>
                                  <p:childTnLst>
                                    <p:set>
                                      <p:cBhvr rctx="PPT">
                                        <p:cTn id="48" dur="indefinite"/>
                                        <p:tgtEl>
                                          <p:spTgt spid="37"/>
                                        </p:tgtEl>
                                        <p:attrNameLst>
                                          <p:attrName>style.opacity</p:attrName>
                                        </p:attrNameLst>
                                      </p:cBhvr>
                                      <p:to>
                                        <p:strVal val="0.25"/>
                                      </p:to>
                                    </p:set>
                                    <p:animEffect filter="image" prLst="opacity: 0.25">
                                      <p:cBhvr rctx="IE">
                                        <p:cTn id="49" dur="indefinite"/>
                                        <p:tgtEl>
                                          <p:spTgt spid="37"/>
                                        </p:tgtEl>
                                      </p:cBhvr>
                                    </p:animEffect>
                                  </p:childTnLst>
                                </p:cTn>
                              </p:par>
                              <p:par>
                                <p:cTn id="50" presetID="9" presetClass="emph" presetSubtype="0" grpId="0" nodeType="withEffect">
                                  <p:stCondLst>
                                    <p:cond delay="0"/>
                                  </p:stCondLst>
                                  <p:childTnLst>
                                    <p:set>
                                      <p:cBhvr rctx="PPT">
                                        <p:cTn id="51" dur="indefinite"/>
                                        <p:tgtEl>
                                          <p:spTgt spid="36"/>
                                        </p:tgtEl>
                                        <p:attrNameLst>
                                          <p:attrName>style.opacity</p:attrName>
                                        </p:attrNameLst>
                                      </p:cBhvr>
                                      <p:to>
                                        <p:strVal val="0.25"/>
                                      </p:to>
                                    </p:set>
                                    <p:animEffect filter="image" prLst="opacity: 0.25">
                                      <p:cBhvr rctx="IE">
                                        <p:cTn id="52" dur="indefinite"/>
                                        <p:tgtEl>
                                          <p:spTgt spid="36"/>
                                        </p:tgtEl>
                                      </p:cBhvr>
                                    </p:animEffect>
                                  </p:childTnLst>
                                </p:cTn>
                              </p:par>
                              <p:par>
                                <p:cTn id="53" presetID="9" presetClass="emph" presetSubtype="0" nodeType="withEffect">
                                  <p:stCondLst>
                                    <p:cond delay="0"/>
                                  </p:stCondLst>
                                  <p:childTnLst>
                                    <p:set>
                                      <p:cBhvr rctx="PPT">
                                        <p:cTn id="54" dur="indefinite"/>
                                        <p:tgtEl>
                                          <p:spTgt spid="41"/>
                                        </p:tgtEl>
                                        <p:attrNameLst>
                                          <p:attrName>style.opacity</p:attrName>
                                        </p:attrNameLst>
                                      </p:cBhvr>
                                      <p:to>
                                        <p:strVal val="0.25"/>
                                      </p:to>
                                    </p:set>
                                    <p:animEffect filter="image" prLst="opacity: 0.25">
                                      <p:cBhvr rctx="IE">
                                        <p:cTn id="55" dur="indefinite"/>
                                        <p:tgtEl>
                                          <p:spTgt spid="41"/>
                                        </p:tgtEl>
                                      </p:cBhvr>
                                    </p:animEffect>
                                  </p:childTnLst>
                                </p:cTn>
                              </p:par>
                              <p:par>
                                <p:cTn id="56" presetID="9" presetClass="emph" presetSubtype="0" nodeType="withEffect">
                                  <p:stCondLst>
                                    <p:cond delay="0"/>
                                  </p:stCondLst>
                                  <p:childTnLst>
                                    <p:set>
                                      <p:cBhvr rctx="PPT">
                                        <p:cTn id="57" dur="indefinite"/>
                                        <p:tgtEl>
                                          <p:spTgt spid="45"/>
                                        </p:tgtEl>
                                        <p:attrNameLst>
                                          <p:attrName>style.opacity</p:attrName>
                                        </p:attrNameLst>
                                      </p:cBhvr>
                                      <p:to>
                                        <p:strVal val="0.25"/>
                                      </p:to>
                                    </p:set>
                                    <p:animEffect filter="image" prLst="opacity: 0.25">
                                      <p:cBhvr rctx="IE">
                                        <p:cTn id="58" dur="indefinite"/>
                                        <p:tgtEl>
                                          <p:spTgt spid="45"/>
                                        </p:tgtEl>
                                      </p:cBhvr>
                                    </p:animEffect>
                                  </p:childTnLst>
                                </p:cTn>
                              </p:par>
                              <p:par>
                                <p:cTn id="59" presetID="9" presetClass="emph" presetSubtype="0" nodeType="withEffect">
                                  <p:stCondLst>
                                    <p:cond delay="0"/>
                                  </p:stCondLst>
                                  <p:childTnLst>
                                    <p:set>
                                      <p:cBhvr rctx="PPT">
                                        <p:cTn id="60" dur="indefinite"/>
                                        <p:tgtEl>
                                          <p:spTgt spid="48"/>
                                        </p:tgtEl>
                                        <p:attrNameLst>
                                          <p:attrName>style.opacity</p:attrName>
                                        </p:attrNameLst>
                                      </p:cBhvr>
                                      <p:to>
                                        <p:strVal val="0.25"/>
                                      </p:to>
                                    </p:set>
                                    <p:animEffect filter="image" prLst="opacity: 0.25">
                                      <p:cBhvr rctx="IE">
                                        <p:cTn id="61" dur="indefinite"/>
                                        <p:tgtEl>
                                          <p:spTgt spid="48"/>
                                        </p:tgtEl>
                                      </p:cBhvr>
                                    </p:animEffect>
                                  </p:childTnLst>
                                </p:cTn>
                              </p:par>
                              <p:par>
                                <p:cTn id="62" presetID="9" presetClass="emph" presetSubtype="0" nodeType="withEffect">
                                  <p:stCondLst>
                                    <p:cond delay="0"/>
                                  </p:stCondLst>
                                  <p:childTnLst>
                                    <p:set>
                                      <p:cBhvr rctx="PPT">
                                        <p:cTn id="63" dur="indefinite"/>
                                        <p:tgtEl>
                                          <p:spTgt spid="51"/>
                                        </p:tgtEl>
                                        <p:attrNameLst>
                                          <p:attrName>style.opacity</p:attrName>
                                        </p:attrNameLst>
                                      </p:cBhvr>
                                      <p:to>
                                        <p:strVal val="0.25"/>
                                      </p:to>
                                    </p:set>
                                    <p:animEffect filter="image" prLst="opacity: 0.25">
                                      <p:cBhvr rctx="IE">
                                        <p:cTn id="64" dur="indefinite"/>
                                        <p:tgtEl>
                                          <p:spTgt spid="51"/>
                                        </p:tgtEl>
                                      </p:cBhvr>
                                    </p:animEffect>
                                  </p:childTnLst>
                                </p:cTn>
                              </p:par>
                              <p:par>
                                <p:cTn id="65" presetID="9" presetClass="emph" presetSubtype="0" grpId="0" nodeType="withEffect">
                                  <p:stCondLst>
                                    <p:cond delay="0"/>
                                  </p:stCondLst>
                                  <p:childTnLst>
                                    <p:set>
                                      <p:cBhvr rctx="PPT">
                                        <p:cTn id="66" dur="indefinite"/>
                                        <p:tgtEl>
                                          <p:spTgt spid="21"/>
                                        </p:tgtEl>
                                        <p:attrNameLst>
                                          <p:attrName>style.opacity</p:attrName>
                                        </p:attrNameLst>
                                      </p:cBhvr>
                                      <p:to>
                                        <p:strVal val="0.25"/>
                                      </p:to>
                                    </p:set>
                                    <p:animEffect filter="image" prLst="opacity: 0.25">
                                      <p:cBhvr rctx="IE">
                                        <p:cTn id="67" dur="indefinite"/>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rctx="PPT">
                                        <p:cTn id="71" dur="indefinite"/>
                                        <p:tgtEl>
                                          <p:spTgt spid="9"/>
                                        </p:tgtEl>
                                        <p:attrNameLst>
                                          <p:attrName>style.opacity</p:attrName>
                                        </p:attrNameLst>
                                      </p:cBhvr>
                                      <p:to>
                                        <p:strVal val="0.25"/>
                                      </p:to>
                                    </p:set>
                                    <p:animEffect filter="image" prLst="opacity: 0.25">
                                      <p:cBhvr rctx="IE">
                                        <p:cTn id="72" dur="indefinite"/>
                                        <p:tgtEl>
                                          <p:spTgt spid="9"/>
                                        </p:tgtEl>
                                      </p:cBhvr>
                                    </p:animEffect>
                                  </p:childTnLst>
                                </p:cTn>
                              </p:par>
                              <p:par>
                                <p:cTn id="73" presetID="9" presetClass="emph" presetSubtype="0" grpId="0" nodeType="withEffect">
                                  <p:stCondLst>
                                    <p:cond delay="0"/>
                                  </p:stCondLst>
                                  <p:childTnLst>
                                    <p:set>
                                      <p:cBhvr rctx="PPT">
                                        <p:cTn id="74" dur="indefinite"/>
                                        <p:tgtEl>
                                          <p:spTgt spid="22"/>
                                        </p:tgtEl>
                                        <p:attrNameLst>
                                          <p:attrName>style.opacity</p:attrName>
                                        </p:attrNameLst>
                                      </p:cBhvr>
                                      <p:to>
                                        <p:strVal val="0.25"/>
                                      </p:to>
                                    </p:set>
                                    <p:animEffect filter="image" prLst="opacity: 0.25">
                                      <p:cBhvr rctx="IE">
                                        <p:cTn id="75" dur="indefinite"/>
                                        <p:tgtEl>
                                          <p:spTgt spid="22"/>
                                        </p:tgtEl>
                                      </p:cBhvr>
                                    </p:animEffect>
                                  </p:childTnLst>
                                </p:cTn>
                              </p:par>
                              <p:par>
                                <p:cTn id="76" presetID="9" presetClass="emph" presetSubtype="0" grpId="0" nodeType="withEffect">
                                  <p:stCondLst>
                                    <p:cond delay="0"/>
                                  </p:stCondLst>
                                  <p:childTnLst>
                                    <p:set>
                                      <p:cBhvr rctx="PPT">
                                        <p:cTn id="77" dur="indefinite"/>
                                        <p:tgtEl>
                                          <p:spTgt spid="28"/>
                                        </p:tgtEl>
                                        <p:attrNameLst>
                                          <p:attrName>style.opacity</p:attrName>
                                        </p:attrNameLst>
                                      </p:cBhvr>
                                      <p:to>
                                        <p:strVal val="0.25"/>
                                      </p:to>
                                    </p:set>
                                    <p:animEffect filter="image" prLst="opacity: 0.25">
                                      <p:cBhvr rctx="IE">
                                        <p:cTn id="78" dur="indefinite"/>
                                        <p:tgtEl>
                                          <p:spTgt spid="28"/>
                                        </p:tgtEl>
                                      </p:cBhvr>
                                    </p:animEffect>
                                  </p:childTnLst>
                                </p:cTn>
                              </p:par>
                              <p:par>
                                <p:cTn id="79" presetID="9" presetClass="emph" presetSubtype="0" grpId="0" nodeType="withEffect">
                                  <p:stCondLst>
                                    <p:cond delay="0"/>
                                  </p:stCondLst>
                                  <p:childTnLst>
                                    <p:set>
                                      <p:cBhvr rctx="PPT">
                                        <p:cTn id="80" dur="indefinite"/>
                                        <p:tgtEl>
                                          <p:spTgt spid="7"/>
                                        </p:tgtEl>
                                        <p:attrNameLst>
                                          <p:attrName>style.opacity</p:attrName>
                                        </p:attrNameLst>
                                      </p:cBhvr>
                                      <p:to>
                                        <p:strVal val="0.25"/>
                                      </p:to>
                                    </p:set>
                                    <p:animEffect filter="image" prLst="opacity: 0.25">
                                      <p:cBhvr rctx="IE">
                                        <p:cTn id="81" dur="indefinite"/>
                                        <p:tgtEl>
                                          <p:spTgt spid="7"/>
                                        </p:tgtEl>
                                      </p:cBhvr>
                                    </p:animEffect>
                                  </p:childTnLst>
                                </p:cTn>
                              </p:par>
                              <p:par>
                                <p:cTn id="82" presetID="9" presetClass="emph" presetSubtype="0" grpId="0" nodeType="withEffect">
                                  <p:stCondLst>
                                    <p:cond delay="0"/>
                                  </p:stCondLst>
                                  <p:childTnLst>
                                    <p:set>
                                      <p:cBhvr rctx="PPT">
                                        <p:cTn id="83" dur="indefinite"/>
                                        <p:tgtEl>
                                          <p:spTgt spid="24"/>
                                        </p:tgtEl>
                                        <p:attrNameLst>
                                          <p:attrName>style.opacity</p:attrName>
                                        </p:attrNameLst>
                                      </p:cBhvr>
                                      <p:to>
                                        <p:strVal val="0.25"/>
                                      </p:to>
                                    </p:set>
                                    <p:animEffect filter="image" prLst="opacity: 0.25">
                                      <p:cBhvr rctx="IE">
                                        <p:cTn id="84" dur="indefinite"/>
                                        <p:tgtEl>
                                          <p:spTgt spid="24"/>
                                        </p:tgtEl>
                                      </p:cBhvr>
                                    </p:animEffect>
                                  </p:childTnLst>
                                </p:cTn>
                              </p:par>
                              <p:par>
                                <p:cTn id="85" presetID="9" presetClass="emph" presetSubtype="0" grpId="0" nodeType="withEffect">
                                  <p:stCondLst>
                                    <p:cond delay="0"/>
                                  </p:stCondLst>
                                  <p:childTnLst>
                                    <p:set>
                                      <p:cBhvr rctx="PPT">
                                        <p:cTn id="86" dur="indefinite"/>
                                        <p:tgtEl>
                                          <p:spTgt spid="27"/>
                                        </p:tgtEl>
                                        <p:attrNameLst>
                                          <p:attrName>style.opacity</p:attrName>
                                        </p:attrNameLst>
                                      </p:cBhvr>
                                      <p:to>
                                        <p:strVal val="0.25"/>
                                      </p:to>
                                    </p:set>
                                    <p:animEffect filter="image" prLst="opacity: 0.25">
                                      <p:cBhvr rctx="IE">
                                        <p:cTn id="87" dur="indefinite"/>
                                        <p:tgtEl>
                                          <p:spTgt spid="27"/>
                                        </p:tgtEl>
                                      </p:cBhvr>
                                    </p:animEffect>
                                  </p:childTnLst>
                                </p:cTn>
                              </p:par>
                              <p:par>
                                <p:cTn id="88" presetID="9" presetClass="emph" presetSubtype="0" grpId="0" nodeType="withEffect">
                                  <p:stCondLst>
                                    <p:cond delay="0"/>
                                  </p:stCondLst>
                                  <p:childTnLst>
                                    <p:set>
                                      <p:cBhvr rctx="PPT">
                                        <p:cTn id="89" dur="indefinite"/>
                                        <p:tgtEl>
                                          <p:spTgt spid="34"/>
                                        </p:tgtEl>
                                        <p:attrNameLst>
                                          <p:attrName>style.opacity</p:attrName>
                                        </p:attrNameLst>
                                      </p:cBhvr>
                                      <p:to>
                                        <p:strVal val="0.25"/>
                                      </p:to>
                                    </p:set>
                                    <p:animEffect filter="image" prLst="opacity: 0.25">
                                      <p:cBhvr rctx="IE">
                                        <p:cTn id="90" dur="indefinite"/>
                                        <p:tgtEl>
                                          <p:spTgt spid="34"/>
                                        </p:tgtEl>
                                      </p:cBhvr>
                                    </p:animEffect>
                                  </p:childTnLst>
                                </p:cTn>
                              </p:par>
                              <p:par>
                                <p:cTn id="91" presetID="9" presetClass="emph" presetSubtype="0" nodeType="withEffect">
                                  <p:stCondLst>
                                    <p:cond delay="0"/>
                                  </p:stCondLst>
                                  <p:childTnLst>
                                    <p:set>
                                      <p:cBhvr rctx="PPT">
                                        <p:cTn id="92" dur="indefinite"/>
                                        <p:tgtEl>
                                          <p:spTgt spid="54"/>
                                        </p:tgtEl>
                                        <p:attrNameLst>
                                          <p:attrName>style.opacity</p:attrName>
                                        </p:attrNameLst>
                                      </p:cBhvr>
                                      <p:to>
                                        <p:strVal val="0.25"/>
                                      </p:to>
                                    </p:set>
                                    <p:animEffect filter="image" prLst="opacity: 0.25">
                                      <p:cBhvr rctx="IE">
                                        <p:cTn id="93" dur="indefinite"/>
                                        <p:tgtEl>
                                          <p:spTgt spid="54"/>
                                        </p:tgtEl>
                                      </p:cBhvr>
                                    </p:animEffect>
                                  </p:childTnLst>
                                </p:cTn>
                              </p:par>
                              <p:par>
                                <p:cTn id="94" presetID="9" presetClass="emph" presetSubtype="0" nodeType="withEffect">
                                  <p:stCondLst>
                                    <p:cond delay="0"/>
                                  </p:stCondLst>
                                  <p:childTnLst>
                                    <p:set>
                                      <p:cBhvr rctx="PPT">
                                        <p:cTn id="95" dur="indefinite"/>
                                        <p:tgtEl>
                                          <p:spTgt spid="42"/>
                                        </p:tgtEl>
                                        <p:attrNameLst>
                                          <p:attrName>style.opacity</p:attrName>
                                        </p:attrNameLst>
                                      </p:cBhvr>
                                      <p:to>
                                        <p:strVal val="0.25"/>
                                      </p:to>
                                    </p:set>
                                    <p:animEffect filter="image" prLst="opacity: 0.25">
                                      <p:cBhvr rctx="IE">
                                        <p:cTn id="96" dur="indefinite"/>
                                        <p:tgtEl>
                                          <p:spTgt spid="42"/>
                                        </p:tgtEl>
                                      </p:cBhvr>
                                    </p:animEffect>
                                  </p:childTnLst>
                                </p:cTn>
                              </p:par>
                              <p:par>
                                <p:cTn id="97" presetID="9" presetClass="emph" presetSubtype="0" grpId="1" nodeType="withEffect">
                                  <p:stCondLst>
                                    <p:cond delay="0"/>
                                  </p:stCondLst>
                                  <p:childTnLst>
                                    <p:set>
                                      <p:cBhvr rctx="PPT">
                                        <p:cTn id="98" dur="indefinite"/>
                                        <p:tgtEl>
                                          <p:spTgt spid="20"/>
                                        </p:tgtEl>
                                        <p:attrNameLst>
                                          <p:attrName>style.opacity</p:attrName>
                                        </p:attrNameLst>
                                      </p:cBhvr>
                                      <p:to>
                                        <p:strVal val="1"/>
                                      </p:to>
                                    </p:set>
                                    <p:animEffect filter="image" prLst="opacity: 1">
                                      <p:cBhvr rctx="IE">
                                        <p:cTn id="99" dur="indefinite"/>
                                        <p:tgtEl>
                                          <p:spTgt spid="20"/>
                                        </p:tgtEl>
                                      </p:cBhvr>
                                    </p:animEffect>
                                  </p:childTnLst>
                                </p:cTn>
                              </p:par>
                              <p:par>
                                <p:cTn id="100" presetID="9" presetClass="emph" presetSubtype="0" grpId="1" nodeType="withEffect">
                                  <p:stCondLst>
                                    <p:cond delay="0"/>
                                  </p:stCondLst>
                                  <p:childTnLst>
                                    <p:set>
                                      <p:cBhvr rctx="PPT">
                                        <p:cTn id="101" dur="indefinite"/>
                                        <p:tgtEl>
                                          <p:spTgt spid="18"/>
                                        </p:tgtEl>
                                        <p:attrNameLst>
                                          <p:attrName>style.opacity</p:attrName>
                                        </p:attrNameLst>
                                      </p:cBhvr>
                                      <p:to>
                                        <p:strVal val="1"/>
                                      </p:to>
                                    </p:set>
                                    <p:animEffect filter="image" prLst="opacity: 1">
                                      <p:cBhvr rctx="IE">
                                        <p:cTn id="102" dur="indefinite"/>
                                        <p:tgtEl>
                                          <p:spTgt spid="18"/>
                                        </p:tgtEl>
                                      </p:cBhvr>
                                    </p:animEffect>
                                  </p:childTnLst>
                                </p:cTn>
                              </p:par>
                              <p:par>
                                <p:cTn id="103" presetID="9" presetClass="emph" presetSubtype="0" grpId="1" nodeType="withEffect">
                                  <p:stCondLst>
                                    <p:cond delay="0"/>
                                  </p:stCondLst>
                                  <p:childTnLst>
                                    <p:set>
                                      <p:cBhvr rctx="PPT">
                                        <p:cTn id="104" dur="indefinite"/>
                                        <p:tgtEl>
                                          <p:spTgt spid="19"/>
                                        </p:tgtEl>
                                        <p:attrNameLst>
                                          <p:attrName>style.opacity</p:attrName>
                                        </p:attrNameLst>
                                      </p:cBhvr>
                                      <p:to>
                                        <p:strVal val="1"/>
                                      </p:to>
                                    </p:set>
                                    <p:animEffect filter="image" prLst="opacity: 1">
                                      <p:cBhvr rctx="IE">
                                        <p:cTn id="105" dur="indefinite"/>
                                        <p:tgtEl>
                                          <p:spTgt spid="19"/>
                                        </p:tgtEl>
                                      </p:cBhvr>
                                    </p:animEffect>
                                  </p:childTnLst>
                                </p:cTn>
                              </p:par>
                              <p:par>
                                <p:cTn id="106" presetID="9" presetClass="emph" presetSubtype="0" nodeType="withEffect">
                                  <p:stCondLst>
                                    <p:cond delay="0"/>
                                  </p:stCondLst>
                                  <p:childTnLst>
                                    <p:set>
                                      <p:cBhvr rctx="PPT">
                                        <p:cTn id="107" dur="indefinite"/>
                                        <p:tgtEl>
                                          <p:spTgt spid="41"/>
                                        </p:tgtEl>
                                        <p:attrNameLst>
                                          <p:attrName>style.opacity</p:attrName>
                                        </p:attrNameLst>
                                      </p:cBhvr>
                                      <p:to>
                                        <p:strVal val="0.25"/>
                                      </p:to>
                                    </p:set>
                                    <p:animEffect filter="image" prLst="opacity: 0.25">
                                      <p:cBhvr rctx="IE">
                                        <p:cTn id="108" dur="indefinite"/>
                                        <p:tgtEl>
                                          <p:spTgt spid="41"/>
                                        </p:tgtEl>
                                      </p:cBhvr>
                                    </p:animEffect>
                                  </p:childTnLst>
                                </p:cTn>
                              </p:par>
                              <p:par>
                                <p:cTn id="109" presetID="9" presetClass="emph" presetSubtype="0" nodeType="withEffect">
                                  <p:stCondLst>
                                    <p:cond delay="0"/>
                                  </p:stCondLst>
                                  <p:childTnLst>
                                    <p:set>
                                      <p:cBhvr rctx="PPT">
                                        <p:cTn id="110" dur="indefinite"/>
                                        <p:tgtEl>
                                          <p:spTgt spid="45"/>
                                        </p:tgtEl>
                                        <p:attrNameLst>
                                          <p:attrName>style.opacity</p:attrName>
                                        </p:attrNameLst>
                                      </p:cBhvr>
                                      <p:to>
                                        <p:strVal val="0.25"/>
                                      </p:to>
                                    </p:set>
                                    <p:animEffect filter="image" prLst="opacity: 0.25">
                                      <p:cBhvr rctx="IE">
                                        <p:cTn id="111" dur="indefinite"/>
                                        <p:tgtEl>
                                          <p:spTgt spid="45"/>
                                        </p:tgtEl>
                                      </p:cBhvr>
                                    </p:animEffect>
                                  </p:childTnLst>
                                </p:cTn>
                              </p:par>
                              <p:par>
                                <p:cTn id="112" presetID="9" presetClass="emph" presetSubtype="0" nodeType="withEffect">
                                  <p:stCondLst>
                                    <p:cond delay="0"/>
                                  </p:stCondLst>
                                  <p:childTnLst>
                                    <p:set>
                                      <p:cBhvr rctx="PPT">
                                        <p:cTn id="113" dur="indefinite"/>
                                        <p:tgtEl>
                                          <p:spTgt spid="48"/>
                                        </p:tgtEl>
                                        <p:attrNameLst>
                                          <p:attrName>style.opacity</p:attrName>
                                        </p:attrNameLst>
                                      </p:cBhvr>
                                      <p:to>
                                        <p:strVal val="0.25"/>
                                      </p:to>
                                    </p:set>
                                    <p:animEffect filter="image" prLst="opacity: 0.25">
                                      <p:cBhvr rctx="IE">
                                        <p:cTn id="114" dur="indefinite"/>
                                        <p:tgtEl>
                                          <p:spTgt spid="48"/>
                                        </p:tgtEl>
                                      </p:cBhvr>
                                    </p:animEffect>
                                  </p:childTnLst>
                                </p:cTn>
                              </p:par>
                              <p:par>
                                <p:cTn id="115" presetID="9" presetClass="emph" presetSubtype="0" nodeType="withEffect">
                                  <p:stCondLst>
                                    <p:cond delay="0"/>
                                  </p:stCondLst>
                                  <p:childTnLst>
                                    <p:set>
                                      <p:cBhvr rctx="PPT">
                                        <p:cTn id="116" dur="indefinite"/>
                                        <p:tgtEl>
                                          <p:spTgt spid="51"/>
                                        </p:tgtEl>
                                        <p:attrNameLst>
                                          <p:attrName>style.opacity</p:attrName>
                                        </p:attrNameLst>
                                      </p:cBhvr>
                                      <p:to>
                                        <p:strVal val="0.25"/>
                                      </p:to>
                                    </p:set>
                                    <p:animEffect filter="image" prLst="opacity: 0.25">
                                      <p:cBhvr rctx="IE">
                                        <p:cTn id="117" dur="indefinite"/>
                                        <p:tgtEl>
                                          <p:spTgt spid="51"/>
                                        </p:tgtEl>
                                      </p:cBhvr>
                                    </p:animEffect>
                                  </p:childTnLst>
                                </p:cTn>
                              </p:par>
                              <p:par>
                                <p:cTn id="118" presetID="9" presetClass="emph" presetSubtype="0" nodeType="withEffect">
                                  <p:stCondLst>
                                    <p:cond delay="0"/>
                                  </p:stCondLst>
                                  <p:childTnLst>
                                    <p:set>
                                      <p:cBhvr rctx="PPT">
                                        <p:cTn id="119" dur="indefinite"/>
                                        <p:tgtEl>
                                          <p:spTgt spid="42"/>
                                        </p:tgtEl>
                                        <p:attrNameLst>
                                          <p:attrName>style.opacity</p:attrName>
                                        </p:attrNameLst>
                                      </p:cBhvr>
                                      <p:to>
                                        <p:strVal val="0.25"/>
                                      </p:to>
                                    </p:set>
                                    <p:animEffect filter="image" prLst="opacity: 0.25">
                                      <p:cBhvr rctx="IE">
                                        <p:cTn id="120" dur="indefinite"/>
                                        <p:tgtEl>
                                          <p:spTgt spid="42"/>
                                        </p:tgtEl>
                                      </p:cBhvr>
                                    </p:animEffect>
                                  </p:childTnLst>
                                </p:cTn>
                              </p:par>
                              <p:par>
                                <p:cTn id="121" presetID="9" presetClass="emph" presetSubtype="0" grpId="2" nodeType="withEffect">
                                  <p:stCondLst>
                                    <p:cond delay="0"/>
                                  </p:stCondLst>
                                  <p:childTnLst>
                                    <p:set>
                                      <p:cBhvr rctx="PPT">
                                        <p:cTn id="122" dur="indefinite"/>
                                        <p:tgtEl>
                                          <p:spTgt spid="21"/>
                                        </p:tgtEl>
                                        <p:attrNameLst>
                                          <p:attrName>style.opacity</p:attrName>
                                        </p:attrNameLst>
                                      </p:cBhvr>
                                      <p:to>
                                        <p:strVal val="0.25"/>
                                      </p:to>
                                    </p:set>
                                    <p:animEffect filter="image" prLst="opacity: 0.25">
                                      <p:cBhvr rctx="IE">
                                        <p:cTn id="123" dur="indefinite"/>
                                        <p:tgtEl>
                                          <p:spTgt spid="21"/>
                                        </p:tgtEl>
                                      </p:cBhvr>
                                    </p:animEffect>
                                  </p:childTnLst>
                                </p:cTn>
                              </p:par>
                              <p:par>
                                <p:cTn id="124" presetID="9" presetClass="emph" presetSubtype="0" grpId="1" nodeType="withEffect">
                                  <p:stCondLst>
                                    <p:cond delay="0"/>
                                  </p:stCondLst>
                                  <p:childTnLst>
                                    <p:set>
                                      <p:cBhvr>
                                        <p:cTn id="125" dur="indefinite"/>
                                        <p:tgtEl>
                                          <p:spTgt spid="6"/>
                                        </p:tgtEl>
                                        <p:attrNameLst>
                                          <p:attrName>style.opacity</p:attrName>
                                        </p:attrNameLst>
                                      </p:cBhvr>
                                      <p:to>
                                        <p:strVal val="1"/>
                                      </p:to>
                                    </p:set>
                                    <p:animEffect filter="image" prLst="opacity: 1">
                                      <p:cBhvr rctx="IE">
                                        <p:cTn id="126"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animBg="1"/>
      <p:bldP spid="6" grpId="0" animBg="1"/>
      <p:bldP spid="6" grpId="1" animBg="1"/>
      <p:bldP spid="18" grpId="0" animBg="1"/>
      <p:bldP spid="18" grpId="1" animBg="1"/>
      <p:bldP spid="19" grpId="0" animBg="1"/>
      <p:bldP spid="19" grpId="1" animBg="1"/>
      <p:bldP spid="20" grpId="0" animBg="1"/>
      <p:bldP spid="20" grpId="1" animBg="1"/>
      <p:bldP spid="21" grpId="0" animBg="1"/>
      <p:bldP spid="21" grpId="2" animBg="1"/>
      <p:bldP spid="22" grpId="0" animBg="1"/>
      <p:bldP spid="23" grpId="0" animBg="1"/>
      <p:bldP spid="24" grpId="0" animBg="1"/>
      <p:bldP spid="25" grpId="0" animBg="1"/>
      <p:bldP spid="7" grpId="0" animBg="1"/>
      <p:bldP spid="26" grpId="0" animBg="1"/>
      <p:bldP spid="27" grpId="0" animBg="1"/>
      <p:bldP spid="29" grpId="0" animBg="1"/>
      <p:bldP spid="30" grpId="0" animBg="1"/>
      <p:bldP spid="31" grpId="0" animBg="1"/>
      <p:bldP spid="10" grpId="0" animBg="1"/>
      <p:bldP spid="33" grpId="0" animBg="1"/>
      <p:bldP spid="34" grpId="0" animBg="1"/>
      <p:bldP spid="35" grpId="0" animBg="1"/>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52575" y="1125091"/>
            <a:ext cx="3912123" cy="5314950"/>
          </a:xfrm>
          <a:prstGeom prst="rect">
            <a:avLst/>
          </a:prstGeom>
          <a:pattFill prst="pct20">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Subsurface</a:t>
            </a:r>
          </a:p>
        </p:txBody>
      </p:sp>
      <p:sp>
        <p:nvSpPr>
          <p:cNvPr id="113" name="Freeform 112"/>
          <p:cNvSpPr/>
          <p:nvPr/>
        </p:nvSpPr>
        <p:spPr>
          <a:xfrm>
            <a:off x="3780148" y="3657600"/>
            <a:ext cx="3864990" cy="2809188"/>
          </a:xfrm>
          <a:custGeom>
            <a:avLst/>
            <a:gdLst>
              <a:gd name="connsiteX0" fmla="*/ 0 w 3864990"/>
              <a:gd name="connsiteY0" fmla="*/ 2601798 h 2809188"/>
              <a:gd name="connsiteX1" fmla="*/ 0 w 3864990"/>
              <a:gd name="connsiteY1" fmla="*/ 0 h 2809188"/>
              <a:gd name="connsiteX2" fmla="*/ 3864990 w 3864990"/>
              <a:gd name="connsiteY2" fmla="*/ 433633 h 2809188"/>
              <a:gd name="connsiteX3" fmla="*/ 3864990 w 3864990"/>
              <a:gd name="connsiteY3" fmla="*/ 2809188 h 2809188"/>
              <a:gd name="connsiteX4" fmla="*/ 18854 w 3864990"/>
              <a:gd name="connsiteY4" fmla="*/ 2516957 h 280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990" h="2809188">
                <a:moveTo>
                  <a:pt x="0" y="2601798"/>
                </a:moveTo>
                <a:lnTo>
                  <a:pt x="0" y="0"/>
                </a:lnTo>
                <a:lnTo>
                  <a:pt x="3864990" y="433633"/>
                </a:lnTo>
                <a:lnTo>
                  <a:pt x="3864990" y="2809188"/>
                </a:lnTo>
                <a:lnTo>
                  <a:pt x="18854" y="2516957"/>
                </a:lnTo>
              </a:path>
            </a:pathLst>
          </a:cu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1020" y="365125"/>
            <a:ext cx="3461130" cy="1325563"/>
          </a:xfrm>
        </p:spPr>
        <p:txBody>
          <a:bodyPr>
            <a:normAutofit fontScale="90000"/>
          </a:bodyPr>
          <a:lstStyle/>
          <a:p>
            <a:r>
              <a:rPr lang="en-US" dirty="0"/>
              <a:t>Groundwater: water movement</a:t>
            </a:r>
          </a:p>
        </p:txBody>
      </p:sp>
      <mc:AlternateContent xmlns:mc="http://schemas.openxmlformats.org/markup-compatibility/2006" xmlns:a14="http://schemas.microsoft.com/office/drawing/2010/main">
        <mc:Choice Requires="a14">
          <p:sp>
            <p:nvSpPr>
              <p:cNvPr id="29" name="Rectangle 28"/>
              <p:cNvSpPr/>
              <p:nvPr/>
            </p:nvSpPr>
            <p:spPr>
              <a:xfrm>
                <a:off x="426720" y="5920740"/>
                <a:ext cx="1430163" cy="605790"/>
              </a:xfrm>
              <a:prstGeom prst="rect">
                <a:avLst/>
              </a:prstGeom>
              <a:solidFill>
                <a:srgbClr val="00B0F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Cambria Math" panose="02040503050406030204" pitchFamily="18" charset="0"/>
                  </a:rPr>
                  <a:t>Saturated</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𝜃</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𝜙</m:t>
                    </m:r>
                  </m:oMath>
                </a14:m>
                <a:endParaRPr lang="en-US"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426720" y="5920740"/>
                <a:ext cx="1430163" cy="605790"/>
              </a:xfrm>
              <a:prstGeom prst="rect">
                <a:avLst/>
              </a:prstGeom>
              <a:blipFill rotWithShape="0">
                <a:blip r:embed="rId2"/>
                <a:stretch>
                  <a:fillRect t="-6863" b="-8824"/>
                </a:stretch>
              </a:blipFill>
            </p:spPr>
            <p:txBody>
              <a:bodyPr/>
              <a:lstStyle/>
              <a:p>
                <a:r>
                  <a:rPr lang="en-US">
                    <a:noFill/>
                  </a:rPr>
                  <a:t> </a:t>
                </a:r>
              </a:p>
            </p:txBody>
          </p:sp>
        </mc:Fallback>
      </mc:AlternateContent>
      <p:grpSp>
        <p:nvGrpSpPr>
          <p:cNvPr id="50" name="Group 49"/>
          <p:cNvGrpSpPr/>
          <p:nvPr/>
        </p:nvGrpSpPr>
        <p:grpSpPr>
          <a:xfrm>
            <a:off x="5708636" y="72896"/>
            <a:ext cx="419729" cy="6161406"/>
            <a:chOff x="6255391" y="365125"/>
            <a:chExt cx="419729" cy="6161406"/>
          </a:xfrm>
        </p:grpSpPr>
        <p:sp>
          <p:nvSpPr>
            <p:cNvPr id="34" name="Rectangle 33"/>
            <p:cNvSpPr/>
            <p:nvPr/>
          </p:nvSpPr>
          <p:spPr>
            <a:xfrm>
              <a:off x="6255391" y="365125"/>
              <a:ext cx="419729" cy="6161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6255391" y="2537461"/>
              <a:ext cx="419729" cy="3989070"/>
            </a:xfrm>
            <a:prstGeom prst="rect">
              <a:avLst/>
            </a:prstGeom>
            <a:pattFill prst="ltHorz">
              <a:fgClr>
                <a:schemeClr val="bg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rot="16200000">
            <a:off x="5617200" y="339061"/>
            <a:ext cx="602601" cy="369332"/>
          </a:xfrm>
          <a:prstGeom prst="rect">
            <a:avLst/>
          </a:prstGeom>
          <a:noFill/>
        </p:spPr>
        <p:txBody>
          <a:bodyPr wrap="none" rtlCol="0">
            <a:spAutoFit/>
          </a:bodyPr>
          <a:lstStyle/>
          <a:p>
            <a:r>
              <a:rPr lang="en-US" dirty="0"/>
              <a:t>Well</a:t>
            </a:r>
          </a:p>
        </p:txBody>
      </p:sp>
      <p:sp>
        <p:nvSpPr>
          <p:cNvPr id="46" name="Rectangle 45"/>
          <p:cNvSpPr/>
          <p:nvPr/>
        </p:nvSpPr>
        <p:spPr>
          <a:xfrm>
            <a:off x="5708636" y="3891151"/>
            <a:ext cx="419729" cy="2343150"/>
          </a:xfrm>
          <a:prstGeom prst="rect">
            <a:avLst/>
          </a:prstGeom>
          <a:solidFill>
            <a:srgbClr val="00B0F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752575" y="3370027"/>
            <a:ext cx="3912123" cy="718006"/>
            <a:chOff x="4299330" y="3370027"/>
            <a:chExt cx="3912123" cy="718006"/>
          </a:xfrm>
        </p:grpSpPr>
        <p:cxnSp>
          <p:nvCxnSpPr>
            <p:cNvPr id="8" name="Straight Connector 7"/>
            <p:cNvCxnSpPr/>
            <p:nvPr/>
          </p:nvCxnSpPr>
          <p:spPr>
            <a:xfrm>
              <a:off x="4299330" y="3644857"/>
              <a:ext cx="3912123" cy="4431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rot="10800000">
              <a:off x="4719058" y="3370027"/>
              <a:ext cx="320040" cy="31897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6255391" y="3891151"/>
              <a:ext cx="41972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Isosceles Triangle 48"/>
            <p:cNvSpPr/>
            <p:nvPr/>
          </p:nvSpPr>
          <p:spPr>
            <a:xfrm rot="10800000">
              <a:off x="6490257" y="3761526"/>
              <a:ext cx="92306" cy="121942"/>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rot="274090">
            <a:off x="2818614" y="6260837"/>
            <a:ext cx="5514680" cy="323787"/>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Confining layer - Aquitard</a:t>
            </a:r>
          </a:p>
        </p:txBody>
      </p:sp>
      <mc:AlternateContent xmlns:mc="http://schemas.openxmlformats.org/markup-compatibility/2006" xmlns:a14="http://schemas.microsoft.com/office/drawing/2010/main">
        <mc:Choice Requires="a14">
          <p:sp>
            <p:nvSpPr>
              <p:cNvPr id="33" name="TextBox 32"/>
              <p:cNvSpPr txBox="1"/>
              <p:nvPr/>
            </p:nvSpPr>
            <p:spPr>
              <a:xfrm>
                <a:off x="395849" y="3336130"/>
                <a:ext cx="2448427" cy="646331"/>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=0</m:t>
                    </m:r>
                  </m:oMath>
                </a14:m>
                <a:r>
                  <a:rPr lang="en-US" dirty="0"/>
                  <a:t>  (gauge pressure)</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395849" y="3336130"/>
                <a:ext cx="2448427" cy="646331"/>
              </a:xfrm>
              <a:prstGeom prst="rect">
                <a:avLst/>
              </a:prstGeom>
              <a:blipFill rotWithShape="0">
                <a:blip r:embed="rId3"/>
                <a:stretch>
                  <a:fillRect l="-746" t="-4717" r="-1741"/>
                </a:stretch>
              </a:blipFill>
            </p:spPr>
            <p:txBody>
              <a:bodyPr/>
              <a:lstStyle/>
              <a:p>
                <a:r>
                  <a:rPr lang="en-US">
                    <a:noFill/>
                  </a:rPr>
                  <a:t> </a:t>
                </a:r>
              </a:p>
            </p:txBody>
          </p:sp>
        </mc:Fallback>
      </mc:AlternateContent>
      <p:cxnSp>
        <p:nvCxnSpPr>
          <p:cNvPr id="37" name="Straight Arrow Connector 36"/>
          <p:cNvCxnSpPr/>
          <p:nvPr/>
        </p:nvCxnSpPr>
        <p:spPr>
          <a:xfrm flipH="1">
            <a:off x="3495377" y="3782566"/>
            <a:ext cx="12736" cy="23260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3" idx="3"/>
          </p:cNvCxnSpPr>
          <p:nvPr/>
        </p:nvCxnSpPr>
        <p:spPr>
          <a:xfrm flipV="1">
            <a:off x="2844276" y="3642923"/>
            <a:ext cx="908299" cy="163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2428040" y="4874868"/>
                <a:ext cx="8324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&gt;0</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2428040" y="4874868"/>
                <a:ext cx="832472" cy="369332"/>
              </a:xfrm>
              <a:prstGeom prst="rect">
                <a:avLst/>
              </a:prstGeom>
              <a:blipFill rotWithShape="0">
                <a:blip r:embed="rId4"/>
                <a:stretch>
                  <a:fillRect b="-13333"/>
                </a:stretch>
              </a:blipFill>
            </p:spPr>
            <p:txBody>
              <a:bodyPr/>
              <a:lstStyle/>
              <a:p>
                <a:r>
                  <a:rPr lang="en-US">
                    <a:noFill/>
                  </a:rPr>
                  <a:t> </a:t>
                </a:r>
              </a:p>
            </p:txBody>
          </p:sp>
        </mc:Fallback>
      </mc:AlternateContent>
      <p:cxnSp>
        <p:nvCxnSpPr>
          <p:cNvPr id="26" name="Straight Arrow Connector 25"/>
          <p:cNvCxnSpPr/>
          <p:nvPr/>
        </p:nvCxnSpPr>
        <p:spPr>
          <a:xfrm>
            <a:off x="3752575" y="4265360"/>
            <a:ext cx="3921550" cy="4548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3762002" y="4915356"/>
            <a:ext cx="3912123" cy="4477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752575" y="5539464"/>
            <a:ext cx="3911041" cy="3948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6680200" y="4055101"/>
            <a:ext cx="240300" cy="2292108"/>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46" idx="0"/>
          </p:cNvCxnSpPr>
          <p:nvPr/>
        </p:nvCxnSpPr>
        <p:spPr>
          <a:xfrm flipH="1">
            <a:off x="5707555" y="3891151"/>
            <a:ext cx="210946" cy="237312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4562475" y="3794712"/>
            <a:ext cx="228436" cy="2402888"/>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p:cNvSpPr txBox="1"/>
              <p:nvPr/>
            </p:nvSpPr>
            <p:spPr>
              <a:xfrm>
                <a:off x="8074999" y="2924852"/>
                <a:ext cx="977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h</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76" name="TextBox 75"/>
              <p:cNvSpPr txBox="1">
                <a:spLocks noRot="1" noChangeAspect="1" noMove="1" noResize="1" noEditPoints="1" noAdjustHandles="1" noChangeArrowheads="1" noChangeShapeType="1" noTextEdit="1"/>
              </p:cNvSpPr>
              <p:nvPr/>
            </p:nvSpPr>
            <p:spPr>
              <a:xfrm>
                <a:off x="8074999" y="2924852"/>
                <a:ext cx="977767" cy="369332"/>
              </a:xfrm>
              <a:prstGeom prst="rect">
                <a:avLst/>
              </a:prstGeom>
              <a:blipFill rotWithShape="0">
                <a:blip r:embed="rId5"/>
                <a:stretch>
                  <a:fillRect/>
                </a:stretch>
              </a:blipFill>
            </p:spPr>
            <p:txBody>
              <a:bodyPr/>
              <a:lstStyle/>
              <a:p>
                <a:r>
                  <a:rPr lang="en-US">
                    <a:noFill/>
                  </a:rPr>
                  <a:t> </a:t>
                </a:r>
              </a:p>
            </p:txBody>
          </p:sp>
        </mc:Fallback>
      </mc:AlternateContent>
      <p:cxnSp>
        <p:nvCxnSpPr>
          <p:cNvPr id="77" name="Straight Arrow Connector 76"/>
          <p:cNvCxnSpPr/>
          <p:nvPr/>
        </p:nvCxnSpPr>
        <p:spPr>
          <a:xfrm flipH="1">
            <a:off x="6964210" y="3109518"/>
            <a:ext cx="1101264" cy="9081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p:cNvSpPr txBox="1"/>
              <p:nvPr/>
            </p:nvSpPr>
            <p:spPr>
              <a:xfrm>
                <a:off x="8134526" y="3915388"/>
                <a:ext cx="15333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h</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2</m:t>
                          </m:r>
                        </m:sub>
                      </m:sSub>
                    </m:oMath>
                  </m:oMathPara>
                </a14:m>
                <a:endParaRPr lang="en-US" dirty="0"/>
              </a:p>
            </p:txBody>
          </p:sp>
        </mc:Choice>
        <mc:Fallback xmlns="">
          <p:sp>
            <p:nvSpPr>
              <p:cNvPr id="85" name="TextBox 84"/>
              <p:cNvSpPr txBox="1">
                <a:spLocks noRot="1" noChangeAspect="1" noMove="1" noResize="1" noEditPoints="1" noAdjustHandles="1" noChangeArrowheads="1" noChangeShapeType="1" noTextEdit="1"/>
              </p:cNvSpPr>
              <p:nvPr/>
            </p:nvSpPr>
            <p:spPr>
              <a:xfrm>
                <a:off x="8134526" y="3915388"/>
                <a:ext cx="1533368" cy="369332"/>
              </a:xfrm>
              <a:prstGeom prst="rect">
                <a:avLst/>
              </a:prstGeom>
              <a:blipFill rotWithShape="0">
                <a:blip r:embed="rId6"/>
                <a:stretch>
                  <a:fillRect b="-13115"/>
                </a:stretch>
              </a:blipFill>
            </p:spPr>
            <p:txBody>
              <a:bodyPr/>
              <a:lstStyle/>
              <a:p>
                <a:r>
                  <a:rPr lang="en-US">
                    <a:noFill/>
                  </a:rPr>
                  <a:t> </a:t>
                </a:r>
              </a:p>
            </p:txBody>
          </p:sp>
        </mc:Fallback>
      </mc:AlternateContent>
      <p:cxnSp>
        <p:nvCxnSpPr>
          <p:cNvPr id="86" name="Straight Arrow Connector 85"/>
          <p:cNvCxnSpPr/>
          <p:nvPr/>
        </p:nvCxnSpPr>
        <p:spPr>
          <a:xfrm flipH="1">
            <a:off x="6833968" y="4208715"/>
            <a:ext cx="1382565" cy="4070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p:cNvSpPr txBox="1"/>
              <p:nvPr/>
            </p:nvSpPr>
            <p:spPr>
              <a:xfrm>
                <a:off x="8500543" y="3453165"/>
                <a:ext cx="9994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h</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h</m:t>
                          </m:r>
                        </m:e>
                        <m:sub>
                          <m:r>
                            <a:rPr lang="en-US" b="0" i="1" smtClean="0">
                              <a:solidFill>
                                <a:srgbClr val="FF0000"/>
                              </a:solidFill>
                              <a:latin typeface="Cambria Math" panose="02040503050406030204" pitchFamily="18" charset="0"/>
                              <a:ea typeface="Cambria Math" panose="02040503050406030204" pitchFamily="18" charset="0"/>
                            </a:rPr>
                            <m:t>2</m:t>
                          </m:r>
                        </m:sub>
                      </m:sSub>
                    </m:oMath>
                  </m:oMathPara>
                </a14:m>
                <a:endParaRPr lang="en-US" dirty="0">
                  <a:solidFill>
                    <a:srgbClr val="FF0000"/>
                  </a:solidFill>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8500543" y="3453165"/>
                <a:ext cx="999440" cy="369332"/>
              </a:xfrm>
              <a:prstGeom prst="rect">
                <a:avLst/>
              </a:prstGeom>
              <a:blipFill rotWithShape="0">
                <a:blip r:embed="rId7"/>
                <a:stretch>
                  <a:fillRect/>
                </a:stretch>
              </a:blipFill>
            </p:spPr>
            <p:txBody>
              <a:bodyPr/>
              <a:lstStyle/>
              <a:p>
                <a:r>
                  <a:rPr lang="en-US">
                    <a:noFill/>
                  </a:rPr>
                  <a:t> </a:t>
                </a:r>
              </a:p>
            </p:txBody>
          </p:sp>
        </mc:Fallback>
      </mc:AlternateContent>
      <p:sp>
        <p:nvSpPr>
          <p:cNvPr id="91" name="Freeform 90"/>
          <p:cNvSpPr/>
          <p:nvPr/>
        </p:nvSpPr>
        <p:spPr>
          <a:xfrm>
            <a:off x="4732157" y="4242455"/>
            <a:ext cx="188537" cy="150829"/>
          </a:xfrm>
          <a:custGeom>
            <a:avLst/>
            <a:gdLst>
              <a:gd name="connsiteX0" fmla="*/ 0 w 188537"/>
              <a:gd name="connsiteY0" fmla="*/ 0 h 150829"/>
              <a:gd name="connsiteX1" fmla="*/ 188537 w 188537"/>
              <a:gd name="connsiteY1" fmla="*/ 18853 h 150829"/>
              <a:gd name="connsiteX2" fmla="*/ 169683 w 188537"/>
              <a:gd name="connsiteY2" fmla="*/ 150829 h 150829"/>
            </a:gdLst>
            <a:ahLst/>
            <a:cxnLst>
              <a:cxn ang="0">
                <a:pos x="connsiteX0" y="connsiteY0"/>
              </a:cxn>
              <a:cxn ang="0">
                <a:pos x="connsiteX1" y="connsiteY1"/>
              </a:cxn>
              <a:cxn ang="0">
                <a:pos x="connsiteX2" y="connsiteY2"/>
              </a:cxn>
            </a:cxnLst>
            <a:rect l="l" t="t" r="r" b="b"/>
            <a:pathLst>
              <a:path w="188537" h="150829">
                <a:moveTo>
                  <a:pt x="0" y="0"/>
                </a:moveTo>
                <a:lnTo>
                  <a:pt x="188537" y="18853"/>
                </a:lnTo>
                <a:lnTo>
                  <a:pt x="169683" y="15082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p:cNvGrpSpPr/>
          <p:nvPr/>
        </p:nvGrpSpPr>
        <p:grpSpPr>
          <a:xfrm>
            <a:off x="4045257" y="2379414"/>
            <a:ext cx="1491306" cy="1827619"/>
            <a:chOff x="4045257" y="2379414"/>
            <a:chExt cx="1491306" cy="1827619"/>
          </a:xfrm>
        </p:grpSpPr>
        <p:sp>
          <p:nvSpPr>
            <p:cNvPr id="92" name="TextBox 91"/>
            <p:cNvSpPr txBox="1"/>
            <p:nvPr/>
          </p:nvSpPr>
          <p:spPr>
            <a:xfrm>
              <a:off x="4045257" y="2379414"/>
              <a:ext cx="1491306" cy="369332"/>
            </a:xfrm>
            <a:prstGeom prst="rect">
              <a:avLst/>
            </a:prstGeom>
            <a:noFill/>
          </p:spPr>
          <p:txBody>
            <a:bodyPr wrap="none" rtlCol="0">
              <a:spAutoFit/>
            </a:bodyPr>
            <a:lstStyle/>
            <a:p>
              <a:r>
                <a:rPr lang="en-US" dirty="0"/>
                <a:t>Perpendicular</a:t>
              </a:r>
            </a:p>
          </p:txBody>
        </p:sp>
        <p:cxnSp>
          <p:nvCxnSpPr>
            <p:cNvPr id="93" name="Straight Arrow Connector 92"/>
            <p:cNvCxnSpPr/>
            <p:nvPr/>
          </p:nvCxnSpPr>
          <p:spPr>
            <a:xfrm flipH="1">
              <a:off x="4911247" y="2748746"/>
              <a:ext cx="63700" cy="14582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6" name="TextBox 95"/>
          <p:cNvSpPr txBox="1"/>
          <p:nvPr/>
        </p:nvSpPr>
        <p:spPr>
          <a:xfrm>
            <a:off x="9273384" y="1536370"/>
            <a:ext cx="2648932" cy="1477328"/>
          </a:xfrm>
          <a:prstGeom prst="rect">
            <a:avLst/>
          </a:prstGeom>
          <a:noFill/>
        </p:spPr>
        <p:txBody>
          <a:bodyPr wrap="square" rtlCol="0">
            <a:spAutoFit/>
          </a:bodyPr>
          <a:lstStyle/>
          <a:p>
            <a:r>
              <a:rPr lang="en-US" dirty="0"/>
              <a:t>Horizontal flows: Increase in pressure head with depth is the same as the decrease in elevation head.</a:t>
            </a:r>
          </a:p>
        </p:txBody>
      </p:sp>
      <mc:AlternateContent xmlns:mc="http://schemas.openxmlformats.org/markup-compatibility/2006" xmlns:a14="http://schemas.microsoft.com/office/drawing/2010/main">
        <mc:Choice Requires="a14">
          <p:sp>
            <p:nvSpPr>
              <p:cNvPr id="105" name="TextBox 104"/>
              <p:cNvSpPr txBox="1"/>
              <p:nvPr/>
            </p:nvSpPr>
            <p:spPr>
              <a:xfrm>
                <a:off x="9935052" y="3378932"/>
                <a:ext cx="15063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2</m:t>
                          </m:r>
                        </m:sub>
                      </m:sSub>
                    </m:oMath>
                  </m:oMathPara>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a:off x="9935052" y="3378932"/>
                <a:ext cx="1506374" cy="369332"/>
              </a:xfrm>
              <a:prstGeom prst="rect">
                <a:avLst/>
              </a:prstGeom>
              <a:blipFill rotWithShape="0">
                <a:blip r:embed="rId8"/>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a:off x="8065474" y="4849307"/>
                <a:ext cx="159107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h</m:t>
                          </m:r>
                        </m:e>
                        <m:sub>
                          <m:r>
                            <a:rPr lang="en-US" b="0" i="1" smtClean="0">
                              <a:latin typeface="Cambria Math" panose="02040503050406030204" pitchFamily="18" charset="0"/>
                              <a:ea typeface="Cambria Math" panose="02040503050406030204" pitchFamily="18" charset="0"/>
                            </a:rPr>
                            <m:t>3</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3</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ea typeface="Cambria Math" panose="02040503050406030204" pitchFamily="18" charset="0"/>
                            </a:rPr>
                            <m:t>3</m:t>
                          </m:r>
                        </m:sub>
                      </m:sSub>
                    </m:oMath>
                  </m:oMathPara>
                </a14:m>
                <a:endParaRPr lang="en-US" dirty="0"/>
              </a:p>
            </p:txBody>
          </p:sp>
        </mc:Choice>
        <mc:Fallback xmlns="">
          <p:sp>
            <p:nvSpPr>
              <p:cNvPr id="106" name="TextBox 105"/>
              <p:cNvSpPr txBox="1">
                <a:spLocks noRot="1" noChangeAspect="1" noMove="1" noResize="1" noEditPoints="1" noAdjustHandles="1" noChangeArrowheads="1" noChangeShapeType="1" noTextEdit="1"/>
              </p:cNvSpPr>
              <p:nvPr/>
            </p:nvSpPr>
            <p:spPr>
              <a:xfrm>
                <a:off x="8065474" y="4849307"/>
                <a:ext cx="1591077" cy="369332"/>
              </a:xfrm>
              <a:prstGeom prst="rect">
                <a:avLst/>
              </a:prstGeom>
              <a:blipFill rotWithShape="0">
                <a:blip r:embed="rId9"/>
                <a:stretch>
                  <a:fillRect b="-13115"/>
                </a:stretch>
              </a:blipFill>
            </p:spPr>
            <p:txBody>
              <a:bodyPr/>
              <a:lstStyle/>
              <a:p>
                <a:r>
                  <a:rPr lang="en-US">
                    <a:noFill/>
                  </a:rPr>
                  <a:t> </a:t>
                </a:r>
              </a:p>
            </p:txBody>
          </p:sp>
        </mc:Fallback>
      </mc:AlternateContent>
      <p:cxnSp>
        <p:nvCxnSpPr>
          <p:cNvPr id="107" name="Straight Arrow Connector 106"/>
          <p:cNvCxnSpPr>
            <a:stCxn id="106" idx="1"/>
          </p:cNvCxnSpPr>
          <p:nvPr/>
        </p:nvCxnSpPr>
        <p:spPr>
          <a:xfrm flipH="1">
            <a:off x="6812149" y="5033973"/>
            <a:ext cx="1253325" cy="2054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p:cNvSpPr txBox="1"/>
              <p:nvPr/>
            </p:nvSpPr>
            <p:spPr>
              <a:xfrm>
                <a:off x="10217978" y="4241800"/>
                <a:ext cx="15063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ea typeface="Cambria Math" panose="02040503050406030204" pitchFamily="18" charset="0"/>
                            </a:rPr>
                            <m:t>3</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3</m:t>
                          </m:r>
                        </m:sub>
                      </m:sSub>
                    </m:oMath>
                  </m:oMathPara>
                </a14:m>
                <a:endParaRPr lang="en-US" dirty="0"/>
              </a:p>
            </p:txBody>
          </p:sp>
        </mc:Choice>
        <mc:Fallback xmlns="">
          <p:sp>
            <p:nvSpPr>
              <p:cNvPr id="108" name="TextBox 107"/>
              <p:cNvSpPr txBox="1">
                <a:spLocks noRot="1" noChangeAspect="1" noMove="1" noResize="1" noEditPoints="1" noAdjustHandles="1" noChangeArrowheads="1" noChangeShapeType="1" noTextEdit="1"/>
              </p:cNvSpPr>
              <p:nvPr/>
            </p:nvSpPr>
            <p:spPr>
              <a:xfrm>
                <a:off x="10217978" y="4241800"/>
                <a:ext cx="1506373" cy="369332"/>
              </a:xfrm>
              <a:prstGeom prst="rect">
                <a:avLst/>
              </a:prstGeom>
              <a:blipFill rotWithShape="0">
                <a:blip r:embed="rId10"/>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9942839" y="4574917"/>
                <a:ext cx="20566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ea typeface="Cambria Math" panose="02040503050406030204" pitchFamily="18" charset="0"/>
                            </a:rPr>
                            <m:t>3</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3</m:t>
                          </m:r>
                        </m:sub>
                      </m:sSub>
                    </m:oMath>
                  </m:oMathPara>
                </a14:m>
                <a:endParaRPr lang="en-US" dirty="0"/>
              </a:p>
            </p:txBody>
          </p:sp>
        </mc:Choice>
        <mc:Fallback xmlns="">
          <p:sp>
            <p:nvSpPr>
              <p:cNvPr id="109" name="TextBox 108"/>
              <p:cNvSpPr txBox="1">
                <a:spLocks noRot="1" noChangeAspect="1" noMove="1" noResize="1" noEditPoints="1" noAdjustHandles="1" noChangeArrowheads="1" noChangeShapeType="1" noTextEdit="1"/>
              </p:cNvSpPr>
              <p:nvPr/>
            </p:nvSpPr>
            <p:spPr>
              <a:xfrm>
                <a:off x="9942839" y="4574917"/>
                <a:ext cx="2056653" cy="369332"/>
              </a:xfrm>
              <a:prstGeom prst="rect">
                <a:avLst/>
              </a:prstGeom>
              <a:blipFill rotWithShape="0">
                <a:blip r:embed="rId11"/>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8385054" y="4462021"/>
                <a:ext cx="15417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h</m:t>
                          </m:r>
                        </m:e>
                        <m:sub>
                          <m:r>
                            <a:rPr lang="en-US" i="1">
                              <a:solidFill>
                                <a:srgbClr val="FF0000"/>
                              </a:solidFill>
                              <a:latin typeface="Cambria Math" panose="02040503050406030204" pitchFamily="18" charset="0"/>
                              <a:ea typeface="Cambria Math" panose="02040503050406030204" pitchFamily="18" charset="0"/>
                            </a:rPr>
                            <m:t>1</m:t>
                          </m:r>
                        </m:sub>
                      </m:sSub>
                      <m:r>
                        <a:rPr lang="en-US" i="1">
                          <a:solidFill>
                            <a:srgbClr val="FF0000"/>
                          </a:solidFill>
                          <a:latin typeface="Cambria Math" panose="02040503050406030204" pitchFamily="18" charset="0"/>
                          <a:ea typeface="Cambria Math" panose="02040503050406030204" pitchFamily="18" charset="0"/>
                        </a:rPr>
                        <m:t>=</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h</m:t>
                          </m:r>
                        </m:e>
                        <m:sub>
                          <m:r>
                            <a:rPr lang="en-US" b="0" i="1" smtClean="0">
                              <a:solidFill>
                                <a:srgbClr val="FF0000"/>
                              </a:solidFill>
                              <a:latin typeface="Cambria Math" panose="02040503050406030204" pitchFamily="18" charset="0"/>
                              <a:ea typeface="Cambria Math" panose="02040503050406030204" pitchFamily="18" charset="0"/>
                            </a:rPr>
                            <m:t>2</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h</m:t>
                          </m:r>
                        </m:e>
                        <m:sub>
                          <m:r>
                            <a:rPr lang="en-US" b="0" i="1" smtClean="0">
                              <a:solidFill>
                                <a:srgbClr val="FF0000"/>
                              </a:solidFill>
                              <a:latin typeface="Cambria Math" panose="02040503050406030204" pitchFamily="18" charset="0"/>
                              <a:ea typeface="Cambria Math" panose="02040503050406030204" pitchFamily="18" charset="0"/>
                            </a:rPr>
                            <m:t>3</m:t>
                          </m:r>
                        </m:sub>
                      </m:sSub>
                    </m:oMath>
                  </m:oMathPara>
                </a14:m>
                <a:endParaRPr lang="en-US" dirty="0">
                  <a:solidFill>
                    <a:srgbClr val="FF0000"/>
                  </a:solidFill>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8385054" y="4462021"/>
                <a:ext cx="1541704" cy="369332"/>
              </a:xfrm>
              <a:prstGeom prst="rect">
                <a:avLst/>
              </a:prstGeom>
              <a:blipFill rotWithShape="0">
                <a:blip r:embed="rId12"/>
                <a:stretch>
                  <a:fillRect/>
                </a:stretch>
              </a:blipFill>
            </p:spPr>
            <p:txBody>
              <a:bodyPr/>
              <a:lstStyle/>
              <a:p>
                <a:r>
                  <a:rPr lang="en-US">
                    <a:noFill/>
                  </a:rPr>
                  <a:t> </a:t>
                </a:r>
              </a:p>
            </p:txBody>
          </p:sp>
        </mc:Fallback>
      </mc:AlternateContent>
      <p:cxnSp>
        <p:nvCxnSpPr>
          <p:cNvPr id="116" name="Straight Arrow Connector 115"/>
          <p:cNvCxnSpPr/>
          <p:nvPr/>
        </p:nvCxnSpPr>
        <p:spPr>
          <a:xfrm>
            <a:off x="8874278" y="6081507"/>
            <a:ext cx="1251410" cy="259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0161638" y="5894943"/>
            <a:ext cx="1025345" cy="369332"/>
          </a:xfrm>
          <a:prstGeom prst="rect">
            <a:avLst/>
          </a:prstGeom>
          <a:noFill/>
        </p:spPr>
        <p:txBody>
          <a:bodyPr wrap="none" rtlCol="0">
            <a:spAutoFit/>
          </a:bodyPr>
          <a:lstStyle/>
          <a:p>
            <a:r>
              <a:rPr lang="en-US" dirty="0"/>
              <a:t>Flow line</a:t>
            </a:r>
          </a:p>
        </p:txBody>
      </p:sp>
      <p:cxnSp>
        <p:nvCxnSpPr>
          <p:cNvPr id="119" name="Straight Arrow Connector 118"/>
          <p:cNvCxnSpPr/>
          <p:nvPr/>
        </p:nvCxnSpPr>
        <p:spPr>
          <a:xfrm flipH="1" flipV="1">
            <a:off x="8901472" y="6385455"/>
            <a:ext cx="1206542" cy="37275"/>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0169307" y="6236521"/>
            <a:ext cx="1832553" cy="369332"/>
          </a:xfrm>
          <a:prstGeom prst="rect">
            <a:avLst/>
          </a:prstGeom>
          <a:noFill/>
        </p:spPr>
        <p:txBody>
          <a:bodyPr wrap="none" rtlCol="0">
            <a:spAutoFit/>
          </a:bodyPr>
          <a:lstStyle/>
          <a:p>
            <a:r>
              <a:rPr lang="en-US" dirty="0"/>
              <a:t>Equipotential line</a:t>
            </a:r>
          </a:p>
        </p:txBody>
      </p:sp>
      <p:sp>
        <p:nvSpPr>
          <p:cNvPr id="47" name="TextBox 46"/>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3215B15A-500F-4F6C-A003-647A00C980D8}" type="slidenum">
              <a:rPr lang="en-US" smtClean="0"/>
              <a:t>20</a:t>
            </a:fld>
            <a:endParaRPr lang="en-US" dirty="0"/>
          </a:p>
        </p:txBody>
      </p:sp>
      <p:cxnSp>
        <p:nvCxnSpPr>
          <p:cNvPr id="51" name="Straight Arrow Connector 50">
            <a:extLst>
              <a:ext uri="{FF2B5EF4-FFF2-40B4-BE49-F238E27FC236}">
                <a16:creationId xmlns:a16="http://schemas.microsoft.com/office/drawing/2014/main" id="{B706FCB5-CEEA-4590-B421-3D05D1FD959D}"/>
              </a:ext>
            </a:extLst>
          </p:cNvPr>
          <p:cNvCxnSpPr/>
          <p:nvPr/>
        </p:nvCxnSpPr>
        <p:spPr>
          <a:xfrm>
            <a:off x="3738230" y="3622218"/>
            <a:ext cx="3921550" cy="4548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49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par>
                                <p:cTn id="28" presetID="10" presetClass="entr" presetSubtype="0" fill="hold"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fade">
                                      <p:cBhvr>
                                        <p:cTn id="30" dur="500"/>
                                        <p:tgtEl>
                                          <p:spTgt spid="70"/>
                                        </p:tgtEl>
                                      </p:cBhvr>
                                    </p:animEffect>
                                  </p:childTnLst>
                                </p:cTn>
                              </p:par>
                              <p:par>
                                <p:cTn id="31" presetID="10"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500"/>
                                        <p:tgtEl>
                                          <p:spTgt spid="91"/>
                                        </p:tgtEl>
                                      </p:cBhvr>
                                    </p:animEffect>
                                  </p:childTnLst>
                                </p:cTn>
                              </p:par>
                              <p:par>
                                <p:cTn id="37" presetID="10" presetClass="entr" presetSubtype="0" fill="hold" nodeType="with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fade">
                                      <p:cBhvr>
                                        <p:cTn id="39" dur="500"/>
                                        <p:tgtEl>
                                          <p:spTgt spid="95"/>
                                        </p:tgtEl>
                                      </p:cBhvr>
                                    </p:animEffect>
                                  </p:childTnLst>
                                </p:cTn>
                              </p:par>
                              <p:par>
                                <p:cTn id="40" presetID="10" presetClass="entr" presetSubtype="0" fill="hold" nodeType="withEffect">
                                  <p:stCondLst>
                                    <p:cond delay="0"/>
                                  </p:stCondLst>
                                  <p:childTnLst>
                                    <p:set>
                                      <p:cBhvr>
                                        <p:cTn id="41" dur="1" fill="hold">
                                          <p:stCondLst>
                                            <p:cond delay="0"/>
                                          </p:stCondLst>
                                        </p:cTn>
                                        <p:tgtEl>
                                          <p:spTgt spid="119"/>
                                        </p:tgtEl>
                                        <p:attrNameLst>
                                          <p:attrName>style.visibility</p:attrName>
                                        </p:attrNameLst>
                                      </p:cBhvr>
                                      <p:to>
                                        <p:strVal val="visible"/>
                                      </p:to>
                                    </p:set>
                                    <p:animEffect transition="in" filter="fade">
                                      <p:cBhvr>
                                        <p:cTn id="42" dur="500"/>
                                        <p:tgtEl>
                                          <p:spTgt spid="1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1"/>
                                        </p:tgtEl>
                                        <p:attrNameLst>
                                          <p:attrName>style.visibility</p:attrName>
                                        </p:attrNameLst>
                                      </p:cBhvr>
                                      <p:to>
                                        <p:strVal val="visible"/>
                                      </p:to>
                                    </p:set>
                                    <p:animEffect transition="in" filter="fade">
                                      <p:cBhvr>
                                        <p:cTn id="45" dur="500"/>
                                        <p:tgtEl>
                                          <p:spTgt spid="1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500"/>
                                        <p:tgtEl>
                                          <p:spTgt spid="8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500"/>
                                        <p:tgtEl>
                                          <p:spTgt spid="9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5"/>
                                        </p:tgtEl>
                                        <p:attrNameLst>
                                          <p:attrName>style.visibility</p:attrName>
                                        </p:attrNameLst>
                                      </p:cBhvr>
                                      <p:to>
                                        <p:strVal val="visible"/>
                                      </p:to>
                                    </p:set>
                                    <p:animEffect transition="in" filter="fade">
                                      <p:cBhvr>
                                        <p:cTn id="71" dur="500"/>
                                        <p:tgtEl>
                                          <p:spTgt spid="10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fade">
                                      <p:cBhvr>
                                        <p:cTn id="76" dur="500"/>
                                        <p:tgtEl>
                                          <p:spTgt spid="9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06"/>
                                        </p:tgtEl>
                                        <p:attrNameLst>
                                          <p:attrName>style.visibility</p:attrName>
                                        </p:attrNameLst>
                                      </p:cBhvr>
                                      <p:to>
                                        <p:strVal val="visible"/>
                                      </p:to>
                                    </p:set>
                                    <p:animEffect transition="in" filter="fade">
                                      <p:cBhvr>
                                        <p:cTn id="81" dur="500"/>
                                        <p:tgtEl>
                                          <p:spTgt spid="106"/>
                                        </p:tgtEl>
                                      </p:cBhvr>
                                    </p:animEffect>
                                  </p:childTnLst>
                                </p:cTn>
                              </p:par>
                              <p:par>
                                <p:cTn id="82" presetID="10" presetClass="entr" presetSubtype="0" fill="hold" nodeType="withEffect">
                                  <p:stCondLst>
                                    <p:cond delay="0"/>
                                  </p:stCondLst>
                                  <p:childTnLst>
                                    <p:set>
                                      <p:cBhvr>
                                        <p:cTn id="83" dur="1" fill="hold">
                                          <p:stCondLst>
                                            <p:cond delay="0"/>
                                          </p:stCondLst>
                                        </p:cTn>
                                        <p:tgtEl>
                                          <p:spTgt spid="107"/>
                                        </p:tgtEl>
                                        <p:attrNameLst>
                                          <p:attrName>style.visibility</p:attrName>
                                        </p:attrNameLst>
                                      </p:cBhvr>
                                      <p:to>
                                        <p:strVal val="visible"/>
                                      </p:to>
                                    </p:set>
                                    <p:animEffect transition="in" filter="fade">
                                      <p:cBhvr>
                                        <p:cTn id="84" dur="500"/>
                                        <p:tgtEl>
                                          <p:spTgt spid="10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15"/>
                                        </p:tgtEl>
                                        <p:attrNameLst>
                                          <p:attrName>style.visibility</p:attrName>
                                        </p:attrNameLst>
                                      </p:cBhvr>
                                      <p:to>
                                        <p:strVal val="visible"/>
                                      </p:to>
                                    </p:set>
                                    <p:animEffect transition="in" filter="fade">
                                      <p:cBhvr>
                                        <p:cTn id="89" dur="500"/>
                                        <p:tgtEl>
                                          <p:spTgt spid="11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8"/>
                                        </p:tgtEl>
                                        <p:attrNameLst>
                                          <p:attrName>style.visibility</p:attrName>
                                        </p:attrNameLst>
                                      </p:cBhvr>
                                      <p:to>
                                        <p:strVal val="visible"/>
                                      </p:to>
                                    </p:set>
                                    <p:animEffect transition="in" filter="fade">
                                      <p:cBhvr>
                                        <p:cTn id="92" dur="500"/>
                                        <p:tgtEl>
                                          <p:spTgt spid="10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9"/>
                                        </p:tgtEl>
                                        <p:attrNameLst>
                                          <p:attrName>style.visibility</p:attrName>
                                        </p:attrNameLst>
                                      </p:cBhvr>
                                      <p:to>
                                        <p:strVal val="visible"/>
                                      </p:to>
                                    </p:set>
                                    <p:animEffect transition="in" filter="fade">
                                      <p:cBhvr>
                                        <p:cTn id="9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5" grpId="0"/>
      <p:bldP spid="90" grpId="0"/>
      <p:bldP spid="91" grpId="0" animBg="1"/>
      <p:bldP spid="96" grpId="0"/>
      <p:bldP spid="105" grpId="0"/>
      <p:bldP spid="106" grpId="0"/>
      <p:bldP spid="108" grpId="0"/>
      <p:bldP spid="109" grpId="0"/>
      <p:bldP spid="115" grpId="0"/>
      <p:bldP spid="118" grpId="0"/>
      <p:bldP spid="1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52575" y="1125091"/>
            <a:ext cx="3912123" cy="5314950"/>
          </a:xfrm>
          <a:prstGeom prst="rect">
            <a:avLst/>
          </a:prstGeom>
          <a:pattFill prst="pct20">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Subsurface</a:t>
            </a:r>
          </a:p>
        </p:txBody>
      </p:sp>
      <p:sp>
        <p:nvSpPr>
          <p:cNvPr id="113" name="Freeform 112"/>
          <p:cNvSpPr/>
          <p:nvPr/>
        </p:nvSpPr>
        <p:spPr>
          <a:xfrm>
            <a:off x="3780148" y="3657600"/>
            <a:ext cx="3864990" cy="2809188"/>
          </a:xfrm>
          <a:custGeom>
            <a:avLst/>
            <a:gdLst>
              <a:gd name="connsiteX0" fmla="*/ 0 w 3864990"/>
              <a:gd name="connsiteY0" fmla="*/ 2601798 h 2809188"/>
              <a:gd name="connsiteX1" fmla="*/ 0 w 3864990"/>
              <a:gd name="connsiteY1" fmla="*/ 0 h 2809188"/>
              <a:gd name="connsiteX2" fmla="*/ 3864990 w 3864990"/>
              <a:gd name="connsiteY2" fmla="*/ 433633 h 2809188"/>
              <a:gd name="connsiteX3" fmla="*/ 3864990 w 3864990"/>
              <a:gd name="connsiteY3" fmla="*/ 2809188 h 2809188"/>
              <a:gd name="connsiteX4" fmla="*/ 18854 w 3864990"/>
              <a:gd name="connsiteY4" fmla="*/ 2516957 h 280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990" h="2809188">
                <a:moveTo>
                  <a:pt x="0" y="2601798"/>
                </a:moveTo>
                <a:lnTo>
                  <a:pt x="0" y="0"/>
                </a:lnTo>
                <a:lnTo>
                  <a:pt x="3864990" y="433633"/>
                </a:lnTo>
                <a:lnTo>
                  <a:pt x="3864990" y="2809188"/>
                </a:lnTo>
                <a:lnTo>
                  <a:pt x="18854" y="2516957"/>
                </a:lnTo>
              </a:path>
            </a:pathLst>
          </a:cu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6720" y="365125"/>
            <a:ext cx="3461130" cy="1325563"/>
          </a:xfrm>
        </p:spPr>
        <p:txBody>
          <a:bodyPr>
            <a:normAutofit/>
          </a:bodyPr>
          <a:lstStyle/>
          <a:p>
            <a:r>
              <a:rPr lang="en-US" dirty="0"/>
              <a:t>Groundwater: flow nets</a:t>
            </a:r>
          </a:p>
        </p:txBody>
      </p:sp>
      <mc:AlternateContent xmlns:mc="http://schemas.openxmlformats.org/markup-compatibility/2006" xmlns:a14="http://schemas.microsoft.com/office/drawing/2010/main">
        <mc:Choice Requires="a14">
          <p:sp>
            <p:nvSpPr>
              <p:cNvPr id="29" name="Rectangle 28"/>
              <p:cNvSpPr/>
              <p:nvPr/>
            </p:nvSpPr>
            <p:spPr>
              <a:xfrm>
                <a:off x="426720" y="5920740"/>
                <a:ext cx="1430163" cy="605790"/>
              </a:xfrm>
              <a:prstGeom prst="rect">
                <a:avLst/>
              </a:prstGeom>
              <a:solidFill>
                <a:srgbClr val="00B0F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Cambria Math" panose="02040503050406030204" pitchFamily="18" charset="0"/>
                  </a:rPr>
                  <a:t>Saturated</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𝜃</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𝜙</m:t>
                    </m:r>
                  </m:oMath>
                </a14:m>
                <a:endParaRPr lang="en-US"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426720" y="5920740"/>
                <a:ext cx="1430163" cy="605790"/>
              </a:xfrm>
              <a:prstGeom prst="rect">
                <a:avLst/>
              </a:prstGeom>
              <a:blipFill rotWithShape="0">
                <a:blip r:embed="rId2"/>
                <a:stretch>
                  <a:fillRect t="-6863" b="-8824"/>
                </a:stretch>
              </a:blipFill>
            </p:spPr>
            <p:txBody>
              <a:bodyPr/>
              <a:lstStyle/>
              <a:p>
                <a:r>
                  <a:rPr lang="en-US">
                    <a:noFill/>
                  </a:rPr>
                  <a:t> </a:t>
                </a:r>
              </a:p>
            </p:txBody>
          </p:sp>
        </mc:Fallback>
      </mc:AlternateContent>
      <p:grpSp>
        <p:nvGrpSpPr>
          <p:cNvPr id="50" name="Group 49"/>
          <p:cNvGrpSpPr/>
          <p:nvPr/>
        </p:nvGrpSpPr>
        <p:grpSpPr>
          <a:xfrm>
            <a:off x="5708636" y="72896"/>
            <a:ext cx="419729" cy="6161406"/>
            <a:chOff x="6255391" y="365125"/>
            <a:chExt cx="419729" cy="6161406"/>
          </a:xfrm>
        </p:grpSpPr>
        <p:sp>
          <p:nvSpPr>
            <p:cNvPr id="34" name="Rectangle 33"/>
            <p:cNvSpPr/>
            <p:nvPr/>
          </p:nvSpPr>
          <p:spPr>
            <a:xfrm>
              <a:off x="6255391" y="365125"/>
              <a:ext cx="419729" cy="6161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6255391" y="2537461"/>
              <a:ext cx="419729" cy="3989070"/>
            </a:xfrm>
            <a:prstGeom prst="rect">
              <a:avLst/>
            </a:prstGeom>
            <a:pattFill prst="ltHorz">
              <a:fgClr>
                <a:schemeClr val="bg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rot="16200000">
            <a:off x="5617200" y="339061"/>
            <a:ext cx="602601" cy="369332"/>
          </a:xfrm>
          <a:prstGeom prst="rect">
            <a:avLst/>
          </a:prstGeom>
          <a:noFill/>
        </p:spPr>
        <p:txBody>
          <a:bodyPr wrap="none" rtlCol="0">
            <a:spAutoFit/>
          </a:bodyPr>
          <a:lstStyle/>
          <a:p>
            <a:r>
              <a:rPr lang="en-US" dirty="0"/>
              <a:t>Well</a:t>
            </a:r>
          </a:p>
        </p:txBody>
      </p:sp>
      <p:sp>
        <p:nvSpPr>
          <p:cNvPr id="46" name="Rectangle 45"/>
          <p:cNvSpPr/>
          <p:nvPr/>
        </p:nvSpPr>
        <p:spPr>
          <a:xfrm>
            <a:off x="5708636" y="3891151"/>
            <a:ext cx="419729" cy="2343150"/>
          </a:xfrm>
          <a:prstGeom prst="rect">
            <a:avLst/>
          </a:prstGeom>
          <a:solidFill>
            <a:srgbClr val="00B0F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752575" y="3370027"/>
            <a:ext cx="3912123" cy="718006"/>
            <a:chOff x="4299330" y="3370027"/>
            <a:chExt cx="3912123" cy="718006"/>
          </a:xfrm>
        </p:grpSpPr>
        <p:cxnSp>
          <p:nvCxnSpPr>
            <p:cNvPr id="8" name="Straight Connector 7"/>
            <p:cNvCxnSpPr/>
            <p:nvPr/>
          </p:nvCxnSpPr>
          <p:spPr>
            <a:xfrm>
              <a:off x="4299330" y="3644857"/>
              <a:ext cx="3912123" cy="4431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rot="10800000">
              <a:off x="4719058" y="3370027"/>
              <a:ext cx="320040" cy="31897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6255391" y="3891151"/>
              <a:ext cx="41972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Isosceles Triangle 48"/>
            <p:cNvSpPr/>
            <p:nvPr/>
          </p:nvSpPr>
          <p:spPr>
            <a:xfrm rot="10800000">
              <a:off x="6490257" y="3761526"/>
              <a:ext cx="92306" cy="121942"/>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rot="274090">
            <a:off x="2818614" y="6260837"/>
            <a:ext cx="5514680" cy="323787"/>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Confining layer - Aquitard</a:t>
            </a:r>
          </a:p>
        </p:txBody>
      </p:sp>
      <mc:AlternateContent xmlns:mc="http://schemas.openxmlformats.org/markup-compatibility/2006" xmlns:a14="http://schemas.microsoft.com/office/drawing/2010/main">
        <mc:Choice Requires="a14">
          <p:sp>
            <p:nvSpPr>
              <p:cNvPr id="33" name="TextBox 32"/>
              <p:cNvSpPr txBox="1"/>
              <p:nvPr/>
            </p:nvSpPr>
            <p:spPr>
              <a:xfrm>
                <a:off x="395849" y="3336130"/>
                <a:ext cx="2448427" cy="646331"/>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=0</m:t>
                    </m:r>
                  </m:oMath>
                </a14:m>
                <a:r>
                  <a:rPr lang="en-US" dirty="0"/>
                  <a:t>  (gauge pressure)</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395849" y="3336130"/>
                <a:ext cx="2448427" cy="646331"/>
              </a:xfrm>
              <a:prstGeom prst="rect">
                <a:avLst/>
              </a:prstGeom>
              <a:blipFill rotWithShape="0">
                <a:blip r:embed="rId3"/>
                <a:stretch>
                  <a:fillRect l="-746" t="-4717" r="-1741"/>
                </a:stretch>
              </a:blipFill>
            </p:spPr>
            <p:txBody>
              <a:bodyPr/>
              <a:lstStyle/>
              <a:p>
                <a:r>
                  <a:rPr lang="en-US">
                    <a:noFill/>
                  </a:rPr>
                  <a:t> </a:t>
                </a:r>
              </a:p>
            </p:txBody>
          </p:sp>
        </mc:Fallback>
      </mc:AlternateContent>
      <p:cxnSp>
        <p:nvCxnSpPr>
          <p:cNvPr id="37" name="Straight Arrow Connector 36"/>
          <p:cNvCxnSpPr/>
          <p:nvPr/>
        </p:nvCxnSpPr>
        <p:spPr>
          <a:xfrm flipH="1">
            <a:off x="3495377" y="3782566"/>
            <a:ext cx="12736" cy="23260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3" idx="3"/>
          </p:cNvCxnSpPr>
          <p:nvPr/>
        </p:nvCxnSpPr>
        <p:spPr>
          <a:xfrm flipV="1">
            <a:off x="2844276" y="3642923"/>
            <a:ext cx="908299" cy="163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2428040" y="4874868"/>
                <a:ext cx="8324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&gt;0</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2428040" y="4874868"/>
                <a:ext cx="832472" cy="369332"/>
              </a:xfrm>
              <a:prstGeom prst="rect">
                <a:avLst/>
              </a:prstGeom>
              <a:blipFill rotWithShape="0">
                <a:blip r:embed="rId4"/>
                <a:stretch>
                  <a:fillRect b="-13333"/>
                </a:stretch>
              </a:blipFill>
            </p:spPr>
            <p:txBody>
              <a:bodyPr/>
              <a:lstStyle/>
              <a:p>
                <a:r>
                  <a:rPr lang="en-US">
                    <a:noFill/>
                  </a:rPr>
                  <a:t> </a:t>
                </a:r>
              </a:p>
            </p:txBody>
          </p:sp>
        </mc:Fallback>
      </mc:AlternateContent>
      <p:cxnSp>
        <p:nvCxnSpPr>
          <p:cNvPr id="26" name="Straight Arrow Connector 25"/>
          <p:cNvCxnSpPr/>
          <p:nvPr/>
        </p:nvCxnSpPr>
        <p:spPr>
          <a:xfrm>
            <a:off x="3752575" y="4265360"/>
            <a:ext cx="3921550" cy="4548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3762002" y="4915356"/>
            <a:ext cx="3912123" cy="4477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752575" y="5539464"/>
            <a:ext cx="3911041" cy="3948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6680200" y="4055101"/>
            <a:ext cx="240300" cy="2292108"/>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46" idx="0"/>
          </p:cNvCxnSpPr>
          <p:nvPr/>
        </p:nvCxnSpPr>
        <p:spPr>
          <a:xfrm flipH="1">
            <a:off x="5707555" y="3891151"/>
            <a:ext cx="210946" cy="237312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4562475" y="3794712"/>
            <a:ext cx="228436" cy="2402888"/>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Freeform 90"/>
          <p:cNvSpPr/>
          <p:nvPr/>
        </p:nvSpPr>
        <p:spPr>
          <a:xfrm>
            <a:off x="4728034" y="4241176"/>
            <a:ext cx="188537" cy="150829"/>
          </a:xfrm>
          <a:custGeom>
            <a:avLst/>
            <a:gdLst>
              <a:gd name="connsiteX0" fmla="*/ 0 w 188537"/>
              <a:gd name="connsiteY0" fmla="*/ 0 h 150829"/>
              <a:gd name="connsiteX1" fmla="*/ 188537 w 188537"/>
              <a:gd name="connsiteY1" fmla="*/ 18853 h 150829"/>
              <a:gd name="connsiteX2" fmla="*/ 169683 w 188537"/>
              <a:gd name="connsiteY2" fmla="*/ 150829 h 150829"/>
            </a:gdLst>
            <a:ahLst/>
            <a:cxnLst>
              <a:cxn ang="0">
                <a:pos x="connsiteX0" y="connsiteY0"/>
              </a:cxn>
              <a:cxn ang="0">
                <a:pos x="connsiteX1" y="connsiteY1"/>
              </a:cxn>
              <a:cxn ang="0">
                <a:pos x="connsiteX2" y="connsiteY2"/>
              </a:cxn>
            </a:cxnLst>
            <a:rect l="l" t="t" r="r" b="b"/>
            <a:pathLst>
              <a:path w="188537" h="150829">
                <a:moveTo>
                  <a:pt x="0" y="0"/>
                </a:moveTo>
                <a:lnTo>
                  <a:pt x="188537" y="18853"/>
                </a:lnTo>
                <a:lnTo>
                  <a:pt x="169683" y="15082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p:cNvGrpSpPr/>
          <p:nvPr/>
        </p:nvGrpSpPr>
        <p:grpSpPr>
          <a:xfrm>
            <a:off x="4045257" y="2379414"/>
            <a:ext cx="1491306" cy="1827619"/>
            <a:chOff x="4045257" y="2379414"/>
            <a:chExt cx="1491306" cy="1827619"/>
          </a:xfrm>
        </p:grpSpPr>
        <p:sp>
          <p:nvSpPr>
            <p:cNvPr id="92" name="TextBox 91"/>
            <p:cNvSpPr txBox="1"/>
            <p:nvPr/>
          </p:nvSpPr>
          <p:spPr>
            <a:xfrm>
              <a:off x="4045257" y="2379414"/>
              <a:ext cx="1491306" cy="369332"/>
            </a:xfrm>
            <a:prstGeom prst="rect">
              <a:avLst/>
            </a:prstGeom>
            <a:noFill/>
          </p:spPr>
          <p:txBody>
            <a:bodyPr wrap="none" rtlCol="0">
              <a:spAutoFit/>
            </a:bodyPr>
            <a:lstStyle/>
            <a:p>
              <a:r>
                <a:rPr lang="en-US" dirty="0"/>
                <a:t>Perpendicular</a:t>
              </a:r>
            </a:p>
          </p:txBody>
        </p:sp>
        <p:cxnSp>
          <p:nvCxnSpPr>
            <p:cNvPr id="93" name="Straight Arrow Connector 92"/>
            <p:cNvCxnSpPr/>
            <p:nvPr/>
          </p:nvCxnSpPr>
          <p:spPr>
            <a:xfrm flipH="1">
              <a:off x="4911247" y="2748746"/>
              <a:ext cx="63700" cy="14582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6" name="Straight Arrow Connector 115"/>
          <p:cNvCxnSpPr/>
          <p:nvPr/>
        </p:nvCxnSpPr>
        <p:spPr>
          <a:xfrm>
            <a:off x="8874278" y="6081507"/>
            <a:ext cx="1251410" cy="259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0161638" y="5894943"/>
            <a:ext cx="1025345" cy="369332"/>
          </a:xfrm>
          <a:prstGeom prst="rect">
            <a:avLst/>
          </a:prstGeom>
          <a:noFill/>
        </p:spPr>
        <p:txBody>
          <a:bodyPr wrap="none" rtlCol="0">
            <a:spAutoFit/>
          </a:bodyPr>
          <a:lstStyle/>
          <a:p>
            <a:r>
              <a:rPr lang="en-US" dirty="0"/>
              <a:t>Flow line</a:t>
            </a:r>
          </a:p>
        </p:txBody>
      </p:sp>
      <p:cxnSp>
        <p:nvCxnSpPr>
          <p:cNvPr id="119" name="Straight Arrow Connector 118"/>
          <p:cNvCxnSpPr/>
          <p:nvPr/>
        </p:nvCxnSpPr>
        <p:spPr>
          <a:xfrm flipH="1" flipV="1">
            <a:off x="8901472" y="6385455"/>
            <a:ext cx="1206542" cy="37275"/>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0169307" y="6236521"/>
            <a:ext cx="1832553" cy="369332"/>
          </a:xfrm>
          <a:prstGeom prst="rect">
            <a:avLst/>
          </a:prstGeom>
          <a:noFill/>
        </p:spPr>
        <p:txBody>
          <a:bodyPr wrap="none" rtlCol="0">
            <a:spAutoFit/>
          </a:bodyPr>
          <a:lstStyle/>
          <a:p>
            <a:r>
              <a:rPr lang="en-US" dirty="0"/>
              <a:t>Equipotential line</a:t>
            </a:r>
          </a:p>
        </p:txBody>
      </p:sp>
      <p:sp>
        <p:nvSpPr>
          <p:cNvPr id="47" name="Freeform 46"/>
          <p:cNvSpPr/>
          <p:nvPr/>
        </p:nvSpPr>
        <p:spPr>
          <a:xfrm>
            <a:off x="6697744" y="6203963"/>
            <a:ext cx="188537" cy="150829"/>
          </a:xfrm>
          <a:custGeom>
            <a:avLst/>
            <a:gdLst>
              <a:gd name="connsiteX0" fmla="*/ 0 w 188537"/>
              <a:gd name="connsiteY0" fmla="*/ 0 h 150829"/>
              <a:gd name="connsiteX1" fmla="*/ 188537 w 188537"/>
              <a:gd name="connsiteY1" fmla="*/ 18853 h 150829"/>
              <a:gd name="connsiteX2" fmla="*/ 169683 w 188537"/>
              <a:gd name="connsiteY2" fmla="*/ 150829 h 150829"/>
            </a:gdLst>
            <a:ahLst/>
            <a:cxnLst>
              <a:cxn ang="0">
                <a:pos x="connsiteX0" y="connsiteY0"/>
              </a:cxn>
              <a:cxn ang="0">
                <a:pos x="connsiteX1" y="connsiteY1"/>
              </a:cxn>
              <a:cxn ang="0">
                <a:pos x="connsiteX2" y="connsiteY2"/>
              </a:cxn>
            </a:cxnLst>
            <a:rect l="l" t="t" r="r" b="b"/>
            <a:pathLst>
              <a:path w="188537" h="150829">
                <a:moveTo>
                  <a:pt x="0" y="0"/>
                </a:moveTo>
                <a:lnTo>
                  <a:pt x="188537" y="18853"/>
                </a:lnTo>
                <a:lnTo>
                  <a:pt x="169683" y="15082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6867310" y="5011631"/>
            <a:ext cx="5324690" cy="1195010"/>
            <a:chOff x="4911248" y="3012023"/>
            <a:chExt cx="5324690" cy="1195010"/>
          </a:xfrm>
        </p:grpSpPr>
        <p:sp>
          <p:nvSpPr>
            <p:cNvPr id="52" name="TextBox 51"/>
            <p:cNvSpPr txBox="1"/>
            <p:nvPr/>
          </p:nvSpPr>
          <p:spPr>
            <a:xfrm>
              <a:off x="6238162" y="3012023"/>
              <a:ext cx="3997776" cy="646331"/>
            </a:xfrm>
            <a:prstGeom prst="rect">
              <a:avLst/>
            </a:prstGeom>
            <a:noFill/>
          </p:spPr>
          <p:txBody>
            <a:bodyPr wrap="square" rtlCol="0">
              <a:spAutoFit/>
            </a:bodyPr>
            <a:lstStyle/>
            <a:p>
              <a:r>
                <a:rPr lang="en-US" dirty="0"/>
                <a:t>Equipotential lines are perpendicular to no-flow boundaries</a:t>
              </a:r>
            </a:p>
          </p:txBody>
        </p:sp>
        <p:cxnSp>
          <p:nvCxnSpPr>
            <p:cNvPr id="53" name="Straight Arrow Connector 52"/>
            <p:cNvCxnSpPr/>
            <p:nvPr/>
          </p:nvCxnSpPr>
          <p:spPr>
            <a:xfrm flipH="1">
              <a:off x="4911248" y="3298905"/>
              <a:ext cx="1366532" cy="9081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p:cNvCxnSpPr/>
          <p:nvPr/>
        </p:nvCxnSpPr>
        <p:spPr>
          <a:xfrm flipH="1">
            <a:off x="7201132" y="5298513"/>
            <a:ext cx="1040379" cy="10897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AFCBE7FF-56A5-41D4-889E-ED172D420C24}" type="slidenum">
              <a:rPr lang="en-US" smtClean="0"/>
              <a:t>21</a:t>
            </a:fld>
            <a:endParaRPr lang="en-US" dirty="0"/>
          </a:p>
        </p:txBody>
      </p:sp>
      <p:cxnSp>
        <p:nvCxnSpPr>
          <p:cNvPr id="41" name="Straight Arrow Connector 40">
            <a:extLst>
              <a:ext uri="{FF2B5EF4-FFF2-40B4-BE49-F238E27FC236}">
                <a16:creationId xmlns:a16="http://schemas.microsoft.com/office/drawing/2014/main" id="{08D23EF6-B36E-4FD2-99B6-64F6535674F1}"/>
              </a:ext>
            </a:extLst>
          </p:cNvPr>
          <p:cNvCxnSpPr/>
          <p:nvPr/>
        </p:nvCxnSpPr>
        <p:spPr>
          <a:xfrm>
            <a:off x="3738230" y="3622218"/>
            <a:ext cx="3921550" cy="4548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20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Storage in aquifers:</a:t>
            </a:r>
            <a:r>
              <a:rPr lang="en-US" dirty="0">
                <a:solidFill>
                  <a:schemeClr val="bg2">
                    <a:lumMod val="75000"/>
                  </a:schemeClr>
                </a:solidFill>
              </a:rPr>
              <a:t> describing the amount of water that can be stored in porous media relative to a given change in the total hydraulic head</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porous substrate:</a:t>
            </a:r>
            <a:r>
              <a:rPr lang="en-US" dirty="0">
                <a:solidFill>
                  <a:schemeClr val="bg2">
                    <a:lumMod val="75000"/>
                  </a:schemeClr>
                </a:solidFill>
              </a:rPr>
              <a:t> the fundamental vocabulary and concepts necessary for defining aquifers</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movement:</a:t>
            </a:r>
            <a:r>
              <a:rPr lang="en-US" dirty="0">
                <a:solidFill>
                  <a:schemeClr val="bg2">
                    <a:lumMod val="75000"/>
                  </a:schemeClr>
                </a:solidFill>
              </a:rPr>
              <a:t> basic principles of predicting the direction and flux of groundwater movement</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t>Understanding variation in groundwater flow nets:</a:t>
            </a:r>
            <a:r>
              <a:rPr lang="en-US" dirty="0"/>
              <a:t> the characteristics of surface and subsurface topography that cause equipotential and flow lines to “bend”</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Exchange with surface waters:</a:t>
            </a:r>
            <a:r>
              <a:rPr lang="en-US" dirty="0">
                <a:solidFill>
                  <a:schemeClr val="bg2">
                    <a:lumMod val="75000"/>
                  </a:schemeClr>
                </a:solidFill>
              </a:rPr>
              <a:t> interpreting the consequences of the intersection of subsurface flow nets with surface waters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flux and velocity:</a:t>
            </a:r>
            <a:r>
              <a:rPr lang="en-US" dirty="0">
                <a:solidFill>
                  <a:schemeClr val="bg2">
                    <a:lumMod val="75000"/>
                  </a:schemeClr>
                </a:solidFill>
              </a:rPr>
              <a:t> basic calculations of different characteristics of groundwater movement based on Darcy’s law</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22</a:t>
            </a:fld>
            <a:endParaRPr lang="en-US" dirty="0">
              <a:solidFill>
                <a:schemeClr val="tx1"/>
              </a:solidFill>
            </a:endParaRPr>
          </a:p>
        </p:txBody>
      </p:sp>
    </p:spTree>
    <p:extLst>
      <p:ext uri="{BB962C8B-B14F-4D97-AF65-F5344CB8AC3E}">
        <p14:creationId xmlns:p14="http://schemas.microsoft.com/office/powerpoint/2010/main" val="2521741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movement through an aquifer</a:t>
            </a:r>
          </a:p>
        </p:txBody>
      </p:sp>
      <p:pic>
        <p:nvPicPr>
          <p:cNvPr id="1030" name="Picture 6" descr="http://flbs.umt.edu/Images/NEWSITE/Home-Slideshow/nyack2_600x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81" y="2199736"/>
            <a:ext cx="5715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94099" y="1506623"/>
            <a:ext cx="3448893" cy="369332"/>
          </a:xfrm>
          <a:prstGeom prst="rect">
            <a:avLst/>
          </a:prstGeom>
          <a:noFill/>
        </p:spPr>
        <p:txBody>
          <a:bodyPr wrap="none" rtlCol="0">
            <a:spAutoFit/>
          </a:bodyPr>
          <a:lstStyle/>
          <a:p>
            <a:r>
              <a:rPr lang="en-US" b="1" dirty="0"/>
              <a:t>Nyack floodplain aquifer – 16 km</a:t>
            </a:r>
            <a:r>
              <a:rPr lang="en-US" b="1" baseline="30000" dirty="0"/>
              <a:t>2</a:t>
            </a:r>
          </a:p>
        </p:txBody>
      </p:sp>
      <p:sp>
        <p:nvSpPr>
          <p:cNvPr id="3" name="Freeform 2"/>
          <p:cNvSpPr/>
          <p:nvPr/>
        </p:nvSpPr>
        <p:spPr>
          <a:xfrm>
            <a:off x="262201" y="3704584"/>
            <a:ext cx="5753503" cy="1922952"/>
          </a:xfrm>
          <a:custGeom>
            <a:avLst/>
            <a:gdLst>
              <a:gd name="connsiteX0" fmla="*/ 29506 w 5753503"/>
              <a:gd name="connsiteY0" fmla="*/ 150 h 1922952"/>
              <a:gd name="connsiteX1" fmla="*/ 218042 w 5753503"/>
              <a:gd name="connsiteY1" fmla="*/ 150 h 1922952"/>
              <a:gd name="connsiteX2" fmla="*/ 500846 w 5753503"/>
              <a:gd name="connsiteY2" fmla="*/ 150 h 1922952"/>
              <a:gd name="connsiteX3" fmla="*/ 708236 w 5753503"/>
              <a:gd name="connsiteY3" fmla="*/ 9577 h 1922952"/>
              <a:gd name="connsiteX4" fmla="*/ 1160723 w 5753503"/>
              <a:gd name="connsiteY4" fmla="*/ 28430 h 1922952"/>
              <a:gd name="connsiteX5" fmla="*/ 1490661 w 5753503"/>
              <a:gd name="connsiteY5" fmla="*/ 37857 h 1922952"/>
              <a:gd name="connsiteX6" fmla="*/ 1839453 w 5753503"/>
              <a:gd name="connsiteY6" fmla="*/ 47284 h 1922952"/>
              <a:gd name="connsiteX7" fmla="*/ 2178818 w 5753503"/>
              <a:gd name="connsiteY7" fmla="*/ 56711 h 1922952"/>
              <a:gd name="connsiteX8" fmla="*/ 2659585 w 5753503"/>
              <a:gd name="connsiteY8" fmla="*/ 19004 h 1922952"/>
              <a:gd name="connsiteX9" fmla="*/ 2970669 w 5753503"/>
              <a:gd name="connsiteY9" fmla="*/ 150 h 1922952"/>
              <a:gd name="connsiteX10" fmla="*/ 3602265 w 5753503"/>
              <a:gd name="connsiteY10" fmla="*/ 28430 h 1922952"/>
              <a:gd name="connsiteX11" fmla="*/ 3941630 w 5753503"/>
              <a:gd name="connsiteY11" fmla="*/ 56711 h 1922952"/>
              <a:gd name="connsiteX12" fmla="*/ 4346983 w 5753503"/>
              <a:gd name="connsiteY12" fmla="*/ 75564 h 1922952"/>
              <a:gd name="connsiteX13" fmla="*/ 4582653 w 5753503"/>
              <a:gd name="connsiteY13" fmla="*/ 132125 h 1922952"/>
              <a:gd name="connsiteX14" fmla="*/ 5025712 w 5753503"/>
              <a:gd name="connsiteY14" fmla="*/ 141552 h 1922952"/>
              <a:gd name="connsiteX15" fmla="*/ 5440492 w 5753503"/>
              <a:gd name="connsiteY15" fmla="*/ 160406 h 1922952"/>
              <a:gd name="connsiteX16" fmla="*/ 5704442 w 5753503"/>
              <a:gd name="connsiteY16" fmla="*/ 160406 h 1922952"/>
              <a:gd name="connsiteX17" fmla="*/ 5713869 w 5753503"/>
              <a:gd name="connsiteY17" fmla="*/ 905123 h 1922952"/>
              <a:gd name="connsiteX18" fmla="*/ 5704442 w 5753503"/>
              <a:gd name="connsiteY18" fmla="*/ 1753536 h 1922952"/>
              <a:gd name="connsiteX19" fmla="*/ 5723296 w 5753503"/>
              <a:gd name="connsiteY19" fmla="*/ 1913791 h 1922952"/>
              <a:gd name="connsiteX20" fmla="*/ 5242529 w 5753503"/>
              <a:gd name="connsiteY20" fmla="*/ 1904364 h 1922952"/>
              <a:gd name="connsiteX21" fmla="*/ 4356409 w 5753503"/>
              <a:gd name="connsiteY21" fmla="*/ 1913791 h 1922952"/>
              <a:gd name="connsiteX22" fmla="*/ 3922776 w 5753503"/>
              <a:gd name="connsiteY22" fmla="*/ 1866657 h 1922952"/>
              <a:gd name="connsiteX23" fmla="*/ 3046084 w 5753503"/>
              <a:gd name="connsiteY23" fmla="*/ 1715828 h 1922952"/>
              <a:gd name="connsiteX24" fmla="*/ 1905440 w 5753503"/>
              <a:gd name="connsiteY24" fmla="*/ 1565000 h 1922952"/>
              <a:gd name="connsiteX25" fmla="*/ 953333 w 5753503"/>
              <a:gd name="connsiteY25" fmla="*/ 1461305 h 1922952"/>
              <a:gd name="connsiteX26" fmla="*/ 387725 w 5753503"/>
              <a:gd name="connsiteY26" fmla="*/ 1395317 h 1922952"/>
              <a:gd name="connsiteX27" fmla="*/ 29506 w 5753503"/>
              <a:gd name="connsiteY27" fmla="*/ 1348183 h 1922952"/>
              <a:gd name="connsiteX28" fmla="*/ 20079 w 5753503"/>
              <a:gd name="connsiteY28" fmla="*/ 641173 h 1922952"/>
              <a:gd name="connsiteX29" fmla="*/ 20079 w 5753503"/>
              <a:gd name="connsiteY29" fmla="*/ 103845 h 1922952"/>
              <a:gd name="connsiteX30" fmla="*/ 29506 w 5753503"/>
              <a:gd name="connsiteY30" fmla="*/ 150 h 192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53503" h="1922952">
                <a:moveTo>
                  <a:pt x="29506" y="150"/>
                </a:moveTo>
                <a:lnTo>
                  <a:pt x="218042" y="150"/>
                </a:lnTo>
                <a:lnTo>
                  <a:pt x="500846" y="150"/>
                </a:lnTo>
                <a:cubicBezTo>
                  <a:pt x="582545" y="1721"/>
                  <a:pt x="708236" y="9577"/>
                  <a:pt x="708236" y="9577"/>
                </a:cubicBezTo>
                <a:lnTo>
                  <a:pt x="1160723" y="28430"/>
                </a:lnTo>
                <a:lnTo>
                  <a:pt x="1490661" y="37857"/>
                </a:lnTo>
                <a:lnTo>
                  <a:pt x="1839453" y="47284"/>
                </a:lnTo>
                <a:cubicBezTo>
                  <a:pt x="1954146" y="50426"/>
                  <a:pt x="2042129" y="61424"/>
                  <a:pt x="2178818" y="56711"/>
                </a:cubicBezTo>
                <a:cubicBezTo>
                  <a:pt x="2315507" y="51998"/>
                  <a:pt x="2527610" y="28431"/>
                  <a:pt x="2659585" y="19004"/>
                </a:cubicBezTo>
                <a:cubicBezTo>
                  <a:pt x="2791560" y="9577"/>
                  <a:pt x="2813556" y="-1421"/>
                  <a:pt x="2970669" y="150"/>
                </a:cubicBezTo>
                <a:cubicBezTo>
                  <a:pt x="3127782" y="1721"/>
                  <a:pt x="3440438" y="19003"/>
                  <a:pt x="3602265" y="28430"/>
                </a:cubicBezTo>
                <a:cubicBezTo>
                  <a:pt x="3764092" y="37857"/>
                  <a:pt x="3817510" y="48855"/>
                  <a:pt x="3941630" y="56711"/>
                </a:cubicBezTo>
                <a:cubicBezTo>
                  <a:pt x="4065750" y="64567"/>
                  <a:pt x="4240146" y="62995"/>
                  <a:pt x="4346983" y="75564"/>
                </a:cubicBezTo>
                <a:cubicBezTo>
                  <a:pt x="4453820" y="88133"/>
                  <a:pt x="4469532" y="121127"/>
                  <a:pt x="4582653" y="132125"/>
                </a:cubicBezTo>
                <a:cubicBezTo>
                  <a:pt x="4695774" y="143123"/>
                  <a:pt x="4882739" y="136839"/>
                  <a:pt x="5025712" y="141552"/>
                </a:cubicBezTo>
                <a:cubicBezTo>
                  <a:pt x="5168685" y="146265"/>
                  <a:pt x="5327370" y="157264"/>
                  <a:pt x="5440492" y="160406"/>
                </a:cubicBezTo>
                <a:cubicBezTo>
                  <a:pt x="5553614" y="163548"/>
                  <a:pt x="5658879" y="36287"/>
                  <a:pt x="5704442" y="160406"/>
                </a:cubicBezTo>
                <a:cubicBezTo>
                  <a:pt x="5750005" y="284525"/>
                  <a:pt x="5713869" y="639601"/>
                  <a:pt x="5713869" y="905123"/>
                </a:cubicBezTo>
                <a:cubicBezTo>
                  <a:pt x="5713869" y="1170645"/>
                  <a:pt x="5702871" y="1585425"/>
                  <a:pt x="5704442" y="1753536"/>
                </a:cubicBezTo>
                <a:cubicBezTo>
                  <a:pt x="5706013" y="1921647"/>
                  <a:pt x="5800281" y="1888653"/>
                  <a:pt x="5723296" y="1913791"/>
                </a:cubicBezTo>
                <a:cubicBezTo>
                  <a:pt x="5646311" y="1938929"/>
                  <a:pt x="5470343" y="1904364"/>
                  <a:pt x="5242529" y="1904364"/>
                </a:cubicBezTo>
                <a:cubicBezTo>
                  <a:pt x="5014715" y="1904364"/>
                  <a:pt x="4576368" y="1920075"/>
                  <a:pt x="4356409" y="1913791"/>
                </a:cubicBezTo>
                <a:cubicBezTo>
                  <a:pt x="4136450" y="1907507"/>
                  <a:pt x="4141164" y="1899651"/>
                  <a:pt x="3922776" y="1866657"/>
                </a:cubicBezTo>
                <a:cubicBezTo>
                  <a:pt x="3704389" y="1833663"/>
                  <a:pt x="3382307" y="1766104"/>
                  <a:pt x="3046084" y="1715828"/>
                </a:cubicBezTo>
                <a:cubicBezTo>
                  <a:pt x="2709861" y="1665552"/>
                  <a:pt x="2254232" y="1607420"/>
                  <a:pt x="1905440" y="1565000"/>
                </a:cubicBezTo>
                <a:cubicBezTo>
                  <a:pt x="1556648" y="1522580"/>
                  <a:pt x="953333" y="1461305"/>
                  <a:pt x="953333" y="1461305"/>
                </a:cubicBezTo>
                <a:lnTo>
                  <a:pt x="387725" y="1395317"/>
                </a:lnTo>
                <a:cubicBezTo>
                  <a:pt x="233754" y="1376463"/>
                  <a:pt x="90780" y="1473874"/>
                  <a:pt x="29506" y="1348183"/>
                </a:cubicBezTo>
                <a:cubicBezTo>
                  <a:pt x="-31768" y="1222492"/>
                  <a:pt x="21650" y="848563"/>
                  <a:pt x="20079" y="641173"/>
                </a:cubicBezTo>
                <a:cubicBezTo>
                  <a:pt x="18508" y="433783"/>
                  <a:pt x="20079" y="103845"/>
                  <a:pt x="20079" y="103845"/>
                </a:cubicBezTo>
                <a:lnTo>
                  <a:pt x="29506" y="150"/>
                </a:lnTo>
                <a:close/>
              </a:path>
            </a:pathLst>
          </a:custGeom>
          <a:solidFill>
            <a:srgbClr val="FFFF00">
              <a:alpha val="2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5F6ABEAD-FE29-4240-99BE-98B1EC0457AE}" type="slidenum">
              <a:rPr lang="en-US" smtClean="0"/>
              <a:t>23</a:t>
            </a:fld>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a:ext>
            </a:extLst>
          </a:blip>
          <a:srcRect/>
          <a:stretch/>
        </p:blipFill>
        <p:spPr>
          <a:xfrm>
            <a:off x="6096000" y="1734811"/>
            <a:ext cx="6032500" cy="5123189"/>
          </a:xfrm>
          <a:prstGeom prst="rect">
            <a:avLst/>
          </a:prstGeom>
        </p:spPr>
      </p:pic>
      <p:sp>
        <p:nvSpPr>
          <p:cNvPr id="5" name="Freeform 4"/>
          <p:cNvSpPr/>
          <p:nvPr/>
        </p:nvSpPr>
        <p:spPr>
          <a:xfrm>
            <a:off x="8641080" y="2392680"/>
            <a:ext cx="443398" cy="314294"/>
          </a:xfrm>
          <a:custGeom>
            <a:avLst/>
            <a:gdLst>
              <a:gd name="connsiteX0" fmla="*/ 0 w 443398"/>
              <a:gd name="connsiteY0" fmla="*/ 106680 h 314294"/>
              <a:gd name="connsiteX1" fmla="*/ 441960 w 443398"/>
              <a:gd name="connsiteY1" fmla="*/ 312420 h 314294"/>
              <a:gd name="connsiteX2" fmla="*/ 114300 w 443398"/>
              <a:gd name="connsiteY2" fmla="*/ 0 h 314294"/>
            </a:gdLst>
            <a:ahLst/>
            <a:cxnLst>
              <a:cxn ang="0">
                <a:pos x="connsiteX0" y="connsiteY0"/>
              </a:cxn>
              <a:cxn ang="0">
                <a:pos x="connsiteX1" y="connsiteY1"/>
              </a:cxn>
              <a:cxn ang="0">
                <a:pos x="connsiteX2" y="connsiteY2"/>
              </a:cxn>
            </a:cxnLst>
            <a:rect l="l" t="t" r="r" b="b"/>
            <a:pathLst>
              <a:path w="443398" h="314294">
                <a:moveTo>
                  <a:pt x="0" y="106680"/>
                </a:moveTo>
                <a:cubicBezTo>
                  <a:pt x="211455" y="218440"/>
                  <a:pt x="422910" y="330200"/>
                  <a:pt x="441960" y="312420"/>
                </a:cubicBezTo>
                <a:cubicBezTo>
                  <a:pt x="461010" y="294640"/>
                  <a:pt x="287655" y="147320"/>
                  <a:pt x="114300" y="0"/>
                </a:cubicBezTo>
              </a:path>
            </a:pathLst>
          </a:custGeom>
          <a:noFill/>
          <a:ln w="28575">
            <a:solidFill>
              <a:srgbClr val="FFFF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544627" y="4685348"/>
            <a:ext cx="3239453" cy="859154"/>
          </a:xfrm>
          <a:custGeom>
            <a:avLst/>
            <a:gdLst>
              <a:gd name="connsiteX0" fmla="*/ 0 w 3276600"/>
              <a:gd name="connsiteY0" fmla="*/ 449580 h 765170"/>
              <a:gd name="connsiteX1" fmla="*/ 1165860 w 3276600"/>
              <a:gd name="connsiteY1" fmla="*/ 731520 h 765170"/>
              <a:gd name="connsiteX2" fmla="*/ 1691640 w 3276600"/>
              <a:gd name="connsiteY2" fmla="*/ 678180 h 765170"/>
              <a:gd name="connsiteX3" fmla="*/ 3276600 w 3276600"/>
              <a:gd name="connsiteY3" fmla="*/ 0 h 765170"/>
              <a:gd name="connsiteX0" fmla="*/ 0 w 3642360"/>
              <a:gd name="connsiteY0" fmla="*/ 289560 h 776110"/>
              <a:gd name="connsiteX1" fmla="*/ 1531620 w 3642360"/>
              <a:gd name="connsiteY1" fmla="*/ 731520 h 776110"/>
              <a:gd name="connsiteX2" fmla="*/ 2057400 w 3642360"/>
              <a:gd name="connsiteY2" fmla="*/ 678180 h 776110"/>
              <a:gd name="connsiteX3" fmla="*/ 3642360 w 3642360"/>
              <a:gd name="connsiteY3" fmla="*/ 0 h 776110"/>
              <a:gd name="connsiteX0" fmla="*/ 0 w 3642360"/>
              <a:gd name="connsiteY0" fmla="*/ 289560 h 757734"/>
              <a:gd name="connsiteX1" fmla="*/ 1409700 w 3642360"/>
              <a:gd name="connsiteY1" fmla="*/ 701040 h 757734"/>
              <a:gd name="connsiteX2" fmla="*/ 2057400 w 3642360"/>
              <a:gd name="connsiteY2" fmla="*/ 678180 h 757734"/>
              <a:gd name="connsiteX3" fmla="*/ 3642360 w 3642360"/>
              <a:gd name="connsiteY3" fmla="*/ 0 h 757734"/>
              <a:gd name="connsiteX0" fmla="*/ 0 w 3787140"/>
              <a:gd name="connsiteY0" fmla="*/ 0 h 833489"/>
              <a:gd name="connsiteX1" fmla="*/ 1554480 w 3787140"/>
              <a:gd name="connsiteY1" fmla="*/ 754380 h 833489"/>
              <a:gd name="connsiteX2" fmla="*/ 2202180 w 3787140"/>
              <a:gd name="connsiteY2" fmla="*/ 731520 h 833489"/>
              <a:gd name="connsiteX3" fmla="*/ 3787140 w 3787140"/>
              <a:gd name="connsiteY3" fmla="*/ 53340 h 833489"/>
              <a:gd name="connsiteX0" fmla="*/ 0 w 3787140"/>
              <a:gd name="connsiteY0" fmla="*/ 0 h 835852"/>
              <a:gd name="connsiteX1" fmla="*/ 1554480 w 3787140"/>
              <a:gd name="connsiteY1" fmla="*/ 754380 h 835852"/>
              <a:gd name="connsiteX2" fmla="*/ 2297430 w 3787140"/>
              <a:gd name="connsiteY2" fmla="*/ 736283 h 835852"/>
              <a:gd name="connsiteX3" fmla="*/ 3787140 w 3787140"/>
              <a:gd name="connsiteY3" fmla="*/ 53340 h 835852"/>
              <a:gd name="connsiteX0" fmla="*/ 0 w 3787140"/>
              <a:gd name="connsiteY0" fmla="*/ 0 h 815824"/>
              <a:gd name="connsiteX1" fmla="*/ 1554480 w 3787140"/>
              <a:gd name="connsiteY1" fmla="*/ 754380 h 815824"/>
              <a:gd name="connsiteX2" fmla="*/ 2297430 w 3787140"/>
              <a:gd name="connsiteY2" fmla="*/ 736283 h 815824"/>
              <a:gd name="connsiteX3" fmla="*/ 3787140 w 3787140"/>
              <a:gd name="connsiteY3" fmla="*/ 53340 h 815824"/>
              <a:gd name="connsiteX0" fmla="*/ 0 w 3787140"/>
              <a:gd name="connsiteY0" fmla="*/ 0 h 772755"/>
              <a:gd name="connsiteX1" fmla="*/ 1554480 w 3787140"/>
              <a:gd name="connsiteY1" fmla="*/ 754380 h 772755"/>
              <a:gd name="connsiteX2" fmla="*/ 2297430 w 3787140"/>
              <a:gd name="connsiteY2" fmla="*/ 736283 h 772755"/>
              <a:gd name="connsiteX3" fmla="*/ 3787140 w 3787140"/>
              <a:gd name="connsiteY3" fmla="*/ 53340 h 772755"/>
              <a:gd name="connsiteX0" fmla="*/ 0 w 3368040"/>
              <a:gd name="connsiteY0" fmla="*/ 0 h 772755"/>
              <a:gd name="connsiteX1" fmla="*/ 1554480 w 3368040"/>
              <a:gd name="connsiteY1" fmla="*/ 754380 h 772755"/>
              <a:gd name="connsiteX2" fmla="*/ 2297430 w 3368040"/>
              <a:gd name="connsiteY2" fmla="*/ 736283 h 772755"/>
              <a:gd name="connsiteX3" fmla="*/ 3368040 w 3368040"/>
              <a:gd name="connsiteY3" fmla="*/ 234315 h 772755"/>
              <a:gd name="connsiteX0" fmla="*/ 0 w 3368040"/>
              <a:gd name="connsiteY0" fmla="*/ 0 h 856515"/>
              <a:gd name="connsiteX1" fmla="*/ 1554480 w 3368040"/>
              <a:gd name="connsiteY1" fmla="*/ 754380 h 856515"/>
              <a:gd name="connsiteX2" fmla="*/ 2292667 w 3368040"/>
              <a:gd name="connsiteY2" fmla="*/ 817245 h 856515"/>
              <a:gd name="connsiteX3" fmla="*/ 3368040 w 3368040"/>
              <a:gd name="connsiteY3" fmla="*/ 234315 h 856515"/>
              <a:gd name="connsiteX0" fmla="*/ 0 w 3368040"/>
              <a:gd name="connsiteY0" fmla="*/ 0 h 839634"/>
              <a:gd name="connsiteX1" fmla="*/ 1554480 w 3368040"/>
              <a:gd name="connsiteY1" fmla="*/ 754380 h 839634"/>
              <a:gd name="connsiteX2" fmla="*/ 2292667 w 3368040"/>
              <a:gd name="connsiteY2" fmla="*/ 817245 h 839634"/>
              <a:gd name="connsiteX3" fmla="*/ 3368040 w 3368040"/>
              <a:gd name="connsiteY3" fmla="*/ 234315 h 839634"/>
              <a:gd name="connsiteX0" fmla="*/ 0 w 3368040"/>
              <a:gd name="connsiteY0" fmla="*/ 0 h 892972"/>
              <a:gd name="connsiteX1" fmla="*/ 1459230 w 3368040"/>
              <a:gd name="connsiteY1" fmla="*/ 835342 h 892972"/>
              <a:gd name="connsiteX2" fmla="*/ 2292667 w 3368040"/>
              <a:gd name="connsiteY2" fmla="*/ 817245 h 892972"/>
              <a:gd name="connsiteX3" fmla="*/ 3368040 w 3368040"/>
              <a:gd name="connsiteY3" fmla="*/ 234315 h 892972"/>
              <a:gd name="connsiteX0" fmla="*/ 0 w 3368040"/>
              <a:gd name="connsiteY0" fmla="*/ 0 h 835342"/>
              <a:gd name="connsiteX1" fmla="*/ 1459230 w 3368040"/>
              <a:gd name="connsiteY1" fmla="*/ 835342 h 835342"/>
              <a:gd name="connsiteX2" fmla="*/ 2292667 w 3368040"/>
              <a:gd name="connsiteY2" fmla="*/ 817245 h 835342"/>
              <a:gd name="connsiteX3" fmla="*/ 3368040 w 3368040"/>
              <a:gd name="connsiteY3" fmla="*/ 234315 h 835342"/>
              <a:gd name="connsiteX0" fmla="*/ 0 w 3239453"/>
              <a:gd name="connsiteY0" fmla="*/ 0 h 918286"/>
              <a:gd name="connsiteX1" fmla="*/ 1330643 w 3239453"/>
              <a:gd name="connsiteY1" fmla="*/ 859154 h 918286"/>
              <a:gd name="connsiteX2" fmla="*/ 2164080 w 3239453"/>
              <a:gd name="connsiteY2" fmla="*/ 841057 h 918286"/>
              <a:gd name="connsiteX3" fmla="*/ 3239453 w 3239453"/>
              <a:gd name="connsiteY3" fmla="*/ 258127 h 918286"/>
              <a:gd name="connsiteX0" fmla="*/ 0 w 3239453"/>
              <a:gd name="connsiteY0" fmla="*/ 0 h 859154"/>
              <a:gd name="connsiteX1" fmla="*/ 1330643 w 3239453"/>
              <a:gd name="connsiteY1" fmla="*/ 859154 h 859154"/>
              <a:gd name="connsiteX2" fmla="*/ 2164080 w 3239453"/>
              <a:gd name="connsiteY2" fmla="*/ 841057 h 859154"/>
              <a:gd name="connsiteX3" fmla="*/ 3239453 w 3239453"/>
              <a:gd name="connsiteY3" fmla="*/ 258127 h 859154"/>
            </a:gdLst>
            <a:ahLst/>
            <a:cxnLst>
              <a:cxn ang="0">
                <a:pos x="connsiteX0" y="connsiteY0"/>
              </a:cxn>
              <a:cxn ang="0">
                <a:pos x="connsiteX1" y="connsiteY1"/>
              </a:cxn>
              <a:cxn ang="0">
                <a:pos x="connsiteX2" y="connsiteY2"/>
              </a:cxn>
              <a:cxn ang="0">
                <a:pos x="connsiteX3" y="connsiteY3"/>
              </a:cxn>
            </a:cxnLst>
            <a:rect l="l" t="t" r="r" b="b"/>
            <a:pathLst>
              <a:path w="3239453" h="859154">
                <a:moveTo>
                  <a:pt x="0" y="0"/>
                </a:moveTo>
                <a:cubicBezTo>
                  <a:pt x="441960" y="121920"/>
                  <a:pt x="998538" y="852328"/>
                  <a:pt x="1330643" y="859154"/>
                </a:cubicBezTo>
                <a:lnTo>
                  <a:pt x="2164080" y="841057"/>
                </a:lnTo>
                <a:cubicBezTo>
                  <a:pt x="2536190" y="724217"/>
                  <a:pt x="2622868" y="536257"/>
                  <a:pt x="3239453" y="258127"/>
                </a:cubicBezTo>
              </a:path>
            </a:pathLst>
          </a:custGeom>
          <a:noFill/>
          <a:ln w="28575">
            <a:solidFill>
              <a:srgbClr val="FFFF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678163" y="2700747"/>
            <a:ext cx="3107832" cy="2827372"/>
          </a:xfrm>
          <a:custGeom>
            <a:avLst/>
            <a:gdLst>
              <a:gd name="connsiteX0" fmla="*/ 523360 w 2774294"/>
              <a:gd name="connsiteY0" fmla="*/ 2629218 h 2678804"/>
              <a:gd name="connsiteX1" fmla="*/ 1232020 w 2774294"/>
              <a:gd name="connsiteY1" fmla="*/ 2126298 h 2678804"/>
              <a:gd name="connsiteX2" fmla="*/ 1887340 w 2774294"/>
              <a:gd name="connsiteY2" fmla="*/ 1661478 h 2678804"/>
              <a:gd name="connsiteX3" fmla="*/ 2009260 w 2774294"/>
              <a:gd name="connsiteY3" fmla="*/ 1150938 h 2678804"/>
              <a:gd name="connsiteX4" fmla="*/ 2740780 w 2774294"/>
              <a:gd name="connsiteY4" fmla="*/ 846138 h 2678804"/>
              <a:gd name="connsiteX5" fmla="*/ 2512180 w 2774294"/>
              <a:gd name="connsiteY5" fmla="*/ 236538 h 2678804"/>
              <a:gd name="connsiteX6" fmla="*/ 1300600 w 2774294"/>
              <a:gd name="connsiteY6" fmla="*/ 318 h 2678804"/>
              <a:gd name="connsiteX7" fmla="*/ 1026280 w 2774294"/>
              <a:gd name="connsiteY7" fmla="*/ 190818 h 2678804"/>
              <a:gd name="connsiteX8" fmla="*/ 530980 w 2774294"/>
              <a:gd name="connsiteY8" fmla="*/ 404178 h 2678804"/>
              <a:gd name="connsiteX9" fmla="*/ 12820 w 2774294"/>
              <a:gd name="connsiteY9" fmla="*/ 762318 h 2678804"/>
              <a:gd name="connsiteX10" fmla="*/ 180460 w 2774294"/>
              <a:gd name="connsiteY10" fmla="*/ 998538 h 2678804"/>
              <a:gd name="connsiteX11" fmla="*/ 431920 w 2774294"/>
              <a:gd name="connsiteY11" fmla="*/ 1463358 h 2678804"/>
              <a:gd name="connsiteX12" fmla="*/ 569080 w 2774294"/>
              <a:gd name="connsiteY12" fmla="*/ 1608138 h 2678804"/>
              <a:gd name="connsiteX13" fmla="*/ 172840 w 2774294"/>
              <a:gd name="connsiteY13" fmla="*/ 2347278 h 2678804"/>
              <a:gd name="connsiteX14" fmla="*/ 264280 w 2774294"/>
              <a:gd name="connsiteY14" fmla="*/ 2629218 h 2678804"/>
              <a:gd name="connsiteX15" fmla="*/ 523360 w 2774294"/>
              <a:gd name="connsiteY15" fmla="*/ 2629218 h 2678804"/>
              <a:gd name="connsiteX0" fmla="*/ 523360 w 2774294"/>
              <a:gd name="connsiteY0" fmla="*/ 2629126 h 2678712"/>
              <a:gd name="connsiteX1" fmla="*/ 1232020 w 2774294"/>
              <a:gd name="connsiteY1" fmla="*/ 2126206 h 2678712"/>
              <a:gd name="connsiteX2" fmla="*/ 1887340 w 2774294"/>
              <a:gd name="connsiteY2" fmla="*/ 1661386 h 2678712"/>
              <a:gd name="connsiteX3" fmla="*/ 2009260 w 2774294"/>
              <a:gd name="connsiteY3" fmla="*/ 1150846 h 2678712"/>
              <a:gd name="connsiteX4" fmla="*/ 2740780 w 2774294"/>
              <a:gd name="connsiteY4" fmla="*/ 846046 h 2678712"/>
              <a:gd name="connsiteX5" fmla="*/ 2512180 w 2774294"/>
              <a:gd name="connsiteY5" fmla="*/ 228826 h 2678712"/>
              <a:gd name="connsiteX6" fmla="*/ 1300600 w 2774294"/>
              <a:gd name="connsiteY6" fmla="*/ 226 h 2678712"/>
              <a:gd name="connsiteX7" fmla="*/ 1026280 w 2774294"/>
              <a:gd name="connsiteY7" fmla="*/ 190726 h 2678712"/>
              <a:gd name="connsiteX8" fmla="*/ 530980 w 2774294"/>
              <a:gd name="connsiteY8" fmla="*/ 404086 h 2678712"/>
              <a:gd name="connsiteX9" fmla="*/ 12820 w 2774294"/>
              <a:gd name="connsiteY9" fmla="*/ 762226 h 2678712"/>
              <a:gd name="connsiteX10" fmla="*/ 180460 w 2774294"/>
              <a:gd name="connsiteY10" fmla="*/ 998446 h 2678712"/>
              <a:gd name="connsiteX11" fmla="*/ 431920 w 2774294"/>
              <a:gd name="connsiteY11" fmla="*/ 1463266 h 2678712"/>
              <a:gd name="connsiteX12" fmla="*/ 569080 w 2774294"/>
              <a:gd name="connsiteY12" fmla="*/ 1608046 h 2678712"/>
              <a:gd name="connsiteX13" fmla="*/ 172840 w 2774294"/>
              <a:gd name="connsiteY13" fmla="*/ 2347186 h 2678712"/>
              <a:gd name="connsiteX14" fmla="*/ 264280 w 2774294"/>
              <a:gd name="connsiteY14" fmla="*/ 2629126 h 2678712"/>
              <a:gd name="connsiteX15" fmla="*/ 523360 w 2774294"/>
              <a:gd name="connsiteY15" fmla="*/ 2629126 h 2678712"/>
              <a:gd name="connsiteX0" fmla="*/ 523360 w 2814220"/>
              <a:gd name="connsiteY0" fmla="*/ 2629126 h 2678712"/>
              <a:gd name="connsiteX1" fmla="*/ 1232020 w 2814220"/>
              <a:gd name="connsiteY1" fmla="*/ 2126206 h 2678712"/>
              <a:gd name="connsiteX2" fmla="*/ 1887340 w 2814220"/>
              <a:gd name="connsiteY2" fmla="*/ 1661386 h 2678712"/>
              <a:gd name="connsiteX3" fmla="*/ 2009260 w 2814220"/>
              <a:gd name="connsiteY3" fmla="*/ 1150846 h 2678712"/>
              <a:gd name="connsiteX4" fmla="*/ 2786500 w 2814220"/>
              <a:gd name="connsiteY4" fmla="*/ 846046 h 2678712"/>
              <a:gd name="connsiteX5" fmla="*/ 2512180 w 2814220"/>
              <a:gd name="connsiteY5" fmla="*/ 228826 h 2678712"/>
              <a:gd name="connsiteX6" fmla="*/ 1300600 w 2814220"/>
              <a:gd name="connsiteY6" fmla="*/ 226 h 2678712"/>
              <a:gd name="connsiteX7" fmla="*/ 1026280 w 2814220"/>
              <a:gd name="connsiteY7" fmla="*/ 190726 h 2678712"/>
              <a:gd name="connsiteX8" fmla="*/ 530980 w 2814220"/>
              <a:gd name="connsiteY8" fmla="*/ 404086 h 2678712"/>
              <a:gd name="connsiteX9" fmla="*/ 12820 w 2814220"/>
              <a:gd name="connsiteY9" fmla="*/ 762226 h 2678712"/>
              <a:gd name="connsiteX10" fmla="*/ 180460 w 2814220"/>
              <a:gd name="connsiteY10" fmla="*/ 998446 h 2678712"/>
              <a:gd name="connsiteX11" fmla="*/ 431920 w 2814220"/>
              <a:gd name="connsiteY11" fmla="*/ 1463266 h 2678712"/>
              <a:gd name="connsiteX12" fmla="*/ 569080 w 2814220"/>
              <a:gd name="connsiteY12" fmla="*/ 1608046 h 2678712"/>
              <a:gd name="connsiteX13" fmla="*/ 172840 w 2814220"/>
              <a:gd name="connsiteY13" fmla="*/ 2347186 h 2678712"/>
              <a:gd name="connsiteX14" fmla="*/ 264280 w 2814220"/>
              <a:gd name="connsiteY14" fmla="*/ 2629126 h 2678712"/>
              <a:gd name="connsiteX15" fmla="*/ 523360 w 2814220"/>
              <a:gd name="connsiteY15" fmla="*/ 2629126 h 2678712"/>
              <a:gd name="connsiteX0" fmla="*/ 523360 w 2808136"/>
              <a:gd name="connsiteY0" fmla="*/ 2629126 h 2678712"/>
              <a:gd name="connsiteX1" fmla="*/ 1232020 w 2808136"/>
              <a:gd name="connsiteY1" fmla="*/ 2126206 h 2678712"/>
              <a:gd name="connsiteX2" fmla="*/ 1887340 w 2808136"/>
              <a:gd name="connsiteY2" fmla="*/ 1661386 h 2678712"/>
              <a:gd name="connsiteX3" fmla="*/ 2100700 w 2808136"/>
              <a:gd name="connsiteY3" fmla="*/ 1272766 h 2678712"/>
              <a:gd name="connsiteX4" fmla="*/ 2786500 w 2808136"/>
              <a:gd name="connsiteY4" fmla="*/ 846046 h 2678712"/>
              <a:gd name="connsiteX5" fmla="*/ 2512180 w 2808136"/>
              <a:gd name="connsiteY5" fmla="*/ 228826 h 2678712"/>
              <a:gd name="connsiteX6" fmla="*/ 1300600 w 2808136"/>
              <a:gd name="connsiteY6" fmla="*/ 226 h 2678712"/>
              <a:gd name="connsiteX7" fmla="*/ 1026280 w 2808136"/>
              <a:gd name="connsiteY7" fmla="*/ 190726 h 2678712"/>
              <a:gd name="connsiteX8" fmla="*/ 530980 w 2808136"/>
              <a:gd name="connsiteY8" fmla="*/ 404086 h 2678712"/>
              <a:gd name="connsiteX9" fmla="*/ 12820 w 2808136"/>
              <a:gd name="connsiteY9" fmla="*/ 762226 h 2678712"/>
              <a:gd name="connsiteX10" fmla="*/ 180460 w 2808136"/>
              <a:gd name="connsiteY10" fmla="*/ 998446 h 2678712"/>
              <a:gd name="connsiteX11" fmla="*/ 431920 w 2808136"/>
              <a:gd name="connsiteY11" fmla="*/ 1463266 h 2678712"/>
              <a:gd name="connsiteX12" fmla="*/ 569080 w 2808136"/>
              <a:gd name="connsiteY12" fmla="*/ 1608046 h 2678712"/>
              <a:gd name="connsiteX13" fmla="*/ 172840 w 2808136"/>
              <a:gd name="connsiteY13" fmla="*/ 2347186 h 2678712"/>
              <a:gd name="connsiteX14" fmla="*/ 264280 w 2808136"/>
              <a:gd name="connsiteY14" fmla="*/ 2629126 h 2678712"/>
              <a:gd name="connsiteX15" fmla="*/ 523360 w 2808136"/>
              <a:gd name="connsiteY15" fmla="*/ 2629126 h 2678712"/>
              <a:gd name="connsiteX0" fmla="*/ 523360 w 2808136"/>
              <a:gd name="connsiteY0" fmla="*/ 2629126 h 2678712"/>
              <a:gd name="connsiteX1" fmla="*/ 1232020 w 2808136"/>
              <a:gd name="connsiteY1" fmla="*/ 2126206 h 2678712"/>
              <a:gd name="connsiteX2" fmla="*/ 1826380 w 2808136"/>
              <a:gd name="connsiteY2" fmla="*/ 1630906 h 2678712"/>
              <a:gd name="connsiteX3" fmla="*/ 2100700 w 2808136"/>
              <a:gd name="connsiteY3" fmla="*/ 1272766 h 2678712"/>
              <a:gd name="connsiteX4" fmla="*/ 2786500 w 2808136"/>
              <a:gd name="connsiteY4" fmla="*/ 846046 h 2678712"/>
              <a:gd name="connsiteX5" fmla="*/ 2512180 w 2808136"/>
              <a:gd name="connsiteY5" fmla="*/ 228826 h 2678712"/>
              <a:gd name="connsiteX6" fmla="*/ 1300600 w 2808136"/>
              <a:gd name="connsiteY6" fmla="*/ 226 h 2678712"/>
              <a:gd name="connsiteX7" fmla="*/ 1026280 w 2808136"/>
              <a:gd name="connsiteY7" fmla="*/ 190726 h 2678712"/>
              <a:gd name="connsiteX8" fmla="*/ 530980 w 2808136"/>
              <a:gd name="connsiteY8" fmla="*/ 404086 h 2678712"/>
              <a:gd name="connsiteX9" fmla="*/ 12820 w 2808136"/>
              <a:gd name="connsiteY9" fmla="*/ 762226 h 2678712"/>
              <a:gd name="connsiteX10" fmla="*/ 180460 w 2808136"/>
              <a:gd name="connsiteY10" fmla="*/ 998446 h 2678712"/>
              <a:gd name="connsiteX11" fmla="*/ 431920 w 2808136"/>
              <a:gd name="connsiteY11" fmla="*/ 1463266 h 2678712"/>
              <a:gd name="connsiteX12" fmla="*/ 569080 w 2808136"/>
              <a:gd name="connsiteY12" fmla="*/ 1608046 h 2678712"/>
              <a:gd name="connsiteX13" fmla="*/ 172840 w 2808136"/>
              <a:gd name="connsiteY13" fmla="*/ 2347186 h 2678712"/>
              <a:gd name="connsiteX14" fmla="*/ 264280 w 2808136"/>
              <a:gd name="connsiteY14" fmla="*/ 2629126 h 2678712"/>
              <a:gd name="connsiteX15" fmla="*/ 523360 w 2808136"/>
              <a:gd name="connsiteY15" fmla="*/ 2629126 h 2678712"/>
              <a:gd name="connsiteX0" fmla="*/ 523360 w 2800802"/>
              <a:gd name="connsiteY0" fmla="*/ 2629126 h 2678712"/>
              <a:gd name="connsiteX1" fmla="*/ 1232020 w 2800802"/>
              <a:gd name="connsiteY1" fmla="*/ 2126206 h 2678712"/>
              <a:gd name="connsiteX2" fmla="*/ 1826380 w 2800802"/>
              <a:gd name="connsiteY2" fmla="*/ 1630906 h 2678712"/>
              <a:gd name="connsiteX3" fmla="*/ 2215000 w 2800802"/>
              <a:gd name="connsiteY3" fmla="*/ 1356586 h 2678712"/>
              <a:gd name="connsiteX4" fmla="*/ 2786500 w 2800802"/>
              <a:gd name="connsiteY4" fmla="*/ 846046 h 2678712"/>
              <a:gd name="connsiteX5" fmla="*/ 2512180 w 2800802"/>
              <a:gd name="connsiteY5" fmla="*/ 228826 h 2678712"/>
              <a:gd name="connsiteX6" fmla="*/ 1300600 w 2800802"/>
              <a:gd name="connsiteY6" fmla="*/ 226 h 2678712"/>
              <a:gd name="connsiteX7" fmla="*/ 1026280 w 2800802"/>
              <a:gd name="connsiteY7" fmla="*/ 190726 h 2678712"/>
              <a:gd name="connsiteX8" fmla="*/ 530980 w 2800802"/>
              <a:gd name="connsiteY8" fmla="*/ 404086 h 2678712"/>
              <a:gd name="connsiteX9" fmla="*/ 12820 w 2800802"/>
              <a:gd name="connsiteY9" fmla="*/ 762226 h 2678712"/>
              <a:gd name="connsiteX10" fmla="*/ 180460 w 2800802"/>
              <a:gd name="connsiteY10" fmla="*/ 998446 h 2678712"/>
              <a:gd name="connsiteX11" fmla="*/ 431920 w 2800802"/>
              <a:gd name="connsiteY11" fmla="*/ 1463266 h 2678712"/>
              <a:gd name="connsiteX12" fmla="*/ 569080 w 2800802"/>
              <a:gd name="connsiteY12" fmla="*/ 1608046 h 2678712"/>
              <a:gd name="connsiteX13" fmla="*/ 172840 w 2800802"/>
              <a:gd name="connsiteY13" fmla="*/ 2347186 h 2678712"/>
              <a:gd name="connsiteX14" fmla="*/ 264280 w 2800802"/>
              <a:gd name="connsiteY14" fmla="*/ 2629126 h 2678712"/>
              <a:gd name="connsiteX15" fmla="*/ 523360 w 2800802"/>
              <a:gd name="connsiteY15" fmla="*/ 2629126 h 2678712"/>
              <a:gd name="connsiteX0" fmla="*/ 523360 w 2800802"/>
              <a:gd name="connsiteY0" fmla="*/ 2629126 h 2678712"/>
              <a:gd name="connsiteX1" fmla="*/ 1232020 w 2800802"/>
              <a:gd name="connsiteY1" fmla="*/ 2126206 h 2678712"/>
              <a:gd name="connsiteX2" fmla="*/ 1826380 w 2800802"/>
              <a:gd name="connsiteY2" fmla="*/ 1630906 h 2678712"/>
              <a:gd name="connsiteX3" fmla="*/ 2215000 w 2800802"/>
              <a:gd name="connsiteY3" fmla="*/ 1356586 h 2678712"/>
              <a:gd name="connsiteX4" fmla="*/ 2786500 w 2800802"/>
              <a:gd name="connsiteY4" fmla="*/ 846046 h 2678712"/>
              <a:gd name="connsiteX5" fmla="*/ 2512180 w 2800802"/>
              <a:gd name="connsiteY5" fmla="*/ 228826 h 2678712"/>
              <a:gd name="connsiteX6" fmla="*/ 1300600 w 2800802"/>
              <a:gd name="connsiteY6" fmla="*/ 226 h 2678712"/>
              <a:gd name="connsiteX7" fmla="*/ 1026280 w 2800802"/>
              <a:gd name="connsiteY7" fmla="*/ 190726 h 2678712"/>
              <a:gd name="connsiteX8" fmla="*/ 530980 w 2800802"/>
              <a:gd name="connsiteY8" fmla="*/ 404086 h 2678712"/>
              <a:gd name="connsiteX9" fmla="*/ 12820 w 2800802"/>
              <a:gd name="connsiteY9" fmla="*/ 762226 h 2678712"/>
              <a:gd name="connsiteX10" fmla="*/ 180460 w 2800802"/>
              <a:gd name="connsiteY10" fmla="*/ 998446 h 2678712"/>
              <a:gd name="connsiteX11" fmla="*/ 431920 w 2800802"/>
              <a:gd name="connsiteY11" fmla="*/ 1463266 h 2678712"/>
              <a:gd name="connsiteX12" fmla="*/ 462400 w 2800802"/>
              <a:gd name="connsiteY12" fmla="*/ 1745206 h 2678712"/>
              <a:gd name="connsiteX13" fmla="*/ 172840 w 2800802"/>
              <a:gd name="connsiteY13" fmla="*/ 2347186 h 2678712"/>
              <a:gd name="connsiteX14" fmla="*/ 264280 w 2800802"/>
              <a:gd name="connsiteY14" fmla="*/ 2629126 h 2678712"/>
              <a:gd name="connsiteX15" fmla="*/ 523360 w 2800802"/>
              <a:gd name="connsiteY15" fmla="*/ 2629126 h 2678712"/>
              <a:gd name="connsiteX0" fmla="*/ 522129 w 2799571"/>
              <a:gd name="connsiteY0" fmla="*/ 2629126 h 2678712"/>
              <a:gd name="connsiteX1" fmla="*/ 1230789 w 2799571"/>
              <a:gd name="connsiteY1" fmla="*/ 2126206 h 2678712"/>
              <a:gd name="connsiteX2" fmla="*/ 1825149 w 2799571"/>
              <a:gd name="connsiteY2" fmla="*/ 1630906 h 2678712"/>
              <a:gd name="connsiteX3" fmla="*/ 2213769 w 2799571"/>
              <a:gd name="connsiteY3" fmla="*/ 1356586 h 2678712"/>
              <a:gd name="connsiteX4" fmla="*/ 2785269 w 2799571"/>
              <a:gd name="connsiteY4" fmla="*/ 846046 h 2678712"/>
              <a:gd name="connsiteX5" fmla="*/ 2510949 w 2799571"/>
              <a:gd name="connsiteY5" fmla="*/ 228826 h 2678712"/>
              <a:gd name="connsiteX6" fmla="*/ 1299369 w 2799571"/>
              <a:gd name="connsiteY6" fmla="*/ 226 h 2678712"/>
              <a:gd name="connsiteX7" fmla="*/ 1025049 w 2799571"/>
              <a:gd name="connsiteY7" fmla="*/ 190726 h 2678712"/>
              <a:gd name="connsiteX8" fmla="*/ 529749 w 2799571"/>
              <a:gd name="connsiteY8" fmla="*/ 404086 h 2678712"/>
              <a:gd name="connsiteX9" fmla="*/ 11589 w 2799571"/>
              <a:gd name="connsiteY9" fmla="*/ 762226 h 2678712"/>
              <a:gd name="connsiteX10" fmla="*/ 179229 w 2799571"/>
              <a:gd name="connsiteY10" fmla="*/ 998446 h 2678712"/>
              <a:gd name="connsiteX11" fmla="*/ 293529 w 2799571"/>
              <a:gd name="connsiteY11" fmla="*/ 1333726 h 2678712"/>
              <a:gd name="connsiteX12" fmla="*/ 461169 w 2799571"/>
              <a:gd name="connsiteY12" fmla="*/ 1745206 h 2678712"/>
              <a:gd name="connsiteX13" fmla="*/ 171609 w 2799571"/>
              <a:gd name="connsiteY13" fmla="*/ 2347186 h 2678712"/>
              <a:gd name="connsiteX14" fmla="*/ 263049 w 2799571"/>
              <a:gd name="connsiteY14" fmla="*/ 2629126 h 2678712"/>
              <a:gd name="connsiteX15" fmla="*/ 522129 w 2799571"/>
              <a:gd name="connsiteY15" fmla="*/ 2629126 h 2678712"/>
              <a:gd name="connsiteX0" fmla="*/ 536317 w 2813759"/>
              <a:gd name="connsiteY0" fmla="*/ 2629126 h 2678712"/>
              <a:gd name="connsiteX1" fmla="*/ 1244977 w 2813759"/>
              <a:gd name="connsiteY1" fmla="*/ 2126206 h 2678712"/>
              <a:gd name="connsiteX2" fmla="*/ 1839337 w 2813759"/>
              <a:gd name="connsiteY2" fmla="*/ 1630906 h 2678712"/>
              <a:gd name="connsiteX3" fmla="*/ 2227957 w 2813759"/>
              <a:gd name="connsiteY3" fmla="*/ 1356586 h 2678712"/>
              <a:gd name="connsiteX4" fmla="*/ 2799457 w 2813759"/>
              <a:gd name="connsiteY4" fmla="*/ 846046 h 2678712"/>
              <a:gd name="connsiteX5" fmla="*/ 2525137 w 2813759"/>
              <a:gd name="connsiteY5" fmla="*/ 228826 h 2678712"/>
              <a:gd name="connsiteX6" fmla="*/ 1313557 w 2813759"/>
              <a:gd name="connsiteY6" fmla="*/ 226 h 2678712"/>
              <a:gd name="connsiteX7" fmla="*/ 1039237 w 2813759"/>
              <a:gd name="connsiteY7" fmla="*/ 190726 h 2678712"/>
              <a:gd name="connsiteX8" fmla="*/ 543937 w 2813759"/>
              <a:gd name="connsiteY8" fmla="*/ 404086 h 2678712"/>
              <a:gd name="connsiteX9" fmla="*/ 25777 w 2813759"/>
              <a:gd name="connsiteY9" fmla="*/ 762226 h 2678712"/>
              <a:gd name="connsiteX10" fmla="*/ 101977 w 2813759"/>
              <a:gd name="connsiteY10" fmla="*/ 1028926 h 2678712"/>
              <a:gd name="connsiteX11" fmla="*/ 307717 w 2813759"/>
              <a:gd name="connsiteY11" fmla="*/ 1333726 h 2678712"/>
              <a:gd name="connsiteX12" fmla="*/ 475357 w 2813759"/>
              <a:gd name="connsiteY12" fmla="*/ 1745206 h 2678712"/>
              <a:gd name="connsiteX13" fmla="*/ 185797 w 2813759"/>
              <a:gd name="connsiteY13" fmla="*/ 2347186 h 2678712"/>
              <a:gd name="connsiteX14" fmla="*/ 277237 w 2813759"/>
              <a:gd name="connsiteY14" fmla="*/ 2629126 h 2678712"/>
              <a:gd name="connsiteX15" fmla="*/ 536317 w 2813759"/>
              <a:gd name="connsiteY15" fmla="*/ 2629126 h 2678712"/>
              <a:gd name="connsiteX0" fmla="*/ 498407 w 2775849"/>
              <a:gd name="connsiteY0" fmla="*/ 2629126 h 2678712"/>
              <a:gd name="connsiteX1" fmla="*/ 1207067 w 2775849"/>
              <a:gd name="connsiteY1" fmla="*/ 2126206 h 2678712"/>
              <a:gd name="connsiteX2" fmla="*/ 1801427 w 2775849"/>
              <a:gd name="connsiteY2" fmla="*/ 1630906 h 2678712"/>
              <a:gd name="connsiteX3" fmla="*/ 2190047 w 2775849"/>
              <a:gd name="connsiteY3" fmla="*/ 1356586 h 2678712"/>
              <a:gd name="connsiteX4" fmla="*/ 2761547 w 2775849"/>
              <a:gd name="connsiteY4" fmla="*/ 846046 h 2678712"/>
              <a:gd name="connsiteX5" fmla="*/ 2487227 w 2775849"/>
              <a:gd name="connsiteY5" fmla="*/ 228826 h 2678712"/>
              <a:gd name="connsiteX6" fmla="*/ 1275647 w 2775849"/>
              <a:gd name="connsiteY6" fmla="*/ 226 h 2678712"/>
              <a:gd name="connsiteX7" fmla="*/ 1001327 w 2775849"/>
              <a:gd name="connsiteY7" fmla="*/ 190726 h 2678712"/>
              <a:gd name="connsiteX8" fmla="*/ 506027 w 2775849"/>
              <a:gd name="connsiteY8" fmla="*/ 404086 h 2678712"/>
              <a:gd name="connsiteX9" fmla="*/ 33587 w 2775849"/>
              <a:gd name="connsiteY9" fmla="*/ 739366 h 2678712"/>
              <a:gd name="connsiteX10" fmla="*/ 64067 w 2775849"/>
              <a:gd name="connsiteY10" fmla="*/ 1028926 h 2678712"/>
              <a:gd name="connsiteX11" fmla="*/ 269807 w 2775849"/>
              <a:gd name="connsiteY11" fmla="*/ 1333726 h 2678712"/>
              <a:gd name="connsiteX12" fmla="*/ 437447 w 2775849"/>
              <a:gd name="connsiteY12" fmla="*/ 1745206 h 2678712"/>
              <a:gd name="connsiteX13" fmla="*/ 147887 w 2775849"/>
              <a:gd name="connsiteY13" fmla="*/ 2347186 h 2678712"/>
              <a:gd name="connsiteX14" fmla="*/ 239327 w 2775849"/>
              <a:gd name="connsiteY14" fmla="*/ 2629126 h 2678712"/>
              <a:gd name="connsiteX15" fmla="*/ 498407 w 2775849"/>
              <a:gd name="connsiteY15" fmla="*/ 2629126 h 2678712"/>
              <a:gd name="connsiteX0" fmla="*/ 501228 w 2778670"/>
              <a:gd name="connsiteY0" fmla="*/ 2629138 h 2678724"/>
              <a:gd name="connsiteX1" fmla="*/ 1209888 w 2778670"/>
              <a:gd name="connsiteY1" fmla="*/ 2126218 h 2678724"/>
              <a:gd name="connsiteX2" fmla="*/ 1804248 w 2778670"/>
              <a:gd name="connsiteY2" fmla="*/ 1630918 h 2678724"/>
              <a:gd name="connsiteX3" fmla="*/ 2192868 w 2778670"/>
              <a:gd name="connsiteY3" fmla="*/ 1356598 h 2678724"/>
              <a:gd name="connsiteX4" fmla="*/ 2764368 w 2778670"/>
              <a:gd name="connsiteY4" fmla="*/ 846058 h 2678724"/>
              <a:gd name="connsiteX5" fmla="*/ 2490048 w 2778670"/>
              <a:gd name="connsiteY5" fmla="*/ 228838 h 2678724"/>
              <a:gd name="connsiteX6" fmla="*/ 1278468 w 2778670"/>
              <a:gd name="connsiteY6" fmla="*/ 238 h 2678724"/>
              <a:gd name="connsiteX7" fmla="*/ 1004148 w 2778670"/>
              <a:gd name="connsiteY7" fmla="*/ 190738 h 2678724"/>
              <a:gd name="connsiteX8" fmla="*/ 546948 w 2778670"/>
              <a:gd name="connsiteY8" fmla="*/ 449818 h 2678724"/>
              <a:gd name="connsiteX9" fmla="*/ 36408 w 2778670"/>
              <a:gd name="connsiteY9" fmla="*/ 739378 h 2678724"/>
              <a:gd name="connsiteX10" fmla="*/ 66888 w 2778670"/>
              <a:gd name="connsiteY10" fmla="*/ 1028938 h 2678724"/>
              <a:gd name="connsiteX11" fmla="*/ 272628 w 2778670"/>
              <a:gd name="connsiteY11" fmla="*/ 1333738 h 2678724"/>
              <a:gd name="connsiteX12" fmla="*/ 440268 w 2778670"/>
              <a:gd name="connsiteY12" fmla="*/ 1745218 h 2678724"/>
              <a:gd name="connsiteX13" fmla="*/ 150708 w 2778670"/>
              <a:gd name="connsiteY13" fmla="*/ 2347198 h 2678724"/>
              <a:gd name="connsiteX14" fmla="*/ 242148 w 2778670"/>
              <a:gd name="connsiteY14" fmla="*/ 2629138 h 2678724"/>
              <a:gd name="connsiteX15" fmla="*/ 501228 w 2778670"/>
              <a:gd name="connsiteY15" fmla="*/ 2629138 h 2678724"/>
              <a:gd name="connsiteX0" fmla="*/ 501228 w 2778340"/>
              <a:gd name="connsiteY0" fmla="*/ 2598718 h 2648304"/>
              <a:gd name="connsiteX1" fmla="*/ 1209888 w 2778340"/>
              <a:gd name="connsiteY1" fmla="*/ 2095798 h 2648304"/>
              <a:gd name="connsiteX2" fmla="*/ 1804248 w 2778340"/>
              <a:gd name="connsiteY2" fmla="*/ 1600498 h 2648304"/>
              <a:gd name="connsiteX3" fmla="*/ 2192868 w 2778340"/>
              <a:gd name="connsiteY3" fmla="*/ 1326178 h 2648304"/>
              <a:gd name="connsiteX4" fmla="*/ 2764368 w 2778340"/>
              <a:gd name="connsiteY4" fmla="*/ 815638 h 2648304"/>
              <a:gd name="connsiteX5" fmla="*/ 2490048 w 2778340"/>
              <a:gd name="connsiteY5" fmla="*/ 198418 h 2648304"/>
              <a:gd name="connsiteX6" fmla="*/ 1301328 w 2778340"/>
              <a:gd name="connsiteY6" fmla="*/ 298 h 2648304"/>
              <a:gd name="connsiteX7" fmla="*/ 1004148 w 2778340"/>
              <a:gd name="connsiteY7" fmla="*/ 160318 h 2648304"/>
              <a:gd name="connsiteX8" fmla="*/ 546948 w 2778340"/>
              <a:gd name="connsiteY8" fmla="*/ 419398 h 2648304"/>
              <a:gd name="connsiteX9" fmla="*/ 36408 w 2778340"/>
              <a:gd name="connsiteY9" fmla="*/ 708958 h 2648304"/>
              <a:gd name="connsiteX10" fmla="*/ 66888 w 2778340"/>
              <a:gd name="connsiteY10" fmla="*/ 998518 h 2648304"/>
              <a:gd name="connsiteX11" fmla="*/ 272628 w 2778340"/>
              <a:gd name="connsiteY11" fmla="*/ 1303318 h 2648304"/>
              <a:gd name="connsiteX12" fmla="*/ 440268 w 2778340"/>
              <a:gd name="connsiteY12" fmla="*/ 1714798 h 2648304"/>
              <a:gd name="connsiteX13" fmla="*/ 150708 w 2778340"/>
              <a:gd name="connsiteY13" fmla="*/ 2316778 h 2648304"/>
              <a:gd name="connsiteX14" fmla="*/ 242148 w 2778340"/>
              <a:gd name="connsiteY14" fmla="*/ 2598718 h 2648304"/>
              <a:gd name="connsiteX15" fmla="*/ 501228 w 2778340"/>
              <a:gd name="connsiteY15" fmla="*/ 2598718 h 2648304"/>
              <a:gd name="connsiteX0" fmla="*/ 501228 w 2778340"/>
              <a:gd name="connsiteY0" fmla="*/ 2604613 h 2654199"/>
              <a:gd name="connsiteX1" fmla="*/ 1209888 w 2778340"/>
              <a:gd name="connsiteY1" fmla="*/ 2101693 h 2654199"/>
              <a:gd name="connsiteX2" fmla="*/ 1804248 w 2778340"/>
              <a:gd name="connsiteY2" fmla="*/ 1606393 h 2654199"/>
              <a:gd name="connsiteX3" fmla="*/ 2192868 w 2778340"/>
              <a:gd name="connsiteY3" fmla="*/ 1332073 h 2654199"/>
              <a:gd name="connsiteX4" fmla="*/ 2764368 w 2778340"/>
              <a:gd name="connsiteY4" fmla="*/ 821533 h 2654199"/>
              <a:gd name="connsiteX5" fmla="*/ 2490048 w 2778340"/>
              <a:gd name="connsiteY5" fmla="*/ 204313 h 2654199"/>
              <a:gd name="connsiteX6" fmla="*/ 1301328 w 2778340"/>
              <a:gd name="connsiteY6" fmla="*/ 6193 h 2654199"/>
              <a:gd name="connsiteX7" fmla="*/ 1004148 w 2778340"/>
              <a:gd name="connsiteY7" fmla="*/ 166213 h 2654199"/>
              <a:gd name="connsiteX8" fmla="*/ 546948 w 2778340"/>
              <a:gd name="connsiteY8" fmla="*/ 425293 h 2654199"/>
              <a:gd name="connsiteX9" fmla="*/ 36408 w 2778340"/>
              <a:gd name="connsiteY9" fmla="*/ 714853 h 2654199"/>
              <a:gd name="connsiteX10" fmla="*/ 66888 w 2778340"/>
              <a:gd name="connsiteY10" fmla="*/ 1004413 h 2654199"/>
              <a:gd name="connsiteX11" fmla="*/ 272628 w 2778340"/>
              <a:gd name="connsiteY11" fmla="*/ 1309213 h 2654199"/>
              <a:gd name="connsiteX12" fmla="*/ 440268 w 2778340"/>
              <a:gd name="connsiteY12" fmla="*/ 1720693 h 2654199"/>
              <a:gd name="connsiteX13" fmla="*/ 150708 w 2778340"/>
              <a:gd name="connsiteY13" fmla="*/ 2322673 h 2654199"/>
              <a:gd name="connsiteX14" fmla="*/ 242148 w 2778340"/>
              <a:gd name="connsiteY14" fmla="*/ 2604613 h 2654199"/>
              <a:gd name="connsiteX15" fmla="*/ 501228 w 2778340"/>
              <a:gd name="connsiteY15" fmla="*/ 2604613 h 2654199"/>
              <a:gd name="connsiteX0" fmla="*/ 668868 w 2778340"/>
              <a:gd name="connsiteY0" fmla="*/ 2749393 h 2773350"/>
              <a:gd name="connsiteX1" fmla="*/ 1209888 w 2778340"/>
              <a:gd name="connsiteY1" fmla="*/ 2101693 h 2773350"/>
              <a:gd name="connsiteX2" fmla="*/ 1804248 w 2778340"/>
              <a:gd name="connsiteY2" fmla="*/ 1606393 h 2773350"/>
              <a:gd name="connsiteX3" fmla="*/ 2192868 w 2778340"/>
              <a:gd name="connsiteY3" fmla="*/ 1332073 h 2773350"/>
              <a:gd name="connsiteX4" fmla="*/ 2764368 w 2778340"/>
              <a:gd name="connsiteY4" fmla="*/ 821533 h 2773350"/>
              <a:gd name="connsiteX5" fmla="*/ 2490048 w 2778340"/>
              <a:gd name="connsiteY5" fmla="*/ 204313 h 2773350"/>
              <a:gd name="connsiteX6" fmla="*/ 1301328 w 2778340"/>
              <a:gd name="connsiteY6" fmla="*/ 6193 h 2773350"/>
              <a:gd name="connsiteX7" fmla="*/ 1004148 w 2778340"/>
              <a:gd name="connsiteY7" fmla="*/ 166213 h 2773350"/>
              <a:gd name="connsiteX8" fmla="*/ 546948 w 2778340"/>
              <a:gd name="connsiteY8" fmla="*/ 425293 h 2773350"/>
              <a:gd name="connsiteX9" fmla="*/ 36408 w 2778340"/>
              <a:gd name="connsiteY9" fmla="*/ 714853 h 2773350"/>
              <a:gd name="connsiteX10" fmla="*/ 66888 w 2778340"/>
              <a:gd name="connsiteY10" fmla="*/ 1004413 h 2773350"/>
              <a:gd name="connsiteX11" fmla="*/ 272628 w 2778340"/>
              <a:gd name="connsiteY11" fmla="*/ 1309213 h 2773350"/>
              <a:gd name="connsiteX12" fmla="*/ 440268 w 2778340"/>
              <a:gd name="connsiteY12" fmla="*/ 1720693 h 2773350"/>
              <a:gd name="connsiteX13" fmla="*/ 150708 w 2778340"/>
              <a:gd name="connsiteY13" fmla="*/ 2322673 h 2773350"/>
              <a:gd name="connsiteX14" fmla="*/ 242148 w 2778340"/>
              <a:gd name="connsiteY14" fmla="*/ 2604613 h 2773350"/>
              <a:gd name="connsiteX15" fmla="*/ 668868 w 2778340"/>
              <a:gd name="connsiteY15" fmla="*/ 2749393 h 2773350"/>
              <a:gd name="connsiteX0" fmla="*/ 668868 w 2778340"/>
              <a:gd name="connsiteY0" fmla="*/ 2749393 h 2833875"/>
              <a:gd name="connsiteX1" fmla="*/ 1209888 w 2778340"/>
              <a:gd name="connsiteY1" fmla="*/ 2101693 h 2833875"/>
              <a:gd name="connsiteX2" fmla="*/ 1804248 w 2778340"/>
              <a:gd name="connsiteY2" fmla="*/ 1606393 h 2833875"/>
              <a:gd name="connsiteX3" fmla="*/ 2192868 w 2778340"/>
              <a:gd name="connsiteY3" fmla="*/ 1332073 h 2833875"/>
              <a:gd name="connsiteX4" fmla="*/ 2764368 w 2778340"/>
              <a:gd name="connsiteY4" fmla="*/ 821533 h 2833875"/>
              <a:gd name="connsiteX5" fmla="*/ 2490048 w 2778340"/>
              <a:gd name="connsiteY5" fmla="*/ 204313 h 2833875"/>
              <a:gd name="connsiteX6" fmla="*/ 1301328 w 2778340"/>
              <a:gd name="connsiteY6" fmla="*/ 6193 h 2833875"/>
              <a:gd name="connsiteX7" fmla="*/ 1004148 w 2778340"/>
              <a:gd name="connsiteY7" fmla="*/ 166213 h 2833875"/>
              <a:gd name="connsiteX8" fmla="*/ 546948 w 2778340"/>
              <a:gd name="connsiteY8" fmla="*/ 425293 h 2833875"/>
              <a:gd name="connsiteX9" fmla="*/ 36408 w 2778340"/>
              <a:gd name="connsiteY9" fmla="*/ 714853 h 2833875"/>
              <a:gd name="connsiteX10" fmla="*/ 66888 w 2778340"/>
              <a:gd name="connsiteY10" fmla="*/ 1004413 h 2833875"/>
              <a:gd name="connsiteX11" fmla="*/ 272628 w 2778340"/>
              <a:gd name="connsiteY11" fmla="*/ 1309213 h 2833875"/>
              <a:gd name="connsiteX12" fmla="*/ 440268 w 2778340"/>
              <a:gd name="connsiteY12" fmla="*/ 1720693 h 2833875"/>
              <a:gd name="connsiteX13" fmla="*/ 150708 w 2778340"/>
              <a:gd name="connsiteY13" fmla="*/ 2322673 h 2833875"/>
              <a:gd name="connsiteX14" fmla="*/ 242148 w 2778340"/>
              <a:gd name="connsiteY14" fmla="*/ 2779873 h 2833875"/>
              <a:gd name="connsiteX15" fmla="*/ 668868 w 2778340"/>
              <a:gd name="connsiteY15" fmla="*/ 2749393 h 2833875"/>
              <a:gd name="connsiteX0" fmla="*/ 668868 w 2778340"/>
              <a:gd name="connsiteY0" fmla="*/ 2749393 h 2829480"/>
              <a:gd name="connsiteX1" fmla="*/ 1042248 w 2778340"/>
              <a:gd name="connsiteY1" fmla="*/ 2177893 h 2829480"/>
              <a:gd name="connsiteX2" fmla="*/ 1804248 w 2778340"/>
              <a:gd name="connsiteY2" fmla="*/ 1606393 h 2829480"/>
              <a:gd name="connsiteX3" fmla="*/ 2192868 w 2778340"/>
              <a:gd name="connsiteY3" fmla="*/ 1332073 h 2829480"/>
              <a:gd name="connsiteX4" fmla="*/ 2764368 w 2778340"/>
              <a:gd name="connsiteY4" fmla="*/ 821533 h 2829480"/>
              <a:gd name="connsiteX5" fmla="*/ 2490048 w 2778340"/>
              <a:gd name="connsiteY5" fmla="*/ 204313 h 2829480"/>
              <a:gd name="connsiteX6" fmla="*/ 1301328 w 2778340"/>
              <a:gd name="connsiteY6" fmla="*/ 6193 h 2829480"/>
              <a:gd name="connsiteX7" fmla="*/ 1004148 w 2778340"/>
              <a:gd name="connsiteY7" fmla="*/ 166213 h 2829480"/>
              <a:gd name="connsiteX8" fmla="*/ 546948 w 2778340"/>
              <a:gd name="connsiteY8" fmla="*/ 425293 h 2829480"/>
              <a:gd name="connsiteX9" fmla="*/ 36408 w 2778340"/>
              <a:gd name="connsiteY9" fmla="*/ 714853 h 2829480"/>
              <a:gd name="connsiteX10" fmla="*/ 66888 w 2778340"/>
              <a:gd name="connsiteY10" fmla="*/ 1004413 h 2829480"/>
              <a:gd name="connsiteX11" fmla="*/ 272628 w 2778340"/>
              <a:gd name="connsiteY11" fmla="*/ 1309213 h 2829480"/>
              <a:gd name="connsiteX12" fmla="*/ 440268 w 2778340"/>
              <a:gd name="connsiteY12" fmla="*/ 1720693 h 2829480"/>
              <a:gd name="connsiteX13" fmla="*/ 150708 w 2778340"/>
              <a:gd name="connsiteY13" fmla="*/ 2322673 h 2829480"/>
              <a:gd name="connsiteX14" fmla="*/ 242148 w 2778340"/>
              <a:gd name="connsiteY14" fmla="*/ 2779873 h 2829480"/>
              <a:gd name="connsiteX15" fmla="*/ 668868 w 2778340"/>
              <a:gd name="connsiteY15" fmla="*/ 2749393 h 2829480"/>
              <a:gd name="connsiteX0" fmla="*/ 668868 w 2778340"/>
              <a:gd name="connsiteY0" fmla="*/ 2749393 h 2829480"/>
              <a:gd name="connsiteX1" fmla="*/ 1042248 w 2778340"/>
              <a:gd name="connsiteY1" fmla="*/ 2177893 h 2829480"/>
              <a:gd name="connsiteX2" fmla="*/ 1804248 w 2778340"/>
              <a:gd name="connsiteY2" fmla="*/ 1720693 h 2829480"/>
              <a:gd name="connsiteX3" fmla="*/ 2192868 w 2778340"/>
              <a:gd name="connsiteY3" fmla="*/ 1332073 h 2829480"/>
              <a:gd name="connsiteX4" fmla="*/ 2764368 w 2778340"/>
              <a:gd name="connsiteY4" fmla="*/ 821533 h 2829480"/>
              <a:gd name="connsiteX5" fmla="*/ 2490048 w 2778340"/>
              <a:gd name="connsiteY5" fmla="*/ 204313 h 2829480"/>
              <a:gd name="connsiteX6" fmla="*/ 1301328 w 2778340"/>
              <a:gd name="connsiteY6" fmla="*/ 6193 h 2829480"/>
              <a:gd name="connsiteX7" fmla="*/ 1004148 w 2778340"/>
              <a:gd name="connsiteY7" fmla="*/ 166213 h 2829480"/>
              <a:gd name="connsiteX8" fmla="*/ 546948 w 2778340"/>
              <a:gd name="connsiteY8" fmla="*/ 425293 h 2829480"/>
              <a:gd name="connsiteX9" fmla="*/ 36408 w 2778340"/>
              <a:gd name="connsiteY9" fmla="*/ 714853 h 2829480"/>
              <a:gd name="connsiteX10" fmla="*/ 66888 w 2778340"/>
              <a:gd name="connsiteY10" fmla="*/ 1004413 h 2829480"/>
              <a:gd name="connsiteX11" fmla="*/ 272628 w 2778340"/>
              <a:gd name="connsiteY11" fmla="*/ 1309213 h 2829480"/>
              <a:gd name="connsiteX12" fmla="*/ 440268 w 2778340"/>
              <a:gd name="connsiteY12" fmla="*/ 1720693 h 2829480"/>
              <a:gd name="connsiteX13" fmla="*/ 150708 w 2778340"/>
              <a:gd name="connsiteY13" fmla="*/ 2322673 h 2829480"/>
              <a:gd name="connsiteX14" fmla="*/ 242148 w 2778340"/>
              <a:gd name="connsiteY14" fmla="*/ 2779873 h 2829480"/>
              <a:gd name="connsiteX15" fmla="*/ 668868 w 2778340"/>
              <a:gd name="connsiteY15" fmla="*/ 2749393 h 2829480"/>
              <a:gd name="connsiteX0" fmla="*/ 820047 w 2929519"/>
              <a:gd name="connsiteY0" fmla="*/ 2749393 h 2829480"/>
              <a:gd name="connsiteX1" fmla="*/ 1193427 w 2929519"/>
              <a:gd name="connsiteY1" fmla="*/ 2177893 h 2829480"/>
              <a:gd name="connsiteX2" fmla="*/ 1955427 w 2929519"/>
              <a:gd name="connsiteY2" fmla="*/ 1720693 h 2829480"/>
              <a:gd name="connsiteX3" fmla="*/ 2344047 w 2929519"/>
              <a:gd name="connsiteY3" fmla="*/ 1332073 h 2829480"/>
              <a:gd name="connsiteX4" fmla="*/ 2915547 w 2929519"/>
              <a:gd name="connsiteY4" fmla="*/ 821533 h 2829480"/>
              <a:gd name="connsiteX5" fmla="*/ 2641227 w 2929519"/>
              <a:gd name="connsiteY5" fmla="*/ 204313 h 2829480"/>
              <a:gd name="connsiteX6" fmla="*/ 1452507 w 2929519"/>
              <a:gd name="connsiteY6" fmla="*/ 6193 h 2829480"/>
              <a:gd name="connsiteX7" fmla="*/ 1155327 w 2929519"/>
              <a:gd name="connsiteY7" fmla="*/ 166213 h 2829480"/>
              <a:gd name="connsiteX8" fmla="*/ 698127 w 2929519"/>
              <a:gd name="connsiteY8" fmla="*/ 425293 h 2829480"/>
              <a:gd name="connsiteX9" fmla="*/ 187587 w 2929519"/>
              <a:gd name="connsiteY9" fmla="*/ 714853 h 2829480"/>
              <a:gd name="connsiteX10" fmla="*/ 8517 w 2929519"/>
              <a:gd name="connsiteY10" fmla="*/ 1161575 h 2829480"/>
              <a:gd name="connsiteX11" fmla="*/ 423807 w 2929519"/>
              <a:gd name="connsiteY11" fmla="*/ 1309213 h 2829480"/>
              <a:gd name="connsiteX12" fmla="*/ 591447 w 2929519"/>
              <a:gd name="connsiteY12" fmla="*/ 1720693 h 2829480"/>
              <a:gd name="connsiteX13" fmla="*/ 301887 w 2929519"/>
              <a:gd name="connsiteY13" fmla="*/ 2322673 h 2829480"/>
              <a:gd name="connsiteX14" fmla="*/ 393327 w 2929519"/>
              <a:gd name="connsiteY14" fmla="*/ 2779873 h 2829480"/>
              <a:gd name="connsiteX15" fmla="*/ 820047 w 2929519"/>
              <a:gd name="connsiteY15" fmla="*/ 2749393 h 2829480"/>
              <a:gd name="connsiteX0" fmla="*/ 817353 w 2926825"/>
              <a:gd name="connsiteY0" fmla="*/ 2749393 h 2829480"/>
              <a:gd name="connsiteX1" fmla="*/ 1190733 w 2926825"/>
              <a:gd name="connsiteY1" fmla="*/ 2177893 h 2829480"/>
              <a:gd name="connsiteX2" fmla="*/ 1952733 w 2926825"/>
              <a:gd name="connsiteY2" fmla="*/ 1720693 h 2829480"/>
              <a:gd name="connsiteX3" fmla="*/ 2341353 w 2926825"/>
              <a:gd name="connsiteY3" fmla="*/ 1332073 h 2829480"/>
              <a:gd name="connsiteX4" fmla="*/ 2912853 w 2926825"/>
              <a:gd name="connsiteY4" fmla="*/ 821533 h 2829480"/>
              <a:gd name="connsiteX5" fmla="*/ 2638533 w 2926825"/>
              <a:gd name="connsiteY5" fmla="*/ 204313 h 2829480"/>
              <a:gd name="connsiteX6" fmla="*/ 1449813 w 2926825"/>
              <a:gd name="connsiteY6" fmla="*/ 6193 h 2829480"/>
              <a:gd name="connsiteX7" fmla="*/ 1152633 w 2926825"/>
              <a:gd name="connsiteY7" fmla="*/ 166213 h 2829480"/>
              <a:gd name="connsiteX8" fmla="*/ 695433 w 2926825"/>
              <a:gd name="connsiteY8" fmla="*/ 425293 h 2829480"/>
              <a:gd name="connsiteX9" fmla="*/ 184893 w 2926825"/>
              <a:gd name="connsiteY9" fmla="*/ 714853 h 2829480"/>
              <a:gd name="connsiteX10" fmla="*/ 5823 w 2926825"/>
              <a:gd name="connsiteY10" fmla="*/ 1161575 h 2829480"/>
              <a:gd name="connsiteX11" fmla="*/ 368725 w 2926825"/>
              <a:gd name="connsiteY11" fmla="*/ 1423513 h 2829480"/>
              <a:gd name="connsiteX12" fmla="*/ 588753 w 2926825"/>
              <a:gd name="connsiteY12" fmla="*/ 1720693 h 2829480"/>
              <a:gd name="connsiteX13" fmla="*/ 299193 w 2926825"/>
              <a:gd name="connsiteY13" fmla="*/ 2322673 h 2829480"/>
              <a:gd name="connsiteX14" fmla="*/ 390633 w 2926825"/>
              <a:gd name="connsiteY14" fmla="*/ 2779873 h 2829480"/>
              <a:gd name="connsiteX15" fmla="*/ 817353 w 2926825"/>
              <a:gd name="connsiteY15" fmla="*/ 2749393 h 2829480"/>
              <a:gd name="connsiteX0" fmla="*/ 817353 w 2926825"/>
              <a:gd name="connsiteY0" fmla="*/ 2749393 h 2829480"/>
              <a:gd name="connsiteX1" fmla="*/ 1190733 w 2926825"/>
              <a:gd name="connsiteY1" fmla="*/ 2177893 h 2829480"/>
              <a:gd name="connsiteX2" fmla="*/ 1952733 w 2926825"/>
              <a:gd name="connsiteY2" fmla="*/ 1720693 h 2829480"/>
              <a:gd name="connsiteX3" fmla="*/ 2341353 w 2926825"/>
              <a:gd name="connsiteY3" fmla="*/ 1332073 h 2829480"/>
              <a:gd name="connsiteX4" fmla="*/ 2912853 w 2926825"/>
              <a:gd name="connsiteY4" fmla="*/ 821533 h 2829480"/>
              <a:gd name="connsiteX5" fmla="*/ 2638533 w 2926825"/>
              <a:gd name="connsiteY5" fmla="*/ 204313 h 2829480"/>
              <a:gd name="connsiteX6" fmla="*/ 1449813 w 2926825"/>
              <a:gd name="connsiteY6" fmla="*/ 6193 h 2829480"/>
              <a:gd name="connsiteX7" fmla="*/ 1152633 w 2926825"/>
              <a:gd name="connsiteY7" fmla="*/ 166213 h 2829480"/>
              <a:gd name="connsiteX8" fmla="*/ 695433 w 2926825"/>
              <a:gd name="connsiteY8" fmla="*/ 425293 h 2829480"/>
              <a:gd name="connsiteX9" fmla="*/ 184893 w 2926825"/>
              <a:gd name="connsiteY9" fmla="*/ 714853 h 2829480"/>
              <a:gd name="connsiteX10" fmla="*/ 5823 w 2926825"/>
              <a:gd name="connsiteY10" fmla="*/ 1161575 h 2829480"/>
              <a:gd name="connsiteX11" fmla="*/ 368725 w 2926825"/>
              <a:gd name="connsiteY11" fmla="*/ 1423513 h 2829480"/>
              <a:gd name="connsiteX12" fmla="*/ 703053 w 2926825"/>
              <a:gd name="connsiteY12" fmla="*/ 1587343 h 2829480"/>
              <a:gd name="connsiteX13" fmla="*/ 299193 w 2926825"/>
              <a:gd name="connsiteY13" fmla="*/ 2322673 h 2829480"/>
              <a:gd name="connsiteX14" fmla="*/ 390633 w 2926825"/>
              <a:gd name="connsiteY14" fmla="*/ 2779873 h 2829480"/>
              <a:gd name="connsiteX15" fmla="*/ 817353 w 2926825"/>
              <a:gd name="connsiteY15" fmla="*/ 2749393 h 2829480"/>
              <a:gd name="connsiteX0" fmla="*/ 816664 w 2926136"/>
              <a:gd name="connsiteY0" fmla="*/ 2749393 h 2829480"/>
              <a:gd name="connsiteX1" fmla="*/ 1190044 w 2926136"/>
              <a:gd name="connsiteY1" fmla="*/ 2177893 h 2829480"/>
              <a:gd name="connsiteX2" fmla="*/ 1952044 w 2926136"/>
              <a:gd name="connsiteY2" fmla="*/ 1720693 h 2829480"/>
              <a:gd name="connsiteX3" fmla="*/ 2340664 w 2926136"/>
              <a:gd name="connsiteY3" fmla="*/ 1332073 h 2829480"/>
              <a:gd name="connsiteX4" fmla="*/ 2912164 w 2926136"/>
              <a:gd name="connsiteY4" fmla="*/ 821533 h 2829480"/>
              <a:gd name="connsiteX5" fmla="*/ 2637844 w 2926136"/>
              <a:gd name="connsiteY5" fmla="*/ 204313 h 2829480"/>
              <a:gd name="connsiteX6" fmla="*/ 1449124 w 2926136"/>
              <a:gd name="connsiteY6" fmla="*/ 6193 h 2829480"/>
              <a:gd name="connsiteX7" fmla="*/ 1151944 w 2926136"/>
              <a:gd name="connsiteY7" fmla="*/ 166213 h 2829480"/>
              <a:gd name="connsiteX8" fmla="*/ 694744 w 2926136"/>
              <a:gd name="connsiteY8" fmla="*/ 425293 h 2829480"/>
              <a:gd name="connsiteX9" fmla="*/ 184204 w 2926136"/>
              <a:gd name="connsiteY9" fmla="*/ 714853 h 2829480"/>
              <a:gd name="connsiteX10" fmla="*/ 5134 w 2926136"/>
              <a:gd name="connsiteY10" fmla="*/ 1161575 h 2829480"/>
              <a:gd name="connsiteX11" fmla="*/ 353749 w 2926136"/>
              <a:gd name="connsiteY11" fmla="*/ 1380651 h 2829480"/>
              <a:gd name="connsiteX12" fmla="*/ 702364 w 2926136"/>
              <a:gd name="connsiteY12" fmla="*/ 1587343 h 2829480"/>
              <a:gd name="connsiteX13" fmla="*/ 298504 w 2926136"/>
              <a:gd name="connsiteY13" fmla="*/ 2322673 h 2829480"/>
              <a:gd name="connsiteX14" fmla="*/ 389944 w 2926136"/>
              <a:gd name="connsiteY14" fmla="*/ 2779873 h 2829480"/>
              <a:gd name="connsiteX15" fmla="*/ 816664 w 2926136"/>
              <a:gd name="connsiteY15" fmla="*/ 2749393 h 2829480"/>
              <a:gd name="connsiteX0" fmla="*/ 816664 w 2926136"/>
              <a:gd name="connsiteY0" fmla="*/ 2749393 h 2829480"/>
              <a:gd name="connsiteX1" fmla="*/ 1190044 w 2926136"/>
              <a:gd name="connsiteY1" fmla="*/ 2177893 h 2829480"/>
              <a:gd name="connsiteX2" fmla="*/ 1952044 w 2926136"/>
              <a:gd name="connsiteY2" fmla="*/ 1720693 h 2829480"/>
              <a:gd name="connsiteX3" fmla="*/ 2340664 w 2926136"/>
              <a:gd name="connsiteY3" fmla="*/ 1332073 h 2829480"/>
              <a:gd name="connsiteX4" fmla="*/ 2912164 w 2926136"/>
              <a:gd name="connsiteY4" fmla="*/ 821533 h 2829480"/>
              <a:gd name="connsiteX5" fmla="*/ 2637844 w 2926136"/>
              <a:gd name="connsiteY5" fmla="*/ 204313 h 2829480"/>
              <a:gd name="connsiteX6" fmla="*/ 1449124 w 2926136"/>
              <a:gd name="connsiteY6" fmla="*/ 6193 h 2829480"/>
              <a:gd name="connsiteX7" fmla="*/ 1151944 w 2926136"/>
              <a:gd name="connsiteY7" fmla="*/ 166213 h 2829480"/>
              <a:gd name="connsiteX8" fmla="*/ 694744 w 2926136"/>
              <a:gd name="connsiteY8" fmla="*/ 425293 h 2829480"/>
              <a:gd name="connsiteX9" fmla="*/ 184204 w 2926136"/>
              <a:gd name="connsiteY9" fmla="*/ 714853 h 2829480"/>
              <a:gd name="connsiteX10" fmla="*/ 5134 w 2926136"/>
              <a:gd name="connsiteY10" fmla="*/ 1161575 h 2829480"/>
              <a:gd name="connsiteX11" fmla="*/ 353749 w 2926136"/>
              <a:gd name="connsiteY11" fmla="*/ 1380651 h 2829480"/>
              <a:gd name="connsiteX12" fmla="*/ 702364 w 2926136"/>
              <a:gd name="connsiteY12" fmla="*/ 1587343 h 2829480"/>
              <a:gd name="connsiteX13" fmla="*/ 298504 w 2926136"/>
              <a:gd name="connsiteY13" fmla="*/ 2322673 h 2829480"/>
              <a:gd name="connsiteX14" fmla="*/ 389944 w 2926136"/>
              <a:gd name="connsiteY14" fmla="*/ 2779873 h 2829480"/>
              <a:gd name="connsiteX15" fmla="*/ 816664 w 2926136"/>
              <a:gd name="connsiteY15" fmla="*/ 2749393 h 2829480"/>
              <a:gd name="connsiteX0" fmla="*/ 833378 w 2942850"/>
              <a:gd name="connsiteY0" fmla="*/ 2749393 h 2829480"/>
              <a:gd name="connsiteX1" fmla="*/ 1206758 w 2942850"/>
              <a:gd name="connsiteY1" fmla="*/ 2177893 h 2829480"/>
              <a:gd name="connsiteX2" fmla="*/ 1968758 w 2942850"/>
              <a:gd name="connsiteY2" fmla="*/ 1720693 h 2829480"/>
              <a:gd name="connsiteX3" fmla="*/ 2357378 w 2942850"/>
              <a:gd name="connsiteY3" fmla="*/ 1332073 h 2829480"/>
              <a:gd name="connsiteX4" fmla="*/ 2928878 w 2942850"/>
              <a:gd name="connsiteY4" fmla="*/ 821533 h 2829480"/>
              <a:gd name="connsiteX5" fmla="*/ 2654558 w 2942850"/>
              <a:gd name="connsiteY5" fmla="*/ 204313 h 2829480"/>
              <a:gd name="connsiteX6" fmla="*/ 1465838 w 2942850"/>
              <a:gd name="connsiteY6" fmla="*/ 6193 h 2829480"/>
              <a:gd name="connsiteX7" fmla="*/ 1168658 w 2942850"/>
              <a:gd name="connsiteY7" fmla="*/ 166213 h 2829480"/>
              <a:gd name="connsiteX8" fmla="*/ 711458 w 2942850"/>
              <a:gd name="connsiteY8" fmla="*/ 425293 h 2829480"/>
              <a:gd name="connsiteX9" fmla="*/ 110431 w 2942850"/>
              <a:gd name="connsiteY9" fmla="*/ 710090 h 2829480"/>
              <a:gd name="connsiteX10" fmla="*/ 21848 w 2942850"/>
              <a:gd name="connsiteY10" fmla="*/ 1161575 h 2829480"/>
              <a:gd name="connsiteX11" fmla="*/ 370463 w 2942850"/>
              <a:gd name="connsiteY11" fmla="*/ 1380651 h 2829480"/>
              <a:gd name="connsiteX12" fmla="*/ 719078 w 2942850"/>
              <a:gd name="connsiteY12" fmla="*/ 1587343 h 2829480"/>
              <a:gd name="connsiteX13" fmla="*/ 315218 w 2942850"/>
              <a:gd name="connsiteY13" fmla="*/ 2322673 h 2829480"/>
              <a:gd name="connsiteX14" fmla="*/ 406658 w 2942850"/>
              <a:gd name="connsiteY14" fmla="*/ 2779873 h 2829480"/>
              <a:gd name="connsiteX15" fmla="*/ 833378 w 2942850"/>
              <a:gd name="connsiteY15" fmla="*/ 2749393 h 2829480"/>
              <a:gd name="connsiteX0" fmla="*/ 833378 w 3023942"/>
              <a:gd name="connsiteY0" fmla="*/ 2749393 h 2829480"/>
              <a:gd name="connsiteX1" fmla="*/ 1206758 w 3023942"/>
              <a:gd name="connsiteY1" fmla="*/ 2177893 h 2829480"/>
              <a:gd name="connsiteX2" fmla="*/ 1968758 w 3023942"/>
              <a:gd name="connsiteY2" fmla="*/ 1720693 h 2829480"/>
              <a:gd name="connsiteX3" fmla="*/ 2357378 w 3023942"/>
              <a:gd name="connsiteY3" fmla="*/ 1332073 h 2829480"/>
              <a:gd name="connsiteX4" fmla="*/ 3014603 w 3023942"/>
              <a:gd name="connsiteY4" fmla="*/ 821533 h 2829480"/>
              <a:gd name="connsiteX5" fmla="*/ 2654558 w 3023942"/>
              <a:gd name="connsiteY5" fmla="*/ 204313 h 2829480"/>
              <a:gd name="connsiteX6" fmla="*/ 1465838 w 3023942"/>
              <a:gd name="connsiteY6" fmla="*/ 6193 h 2829480"/>
              <a:gd name="connsiteX7" fmla="*/ 1168658 w 3023942"/>
              <a:gd name="connsiteY7" fmla="*/ 166213 h 2829480"/>
              <a:gd name="connsiteX8" fmla="*/ 711458 w 3023942"/>
              <a:gd name="connsiteY8" fmla="*/ 425293 h 2829480"/>
              <a:gd name="connsiteX9" fmla="*/ 110431 w 3023942"/>
              <a:gd name="connsiteY9" fmla="*/ 710090 h 2829480"/>
              <a:gd name="connsiteX10" fmla="*/ 21848 w 3023942"/>
              <a:gd name="connsiteY10" fmla="*/ 1161575 h 2829480"/>
              <a:gd name="connsiteX11" fmla="*/ 370463 w 3023942"/>
              <a:gd name="connsiteY11" fmla="*/ 1380651 h 2829480"/>
              <a:gd name="connsiteX12" fmla="*/ 719078 w 3023942"/>
              <a:gd name="connsiteY12" fmla="*/ 1587343 h 2829480"/>
              <a:gd name="connsiteX13" fmla="*/ 315218 w 3023942"/>
              <a:gd name="connsiteY13" fmla="*/ 2322673 h 2829480"/>
              <a:gd name="connsiteX14" fmla="*/ 406658 w 3023942"/>
              <a:gd name="connsiteY14" fmla="*/ 2779873 h 2829480"/>
              <a:gd name="connsiteX15" fmla="*/ 833378 w 3023942"/>
              <a:gd name="connsiteY15" fmla="*/ 2749393 h 2829480"/>
              <a:gd name="connsiteX0" fmla="*/ 833378 w 3041583"/>
              <a:gd name="connsiteY0" fmla="*/ 2747269 h 2827356"/>
              <a:gd name="connsiteX1" fmla="*/ 1206758 w 3041583"/>
              <a:gd name="connsiteY1" fmla="*/ 2175769 h 2827356"/>
              <a:gd name="connsiteX2" fmla="*/ 1968758 w 3041583"/>
              <a:gd name="connsiteY2" fmla="*/ 1718569 h 2827356"/>
              <a:gd name="connsiteX3" fmla="*/ 2357378 w 3041583"/>
              <a:gd name="connsiteY3" fmla="*/ 1329949 h 2827356"/>
              <a:gd name="connsiteX4" fmla="*/ 3014603 w 3041583"/>
              <a:gd name="connsiteY4" fmla="*/ 819409 h 2827356"/>
              <a:gd name="connsiteX5" fmla="*/ 2889826 w 3041583"/>
              <a:gd name="connsiteY5" fmla="*/ 408882 h 2827356"/>
              <a:gd name="connsiteX6" fmla="*/ 2654558 w 3041583"/>
              <a:gd name="connsiteY6" fmla="*/ 202189 h 2827356"/>
              <a:gd name="connsiteX7" fmla="*/ 1465838 w 3041583"/>
              <a:gd name="connsiteY7" fmla="*/ 4069 h 2827356"/>
              <a:gd name="connsiteX8" fmla="*/ 1168658 w 3041583"/>
              <a:gd name="connsiteY8" fmla="*/ 164089 h 2827356"/>
              <a:gd name="connsiteX9" fmla="*/ 711458 w 3041583"/>
              <a:gd name="connsiteY9" fmla="*/ 423169 h 2827356"/>
              <a:gd name="connsiteX10" fmla="*/ 110431 w 3041583"/>
              <a:gd name="connsiteY10" fmla="*/ 707966 h 2827356"/>
              <a:gd name="connsiteX11" fmla="*/ 21848 w 3041583"/>
              <a:gd name="connsiteY11" fmla="*/ 1159451 h 2827356"/>
              <a:gd name="connsiteX12" fmla="*/ 370463 w 3041583"/>
              <a:gd name="connsiteY12" fmla="*/ 1378527 h 2827356"/>
              <a:gd name="connsiteX13" fmla="*/ 719078 w 3041583"/>
              <a:gd name="connsiteY13" fmla="*/ 1585219 h 2827356"/>
              <a:gd name="connsiteX14" fmla="*/ 315218 w 3041583"/>
              <a:gd name="connsiteY14" fmla="*/ 2320549 h 2827356"/>
              <a:gd name="connsiteX15" fmla="*/ 406658 w 3041583"/>
              <a:gd name="connsiteY15" fmla="*/ 2777749 h 2827356"/>
              <a:gd name="connsiteX16" fmla="*/ 833378 w 3041583"/>
              <a:gd name="connsiteY16" fmla="*/ 2747269 h 2827356"/>
              <a:gd name="connsiteX0" fmla="*/ 833378 w 3027233"/>
              <a:gd name="connsiteY0" fmla="*/ 2747552 h 2827639"/>
              <a:gd name="connsiteX1" fmla="*/ 1206758 w 3027233"/>
              <a:gd name="connsiteY1" fmla="*/ 2176052 h 2827639"/>
              <a:gd name="connsiteX2" fmla="*/ 1968758 w 3027233"/>
              <a:gd name="connsiteY2" fmla="*/ 1718852 h 2827639"/>
              <a:gd name="connsiteX3" fmla="*/ 2357378 w 3027233"/>
              <a:gd name="connsiteY3" fmla="*/ 1330232 h 2827639"/>
              <a:gd name="connsiteX4" fmla="*/ 3014603 w 3027233"/>
              <a:gd name="connsiteY4" fmla="*/ 819692 h 2827639"/>
              <a:gd name="connsiteX5" fmla="*/ 2780288 w 3027233"/>
              <a:gd name="connsiteY5" fmla="*/ 485365 h 2827639"/>
              <a:gd name="connsiteX6" fmla="*/ 2654558 w 3027233"/>
              <a:gd name="connsiteY6" fmla="*/ 202472 h 2827639"/>
              <a:gd name="connsiteX7" fmla="*/ 1465838 w 3027233"/>
              <a:gd name="connsiteY7" fmla="*/ 4352 h 2827639"/>
              <a:gd name="connsiteX8" fmla="*/ 1168658 w 3027233"/>
              <a:gd name="connsiteY8" fmla="*/ 164372 h 2827639"/>
              <a:gd name="connsiteX9" fmla="*/ 711458 w 3027233"/>
              <a:gd name="connsiteY9" fmla="*/ 423452 h 2827639"/>
              <a:gd name="connsiteX10" fmla="*/ 110431 w 3027233"/>
              <a:gd name="connsiteY10" fmla="*/ 708249 h 2827639"/>
              <a:gd name="connsiteX11" fmla="*/ 21848 w 3027233"/>
              <a:gd name="connsiteY11" fmla="*/ 1159734 h 2827639"/>
              <a:gd name="connsiteX12" fmla="*/ 370463 w 3027233"/>
              <a:gd name="connsiteY12" fmla="*/ 1378810 h 2827639"/>
              <a:gd name="connsiteX13" fmla="*/ 719078 w 3027233"/>
              <a:gd name="connsiteY13" fmla="*/ 1585502 h 2827639"/>
              <a:gd name="connsiteX14" fmla="*/ 315218 w 3027233"/>
              <a:gd name="connsiteY14" fmla="*/ 2320832 h 2827639"/>
              <a:gd name="connsiteX15" fmla="*/ 406658 w 3027233"/>
              <a:gd name="connsiteY15" fmla="*/ 2778032 h 2827639"/>
              <a:gd name="connsiteX16" fmla="*/ 833378 w 3027233"/>
              <a:gd name="connsiteY16" fmla="*/ 2747552 h 2827639"/>
              <a:gd name="connsiteX0" fmla="*/ 833378 w 3105495"/>
              <a:gd name="connsiteY0" fmla="*/ 2747552 h 2827639"/>
              <a:gd name="connsiteX1" fmla="*/ 1206758 w 3105495"/>
              <a:gd name="connsiteY1" fmla="*/ 2176052 h 2827639"/>
              <a:gd name="connsiteX2" fmla="*/ 1968758 w 3105495"/>
              <a:gd name="connsiteY2" fmla="*/ 1718852 h 2827639"/>
              <a:gd name="connsiteX3" fmla="*/ 2357378 w 3105495"/>
              <a:gd name="connsiteY3" fmla="*/ 1330232 h 2827639"/>
              <a:gd name="connsiteX4" fmla="*/ 3095565 w 3105495"/>
              <a:gd name="connsiteY4" fmla="*/ 862554 h 2827639"/>
              <a:gd name="connsiteX5" fmla="*/ 2780288 w 3105495"/>
              <a:gd name="connsiteY5" fmla="*/ 485365 h 2827639"/>
              <a:gd name="connsiteX6" fmla="*/ 2654558 w 3105495"/>
              <a:gd name="connsiteY6" fmla="*/ 202472 h 2827639"/>
              <a:gd name="connsiteX7" fmla="*/ 1465838 w 3105495"/>
              <a:gd name="connsiteY7" fmla="*/ 4352 h 2827639"/>
              <a:gd name="connsiteX8" fmla="*/ 1168658 w 3105495"/>
              <a:gd name="connsiteY8" fmla="*/ 164372 h 2827639"/>
              <a:gd name="connsiteX9" fmla="*/ 711458 w 3105495"/>
              <a:gd name="connsiteY9" fmla="*/ 423452 h 2827639"/>
              <a:gd name="connsiteX10" fmla="*/ 110431 w 3105495"/>
              <a:gd name="connsiteY10" fmla="*/ 708249 h 2827639"/>
              <a:gd name="connsiteX11" fmla="*/ 21848 w 3105495"/>
              <a:gd name="connsiteY11" fmla="*/ 1159734 h 2827639"/>
              <a:gd name="connsiteX12" fmla="*/ 370463 w 3105495"/>
              <a:gd name="connsiteY12" fmla="*/ 1378810 h 2827639"/>
              <a:gd name="connsiteX13" fmla="*/ 719078 w 3105495"/>
              <a:gd name="connsiteY13" fmla="*/ 1585502 h 2827639"/>
              <a:gd name="connsiteX14" fmla="*/ 315218 w 3105495"/>
              <a:gd name="connsiteY14" fmla="*/ 2320832 h 2827639"/>
              <a:gd name="connsiteX15" fmla="*/ 406658 w 3105495"/>
              <a:gd name="connsiteY15" fmla="*/ 2778032 h 2827639"/>
              <a:gd name="connsiteX16" fmla="*/ 833378 w 3105495"/>
              <a:gd name="connsiteY16" fmla="*/ 2747552 h 2827639"/>
              <a:gd name="connsiteX0" fmla="*/ 833378 w 3107832"/>
              <a:gd name="connsiteY0" fmla="*/ 2747552 h 2827639"/>
              <a:gd name="connsiteX1" fmla="*/ 1206758 w 3107832"/>
              <a:gd name="connsiteY1" fmla="*/ 2176052 h 2827639"/>
              <a:gd name="connsiteX2" fmla="*/ 1968758 w 3107832"/>
              <a:gd name="connsiteY2" fmla="*/ 1718852 h 2827639"/>
              <a:gd name="connsiteX3" fmla="*/ 2300228 w 3107832"/>
              <a:gd name="connsiteY3" fmla="*/ 1301657 h 2827639"/>
              <a:gd name="connsiteX4" fmla="*/ 3095565 w 3107832"/>
              <a:gd name="connsiteY4" fmla="*/ 862554 h 2827639"/>
              <a:gd name="connsiteX5" fmla="*/ 2780288 w 3107832"/>
              <a:gd name="connsiteY5" fmla="*/ 485365 h 2827639"/>
              <a:gd name="connsiteX6" fmla="*/ 2654558 w 3107832"/>
              <a:gd name="connsiteY6" fmla="*/ 202472 h 2827639"/>
              <a:gd name="connsiteX7" fmla="*/ 1465838 w 3107832"/>
              <a:gd name="connsiteY7" fmla="*/ 4352 h 2827639"/>
              <a:gd name="connsiteX8" fmla="*/ 1168658 w 3107832"/>
              <a:gd name="connsiteY8" fmla="*/ 164372 h 2827639"/>
              <a:gd name="connsiteX9" fmla="*/ 711458 w 3107832"/>
              <a:gd name="connsiteY9" fmla="*/ 423452 h 2827639"/>
              <a:gd name="connsiteX10" fmla="*/ 110431 w 3107832"/>
              <a:gd name="connsiteY10" fmla="*/ 708249 h 2827639"/>
              <a:gd name="connsiteX11" fmla="*/ 21848 w 3107832"/>
              <a:gd name="connsiteY11" fmla="*/ 1159734 h 2827639"/>
              <a:gd name="connsiteX12" fmla="*/ 370463 w 3107832"/>
              <a:gd name="connsiteY12" fmla="*/ 1378810 h 2827639"/>
              <a:gd name="connsiteX13" fmla="*/ 719078 w 3107832"/>
              <a:gd name="connsiteY13" fmla="*/ 1585502 h 2827639"/>
              <a:gd name="connsiteX14" fmla="*/ 315218 w 3107832"/>
              <a:gd name="connsiteY14" fmla="*/ 2320832 h 2827639"/>
              <a:gd name="connsiteX15" fmla="*/ 406658 w 3107832"/>
              <a:gd name="connsiteY15" fmla="*/ 2778032 h 2827639"/>
              <a:gd name="connsiteX16" fmla="*/ 833378 w 3107832"/>
              <a:gd name="connsiteY16" fmla="*/ 2747552 h 2827639"/>
              <a:gd name="connsiteX0" fmla="*/ 833378 w 3107832"/>
              <a:gd name="connsiteY0" fmla="*/ 2747552 h 2827639"/>
              <a:gd name="connsiteX1" fmla="*/ 1206758 w 3107832"/>
              <a:gd name="connsiteY1" fmla="*/ 2176052 h 2827639"/>
              <a:gd name="connsiteX2" fmla="*/ 1935420 w 3107832"/>
              <a:gd name="connsiteY2" fmla="*/ 1699802 h 2827639"/>
              <a:gd name="connsiteX3" fmla="*/ 2300228 w 3107832"/>
              <a:gd name="connsiteY3" fmla="*/ 1301657 h 2827639"/>
              <a:gd name="connsiteX4" fmla="*/ 3095565 w 3107832"/>
              <a:gd name="connsiteY4" fmla="*/ 862554 h 2827639"/>
              <a:gd name="connsiteX5" fmla="*/ 2780288 w 3107832"/>
              <a:gd name="connsiteY5" fmla="*/ 485365 h 2827639"/>
              <a:gd name="connsiteX6" fmla="*/ 2654558 w 3107832"/>
              <a:gd name="connsiteY6" fmla="*/ 202472 h 2827639"/>
              <a:gd name="connsiteX7" fmla="*/ 1465838 w 3107832"/>
              <a:gd name="connsiteY7" fmla="*/ 4352 h 2827639"/>
              <a:gd name="connsiteX8" fmla="*/ 1168658 w 3107832"/>
              <a:gd name="connsiteY8" fmla="*/ 164372 h 2827639"/>
              <a:gd name="connsiteX9" fmla="*/ 711458 w 3107832"/>
              <a:gd name="connsiteY9" fmla="*/ 423452 h 2827639"/>
              <a:gd name="connsiteX10" fmla="*/ 110431 w 3107832"/>
              <a:gd name="connsiteY10" fmla="*/ 708249 h 2827639"/>
              <a:gd name="connsiteX11" fmla="*/ 21848 w 3107832"/>
              <a:gd name="connsiteY11" fmla="*/ 1159734 h 2827639"/>
              <a:gd name="connsiteX12" fmla="*/ 370463 w 3107832"/>
              <a:gd name="connsiteY12" fmla="*/ 1378810 h 2827639"/>
              <a:gd name="connsiteX13" fmla="*/ 719078 w 3107832"/>
              <a:gd name="connsiteY13" fmla="*/ 1585502 h 2827639"/>
              <a:gd name="connsiteX14" fmla="*/ 315218 w 3107832"/>
              <a:gd name="connsiteY14" fmla="*/ 2320832 h 2827639"/>
              <a:gd name="connsiteX15" fmla="*/ 406658 w 3107832"/>
              <a:gd name="connsiteY15" fmla="*/ 2778032 h 2827639"/>
              <a:gd name="connsiteX16" fmla="*/ 833378 w 3107832"/>
              <a:gd name="connsiteY16" fmla="*/ 2747552 h 2827639"/>
              <a:gd name="connsiteX0" fmla="*/ 833378 w 3107832"/>
              <a:gd name="connsiteY0" fmla="*/ 2747552 h 2827372"/>
              <a:gd name="connsiteX1" fmla="*/ 1363921 w 3107832"/>
              <a:gd name="connsiteY1" fmla="*/ 2180814 h 2827372"/>
              <a:gd name="connsiteX2" fmla="*/ 1935420 w 3107832"/>
              <a:gd name="connsiteY2" fmla="*/ 1699802 h 2827372"/>
              <a:gd name="connsiteX3" fmla="*/ 2300228 w 3107832"/>
              <a:gd name="connsiteY3" fmla="*/ 1301657 h 2827372"/>
              <a:gd name="connsiteX4" fmla="*/ 3095565 w 3107832"/>
              <a:gd name="connsiteY4" fmla="*/ 862554 h 2827372"/>
              <a:gd name="connsiteX5" fmla="*/ 2780288 w 3107832"/>
              <a:gd name="connsiteY5" fmla="*/ 485365 h 2827372"/>
              <a:gd name="connsiteX6" fmla="*/ 2654558 w 3107832"/>
              <a:gd name="connsiteY6" fmla="*/ 202472 h 2827372"/>
              <a:gd name="connsiteX7" fmla="*/ 1465838 w 3107832"/>
              <a:gd name="connsiteY7" fmla="*/ 4352 h 2827372"/>
              <a:gd name="connsiteX8" fmla="*/ 1168658 w 3107832"/>
              <a:gd name="connsiteY8" fmla="*/ 164372 h 2827372"/>
              <a:gd name="connsiteX9" fmla="*/ 711458 w 3107832"/>
              <a:gd name="connsiteY9" fmla="*/ 423452 h 2827372"/>
              <a:gd name="connsiteX10" fmla="*/ 110431 w 3107832"/>
              <a:gd name="connsiteY10" fmla="*/ 708249 h 2827372"/>
              <a:gd name="connsiteX11" fmla="*/ 21848 w 3107832"/>
              <a:gd name="connsiteY11" fmla="*/ 1159734 h 2827372"/>
              <a:gd name="connsiteX12" fmla="*/ 370463 w 3107832"/>
              <a:gd name="connsiteY12" fmla="*/ 1378810 h 2827372"/>
              <a:gd name="connsiteX13" fmla="*/ 719078 w 3107832"/>
              <a:gd name="connsiteY13" fmla="*/ 1585502 h 2827372"/>
              <a:gd name="connsiteX14" fmla="*/ 315218 w 3107832"/>
              <a:gd name="connsiteY14" fmla="*/ 2320832 h 2827372"/>
              <a:gd name="connsiteX15" fmla="*/ 406658 w 3107832"/>
              <a:gd name="connsiteY15" fmla="*/ 2778032 h 2827372"/>
              <a:gd name="connsiteX16" fmla="*/ 833378 w 3107832"/>
              <a:gd name="connsiteY16" fmla="*/ 2747552 h 28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7832" h="2827372">
                <a:moveTo>
                  <a:pt x="833378" y="2747552"/>
                </a:moveTo>
                <a:cubicBezTo>
                  <a:pt x="992922" y="2648016"/>
                  <a:pt x="1180247" y="2355439"/>
                  <a:pt x="1363921" y="2180814"/>
                </a:cubicBezTo>
                <a:cubicBezTo>
                  <a:pt x="1547595" y="2006189"/>
                  <a:pt x="1779369" y="1846328"/>
                  <a:pt x="1935420" y="1699802"/>
                </a:cubicBezTo>
                <a:cubicBezTo>
                  <a:pt x="2091471" y="1553276"/>
                  <a:pt x="2106871" y="1441198"/>
                  <a:pt x="2300228" y="1301657"/>
                </a:cubicBezTo>
                <a:cubicBezTo>
                  <a:pt x="2493586" y="1162116"/>
                  <a:pt x="3015555" y="998603"/>
                  <a:pt x="3095565" y="862554"/>
                </a:cubicBezTo>
                <a:cubicBezTo>
                  <a:pt x="3175575" y="726505"/>
                  <a:pt x="2840295" y="588235"/>
                  <a:pt x="2780288" y="485365"/>
                </a:cubicBezTo>
                <a:cubicBezTo>
                  <a:pt x="2720281" y="382495"/>
                  <a:pt x="2873633" y="282641"/>
                  <a:pt x="2654558" y="202472"/>
                </a:cubicBezTo>
                <a:cubicBezTo>
                  <a:pt x="2435483" y="122303"/>
                  <a:pt x="1614428" y="-27398"/>
                  <a:pt x="1465838" y="4352"/>
                </a:cubicBezTo>
                <a:cubicBezTo>
                  <a:pt x="1317248" y="36102"/>
                  <a:pt x="1294388" y="94522"/>
                  <a:pt x="1168658" y="164372"/>
                </a:cubicBezTo>
                <a:cubicBezTo>
                  <a:pt x="1042928" y="234222"/>
                  <a:pt x="887829" y="332806"/>
                  <a:pt x="711458" y="423452"/>
                </a:cubicBezTo>
                <a:cubicBezTo>
                  <a:pt x="535087" y="514098"/>
                  <a:pt x="225366" y="585535"/>
                  <a:pt x="110431" y="708249"/>
                </a:cubicBezTo>
                <a:cubicBezTo>
                  <a:pt x="-4504" y="830963"/>
                  <a:pt x="-21491" y="1047974"/>
                  <a:pt x="21848" y="1159734"/>
                </a:cubicBezTo>
                <a:cubicBezTo>
                  <a:pt x="65187" y="1271494"/>
                  <a:pt x="211396" y="1336424"/>
                  <a:pt x="370463" y="1378810"/>
                </a:cubicBezTo>
                <a:cubicBezTo>
                  <a:pt x="529530" y="1421196"/>
                  <a:pt x="728285" y="1428498"/>
                  <a:pt x="719078" y="1585502"/>
                </a:cubicBezTo>
                <a:cubicBezTo>
                  <a:pt x="709871" y="1742506"/>
                  <a:pt x="366018" y="2150652"/>
                  <a:pt x="315218" y="2320832"/>
                </a:cubicBezTo>
                <a:cubicBezTo>
                  <a:pt x="264418" y="2491012"/>
                  <a:pt x="320298" y="2706912"/>
                  <a:pt x="406658" y="2778032"/>
                </a:cubicBezTo>
                <a:cubicBezTo>
                  <a:pt x="493018" y="2849152"/>
                  <a:pt x="673834" y="2847088"/>
                  <a:pt x="833378" y="2747552"/>
                </a:cubicBezTo>
                <a:close/>
              </a:path>
            </a:pathLst>
          </a:custGeom>
          <a:noFill/>
          <a:ln w="28575">
            <a:solidFill>
              <a:srgbClr val="FFFF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Left Arrow 9"/>
          <p:cNvSpPr/>
          <p:nvPr/>
        </p:nvSpPr>
        <p:spPr>
          <a:xfrm>
            <a:off x="8008620" y="1956756"/>
            <a:ext cx="1075858" cy="480060"/>
          </a:xfrm>
          <a:prstGeom prst="leftArrow">
            <a:avLst/>
          </a:prstGeom>
          <a:solidFill>
            <a:srgbClr val="FF0000"/>
          </a:solidFill>
          <a:ln w="28575">
            <a:solidFill>
              <a:srgbClr val="FFFF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t>Downstream</a:t>
            </a:r>
          </a:p>
        </p:txBody>
      </p:sp>
      <p:sp>
        <p:nvSpPr>
          <p:cNvPr id="12" name="Right Arrow 11"/>
          <p:cNvSpPr/>
          <p:nvPr/>
        </p:nvSpPr>
        <p:spPr>
          <a:xfrm>
            <a:off x="10203180" y="6179820"/>
            <a:ext cx="1432560" cy="566910"/>
          </a:xfrm>
          <a:prstGeom prst="rightArrow">
            <a:avLst/>
          </a:prstGeom>
          <a:solidFill>
            <a:srgbClr val="FF0000"/>
          </a:solidFill>
          <a:ln w="28575">
            <a:solidFill>
              <a:srgbClr val="FFFF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Upstream</a:t>
            </a:r>
          </a:p>
        </p:txBody>
      </p:sp>
    </p:spTree>
    <p:extLst>
      <p:ext uri="{BB962C8B-B14F-4D97-AF65-F5344CB8AC3E}">
        <p14:creationId xmlns:p14="http://schemas.microsoft.com/office/powerpoint/2010/main" val="112634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354286" y="1342648"/>
            <a:ext cx="7373257" cy="5275865"/>
            <a:chOff x="-3510116" y="-2182761"/>
            <a:chExt cx="19202400" cy="13922475"/>
          </a:xfrm>
        </p:grpSpPr>
        <p:pic>
          <p:nvPicPr>
            <p:cNvPr id="5" name="Picture 4"/>
            <p:cNvPicPr>
              <a:picLocks noChangeAspect="1"/>
            </p:cNvPicPr>
            <p:nvPr/>
          </p:nvPicPr>
          <p:blipFill rotWithShape="1">
            <a:blip r:embed="rId2"/>
            <a:srcRect l="1536" t="21358" r="1587" b="3761"/>
            <a:stretch/>
          </p:blipFill>
          <p:spPr>
            <a:xfrm>
              <a:off x="-3510116" y="-1718953"/>
              <a:ext cx="19202400" cy="13458667"/>
            </a:xfrm>
            <a:prstGeom prst="rect">
              <a:avLst/>
            </a:prstGeom>
          </p:spPr>
        </p:pic>
        <p:sp>
          <p:nvSpPr>
            <p:cNvPr id="10" name="Rectangle 9"/>
            <p:cNvSpPr/>
            <p:nvPr/>
          </p:nvSpPr>
          <p:spPr>
            <a:xfrm>
              <a:off x="-2743200" y="-2182761"/>
              <a:ext cx="884903" cy="5810864"/>
            </a:xfrm>
            <a:prstGeom prst="rect">
              <a:avLst/>
            </a:prstGeom>
            <a:solidFill>
              <a:schemeClr val="bg1"/>
            </a:solidFill>
            <a:ln w="28575">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2"/>
            <a:srcRect l="6348" t="15638" r="89932" b="48914"/>
            <a:stretch/>
          </p:blipFill>
          <p:spPr>
            <a:xfrm>
              <a:off x="-2474905" y="517442"/>
              <a:ext cx="737419" cy="6371305"/>
            </a:xfrm>
            <a:prstGeom prst="rect">
              <a:avLst/>
            </a:prstGeom>
          </p:spPr>
        </p:pic>
      </p:grpSp>
      <p:sp>
        <p:nvSpPr>
          <p:cNvPr id="2" name="Title 1"/>
          <p:cNvSpPr>
            <a:spLocks noGrp="1"/>
          </p:cNvSpPr>
          <p:nvPr>
            <p:ph type="title"/>
          </p:nvPr>
        </p:nvSpPr>
        <p:spPr>
          <a:xfrm>
            <a:off x="513735" y="365125"/>
            <a:ext cx="3173361" cy="1325563"/>
          </a:xfrm>
        </p:spPr>
        <p:txBody>
          <a:bodyPr>
            <a:normAutofit/>
          </a:bodyPr>
          <a:lstStyle/>
          <a:p>
            <a:r>
              <a:rPr lang="en-US" sz="4000" dirty="0"/>
              <a:t>Groundwater: flow nets</a:t>
            </a:r>
          </a:p>
        </p:txBody>
      </p:sp>
      <p:grpSp>
        <p:nvGrpSpPr>
          <p:cNvPr id="6" name="Group 5"/>
          <p:cNvGrpSpPr/>
          <p:nvPr/>
        </p:nvGrpSpPr>
        <p:grpSpPr>
          <a:xfrm>
            <a:off x="326786" y="1921645"/>
            <a:ext cx="4260925" cy="2593306"/>
            <a:chOff x="922601" y="2199736"/>
            <a:chExt cx="5753503" cy="3429001"/>
          </a:xfrm>
        </p:grpSpPr>
        <p:pic>
          <p:nvPicPr>
            <p:cNvPr id="13" name="Picture 6" descr="http://flbs.umt.edu/Images/NEWSITE/Home-Slideshow/nyack2_600x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81" y="2199736"/>
              <a:ext cx="5715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
            <p:cNvSpPr/>
            <p:nvPr/>
          </p:nvSpPr>
          <p:spPr>
            <a:xfrm>
              <a:off x="922601" y="3704584"/>
              <a:ext cx="5753503" cy="1922952"/>
            </a:xfrm>
            <a:custGeom>
              <a:avLst/>
              <a:gdLst>
                <a:gd name="connsiteX0" fmla="*/ 29506 w 5753503"/>
                <a:gd name="connsiteY0" fmla="*/ 150 h 1922952"/>
                <a:gd name="connsiteX1" fmla="*/ 218042 w 5753503"/>
                <a:gd name="connsiteY1" fmla="*/ 150 h 1922952"/>
                <a:gd name="connsiteX2" fmla="*/ 500846 w 5753503"/>
                <a:gd name="connsiteY2" fmla="*/ 150 h 1922952"/>
                <a:gd name="connsiteX3" fmla="*/ 708236 w 5753503"/>
                <a:gd name="connsiteY3" fmla="*/ 9577 h 1922952"/>
                <a:gd name="connsiteX4" fmla="*/ 1160723 w 5753503"/>
                <a:gd name="connsiteY4" fmla="*/ 28430 h 1922952"/>
                <a:gd name="connsiteX5" fmla="*/ 1490661 w 5753503"/>
                <a:gd name="connsiteY5" fmla="*/ 37857 h 1922952"/>
                <a:gd name="connsiteX6" fmla="*/ 1839453 w 5753503"/>
                <a:gd name="connsiteY6" fmla="*/ 47284 h 1922952"/>
                <a:gd name="connsiteX7" fmla="*/ 2178818 w 5753503"/>
                <a:gd name="connsiteY7" fmla="*/ 56711 h 1922952"/>
                <a:gd name="connsiteX8" fmla="*/ 2659585 w 5753503"/>
                <a:gd name="connsiteY8" fmla="*/ 19004 h 1922952"/>
                <a:gd name="connsiteX9" fmla="*/ 2970669 w 5753503"/>
                <a:gd name="connsiteY9" fmla="*/ 150 h 1922952"/>
                <a:gd name="connsiteX10" fmla="*/ 3602265 w 5753503"/>
                <a:gd name="connsiteY10" fmla="*/ 28430 h 1922952"/>
                <a:gd name="connsiteX11" fmla="*/ 3941630 w 5753503"/>
                <a:gd name="connsiteY11" fmla="*/ 56711 h 1922952"/>
                <a:gd name="connsiteX12" fmla="*/ 4346983 w 5753503"/>
                <a:gd name="connsiteY12" fmla="*/ 75564 h 1922952"/>
                <a:gd name="connsiteX13" fmla="*/ 4582653 w 5753503"/>
                <a:gd name="connsiteY13" fmla="*/ 132125 h 1922952"/>
                <a:gd name="connsiteX14" fmla="*/ 5025712 w 5753503"/>
                <a:gd name="connsiteY14" fmla="*/ 141552 h 1922952"/>
                <a:gd name="connsiteX15" fmla="*/ 5440492 w 5753503"/>
                <a:gd name="connsiteY15" fmla="*/ 160406 h 1922952"/>
                <a:gd name="connsiteX16" fmla="*/ 5704442 w 5753503"/>
                <a:gd name="connsiteY16" fmla="*/ 160406 h 1922952"/>
                <a:gd name="connsiteX17" fmla="*/ 5713869 w 5753503"/>
                <a:gd name="connsiteY17" fmla="*/ 905123 h 1922952"/>
                <a:gd name="connsiteX18" fmla="*/ 5704442 w 5753503"/>
                <a:gd name="connsiteY18" fmla="*/ 1753536 h 1922952"/>
                <a:gd name="connsiteX19" fmla="*/ 5723296 w 5753503"/>
                <a:gd name="connsiteY19" fmla="*/ 1913791 h 1922952"/>
                <a:gd name="connsiteX20" fmla="*/ 5242529 w 5753503"/>
                <a:gd name="connsiteY20" fmla="*/ 1904364 h 1922952"/>
                <a:gd name="connsiteX21" fmla="*/ 4356409 w 5753503"/>
                <a:gd name="connsiteY21" fmla="*/ 1913791 h 1922952"/>
                <a:gd name="connsiteX22" fmla="*/ 3922776 w 5753503"/>
                <a:gd name="connsiteY22" fmla="*/ 1866657 h 1922952"/>
                <a:gd name="connsiteX23" fmla="*/ 3046084 w 5753503"/>
                <a:gd name="connsiteY23" fmla="*/ 1715828 h 1922952"/>
                <a:gd name="connsiteX24" fmla="*/ 1905440 w 5753503"/>
                <a:gd name="connsiteY24" fmla="*/ 1565000 h 1922952"/>
                <a:gd name="connsiteX25" fmla="*/ 953333 w 5753503"/>
                <a:gd name="connsiteY25" fmla="*/ 1461305 h 1922952"/>
                <a:gd name="connsiteX26" fmla="*/ 387725 w 5753503"/>
                <a:gd name="connsiteY26" fmla="*/ 1395317 h 1922952"/>
                <a:gd name="connsiteX27" fmla="*/ 29506 w 5753503"/>
                <a:gd name="connsiteY27" fmla="*/ 1348183 h 1922952"/>
                <a:gd name="connsiteX28" fmla="*/ 20079 w 5753503"/>
                <a:gd name="connsiteY28" fmla="*/ 641173 h 1922952"/>
                <a:gd name="connsiteX29" fmla="*/ 20079 w 5753503"/>
                <a:gd name="connsiteY29" fmla="*/ 103845 h 1922952"/>
                <a:gd name="connsiteX30" fmla="*/ 29506 w 5753503"/>
                <a:gd name="connsiteY30" fmla="*/ 150 h 192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53503" h="1922952">
                  <a:moveTo>
                    <a:pt x="29506" y="150"/>
                  </a:moveTo>
                  <a:lnTo>
                    <a:pt x="218042" y="150"/>
                  </a:lnTo>
                  <a:lnTo>
                    <a:pt x="500846" y="150"/>
                  </a:lnTo>
                  <a:cubicBezTo>
                    <a:pt x="582545" y="1721"/>
                    <a:pt x="708236" y="9577"/>
                    <a:pt x="708236" y="9577"/>
                  </a:cubicBezTo>
                  <a:lnTo>
                    <a:pt x="1160723" y="28430"/>
                  </a:lnTo>
                  <a:lnTo>
                    <a:pt x="1490661" y="37857"/>
                  </a:lnTo>
                  <a:lnTo>
                    <a:pt x="1839453" y="47284"/>
                  </a:lnTo>
                  <a:cubicBezTo>
                    <a:pt x="1954146" y="50426"/>
                    <a:pt x="2042129" y="61424"/>
                    <a:pt x="2178818" y="56711"/>
                  </a:cubicBezTo>
                  <a:cubicBezTo>
                    <a:pt x="2315507" y="51998"/>
                    <a:pt x="2527610" y="28431"/>
                    <a:pt x="2659585" y="19004"/>
                  </a:cubicBezTo>
                  <a:cubicBezTo>
                    <a:pt x="2791560" y="9577"/>
                    <a:pt x="2813556" y="-1421"/>
                    <a:pt x="2970669" y="150"/>
                  </a:cubicBezTo>
                  <a:cubicBezTo>
                    <a:pt x="3127782" y="1721"/>
                    <a:pt x="3440438" y="19003"/>
                    <a:pt x="3602265" y="28430"/>
                  </a:cubicBezTo>
                  <a:cubicBezTo>
                    <a:pt x="3764092" y="37857"/>
                    <a:pt x="3817510" y="48855"/>
                    <a:pt x="3941630" y="56711"/>
                  </a:cubicBezTo>
                  <a:cubicBezTo>
                    <a:pt x="4065750" y="64567"/>
                    <a:pt x="4240146" y="62995"/>
                    <a:pt x="4346983" y="75564"/>
                  </a:cubicBezTo>
                  <a:cubicBezTo>
                    <a:pt x="4453820" y="88133"/>
                    <a:pt x="4469532" y="121127"/>
                    <a:pt x="4582653" y="132125"/>
                  </a:cubicBezTo>
                  <a:cubicBezTo>
                    <a:pt x="4695774" y="143123"/>
                    <a:pt x="4882739" y="136839"/>
                    <a:pt x="5025712" y="141552"/>
                  </a:cubicBezTo>
                  <a:cubicBezTo>
                    <a:pt x="5168685" y="146265"/>
                    <a:pt x="5327370" y="157264"/>
                    <a:pt x="5440492" y="160406"/>
                  </a:cubicBezTo>
                  <a:cubicBezTo>
                    <a:pt x="5553614" y="163548"/>
                    <a:pt x="5658879" y="36287"/>
                    <a:pt x="5704442" y="160406"/>
                  </a:cubicBezTo>
                  <a:cubicBezTo>
                    <a:pt x="5750005" y="284525"/>
                    <a:pt x="5713869" y="639601"/>
                    <a:pt x="5713869" y="905123"/>
                  </a:cubicBezTo>
                  <a:cubicBezTo>
                    <a:pt x="5713869" y="1170645"/>
                    <a:pt x="5702871" y="1585425"/>
                    <a:pt x="5704442" y="1753536"/>
                  </a:cubicBezTo>
                  <a:cubicBezTo>
                    <a:pt x="5706013" y="1921647"/>
                    <a:pt x="5800281" y="1888653"/>
                    <a:pt x="5723296" y="1913791"/>
                  </a:cubicBezTo>
                  <a:cubicBezTo>
                    <a:pt x="5646311" y="1938929"/>
                    <a:pt x="5470343" y="1904364"/>
                    <a:pt x="5242529" y="1904364"/>
                  </a:cubicBezTo>
                  <a:cubicBezTo>
                    <a:pt x="5014715" y="1904364"/>
                    <a:pt x="4576368" y="1920075"/>
                    <a:pt x="4356409" y="1913791"/>
                  </a:cubicBezTo>
                  <a:cubicBezTo>
                    <a:pt x="4136450" y="1907507"/>
                    <a:pt x="4141164" y="1899651"/>
                    <a:pt x="3922776" y="1866657"/>
                  </a:cubicBezTo>
                  <a:cubicBezTo>
                    <a:pt x="3704389" y="1833663"/>
                    <a:pt x="3382307" y="1766104"/>
                    <a:pt x="3046084" y="1715828"/>
                  </a:cubicBezTo>
                  <a:cubicBezTo>
                    <a:pt x="2709861" y="1665552"/>
                    <a:pt x="2254232" y="1607420"/>
                    <a:pt x="1905440" y="1565000"/>
                  </a:cubicBezTo>
                  <a:cubicBezTo>
                    <a:pt x="1556648" y="1522580"/>
                    <a:pt x="953333" y="1461305"/>
                    <a:pt x="953333" y="1461305"/>
                  </a:cubicBezTo>
                  <a:lnTo>
                    <a:pt x="387725" y="1395317"/>
                  </a:lnTo>
                  <a:cubicBezTo>
                    <a:pt x="233754" y="1376463"/>
                    <a:pt x="90780" y="1473874"/>
                    <a:pt x="29506" y="1348183"/>
                  </a:cubicBezTo>
                  <a:cubicBezTo>
                    <a:pt x="-31768" y="1222492"/>
                    <a:pt x="21650" y="848563"/>
                    <a:pt x="20079" y="641173"/>
                  </a:cubicBezTo>
                  <a:cubicBezTo>
                    <a:pt x="18508" y="433783"/>
                    <a:pt x="20079" y="103845"/>
                    <a:pt x="20079" y="103845"/>
                  </a:cubicBezTo>
                  <a:lnTo>
                    <a:pt x="29506" y="150"/>
                  </a:lnTo>
                  <a:close/>
                </a:path>
              </a:pathLst>
            </a:custGeom>
            <a:solidFill>
              <a:srgbClr val="FFFF00">
                <a:alpha val="2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ight Arrow 6"/>
          <p:cNvSpPr/>
          <p:nvPr/>
        </p:nvSpPr>
        <p:spPr>
          <a:xfrm>
            <a:off x="9992412" y="1168922"/>
            <a:ext cx="1357460" cy="461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Upstream</a:t>
            </a:r>
          </a:p>
        </p:txBody>
      </p:sp>
      <p:sp>
        <p:nvSpPr>
          <p:cNvPr id="8" name="Left Arrow 7"/>
          <p:cNvSpPr/>
          <p:nvPr/>
        </p:nvSpPr>
        <p:spPr>
          <a:xfrm>
            <a:off x="5476973" y="1248678"/>
            <a:ext cx="1527142" cy="4491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Downstream</a:t>
            </a:r>
          </a:p>
        </p:txBody>
      </p:sp>
      <p:sp>
        <p:nvSpPr>
          <p:cNvPr id="12" name="Freeform 11"/>
          <p:cNvSpPr/>
          <p:nvPr/>
        </p:nvSpPr>
        <p:spPr>
          <a:xfrm>
            <a:off x="4788816" y="1951348"/>
            <a:ext cx="7051250" cy="3525625"/>
          </a:xfrm>
          <a:custGeom>
            <a:avLst/>
            <a:gdLst>
              <a:gd name="connsiteX0" fmla="*/ 6504495 w 7051250"/>
              <a:gd name="connsiteY0" fmla="*/ 56561 h 3525625"/>
              <a:gd name="connsiteX1" fmla="*/ 6485642 w 7051250"/>
              <a:gd name="connsiteY1" fmla="*/ 3110846 h 3525625"/>
              <a:gd name="connsiteX2" fmla="*/ 669304 w 7051250"/>
              <a:gd name="connsiteY2" fmla="*/ 3101419 h 3525625"/>
              <a:gd name="connsiteX3" fmla="*/ 707011 w 7051250"/>
              <a:gd name="connsiteY3" fmla="*/ 197963 h 3525625"/>
              <a:gd name="connsiteX4" fmla="*/ 18854 w 7051250"/>
              <a:gd name="connsiteY4" fmla="*/ 207390 h 3525625"/>
              <a:gd name="connsiteX5" fmla="*/ 0 w 7051250"/>
              <a:gd name="connsiteY5" fmla="*/ 3525625 h 3525625"/>
              <a:gd name="connsiteX6" fmla="*/ 7032396 w 7051250"/>
              <a:gd name="connsiteY6" fmla="*/ 3506772 h 3525625"/>
              <a:gd name="connsiteX7" fmla="*/ 7051250 w 7051250"/>
              <a:gd name="connsiteY7" fmla="*/ 0 h 3525625"/>
              <a:gd name="connsiteX8" fmla="*/ 6523349 w 7051250"/>
              <a:gd name="connsiteY8" fmla="*/ 9427 h 35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250" h="3525625">
                <a:moveTo>
                  <a:pt x="6504495" y="56561"/>
                </a:moveTo>
                <a:lnTo>
                  <a:pt x="6485642" y="3110846"/>
                </a:lnTo>
                <a:lnTo>
                  <a:pt x="669304" y="3101419"/>
                </a:lnTo>
                <a:lnTo>
                  <a:pt x="707011" y="197963"/>
                </a:lnTo>
                <a:lnTo>
                  <a:pt x="18854" y="207390"/>
                </a:lnTo>
                <a:lnTo>
                  <a:pt x="0" y="3525625"/>
                </a:lnTo>
                <a:lnTo>
                  <a:pt x="7032396" y="3506772"/>
                </a:lnTo>
                <a:lnTo>
                  <a:pt x="7051250" y="0"/>
                </a:lnTo>
                <a:lnTo>
                  <a:pt x="6523349" y="9427"/>
                </a:lnTo>
              </a:path>
            </a:pathLst>
          </a:cu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t>Bedrock</a:t>
            </a:r>
          </a:p>
        </p:txBody>
      </p:sp>
      <p:sp>
        <p:nvSpPr>
          <p:cNvPr id="17" name="TextBox 16"/>
          <p:cNvSpPr txBox="1"/>
          <p:nvPr/>
        </p:nvSpPr>
        <p:spPr>
          <a:xfrm>
            <a:off x="337584" y="4926330"/>
            <a:ext cx="4174713" cy="923330"/>
          </a:xfrm>
          <a:prstGeom prst="rect">
            <a:avLst/>
          </a:prstGeom>
          <a:noFill/>
        </p:spPr>
        <p:txBody>
          <a:bodyPr wrap="square" rtlCol="0">
            <a:spAutoFit/>
          </a:bodyPr>
          <a:lstStyle/>
          <a:p>
            <a:r>
              <a:rPr lang="en-US" dirty="0"/>
              <a:t>Middle Flathead River loses and regains about 30% of the channel flow at low flow conditions on the Nyack floodplain</a:t>
            </a:r>
          </a:p>
        </p:txBody>
      </p:sp>
      <p:sp>
        <p:nvSpPr>
          <p:cNvPr id="25" name="TextBox 24"/>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813A6A56-C8A3-441C-A641-3E11B5054713}" type="slidenum">
              <a:rPr lang="en-US" smtClean="0"/>
              <a:t>24</a:t>
            </a:fld>
            <a:endParaRPr lang="en-US" dirty="0"/>
          </a:p>
        </p:txBody>
      </p:sp>
      <p:sp>
        <p:nvSpPr>
          <p:cNvPr id="3" name="TextBox 2"/>
          <p:cNvSpPr txBox="1"/>
          <p:nvPr/>
        </p:nvSpPr>
        <p:spPr>
          <a:xfrm>
            <a:off x="402322" y="5910921"/>
            <a:ext cx="3162148" cy="646331"/>
          </a:xfrm>
          <a:prstGeom prst="rect">
            <a:avLst/>
          </a:prstGeom>
          <a:noFill/>
        </p:spPr>
        <p:txBody>
          <a:bodyPr wrap="none" rtlCol="0">
            <a:spAutoFit/>
          </a:bodyPr>
          <a:lstStyle/>
          <a:p>
            <a:r>
              <a:rPr lang="en-US" dirty="0"/>
              <a:t>Subsurface topography “bends”</a:t>
            </a:r>
          </a:p>
          <a:p>
            <a:r>
              <a:rPr lang="en-US" dirty="0"/>
              <a:t>Flow lines</a:t>
            </a:r>
          </a:p>
        </p:txBody>
      </p:sp>
      <p:grpSp>
        <p:nvGrpSpPr>
          <p:cNvPr id="4" name="Group 3">
            <a:extLst>
              <a:ext uri="{FF2B5EF4-FFF2-40B4-BE49-F238E27FC236}">
                <a16:creationId xmlns:a16="http://schemas.microsoft.com/office/drawing/2014/main" id="{796E29AE-D587-42DB-88CF-C2E481DEE889}"/>
              </a:ext>
            </a:extLst>
          </p:cNvPr>
          <p:cNvGrpSpPr/>
          <p:nvPr/>
        </p:nvGrpSpPr>
        <p:grpSpPr>
          <a:xfrm>
            <a:off x="5476973" y="2026763"/>
            <a:ext cx="5797485" cy="3026004"/>
            <a:chOff x="5476973" y="2026763"/>
            <a:chExt cx="5797485" cy="3026004"/>
          </a:xfrm>
        </p:grpSpPr>
        <p:sp>
          <p:nvSpPr>
            <p:cNvPr id="15" name="Freeform 14"/>
            <p:cNvSpPr/>
            <p:nvPr/>
          </p:nvSpPr>
          <p:spPr>
            <a:xfrm>
              <a:off x="5476973" y="2026763"/>
              <a:ext cx="5797485" cy="3026004"/>
            </a:xfrm>
            <a:custGeom>
              <a:avLst/>
              <a:gdLst>
                <a:gd name="connsiteX0" fmla="*/ 28281 w 5797485"/>
                <a:gd name="connsiteY0" fmla="*/ 150829 h 3026004"/>
                <a:gd name="connsiteX1" fmla="*/ 5797485 w 5797485"/>
                <a:gd name="connsiteY1" fmla="*/ 0 h 3026004"/>
                <a:gd name="connsiteX2" fmla="*/ 5778631 w 5797485"/>
                <a:gd name="connsiteY2" fmla="*/ 3026004 h 3026004"/>
                <a:gd name="connsiteX3" fmla="*/ 0 w 5797485"/>
                <a:gd name="connsiteY3" fmla="*/ 3026004 h 3026004"/>
                <a:gd name="connsiteX4" fmla="*/ 28281 w 5797485"/>
                <a:gd name="connsiteY4" fmla="*/ 150829 h 30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7485" h="3026004">
                  <a:moveTo>
                    <a:pt x="28281" y="150829"/>
                  </a:moveTo>
                  <a:lnTo>
                    <a:pt x="5797485" y="0"/>
                  </a:lnTo>
                  <a:lnTo>
                    <a:pt x="5778631" y="3026004"/>
                  </a:lnTo>
                  <a:lnTo>
                    <a:pt x="0" y="3026004"/>
                  </a:lnTo>
                  <a:lnTo>
                    <a:pt x="28281" y="150829"/>
                  </a:lnTo>
                  <a:close/>
                </a:path>
              </a:pathLst>
            </a:custGeom>
            <a:solidFill>
              <a:schemeClr val="accent2">
                <a:lumMod val="5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dirty="0">
                <a:solidFill>
                  <a:schemeClr val="tx1"/>
                </a:solidFill>
              </a:endParaRPr>
            </a:p>
          </p:txBody>
        </p:sp>
        <p:sp>
          <p:nvSpPr>
            <p:cNvPr id="26" name="TextBox 25">
              <a:extLst>
                <a:ext uri="{FF2B5EF4-FFF2-40B4-BE49-F238E27FC236}">
                  <a16:creationId xmlns:a16="http://schemas.microsoft.com/office/drawing/2014/main" id="{09164DD4-156E-45F5-A54E-6DA2A3628BE9}"/>
                </a:ext>
              </a:extLst>
            </p:cNvPr>
            <p:cNvSpPr txBox="1"/>
            <p:nvPr/>
          </p:nvSpPr>
          <p:spPr>
            <a:xfrm>
              <a:off x="5523362" y="4604828"/>
              <a:ext cx="1077026" cy="369332"/>
            </a:xfrm>
            <a:prstGeom prst="rect">
              <a:avLst/>
            </a:prstGeom>
            <a:noFill/>
          </p:spPr>
          <p:txBody>
            <a:bodyPr wrap="none" rtlCol="0">
              <a:spAutoFit/>
            </a:bodyPr>
            <a:lstStyle/>
            <a:p>
              <a:r>
                <a:rPr lang="en-US" dirty="0"/>
                <a:t>Sediment</a:t>
              </a:r>
            </a:p>
          </p:txBody>
        </p:sp>
      </p:grpSp>
      <p:sp>
        <p:nvSpPr>
          <p:cNvPr id="21" name="Left Arrow 20"/>
          <p:cNvSpPr/>
          <p:nvPr/>
        </p:nvSpPr>
        <p:spPr>
          <a:xfrm rot="18799426">
            <a:off x="9424532" y="1973744"/>
            <a:ext cx="1527142" cy="4491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Downwelling</a:t>
            </a:r>
            <a:endParaRPr lang="en-US" dirty="0"/>
          </a:p>
        </p:txBody>
      </p:sp>
      <p:sp>
        <p:nvSpPr>
          <p:cNvPr id="24" name="Left Arrow 23"/>
          <p:cNvSpPr/>
          <p:nvPr/>
        </p:nvSpPr>
        <p:spPr>
          <a:xfrm rot="2542518">
            <a:off x="5671696" y="2326915"/>
            <a:ext cx="1527142" cy="5261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Discharge</a:t>
            </a:r>
          </a:p>
        </p:txBody>
      </p:sp>
      <p:sp>
        <p:nvSpPr>
          <p:cNvPr id="22" name="Left Arrow 21"/>
          <p:cNvSpPr/>
          <p:nvPr/>
        </p:nvSpPr>
        <p:spPr>
          <a:xfrm rot="2542518">
            <a:off x="5694827" y="1919174"/>
            <a:ext cx="1527142" cy="5261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Upwelling</a:t>
            </a:r>
          </a:p>
        </p:txBody>
      </p:sp>
      <p:sp>
        <p:nvSpPr>
          <p:cNvPr id="23" name="Left Arrow 22"/>
          <p:cNvSpPr/>
          <p:nvPr/>
        </p:nvSpPr>
        <p:spPr>
          <a:xfrm rot="18799426">
            <a:off x="9447663" y="2336570"/>
            <a:ext cx="1527142" cy="4491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Recharge</a:t>
            </a:r>
          </a:p>
        </p:txBody>
      </p:sp>
    </p:spTree>
    <p:extLst>
      <p:ext uri="{BB962C8B-B14F-4D97-AF65-F5344CB8AC3E}">
        <p14:creationId xmlns:p14="http://schemas.microsoft.com/office/powerpoint/2010/main" val="31986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7" grpId="0"/>
      <p:bldP spid="3" grpId="0"/>
      <p:bldP spid="21" grpId="0" animBg="1"/>
      <p:bldP spid="24"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97200" y="25400"/>
            <a:ext cx="9199730" cy="6704960"/>
          </a:xfrm>
          <a:prstGeom prst="rect">
            <a:avLst/>
          </a:prstGeom>
        </p:spPr>
      </p:pic>
      <p:sp>
        <p:nvSpPr>
          <p:cNvPr id="2" name="Title 1"/>
          <p:cNvSpPr>
            <a:spLocks noGrp="1"/>
          </p:cNvSpPr>
          <p:nvPr>
            <p:ph type="title"/>
          </p:nvPr>
        </p:nvSpPr>
        <p:spPr>
          <a:xfrm>
            <a:off x="292100" y="631825"/>
            <a:ext cx="3289300" cy="1325563"/>
          </a:xfrm>
        </p:spPr>
        <p:txBody>
          <a:bodyPr>
            <a:normAutofit fontScale="90000"/>
          </a:bodyPr>
          <a:lstStyle/>
          <a:p>
            <a:r>
              <a:rPr lang="en-US" dirty="0"/>
              <a:t>Groundwater: nested flow paths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42976" y="6042024"/>
            <a:ext cx="8509324" cy="5908675"/>
          </a:xfrm>
          <a:prstGeom prst="rect">
            <a:avLst/>
          </a:prstGeom>
        </p:spPr>
      </p:pic>
      <p:sp>
        <p:nvSpPr>
          <p:cNvPr id="5" name="Rectangle 4"/>
          <p:cNvSpPr/>
          <p:nvPr/>
        </p:nvSpPr>
        <p:spPr>
          <a:xfrm>
            <a:off x="4388705" y="5313948"/>
            <a:ext cx="2167503" cy="7209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32726" y="143617"/>
            <a:ext cx="8841089" cy="1358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971F5FE2-EB2F-455F-87A6-DEB7D7BEA016}" type="slidenum">
              <a:rPr lang="en-US" smtClean="0"/>
              <a:t>25</a:t>
            </a:fld>
            <a:endParaRPr lang="en-US" dirty="0"/>
          </a:p>
        </p:txBody>
      </p:sp>
    </p:spTree>
    <p:extLst>
      <p:ext uri="{BB962C8B-B14F-4D97-AF65-F5344CB8AC3E}">
        <p14:creationId xmlns:p14="http://schemas.microsoft.com/office/powerpoint/2010/main" val="383833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97200" y="25400"/>
            <a:ext cx="9199730" cy="6704960"/>
          </a:xfrm>
          <a:prstGeom prst="rect">
            <a:avLst/>
          </a:prstGeom>
        </p:spPr>
      </p:pic>
      <p:sp>
        <p:nvSpPr>
          <p:cNvPr id="2" name="Title 1"/>
          <p:cNvSpPr>
            <a:spLocks noGrp="1"/>
          </p:cNvSpPr>
          <p:nvPr>
            <p:ph type="title"/>
          </p:nvPr>
        </p:nvSpPr>
        <p:spPr>
          <a:xfrm>
            <a:off x="292100" y="631825"/>
            <a:ext cx="3289300" cy="1325563"/>
          </a:xfrm>
        </p:spPr>
        <p:txBody>
          <a:bodyPr>
            <a:normAutofit fontScale="90000"/>
          </a:bodyPr>
          <a:lstStyle/>
          <a:p>
            <a:r>
              <a:rPr lang="en-US" dirty="0"/>
              <a:t>Groundwater: nested flow paths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42976" y="6042024"/>
            <a:ext cx="8509324" cy="5908675"/>
          </a:xfrm>
          <a:prstGeom prst="rect">
            <a:avLst/>
          </a:prstGeom>
        </p:spPr>
      </p:pic>
      <p:sp>
        <p:nvSpPr>
          <p:cNvPr id="5" name="Rectangle 4"/>
          <p:cNvSpPr/>
          <p:nvPr/>
        </p:nvSpPr>
        <p:spPr>
          <a:xfrm>
            <a:off x="4436496" y="3946606"/>
            <a:ext cx="2167503" cy="1282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52710" y="1866900"/>
            <a:ext cx="8797990" cy="1358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80135" y="3293886"/>
            <a:ext cx="1608004" cy="369332"/>
          </a:xfrm>
          <a:prstGeom prst="rect">
            <a:avLst/>
          </a:prstGeom>
          <a:noFill/>
        </p:spPr>
        <p:txBody>
          <a:bodyPr wrap="none" rtlCol="0">
            <a:spAutoFit/>
          </a:bodyPr>
          <a:lstStyle/>
          <a:p>
            <a:r>
              <a:rPr lang="en-US" dirty="0">
                <a:solidFill>
                  <a:srgbClr val="FF0000"/>
                </a:solidFill>
              </a:rPr>
              <a:t>Local flow path</a:t>
            </a:r>
          </a:p>
        </p:txBody>
      </p:sp>
      <p:cxnSp>
        <p:nvCxnSpPr>
          <p:cNvPr id="9" name="Straight Arrow Connector 8"/>
          <p:cNvCxnSpPr/>
          <p:nvPr/>
        </p:nvCxnSpPr>
        <p:spPr>
          <a:xfrm flipV="1">
            <a:off x="7271516" y="2492376"/>
            <a:ext cx="415159" cy="8477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40318" y="3438521"/>
            <a:ext cx="1934504" cy="369332"/>
          </a:xfrm>
          <a:prstGeom prst="rect">
            <a:avLst/>
          </a:prstGeom>
          <a:noFill/>
        </p:spPr>
        <p:txBody>
          <a:bodyPr wrap="none" rtlCol="0">
            <a:spAutoFit/>
          </a:bodyPr>
          <a:lstStyle/>
          <a:p>
            <a:r>
              <a:rPr lang="en-US" dirty="0">
                <a:solidFill>
                  <a:srgbClr val="FF0000"/>
                </a:solidFill>
              </a:rPr>
              <a:t>Regional flow path</a:t>
            </a:r>
          </a:p>
        </p:txBody>
      </p:sp>
      <p:cxnSp>
        <p:nvCxnSpPr>
          <p:cNvPr id="13" name="Straight Arrow Connector 12"/>
          <p:cNvCxnSpPr/>
          <p:nvPr/>
        </p:nvCxnSpPr>
        <p:spPr>
          <a:xfrm flipH="1" flipV="1">
            <a:off x="8150225" y="2949576"/>
            <a:ext cx="235320" cy="5289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087222" y="3334209"/>
            <a:ext cx="2349297" cy="369332"/>
          </a:xfrm>
          <a:prstGeom prst="rect">
            <a:avLst/>
          </a:prstGeom>
          <a:noFill/>
        </p:spPr>
        <p:txBody>
          <a:bodyPr wrap="none" rtlCol="0">
            <a:spAutoFit/>
          </a:bodyPr>
          <a:lstStyle/>
          <a:p>
            <a:r>
              <a:rPr lang="en-US" dirty="0">
                <a:solidFill>
                  <a:srgbClr val="FF0000"/>
                </a:solidFill>
              </a:rPr>
              <a:t>Intermediate flow path</a:t>
            </a:r>
          </a:p>
        </p:txBody>
      </p:sp>
      <p:cxnSp>
        <p:nvCxnSpPr>
          <p:cNvPr id="18" name="Straight Arrow Connector 17"/>
          <p:cNvCxnSpPr/>
          <p:nvPr/>
        </p:nvCxnSpPr>
        <p:spPr>
          <a:xfrm flipV="1">
            <a:off x="5682239" y="2745581"/>
            <a:ext cx="754280" cy="692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Left Arrow 22"/>
          <p:cNvSpPr/>
          <p:nvPr/>
        </p:nvSpPr>
        <p:spPr>
          <a:xfrm rot="16200000">
            <a:off x="6711893" y="1247390"/>
            <a:ext cx="1527142" cy="53738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Recharge</a:t>
            </a:r>
          </a:p>
        </p:txBody>
      </p:sp>
      <p:sp>
        <p:nvSpPr>
          <p:cNvPr id="24" name="Left Arrow 23"/>
          <p:cNvSpPr/>
          <p:nvPr/>
        </p:nvSpPr>
        <p:spPr>
          <a:xfrm rot="16200000">
            <a:off x="7243683" y="1259338"/>
            <a:ext cx="1527142" cy="52619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Discharge</a:t>
            </a:r>
          </a:p>
        </p:txBody>
      </p:sp>
      <p:sp>
        <p:nvSpPr>
          <p:cNvPr id="19" name="Left Arrow 18"/>
          <p:cNvSpPr/>
          <p:nvPr/>
        </p:nvSpPr>
        <p:spPr>
          <a:xfrm rot="16200000">
            <a:off x="11041550" y="1247390"/>
            <a:ext cx="1527142" cy="53738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Recharge</a:t>
            </a:r>
          </a:p>
        </p:txBody>
      </p:sp>
      <p:sp>
        <p:nvSpPr>
          <p:cNvPr id="20" name="Left Arrow 19"/>
          <p:cNvSpPr/>
          <p:nvPr/>
        </p:nvSpPr>
        <p:spPr>
          <a:xfrm rot="16200000">
            <a:off x="3172422" y="1360739"/>
            <a:ext cx="1527142" cy="52619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Discharge</a:t>
            </a:r>
          </a:p>
        </p:txBody>
      </p:sp>
      <p:sp>
        <p:nvSpPr>
          <p:cNvPr id="21" name="TextBox 20"/>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971F5FE2-EB2F-455F-87A6-DEB7D7BEA016}" type="slidenum">
              <a:rPr lang="en-US" smtClean="0"/>
              <a:t>26</a:t>
            </a:fld>
            <a:endParaRPr lang="en-US" dirty="0"/>
          </a:p>
        </p:txBody>
      </p:sp>
      <p:grpSp>
        <p:nvGrpSpPr>
          <p:cNvPr id="11" name="Group 10"/>
          <p:cNvGrpSpPr/>
          <p:nvPr/>
        </p:nvGrpSpPr>
        <p:grpSpPr>
          <a:xfrm>
            <a:off x="296659" y="2387406"/>
            <a:ext cx="2821191" cy="3400879"/>
            <a:chOff x="325693" y="3086181"/>
            <a:chExt cx="2821191" cy="3400879"/>
          </a:xfrm>
        </p:grpSpPr>
        <p:pic>
          <p:nvPicPr>
            <p:cNvPr id="8" name="Picture 7"/>
            <p:cNvPicPr>
              <a:picLocks noChangeAspect="1"/>
            </p:cNvPicPr>
            <p:nvPr/>
          </p:nvPicPr>
          <p:blipFill>
            <a:blip r:embed="rId4"/>
            <a:stretch>
              <a:fillRect/>
            </a:stretch>
          </p:blipFill>
          <p:spPr>
            <a:xfrm>
              <a:off x="419909" y="3086181"/>
              <a:ext cx="2143125" cy="2143125"/>
            </a:xfrm>
            <a:prstGeom prst="rect">
              <a:avLst/>
            </a:prstGeom>
          </p:spPr>
        </p:pic>
        <p:sp>
          <p:nvSpPr>
            <p:cNvPr id="10" name="TextBox 9"/>
            <p:cNvSpPr txBox="1"/>
            <p:nvPr/>
          </p:nvSpPr>
          <p:spPr>
            <a:xfrm>
              <a:off x="325693" y="5286731"/>
              <a:ext cx="2821191" cy="1200329"/>
            </a:xfrm>
            <a:prstGeom prst="rect">
              <a:avLst/>
            </a:prstGeom>
            <a:noFill/>
          </p:spPr>
          <p:txBody>
            <a:bodyPr wrap="square" rtlCol="0">
              <a:spAutoFit/>
            </a:bodyPr>
            <a:lstStyle/>
            <a:p>
              <a:r>
                <a:rPr lang="en-US" dirty="0" err="1"/>
                <a:t>József</a:t>
              </a:r>
              <a:r>
                <a:rPr lang="en-US" dirty="0"/>
                <a:t> </a:t>
              </a:r>
              <a:r>
                <a:rPr lang="en-US" dirty="0" err="1"/>
                <a:t>Tóth</a:t>
              </a:r>
              <a:br>
                <a:rPr lang="en-US" dirty="0"/>
              </a:br>
              <a:r>
                <a:rPr lang="en-US" dirty="0"/>
                <a:t>(1963) A theoretical analysis of groundwater flow in small drainage basins</a:t>
              </a:r>
            </a:p>
          </p:txBody>
        </p:sp>
      </p:grpSp>
      <p:sp>
        <p:nvSpPr>
          <p:cNvPr id="22" name="TextBox 21"/>
          <p:cNvSpPr txBox="1"/>
          <p:nvPr/>
        </p:nvSpPr>
        <p:spPr>
          <a:xfrm>
            <a:off x="322833" y="6034933"/>
            <a:ext cx="2829877" cy="646331"/>
          </a:xfrm>
          <a:prstGeom prst="rect">
            <a:avLst/>
          </a:prstGeom>
          <a:noFill/>
        </p:spPr>
        <p:txBody>
          <a:bodyPr wrap="none" rtlCol="0">
            <a:spAutoFit/>
          </a:bodyPr>
          <a:lstStyle/>
          <a:p>
            <a:r>
              <a:rPr lang="en-US" dirty="0"/>
              <a:t>Surface topography “bends”</a:t>
            </a:r>
          </a:p>
          <a:p>
            <a:r>
              <a:rPr lang="en-US" dirty="0"/>
              <a:t>Flow lines</a:t>
            </a:r>
          </a:p>
        </p:txBody>
      </p:sp>
    </p:spTree>
    <p:extLst>
      <p:ext uri="{BB962C8B-B14F-4D97-AF65-F5344CB8AC3E}">
        <p14:creationId xmlns:p14="http://schemas.microsoft.com/office/powerpoint/2010/main" val="31565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2" grpId="0"/>
      <p:bldP spid="17" grpId="0"/>
      <p:bldP spid="23" grpId="0" animBg="1"/>
      <p:bldP spid="24" grpId="0" animBg="1"/>
      <p:bldP spid="19" grpId="0" animBg="1"/>
      <p:bldP spid="20"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2314575" y="4024314"/>
            <a:ext cx="7934325" cy="1173895"/>
          </a:xfrm>
          <a:custGeom>
            <a:avLst/>
            <a:gdLst>
              <a:gd name="connsiteX0" fmla="*/ 0 w 8258230"/>
              <a:gd name="connsiteY0" fmla="*/ 0 h 1002749"/>
              <a:gd name="connsiteX1" fmla="*/ 552450 w 8258230"/>
              <a:gd name="connsiteY1" fmla="*/ 304800 h 1002749"/>
              <a:gd name="connsiteX2" fmla="*/ 1628775 w 8258230"/>
              <a:gd name="connsiteY2" fmla="*/ 723900 h 1002749"/>
              <a:gd name="connsiteX3" fmla="*/ 4419600 w 8258230"/>
              <a:gd name="connsiteY3" fmla="*/ 1000125 h 1002749"/>
              <a:gd name="connsiteX4" fmla="*/ 7620000 w 8258230"/>
              <a:gd name="connsiteY4" fmla="*/ 561975 h 1002749"/>
              <a:gd name="connsiteX5" fmla="*/ 8258175 w 8258230"/>
              <a:gd name="connsiteY5" fmla="*/ 361950 h 10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230" h="1002749">
                <a:moveTo>
                  <a:pt x="0" y="0"/>
                </a:moveTo>
                <a:cubicBezTo>
                  <a:pt x="140493" y="92075"/>
                  <a:pt x="280987" y="184150"/>
                  <a:pt x="552450" y="304800"/>
                </a:cubicBezTo>
                <a:cubicBezTo>
                  <a:pt x="823913" y="425450"/>
                  <a:pt x="984250" y="608013"/>
                  <a:pt x="1628775" y="723900"/>
                </a:cubicBezTo>
                <a:cubicBezTo>
                  <a:pt x="2273300" y="839788"/>
                  <a:pt x="3421063" y="1027112"/>
                  <a:pt x="4419600" y="1000125"/>
                </a:cubicBezTo>
                <a:cubicBezTo>
                  <a:pt x="5418137" y="973138"/>
                  <a:pt x="6980238" y="668337"/>
                  <a:pt x="7620000" y="561975"/>
                </a:cubicBezTo>
                <a:cubicBezTo>
                  <a:pt x="8259762" y="455613"/>
                  <a:pt x="8258968" y="408781"/>
                  <a:pt x="8258175" y="361950"/>
                </a:cubicBezTo>
              </a:path>
            </a:pathLst>
          </a:custGeom>
          <a:noFill/>
          <a:ln w="5715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0225088" y="4367213"/>
            <a:ext cx="281005" cy="66675"/>
          </a:xfrm>
          <a:custGeom>
            <a:avLst/>
            <a:gdLst>
              <a:gd name="connsiteX0" fmla="*/ 0 w 281005"/>
              <a:gd name="connsiteY0" fmla="*/ 0 h 66675"/>
              <a:gd name="connsiteX1" fmla="*/ 0 w 281005"/>
              <a:gd name="connsiteY1" fmla="*/ 0 h 66675"/>
              <a:gd name="connsiteX2" fmla="*/ 33337 w 281005"/>
              <a:gd name="connsiteY2" fmla="*/ 23812 h 66675"/>
              <a:gd name="connsiteX3" fmla="*/ 38100 w 281005"/>
              <a:gd name="connsiteY3" fmla="*/ 38100 h 66675"/>
              <a:gd name="connsiteX4" fmla="*/ 61912 w 281005"/>
              <a:gd name="connsiteY4" fmla="*/ 61912 h 66675"/>
              <a:gd name="connsiteX5" fmla="*/ 80962 w 281005"/>
              <a:gd name="connsiteY5" fmla="*/ 66675 h 66675"/>
              <a:gd name="connsiteX6" fmla="*/ 147637 w 281005"/>
              <a:gd name="connsiteY6" fmla="*/ 61912 h 66675"/>
              <a:gd name="connsiteX7" fmla="*/ 176212 w 281005"/>
              <a:gd name="connsiteY7" fmla="*/ 52387 h 66675"/>
              <a:gd name="connsiteX8" fmla="*/ 209550 w 281005"/>
              <a:gd name="connsiteY8" fmla="*/ 42862 h 66675"/>
              <a:gd name="connsiteX9" fmla="*/ 238125 w 281005"/>
              <a:gd name="connsiteY9" fmla="*/ 33337 h 66675"/>
              <a:gd name="connsiteX10" fmla="*/ 266700 w 281005"/>
              <a:gd name="connsiteY10" fmla="*/ 19050 h 66675"/>
              <a:gd name="connsiteX11" fmla="*/ 280987 w 281005"/>
              <a:gd name="connsiteY11" fmla="*/ 0 h 66675"/>
              <a:gd name="connsiteX12" fmla="*/ 0 w 281005"/>
              <a:gd name="connsiteY12"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005" h="66675">
                <a:moveTo>
                  <a:pt x="0" y="0"/>
                </a:moveTo>
                <a:lnTo>
                  <a:pt x="0" y="0"/>
                </a:lnTo>
                <a:cubicBezTo>
                  <a:pt x="11112" y="7937"/>
                  <a:pt x="23681" y="14156"/>
                  <a:pt x="33337" y="23812"/>
                </a:cubicBezTo>
                <a:cubicBezTo>
                  <a:pt x="36887" y="27362"/>
                  <a:pt x="35855" y="33610"/>
                  <a:pt x="38100" y="38100"/>
                </a:cubicBezTo>
                <a:cubicBezTo>
                  <a:pt x="43873" y="49645"/>
                  <a:pt x="49790" y="56717"/>
                  <a:pt x="61912" y="61912"/>
                </a:cubicBezTo>
                <a:cubicBezTo>
                  <a:pt x="67928" y="64490"/>
                  <a:pt x="74612" y="65087"/>
                  <a:pt x="80962" y="66675"/>
                </a:cubicBezTo>
                <a:cubicBezTo>
                  <a:pt x="103187" y="65087"/>
                  <a:pt x="125602" y="65217"/>
                  <a:pt x="147637" y="61912"/>
                </a:cubicBezTo>
                <a:cubicBezTo>
                  <a:pt x="157566" y="60423"/>
                  <a:pt x="166687" y="55562"/>
                  <a:pt x="176212" y="52387"/>
                </a:cubicBezTo>
                <a:cubicBezTo>
                  <a:pt x="224223" y="36384"/>
                  <a:pt x="149757" y="60800"/>
                  <a:pt x="209550" y="42862"/>
                </a:cubicBezTo>
                <a:cubicBezTo>
                  <a:pt x="219167" y="39977"/>
                  <a:pt x="229771" y="38906"/>
                  <a:pt x="238125" y="33337"/>
                </a:cubicBezTo>
                <a:cubicBezTo>
                  <a:pt x="256589" y="21027"/>
                  <a:pt x="246982" y="25622"/>
                  <a:pt x="266700" y="19050"/>
                </a:cubicBezTo>
                <a:cubicBezTo>
                  <a:pt x="282109" y="3640"/>
                  <a:pt x="280987" y="11497"/>
                  <a:pt x="280987" y="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38453" y="3952875"/>
            <a:ext cx="371390" cy="71439"/>
          </a:xfrm>
          <a:custGeom>
            <a:avLst/>
            <a:gdLst>
              <a:gd name="connsiteX0" fmla="*/ 0 w 328630"/>
              <a:gd name="connsiteY0" fmla="*/ 0 h 61913"/>
              <a:gd name="connsiteX1" fmla="*/ 0 w 328630"/>
              <a:gd name="connsiteY1" fmla="*/ 0 h 61913"/>
              <a:gd name="connsiteX2" fmla="*/ 38100 w 328630"/>
              <a:gd name="connsiteY2" fmla="*/ 19050 h 61913"/>
              <a:gd name="connsiteX3" fmla="*/ 42862 w 328630"/>
              <a:gd name="connsiteY3" fmla="*/ 33338 h 61913"/>
              <a:gd name="connsiteX4" fmla="*/ 66675 w 328630"/>
              <a:gd name="connsiteY4" fmla="*/ 38100 h 61913"/>
              <a:gd name="connsiteX5" fmla="*/ 76200 w 328630"/>
              <a:gd name="connsiteY5" fmla="*/ 52388 h 61913"/>
              <a:gd name="connsiteX6" fmla="*/ 109537 w 328630"/>
              <a:gd name="connsiteY6" fmla="*/ 57150 h 61913"/>
              <a:gd name="connsiteX7" fmla="*/ 157162 w 328630"/>
              <a:gd name="connsiteY7" fmla="*/ 61913 h 61913"/>
              <a:gd name="connsiteX8" fmla="*/ 214312 w 328630"/>
              <a:gd name="connsiteY8" fmla="*/ 57150 h 61913"/>
              <a:gd name="connsiteX9" fmla="*/ 228600 w 328630"/>
              <a:gd name="connsiteY9" fmla="*/ 52388 h 61913"/>
              <a:gd name="connsiteX10" fmla="*/ 247650 w 328630"/>
              <a:gd name="connsiteY10" fmla="*/ 47625 h 61913"/>
              <a:gd name="connsiteX11" fmla="*/ 261937 w 328630"/>
              <a:gd name="connsiteY11" fmla="*/ 42863 h 61913"/>
              <a:gd name="connsiteX12" fmla="*/ 304800 w 328630"/>
              <a:gd name="connsiteY12" fmla="*/ 33338 h 61913"/>
              <a:gd name="connsiteX13" fmla="*/ 314325 w 328630"/>
              <a:gd name="connsiteY13" fmla="*/ 19050 h 61913"/>
              <a:gd name="connsiteX14" fmla="*/ 328612 w 328630"/>
              <a:gd name="connsiteY14" fmla="*/ 0 h 61913"/>
              <a:gd name="connsiteX15" fmla="*/ 0 w 328630"/>
              <a:gd name="connsiteY15" fmla="*/ 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30" h="61913">
                <a:moveTo>
                  <a:pt x="0" y="0"/>
                </a:moveTo>
                <a:lnTo>
                  <a:pt x="0" y="0"/>
                </a:lnTo>
                <a:cubicBezTo>
                  <a:pt x="12700" y="6350"/>
                  <a:pt x="26892" y="10332"/>
                  <a:pt x="38100" y="19050"/>
                </a:cubicBezTo>
                <a:cubicBezTo>
                  <a:pt x="42063" y="22132"/>
                  <a:pt x="38685" y="30553"/>
                  <a:pt x="42862" y="33338"/>
                </a:cubicBezTo>
                <a:cubicBezTo>
                  <a:pt x="49597" y="37828"/>
                  <a:pt x="58737" y="36513"/>
                  <a:pt x="66675" y="38100"/>
                </a:cubicBezTo>
                <a:cubicBezTo>
                  <a:pt x="69850" y="42863"/>
                  <a:pt x="70969" y="50063"/>
                  <a:pt x="76200" y="52388"/>
                </a:cubicBezTo>
                <a:cubicBezTo>
                  <a:pt x="86458" y="56947"/>
                  <a:pt x="98389" y="55838"/>
                  <a:pt x="109537" y="57150"/>
                </a:cubicBezTo>
                <a:cubicBezTo>
                  <a:pt x="125382" y="59014"/>
                  <a:pt x="141287" y="60325"/>
                  <a:pt x="157162" y="61913"/>
                </a:cubicBezTo>
                <a:cubicBezTo>
                  <a:pt x="176212" y="60325"/>
                  <a:pt x="195364" y="59676"/>
                  <a:pt x="214312" y="57150"/>
                </a:cubicBezTo>
                <a:cubicBezTo>
                  <a:pt x="219288" y="56487"/>
                  <a:pt x="223773" y="53767"/>
                  <a:pt x="228600" y="52388"/>
                </a:cubicBezTo>
                <a:cubicBezTo>
                  <a:pt x="234894" y="50590"/>
                  <a:pt x="241356" y="49423"/>
                  <a:pt x="247650" y="47625"/>
                </a:cubicBezTo>
                <a:cubicBezTo>
                  <a:pt x="252477" y="46246"/>
                  <a:pt x="257037" y="43952"/>
                  <a:pt x="261937" y="42863"/>
                </a:cubicBezTo>
                <a:cubicBezTo>
                  <a:pt x="312230" y="31687"/>
                  <a:pt x="272634" y="44058"/>
                  <a:pt x="304800" y="33338"/>
                </a:cubicBezTo>
                <a:cubicBezTo>
                  <a:pt x="307975" y="28575"/>
                  <a:pt x="310661" y="23447"/>
                  <a:pt x="314325" y="19050"/>
                </a:cubicBezTo>
                <a:cubicBezTo>
                  <a:pt x="329735" y="558"/>
                  <a:pt x="328612" y="12225"/>
                  <a:pt x="328612" y="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466850" y="1712089"/>
            <a:ext cx="9810750" cy="2727145"/>
          </a:xfrm>
          <a:custGeom>
            <a:avLst/>
            <a:gdLst>
              <a:gd name="connsiteX0" fmla="*/ 0 w 9810750"/>
              <a:gd name="connsiteY0" fmla="*/ 2183636 h 2727145"/>
              <a:gd name="connsiteX1" fmla="*/ 476250 w 9810750"/>
              <a:gd name="connsiteY1" fmla="*/ 2183636 h 2727145"/>
              <a:gd name="connsiteX2" fmla="*/ 666750 w 9810750"/>
              <a:gd name="connsiteY2" fmla="*/ 2288411 h 2727145"/>
              <a:gd name="connsiteX3" fmla="*/ 847725 w 9810750"/>
              <a:gd name="connsiteY3" fmla="*/ 2307461 h 2727145"/>
              <a:gd name="connsiteX4" fmla="*/ 1000125 w 9810750"/>
              <a:gd name="connsiteY4" fmla="*/ 2221736 h 2727145"/>
              <a:gd name="connsiteX5" fmla="*/ 1323975 w 9810750"/>
              <a:gd name="connsiteY5" fmla="*/ 2202686 h 2727145"/>
              <a:gd name="connsiteX6" fmla="*/ 2028825 w 9810750"/>
              <a:gd name="connsiteY6" fmla="*/ 1955036 h 2727145"/>
              <a:gd name="connsiteX7" fmla="*/ 2828925 w 9810750"/>
              <a:gd name="connsiteY7" fmla="*/ 1231136 h 2727145"/>
              <a:gd name="connsiteX8" fmla="*/ 3238500 w 9810750"/>
              <a:gd name="connsiteY8" fmla="*/ 650111 h 2727145"/>
              <a:gd name="connsiteX9" fmla="*/ 4000500 w 9810750"/>
              <a:gd name="connsiteY9" fmla="*/ 2411 h 2727145"/>
              <a:gd name="connsiteX10" fmla="*/ 4705350 w 9810750"/>
              <a:gd name="connsiteY10" fmla="*/ 450086 h 2727145"/>
              <a:gd name="connsiteX11" fmla="*/ 5943600 w 9810750"/>
              <a:gd name="connsiteY11" fmla="*/ 964436 h 2727145"/>
              <a:gd name="connsiteX12" fmla="*/ 6238875 w 9810750"/>
              <a:gd name="connsiteY12" fmla="*/ 1316861 h 2727145"/>
              <a:gd name="connsiteX13" fmla="*/ 7219950 w 9810750"/>
              <a:gd name="connsiteY13" fmla="*/ 2107436 h 2727145"/>
              <a:gd name="connsiteX14" fmla="*/ 8515350 w 9810750"/>
              <a:gd name="connsiteY14" fmla="*/ 2564636 h 2727145"/>
              <a:gd name="connsiteX15" fmla="*/ 8753475 w 9810750"/>
              <a:gd name="connsiteY15" fmla="*/ 2659886 h 2727145"/>
              <a:gd name="connsiteX16" fmla="*/ 8839200 w 9810750"/>
              <a:gd name="connsiteY16" fmla="*/ 2726561 h 2727145"/>
              <a:gd name="connsiteX17" fmla="*/ 8991600 w 9810750"/>
              <a:gd name="connsiteY17" fmla="*/ 2688461 h 2727145"/>
              <a:gd name="connsiteX18" fmla="*/ 9105900 w 9810750"/>
              <a:gd name="connsiteY18" fmla="*/ 2621786 h 2727145"/>
              <a:gd name="connsiteX19" fmla="*/ 9458325 w 9810750"/>
              <a:gd name="connsiteY19" fmla="*/ 2621786 h 2727145"/>
              <a:gd name="connsiteX20" fmla="*/ 9810750 w 9810750"/>
              <a:gd name="connsiteY20" fmla="*/ 2612261 h 272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10750" h="2727145">
                <a:moveTo>
                  <a:pt x="0" y="2183636"/>
                </a:moveTo>
                <a:cubicBezTo>
                  <a:pt x="182562" y="2174904"/>
                  <a:pt x="365125" y="2166173"/>
                  <a:pt x="476250" y="2183636"/>
                </a:cubicBezTo>
                <a:cubicBezTo>
                  <a:pt x="587375" y="2201099"/>
                  <a:pt x="604838" y="2267774"/>
                  <a:pt x="666750" y="2288411"/>
                </a:cubicBezTo>
                <a:cubicBezTo>
                  <a:pt x="728662" y="2309048"/>
                  <a:pt x="792162" y="2318574"/>
                  <a:pt x="847725" y="2307461"/>
                </a:cubicBezTo>
                <a:cubicBezTo>
                  <a:pt x="903288" y="2296348"/>
                  <a:pt x="920750" y="2239198"/>
                  <a:pt x="1000125" y="2221736"/>
                </a:cubicBezTo>
                <a:cubicBezTo>
                  <a:pt x="1079500" y="2204274"/>
                  <a:pt x="1152525" y="2247136"/>
                  <a:pt x="1323975" y="2202686"/>
                </a:cubicBezTo>
                <a:cubicBezTo>
                  <a:pt x="1495425" y="2158236"/>
                  <a:pt x="1778000" y="2116961"/>
                  <a:pt x="2028825" y="1955036"/>
                </a:cubicBezTo>
                <a:cubicBezTo>
                  <a:pt x="2279650" y="1793111"/>
                  <a:pt x="2627313" y="1448623"/>
                  <a:pt x="2828925" y="1231136"/>
                </a:cubicBezTo>
                <a:cubicBezTo>
                  <a:pt x="3030537" y="1013649"/>
                  <a:pt x="3043238" y="854898"/>
                  <a:pt x="3238500" y="650111"/>
                </a:cubicBezTo>
                <a:cubicBezTo>
                  <a:pt x="3433762" y="445324"/>
                  <a:pt x="3756025" y="35748"/>
                  <a:pt x="4000500" y="2411"/>
                </a:cubicBezTo>
                <a:cubicBezTo>
                  <a:pt x="4244975" y="-30927"/>
                  <a:pt x="4381500" y="289749"/>
                  <a:pt x="4705350" y="450086"/>
                </a:cubicBezTo>
                <a:cubicBezTo>
                  <a:pt x="5029200" y="610423"/>
                  <a:pt x="5688013" y="819974"/>
                  <a:pt x="5943600" y="964436"/>
                </a:cubicBezTo>
                <a:cubicBezTo>
                  <a:pt x="6199187" y="1108898"/>
                  <a:pt x="6026150" y="1126361"/>
                  <a:pt x="6238875" y="1316861"/>
                </a:cubicBezTo>
                <a:cubicBezTo>
                  <a:pt x="6451600" y="1507361"/>
                  <a:pt x="6840538" y="1899473"/>
                  <a:pt x="7219950" y="2107436"/>
                </a:cubicBezTo>
                <a:cubicBezTo>
                  <a:pt x="7599363" y="2315399"/>
                  <a:pt x="8259763" y="2472561"/>
                  <a:pt x="8515350" y="2564636"/>
                </a:cubicBezTo>
                <a:cubicBezTo>
                  <a:pt x="8770937" y="2656711"/>
                  <a:pt x="8699500" y="2632899"/>
                  <a:pt x="8753475" y="2659886"/>
                </a:cubicBezTo>
                <a:cubicBezTo>
                  <a:pt x="8807450" y="2686873"/>
                  <a:pt x="8799513" y="2721799"/>
                  <a:pt x="8839200" y="2726561"/>
                </a:cubicBezTo>
                <a:cubicBezTo>
                  <a:pt x="8878888" y="2731324"/>
                  <a:pt x="8947150" y="2705923"/>
                  <a:pt x="8991600" y="2688461"/>
                </a:cubicBezTo>
                <a:cubicBezTo>
                  <a:pt x="9036050" y="2670999"/>
                  <a:pt x="9028113" y="2632899"/>
                  <a:pt x="9105900" y="2621786"/>
                </a:cubicBezTo>
                <a:cubicBezTo>
                  <a:pt x="9183688" y="2610674"/>
                  <a:pt x="9340850" y="2623374"/>
                  <a:pt x="9458325" y="2621786"/>
                </a:cubicBezTo>
                <a:cubicBezTo>
                  <a:pt x="9575800" y="2620199"/>
                  <a:pt x="9693275" y="2616230"/>
                  <a:pt x="9810750" y="2612261"/>
                </a:cubicBez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314576" y="1712089"/>
            <a:ext cx="3171824" cy="348612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2095154" y="5188587"/>
            <a:ext cx="3610668" cy="1120042"/>
            <a:chOff x="3652186" y="3691952"/>
            <a:chExt cx="3610668" cy="1120042"/>
          </a:xfrm>
        </p:grpSpPr>
        <mc:AlternateContent xmlns:mc="http://schemas.openxmlformats.org/markup-compatibility/2006" xmlns:a14="http://schemas.microsoft.com/office/drawing/2010/main">
          <mc:Choice Requires="a14">
            <p:sp>
              <p:nvSpPr>
                <p:cNvPr id="53" name="TextBox 52"/>
                <p:cNvSpPr txBox="1"/>
                <p:nvPr/>
              </p:nvSpPr>
              <p:spPr>
                <a:xfrm>
                  <a:off x="3652186" y="3888664"/>
                  <a:ext cx="3610668" cy="923330"/>
                </a:xfrm>
                <a:prstGeom prst="rect">
                  <a:avLst/>
                </a:prstGeom>
                <a:noFill/>
                <a:ln>
                  <a:noFill/>
                </a:ln>
              </p:spPr>
              <p:txBody>
                <a:bodyPr wrap="none" rtlCol="0">
                  <a:spAutoFit/>
                </a:bodyPr>
                <a:lstStyle/>
                <a:p>
                  <a:pPr algn="ctr"/>
                  <a:r>
                    <a:rPr lang="en-US" dirty="0">
                      <a:solidFill>
                        <a:srgbClr val="FF0000"/>
                      </a:solidFill>
                    </a:rPr>
                    <a:t>Regional groundwater flow direction</a:t>
                  </a:r>
                </a:p>
                <a:p>
                  <a:pPr algn="ct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a typeface="Cambria Math" panose="02040503050406030204" pitchFamily="18" charset="0"/>
                  </a:endParaRPr>
                </a:p>
                <a:p>
                  <a:pPr algn="ctr"/>
                  <a:r>
                    <a:rPr lang="en-US" dirty="0">
                      <a:solidFill>
                        <a:srgbClr val="FF0000"/>
                      </a:solidFill>
                    </a:rPr>
                    <a:t>Topographic slope direction</a:t>
                  </a:r>
                </a:p>
              </p:txBody>
            </p:sp>
          </mc:Choice>
          <mc:Fallback xmlns="">
            <p:sp>
              <p:nvSpPr>
                <p:cNvPr id="53" name="TextBox 52"/>
                <p:cNvSpPr txBox="1">
                  <a:spLocks noRot="1" noChangeAspect="1" noMove="1" noResize="1" noEditPoints="1" noAdjustHandles="1" noChangeArrowheads="1" noChangeShapeType="1" noTextEdit="1"/>
                </p:cNvSpPr>
                <p:nvPr/>
              </p:nvSpPr>
              <p:spPr>
                <a:xfrm>
                  <a:off x="3652186" y="3888664"/>
                  <a:ext cx="3610668" cy="923330"/>
                </a:xfrm>
                <a:prstGeom prst="rect">
                  <a:avLst/>
                </a:prstGeom>
                <a:blipFill rotWithShape="0">
                  <a:blip r:embed="rId3"/>
                  <a:stretch>
                    <a:fillRect l="-1351" t="-3289" r="-1014" b="-9211"/>
                  </a:stretch>
                </a:blipFill>
                <a:ln>
                  <a:noFill/>
                </a:ln>
              </p:spPr>
              <p:txBody>
                <a:bodyPr/>
                <a:lstStyle/>
                <a:p>
                  <a:r>
                    <a:rPr lang="en-US">
                      <a:noFill/>
                    </a:rPr>
                    <a:t> </a:t>
                  </a:r>
                </a:p>
              </p:txBody>
            </p:sp>
          </mc:Fallback>
        </mc:AlternateContent>
        <p:sp>
          <p:nvSpPr>
            <p:cNvPr id="54" name="Down Arrow 53"/>
            <p:cNvSpPr/>
            <p:nvPr/>
          </p:nvSpPr>
          <p:spPr>
            <a:xfrm rot="11045444">
              <a:off x="4902318" y="3691952"/>
              <a:ext cx="229819" cy="26893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6840791" y="5061553"/>
            <a:ext cx="2719206" cy="892341"/>
            <a:chOff x="2114201" y="1485228"/>
            <a:chExt cx="2719206" cy="892341"/>
          </a:xfrm>
        </p:grpSpPr>
        <p:sp>
          <p:nvSpPr>
            <p:cNvPr id="57" name="TextBox 56"/>
            <p:cNvSpPr txBox="1"/>
            <p:nvPr/>
          </p:nvSpPr>
          <p:spPr>
            <a:xfrm>
              <a:off x="2114201" y="2008237"/>
              <a:ext cx="2719206" cy="369332"/>
            </a:xfrm>
            <a:prstGeom prst="rect">
              <a:avLst/>
            </a:prstGeom>
            <a:noFill/>
          </p:spPr>
          <p:txBody>
            <a:bodyPr wrap="none" rtlCol="0">
              <a:spAutoFit/>
            </a:bodyPr>
            <a:lstStyle/>
            <a:p>
              <a:r>
                <a:rPr lang="en-US" dirty="0"/>
                <a:t>Regional groundwater flow</a:t>
              </a:r>
            </a:p>
          </p:txBody>
        </p:sp>
        <p:cxnSp>
          <p:nvCxnSpPr>
            <p:cNvPr id="58" name="Straight Arrow Connector 57"/>
            <p:cNvCxnSpPr>
              <a:stCxn id="57" idx="0"/>
            </p:cNvCxnSpPr>
            <p:nvPr/>
          </p:nvCxnSpPr>
          <p:spPr>
            <a:xfrm flipH="1" flipV="1">
              <a:off x="2922337" y="1485228"/>
              <a:ext cx="551467" cy="5230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Freeform 33"/>
          <p:cNvSpPr/>
          <p:nvPr/>
        </p:nvSpPr>
        <p:spPr>
          <a:xfrm>
            <a:off x="2438400" y="3339704"/>
            <a:ext cx="7810500" cy="1051321"/>
          </a:xfrm>
          <a:custGeom>
            <a:avLst/>
            <a:gdLst>
              <a:gd name="connsiteX0" fmla="*/ 0 w 7810500"/>
              <a:gd name="connsiteY0" fmla="*/ 622696 h 1051321"/>
              <a:gd name="connsiteX1" fmla="*/ 266700 w 7810500"/>
              <a:gd name="connsiteY1" fmla="*/ 632221 h 1051321"/>
              <a:gd name="connsiteX2" fmla="*/ 1066800 w 7810500"/>
              <a:gd name="connsiteY2" fmla="*/ 556021 h 1051321"/>
              <a:gd name="connsiteX3" fmla="*/ 2457450 w 7810500"/>
              <a:gd name="connsiteY3" fmla="*/ 108346 h 1051321"/>
              <a:gd name="connsiteX4" fmla="*/ 3057525 w 7810500"/>
              <a:gd name="connsiteY4" fmla="*/ 13096 h 1051321"/>
              <a:gd name="connsiteX5" fmla="*/ 3314700 w 7810500"/>
              <a:gd name="connsiteY5" fmla="*/ 22621 h 1051321"/>
              <a:gd name="connsiteX6" fmla="*/ 4105275 w 7810500"/>
              <a:gd name="connsiteY6" fmla="*/ 213121 h 1051321"/>
              <a:gd name="connsiteX7" fmla="*/ 5562600 w 7810500"/>
              <a:gd name="connsiteY7" fmla="*/ 498871 h 1051321"/>
              <a:gd name="connsiteX8" fmla="*/ 6619875 w 7810500"/>
              <a:gd name="connsiteY8" fmla="*/ 813196 h 1051321"/>
              <a:gd name="connsiteX9" fmla="*/ 7810500 w 7810500"/>
              <a:gd name="connsiteY9" fmla="*/ 1051321 h 10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0500" h="1051321">
                <a:moveTo>
                  <a:pt x="0" y="622696"/>
                </a:moveTo>
                <a:cubicBezTo>
                  <a:pt x="44450" y="633014"/>
                  <a:pt x="88900" y="643333"/>
                  <a:pt x="266700" y="632221"/>
                </a:cubicBezTo>
                <a:cubicBezTo>
                  <a:pt x="444500" y="621109"/>
                  <a:pt x="701675" y="643333"/>
                  <a:pt x="1066800" y="556021"/>
                </a:cubicBezTo>
                <a:cubicBezTo>
                  <a:pt x="1431925" y="468709"/>
                  <a:pt x="2125663" y="198833"/>
                  <a:pt x="2457450" y="108346"/>
                </a:cubicBezTo>
                <a:cubicBezTo>
                  <a:pt x="2789237" y="17859"/>
                  <a:pt x="2914650" y="27383"/>
                  <a:pt x="3057525" y="13096"/>
                </a:cubicBezTo>
                <a:cubicBezTo>
                  <a:pt x="3200400" y="-1191"/>
                  <a:pt x="3140075" y="-10716"/>
                  <a:pt x="3314700" y="22621"/>
                </a:cubicBezTo>
                <a:cubicBezTo>
                  <a:pt x="3489325" y="55958"/>
                  <a:pt x="3730625" y="133746"/>
                  <a:pt x="4105275" y="213121"/>
                </a:cubicBezTo>
                <a:cubicBezTo>
                  <a:pt x="4479925" y="292496"/>
                  <a:pt x="5143500" y="398858"/>
                  <a:pt x="5562600" y="498871"/>
                </a:cubicBezTo>
                <a:cubicBezTo>
                  <a:pt x="5981700" y="598883"/>
                  <a:pt x="6245225" y="721121"/>
                  <a:pt x="6619875" y="813196"/>
                </a:cubicBezTo>
                <a:cubicBezTo>
                  <a:pt x="6994525" y="905271"/>
                  <a:pt x="7402512" y="978296"/>
                  <a:pt x="7810500" y="1051321"/>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rot="10800000">
            <a:off x="6555298" y="3465648"/>
            <a:ext cx="102394" cy="9286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2816291" y="3042393"/>
            <a:ext cx="2392706" cy="917057"/>
            <a:chOff x="2163298" y="2353814"/>
            <a:chExt cx="2392706" cy="917057"/>
          </a:xfrm>
        </p:grpSpPr>
        <p:sp>
          <p:nvSpPr>
            <p:cNvPr id="61" name="TextBox 60"/>
            <p:cNvSpPr txBox="1"/>
            <p:nvPr/>
          </p:nvSpPr>
          <p:spPr>
            <a:xfrm>
              <a:off x="2163298" y="2353814"/>
              <a:ext cx="2392706" cy="369332"/>
            </a:xfrm>
            <a:prstGeom prst="rect">
              <a:avLst/>
            </a:prstGeom>
            <a:noFill/>
          </p:spPr>
          <p:txBody>
            <a:bodyPr wrap="none" rtlCol="0">
              <a:spAutoFit/>
            </a:bodyPr>
            <a:lstStyle/>
            <a:p>
              <a:r>
                <a:rPr lang="en-US" dirty="0"/>
                <a:t>Local groundwater flow</a:t>
              </a:r>
            </a:p>
          </p:txBody>
        </p:sp>
        <p:cxnSp>
          <p:nvCxnSpPr>
            <p:cNvPr id="62" name="Straight Arrow Connector 61"/>
            <p:cNvCxnSpPr/>
            <p:nvPr/>
          </p:nvCxnSpPr>
          <p:spPr>
            <a:xfrm flipH="1">
              <a:off x="3142310" y="2952106"/>
              <a:ext cx="983883" cy="31876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itle 5"/>
          <p:cNvSpPr>
            <a:spLocks noGrp="1"/>
          </p:cNvSpPr>
          <p:nvPr>
            <p:ph type="title"/>
          </p:nvPr>
        </p:nvSpPr>
        <p:spPr>
          <a:xfrm>
            <a:off x="1107347" y="99888"/>
            <a:ext cx="10046428" cy="1325563"/>
          </a:xfrm>
        </p:spPr>
        <p:txBody>
          <a:bodyPr>
            <a:normAutofit/>
          </a:bodyPr>
          <a:lstStyle/>
          <a:p>
            <a:r>
              <a:rPr lang="en-US" sz="4000" dirty="0"/>
              <a:t>Water balance: conservation in a control volume</a:t>
            </a:r>
          </a:p>
        </p:txBody>
      </p:sp>
      <p:grpSp>
        <p:nvGrpSpPr>
          <p:cNvPr id="24" name="Group 23"/>
          <p:cNvGrpSpPr/>
          <p:nvPr/>
        </p:nvGrpSpPr>
        <p:grpSpPr>
          <a:xfrm>
            <a:off x="5410142" y="2910005"/>
            <a:ext cx="2392706" cy="1042870"/>
            <a:chOff x="2214495" y="2537161"/>
            <a:chExt cx="2392706" cy="1042870"/>
          </a:xfrm>
        </p:grpSpPr>
        <p:sp>
          <p:nvSpPr>
            <p:cNvPr id="25" name="TextBox 24"/>
            <p:cNvSpPr txBox="1"/>
            <p:nvPr/>
          </p:nvSpPr>
          <p:spPr>
            <a:xfrm>
              <a:off x="2214495" y="2537161"/>
              <a:ext cx="2392706" cy="369332"/>
            </a:xfrm>
            <a:prstGeom prst="rect">
              <a:avLst/>
            </a:prstGeom>
            <a:noFill/>
          </p:spPr>
          <p:txBody>
            <a:bodyPr wrap="none" rtlCol="0">
              <a:spAutoFit/>
            </a:bodyPr>
            <a:lstStyle/>
            <a:p>
              <a:r>
                <a:rPr lang="en-US" dirty="0"/>
                <a:t>Local groundwater flow</a:t>
              </a:r>
            </a:p>
          </p:txBody>
        </p:sp>
        <p:cxnSp>
          <p:nvCxnSpPr>
            <p:cNvPr id="27" name="Straight Arrow Connector 26"/>
            <p:cNvCxnSpPr/>
            <p:nvPr/>
          </p:nvCxnSpPr>
          <p:spPr>
            <a:xfrm>
              <a:off x="2760093" y="3214796"/>
              <a:ext cx="1770102" cy="36523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C534AC0-8D71-494F-B659-5E8F300EF0BC}" type="slidenum">
              <a:rPr lang="en-US" smtClean="0">
                <a:solidFill>
                  <a:schemeClr val="tx1"/>
                </a:solidFill>
              </a:rPr>
              <a:t>27</a:t>
            </a:fld>
            <a:endParaRPr lang="en-US" dirty="0">
              <a:solidFill>
                <a:schemeClr val="tx1"/>
              </a:solidFill>
            </a:endParaRPr>
          </a:p>
        </p:txBody>
      </p:sp>
      <p:grpSp>
        <p:nvGrpSpPr>
          <p:cNvPr id="26" name="Group 25"/>
          <p:cNvGrpSpPr/>
          <p:nvPr/>
        </p:nvGrpSpPr>
        <p:grpSpPr>
          <a:xfrm>
            <a:off x="5705822" y="4138843"/>
            <a:ext cx="3330887" cy="1023149"/>
            <a:chOff x="1399631" y="1873874"/>
            <a:chExt cx="3330887" cy="1023149"/>
          </a:xfrm>
        </p:grpSpPr>
        <mc:AlternateContent xmlns:mc="http://schemas.openxmlformats.org/markup-compatibility/2006" xmlns:a14="http://schemas.microsoft.com/office/drawing/2010/main">
          <mc:Choice Requires="a14">
            <p:sp>
              <p:nvSpPr>
                <p:cNvPr id="29" name="TextBox 28"/>
                <p:cNvSpPr txBox="1"/>
                <p:nvPr/>
              </p:nvSpPr>
              <p:spPr>
                <a:xfrm>
                  <a:off x="2277924" y="1873874"/>
                  <a:ext cx="2452594" cy="646331"/>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𝐼𝑁</m:t>
                          </m:r>
                        </m:sub>
                      </m:sSub>
                    </m:oMath>
                  </a14:m>
                  <a:r>
                    <a:rPr lang="en-US" dirty="0"/>
                    <a:t> for the topographic </a:t>
                  </a:r>
                </a:p>
                <a:p>
                  <a:r>
                    <a:rPr lang="en-US" dirty="0"/>
                    <a:t>watershed on the right</a:t>
                  </a:r>
                </a:p>
              </p:txBody>
            </p:sp>
          </mc:Choice>
          <mc:Fallback xmlns="">
            <p:sp>
              <p:nvSpPr>
                <p:cNvPr id="29" name="TextBox 28"/>
                <p:cNvSpPr txBox="1">
                  <a:spLocks noRot="1" noChangeAspect="1" noMove="1" noResize="1" noEditPoints="1" noAdjustHandles="1" noChangeArrowheads="1" noChangeShapeType="1" noTextEdit="1"/>
                </p:cNvSpPr>
                <p:nvPr/>
              </p:nvSpPr>
              <p:spPr>
                <a:xfrm>
                  <a:off x="2277924" y="1873874"/>
                  <a:ext cx="2452594" cy="646331"/>
                </a:xfrm>
                <a:prstGeom prst="rect">
                  <a:avLst/>
                </a:prstGeom>
                <a:blipFill rotWithShape="0">
                  <a:blip r:embed="rId4"/>
                  <a:stretch>
                    <a:fillRect l="-1990" t="-5660" r="-1244" b="-14151"/>
                  </a:stretch>
                </a:blipFill>
              </p:spPr>
              <p:txBody>
                <a:bodyPr/>
                <a:lstStyle/>
                <a:p>
                  <a:r>
                    <a:rPr lang="en-US">
                      <a:noFill/>
                    </a:rPr>
                    <a:t> </a:t>
                  </a:r>
                </a:p>
              </p:txBody>
            </p:sp>
          </mc:Fallback>
        </mc:AlternateContent>
        <p:cxnSp>
          <p:nvCxnSpPr>
            <p:cNvPr id="30" name="Straight Arrow Connector 29"/>
            <p:cNvCxnSpPr/>
            <p:nvPr/>
          </p:nvCxnSpPr>
          <p:spPr>
            <a:xfrm flipH="1">
              <a:off x="1399631" y="2200277"/>
              <a:ext cx="806234" cy="6967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Freeform 30"/>
          <p:cNvSpPr/>
          <p:nvPr/>
        </p:nvSpPr>
        <p:spPr>
          <a:xfrm>
            <a:off x="2333625" y="4048125"/>
            <a:ext cx="3173185" cy="1099457"/>
          </a:xfrm>
          <a:custGeom>
            <a:avLst/>
            <a:gdLst>
              <a:gd name="connsiteX0" fmla="*/ 0 w 2400300"/>
              <a:gd name="connsiteY0" fmla="*/ 0 h 990600"/>
              <a:gd name="connsiteX1" fmla="*/ 361950 w 2400300"/>
              <a:gd name="connsiteY1" fmla="*/ 238125 h 990600"/>
              <a:gd name="connsiteX2" fmla="*/ 685800 w 2400300"/>
              <a:gd name="connsiteY2" fmla="*/ 447675 h 990600"/>
              <a:gd name="connsiteX3" fmla="*/ 1228725 w 2400300"/>
              <a:gd name="connsiteY3" fmla="*/ 762000 h 990600"/>
              <a:gd name="connsiteX4" fmla="*/ 2400300 w 2400300"/>
              <a:gd name="connsiteY4" fmla="*/ 990600 h 990600"/>
              <a:gd name="connsiteX5" fmla="*/ 2400300 w 2400300"/>
              <a:gd name="connsiteY5" fmla="*/ 990600 h 990600"/>
              <a:gd name="connsiteX0" fmla="*/ 0 w 3173185"/>
              <a:gd name="connsiteY0" fmla="*/ 0 h 1099457"/>
              <a:gd name="connsiteX1" fmla="*/ 361950 w 3173185"/>
              <a:gd name="connsiteY1" fmla="*/ 238125 h 1099457"/>
              <a:gd name="connsiteX2" fmla="*/ 685800 w 3173185"/>
              <a:gd name="connsiteY2" fmla="*/ 447675 h 1099457"/>
              <a:gd name="connsiteX3" fmla="*/ 1228725 w 3173185"/>
              <a:gd name="connsiteY3" fmla="*/ 762000 h 1099457"/>
              <a:gd name="connsiteX4" fmla="*/ 2400300 w 3173185"/>
              <a:gd name="connsiteY4" fmla="*/ 990600 h 1099457"/>
              <a:gd name="connsiteX5" fmla="*/ 3173185 w 3173185"/>
              <a:gd name="connsiteY5" fmla="*/ 1099457 h 109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3185" h="1099457">
                <a:moveTo>
                  <a:pt x="0" y="0"/>
                </a:moveTo>
                <a:lnTo>
                  <a:pt x="361950" y="238125"/>
                </a:lnTo>
                <a:cubicBezTo>
                  <a:pt x="476250" y="312738"/>
                  <a:pt x="541337" y="360362"/>
                  <a:pt x="685800" y="447675"/>
                </a:cubicBezTo>
                <a:cubicBezTo>
                  <a:pt x="830263" y="534988"/>
                  <a:pt x="942975" y="671513"/>
                  <a:pt x="1228725" y="762000"/>
                </a:cubicBezTo>
                <a:cubicBezTo>
                  <a:pt x="1514475" y="852487"/>
                  <a:pt x="2400300" y="990600"/>
                  <a:pt x="2400300" y="990600"/>
                </a:cubicBezTo>
                <a:lnTo>
                  <a:pt x="3173185" y="1099457"/>
                </a:lnTo>
              </a:path>
            </a:pathLst>
          </a:custGeom>
          <a:noFill/>
          <a:ln w="7620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02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1" grpId="0" animBg="1"/>
      <p:bldP spid="34" grpId="0" animBg="1"/>
      <p:bldP spid="59"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2"/>
          <a:srcRect b="55762"/>
          <a:stretch/>
        </p:blipFill>
        <p:spPr>
          <a:xfrm>
            <a:off x="5989259" y="2508428"/>
            <a:ext cx="6205787" cy="3218002"/>
          </a:xfrm>
          <a:prstGeom prst="rect">
            <a:avLst/>
          </a:prstGeom>
        </p:spPr>
      </p:pic>
      <p:sp>
        <p:nvSpPr>
          <p:cNvPr id="2" name="Title 1"/>
          <p:cNvSpPr>
            <a:spLocks noGrp="1"/>
          </p:cNvSpPr>
          <p:nvPr>
            <p:ph type="title"/>
          </p:nvPr>
        </p:nvSpPr>
        <p:spPr>
          <a:xfrm>
            <a:off x="532185" y="54045"/>
            <a:ext cx="11353800" cy="848635"/>
          </a:xfrm>
        </p:spPr>
        <p:txBody>
          <a:bodyPr/>
          <a:lstStyle/>
          <a:p>
            <a:r>
              <a:rPr lang="en-US" dirty="0"/>
              <a:t>Groundwater:  conductivity is spatially variable</a:t>
            </a:r>
          </a:p>
        </p:txBody>
      </p:sp>
      <p:grpSp>
        <p:nvGrpSpPr>
          <p:cNvPr id="17" name="Group 16"/>
          <p:cNvGrpSpPr/>
          <p:nvPr/>
        </p:nvGrpSpPr>
        <p:grpSpPr>
          <a:xfrm>
            <a:off x="8077957" y="2905537"/>
            <a:ext cx="2635251" cy="1647637"/>
            <a:chOff x="7644186" y="3484875"/>
            <a:chExt cx="2635251" cy="1647637"/>
          </a:xfrm>
        </p:grpSpPr>
        <p:sp>
          <p:nvSpPr>
            <p:cNvPr id="10" name="Freeform 9"/>
            <p:cNvSpPr/>
            <p:nvPr/>
          </p:nvSpPr>
          <p:spPr>
            <a:xfrm>
              <a:off x="9144335" y="3484875"/>
              <a:ext cx="1135102" cy="1062817"/>
            </a:xfrm>
            <a:custGeom>
              <a:avLst/>
              <a:gdLst>
                <a:gd name="connsiteX0" fmla="*/ 1159923 w 1217890"/>
                <a:gd name="connsiteY0" fmla="*/ 0 h 829002"/>
                <a:gd name="connsiteX1" fmla="*/ 1217073 w 1217890"/>
                <a:gd name="connsiteY1" fmla="*/ 352425 h 829002"/>
                <a:gd name="connsiteX2" fmla="*/ 1121823 w 1217890"/>
                <a:gd name="connsiteY2" fmla="*/ 733425 h 829002"/>
                <a:gd name="connsiteX3" fmla="*/ 712248 w 1217890"/>
                <a:gd name="connsiteY3" fmla="*/ 828675 h 829002"/>
                <a:gd name="connsiteX4" fmla="*/ 293148 w 1217890"/>
                <a:gd name="connsiteY4" fmla="*/ 714375 h 829002"/>
                <a:gd name="connsiteX5" fmla="*/ 7398 w 1217890"/>
                <a:gd name="connsiteY5" fmla="*/ 657225 h 829002"/>
                <a:gd name="connsiteX6" fmla="*/ 112173 w 1217890"/>
                <a:gd name="connsiteY6" fmla="*/ 447675 h 829002"/>
                <a:gd name="connsiteX0" fmla="*/ 1111455 w 1169422"/>
                <a:gd name="connsiteY0" fmla="*/ 0 h 829002"/>
                <a:gd name="connsiteX1" fmla="*/ 1168605 w 1169422"/>
                <a:gd name="connsiteY1" fmla="*/ 352425 h 829002"/>
                <a:gd name="connsiteX2" fmla="*/ 1073355 w 1169422"/>
                <a:gd name="connsiteY2" fmla="*/ 733425 h 829002"/>
                <a:gd name="connsiteX3" fmla="*/ 663780 w 1169422"/>
                <a:gd name="connsiteY3" fmla="*/ 828675 h 829002"/>
                <a:gd name="connsiteX4" fmla="*/ 244680 w 1169422"/>
                <a:gd name="connsiteY4" fmla="*/ 714375 h 829002"/>
                <a:gd name="connsiteX5" fmla="*/ 16080 w 1169422"/>
                <a:gd name="connsiteY5" fmla="*/ 666750 h 829002"/>
                <a:gd name="connsiteX6" fmla="*/ 63705 w 1169422"/>
                <a:gd name="connsiteY6" fmla="*/ 447675 h 829002"/>
                <a:gd name="connsiteX0" fmla="*/ 1089436 w 1147403"/>
                <a:gd name="connsiteY0" fmla="*/ 0 h 829002"/>
                <a:gd name="connsiteX1" fmla="*/ 1146586 w 1147403"/>
                <a:gd name="connsiteY1" fmla="*/ 352425 h 829002"/>
                <a:gd name="connsiteX2" fmla="*/ 1051336 w 1147403"/>
                <a:gd name="connsiteY2" fmla="*/ 733425 h 829002"/>
                <a:gd name="connsiteX3" fmla="*/ 641761 w 1147403"/>
                <a:gd name="connsiteY3" fmla="*/ 828675 h 829002"/>
                <a:gd name="connsiteX4" fmla="*/ 222661 w 1147403"/>
                <a:gd name="connsiteY4" fmla="*/ 714375 h 829002"/>
                <a:gd name="connsiteX5" fmla="*/ 32161 w 1147403"/>
                <a:gd name="connsiteY5" fmla="*/ 666750 h 829002"/>
                <a:gd name="connsiteX6" fmla="*/ 41686 w 1147403"/>
                <a:gd name="connsiteY6" fmla="*/ 447675 h 829002"/>
                <a:gd name="connsiteX0" fmla="*/ 1089436 w 1147403"/>
                <a:gd name="connsiteY0" fmla="*/ 0 h 828695"/>
                <a:gd name="connsiteX1" fmla="*/ 1146586 w 1147403"/>
                <a:gd name="connsiteY1" fmla="*/ 352425 h 828695"/>
                <a:gd name="connsiteX2" fmla="*/ 1051336 w 1147403"/>
                <a:gd name="connsiteY2" fmla="*/ 733425 h 828695"/>
                <a:gd name="connsiteX3" fmla="*/ 641761 w 1147403"/>
                <a:gd name="connsiteY3" fmla="*/ 828675 h 828695"/>
                <a:gd name="connsiteX4" fmla="*/ 292511 w 1147403"/>
                <a:gd name="connsiteY4" fmla="*/ 729229 h 828695"/>
                <a:gd name="connsiteX5" fmla="*/ 32161 w 1147403"/>
                <a:gd name="connsiteY5" fmla="*/ 666750 h 828695"/>
                <a:gd name="connsiteX6" fmla="*/ 41686 w 1147403"/>
                <a:gd name="connsiteY6" fmla="*/ 447675 h 828695"/>
                <a:gd name="connsiteX0" fmla="*/ 1089436 w 1147403"/>
                <a:gd name="connsiteY0" fmla="*/ 0 h 828695"/>
                <a:gd name="connsiteX1" fmla="*/ 1146586 w 1147403"/>
                <a:gd name="connsiteY1" fmla="*/ 352425 h 828695"/>
                <a:gd name="connsiteX2" fmla="*/ 1051336 w 1147403"/>
                <a:gd name="connsiteY2" fmla="*/ 733425 h 828695"/>
                <a:gd name="connsiteX3" fmla="*/ 730661 w 1147403"/>
                <a:gd name="connsiteY3" fmla="*/ 828675 h 828695"/>
                <a:gd name="connsiteX4" fmla="*/ 292511 w 1147403"/>
                <a:gd name="connsiteY4" fmla="*/ 729229 h 828695"/>
                <a:gd name="connsiteX5" fmla="*/ 32161 w 1147403"/>
                <a:gd name="connsiteY5" fmla="*/ 666750 h 828695"/>
                <a:gd name="connsiteX6" fmla="*/ 41686 w 1147403"/>
                <a:gd name="connsiteY6" fmla="*/ 447675 h 828695"/>
                <a:gd name="connsiteX0" fmla="*/ 1089436 w 1135102"/>
                <a:gd name="connsiteY0" fmla="*/ 0 h 828694"/>
                <a:gd name="connsiteX1" fmla="*/ 1133886 w 1135102"/>
                <a:gd name="connsiteY1" fmla="*/ 357376 h 828694"/>
                <a:gd name="connsiteX2" fmla="*/ 1051336 w 1135102"/>
                <a:gd name="connsiteY2" fmla="*/ 733425 h 828694"/>
                <a:gd name="connsiteX3" fmla="*/ 730661 w 1135102"/>
                <a:gd name="connsiteY3" fmla="*/ 828675 h 828694"/>
                <a:gd name="connsiteX4" fmla="*/ 292511 w 1135102"/>
                <a:gd name="connsiteY4" fmla="*/ 729229 h 828694"/>
                <a:gd name="connsiteX5" fmla="*/ 32161 w 1135102"/>
                <a:gd name="connsiteY5" fmla="*/ 666750 h 828694"/>
                <a:gd name="connsiteX6" fmla="*/ 41686 w 1135102"/>
                <a:gd name="connsiteY6" fmla="*/ 447675 h 82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5102" h="828694">
                  <a:moveTo>
                    <a:pt x="1089436" y="0"/>
                  </a:moveTo>
                  <a:cubicBezTo>
                    <a:pt x="1121186" y="115094"/>
                    <a:pt x="1140236" y="235139"/>
                    <a:pt x="1133886" y="357376"/>
                  </a:cubicBezTo>
                  <a:cubicBezTo>
                    <a:pt x="1127536" y="479613"/>
                    <a:pt x="1118540" y="654875"/>
                    <a:pt x="1051336" y="733425"/>
                  </a:cubicBezTo>
                  <a:cubicBezTo>
                    <a:pt x="984132" y="811975"/>
                    <a:pt x="857132" y="829374"/>
                    <a:pt x="730661" y="828675"/>
                  </a:cubicBezTo>
                  <a:cubicBezTo>
                    <a:pt x="604190" y="827976"/>
                    <a:pt x="408928" y="756216"/>
                    <a:pt x="292511" y="729229"/>
                  </a:cubicBezTo>
                  <a:cubicBezTo>
                    <a:pt x="176094" y="702242"/>
                    <a:pt x="62323" y="711200"/>
                    <a:pt x="32161" y="666750"/>
                  </a:cubicBezTo>
                  <a:cubicBezTo>
                    <a:pt x="1999" y="622300"/>
                    <a:pt x="-25783" y="530225"/>
                    <a:pt x="41686" y="447675"/>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644186" y="3839246"/>
              <a:ext cx="1411817" cy="1293266"/>
            </a:xfrm>
            <a:custGeom>
              <a:avLst/>
              <a:gdLst>
                <a:gd name="connsiteX0" fmla="*/ 1187963 w 1538662"/>
                <a:gd name="connsiteY0" fmla="*/ 0 h 1067576"/>
                <a:gd name="connsiteX1" fmla="*/ 1283213 w 1538662"/>
                <a:gd name="connsiteY1" fmla="*/ 247650 h 1067576"/>
                <a:gd name="connsiteX2" fmla="*/ 1473713 w 1538662"/>
                <a:gd name="connsiteY2" fmla="*/ 400050 h 1067576"/>
                <a:gd name="connsiteX3" fmla="*/ 1530863 w 1538662"/>
                <a:gd name="connsiteY3" fmla="*/ 476250 h 1067576"/>
                <a:gd name="connsiteX4" fmla="*/ 1321313 w 1538662"/>
                <a:gd name="connsiteY4" fmla="*/ 752475 h 1067576"/>
                <a:gd name="connsiteX5" fmla="*/ 816488 w 1538662"/>
                <a:gd name="connsiteY5" fmla="*/ 1066800 h 1067576"/>
                <a:gd name="connsiteX6" fmla="*/ 264038 w 1538662"/>
                <a:gd name="connsiteY6" fmla="*/ 657225 h 1067576"/>
                <a:gd name="connsiteX7" fmla="*/ 149738 w 1538662"/>
                <a:gd name="connsiteY7" fmla="*/ 657225 h 1067576"/>
                <a:gd name="connsiteX8" fmla="*/ 16388 w 1538662"/>
                <a:gd name="connsiteY8" fmla="*/ 609600 h 1067576"/>
                <a:gd name="connsiteX9" fmla="*/ 6863 w 1538662"/>
                <a:gd name="connsiteY9" fmla="*/ 428625 h 1067576"/>
                <a:gd name="connsiteX0" fmla="*/ 1187963 w 1507113"/>
                <a:gd name="connsiteY0" fmla="*/ 0 h 1067536"/>
                <a:gd name="connsiteX1" fmla="*/ 1283213 w 1507113"/>
                <a:gd name="connsiteY1" fmla="*/ 247650 h 1067536"/>
                <a:gd name="connsiteX2" fmla="*/ 1473713 w 1507113"/>
                <a:gd name="connsiteY2" fmla="*/ 400050 h 1067536"/>
                <a:gd name="connsiteX3" fmla="*/ 1492763 w 1507113"/>
                <a:gd name="connsiteY3" fmla="*/ 557212 h 1067536"/>
                <a:gd name="connsiteX4" fmla="*/ 1321313 w 1507113"/>
                <a:gd name="connsiteY4" fmla="*/ 752475 h 1067536"/>
                <a:gd name="connsiteX5" fmla="*/ 816488 w 1507113"/>
                <a:gd name="connsiteY5" fmla="*/ 1066800 h 1067536"/>
                <a:gd name="connsiteX6" fmla="*/ 264038 w 1507113"/>
                <a:gd name="connsiteY6" fmla="*/ 657225 h 1067536"/>
                <a:gd name="connsiteX7" fmla="*/ 149738 w 1507113"/>
                <a:gd name="connsiteY7" fmla="*/ 657225 h 1067536"/>
                <a:gd name="connsiteX8" fmla="*/ 16388 w 1507113"/>
                <a:gd name="connsiteY8" fmla="*/ 609600 h 1067536"/>
                <a:gd name="connsiteX9" fmla="*/ 6863 w 1507113"/>
                <a:gd name="connsiteY9" fmla="*/ 428625 h 1067536"/>
                <a:gd name="connsiteX0" fmla="*/ 1187963 w 1507113"/>
                <a:gd name="connsiteY0" fmla="*/ 0 h 1066801"/>
                <a:gd name="connsiteX1" fmla="*/ 1283213 w 1507113"/>
                <a:gd name="connsiteY1" fmla="*/ 247650 h 1066801"/>
                <a:gd name="connsiteX2" fmla="*/ 1473713 w 1507113"/>
                <a:gd name="connsiteY2" fmla="*/ 400050 h 1066801"/>
                <a:gd name="connsiteX3" fmla="*/ 1492763 w 1507113"/>
                <a:gd name="connsiteY3" fmla="*/ 557212 h 1066801"/>
                <a:gd name="connsiteX4" fmla="*/ 1321313 w 1507113"/>
                <a:gd name="connsiteY4" fmla="*/ 752475 h 1066801"/>
                <a:gd name="connsiteX5" fmla="*/ 816488 w 1507113"/>
                <a:gd name="connsiteY5" fmla="*/ 1066800 h 1066801"/>
                <a:gd name="connsiteX6" fmla="*/ 325950 w 1507113"/>
                <a:gd name="connsiteY6" fmla="*/ 757237 h 1066801"/>
                <a:gd name="connsiteX7" fmla="*/ 149738 w 1507113"/>
                <a:gd name="connsiteY7" fmla="*/ 657225 h 1066801"/>
                <a:gd name="connsiteX8" fmla="*/ 16388 w 1507113"/>
                <a:gd name="connsiteY8" fmla="*/ 609600 h 1066801"/>
                <a:gd name="connsiteX9" fmla="*/ 6863 w 1507113"/>
                <a:gd name="connsiteY9" fmla="*/ 428625 h 1066801"/>
                <a:gd name="connsiteX0" fmla="*/ 1187963 w 1507113"/>
                <a:gd name="connsiteY0" fmla="*/ 0 h 1019177"/>
                <a:gd name="connsiteX1" fmla="*/ 1283213 w 1507113"/>
                <a:gd name="connsiteY1" fmla="*/ 247650 h 1019177"/>
                <a:gd name="connsiteX2" fmla="*/ 1473713 w 1507113"/>
                <a:gd name="connsiteY2" fmla="*/ 400050 h 1019177"/>
                <a:gd name="connsiteX3" fmla="*/ 1492763 w 1507113"/>
                <a:gd name="connsiteY3" fmla="*/ 557212 h 1019177"/>
                <a:gd name="connsiteX4" fmla="*/ 1321313 w 1507113"/>
                <a:gd name="connsiteY4" fmla="*/ 752475 h 1019177"/>
                <a:gd name="connsiteX5" fmla="*/ 864113 w 1507113"/>
                <a:gd name="connsiteY5" fmla="*/ 1019175 h 1019177"/>
                <a:gd name="connsiteX6" fmla="*/ 325950 w 1507113"/>
                <a:gd name="connsiteY6" fmla="*/ 757237 h 1019177"/>
                <a:gd name="connsiteX7" fmla="*/ 149738 w 1507113"/>
                <a:gd name="connsiteY7" fmla="*/ 657225 h 1019177"/>
                <a:gd name="connsiteX8" fmla="*/ 16388 w 1507113"/>
                <a:gd name="connsiteY8" fmla="*/ 609600 h 1019177"/>
                <a:gd name="connsiteX9" fmla="*/ 6863 w 1507113"/>
                <a:gd name="connsiteY9" fmla="*/ 428625 h 1019177"/>
                <a:gd name="connsiteX0" fmla="*/ 1187963 w 1507113"/>
                <a:gd name="connsiteY0" fmla="*/ 0 h 1024207"/>
                <a:gd name="connsiteX1" fmla="*/ 1283213 w 1507113"/>
                <a:gd name="connsiteY1" fmla="*/ 247650 h 1024207"/>
                <a:gd name="connsiteX2" fmla="*/ 1473713 w 1507113"/>
                <a:gd name="connsiteY2" fmla="*/ 400050 h 1024207"/>
                <a:gd name="connsiteX3" fmla="*/ 1492763 w 1507113"/>
                <a:gd name="connsiteY3" fmla="*/ 557212 h 1024207"/>
                <a:gd name="connsiteX4" fmla="*/ 1321313 w 1507113"/>
                <a:gd name="connsiteY4" fmla="*/ 752475 h 1024207"/>
                <a:gd name="connsiteX5" fmla="*/ 916365 w 1507113"/>
                <a:gd name="connsiteY5" fmla="*/ 1024205 h 1024207"/>
                <a:gd name="connsiteX6" fmla="*/ 325950 w 1507113"/>
                <a:gd name="connsiteY6" fmla="*/ 757237 h 1024207"/>
                <a:gd name="connsiteX7" fmla="*/ 149738 w 1507113"/>
                <a:gd name="connsiteY7" fmla="*/ 657225 h 1024207"/>
                <a:gd name="connsiteX8" fmla="*/ 16388 w 1507113"/>
                <a:gd name="connsiteY8" fmla="*/ 609600 h 1024207"/>
                <a:gd name="connsiteX9" fmla="*/ 6863 w 1507113"/>
                <a:gd name="connsiteY9" fmla="*/ 428625 h 1024207"/>
                <a:gd name="connsiteX0" fmla="*/ 1187963 w 1507113"/>
                <a:gd name="connsiteY0" fmla="*/ 0 h 1024207"/>
                <a:gd name="connsiteX1" fmla="*/ 1283213 w 1507113"/>
                <a:gd name="connsiteY1" fmla="*/ 247650 h 1024207"/>
                <a:gd name="connsiteX2" fmla="*/ 1473713 w 1507113"/>
                <a:gd name="connsiteY2" fmla="*/ 400050 h 1024207"/>
                <a:gd name="connsiteX3" fmla="*/ 1492763 w 1507113"/>
                <a:gd name="connsiteY3" fmla="*/ 557212 h 1024207"/>
                <a:gd name="connsiteX4" fmla="*/ 1321313 w 1507113"/>
                <a:gd name="connsiteY4" fmla="*/ 752475 h 1024207"/>
                <a:gd name="connsiteX5" fmla="*/ 916365 w 1507113"/>
                <a:gd name="connsiteY5" fmla="*/ 1024205 h 1024207"/>
                <a:gd name="connsiteX6" fmla="*/ 325950 w 1507113"/>
                <a:gd name="connsiteY6" fmla="*/ 757237 h 1024207"/>
                <a:gd name="connsiteX7" fmla="*/ 149738 w 1507113"/>
                <a:gd name="connsiteY7" fmla="*/ 657225 h 1024207"/>
                <a:gd name="connsiteX8" fmla="*/ 16388 w 1507113"/>
                <a:gd name="connsiteY8" fmla="*/ 609600 h 1024207"/>
                <a:gd name="connsiteX9" fmla="*/ 6863 w 1507113"/>
                <a:gd name="connsiteY9" fmla="*/ 428625 h 1024207"/>
                <a:gd name="connsiteX0" fmla="*/ 1187963 w 1481760"/>
                <a:gd name="connsiteY0" fmla="*/ 0 h 1024207"/>
                <a:gd name="connsiteX1" fmla="*/ 1283213 w 1481760"/>
                <a:gd name="connsiteY1" fmla="*/ 247650 h 1024207"/>
                <a:gd name="connsiteX2" fmla="*/ 1473713 w 1481760"/>
                <a:gd name="connsiteY2" fmla="*/ 400050 h 1024207"/>
                <a:gd name="connsiteX3" fmla="*/ 1433979 w 1481760"/>
                <a:gd name="connsiteY3" fmla="*/ 557212 h 1024207"/>
                <a:gd name="connsiteX4" fmla="*/ 1321313 w 1481760"/>
                <a:gd name="connsiteY4" fmla="*/ 752475 h 1024207"/>
                <a:gd name="connsiteX5" fmla="*/ 916365 w 1481760"/>
                <a:gd name="connsiteY5" fmla="*/ 1024205 h 1024207"/>
                <a:gd name="connsiteX6" fmla="*/ 325950 w 1481760"/>
                <a:gd name="connsiteY6" fmla="*/ 757237 h 1024207"/>
                <a:gd name="connsiteX7" fmla="*/ 149738 w 1481760"/>
                <a:gd name="connsiteY7" fmla="*/ 657225 h 1024207"/>
                <a:gd name="connsiteX8" fmla="*/ 16388 w 1481760"/>
                <a:gd name="connsiteY8" fmla="*/ 609600 h 1024207"/>
                <a:gd name="connsiteX9" fmla="*/ 6863 w 1481760"/>
                <a:gd name="connsiteY9" fmla="*/ 428625 h 1024207"/>
                <a:gd name="connsiteX0" fmla="*/ 1187963 w 1459927"/>
                <a:gd name="connsiteY0" fmla="*/ 0 h 1024207"/>
                <a:gd name="connsiteX1" fmla="*/ 1283213 w 1459927"/>
                <a:gd name="connsiteY1" fmla="*/ 247650 h 1024207"/>
                <a:gd name="connsiteX2" fmla="*/ 1447587 w 1459927"/>
                <a:gd name="connsiteY2" fmla="*/ 430229 h 1024207"/>
                <a:gd name="connsiteX3" fmla="*/ 1433979 w 1459927"/>
                <a:gd name="connsiteY3" fmla="*/ 557212 h 1024207"/>
                <a:gd name="connsiteX4" fmla="*/ 1321313 w 1459927"/>
                <a:gd name="connsiteY4" fmla="*/ 752475 h 1024207"/>
                <a:gd name="connsiteX5" fmla="*/ 916365 w 1459927"/>
                <a:gd name="connsiteY5" fmla="*/ 1024205 h 1024207"/>
                <a:gd name="connsiteX6" fmla="*/ 325950 w 1459927"/>
                <a:gd name="connsiteY6" fmla="*/ 757237 h 1024207"/>
                <a:gd name="connsiteX7" fmla="*/ 149738 w 1459927"/>
                <a:gd name="connsiteY7" fmla="*/ 657225 h 1024207"/>
                <a:gd name="connsiteX8" fmla="*/ 16388 w 1459927"/>
                <a:gd name="connsiteY8" fmla="*/ 609600 h 1024207"/>
                <a:gd name="connsiteX9" fmla="*/ 6863 w 1459927"/>
                <a:gd name="connsiteY9" fmla="*/ 428625 h 1024207"/>
                <a:gd name="connsiteX0" fmla="*/ 1187963 w 1459927"/>
                <a:gd name="connsiteY0" fmla="*/ 0 h 1024387"/>
                <a:gd name="connsiteX1" fmla="*/ 1283213 w 1459927"/>
                <a:gd name="connsiteY1" fmla="*/ 247650 h 1024387"/>
                <a:gd name="connsiteX2" fmla="*/ 1447587 w 1459927"/>
                <a:gd name="connsiteY2" fmla="*/ 430229 h 1024387"/>
                <a:gd name="connsiteX3" fmla="*/ 1433979 w 1459927"/>
                <a:gd name="connsiteY3" fmla="*/ 557212 h 1024387"/>
                <a:gd name="connsiteX4" fmla="*/ 1321313 w 1459927"/>
                <a:gd name="connsiteY4" fmla="*/ 752475 h 1024387"/>
                <a:gd name="connsiteX5" fmla="*/ 916365 w 1459927"/>
                <a:gd name="connsiteY5" fmla="*/ 1024205 h 1024387"/>
                <a:gd name="connsiteX6" fmla="*/ 410860 w 1459927"/>
                <a:gd name="connsiteY6" fmla="*/ 792445 h 1024387"/>
                <a:gd name="connsiteX7" fmla="*/ 149738 w 1459927"/>
                <a:gd name="connsiteY7" fmla="*/ 657225 h 1024387"/>
                <a:gd name="connsiteX8" fmla="*/ 16388 w 1459927"/>
                <a:gd name="connsiteY8" fmla="*/ 609600 h 1024387"/>
                <a:gd name="connsiteX9" fmla="*/ 6863 w 1459927"/>
                <a:gd name="connsiteY9" fmla="*/ 428625 h 1024387"/>
                <a:gd name="connsiteX0" fmla="*/ 1187963 w 1459927"/>
                <a:gd name="connsiteY0" fmla="*/ 0 h 1024385"/>
                <a:gd name="connsiteX1" fmla="*/ 1283213 w 1459927"/>
                <a:gd name="connsiteY1" fmla="*/ 247650 h 1024385"/>
                <a:gd name="connsiteX2" fmla="*/ 1447587 w 1459927"/>
                <a:gd name="connsiteY2" fmla="*/ 430229 h 1024385"/>
                <a:gd name="connsiteX3" fmla="*/ 1433979 w 1459927"/>
                <a:gd name="connsiteY3" fmla="*/ 557212 h 1024385"/>
                <a:gd name="connsiteX4" fmla="*/ 1321313 w 1459927"/>
                <a:gd name="connsiteY4" fmla="*/ 752475 h 1024385"/>
                <a:gd name="connsiteX5" fmla="*/ 916365 w 1459927"/>
                <a:gd name="connsiteY5" fmla="*/ 1024205 h 1024385"/>
                <a:gd name="connsiteX6" fmla="*/ 410860 w 1459927"/>
                <a:gd name="connsiteY6" fmla="*/ 792445 h 1024385"/>
                <a:gd name="connsiteX7" fmla="*/ 215054 w 1459927"/>
                <a:gd name="connsiteY7" fmla="*/ 672314 h 1024385"/>
                <a:gd name="connsiteX8" fmla="*/ 16388 w 1459927"/>
                <a:gd name="connsiteY8" fmla="*/ 609600 h 1024385"/>
                <a:gd name="connsiteX9" fmla="*/ 6863 w 1459927"/>
                <a:gd name="connsiteY9" fmla="*/ 428625 h 1024385"/>
                <a:gd name="connsiteX0" fmla="*/ 1182322 w 1454286"/>
                <a:gd name="connsiteY0" fmla="*/ 0 h 1024385"/>
                <a:gd name="connsiteX1" fmla="*/ 1277572 w 1454286"/>
                <a:gd name="connsiteY1" fmla="*/ 247650 h 1024385"/>
                <a:gd name="connsiteX2" fmla="*/ 1441946 w 1454286"/>
                <a:gd name="connsiteY2" fmla="*/ 430229 h 1024385"/>
                <a:gd name="connsiteX3" fmla="*/ 1428338 w 1454286"/>
                <a:gd name="connsiteY3" fmla="*/ 557212 h 1024385"/>
                <a:gd name="connsiteX4" fmla="*/ 1315672 w 1454286"/>
                <a:gd name="connsiteY4" fmla="*/ 752475 h 1024385"/>
                <a:gd name="connsiteX5" fmla="*/ 910724 w 1454286"/>
                <a:gd name="connsiteY5" fmla="*/ 1024205 h 1024385"/>
                <a:gd name="connsiteX6" fmla="*/ 405219 w 1454286"/>
                <a:gd name="connsiteY6" fmla="*/ 792445 h 1024385"/>
                <a:gd name="connsiteX7" fmla="*/ 209413 w 1454286"/>
                <a:gd name="connsiteY7" fmla="*/ 672314 h 1024385"/>
                <a:gd name="connsiteX8" fmla="*/ 43405 w 1454286"/>
                <a:gd name="connsiteY8" fmla="*/ 609600 h 1024385"/>
                <a:gd name="connsiteX9" fmla="*/ 1222 w 1454286"/>
                <a:gd name="connsiteY9" fmla="*/ 428625 h 1024385"/>
                <a:gd name="connsiteX0" fmla="*/ 1182322 w 1452175"/>
                <a:gd name="connsiteY0" fmla="*/ 0 h 1024385"/>
                <a:gd name="connsiteX1" fmla="*/ 1277572 w 1452175"/>
                <a:gd name="connsiteY1" fmla="*/ 247650 h 1024385"/>
                <a:gd name="connsiteX2" fmla="*/ 1441946 w 1452175"/>
                <a:gd name="connsiteY2" fmla="*/ 430229 h 1024385"/>
                <a:gd name="connsiteX3" fmla="*/ 1421806 w 1452175"/>
                <a:gd name="connsiteY3" fmla="*/ 597450 h 1024385"/>
                <a:gd name="connsiteX4" fmla="*/ 1315672 w 1452175"/>
                <a:gd name="connsiteY4" fmla="*/ 752475 h 1024385"/>
                <a:gd name="connsiteX5" fmla="*/ 910724 w 1452175"/>
                <a:gd name="connsiteY5" fmla="*/ 1024205 h 1024385"/>
                <a:gd name="connsiteX6" fmla="*/ 405219 w 1452175"/>
                <a:gd name="connsiteY6" fmla="*/ 792445 h 1024385"/>
                <a:gd name="connsiteX7" fmla="*/ 209413 w 1452175"/>
                <a:gd name="connsiteY7" fmla="*/ 672314 h 1024385"/>
                <a:gd name="connsiteX8" fmla="*/ 43405 w 1452175"/>
                <a:gd name="connsiteY8" fmla="*/ 609600 h 1024385"/>
                <a:gd name="connsiteX9" fmla="*/ 1222 w 1452175"/>
                <a:gd name="connsiteY9" fmla="*/ 428625 h 102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2175" h="1024385">
                  <a:moveTo>
                    <a:pt x="1182322" y="0"/>
                  </a:moveTo>
                  <a:cubicBezTo>
                    <a:pt x="1206134" y="90487"/>
                    <a:pt x="1234301" y="175945"/>
                    <a:pt x="1277572" y="247650"/>
                  </a:cubicBezTo>
                  <a:cubicBezTo>
                    <a:pt x="1320843" y="319355"/>
                    <a:pt x="1417907" y="371929"/>
                    <a:pt x="1441946" y="430229"/>
                  </a:cubicBezTo>
                  <a:cubicBezTo>
                    <a:pt x="1465985" y="488529"/>
                    <a:pt x="1442852" y="543742"/>
                    <a:pt x="1421806" y="597450"/>
                  </a:cubicBezTo>
                  <a:cubicBezTo>
                    <a:pt x="1400760" y="651158"/>
                    <a:pt x="1400852" y="681349"/>
                    <a:pt x="1315672" y="752475"/>
                  </a:cubicBezTo>
                  <a:cubicBezTo>
                    <a:pt x="1230492" y="823601"/>
                    <a:pt x="1062466" y="1017543"/>
                    <a:pt x="910724" y="1024205"/>
                  </a:cubicBezTo>
                  <a:cubicBezTo>
                    <a:pt x="758982" y="1030867"/>
                    <a:pt x="522104" y="851094"/>
                    <a:pt x="405219" y="792445"/>
                  </a:cubicBezTo>
                  <a:cubicBezTo>
                    <a:pt x="288334" y="733797"/>
                    <a:pt x="269715" y="702788"/>
                    <a:pt x="209413" y="672314"/>
                  </a:cubicBezTo>
                  <a:cubicBezTo>
                    <a:pt x="149111" y="641840"/>
                    <a:pt x="67217" y="647700"/>
                    <a:pt x="43405" y="609600"/>
                  </a:cubicBezTo>
                  <a:cubicBezTo>
                    <a:pt x="19593" y="571500"/>
                    <a:pt x="-5922" y="500062"/>
                    <a:pt x="1222" y="428625"/>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a:off x="6471732" y="2908862"/>
            <a:ext cx="4302613" cy="1788074"/>
          </a:xfrm>
          <a:custGeom>
            <a:avLst/>
            <a:gdLst>
              <a:gd name="connsiteX0" fmla="*/ 4448175 w 4554273"/>
              <a:gd name="connsiteY0" fmla="*/ 0 h 1346499"/>
              <a:gd name="connsiteX1" fmla="*/ 4533900 w 4554273"/>
              <a:gd name="connsiteY1" fmla="*/ 538162 h 1346499"/>
              <a:gd name="connsiteX2" fmla="*/ 4110038 w 4554273"/>
              <a:gd name="connsiteY2" fmla="*/ 942975 h 1346499"/>
              <a:gd name="connsiteX3" fmla="*/ 3314700 w 4554273"/>
              <a:gd name="connsiteY3" fmla="*/ 781050 h 1346499"/>
              <a:gd name="connsiteX4" fmla="*/ 2962275 w 4554273"/>
              <a:gd name="connsiteY4" fmla="*/ 1190625 h 1346499"/>
              <a:gd name="connsiteX5" fmla="*/ 2400300 w 4554273"/>
              <a:gd name="connsiteY5" fmla="*/ 1338262 h 1346499"/>
              <a:gd name="connsiteX6" fmla="*/ 1752600 w 4554273"/>
              <a:gd name="connsiteY6" fmla="*/ 971550 h 1346499"/>
              <a:gd name="connsiteX7" fmla="*/ 1276350 w 4554273"/>
              <a:gd name="connsiteY7" fmla="*/ 1209675 h 1346499"/>
              <a:gd name="connsiteX8" fmla="*/ 476250 w 4554273"/>
              <a:gd name="connsiteY8" fmla="*/ 1328737 h 1346499"/>
              <a:gd name="connsiteX9" fmla="*/ 0 w 4554273"/>
              <a:gd name="connsiteY9" fmla="*/ 1119187 h 1346499"/>
              <a:gd name="connsiteX0" fmla="*/ 4448175 w 4554273"/>
              <a:gd name="connsiteY0" fmla="*/ 0 h 1346646"/>
              <a:gd name="connsiteX1" fmla="*/ 4533900 w 4554273"/>
              <a:gd name="connsiteY1" fmla="*/ 538162 h 1346646"/>
              <a:gd name="connsiteX2" fmla="*/ 4110038 w 4554273"/>
              <a:gd name="connsiteY2" fmla="*/ 942975 h 1346646"/>
              <a:gd name="connsiteX3" fmla="*/ 3357563 w 4554273"/>
              <a:gd name="connsiteY3" fmla="*/ 766763 h 1346646"/>
              <a:gd name="connsiteX4" fmla="*/ 2962275 w 4554273"/>
              <a:gd name="connsiteY4" fmla="*/ 1190625 h 1346646"/>
              <a:gd name="connsiteX5" fmla="*/ 2400300 w 4554273"/>
              <a:gd name="connsiteY5" fmla="*/ 1338262 h 1346646"/>
              <a:gd name="connsiteX6" fmla="*/ 1752600 w 4554273"/>
              <a:gd name="connsiteY6" fmla="*/ 971550 h 1346646"/>
              <a:gd name="connsiteX7" fmla="*/ 1276350 w 4554273"/>
              <a:gd name="connsiteY7" fmla="*/ 1209675 h 1346646"/>
              <a:gd name="connsiteX8" fmla="*/ 476250 w 4554273"/>
              <a:gd name="connsiteY8" fmla="*/ 1328737 h 1346646"/>
              <a:gd name="connsiteX9" fmla="*/ 0 w 4554273"/>
              <a:gd name="connsiteY9" fmla="*/ 1119187 h 1346646"/>
              <a:gd name="connsiteX0" fmla="*/ 4448175 w 4551928"/>
              <a:gd name="connsiteY0" fmla="*/ 0 h 1346646"/>
              <a:gd name="connsiteX1" fmla="*/ 4533900 w 4551928"/>
              <a:gd name="connsiteY1" fmla="*/ 538162 h 1346646"/>
              <a:gd name="connsiteX2" fmla="*/ 4143375 w 4551928"/>
              <a:gd name="connsiteY2" fmla="*/ 890587 h 1346646"/>
              <a:gd name="connsiteX3" fmla="*/ 3357563 w 4551928"/>
              <a:gd name="connsiteY3" fmla="*/ 766763 h 1346646"/>
              <a:gd name="connsiteX4" fmla="*/ 2962275 w 4551928"/>
              <a:gd name="connsiteY4" fmla="*/ 1190625 h 1346646"/>
              <a:gd name="connsiteX5" fmla="*/ 2400300 w 4551928"/>
              <a:gd name="connsiteY5" fmla="*/ 1338262 h 1346646"/>
              <a:gd name="connsiteX6" fmla="*/ 1752600 w 4551928"/>
              <a:gd name="connsiteY6" fmla="*/ 971550 h 1346646"/>
              <a:gd name="connsiteX7" fmla="*/ 1276350 w 4551928"/>
              <a:gd name="connsiteY7" fmla="*/ 1209675 h 1346646"/>
              <a:gd name="connsiteX8" fmla="*/ 476250 w 4551928"/>
              <a:gd name="connsiteY8" fmla="*/ 1328737 h 1346646"/>
              <a:gd name="connsiteX9" fmla="*/ 0 w 4551928"/>
              <a:gd name="connsiteY9" fmla="*/ 1119187 h 1346646"/>
              <a:gd name="connsiteX0" fmla="*/ 4448175 w 4551928"/>
              <a:gd name="connsiteY0" fmla="*/ 0 h 1346357"/>
              <a:gd name="connsiteX1" fmla="*/ 4533900 w 4551928"/>
              <a:gd name="connsiteY1" fmla="*/ 538162 h 1346357"/>
              <a:gd name="connsiteX2" fmla="*/ 4143375 w 4551928"/>
              <a:gd name="connsiteY2" fmla="*/ 890587 h 1346357"/>
              <a:gd name="connsiteX3" fmla="*/ 3352800 w 4551928"/>
              <a:gd name="connsiteY3" fmla="*/ 795338 h 1346357"/>
              <a:gd name="connsiteX4" fmla="*/ 2962275 w 4551928"/>
              <a:gd name="connsiteY4" fmla="*/ 1190625 h 1346357"/>
              <a:gd name="connsiteX5" fmla="*/ 2400300 w 4551928"/>
              <a:gd name="connsiteY5" fmla="*/ 1338262 h 1346357"/>
              <a:gd name="connsiteX6" fmla="*/ 1752600 w 4551928"/>
              <a:gd name="connsiteY6" fmla="*/ 971550 h 1346357"/>
              <a:gd name="connsiteX7" fmla="*/ 1276350 w 4551928"/>
              <a:gd name="connsiteY7" fmla="*/ 1209675 h 1346357"/>
              <a:gd name="connsiteX8" fmla="*/ 476250 w 4551928"/>
              <a:gd name="connsiteY8" fmla="*/ 1328737 h 1346357"/>
              <a:gd name="connsiteX9" fmla="*/ 0 w 4551928"/>
              <a:gd name="connsiteY9" fmla="*/ 1119187 h 1346357"/>
              <a:gd name="connsiteX0" fmla="*/ 4448175 w 4536287"/>
              <a:gd name="connsiteY0" fmla="*/ 0 h 1346357"/>
              <a:gd name="connsiteX1" fmla="*/ 4514850 w 4536287"/>
              <a:gd name="connsiteY1" fmla="*/ 481012 h 1346357"/>
              <a:gd name="connsiteX2" fmla="*/ 4143375 w 4536287"/>
              <a:gd name="connsiteY2" fmla="*/ 890587 h 1346357"/>
              <a:gd name="connsiteX3" fmla="*/ 3352800 w 4536287"/>
              <a:gd name="connsiteY3" fmla="*/ 795338 h 1346357"/>
              <a:gd name="connsiteX4" fmla="*/ 2962275 w 4536287"/>
              <a:gd name="connsiteY4" fmla="*/ 1190625 h 1346357"/>
              <a:gd name="connsiteX5" fmla="*/ 2400300 w 4536287"/>
              <a:gd name="connsiteY5" fmla="*/ 1338262 h 1346357"/>
              <a:gd name="connsiteX6" fmla="*/ 1752600 w 4536287"/>
              <a:gd name="connsiteY6" fmla="*/ 971550 h 1346357"/>
              <a:gd name="connsiteX7" fmla="*/ 1276350 w 4536287"/>
              <a:gd name="connsiteY7" fmla="*/ 1209675 h 1346357"/>
              <a:gd name="connsiteX8" fmla="*/ 476250 w 4536287"/>
              <a:gd name="connsiteY8" fmla="*/ 1328737 h 1346357"/>
              <a:gd name="connsiteX9" fmla="*/ 0 w 4536287"/>
              <a:gd name="connsiteY9" fmla="*/ 1119187 h 1346357"/>
              <a:gd name="connsiteX0" fmla="*/ 4448175 w 4518537"/>
              <a:gd name="connsiteY0" fmla="*/ 0 h 1346357"/>
              <a:gd name="connsiteX1" fmla="*/ 4491037 w 4518537"/>
              <a:gd name="connsiteY1" fmla="*/ 581024 h 1346357"/>
              <a:gd name="connsiteX2" fmla="*/ 4143375 w 4518537"/>
              <a:gd name="connsiteY2" fmla="*/ 890587 h 1346357"/>
              <a:gd name="connsiteX3" fmla="*/ 3352800 w 4518537"/>
              <a:gd name="connsiteY3" fmla="*/ 795338 h 1346357"/>
              <a:gd name="connsiteX4" fmla="*/ 2962275 w 4518537"/>
              <a:gd name="connsiteY4" fmla="*/ 1190625 h 1346357"/>
              <a:gd name="connsiteX5" fmla="*/ 2400300 w 4518537"/>
              <a:gd name="connsiteY5" fmla="*/ 1338262 h 1346357"/>
              <a:gd name="connsiteX6" fmla="*/ 1752600 w 4518537"/>
              <a:gd name="connsiteY6" fmla="*/ 971550 h 1346357"/>
              <a:gd name="connsiteX7" fmla="*/ 1276350 w 4518537"/>
              <a:gd name="connsiteY7" fmla="*/ 1209675 h 1346357"/>
              <a:gd name="connsiteX8" fmla="*/ 476250 w 4518537"/>
              <a:gd name="connsiteY8" fmla="*/ 1328737 h 1346357"/>
              <a:gd name="connsiteX9" fmla="*/ 0 w 4518537"/>
              <a:gd name="connsiteY9" fmla="*/ 1119187 h 1346357"/>
              <a:gd name="connsiteX0" fmla="*/ 4467225 w 4526712"/>
              <a:gd name="connsiteY0" fmla="*/ 0 h 1346357"/>
              <a:gd name="connsiteX1" fmla="*/ 4491037 w 4526712"/>
              <a:gd name="connsiteY1" fmla="*/ 581024 h 1346357"/>
              <a:gd name="connsiteX2" fmla="*/ 4143375 w 4526712"/>
              <a:gd name="connsiteY2" fmla="*/ 890587 h 1346357"/>
              <a:gd name="connsiteX3" fmla="*/ 3352800 w 4526712"/>
              <a:gd name="connsiteY3" fmla="*/ 795338 h 1346357"/>
              <a:gd name="connsiteX4" fmla="*/ 2962275 w 4526712"/>
              <a:gd name="connsiteY4" fmla="*/ 1190625 h 1346357"/>
              <a:gd name="connsiteX5" fmla="*/ 2400300 w 4526712"/>
              <a:gd name="connsiteY5" fmla="*/ 1338262 h 1346357"/>
              <a:gd name="connsiteX6" fmla="*/ 1752600 w 4526712"/>
              <a:gd name="connsiteY6" fmla="*/ 971550 h 1346357"/>
              <a:gd name="connsiteX7" fmla="*/ 1276350 w 4526712"/>
              <a:gd name="connsiteY7" fmla="*/ 1209675 h 1346357"/>
              <a:gd name="connsiteX8" fmla="*/ 476250 w 4526712"/>
              <a:gd name="connsiteY8" fmla="*/ 1328737 h 1346357"/>
              <a:gd name="connsiteX9" fmla="*/ 0 w 4526712"/>
              <a:gd name="connsiteY9" fmla="*/ 1119187 h 1346357"/>
              <a:gd name="connsiteX0" fmla="*/ 4467225 w 4526712"/>
              <a:gd name="connsiteY0" fmla="*/ 0 h 1343960"/>
              <a:gd name="connsiteX1" fmla="*/ 4491037 w 4526712"/>
              <a:gd name="connsiteY1" fmla="*/ 581024 h 1343960"/>
              <a:gd name="connsiteX2" fmla="*/ 4143375 w 4526712"/>
              <a:gd name="connsiteY2" fmla="*/ 890587 h 1343960"/>
              <a:gd name="connsiteX3" fmla="*/ 3352800 w 4526712"/>
              <a:gd name="connsiteY3" fmla="*/ 795338 h 1343960"/>
              <a:gd name="connsiteX4" fmla="*/ 2924175 w 4526712"/>
              <a:gd name="connsiteY4" fmla="*/ 1166813 h 1343960"/>
              <a:gd name="connsiteX5" fmla="*/ 2400300 w 4526712"/>
              <a:gd name="connsiteY5" fmla="*/ 1338262 h 1343960"/>
              <a:gd name="connsiteX6" fmla="*/ 1752600 w 4526712"/>
              <a:gd name="connsiteY6" fmla="*/ 971550 h 1343960"/>
              <a:gd name="connsiteX7" fmla="*/ 1276350 w 4526712"/>
              <a:gd name="connsiteY7" fmla="*/ 1209675 h 1343960"/>
              <a:gd name="connsiteX8" fmla="*/ 476250 w 4526712"/>
              <a:gd name="connsiteY8" fmla="*/ 1328737 h 1343960"/>
              <a:gd name="connsiteX9" fmla="*/ 0 w 4526712"/>
              <a:gd name="connsiteY9" fmla="*/ 1119187 h 1343960"/>
              <a:gd name="connsiteX0" fmla="*/ 4467225 w 4526712"/>
              <a:gd name="connsiteY0" fmla="*/ 0 h 1339360"/>
              <a:gd name="connsiteX1" fmla="*/ 4491037 w 4526712"/>
              <a:gd name="connsiteY1" fmla="*/ 581024 h 1339360"/>
              <a:gd name="connsiteX2" fmla="*/ 4143375 w 4526712"/>
              <a:gd name="connsiteY2" fmla="*/ 890587 h 1339360"/>
              <a:gd name="connsiteX3" fmla="*/ 3352800 w 4526712"/>
              <a:gd name="connsiteY3" fmla="*/ 795338 h 1339360"/>
              <a:gd name="connsiteX4" fmla="*/ 2924175 w 4526712"/>
              <a:gd name="connsiteY4" fmla="*/ 1166813 h 1339360"/>
              <a:gd name="connsiteX5" fmla="*/ 2433637 w 4526712"/>
              <a:gd name="connsiteY5" fmla="*/ 1333499 h 1339360"/>
              <a:gd name="connsiteX6" fmla="*/ 1752600 w 4526712"/>
              <a:gd name="connsiteY6" fmla="*/ 971550 h 1339360"/>
              <a:gd name="connsiteX7" fmla="*/ 1276350 w 4526712"/>
              <a:gd name="connsiteY7" fmla="*/ 1209675 h 1339360"/>
              <a:gd name="connsiteX8" fmla="*/ 476250 w 4526712"/>
              <a:gd name="connsiteY8" fmla="*/ 1328737 h 1339360"/>
              <a:gd name="connsiteX9" fmla="*/ 0 w 4526712"/>
              <a:gd name="connsiteY9" fmla="*/ 1119187 h 1339360"/>
              <a:gd name="connsiteX0" fmla="*/ 4467225 w 4526712"/>
              <a:gd name="connsiteY0" fmla="*/ 0 h 1339360"/>
              <a:gd name="connsiteX1" fmla="*/ 4491037 w 4526712"/>
              <a:gd name="connsiteY1" fmla="*/ 581024 h 1339360"/>
              <a:gd name="connsiteX2" fmla="*/ 4143375 w 4526712"/>
              <a:gd name="connsiteY2" fmla="*/ 890587 h 1339360"/>
              <a:gd name="connsiteX3" fmla="*/ 3352800 w 4526712"/>
              <a:gd name="connsiteY3" fmla="*/ 795338 h 1339360"/>
              <a:gd name="connsiteX4" fmla="*/ 2924175 w 4526712"/>
              <a:gd name="connsiteY4" fmla="*/ 1166813 h 1339360"/>
              <a:gd name="connsiteX5" fmla="*/ 2433637 w 4526712"/>
              <a:gd name="connsiteY5" fmla="*/ 1333499 h 1339360"/>
              <a:gd name="connsiteX6" fmla="*/ 1752600 w 4526712"/>
              <a:gd name="connsiteY6" fmla="*/ 971550 h 1339360"/>
              <a:gd name="connsiteX7" fmla="*/ 1271587 w 4526712"/>
              <a:gd name="connsiteY7" fmla="*/ 1252537 h 1339360"/>
              <a:gd name="connsiteX8" fmla="*/ 476250 w 4526712"/>
              <a:gd name="connsiteY8" fmla="*/ 1328737 h 1339360"/>
              <a:gd name="connsiteX9" fmla="*/ 0 w 4526712"/>
              <a:gd name="connsiteY9" fmla="*/ 1119187 h 1339360"/>
              <a:gd name="connsiteX0" fmla="*/ 4467225 w 4526712"/>
              <a:gd name="connsiteY0" fmla="*/ 0 h 1341477"/>
              <a:gd name="connsiteX1" fmla="*/ 4491037 w 4526712"/>
              <a:gd name="connsiteY1" fmla="*/ 581024 h 1341477"/>
              <a:gd name="connsiteX2" fmla="*/ 4143375 w 4526712"/>
              <a:gd name="connsiteY2" fmla="*/ 890587 h 1341477"/>
              <a:gd name="connsiteX3" fmla="*/ 3352800 w 4526712"/>
              <a:gd name="connsiteY3" fmla="*/ 795338 h 1341477"/>
              <a:gd name="connsiteX4" fmla="*/ 2924175 w 4526712"/>
              <a:gd name="connsiteY4" fmla="*/ 1166813 h 1341477"/>
              <a:gd name="connsiteX5" fmla="*/ 2433637 w 4526712"/>
              <a:gd name="connsiteY5" fmla="*/ 1333499 h 1341477"/>
              <a:gd name="connsiteX6" fmla="*/ 1724025 w 4526712"/>
              <a:gd name="connsiteY6" fmla="*/ 928688 h 1341477"/>
              <a:gd name="connsiteX7" fmla="*/ 1271587 w 4526712"/>
              <a:gd name="connsiteY7" fmla="*/ 1252537 h 1341477"/>
              <a:gd name="connsiteX8" fmla="*/ 476250 w 4526712"/>
              <a:gd name="connsiteY8" fmla="*/ 1328737 h 1341477"/>
              <a:gd name="connsiteX9" fmla="*/ 0 w 4526712"/>
              <a:gd name="connsiteY9" fmla="*/ 1119187 h 1341477"/>
              <a:gd name="connsiteX0" fmla="*/ 4467225 w 4526712"/>
              <a:gd name="connsiteY0" fmla="*/ 0 h 1342049"/>
              <a:gd name="connsiteX1" fmla="*/ 4491037 w 4526712"/>
              <a:gd name="connsiteY1" fmla="*/ 581024 h 1342049"/>
              <a:gd name="connsiteX2" fmla="*/ 4143375 w 4526712"/>
              <a:gd name="connsiteY2" fmla="*/ 890587 h 1342049"/>
              <a:gd name="connsiteX3" fmla="*/ 3276600 w 4526712"/>
              <a:gd name="connsiteY3" fmla="*/ 729921 h 1342049"/>
              <a:gd name="connsiteX4" fmla="*/ 2924175 w 4526712"/>
              <a:gd name="connsiteY4" fmla="*/ 1166813 h 1342049"/>
              <a:gd name="connsiteX5" fmla="*/ 2433637 w 4526712"/>
              <a:gd name="connsiteY5" fmla="*/ 1333499 h 1342049"/>
              <a:gd name="connsiteX6" fmla="*/ 1724025 w 4526712"/>
              <a:gd name="connsiteY6" fmla="*/ 928688 h 1342049"/>
              <a:gd name="connsiteX7" fmla="*/ 1271587 w 4526712"/>
              <a:gd name="connsiteY7" fmla="*/ 1252537 h 1342049"/>
              <a:gd name="connsiteX8" fmla="*/ 476250 w 4526712"/>
              <a:gd name="connsiteY8" fmla="*/ 1328737 h 1342049"/>
              <a:gd name="connsiteX9" fmla="*/ 0 w 4526712"/>
              <a:gd name="connsiteY9" fmla="*/ 1119187 h 1342049"/>
              <a:gd name="connsiteX0" fmla="*/ 4467225 w 4533375"/>
              <a:gd name="connsiteY0" fmla="*/ 0 h 1342049"/>
              <a:gd name="connsiteX1" fmla="*/ 4491037 w 4533375"/>
              <a:gd name="connsiteY1" fmla="*/ 581024 h 1342049"/>
              <a:gd name="connsiteX2" fmla="*/ 4048125 w 4533375"/>
              <a:gd name="connsiteY2" fmla="*/ 852428 h 1342049"/>
              <a:gd name="connsiteX3" fmla="*/ 3276600 w 4533375"/>
              <a:gd name="connsiteY3" fmla="*/ 729921 h 1342049"/>
              <a:gd name="connsiteX4" fmla="*/ 2924175 w 4533375"/>
              <a:gd name="connsiteY4" fmla="*/ 1166813 h 1342049"/>
              <a:gd name="connsiteX5" fmla="*/ 2433637 w 4533375"/>
              <a:gd name="connsiteY5" fmla="*/ 1333499 h 1342049"/>
              <a:gd name="connsiteX6" fmla="*/ 1724025 w 4533375"/>
              <a:gd name="connsiteY6" fmla="*/ 928688 h 1342049"/>
              <a:gd name="connsiteX7" fmla="*/ 1271587 w 4533375"/>
              <a:gd name="connsiteY7" fmla="*/ 1252537 h 1342049"/>
              <a:gd name="connsiteX8" fmla="*/ 476250 w 4533375"/>
              <a:gd name="connsiteY8" fmla="*/ 1328737 h 1342049"/>
              <a:gd name="connsiteX9" fmla="*/ 0 w 4533375"/>
              <a:gd name="connsiteY9" fmla="*/ 1119187 h 1342049"/>
              <a:gd name="connsiteX0" fmla="*/ 4467225 w 4499157"/>
              <a:gd name="connsiteY0" fmla="*/ 0 h 1342049"/>
              <a:gd name="connsiteX1" fmla="*/ 4408487 w 4499157"/>
              <a:gd name="connsiteY1" fmla="*/ 586475 h 1342049"/>
              <a:gd name="connsiteX2" fmla="*/ 4048125 w 4499157"/>
              <a:gd name="connsiteY2" fmla="*/ 852428 h 1342049"/>
              <a:gd name="connsiteX3" fmla="*/ 3276600 w 4499157"/>
              <a:gd name="connsiteY3" fmla="*/ 729921 h 1342049"/>
              <a:gd name="connsiteX4" fmla="*/ 2924175 w 4499157"/>
              <a:gd name="connsiteY4" fmla="*/ 1166813 h 1342049"/>
              <a:gd name="connsiteX5" fmla="*/ 2433637 w 4499157"/>
              <a:gd name="connsiteY5" fmla="*/ 1333499 h 1342049"/>
              <a:gd name="connsiteX6" fmla="*/ 1724025 w 4499157"/>
              <a:gd name="connsiteY6" fmla="*/ 928688 h 1342049"/>
              <a:gd name="connsiteX7" fmla="*/ 1271587 w 4499157"/>
              <a:gd name="connsiteY7" fmla="*/ 1252537 h 1342049"/>
              <a:gd name="connsiteX8" fmla="*/ 476250 w 4499157"/>
              <a:gd name="connsiteY8" fmla="*/ 1328737 h 1342049"/>
              <a:gd name="connsiteX9" fmla="*/ 0 w 4499157"/>
              <a:gd name="connsiteY9" fmla="*/ 1119187 h 1342049"/>
              <a:gd name="connsiteX0" fmla="*/ 4359275 w 4434599"/>
              <a:gd name="connsiteY0" fmla="*/ 0 h 1412917"/>
              <a:gd name="connsiteX1" fmla="*/ 4408487 w 4434599"/>
              <a:gd name="connsiteY1" fmla="*/ 657343 h 1412917"/>
              <a:gd name="connsiteX2" fmla="*/ 4048125 w 4434599"/>
              <a:gd name="connsiteY2" fmla="*/ 923296 h 1412917"/>
              <a:gd name="connsiteX3" fmla="*/ 3276600 w 4434599"/>
              <a:gd name="connsiteY3" fmla="*/ 800789 h 1412917"/>
              <a:gd name="connsiteX4" fmla="*/ 2924175 w 4434599"/>
              <a:gd name="connsiteY4" fmla="*/ 1237681 h 1412917"/>
              <a:gd name="connsiteX5" fmla="*/ 2433637 w 4434599"/>
              <a:gd name="connsiteY5" fmla="*/ 1404367 h 1412917"/>
              <a:gd name="connsiteX6" fmla="*/ 1724025 w 4434599"/>
              <a:gd name="connsiteY6" fmla="*/ 999556 h 1412917"/>
              <a:gd name="connsiteX7" fmla="*/ 1271587 w 4434599"/>
              <a:gd name="connsiteY7" fmla="*/ 1323405 h 1412917"/>
              <a:gd name="connsiteX8" fmla="*/ 476250 w 4434599"/>
              <a:gd name="connsiteY8" fmla="*/ 1399605 h 1412917"/>
              <a:gd name="connsiteX9" fmla="*/ 0 w 4434599"/>
              <a:gd name="connsiteY9" fmla="*/ 1190055 h 1412917"/>
              <a:gd name="connsiteX0" fmla="*/ 4359275 w 4439768"/>
              <a:gd name="connsiteY0" fmla="*/ 0 h 1412917"/>
              <a:gd name="connsiteX1" fmla="*/ 4408487 w 4439768"/>
              <a:gd name="connsiteY1" fmla="*/ 657343 h 1412917"/>
              <a:gd name="connsiteX2" fmla="*/ 3978275 w 4439768"/>
              <a:gd name="connsiteY2" fmla="*/ 934199 h 1412917"/>
              <a:gd name="connsiteX3" fmla="*/ 3276600 w 4439768"/>
              <a:gd name="connsiteY3" fmla="*/ 800789 h 1412917"/>
              <a:gd name="connsiteX4" fmla="*/ 2924175 w 4439768"/>
              <a:gd name="connsiteY4" fmla="*/ 1237681 h 1412917"/>
              <a:gd name="connsiteX5" fmla="*/ 2433637 w 4439768"/>
              <a:gd name="connsiteY5" fmla="*/ 1404367 h 1412917"/>
              <a:gd name="connsiteX6" fmla="*/ 1724025 w 4439768"/>
              <a:gd name="connsiteY6" fmla="*/ 999556 h 1412917"/>
              <a:gd name="connsiteX7" fmla="*/ 1271587 w 4439768"/>
              <a:gd name="connsiteY7" fmla="*/ 1323405 h 1412917"/>
              <a:gd name="connsiteX8" fmla="*/ 476250 w 4439768"/>
              <a:gd name="connsiteY8" fmla="*/ 1399605 h 1412917"/>
              <a:gd name="connsiteX9" fmla="*/ 0 w 4439768"/>
              <a:gd name="connsiteY9" fmla="*/ 1190055 h 1412917"/>
              <a:gd name="connsiteX0" fmla="*/ 4359275 w 4439768"/>
              <a:gd name="connsiteY0" fmla="*/ 0 h 1412917"/>
              <a:gd name="connsiteX1" fmla="*/ 4408487 w 4439768"/>
              <a:gd name="connsiteY1" fmla="*/ 657343 h 1412917"/>
              <a:gd name="connsiteX2" fmla="*/ 3978275 w 4439768"/>
              <a:gd name="connsiteY2" fmla="*/ 934199 h 1412917"/>
              <a:gd name="connsiteX3" fmla="*/ 3276600 w 4439768"/>
              <a:gd name="connsiteY3" fmla="*/ 800789 h 1412917"/>
              <a:gd name="connsiteX4" fmla="*/ 2924175 w 4439768"/>
              <a:gd name="connsiteY4" fmla="*/ 1237681 h 1412917"/>
              <a:gd name="connsiteX5" fmla="*/ 2433637 w 4439768"/>
              <a:gd name="connsiteY5" fmla="*/ 1404367 h 1412917"/>
              <a:gd name="connsiteX6" fmla="*/ 1724025 w 4439768"/>
              <a:gd name="connsiteY6" fmla="*/ 999556 h 1412917"/>
              <a:gd name="connsiteX7" fmla="*/ 1271587 w 4439768"/>
              <a:gd name="connsiteY7" fmla="*/ 1323405 h 1412917"/>
              <a:gd name="connsiteX8" fmla="*/ 488950 w 4439768"/>
              <a:gd name="connsiteY8" fmla="*/ 1132486 h 1412917"/>
              <a:gd name="connsiteX9" fmla="*/ 0 w 4439768"/>
              <a:gd name="connsiteY9" fmla="*/ 1190055 h 1412917"/>
              <a:gd name="connsiteX0" fmla="*/ 4359275 w 4439768"/>
              <a:gd name="connsiteY0" fmla="*/ 0 h 1447491"/>
              <a:gd name="connsiteX1" fmla="*/ 4408487 w 4439768"/>
              <a:gd name="connsiteY1" fmla="*/ 657343 h 1447491"/>
              <a:gd name="connsiteX2" fmla="*/ 3978275 w 4439768"/>
              <a:gd name="connsiteY2" fmla="*/ 934199 h 1447491"/>
              <a:gd name="connsiteX3" fmla="*/ 3276600 w 4439768"/>
              <a:gd name="connsiteY3" fmla="*/ 800789 h 1447491"/>
              <a:gd name="connsiteX4" fmla="*/ 2924175 w 4439768"/>
              <a:gd name="connsiteY4" fmla="*/ 1237681 h 1447491"/>
              <a:gd name="connsiteX5" fmla="*/ 2433637 w 4439768"/>
              <a:gd name="connsiteY5" fmla="*/ 1404367 h 1447491"/>
              <a:gd name="connsiteX6" fmla="*/ 1724025 w 4439768"/>
              <a:gd name="connsiteY6" fmla="*/ 999556 h 1447491"/>
              <a:gd name="connsiteX7" fmla="*/ 1271587 w 4439768"/>
              <a:gd name="connsiteY7" fmla="*/ 1323405 h 1447491"/>
              <a:gd name="connsiteX8" fmla="*/ 577850 w 4439768"/>
              <a:gd name="connsiteY8" fmla="*/ 1443217 h 1447491"/>
              <a:gd name="connsiteX9" fmla="*/ 0 w 4439768"/>
              <a:gd name="connsiteY9" fmla="*/ 1190055 h 1447491"/>
              <a:gd name="connsiteX0" fmla="*/ 4359275 w 4439768"/>
              <a:gd name="connsiteY0" fmla="*/ 0 h 1478114"/>
              <a:gd name="connsiteX1" fmla="*/ 4408487 w 4439768"/>
              <a:gd name="connsiteY1" fmla="*/ 657343 h 1478114"/>
              <a:gd name="connsiteX2" fmla="*/ 3978275 w 4439768"/>
              <a:gd name="connsiteY2" fmla="*/ 934199 h 1478114"/>
              <a:gd name="connsiteX3" fmla="*/ 3276600 w 4439768"/>
              <a:gd name="connsiteY3" fmla="*/ 800789 h 1478114"/>
              <a:gd name="connsiteX4" fmla="*/ 2924175 w 4439768"/>
              <a:gd name="connsiteY4" fmla="*/ 1237681 h 1478114"/>
              <a:gd name="connsiteX5" fmla="*/ 2433637 w 4439768"/>
              <a:gd name="connsiteY5" fmla="*/ 1404367 h 1478114"/>
              <a:gd name="connsiteX6" fmla="*/ 1724025 w 4439768"/>
              <a:gd name="connsiteY6" fmla="*/ 999556 h 1478114"/>
              <a:gd name="connsiteX7" fmla="*/ 1182687 w 4439768"/>
              <a:gd name="connsiteY7" fmla="*/ 1437885 h 1478114"/>
              <a:gd name="connsiteX8" fmla="*/ 577850 w 4439768"/>
              <a:gd name="connsiteY8" fmla="*/ 1443217 h 1478114"/>
              <a:gd name="connsiteX9" fmla="*/ 0 w 4439768"/>
              <a:gd name="connsiteY9" fmla="*/ 1190055 h 1478114"/>
              <a:gd name="connsiteX0" fmla="*/ 4359275 w 4439768"/>
              <a:gd name="connsiteY0" fmla="*/ 0 h 1466644"/>
              <a:gd name="connsiteX1" fmla="*/ 4408487 w 4439768"/>
              <a:gd name="connsiteY1" fmla="*/ 657343 h 1466644"/>
              <a:gd name="connsiteX2" fmla="*/ 3978275 w 4439768"/>
              <a:gd name="connsiteY2" fmla="*/ 934199 h 1466644"/>
              <a:gd name="connsiteX3" fmla="*/ 3276600 w 4439768"/>
              <a:gd name="connsiteY3" fmla="*/ 800789 h 1466644"/>
              <a:gd name="connsiteX4" fmla="*/ 2924175 w 4439768"/>
              <a:gd name="connsiteY4" fmla="*/ 1237681 h 1466644"/>
              <a:gd name="connsiteX5" fmla="*/ 2433637 w 4439768"/>
              <a:gd name="connsiteY5" fmla="*/ 1404367 h 1466644"/>
              <a:gd name="connsiteX6" fmla="*/ 1724025 w 4439768"/>
              <a:gd name="connsiteY6" fmla="*/ 999556 h 1466644"/>
              <a:gd name="connsiteX7" fmla="*/ 1182687 w 4439768"/>
              <a:gd name="connsiteY7" fmla="*/ 1437885 h 1466644"/>
              <a:gd name="connsiteX8" fmla="*/ 577850 w 4439768"/>
              <a:gd name="connsiteY8" fmla="*/ 1443217 h 1466644"/>
              <a:gd name="connsiteX9" fmla="*/ 0 w 4439768"/>
              <a:gd name="connsiteY9" fmla="*/ 1190055 h 1466644"/>
              <a:gd name="connsiteX0" fmla="*/ 4359275 w 4439768"/>
              <a:gd name="connsiteY0" fmla="*/ 0 h 1466644"/>
              <a:gd name="connsiteX1" fmla="*/ 4408487 w 4439768"/>
              <a:gd name="connsiteY1" fmla="*/ 657343 h 1466644"/>
              <a:gd name="connsiteX2" fmla="*/ 3978275 w 4439768"/>
              <a:gd name="connsiteY2" fmla="*/ 934199 h 1466644"/>
              <a:gd name="connsiteX3" fmla="*/ 3276600 w 4439768"/>
              <a:gd name="connsiteY3" fmla="*/ 800789 h 1466644"/>
              <a:gd name="connsiteX4" fmla="*/ 2924175 w 4439768"/>
              <a:gd name="connsiteY4" fmla="*/ 1237681 h 1466644"/>
              <a:gd name="connsiteX5" fmla="*/ 2433637 w 4439768"/>
              <a:gd name="connsiteY5" fmla="*/ 1404367 h 1466644"/>
              <a:gd name="connsiteX6" fmla="*/ 1724025 w 4439768"/>
              <a:gd name="connsiteY6" fmla="*/ 999556 h 1466644"/>
              <a:gd name="connsiteX7" fmla="*/ 1150937 w 4439768"/>
              <a:gd name="connsiteY7" fmla="*/ 1437885 h 1466644"/>
              <a:gd name="connsiteX8" fmla="*/ 577850 w 4439768"/>
              <a:gd name="connsiteY8" fmla="*/ 1443217 h 1466644"/>
              <a:gd name="connsiteX9" fmla="*/ 0 w 4439768"/>
              <a:gd name="connsiteY9" fmla="*/ 1190055 h 1466644"/>
              <a:gd name="connsiteX0" fmla="*/ 4359275 w 4439768"/>
              <a:gd name="connsiteY0" fmla="*/ 0 h 1476167"/>
              <a:gd name="connsiteX1" fmla="*/ 4408487 w 4439768"/>
              <a:gd name="connsiteY1" fmla="*/ 657343 h 1476167"/>
              <a:gd name="connsiteX2" fmla="*/ 3978275 w 4439768"/>
              <a:gd name="connsiteY2" fmla="*/ 934199 h 1476167"/>
              <a:gd name="connsiteX3" fmla="*/ 3276600 w 4439768"/>
              <a:gd name="connsiteY3" fmla="*/ 800789 h 1476167"/>
              <a:gd name="connsiteX4" fmla="*/ 2924175 w 4439768"/>
              <a:gd name="connsiteY4" fmla="*/ 1237681 h 1476167"/>
              <a:gd name="connsiteX5" fmla="*/ 2433637 w 4439768"/>
              <a:gd name="connsiteY5" fmla="*/ 1404367 h 1476167"/>
              <a:gd name="connsiteX6" fmla="*/ 1724025 w 4439768"/>
              <a:gd name="connsiteY6" fmla="*/ 1026813 h 1476167"/>
              <a:gd name="connsiteX7" fmla="*/ 1150937 w 4439768"/>
              <a:gd name="connsiteY7" fmla="*/ 1437885 h 1476167"/>
              <a:gd name="connsiteX8" fmla="*/ 577850 w 4439768"/>
              <a:gd name="connsiteY8" fmla="*/ 1443217 h 1476167"/>
              <a:gd name="connsiteX9" fmla="*/ 0 w 4439768"/>
              <a:gd name="connsiteY9" fmla="*/ 1190055 h 1476167"/>
              <a:gd name="connsiteX0" fmla="*/ 4067175 w 4147668"/>
              <a:gd name="connsiteY0" fmla="*/ 0 h 1476167"/>
              <a:gd name="connsiteX1" fmla="*/ 4116387 w 4147668"/>
              <a:gd name="connsiteY1" fmla="*/ 657343 h 1476167"/>
              <a:gd name="connsiteX2" fmla="*/ 3686175 w 4147668"/>
              <a:gd name="connsiteY2" fmla="*/ 934199 h 1476167"/>
              <a:gd name="connsiteX3" fmla="*/ 2984500 w 4147668"/>
              <a:gd name="connsiteY3" fmla="*/ 800789 h 1476167"/>
              <a:gd name="connsiteX4" fmla="*/ 2632075 w 4147668"/>
              <a:gd name="connsiteY4" fmla="*/ 1237681 h 1476167"/>
              <a:gd name="connsiteX5" fmla="*/ 2141537 w 4147668"/>
              <a:gd name="connsiteY5" fmla="*/ 1404367 h 1476167"/>
              <a:gd name="connsiteX6" fmla="*/ 1431925 w 4147668"/>
              <a:gd name="connsiteY6" fmla="*/ 1026813 h 1476167"/>
              <a:gd name="connsiteX7" fmla="*/ 858837 w 4147668"/>
              <a:gd name="connsiteY7" fmla="*/ 1437885 h 1476167"/>
              <a:gd name="connsiteX8" fmla="*/ 285750 w 4147668"/>
              <a:gd name="connsiteY8" fmla="*/ 1443217 h 1476167"/>
              <a:gd name="connsiteX9" fmla="*/ 0 w 4147668"/>
              <a:gd name="connsiteY9" fmla="*/ 922936 h 1476167"/>
              <a:gd name="connsiteX0" fmla="*/ 4295775 w 4376268"/>
              <a:gd name="connsiteY0" fmla="*/ 0 h 1476167"/>
              <a:gd name="connsiteX1" fmla="*/ 4344987 w 4376268"/>
              <a:gd name="connsiteY1" fmla="*/ 657343 h 1476167"/>
              <a:gd name="connsiteX2" fmla="*/ 3914775 w 4376268"/>
              <a:gd name="connsiteY2" fmla="*/ 934199 h 1476167"/>
              <a:gd name="connsiteX3" fmla="*/ 3213100 w 4376268"/>
              <a:gd name="connsiteY3" fmla="*/ 800789 h 1476167"/>
              <a:gd name="connsiteX4" fmla="*/ 2860675 w 4376268"/>
              <a:gd name="connsiteY4" fmla="*/ 1237681 h 1476167"/>
              <a:gd name="connsiteX5" fmla="*/ 2370137 w 4376268"/>
              <a:gd name="connsiteY5" fmla="*/ 1404367 h 1476167"/>
              <a:gd name="connsiteX6" fmla="*/ 1660525 w 4376268"/>
              <a:gd name="connsiteY6" fmla="*/ 1026813 h 1476167"/>
              <a:gd name="connsiteX7" fmla="*/ 1087437 w 4376268"/>
              <a:gd name="connsiteY7" fmla="*/ 1437885 h 1476167"/>
              <a:gd name="connsiteX8" fmla="*/ 514350 w 4376268"/>
              <a:gd name="connsiteY8" fmla="*/ 1443217 h 1476167"/>
              <a:gd name="connsiteX9" fmla="*/ 0 w 4376268"/>
              <a:gd name="connsiteY9" fmla="*/ 1255472 h 1476167"/>
              <a:gd name="connsiteX0" fmla="*/ 4295775 w 4337998"/>
              <a:gd name="connsiteY0" fmla="*/ 0 h 1476167"/>
              <a:gd name="connsiteX1" fmla="*/ 4276407 w 4337998"/>
              <a:gd name="connsiteY1" fmla="*/ 644260 h 1476167"/>
              <a:gd name="connsiteX2" fmla="*/ 3914775 w 4337998"/>
              <a:gd name="connsiteY2" fmla="*/ 934199 h 1476167"/>
              <a:gd name="connsiteX3" fmla="*/ 3213100 w 4337998"/>
              <a:gd name="connsiteY3" fmla="*/ 800789 h 1476167"/>
              <a:gd name="connsiteX4" fmla="*/ 2860675 w 4337998"/>
              <a:gd name="connsiteY4" fmla="*/ 1237681 h 1476167"/>
              <a:gd name="connsiteX5" fmla="*/ 2370137 w 4337998"/>
              <a:gd name="connsiteY5" fmla="*/ 1404367 h 1476167"/>
              <a:gd name="connsiteX6" fmla="*/ 1660525 w 4337998"/>
              <a:gd name="connsiteY6" fmla="*/ 1026813 h 1476167"/>
              <a:gd name="connsiteX7" fmla="*/ 1087437 w 4337998"/>
              <a:gd name="connsiteY7" fmla="*/ 1437885 h 1476167"/>
              <a:gd name="connsiteX8" fmla="*/ 514350 w 4337998"/>
              <a:gd name="connsiteY8" fmla="*/ 1443217 h 1476167"/>
              <a:gd name="connsiteX9" fmla="*/ 0 w 4337998"/>
              <a:gd name="connsiteY9" fmla="*/ 1255472 h 1476167"/>
              <a:gd name="connsiteX0" fmla="*/ 4227195 w 4302613"/>
              <a:gd name="connsiteY0" fmla="*/ 0 h 1535042"/>
              <a:gd name="connsiteX1" fmla="*/ 4276407 w 4302613"/>
              <a:gd name="connsiteY1" fmla="*/ 703135 h 1535042"/>
              <a:gd name="connsiteX2" fmla="*/ 3914775 w 4302613"/>
              <a:gd name="connsiteY2" fmla="*/ 993074 h 1535042"/>
              <a:gd name="connsiteX3" fmla="*/ 3213100 w 4302613"/>
              <a:gd name="connsiteY3" fmla="*/ 859664 h 1535042"/>
              <a:gd name="connsiteX4" fmla="*/ 2860675 w 4302613"/>
              <a:gd name="connsiteY4" fmla="*/ 1296556 h 1535042"/>
              <a:gd name="connsiteX5" fmla="*/ 2370137 w 4302613"/>
              <a:gd name="connsiteY5" fmla="*/ 1463242 h 1535042"/>
              <a:gd name="connsiteX6" fmla="*/ 1660525 w 4302613"/>
              <a:gd name="connsiteY6" fmla="*/ 1085688 h 1535042"/>
              <a:gd name="connsiteX7" fmla="*/ 1087437 w 4302613"/>
              <a:gd name="connsiteY7" fmla="*/ 1496760 h 1535042"/>
              <a:gd name="connsiteX8" fmla="*/ 514350 w 4302613"/>
              <a:gd name="connsiteY8" fmla="*/ 1502092 h 1535042"/>
              <a:gd name="connsiteX9" fmla="*/ 0 w 4302613"/>
              <a:gd name="connsiteY9" fmla="*/ 1314347 h 153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2613" h="1535042">
                <a:moveTo>
                  <a:pt x="4227195" y="0"/>
                </a:moveTo>
                <a:cubicBezTo>
                  <a:pt x="4298235" y="190500"/>
                  <a:pt x="4328477" y="537623"/>
                  <a:pt x="4276407" y="703135"/>
                </a:cubicBezTo>
                <a:cubicBezTo>
                  <a:pt x="4224337" y="868647"/>
                  <a:pt x="4091993" y="966986"/>
                  <a:pt x="3914775" y="993074"/>
                </a:cubicBezTo>
                <a:cubicBezTo>
                  <a:pt x="3737557" y="1019162"/>
                  <a:pt x="3388783" y="809084"/>
                  <a:pt x="3213100" y="859664"/>
                </a:cubicBezTo>
                <a:cubicBezTo>
                  <a:pt x="3037417" y="910244"/>
                  <a:pt x="3001169" y="1195960"/>
                  <a:pt x="2860675" y="1296556"/>
                </a:cubicBezTo>
                <a:cubicBezTo>
                  <a:pt x="2720181" y="1397152"/>
                  <a:pt x="2570162" y="1498387"/>
                  <a:pt x="2370137" y="1463242"/>
                </a:cubicBezTo>
                <a:cubicBezTo>
                  <a:pt x="2170112" y="1428097"/>
                  <a:pt x="1874308" y="1080102"/>
                  <a:pt x="1660525" y="1085688"/>
                </a:cubicBezTo>
                <a:cubicBezTo>
                  <a:pt x="1446742" y="1091274"/>
                  <a:pt x="1278466" y="1427359"/>
                  <a:pt x="1087437" y="1496760"/>
                </a:cubicBezTo>
                <a:cubicBezTo>
                  <a:pt x="896408" y="1566161"/>
                  <a:pt x="726281" y="1524317"/>
                  <a:pt x="514350" y="1502092"/>
                </a:cubicBezTo>
                <a:cubicBezTo>
                  <a:pt x="302419" y="1479867"/>
                  <a:pt x="131762" y="1411581"/>
                  <a:pt x="0" y="1314347"/>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467937" y="3206044"/>
            <a:ext cx="4646213" cy="1539479"/>
          </a:xfrm>
          <a:custGeom>
            <a:avLst/>
            <a:gdLst>
              <a:gd name="connsiteX0" fmla="*/ 4838700 w 4838700"/>
              <a:gd name="connsiteY0" fmla="*/ 0 h 1075365"/>
              <a:gd name="connsiteX1" fmla="*/ 4556760 w 4838700"/>
              <a:gd name="connsiteY1" fmla="*/ 571500 h 1075365"/>
              <a:gd name="connsiteX2" fmla="*/ 4381500 w 4838700"/>
              <a:gd name="connsiteY2" fmla="*/ 922020 h 1075365"/>
              <a:gd name="connsiteX3" fmla="*/ 4183380 w 4838700"/>
              <a:gd name="connsiteY3" fmla="*/ 975360 h 1075365"/>
              <a:gd name="connsiteX4" fmla="*/ 3848100 w 4838700"/>
              <a:gd name="connsiteY4" fmla="*/ 914400 h 1075365"/>
              <a:gd name="connsiteX5" fmla="*/ 3215640 w 4838700"/>
              <a:gd name="connsiteY5" fmla="*/ 868680 h 1075365"/>
              <a:gd name="connsiteX6" fmla="*/ 2887980 w 4838700"/>
              <a:gd name="connsiteY6" fmla="*/ 1021080 h 1075365"/>
              <a:gd name="connsiteX7" fmla="*/ 2362200 w 4838700"/>
              <a:gd name="connsiteY7" fmla="*/ 990600 h 1075365"/>
              <a:gd name="connsiteX8" fmla="*/ 1859280 w 4838700"/>
              <a:gd name="connsiteY8" fmla="*/ 1021080 h 1075365"/>
              <a:gd name="connsiteX9" fmla="*/ 1341120 w 4838700"/>
              <a:gd name="connsiteY9" fmla="*/ 1074420 h 1075365"/>
              <a:gd name="connsiteX10" fmla="*/ 975360 w 4838700"/>
              <a:gd name="connsiteY10" fmla="*/ 1051560 h 1075365"/>
              <a:gd name="connsiteX11" fmla="*/ 800100 w 4838700"/>
              <a:gd name="connsiteY11" fmla="*/ 1005840 h 1075365"/>
              <a:gd name="connsiteX12" fmla="*/ 144780 w 4838700"/>
              <a:gd name="connsiteY12" fmla="*/ 990600 h 1075365"/>
              <a:gd name="connsiteX13" fmla="*/ 0 w 4838700"/>
              <a:gd name="connsiteY13" fmla="*/ 800100 h 1075365"/>
              <a:gd name="connsiteX0" fmla="*/ 4739011 w 4739011"/>
              <a:gd name="connsiteY0" fmla="*/ 0 h 1162086"/>
              <a:gd name="connsiteX1" fmla="*/ 4556760 w 4739011"/>
              <a:gd name="connsiteY1" fmla="*/ 658221 h 1162086"/>
              <a:gd name="connsiteX2" fmla="*/ 4381500 w 4739011"/>
              <a:gd name="connsiteY2" fmla="*/ 1008741 h 1162086"/>
              <a:gd name="connsiteX3" fmla="*/ 4183380 w 4739011"/>
              <a:gd name="connsiteY3" fmla="*/ 1062081 h 1162086"/>
              <a:gd name="connsiteX4" fmla="*/ 3848100 w 4739011"/>
              <a:gd name="connsiteY4" fmla="*/ 1001121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56760 w 4739011"/>
              <a:gd name="connsiteY1" fmla="*/ 658221 h 1162086"/>
              <a:gd name="connsiteX2" fmla="*/ 4381500 w 4739011"/>
              <a:gd name="connsiteY2" fmla="*/ 1008741 h 1162086"/>
              <a:gd name="connsiteX3" fmla="*/ 4183380 w 4739011"/>
              <a:gd name="connsiteY3" fmla="*/ 1062081 h 1162086"/>
              <a:gd name="connsiteX4" fmla="*/ 3848100 w 4739011"/>
              <a:gd name="connsiteY4" fmla="*/ 1001121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381500 w 4739011"/>
              <a:gd name="connsiteY2" fmla="*/ 1008741 h 1162086"/>
              <a:gd name="connsiteX3" fmla="*/ 4183380 w 4739011"/>
              <a:gd name="connsiteY3" fmla="*/ 1062081 h 1162086"/>
              <a:gd name="connsiteX4" fmla="*/ 3848100 w 4739011"/>
              <a:gd name="connsiteY4" fmla="*/ 1001121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381500 w 4739011"/>
              <a:gd name="connsiteY2" fmla="*/ 1008741 h 1162086"/>
              <a:gd name="connsiteX3" fmla="*/ 4183380 w 4739011"/>
              <a:gd name="connsiteY3" fmla="*/ 1062081 h 1162086"/>
              <a:gd name="connsiteX4" fmla="*/ 3848100 w 4739011"/>
              <a:gd name="connsiteY4" fmla="*/ 1001121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381500 w 4739011"/>
              <a:gd name="connsiteY2" fmla="*/ 1008741 h 1162086"/>
              <a:gd name="connsiteX3" fmla="*/ 4183380 w 4739011"/>
              <a:gd name="connsiteY3" fmla="*/ 1062081 h 1162086"/>
              <a:gd name="connsiteX4" fmla="*/ 3848100 w 4739011"/>
              <a:gd name="connsiteY4" fmla="*/ 1001121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237505 w 4739011"/>
              <a:gd name="connsiteY2" fmla="*/ 627922 h 1162086"/>
              <a:gd name="connsiteX3" fmla="*/ 4183380 w 4739011"/>
              <a:gd name="connsiteY3" fmla="*/ 1062081 h 1162086"/>
              <a:gd name="connsiteX4" fmla="*/ 3848100 w 4739011"/>
              <a:gd name="connsiteY4" fmla="*/ 1001121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4183380 w 4739011"/>
              <a:gd name="connsiteY3" fmla="*/ 1062081 h 1162086"/>
              <a:gd name="connsiteX4" fmla="*/ 3848100 w 4739011"/>
              <a:gd name="connsiteY4" fmla="*/ 1001121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878777 w 4739011"/>
              <a:gd name="connsiteY3" fmla="*/ 903721 h 1162086"/>
              <a:gd name="connsiteX4" fmla="*/ 3848100 w 4739011"/>
              <a:gd name="connsiteY4" fmla="*/ 1001121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878777 w 4739011"/>
              <a:gd name="connsiteY3" fmla="*/ 903721 h 1162086"/>
              <a:gd name="connsiteX4" fmla="*/ 3537958 w 4739011"/>
              <a:gd name="connsiteY4" fmla="*/ 1053908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828933 w 4739011"/>
              <a:gd name="connsiteY3" fmla="*/ 1035688 h 1162086"/>
              <a:gd name="connsiteX4" fmla="*/ 3537958 w 4739011"/>
              <a:gd name="connsiteY4" fmla="*/ 1053908 h 1162086"/>
              <a:gd name="connsiteX5" fmla="*/ 3215640 w 4739011"/>
              <a:gd name="connsiteY5" fmla="*/ 95540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828933 w 4739011"/>
              <a:gd name="connsiteY3" fmla="*/ 1035688 h 1162086"/>
              <a:gd name="connsiteX4" fmla="*/ 3537958 w 4739011"/>
              <a:gd name="connsiteY4" fmla="*/ 1053908 h 1162086"/>
              <a:gd name="connsiteX5" fmla="*/ 3309790 w 4739011"/>
              <a:gd name="connsiteY5" fmla="*/ 110999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828933 w 4739011"/>
              <a:gd name="connsiteY3" fmla="*/ 1035688 h 1162086"/>
              <a:gd name="connsiteX4" fmla="*/ 3537958 w 4739011"/>
              <a:gd name="connsiteY4" fmla="*/ 1102924 h 1162086"/>
              <a:gd name="connsiteX5" fmla="*/ 3309790 w 4739011"/>
              <a:gd name="connsiteY5" fmla="*/ 110999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828933 w 4739011"/>
              <a:gd name="connsiteY3" fmla="*/ 1035688 h 1162086"/>
              <a:gd name="connsiteX4" fmla="*/ 3537958 w 4739011"/>
              <a:gd name="connsiteY4" fmla="*/ 1091612 h 1162086"/>
              <a:gd name="connsiteX5" fmla="*/ 3309790 w 4739011"/>
              <a:gd name="connsiteY5" fmla="*/ 110999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828933 w 4739011"/>
              <a:gd name="connsiteY3" fmla="*/ 1035688 h 1162086"/>
              <a:gd name="connsiteX4" fmla="*/ 3515805 w 4739011"/>
              <a:gd name="connsiteY4" fmla="*/ 1072759 h 1162086"/>
              <a:gd name="connsiteX5" fmla="*/ 3309790 w 4739011"/>
              <a:gd name="connsiteY5" fmla="*/ 110999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784627 w 4739011"/>
              <a:gd name="connsiteY3" fmla="*/ 1031918 h 1162086"/>
              <a:gd name="connsiteX4" fmla="*/ 3515805 w 4739011"/>
              <a:gd name="connsiteY4" fmla="*/ 1072759 h 1162086"/>
              <a:gd name="connsiteX5" fmla="*/ 3309790 w 4739011"/>
              <a:gd name="connsiteY5" fmla="*/ 1109991 h 1162086"/>
              <a:gd name="connsiteX6" fmla="*/ 2887980 w 4739011"/>
              <a:gd name="connsiteY6" fmla="*/ 1107801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784627 w 4739011"/>
              <a:gd name="connsiteY3" fmla="*/ 1031918 h 1162086"/>
              <a:gd name="connsiteX4" fmla="*/ 3515805 w 4739011"/>
              <a:gd name="connsiteY4" fmla="*/ 1072759 h 1162086"/>
              <a:gd name="connsiteX5" fmla="*/ 3309790 w 4739011"/>
              <a:gd name="connsiteY5" fmla="*/ 1109991 h 1162086"/>
              <a:gd name="connsiteX6" fmla="*/ 2948900 w 4739011"/>
              <a:gd name="connsiteY6" fmla="*/ 987146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62086"/>
              <a:gd name="connsiteX1" fmla="*/ 4578914 w 4739011"/>
              <a:gd name="connsiteY1" fmla="*/ 473467 h 1162086"/>
              <a:gd name="connsiteX2" fmla="*/ 4032590 w 4739011"/>
              <a:gd name="connsiteY2" fmla="*/ 695791 h 1162086"/>
              <a:gd name="connsiteX3" fmla="*/ 3784627 w 4739011"/>
              <a:gd name="connsiteY3" fmla="*/ 1031918 h 1162086"/>
              <a:gd name="connsiteX4" fmla="*/ 3515805 w 4739011"/>
              <a:gd name="connsiteY4" fmla="*/ 1072759 h 1162086"/>
              <a:gd name="connsiteX5" fmla="*/ 3315329 w 4739011"/>
              <a:gd name="connsiteY5" fmla="*/ 1060975 h 1162086"/>
              <a:gd name="connsiteX6" fmla="*/ 2948900 w 4739011"/>
              <a:gd name="connsiteY6" fmla="*/ 987146 h 1162086"/>
              <a:gd name="connsiteX7" fmla="*/ 2362200 w 4739011"/>
              <a:gd name="connsiteY7" fmla="*/ 1077321 h 1162086"/>
              <a:gd name="connsiteX8" fmla="*/ 1859280 w 4739011"/>
              <a:gd name="connsiteY8" fmla="*/ 1107801 h 1162086"/>
              <a:gd name="connsiteX9" fmla="*/ 1341120 w 4739011"/>
              <a:gd name="connsiteY9" fmla="*/ 1161141 h 1162086"/>
              <a:gd name="connsiteX10" fmla="*/ 975360 w 4739011"/>
              <a:gd name="connsiteY10" fmla="*/ 1138281 h 1162086"/>
              <a:gd name="connsiteX11" fmla="*/ 800100 w 4739011"/>
              <a:gd name="connsiteY11" fmla="*/ 1092561 h 1162086"/>
              <a:gd name="connsiteX12" fmla="*/ 144780 w 4739011"/>
              <a:gd name="connsiteY12" fmla="*/ 1077321 h 1162086"/>
              <a:gd name="connsiteX13" fmla="*/ 0 w 4739011"/>
              <a:gd name="connsiteY13" fmla="*/ 886821 h 1162086"/>
              <a:gd name="connsiteX0" fmla="*/ 4739011 w 4739011"/>
              <a:gd name="connsiteY0" fmla="*/ 0 h 1138999"/>
              <a:gd name="connsiteX1" fmla="*/ 4578914 w 4739011"/>
              <a:gd name="connsiteY1" fmla="*/ 473467 h 1138999"/>
              <a:gd name="connsiteX2" fmla="*/ 4032590 w 4739011"/>
              <a:gd name="connsiteY2" fmla="*/ 695791 h 1138999"/>
              <a:gd name="connsiteX3" fmla="*/ 3784627 w 4739011"/>
              <a:gd name="connsiteY3" fmla="*/ 1031918 h 1138999"/>
              <a:gd name="connsiteX4" fmla="*/ 3515805 w 4739011"/>
              <a:gd name="connsiteY4" fmla="*/ 1072759 h 1138999"/>
              <a:gd name="connsiteX5" fmla="*/ 3315329 w 4739011"/>
              <a:gd name="connsiteY5" fmla="*/ 1060975 h 1138999"/>
              <a:gd name="connsiteX6" fmla="*/ 2948900 w 4739011"/>
              <a:gd name="connsiteY6" fmla="*/ 987146 h 1138999"/>
              <a:gd name="connsiteX7" fmla="*/ 2362200 w 4739011"/>
              <a:gd name="connsiteY7" fmla="*/ 1077321 h 1138999"/>
              <a:gd name="connsiteX8" fmla="*/ 1859280 w 4739011"/>
              <a:gd name="connsiteY8" fmla="*/ 1107801 h 1138999"/>
              <a:gd name="connsiteX9" fmla="*/ 1424193 w 4739011"/>
              <a:gd name="connsiteY9" fmla="*/ 1119666 h 1138999"/>
              <a:gd name="connsiteX10" fmla="*/ 975360 w 4739011"/>
              <a:gd name="connsiteY10" fmla="*/ 1138281 h 1138999"/>
              <a:gd name="connsiteX11" fmla="*/ 800100 w 4739011"/>
              <a:gd name="connsiteY11" fmla="*/ 1092561 h 1138999"/>
              <a:gd name="connsiteX12" fmla="*/ 144780 w 4739011"/>
              <a:gd name="connsiteY12" fmla="*/ 1077321 h 1138999"/>
              <a:gd name="connsiteX13" fmla="*/ 0 w 4739011"/>
              <a:gd name="connsiteY13" fmla="*/ 886821 h 1138999"/>
              <a:gd name="connsiteX0" fmla="*/ 4739011 w 4739011"/>
              <a:gd name="connsiteY0" fmla="*/ 0 h 1172524"/>
              <a:gd name="connsiteX1" fmla="*/ 4578914 w 4739011"/>
              <a:gd name="connsiteY1" fmla="*/ 473467 h 1172524"/>
              <a:gd name="connsiteX2" fmla="*/ 4032590 w 4739011"/>
              <a:gd name="connsiteY2" fmla="*/ 695791 h 1172524"/>
              <a:gd name="connsiteX3" fmla="*/ 3784627 w 4739011"/>
              <a:gd name="connsiteY3" fmla="*/ 1031918 h 1172524"/>
              <a:gd name="connsiteX4" fmla="*/ 3515805 w 4739011"/>
              <a:gd name="connsiteY4" fmla="*/ 1072759 h 1172524"/>
              <a:gd name="connsiteX5" fmla="*/ 3315329 w 4739011"/>
              <a:gd name="connsiteY5" fmla="*/ 1060975 h 1172524"/>
              <a:gd name="connsiteX6" fmla="*/ 2948900 w 4739011"/>
              <a:gd name="connsiteY6" fmla="*/ 987146 h 1172524"/>
              <a:gd name="connsiteX7" fmla="*/ 2362200 w 4739011"/>
              <a:gd name="connsiteY7" fmla="*/ 1077321 h 1172524"/>
              <a:gd name="connsiteX8" fmla="*/ 1859280 w 4739011"/>
              <a:gd name="connsiteY8" fmla="*/ 1107801 h 1172524"/>
              <a:gd name="connsiteX9" fmla="*/ 1424193 w 4739011"/>
              <a:gd name="connsiteY9" fmla="*/ 1119666 h 1172524"/>
              <a:gd name="connsiteX10" fmla="*/ 964284 w 4739011"/>
              <a:gd name="connsiteY10" fmla="*/ 1172215 h 1172524"/>
              <a:gd name="connsiteX11" fmla="*/ 800100 w 4739011"/>
              <a:gd name="connsiteY11" fmla="*/ 1092561 h 1172524"/>
              <a:gd name="connsiteX12" fmla="*/ 144780 w 4739011"/>
              <a:gd name="connsiteY12" fmla="*/ 1077321 h 1172524"/>
              <a:gd name="connsiteX13" fmla="*/ 0 w 4739011"/>
              <a:gd name="connsiteY13" fmla="*/ 886821 h 1172524"/>
              <a:gd name="connsiteX0" fmla="*/ 4739011 w 4739011"/>
              <a:gd name="connsiteY0" fmla="*/ 0 h 1172245"/>
              <a:gd name="connsiteX1" fmla="*/ 4578914 w 4739011"/>
              <a:gd name="connsiteY1" fmla="*/ 473467 h 1172245"/>
              <a:gd name="connsiteX2" fmla="*/ 4032590 w 4739011"/>
              <a:gd name="connsiteY2" fmla="*/ 695791 h 1172245"/>
              <a:gd name="connsiteX3" fmla="*/ 3784627 w 4739011"/>
              <a:gd name="connsiteY3" fmla="*/ 1031918 h 1172245"/>
              <a:gd name="connsiteX4" fmla="*/ 3515805 w 4739011"/>
              <a:gd name="connsiteY4" fmla="*/ 1072759 h 1172245"/>
              <a:gd name="connsiteX5" fmla="*/ 3315329 w 4739011"/>
              <a:gd name="connsiteY5" fmla="*/ 1060975 h 1172245"/>
              <a:gd name="connsiteX6" fmla="*/ 2948900 w 4739011"/>
              <a:gd name="connsiteY6" fmla="*/ 987146 h 1172245"/>
              <a:gd name="connsiteX7" fmla="*/ 2362200 w 4739011"/>
              <a:gd name="connsiteY7" fmla="*/ 1077321 h 1172245"/>
              <a:gd name="connsiteX8" fmla="*/ 1859280 w 4739011"/>
              <a:gd name="connsiteY8" fmla="*/ 1107801 h 1172245"/>
              <a:gd name="connsiteX9" fmla="*/ 1424193 w 4739011"/>
              <a:gd name="connsiteY9" fmla="*/ 1119666 h 1172245"/>
              <a:gd name="connsiteX10" fmla="*/ 964284 w 4739011"/>
              <a:gd name="connsiteY10" fmla="*/ 1172215 h 1172245"/>
              <a:gd name="connsiteX11" fmla="*/ 777947 w 4739011"/>
              <a:gd name="connsiteY11" fmla="*/ 1126496 h 1172245"/>
              <a:gd name="connsiteX12" fmla="*/ 144780 w 4739011"/>
              <a:gd name="connsiteY12" fmla="*/ 1077321 h 1172245"/>
              <a:gd name="connsiteX13" fmla="*/ 0 w 4739011"/>
              <a:gd name="connsiteY13" fmla="*/ 886821 h 1172245"/>
              <a:gd name="connsiteX0" fmla="*/ 4739011 w 4739011"/>
              <a:gd name="connsiteY0" fmla="*/ 0 h 1172239"/>
              <a:gd name="connsiteX1" fmla="*/ 4578914 w 4739011"/>
              <a:gd name="connsiteY1" fmla="*/ 473467 h 1172239"/>
              <a:gd name="connsiteX2" fmla="*/ 4032590 w 4739011"/>
              <a:gd name="connsiteY2" fmla="*/ 695791 h 1172239"/>
              <a:gd name="connsiteX3" fmla="*/ 3784627 w 4739011"/>
              <a:gd name="connsiteY3" fmla="*/ 1031918 h 1172239"/>
              <a:gd name="connsiteX4" fmla="*/ 3515805 w 4739011"/>
              <a:gd name="connsiteY4" fmla="*/ 1072759 h 1172239"/>
              <a:gd name="connsiteX5" fmla="*/ 3315329 w 4739011"/>
              <a:gd name="connsiteY5" fmla="*/ 1060975 h 1172239"/>
              <a:gd name="connsiteX6" fmla="*/ 2948900 w 4739011"/>
              <a:gd name="connsiteY6" fmla="*/ 987146 h 1172239"/>
              <a:gd name="connsiteX7" fmla="*/ 2362200 w 4739011"/>
              <a:gd name="connsiteY7" fmla="*/ 1077321 h 1172239"/>
              <a:gd name="connsiteX8" fmla="*/ 1859280 w 4739011"/>
              <a:gd name="connsiteY8" fmla="*/ 1107801 h 1172239"/>
              <a:gd name="connsiteX9" fmla="*/ 1424193 w 4739011"/>
              <a:gd name="connsiteY9" fmla="*/ 1119666 h 1172239"/>
              <a:gd name="connsiteX10" fmla="*/ 964284 w 4739011"/>
              <a:gd name="connsiteY10" fmla="*/ 1172215 h 1172239"/>
              <a:gd name="connsiteX11" fmla="*/ 777947 w 4739011"/>
              <a:gd name="connsiteY11" fmla="*/ 1126496 h 1172239"/>
              <a:gd name="connsiteX12" fmla="*/ 144780 w 4739011"/>
              <a:gd name="connsiteY12" fmla="*/ 1122567 h 1172239"/>
              <a:gd name="connsiteX13" fmla="*/ 0 w 4739011"/>
              <a:gd name="connsiteY13" fmla="*/ 886821 h 1172239"/>
              <a:gd name="connsiteX0" fmla="*/ 4739011 w 4739011"/>
              <a:gd name="connsiteY0" fmla="*/ 0 h 1172242"/>
              <a:gd name="connsiteX1" fmla="*/ 4578914 w 4739011"/>
              <a:gd name="connsiteY1" fmla="*/ 473467 h 1172242"/>
              <a:gd name="connsiteX2" fmla="*/ 4032590 w 4739011"/>
              <a:gd name="connsiteY2" fmla="*/ 695791 h 1172242"/>
              <a:gd name="connsiteX3" fmla="*/ 3784627 w 4739011"/>
              <a:gd name="connsiteY3" fmla="*/ 1031918 h 1172242"/>
              <a:gd name="connsiteX4" fmla="*/ 3515805 w 4739011"/>
              <a:gd name="connsiteY4" fmla="*/ 1072759 h 1172242"/>
              <a:gd name="connsiteX5" fmla="*/ 3315329 w 4739011"/>
              <a:gd name="connsiteY5" fmla="*/ 1060975 h 1172242"/>
              <a:gd name="connsiteX6" fmla="*/ 2948900 w 4739011"/>
              <a:gd name="connsiteY6" fmla="*/ 987146 h 1172242"/>
              <a:gd name="connsiteX7" fmla="*/ 2362200 w 4739011"/>
              <a:gd name="connsiteY7" fmla="*/ 1077321 h 1172242"/>
              <a:gd name="connsiteX8" fmla="*/ 1859280 w 4739011"/>
              <a:gd name="connsiteY8" fmla="*/ 1107801 h 1172242"/>
              <a:gd name="connsiteX9" fmla="*/ 1424193 w 4739011"/>
              <a:gd name="connsiteY9" fmla="*/ 1119666 h 1172242"/>
              <a:gd name="connsiteX10" fmla="*/ 964284 w 4739011"/>
              <a:gd name="connsiteY10" fmla="*/ 1172215 h 1172242"/>
              <a:gd name="connsiteX11" fmla="*/ 777947 w 4739011"/>
              <a:gd name="connsiteY11" fmla="*/ 1126496 h 1172242"/>
              <a:gd name="connsiteX12" fmla="*/ 144780 w 4739011"/>
              <a:gd name="connsiteY12" fmla="*/ 1099944 h 1172242"/>
              <a:gd name="connsiteX13" fmla="*/ 0 w 4739011"/>
              <a:gd name="connsiteY13" fmla="*/ 886821 h 1172242"/>
              <a:gd name="connsiteX0" fmla="*/ 4755626 w 4755626"/>
              <a:gd name="connsiteY0" fmla="*/ 0 h 1172242"/>
              <a:gd name="connsiteX1" fmla="*/ 4595529 w 4755626"/>
              <a:gd name="connsiteY1" fmla="*/ 473467 h 1172242"/>
              <a:gd name="connsiteX2" fmla="*/ 4049205 w 4755626"/>
              <a:gd name="connsiteY2" fmla="*/ 695791 h 1172242"/>
              <a:gd name="connsiteX3" fmla="*/ 3801242 w 4755626"/>
              <a:gd name="connsiteY3" fmla="*/ 1031918 h 1172242"/>
              <a:gd name="connsiteX4" fmla="*/ 3532420 w 4755626"/>
              <a:gd name="connsiteY4" fmla="*/ 1072759 h 1172242"/>
              <a:gd name="connsiteX5" fmla="*/ 3331944 w 4755626"/>
              <a:gd name="connsiteY5" fmla="*/ 1060975 h 1172242"/>
              <a:gd name="connsiteX6" fmla="*/ 2965515 w 4755626"/>
              <a:gd name="connsiteY6" fmla="*/ 987146 h 1172242"/>
              <a:gd name="connsiteX7" fmla="*/ 2378815 w 4755626"/>
              <a:gd name="connsiteY7" fmla="*/ 1077321 h 1172242"/>
              <a:gd name="connsiteX8" fmla="*/ 1875895 w 4755626"/>
              <a:gd name="connsiteY8" fmla="*/ 1107801 h 1172242"/>
              <a:gd name="connsiteX9" fmla="*/ 1440808 w 4755626"/>
              <a:gd name="connsiteY9" fmla="*/ 1119666 h 1172242"/>
              <a:gd name="connsiteX10" fmla="*/ 980899 w 4755626"/>
              <a:gd name="connsiteY10" fmla="*/ 1172215 h 1172242"/>
              <a:gd name="connsiteX11" fmla="*/ 794562 w 4755626"/>
              <a:gd name="connsiteY11" fmla="*/ 1126496 h 1172242"/>
              <a:gd name="connsiteX12" fmla="*/ 161395 w 4755626"/>
              <a:gd name="connsiteY12" fmla="*/ 1099944 h 1172242"/>
              <a:gd name="connsiteX13" fmla="*/ 0 w 4755626"/>
              <a:gd name="connsiteY13" fmla="*/ 954690 h 1172242"/>
              <a:gd name="connsiteX0" fmla="*/ 4755626 w 4755626"/>
              <a:gd name="connsiteY0" fmla="*/ 0 h 1172242"/>
              <a:gd name="connsiteX1" fmla="*/ 4595529 w 4755626"/>
              <a:gd name="connsiteY1" fmla="*/ 473467 h 1172242"/>
              <a:gd name="connsiteX2" fmla="*/ 4049205 w 4755626"/>
              <a:gd name="connsiteY2" fmla="*/ 695791 h 1172242"/>
              <a:gd name="connsiteX3" fmla="*/ 3690477 w 4755626"/>
              <a:gd name="connsiteY3" fmla="*/ 884869 h 1172242"/>
              <a:gd name="connsiteX4" fmla="*/ 3532420 w 4755626"/>
              <a:gd name="connsiteY4" fmla="*/ 1072759 h 1172242"/>
              <a:gd name="connsiteX5" fmla="*/ 3331944 w 4755626"/>
              <a:gd name="connsiteY5" fmla="*/ 1060975 h 1172242"/>
              <a:gd name="connsiteX6" fmla="*/ 2965515 w 4755626"/>
              <a:gd name="connsiteY6" fmla="*/ 987146 h 1172242"/>
              <a:gd name="connsiteX7" fmla="*/ 2378815 w 4755626"/>
              <a:gd name="connsiteY7" fmla="*/ 1077321 h 1172242"/>
              <a:gd name="connsiteX8" fmla="*/ 1875895 w 4755626"/>
              <a:gd name="connsiteY8" fmla="*/ 1107801 h 1172242"/>
              <a:gd name="connsiteX9" fmla="*/ 1440808 w 4755626"/>
              <a:gd name="connsiteY9" fmla="*/ 1119666 h 1172242"/>
              <a:gd name="connsiteX10" fmla="*/ 980899 w 4755626"/>
              <a:gd name="connsiteY10" fmla="*/ 1172215 h 1172242"/>
              <a:gd name="connsiteX11" fmla="*/ 794562 w 4755626"/>
              <a:gd name="connsiteY11" fmla="*/ 1126496 h 1172242"/>
              <a:gd name="connsiteX12" fmla="*/ 161395 w 4755626"/>
              <a:gd name="connsiteY12" fmla="*/ 1099944 h 1172242"/>
              <a:gd name="connsiteX13" fmla="*/ 0 w 4755626"/>
              <a:gd name="connsiteY13" fmla="*/ 954690 h 1172242"/>
              <a:gd name="connsiteX0" fmla="*/ 4755626 w 4755626"/>
              <a:gd name="connsiteY0" fmla="*/ 0 h 1172242"/>
              <a:gd name="connsiteX1" fmla="*/ 4595529 w 4755626"/>
              <a:gd name="connsiteY1" fmla="*/ 473467 h 1172242"/>
              <a:gd name="connsiteX2" fmla="*/ 3866443 w 4755626"/>
              <a:gd name="connsiteY2" fmla="*/ 658086 h 1172242"/>
              <a:gd name="connsiteX3" fmla="*/ 3690477 w 4755626"/>
              <a:gd name="connsiteY3" fmla="*/ 884869 h 1172242"/>
              <a:gd name="connsiteX4" fmla="*/ 3532420 w 4755626"/>
              <a:gd name="connsiteY4" fmla="*/ 1072759 h 1172242"/>
              <a:gd name="connsiteX5" fmla="*/ 3331944 w 4755626"/>
              <a:gd name="connsiteY5" fmla="*/ 1060975 h 1172242"/>
              <a:gd name="connsiteX6" fmla="*/ 2965515 w 4755626"/>
              <a:gd name="connsiteY6" fmla="*/ 987146 h 1172242"/>
              <a:gd name="connsiteX7" fmla="*/ 2378815 w 4755626"/>
              <a:gd name="connsiteY7" fmla="*/ 1077321 h 1172242"/>
              <a:gd name="connsiteX8" fmla="*/ 1875895 w 4755626"/>
              <a:gd name="connsiteY8" fmla="*/ 1107801 h 1172242"/>
              <a:gd name="connsiteX9" fmla="*/ 1440808 w 4755626"/>
              <a:gd name="connsiteY9" fmla="*/ 1119666 h 1172242"/>
              <a:gd name="connsiteX10" fmla="*/ 980899 w 4755626"/>
              <a:gd name="connsiteY10" fmla="*/ 1172215 h 1172242"/>
              <a:gd name="connsiteX11" fmla="*/ 794562 w 4755626"/>
              <a:gd name="connsiteY11" fmla="*/ 1126496 h 1172242"/>
              <a:gd name="connsiteX12" fmla="*/ 161395 w 4755626"/>
              <a:gd name="connsiteY12" fmla="*/ 1099944 h 1172242"/>
              <a:gd name="connsiteX13" fmla="*/ 0 w 4755626"/>
              <a:gd name="connsiteY13" fmla="*/ 954690 h 1172242"/>
              <a:gd name="connsiteX0" fmla="*/ 4755626 w 4755626"/>
              <a:gd name="connsiteY0" fmla="*/ 0 h 1172242"/>
              <a:gd name="connsiteX1" fmla="*/ 4595529 w 4755626"/>
              <a:gd name="connsiteY1" fmla="*/ 473467 h 1172242"/>
              <a:gd name="connsiteX2" fmla="*/ 3866443 w 4755626"/>
              <a:gd name="connsiteY2" fmla="*/ 658086 h 1172242"/>
              <a:gd name="connsiteX3" fmla="*/ 3690477 w 4755626"/>
              <a:gd name="connsiteY3" fmla="*/ 884869 h 1172242"/>
              <a:gd name="connsiteX4" fmla="*/ 3532420 w 4755626"/>
              <a:gd name="connsiteY4" fmla="*/ 1072759 h 1172242"/>
              <a:gd name="connsiteX5" fmla="*/ 3331944 w 4755626"/>
              <a:gd name="connsiteY5" fmla="*/ 1060975 h 1172242"/>
              <a:gd name="connsiteX6" fmla="*/ 2965515 w 4755626"/>
              <a:gd name="connsiteY6" fmla="*/ 987146 h 1172242"/>
              <a:gd name="connsiteX7" fmla="*/ 2378815 w 4755626"/>
              <a:gd name="connsiteY7" fmla="*/ 1077321 h 1172242"/>
              <a:gd name="connsiteX8" fmla="*/ 1875895 w 4755626"/>
              <a:gd name="connsiteY8" fmla="*/ 1107801 h 1172242"/>
              <a:gd name="connsiteX9" fmla="*/ 1440808 w 4755626"/>
              <a:gd name="connsiteY9" fmla="*/ 1119666 h 1172242"/>
              <a:gd name="connsiteX10" fmla="*/ 980899 w 4755626"/>
              <a:gd name="connsiteY10" fmla="*/ 1172215 h 1172242"/>
              <a:gd name="connsiteX11" fmla="*/ 794562 w 4755626"/>
              <a:gd name="connsiteY11" fmla="*/ 1126496 h 1172242"/>
              <a:gd name="connsiteX12" fmla="*/ 161395 w 4755626"/>
              <a:gd name="connsiteY12" fmla="*/ 1099944 h 1172242"/>
              <a:gd name="connsiteX13" fmla="*/ 0 w 4755626"/>
              <a:gd name="connsiteY13" fmla="*/ 954690 h 1172242"/>
              <a:gd name="connsiteX0" fmla="*/ 4755626 w 4755626"/>
              <a:gd name="connsiteY0" fmla="*/ 0 h 1172242"/>
              <a:gd name="connsiteX1" fmla="*/ 3975245 w 4755626"/>
              <a:gd name="connsiteY1" fmla="*/ 439532 h 1172242"/>
              <a:gd name="connsiteX2" fmla="*/ 3866443 w 4755626"/>
              <a:gd name="connsiteY2" fmla="*/ 658086 h 1172242"/>
              <a:gd name="connsiteX3" fmla="*/ 3690477 w 4755626"/>
              <a:gd name="connsiteY3" fmla="*/ 884869 h 1172242"/>
              <a:gd name="connsiteX4" fmla="*/ 3532420 w 4755626"/>
              <a:gd name="connsiteY4" fmla="*/ 1072759 h 1172242"/>
              <a:gd name="connsiteX5" fmla="*/ 3331944 w 4755626"/>
              <a:gd name="connsiteY5" fmla="*/ 1060975 h 1172242"/>
              <a:gd name="connsiteX6" fmla="*/ 2965515 w 4755626"/>
              <a:gd name="connsiteY6" fmla="*/ 987146 h 1172242"/>
              <a:gd name="connsiteX7" fmla="*/ 2378815 w 4755626"/>
              <a:gd name="connsiteY7" fmla="*/ 1077321 h 1172242"/>
              <a:gd name="connsiteX8" fmla="*/ 1875895 w 4755626"/>
              <a:gd name="connsiteY8" fmla="*/ 1107801 h 1172242"/>
              <a:gd name="connsiteX9" fmla="*/ 1440808 w 4755626"/>
              <a:gd name="connsiteY9" fmla="*/ 1119666 h 1172242"/>
              <a:gd name="connsiteX10" fmla="*/ 980899 w 4755626"/>
              <a:gd name="connsiteY10" fmla="*/ 1172215 h 1172242"/>
              <a:gd name="connsiteX11" fmla="*/ 794562 w 4755626"/>
              <a:gd name="connsiteY11" fmla="*/ 1126496 h 1172242"/>
              <a:gd name="connsiteX12" fmla="*/ 161395 w 4755626"/>
              <a:gd name="connsiteY12" fmla="*/ 1099944 h 1172242"/>
              <a:gd name="connsiteX13" fmla="*/ 0 w 4755626"/>
              <a:gd name="connsiteY13" fmla="*/ 954690 h 1172242"/>
              <a:gd name="connsiteX0" fmla="*/ 4755626 w 4755626"/>
              <a:gd name="connsiteY0" fmla="*/ 0 h 1172242"/>
              <a:gd name="connsiteX1" fmla="*/ 3975245 w 4755626"/>
              <a:gd name="connsiteY1" fmla="*/ 439532 h 1172242"/>
              <a:gd name="connsiteX2" fmla="*/ 3866443 w 4755626"/>
              <a:gd name="connsiteY2" fmla="*/ 658086 h 1172242"/>
              <a:gd name="connsiteX3" fmla="*/ 3690477 w 4755626"/>
              <a:gd name="connsiteY3" fmla="*/ 884869 h 1172242"/>
              <a:gd name="connsiteX4" fmla="*/ 3532420 w 4755626"/>
              <a:gd name="connsiteY4" fmla="*/ 1072759 h 1172242"/>
              <a:gd name="connsiteX5" fmla="*/ 3331944 w 4755626"/>
              <a:gd name="connsiteY5" fmla="*/ 1060975 h 1172242"/>
              <a:gd name="connsiteX6" fmla="*/ 2965515 w 4755626"/>
              <a:gd name="connsiteY6" fmla="*/ 987146 h 1172242"/>
              <a:gd name="connsiteX7" fmla="*/ 2378815 w 4755626"/>
              <a:gd name="connsiteY7" fmla="*/ 1077321 h 1172242"/>
              <a:gd name="connsiteX8" fmla="*/ 1875895 w 4755626"/>
              <a:gd name="connsiteY8" fmla="*/ 1107801 h 1172242"/>
              <a:gd name="connsiteX9" fmla="*/ 1440808 w 4755626"/>
              <a:gd name="connsiteY9" fmla="*/ 1119666 h 1172242"/>
              <a:gd name="connsiteX10" fmla="*/ 980899 w 4755626"/>
              <a:gd name="connsiteY10" fmla="*/ 1172215 h 1172242"/>
              <a:gd name="connsiteX11" fmla="*/ 794562 w 4755626"/>
              <a:gd name="connsiteY11" fmla="*/ 1126496 h 1172242"/>
              <a:gd name="connsiteX12" fmla="*/ 161395 w 4755626"/>
              <a:gd name="connsiteY12" fmla="*/ 1099944 h 1172242"/>
              <a:gd name="connsiteX13" fmla="*/ 0 w 4755626"/>
              <a:gd name="connsiteY13" fmla="*/ 954690 h 1172242"/>
              <a:gd name="connsiteX0" fmla="*/ 4755626 w 4755626"/>
              <a:gd name="connsiteY0" fmla="*/ 0 h 1172242"/>
              <a:gd name="connsiteX1" fmla="*/ 3975245 w 4755626"/>
              <a:gd name="connsiteY1" fmla="*/ 439532 h 1172242"/>
              <a:gd name="connsiteX2" fmla="*/ 3866443 w 4755626"/>
              <a:gd name="connsiteY2" fmla="*/ 658086 h 1172242"/>
              <a:gd name="connsiteX3" fmla="*/ 3690477 w 4755626"/>
              <a:gd name="connsiteY3" fmla="*/ 884869 h 1172242"/>
              <a:gd name="connsiteX4" fmla="*/ 3532420 w 4755626"/>
              <a:gd name="connsiteY4" fmla="*/ 1072759 h 1172242"/>
              <a:gd name="connsiteX5" fmla="*/ 3331944 w 4755626"/>
              <a:gd name="connsiteY5" fmla="*/ 1060975 h 1172242"/>
              <a:gd name="connsiteX6" fmla="*/ 2965515 w 4755626"/>
              <a:gd name="connsiteY6" fmla="*/ 987146 h 1172242"/>
              <a:gd name="connsiteX7" fmla="*/ 2378815 w 4755626"/>
              <a:gd name="connsiteY7" fmla="*/ 1077321 h 1172242"/>
              <a:gd name="connsiteX8" fmla="*/ 1875895 w 4755626"/>
              <a:gd name="connsiteY8" fmla="*/ 1107801 h 1172242"/>
              <a:gd name="connsiteX9" fmla="*/ 1440808 w 4755626"/>
              <a:gd name="connsiteY9" fmla="*/ 1119666 h 1172242"/>
              <a:gd name="connsiteX10" fmla="*/ 980899 w 4755626"/>
              <a:gd name="connsiteY10" fmla="*/ 1172215 h 1172242"/>
              <a:gd name="connsiteX11" fmla="*/ 794562 w 4755626"/>
              <a:gd name="connsiteY11" fmla="*/ 1126496 h 1172242"/>
              <a:gd name="connsiteX12" fmla="*/ 161395 w 4755626"/>
              <a:gd name="connsiteY12" fmla="*/ 1099944 h 1172242"/>
              <a:gd name="connsiteX13" fmla="*/ 0 w 4755626"/>
              <a:gd name="connsiteY13" fmla="*/ 954690 h 1172242"/>
              <a:gd name="connsiteX0" fmla="*/ 4024577 w 4024577"/>
              <a:gd name="connsiteY0" fmla="*/ 0 h 949784"/>
              <a:gd name="connsiteX1" fmla="*/ 3975245 w 4024577"/>
              <a:gd name="connsiteY1" fmla="*/ 217074 h 949784"/>
              <a:gd name="connsiteX2" fmla="*/ 3866443 w 4024577"/>
              <a:gd name="connsiteY2" fmla="*/ 435628 h 949784"/>
              <a:gd name="connsiteX3" fmla="*/ 3690477 w 4024577"/>
              <a:gd name="connsiteY3" fmla="*/ 662411 h 949784"/>
              <a:gd name="connsiteX4" fmla="*/ 3532420 w 4024577"/>
              <a:gd name="connsiteY4" fmla="*/ 850301 h 949784"/>
              <a:gd name="connsiteX5" fmla="*/ 3331944 w 4024577"/>
              <a:gd name="connsiteY5" fmla="*/ 838517 h 949784"/>
              <a:gd name="connsiteX6" fmla="*/ 2965515 w 4024577"/>
              <a:gd name="connsiteY6" fmla="*/ 764688 h 949784"/>
              <a:gd name="connsiteX7" fmla="*/ 2378815 w 4024577"/>
              <a:gd name="connsiteY7" fmla="*/ 854863 h 949784"/>
              <a:gd name="connsiteX8" fmla="*/ 1875895 w 4024577"/>
              <a:gd name="connsiteY8" fmla="*/ 885343 h 949784"/>
              <a:gd name="connsiteX9" fmla="*/ 1440808 w 4024577"/>
              <a:gd name="connsiteY9" fmla="*/ 897208 h 949784"/>
              <a:gd name="connsiteX10" fmla="*/ 980899 w 4024577"/>
              <a:gd name="connsiteY10" fmla="*/ 949757 h 949784"/>
              <a:gd name="connsiteX11" fmla="*/ 794562 w 4024577"/>
              <a:gd name="connsiteY11" fmla="*/ 904038 h 949784"/>
              <a:gd name="connsiteX12" fmla="*/ 161395 w 4024577"/>
              <a:gd name="connsiteY12" fmla="*/ 877486 h 949784"/>
              <a:gd name="connsiteX13" fmla="*/ 0 w 4024577"/>
              <a:gd name="connsiteY13" fmla="*/ 732232 h 949784"/>
              <a:gd name="connsiteX0" fmla="*/ 4024577 w 4024577"/>
              <a:gd name="connsiteY0" fmla="*/ 0 h 949784"/>
              <a:gd name="connsiteX1" fmla="*/ 3942016 w 4024577"/>
              <a:gd name="connsiteY1" fmla="*/ 269861 h 949784"/>
              <a:gd name="connsiteX2" fmla="*/ 3866443 w 4024577"/>
              <a:gd name="connsiteY2" fmla="*/ 435628 h 949784"/>
              <a:gd name="connsiteX3" fmla="*/ 3690477 w 4024577"/>
              <a:gd name="connsiteY3" fmla="*/ 662411 h 949784"/>
              <a:gd name="connsiteX4" fmla="*/ 3532420 w 4024577"/>
              <a:gd name="connsiteY4" fmla="*/ 850301 h 949784"/>
              <a:gd name="connsiteX5" fmla="*/ 3331944 w 4024577"/>
              <a:gd name="connsiteY5" fmla="*/ 838517 h 949784"/>
              <a:gd name="connsiteX6" fmla="*/ 2965515 w 4024577"/>
              <a:gd name="connsiteY6" fmla="*/ 764688 h 949784"/>
              <a:gd name="connsiteX7" fmla="*/ 2378815 w 4024577"/>
              <a:gd name="connsiteY7" fmla="*/ 854863 h 949784"/>
              <a:gd name="connsiteX8" fmla="*/ 1875895 w 4024577"/>
              <a:gd name="connsiteY8" fmla="*/ 885343 h 949784"/>
              <a:gd name="connsiteX9" fmla="*/ 1440808 w 4024577"/>
              <a:gd name="connsiteY9" fmla="*/ 897208 h 949784"/>
              <a:gd name="connsiteX10" fmla="*/ 980899 w 4024577"/>
              <a:gd name="connsiteY10" fmla="*/ 949757 h 949784"/>
              <a:gd name="connsiteX11" fmla="*/ 794562 w 4024577"/>
              <a:gd name="connsiteY11" fmla="*/ 904038 h 949784"/>
              <a:gd name="connsiteX12" fmla="*/ 161395 w 4024577"/>
              <a:gd name="connsiteY12" fmla="*/ 877486 h 949784"/>
              <a:gd name="connsiteX13" fmla="*/ 0 w 4024577"/>
              <a:gd name="connsiteY13" fmla="*/ 732232 h 949784"/>
              <a:gd name="connsiteX0" fmla="*/ 4024577 w 4024577"/>
              <a:gd name="connsiteY0" fmla="*/ 0 h 949784"/>
              <a:gd name="connsiteX1" fmla="*/ 3942016 w 4024577"/>
              <a:gd name="connsiteY1" fmla="*/ 269861 h 949784"/>
              <a:gd name="connsiteX2" fmla="*/ 3866443 w 4024577"/>
              <a:gd name="connsiteY2" fmla="*/ 435628 h 949784"/>
              <a:gd name="connsiteX3" fmla="*/ 3690477 w 4024577"/>
              <a:gd name="connsiteY3" fmla="*/ 662411 h 949784"/>
              <a:gd name="connsiteX4" fmla="*/ 3532420 w 4024577"/>
              <a:gd name="connsiteY4" fmla="*/ 850301 h 949784"/>
              <a:gd name="connsiteX5" fmla="*/ 3331944 w 4024577"/>
              <a:gd name="connsiteY5" fmla="*/ 838517 h 949784"/>
              <a:gd name="connsiteX6" fmla="*/ 2965515 w 4024577"/>
              <a:gd name="connsiteY6" fmla="*/ 764688 h 949784"/>
              <a:gd name="connsiteX7" fmla="*/ 2378815 w 4024577"/>
              <a:gd name="connsiteY7" fmla="*/ 854863 h 949784"/>
              <a:gd name="connsiteX8" fmla="*/ 1875895 w 4024577"/>
              <a:gd name="connsiteY8" fmla="*/ 885343 h 949784"/>
              <a:gd name="connsiteX9" fmla="*/ 1440808 w 4024577"/>
              <a:gd name="connsiteY9" fmla="*/ 897208 h 949784"/>
              <a:gd name="connsiteX10" fmla="*/ 980899 w 4024577"/>
              <a:gd name="connsiteY10" fmla="*/ 949757 h 949784"/>
              <a:gd name="connsiteX11" fmla="*/ 794562 w 4024577"/>
              <a:gd name="connsiteY11" fmla="*/ 904038 h 949784"/>
              <a:gd name="connsiteX12" fmla="*/ 161395 w 4024577"/>
              <a:gd name="connsiteY12" fmla="*/ 877486 h 949784"/>
              <a:gd name="connsiteX13" fmla="*/ 0 w 4024577"/>
              <a:gd name="connsiteY13" fmla="*/ 732232 h 949784"/>
              <a:gd name="connsiteX0" fmla="*/ 4024577 w 4024577"/>
              <a:gd name="connsiteY0" fmla="*/ 0 h 949784"/>
              <a:gd name="connsiteX1" fmla="*/ 3866443 w 4024577"/>
              <a:gd name="connsiteY1" fmla="*/ 435628 h 949784"/>
              <a:gd name="connsiteX2" fmla="*/ 3690477 w 4024577"/>
              <a:gd name="connsiteY2" fmla="*/ 662411 h 949784"/>
              <a:gd name="connsiteX3" fmla="*/ 3532420 w 4024577"/>
              <a:gd name="connsiteY3" fmla="*/ 850301 h 949784"/>
              <a:gd name="connsiteX4" fmla="*/ 3331944 w 4024577"/>
              <a:gd name="connsiteY4" fmla="*/ 838517 h 949784"/>
              <a:gd name="connsiteX5" fmla="*/ 2965515 w 4024577"/>
              <a:gd name="connsiteY5" fmla="*/ 764688 h 949784"/>
              <a:gd name="connsiteX6" fmla="*/ 2378815 w 4024577"/>
              <a:gd name="connsiteY6" fmla="*/ 854863 h 949784"/>
              <a:gd name="connsiteX7" fmla="*/ 1875895 w 4024577"/>
              <a:gd name="connsiteY7" fmla="*/ 885343 h 949784"/>
              <a:gd name="connsiteX8" fmla="*/ 1440808 w 4024577"/>
              <a:gd name="connsiteY8" fmla="*/ 897208 h 949784"/>
              <a:gd name="connsiteX9" fmla="*/ 980899 w 4024577"/>
              <a:gd name="connsiteY9" fmla="*/ 949757 h 949784"/>
              <a:gd name="connsiteX10" fmla="*/ 794562 w 4024577"/>
              <a:gd name="connsiteY10" fmla="*/ 904038 h 949784"/>
              <a:gd name="connsiteX11" fmla="*/ 161395 w 4024577"/>
              <a:gd name="connsiteY11" fmla="*/ 877486 h 949784"/>
              <a:gd name="connsiteX12" fmla="*/ 0 w 4024577"/>
              <a:gd name="connsiteY12" fmla="*/ 732232 h 949784"/>
              <a:gd name="connsiteX0" fmla="*/ 4024577 w 4024577"/>
              <a:gd name="connsiteY0" fmla="*/ 0 h 949784"/>
              <a:gd name="connsiteX1" fmla="*/ 3888596 w 4024577"/>
              <a:gd name="connsiteY1" fmla="*/ 360219 h 949784"/>
              <a:gd name="connsiteX2" fmla="*/ 3690477 w 4024577"/>
              <a:gd name="connsiteY2" fmla="*/ 662411 h 949784"/>
              <a:gd name="connsiteX3" fmla="*/ 3532420 w 4024577"/>
              <a:gd name="connsiteY3" fmla="*/ 850301 h 949784"/>
              <a:gd name="connsiteX4" fmla="*/ 3331944 w 4024577"/>
              <a:gd name="connsiteY4" fmla="*/ 838517 h 949784"/>
              <a:gd name="connsiteX5" fmla="*/ 2965515 w 4024577"/>
              <a:gd name="connsiteY5" fmla="*/ 764688 h 949784"/>
              <a:gd name="connsiteX6" fmla="*/ 2378815 w 4024577"/>
              <a:gd name="connsiteY6" fmla="*/ 854863 h 949784"/>
              <a:gd name="connsiteX7" fmla="*/ 1875895 w 4024577"/>
              <a:gd name="connsiteY7" fmla="*/ 885343 h 949784"/>
              <a:gd name="connsiteX8" fmla="*/ 1440808 w 4024577"/>
              <a:gd name="connsiteY8" fmla="*/ 897208 h 949784"/>
              <a:gd name="connsiteX9" fmla="*/ 980899 w 4024577"/>
              <a:gd name="connsiteY9" fmla="*/ 949757 h 949784"/>
              <a:gd name="connsiteX10" fmla="*/ 794562 w 4024577"/>
              <a:gd name="connsiteY10" fmla="*/ 904038 h 949784"/>
              <a:gd name="connsiteX11" fmla="*/ 161395 w 4024577"/>
              <a:gd name="connsiteY11" fmla="*/ 877486 h 949784"/>
              <a:gd name="connsiteX12" fmla="*/ 0 w 4024577"/>
              <a:gd name="connsiteY12" fmla="*/ 732232 h 949784"/>
              <a:gd name="connsiteX0" fmla="*/ 4024577 w 4024577"/>
              <a:gd name="connsiteY0" fmla="*/ 0 h 949784"/>
              <a:gd name="connsiteX1" fmla="*/ 3888596 w 4024577"/>
              <a:gd name="connsiteY1" fmla="*/ 360219 h 949784"/>
              <a:gd name="connsiteX2" fmla="*/ 3712630 w 4024577"/>
              <a:gd name="connsiteY2" fmla="*/ 662411 h 949784"/>
              <a:gd name="connsiteX3" fmla="*/ 3532420 w 4024577"/>
              <a:gd name="connsiteY3" fmla="*/ 850301 h 949784"/>
              <a:gd name="connsiteX4" fmla="*/ 3331944 w 4024577"/>
              <a:gd name="connsiteY4" fmla="*/ 838517 h 949784"/>
              <a:gd name="connsiteX5" fmla="*/ 2965515 w 4024577"/>
              <a:gd name="connsiteY5" fmla="*/ 764688 h 949784"/>
              <a:gd name="connsiteX6" fmla="*/ 2378815 w 4024577"/>
              <a:gd name="connsiteY6" fmla="*/ 854863 h 949784"/>
              <a:gd name="connsiteX7" fmla="*/ 1875895 w 4024577"/>
              <a:gd name="connsiteY7" fmla="*/ 885343 h 949784"/>
              <a:gd name="connsiteX8" fmla="*/ 1440808 w 4024577"/>
              <a:gd name="connsiteY8" fmla="*/ 897208 h 949784"/>
              <a:gd name="connsiteX9" fmla="*/ 980899 w 4024577"/>
              <a:gd name="connsiteY9" fmla="*/ 949757 h 949784"/>
              <a:gd name="connsiteX10" fmla="*/ 794562 w 4024577"/>
              <a:gd name="connsiteY10" fmla="*/ 904038 h 949784"/>
              <a:gd name="connsiteX11" fmla="*/ 161395 w 4024577"/>
              <a:gd name="connsiteY11" fmla="*/ 877486 h 949784"/>
              <a:gd name="connsiteX12" fmla="*/ 0 w 4024577"/>
              <a:gd name="connsiteY12" fmla="*/ 732232 h 949784"/>
              <a:gd name="connsiteX0" fmla="*/ 4024577 w 4024577"/>
              <a:gd name="connsiteY0" fmla="*/ 0 h 949784"/>
              <a:gd name="connsiteX1" fmla="*/ 3888596 w 4024577"/>
              <a:gd name="connsiteY1" fmla="*/ 360219 h 949784"/>
              <a:gd name="connsiteX2" fmla="*/ 3712630 w 4024577"/>
              <a:gd name="connsiteY2" fmla="*/ 662411 h 949784"/>
              <a:gd name="connsiteX3" fmla="*/ 3593341 w 4024577"/>
              <a:gd name="connsiteY3" fmla="*/ 846530 h 949784"/>
              <a:gd name="connsiteX4" fmla="*/ 3331944 w 4024577"/>
              <a:gd name="connsiteY4" fmla="*/ 838517 h 949784"/>
              <a:gd name="connsiteX5" fmla="*/ 2965515 w 4024577"/>
              <a:gd name="connsiteY5" fmla="*/ 764688 h 949784"/>
              <a:gd name="connsiteX6" fmla="*/ 2378815 w 4024577"/>
              <a:gd name="connsiteY6" fmla="*/ 854863 h 949784"/>
              <a:gd name="connsiteX7" fmla="*/ 1875895 w 4024577"/>
              <a:gd name="connsiteY7" fmla="*/ 885343 h 949784"/>
              <a:gd name="connsiteX8" fmla="*/ 1440808 w 4024577"/>
              <a:gd name="connsiteY8" fmla="*/ 897208 h 949784"/>
              <a:gd name="connsiteX9" fmla="*/ 980899 w 4024577"/>
              <a:gd name="connsiteY9" fmla="*/ 949757 h 949784"/>
              <a:gd name="connsiteX10" fmla="*/ 794562 w 4024577"/>
              <a:gd name="connsiteY10" fmla="*/ 904038 h 949784"/>
              <a:gd name="connsiteX11" fmla="*/ 161395 w 4024577"/>
              <a:gd name="connsiteY11" fmla="*/ 877486 h 949784"/>
              <a:gd name="connsiteX12" fmla="*/ 0 w 4024577"/>
              <a:gd name="connsiteY12" fmla="*/ 732232 h 949784"/>
              <a:gd name="connsiteX0" fmla="*/ 4024577 w 4024577"/>
              <a:gd name="connsiteY0" fmla="*/ 0 h 949784"/>
              <a:gd name="connsiteX1" fmla="*/ 3888596 w 4024577"/>
              <a:gd name="connsiteY1" fmla="*/ 360219 h 949784"/>
              <a:gd name="connsiteX2" fmla="*/ 3712630 w 4024577"/>
              <a:gd name="connsiteY2" fmla="*/ 662411 h 949784"/>
              <a:gd name="connsiteX3" fmla="*/ 3593341 w 4024577"/>
              <a:gd name="connsiteY3" fmla="*/ 846530 h 949784"/>
              <a:gd name="connsiteX4" fmla="*/ 3348559 w 4024577"/>
              <a:gd name="connsiteY4" fmla="*/ 687698 h 949784"/>
              <a:gd name="connsiteX5" fmla="*/ 2965515 w 4024577"/>
              <a:gd name="connsiteY5" fmla="*/ 764688 h 949784"/>
              <a:gd name="connsiteX6" fmla="*/ 2378815 w 4024577"/>
              <a:gd name="connsiteY6" fmla="*/ 854863 h 949784"/>
              <a:gd name="connsiteX7" fmla="*/ 1875895 w 4024577"/>
              <a:gd name="connsiteY7" fmla="*/ 885343 h 949784"/>
              <a:gd name="connsiteX8" fmla="*/ 1440808 w 4024577"/>
              <a:gd name="connsiteY8" fmla="*/ 897208 h 949784"/>
              <a:gd name="connsiteX9" fmla="*/ 980899 w 4024577"/>
              <a:gd name="connsiteY9" fmla="*/ 949757 h 949784"/>
              <a:gd name="connsiteX10" fmla="*/ 794562 w 4024577"/>
              <a:gd name="connsiteY10" fmla="*/ 904038 h 949784"/>
              <a:gd name="connsiteX11" fmla="*/ 161395 w 4024577"/>
              <a:gd name="connsiteY11" fmla="*/ 877486 h 949784"/>
              <a:gd name="connsiteX12" fmla="*/ 0 w 4024577"/>
              <a:gd name="connsiteY12" fmla="*/ 732232 h 949784"/>
              <a:gd name="connsiteX0" fmla="*/ 4024577 w 4024577"/>
              <a:gd name="connsiteY0" fmla="*/ 0 h 949784"/>
              <a:gd name="connsiteX1" fmla="*/ 3888596 w 4024577"/>
              <a:gd name="connsiteY1" fmla="*/ 360219 h 949784"/>
              <a:gd name="connsiteX2" fmla="*/ 3712630 w 4024577"/>
              <a:gd name="connsiteY2" fmla="*/ 662411 h 949784"/>
              <a:gd name="connsiteX3" fmla="*/ 3593341 w 4024577"/>
              <a:gd name="connsiteY3" fmla="*/ 846530 h 949784"/>
              <a:gd name="connsiteX4" fmla="*/ 3348559 w 4024577"/>
              <a:gd name="connsiteY4" fmla="*/ 687698 h 949784"/>
              <a:gd name="connsiteX5" fmla="*/ 2910132 w 4024577"/>
              <a:gd name="connsiteY5" fmla="*/ 587475 h 949784"/>
              <a:gd name="connsiteX6" fmla="*/ 2378815 w 4024577"/>
              <a:gd name="connsiteY6" fmla="*/ 854863 h 949784"/>
              <a:gd name="connsiteX7" fmla="*/ 1875895 w 4024577"/>
              <a:gd name="connsiteY7" fmla="*/ 885343 h 949784"/>
              <a:gd name="connsiteX8" fmla="*/ 1440808 w 4024577"/>
              <a:gd name="connsiteY8" fmla="*/ 897208 h 949784"/>
              <a:gd name="connsiteX9" fmla="*/ 980899 w 4024577"/>
              <a:gd name="connsiteY9" fmla="*/ 949757 h 949784"/>
              <a:gd name="connsiteX10" fmla="*/ 794562 w 4024577"/>
              <a:gd name="connsiteY10" fmla="*/ 904038 h 949784"/>
              <a:gd name="connsiteX11" fmla="*/ 161395 w 4024577"/>
              <a:gd name="connsiteY11" fmla="*/ 877486 h 949784"/>
              <a:gd name="connsiteX12" fmla="*/ 0 w 4024577"/>
              <a:gd name="connsiteY12" fmla="*/ 732232 h 949784"/>
              <a:gd name="connsiteX0" fmla="*/ 4024577 w 4024577"/>
              <a:gd name="connsiteY0" fmla="*/ 0 h 949784"/>
              <a:gd name="connsiteX1" fmla="*/ 3888596 w 4024577"/>
              <a:gd name="connsiteY1" fmla="*/ 360219 h 949784"/>
              <a:gd name="connsiteX2" fmla="*/ 3712630 w 4024577"/>
              <a:gd name="connsiteY2" fmla="*/ 662411 h 949784"/>
              <a:gd name="connsiteX3" fmla="*/ 3593341 w 4024577"/>
              <a:gd name="connsiteY3" fmla="*/ 846530 h 949784"/>
              <a:gd name="connsiteX4" fmla="*/ 3348560 w 4024577"/>
              <a:gd name="connsiteY4" fmla="*/ 676387 h 949784"/>
              <a:gd name="connsiteX5" fmla="*/ 2910132 w 4024577"/>
              <a:gd name="connsiteY5" fmla="*/ 587475 h 949784"/>
              <a:gd name="connsiteX6" fmla="*/ 2378815 w 4024577"/>
              <a:gd name="connsiteY6" fmla="*/ 854863 h 949784"/>
              <a:gd name="connsiteX7" fmla="*/ 1875895 w 4024577"/>
              <a:gd name="connsiteY7" fmla="*/ 885343 h 949784"/>
              <a:gd name="connsiteX8" fmla="*/ 1440808 w 4024577"/>
              <a:gd name="connsiteY8" fmla="*/ 897208 h 949784"/>
              <a:gd name="connsiteX9" fmla="*/ 980899 w 4024577"/>
              <a:gd name="connsiteY9" fmla="*/ 949757 h 949784"/>
              <a:gd name="connsiteX10" fmla="*/ 794562 w 4024577"/>
              <a:gd name="connsiteY10" fmla="*/ 904038 h 949784"/>
              <a:gd name="connsiteX11" fmla="*/ 161395 w 4024577"/>
              <a:gd name="connsiteY11" fmla="*/ 877486 h 949784"/>
              <a:gd name="connsiteX12" fmla="*/ 0 w 4024577"/>
              <a:gd name="connsiteY12" fmla="*/ 732232 h 949784"/>
              <a:gd name="connsiteX0" fmla="*/ 4024577 w 4024577"/>
              <a:gd name="connsiteY0" fmla="*/ 0 h 949784"/>
              <a:gd name="connsiteX1" fmla="*/ 3888596 w 4024577"/>
              <a:gd name="connsiteY1" fmla="*/ 360219 h 949784"/>
              <a:gd name="connsiteX2" fmla="*/ 3712630 w 4024577"/>
              <a:gd name="connsiteY2" fmla="*/ 662411 h 949784"/>
              <a:gd name="connsiteX3" fmla="*/ 3593341 w 4024577"/>
              <a:gd name="connsiteY3" fmla="*/ 846530 h 949784"/>
              <a:gd name="connsiteX4" fmla="*/ 3348560 w 4024577"/>
              <a:gd name="connsiteY4" fmla="*/ 676387 h 949784"/>
              <a:gd name="connsiteX5" fmla="*/ 2910132 w 4024577"/>
              <a:gd name="connsiteY5" fmla="*/ 587475 h 949784"/>
              <a:gd name="connsiteX6" fmla="*/ 2671804 w 4024577"/>
              <a:gd name="connsiteY6" fmla="*/ 697959 h 949784"/>
              <a:gd name="connsiteX7" fmla="*/ 2378815 w 4024577"/>
              <a:gd name="connsiteY7" fmla="*/ 854863 h 949784"/>
              <a:gd name="connsiteX8" fmla="*/ 1875895 w 4024577"/>
              <a:gd name="connsiteY8" fmla="*/ 885343 h 949784"/>
              <a:gd name="connsiteX9" fmla="*/ 1440808 w 4024577"/>
              <a:gd name="connsiteY9" fmla="*/ 897208 h 949784"/>
              <a:gd name="connsiteX10" fmla="*/ 980899 w 4024577"/>
              <a:gd name="connsiteY10" fmla="*/ 949757 h 949784"/>
              <a:gd name="connsiteX11" fmla="*/ 794562 w 4024577"/>
              <a:gd name="connsiteY11" fmla="*/ 904038 h 949784"/>
              <a:gd name="connsiteX12" fmla="*/ 161395 w 4024577"/>
              <a:gd name="connsiteY12" fmla="*/ 877486 h 949784"/>
              <a:gd name="connsiteX13" fmla="*/ 0 w 4024577"/>
              <a:gd name="connsiteY13" fmla="*/ 732232 h 949784"/>
              <a:gd name="connsiteX0" fmla="*/ 4024577 w 4024577"/>
              <a:gd name="connsiteY0" fmla="*/ 0 h 949784"/>
              <a:gd name="connsiteX1" fmla="*/ 3888596 w 4024577"/>
              <a:gd name="connsiteY1" fmla="*/ 360219 h 949784"/>
              <a:gd name="connsiteX2" fmla="*/ 3712630 w 4024577"/>
              <a:gd name="connsiteY2" fmla="*/ 662411 h 949784"/>
              <a:gd name="connsiteX3" fmla="*/ 3593341 w 4024577"/>
              <a:gd name="connsiteY3" fmla="*/ 846530 h 949784"/>
              <a:gd name="connsiteX4" fmla="*/ 3348560 w 4024577"/>
              <a:gd name="connsiteY4" fmla="*/ 676387 h 949784"/>
              <a:gd name="connsiteX5" fmla="*/ 2910132 w 4024577"/>
              <a:gd name="connsiteY5" fmla="*/ 587475 h 949784"/>
              <a:gd name="connsiteX6" fmla="*/ 2627498 w 4024577"/>
              <a:gd name="connsiteY6" fmla="*/ 686648 h 949784"/>
              <a:gd name="connsiteX7" fmla="*/ 2378815 w 4024577"/>
              <a:gd name="connsiteY7" fmla="*/ 854863 h 949784"/>
              <a:gd name="connsiteX8" fmla="*/ 1875895 w 4024577"/>
              <a:gd name="connsiteY8" fmla="*/ 885343 h 949784"/>
              <a:gd name="connsiteX9" fmla="*/ 1440808 w 4024577"/>
              <a:gd name="connsiteY9" fmla="*/ 897208 h 949784"/>
              <a:gd name="connsiteX10" fmla="*/ 980899 w 4024577"/>
              <a:gd name="connsiteY10" fmla="*/ 949757 h 949784"/>
              <a:gd name="connsiteX11" fmla="*/ 794562 w 4024577"/>
              <a:gd name="connsiteY11" fmla="*/ 904038 h 949784"/>
              <a:gd name="connsiteX12" fmla="*/ 161395 w 4024577"/>
              <a:gd name="connsiteY12" fmla="*/ 877486 h 949784"/>
              <a:gd name="connsiteX13" fmla="*/ 0 w 4024577"/>
              <a:gd name="connsiteY13" fmla="*/ 732232 h 949784"/>
              <a:gd name="connsiteX0" fmla="*/ 4024577 w 4024577"/>
              <a:gd name="connsiteY0" fmla="*/ 0 h 949784"/>
              <a:gd name="connsiteX1" fmla="*/ 3888596 w 4024577"/>
              <a:gd name="connsiteY1" fmla="*/ 360219 h 949784"/>
              <a:gd name="connsiteX2" fmla="*/ 3712630 w 4024577"/>
              <a:gd name="connsiteY2" fmla="*/ 662411 h 949784"/>
              <a:gd name="connsiteX3" fmla="*/ 3593341 w 4024577"/>
              <a:gd name="connsiteY3" fmla="*/ 846530 h 949784"/>
              <a:gd name="connsiteX4" fmla="*/ 3348560 w 4024577"/>
              <a:gd name="connsiteY4" fmla="*/ 676387 h 949784"/>
              <a:gd name="connsiteX5" fmla="*/ 2910132 w 4024577"/>
              <a:gd name="connsiteY5" fmla="*/ 587475 h 949784"/>
              <a:gd name="connsiteX6" fmla="*/ 2627498 w 4024577"/>
              <a:gd name="connsiteY6" fmla="*/ 686648 h 949784"/>
              <a:gd name="connsiteX7" fmla="*/ 2351124 w 4024577"/>
              <a:gd name="connsiteY7" fmla="*/ 858633 h 949784"/>
              <a:gd name="connsiteX8" fmla="*/ 1875895 w 4024577"/>
              <a:gd name="connsiteY8" fmla="*/ 885343 h 949784"/>
              <a:gd name="connsiteX9" fmla="*/ 1440808 w 4024577"/>
              <a:gd name="connsiteY9" fmla="*/ 897208 h 949784"/>
              <a:gd name="connsiteX10" fmla="*/ 980899 w 4024577"/>
              <a:gd name="connsiteY10" fmla="*/ 949757 h 949784"/>
              <a:gd name="connsiteX11" fmla="*/ 794562 w 4024577"/>
              <a:gd name="connsiteY11" fmla="*/ 904038 h 949784"/>
              <a:gd name="connsiteX12" fmla="*/ 161395 w 4024577"/>
              <a:gd name="connsiteY12" fmla="*/ 877486 h 949784"/>
              <a:gd name="connsiteX13" fmla="*/ 0 w 4024577"/>
              <a:gd name="connsiteY13" fmla="*/ 732232 h 949784"/>
              <a:gd name="connsiteX0" fmla="*/ 4024577 w 4024577"/>
              <a:gd name="connsiteY0" fmla="*/ 0 h 949784"/>
              <a:gd name="connsiteX1" fmla="*/ 3888596 w 4024577"/>
              <a:gd name="connsiteY1" fmla="*/ 360219 h 949784"/>
              <a:gd name="connsiteX2" fmla="*/ 3712630 w 4024577"/>
              <a:gd name="connsiteY2" fmla="*/ 662411 h 949784"/>
              <a:gd name="connsiteX3" fmla="*/ 3593341 w 4024577"/>
              <a:gd name="connsiteY3" fmla="*/ 846530 h 949784"/>
              <a:gd name="connsiteX4" fmla="*/ 3348560 w 4024577"/>
              <a:gd name="connsiteY4" fmla="*/ 676387 h 949784"/>
              <a:gd name="connsiteX5" fmla="*/ 2910132 w 4024577"/>
              <a:gd name="connsiteY5" fmla="*/ 587475 h 949784"/>
              <a:gd name="connsiteX6" fmla="*/ 2627498 w 4024577"/>
              <a:gd name="connsiteY6" fmla="*/ 686648 h 949784"/>
              <a:gd name="connsiteX7" fmla="*/ 2351124 w 4024577"/>
              <a:gd name="connsiteY7" fmla="*/ 858633 h 949784"/>
              <a:gd name="connsiteX8" fmla="*/ 1936816 w 4024577"/>
              <a:gd name="connsiteY8" fmla="*/ 877802 h 949784"/>
              <a:gd name="connsiteX9" fmla="*/ 1440808 w 4024577"/>
              <a:gd name="connsiteY9" fmla="*/ 897208 h 949784"/>
              <a:gd name="connsiteX10" fmla="*/ 980899 w 4024577"/>
              <a:gd name="connsiteY10" fmla="*/ 949757 h 949784"/>
              <a:gd name="connsiteX11" fmla="*/ 794562 w 4024577"/>
              <a:gd name="connsiteY11" fmla="*/ 904038 h 949784"/>
              <a:gd name="connsiteX12" fmla="*/ 161395 w 4024577"/>
              <a:gd name="connsiteY12" fmla="*/ 877486 h 949784"/>
              <a:gd name="connsiteX13" fmla="*/ 0 w 4024577"/>
              <a:gd name="connsiteY13" fmla="*/ 732232 h 949784"/>
              <a:gd name="connsiteX0" fmla="*/ 4024577 w 4024577"/>
              <a:gd name="connsiteY0" fmla="*/ 0 h 957726"/>
              <a:gd name="connsiteX1" fmla="*/ 3888596 w 4024577"/>
              <a:gd name="connsiteY1" fmla="*/ 360219 h 957726"/>
              <a:gd name="connsiteX2" fmla="*/ 3712630 w 4024577"/>
              <a:gd name="connsiteY2" fmla="*/ 662411 h 957726"/>
              <a:gd name="connsiteX3" fmla="*/ 3593341 w 4024577"/>
              <a:gd name="connsiteY3" fmla="*/ 846530 h 957726"/>
              <a:gd name="connsiteX4" fmla="*/ 3348560 w 4024577"/>
              <a:gd name="connsiteY4" fmla="*/ 676387 h 957726"/>
              <a:gd name="connsiteX5" fmla="*/ 2910132 w 4024577"/>
              <a:gd name="connsiteY5" fmla="*/ 587475 h 957726"/>
              <a:gd name="connsiteX6" fmla="*/ 2627498 w 4024577"/>
              <a:gd name="connsiteY6" fmla="*/ 686648 h 957726"/>
              <a:gd name="connsiteX7" fmla="*/ 2351124 w 4024577"/>
              <a:gd name="connsiteY7" fmla="*/ 858633 h 957726"/>
              <a:gd name="connsiteX8" fmla="*/ 1936816 w 4024577"/>
              <a:gd name="connsiteY8" fmla="*/ 877802 h 957726"/>
              <a:gd name="connsiteX9" fmla="*/ 1606956 w 4024577"/>
              <a:gd name="connsiteY9" fmla="*/ 723766 h 957726"/>
              <a:gd name="connsiteX10" fmla="*/ 980899 w 4024577"/>
              <a:gd name="connsiteY10" fmla="*/ 949757 h 957726"/>
              <a:gd name="connsiteX11" fmla="*/ 794562 w 4024577"/>
              <a:gd name="connsiteY11" fmla="*/ 904038 h 957726"/>
              <a:gd name="connsiteX12" fmla="*/ 161395 w 4024577"/>
              <a:gd name="connsiteY12" fmla="*/ 877486 h 957726"/>
              <a:gd name="connsiteX13" fmla="*/ 0 w 4024577"/>
              <a:gd name="connsiteY13" fmla="*/ 732232 h 957726"/>
              <a:gd name="connsiteX0" fmla="*/ 4024577 w 4024577"/>
              <a:gd name="connsiteY0" fmla="*/ 0 h 957726"/>
              <a:gd name="connsiteX1" fmla="*/ 3888596 w 4024577"/>
              <a:gd name="connsiteY1" fmla="*/ 360219 h 957726"/>
              <a:gd name="connsiteX2" fmla="*/ 3712630 w 4024577"/>
              <a:gd name="connsiteY2" fmla="*/ 662411 h 957726"/>
              <a:gd name="connsiteX3" fmla="*/ 3593341 w 4024577"/>
              <a:gd name="connsiteY3" fmla="*/ 846530 h 957726"/>
              <a:gd name="connsiteX4" fmla="*/ 3348560 w 4024577"/>
              <a:gd name="connsiteY4" fmla="*/ 676387 h 957726"/>
              <a:gd name="connsiteX5" fmla="*/ 2910132 w 4024577"/>
              <a:gd name="connsiteY5" fmla="*/ 587475 h 957726"/>
              <a:gd name="connsiteX6" fmla="*/ 2627498 w 4024577"/>
              <a:gd name="connsiteY6" fmla="*/ 686648 h 957726"/>
              <a:gd name="connsiteX7" fmla="*/ 2351124 w 4024577"/>
              <a:gd name="connsiteY7" fmla="*/ 858633 h 957726"/>
              <a:gd name="connsiteX8" fmla="*/ 1936816 w 4024577"/>
              <a:gd name="connsiteY8" fmla="*/ 877802 h 957726"/>
              <a:gd name="connsiteX9" fmla="*/ 1606956 w 4024577"/>
              <a:gd name="connsiteY9" fmla="*/ 723766 h 957726"/>
              <a:gd name="connsiteX10" fmla="*/ 980899 w 4024577"/>
              <a:gd name="connsiteY10" fmla="*/ 949757 h 957726"/>
              <a:gd name="connsiteX11" fmla="*/ 794562 w 4024577"/>
              <a:gd name="connsiteY11" fmla="*/ 904038 h 957726"/>
              <a:gd name="connsiteX12" fmla="*/ 161395 w 4024577"/>
              <a:gd name="connsiteY12" fmla="*/ 877486 h 957726"/>
              <a:gd name="connsiteX13" fmla="*/ 0 w 4024577"/>
              <a:gd name="connsiteY13" fmla="*/ 732232 h 957726"/>
              <a:gd name="connsiteX0" fmla="*/ 4024577 w 4024577"/>
              <a:gd name="connsiteY0" fmla="*/ 0 h 952194"/>
              <a:gd name="connsiteX1" fmla="*/ 3888596 w 4024577"/>
              <a:gd name="connsiteY1" fmla="*/ 360219 h 952194"/>
              <a:gd name="connsiteX2" fmla="*/ 3712630 w 4024577"/>
              <a:gd name="connsiteY2" fmla="*/ 662411 h 952194"/>
              <a:gd name="connsiteX3" fmla="*/ 3593341 w 4024577"/>
              <a:gd name="connsiteY3" fmla="*/ 846530 h 952194"/>
              <a:gd name="connsiteX4" fmla="*/ 3348560 w 4024577"/>
              <a:gd name="connsiteY4" fmla="*/ 676387 h 952194"/>
              <a:gd name="connsiteX5" fmla="*/ 2910132 w 4024577"/>
              <a:gd name="connsiteY5" fmla="*/ 587475 h 952194"/>
              <a:gd name="connsiteX6" fmla="*/ 2627498 w 4024577"/>
              <a:gd name="connsiteY6" fmla="*/ 686648 h 952194"/>
              <a:gd name="connsiteX7" fmla="*/ 2351124 w 4024577"/>
              <a:gd name="connsiteY7" fmla="*/ 858633 h 952194"/>
              <a:gd name="connsiteX8" fmla="*/ 1936816 w 4024577"/>
              <a:gd name="connsiteY8" fmla="*/ 877802 h 952194"/>
              <a:gd name="connsiteX9" fmla="*/ 1606956 w 4024577"/>
              <a:gd name="connsiteY9" fmla="*/ 723766 h 952194"/>
              <a:gd name="connsiteX10" fmla="*/ 1287241 w 4024577"/>
              <a:gd name="connsiteY10" fmla="*/ 822384 h 952194"/>
              <a:gd name="connsiteX11" fmla="*/ 980899 w 4024577"/>
              <a:gd name="connsiteY11" fmla="*/ 949757 h 952194"/>
              <a:gd name="connsiteX12" fmla="*/ 794562 w 4024577"/>
              <a:gd name="connsiteY12" fmla="*/ 904038 h 952194"/>
              <a:gd name="connsiteX13" fmla="*/ 161395 w 4024577"/>
              <a:gd name="connsiteY13" fmla="*/ 877486 h 952194"/>
              <a:gd name="connsiteX14" fmla="*/ 0 w 4024577"/>
              <a:gd name="connsiteY14" fmla="*/ 732232 h 952194"/>
              <a:gd name="connsiteX0" fmla="*/ 4024577 w 4024577"/>
              <a:gd name="connsiteY0" fmla="*/ 0 h 954560"/>
              <a:gd name="connsiteX1" fmla="*/ 3888596 w 4024577"/>
              <a:gd name="connsiteY1" fmla="*/ 360219 h 954560"/>
              <a:gd name="connsiteX2" fmla="*/ 3712630 w 4024577"/>
              <a:gd name="connsiteY2" fmla="*/ 662411 h 954560"/>
              <a:gd name="connsiteX3" fmla="*/ 3593341 w 4024577"/>
              <a:gd name="connsiteY3" fmla="*/ 846530 h 954560"/>
              <a:gd name="connsiteX4" fmla="*/ 3348560 w 4024577"/>
              <a:gd name="connsiteY4" fmla="*/ 676387 h 954560"/>
              <a:gd name="connsiteX5" fmla="*/ 2910132 w 4024577"/>
              <a:gd name="connsiteY5" fmla="*/ 587475 h 954560"/>
              <a:gd name="connsiteX6" fmla="*/ 2627498 w 4024577"/>
              <a:gd name="connsiteY6" fmla="*/ 686648 h 954560"/>
              <a:gd name="connsiteX7" fmla="*/ 2351124 w 4024577"/>
              <a:gd name="connsiteY7" fmla="*/ 858633 h 954560"/>
              <a:gd name="connsiteX8" fmla="*/ 1936816 w 4024577"/>
              <a:gd name="connsiteY8" fmla="*/ 877802 h 954560"/>
              <a:gd name="connsiteX9" fmla="*/ 1606956 w 4024577"/>
              <a:gd name="connsiteY9" fmla="*/ 723766 h 954560"/>
              <a:gd name="connsiteX10" fmla="*/ 1231858 w 4024577"/>
              <a:gd name="connsiteY10" fmla="*/ 777139 h 954560"/>
              <a:gd name="connsiteX11" fmla="*/ 980899 w 4024577"/>
              <a:gd name="connsiteY11" fmla="*/ 949757 h 954560"/>
              <a:gd name="connsiteX12" fmla="*/ 794562 w 4024577"/>
              <a:gd name="connsiteY12" fmla="*/ 904038 h 954560"/>
              <a:gd name="connsiteX13" fmla="*/ 161395 w 4024577"/>
              <a:gd name="connsiteY13" fmla="*/ 877486 h 954560"/>
              <a:gd name="connsiteX14" fmla="*/ 0 w 4024577"/>
              <a:gd name="connsiteY14" fmla="*/ 732232 h 954560"/>
              <a:gd name="connsiteX0" fmla="*/ 4024577 w 4024577"/>
              <a:gd name="connsiteY0" fmla="*/ 0 h 907572"/>
              <a:gd name="connsiteX1" fmla="*/ 3888596 w 4024577"/>
              <a:gd name="connsiteY1" fmla="*/ 360219 h 907572"/>
              <a:gd name="connsiteX2" fmla="*/ 3712630 w 4024577"/>
              <a:gd name="connsiteY2" fmla="*/ 662411 h 907572"/>
              <a:gd name="connsiteX3" fmla="*/ 3593341 w 4024577"/>
              <a:gd name="connsiteY3" fmla="*/ 846530 h 907572"/>
              <a:gd name="connsiteX4" fmla="*/ 3348560 w 4024577"/>
              <a:gd name="connsiteY4" fmla="*/ 676387 h 907572"/>
              <a:gd name="connsiteX5" fmla="*/ 2910132 w 4024577"/>
              <a:gd name="connsiteY5" fmla="*/ 587475 h 907572"/>
              <a:gd name="connsiteX6" fmla="*/ 2627498 w 4024577"/>
              <a:gd name="connsiteY6" fmla="*/ 686648 h 907572"/>
              <a:gd name="connsiteX7" fmla="*/ 2351124 w 4024577"/>
              <a:gd name="connsiteY7" fmla="*/ 858633 h 907572"/>
              <a:gd name="connsiteX8" fmla="*/ 1936816 w 4024577"/>
              <a:gd name="connsiteY8" fmla="*/ 877802 h 907572"/>
              <a:gd name="connsiteX9" fmla="*/ 1606956 w 4024577"/>
              <a:gd name="connsiteY9" fmla="*/ 723766 h 907572"/>
              <a:gd name="connsiteX10" fmla="*/ 1231858 w 4024577"/>
              <a:gd name="connsiteY10" fmla="*/ 777139 h 907572"/>
              <a:gd name="connsiteX11" fmla="*/ 964284 w 4024577"/>
              <a:gd name="connsiteY11" fmla="*/ 893200 h 907572"/>
              <a:gd name="connsiteX12" fmla="*/ 794562 w 4024577"/>
              <a:gd name="connsiteY12" fmla="*/ 904038 h 907572"/>
              <a:gd name="connsiteX13" fmla="*/ 161395 w 4024577"/>
              <a:gd name="connsiteY13" fmla="*/ 877486 h 907572"/>
              <a:gd name="connsiteX14" fmla="*/ 0 w 4024577"/>
              <a:gd name="connsiteY14" fmla="*/ 732232 h 907572"/>
              <a:gd name="connsiteX0" fmla="*/ 4024577 w 4024577"/>
              <a:gd name="connsiteY0" fmla="*/ 0 h 907572"/>
              <a:gd name="connsiteX1" fmla="*/ 3888596 w 4024577"/>
              <a:gd name="connsiteY1" fmla="*/ 360219 h 907572"/>
              <a:gd name="connsiteX2" fmla="*/ 3712630 w 4024577"/>
              <a:gd name="connsiteY2" fmla="*/ 662411 h 907572"/>
              <a:gd name="connsiteX3" fmla="*/ 3593341 w 4024577"/>
              <a:gd name="connsiteY3" fmla="*/ 846530 h 907572"/>
              <a:gd name="connsiteX4" fmla="*/ 3348560 w 4024577"/>
              <a:gd name="connsiteY4" fmla="*/ 676387 h 907572"/>
              <a:gd name="connsiteX5" fmla="*/ 2910132 w 4024577"/>
              <a:gd name="connsiteY5" fmla="*/ 587475 h 907572"/>
              <a:gd name="connsiteX6" fmla="*/ 2627498 w 4024577"/>
              <a:gd name="connsiteY6" fmla="*/ 686648 h 907572"/>
              <a:gd name="connsiteX7" fmla="*/ 2351124 w 4024577"/>
              <a:gd name="connsiteY7" fmla="*/ 858633 h 907572"/>
              <a:gd name="connsiteX8" fmla="*/ 1936816 w 4024577"/>
              <a:gd name="connsiteY8" fmla="*/ 877802 h 907572"/>
              <a:gd name="connsiteX9" fmla="*/ 1606956 w 4024577"/>
              <a:gd name="connsiteY9" fmla="*/ 723766 h 907572"/>
              <a:gd name="connsiteX10" fmla="*/ 1231858 w 4024577"/>
              <a:gd name="connsiteY10" fmla="*/ 777139 h 907572"/>
              <a:gd name="connsiteX11" fmla="*/ 964284 w 4024577"/>
              <a:gd name="connsiteY11" fmla="*/ 893200 h 907572"/>
              <a:gd name="connsiteX12" fmla="*/ 794562 w 4024577"/>
              <a:gd name="connsiteY12" fmla="*/ 904038 h 907572"/>
              <a:gd name="connsiteX13" fmla="*/ 161395 w 4024577"/>
              <a:gd name="connsiteY13" fmla="*/ 877486 h 907572"/>
              <a:gd name="connsiteX14" fmla="*/ 0 w 4024577"/>
              <a:gd name="connsiteY14" fmla="*/ 732232 h 907572"/>
              <a:gd name="connsiteX0" fmla="*/ 4024577 w 4024577"/>
              <a:gd name="connsiteY0" fmla="*/ 0 h 913000"/>
              <a:gd name="connsiteX1" fmla="*/ 3888596 w 4024577"/>
              <a:gd name="connsiteY1" fmla="*/ 360219 h 913000"/>
              <a:gd name="connsiteX2" fmla="*/ 3712630 w 4024577"/>
              <a:gd name="connsiteY2" fmla="*/ 662411 h 913000"/>
              <a:gd name="connsiteX3" fmla="*/ 3593341 w 4024577"/>
              <a:gd name="connsiteY3" fmla="*/ 846530 h 913000"/>
              <a:gd name="connsiteX4" fmla="*/ 3348560 w 4024577"/>
              <a:gd name="connsiteY4" fmla="*/ 676387 h 913000"/>
              <a:gd name="connsiteX5" fmla="*/ 2910132 w 4024577"/>
              <a:gd name="connsiteY5" fmla="*/ 587475 h 913000"/>
              <a:gd name="connsiteX6" fmla="*/ 2627498 w 4024577"/>
              <a:gd name="connsiteY6" fmla="*/ 686648 h 913000"/>
              <a:gd name="connsiteX7" fmla="*/ 2351124 w 4024577"/>
              <a:gd name="connsiteY7" fmla="*/ 858633 h 913000"/>
              <a:gd name="connsiteX8" fmla="*/ 1936816 w 4024577"/>
              <a:gd name="connsiteY8" fmla="*/ 877802 h 913000"/>
              <a:gd name="connsiteX9" fmla="*/ 1606956 w 4024577"/>
              <a:gd name="connsiteY9" fmla="*/ 723766 h 913000"/>
              <a:gd name="connsiteX10" fmla="*/ 1231858 w 4024577"/>
              <a:gd name="connsiteY10" fmla="*/ 777139 h 913000"/>
              <a:gd name="connsiteX11" fmla="*/ 964284 w 4024577"/>
              <a:gd name="connsiteY11" fmla="*/ 893200 h 913000"/>
              <a:gd name="connsiteX12" fmla="*/ 584109 w 4024577"/>
              <a:gd name="connsiteY12" fmla="*/ 911579 h 913000"/>
              <a:gd name="connsiteX13" fmla="*/ 161395 w 4024577"/>
              <a:gd name="connsiteY13" fmla="*/ 877486 h 913000"/>
              <a:gd name="connsiteX14" fmla="*/ 0 w 4024577"/>
              <a:gd name="connsiteY14" fmla="*/ 732232 h 913000"/>
              <a:gd name="connsiteX0" fmla="*/ 4024577 w 4024577"/>
              <a:gd name="connsiteY0" fmla="*/ 0 h 914107"/>
              <a:gd name="connsiteX1" fmla="*/ 3888596 w 4024577"/>
              <a:gd name="connsiteY1" fmla="*/ 360219 h 914107"/>
              <a:gd name="connsiteX2" fmla="*/ 3712630 w 4024577"/>
              <a:gd name="connsiteY2" fmla="*/ 662411 h 914107"/>
              <a:gd name="connsiteX3" fmla="*/ 3593341 w 4024577"/>
              <a:gd name="connsiteY3" fmla="*/ 846530 h 914107"/>
              <a:gd name="connsiteX4" fmla="*/ 3348560 w 4024577"/>
              <a:gd name="connsiteY4" fmla="*/ 676387 h 914107"/>
              <a:gd name="connsiteX5" fmla="*/ 2910132 w 4024577"/>
              <a:gd name="connsiteY5" fmla="*/ 587475 h 914107"/>
              <a:gd name="connsiteX6" fmla="*/ 2627498 w 4024577"/>
              <a:gd name="connsiteY6" fmla="*/ 686648 h 914107"/>
              <a:gd name="connsiteX7" fmla="*/ 2351124 w 4024577"/>
              <a:gd name="connsiteY7" fmla="*/ 858633 h 914107"/>
              <a:gd name="connsiteX8" fmla="*/ 1936816 w 4024577"/>
              <a:gd name="connsiteY8" fmla="*/ 877802 h 914107"/>
              <a:gd name="connsiteX9" fmla="*/ 1606956 w 4024577"/>
              <a:gd name="connsiteY9" fmla="*/ 723766 h 914107"/>
              <a:gd name="connsiteX10" fmla="*/ 1231858 w 4024577"/>
              <a:gd name="connsiteY10" fmla="*/ 777139 h 914107"/>
              <a:gd name="connsiteX11" fmla="*/ 964284 w 4024577"/>
              <a:gd name="connsiteY11" fmla="*/ 893200 h 914107"/>
              <a:gd name="connsiteX12" fmla="*/ 584109 w 4024577"/>
              <a:gd name="connsiteY12" fmla="*/ 911579 h 914107"/>
              <a:gd name="connsiteX13" fmla="*/ 172472 w 4024577"/>
              <a:gd name="connsiteY13" fmla="*/ 862404 h 914107"/>
              <a:gd name="connsiteX14" fmla="*/ 0 w 4024577"/>
              <a:gd name="connsiteY14" fmla="*/ 732232 h 914107"/>
              <a:gd name="connsiteX0" fmla="*/ 4052268 w 4052268"/>
              <a:gd name="connsiteY0" fmla="*/ 0 h 914107"/>
              <a:gd name="connsiteX1" fmla="*/ 3916287 w 4052268"/>
              <a:gd name="connsiteY1" fmla="*/ 360219 h 914107"/>
              <a:gd name="connsiteX2" fmla="*/ 3740321 w 4052268"/>
              <a:gd name="connsiteY2" fmla="*/ 662411 h 914107"/>
              <a:gd name="connsiteX3" fmla="*/ 3621032 w 4052268"/>
              <a:gd name="connsiteY3" fmla="*/ 846530 h 914107"/>
              <a:gd name="connsiteX4" fmla="*/ 3376251 w 4052268"/>
              <a:gd name="connsiteY4" fmla="*/ 676387 h 914107"/>
              <a:gd name="connsiteX5" fmla="*/ 2937823 w 4052268"/>
              <a:gd name="connsiteY5" fmla="*/ 587475 h 914107"/>
              <a:gd name="connsiteX6" fmla="*/ 2655189 w 4052268"/>
              <a:gd name="connsiteY6" fmla="*/ 686648 h 914107"/>
              <a:gd name="connsiteX7" fmla="*/ 2378815 w 4052268"/>
              <a:gd name="connsiteY7" fmla="*/ 858633 h 914107"/>
              <a:gd name="connsiteX8" fmla="*/ 1964507 w 4052268"/>
              <a:gd name="connsiteY8" fmla="*/ 877802 h 914107"/>
              <a:gd name="connsiteX9" fmla="*/ 1634647 w 4052268"/>
              <a:gd name="connsiteY9" fmla="*/ 723766 h 914107"/>
              <a:gd name="connsiteX10" fmla="*/ 1259549 w 4052268"/>
              <a:gd name="connsiteY10" fmla="*/ 777139 h 914107"/>
              <a:gd name="connsiteX11" fmla="*/ 991975 w 4052268"/>
              <a:gd name="connsiteY11" fmla="*/ 893200 h 914107"/>
              <a:gd name="connsiteX12" fmla="*/ 611800 w 4052268"/>
              <a:gd name="connsiteY12" fmla="*/ 911579 h 914107"/>
              <a:gd name="connsiteX13" fmla="*/ 200163 w 4052268"/>
              <a:gd name="connsiteY13" fmla="*/ 862404 h 914107"/>
              <a:gd name="connsiteX14" fmla="*/ 0 w 4052268"/>
              <a:gd name="connsiteY14" fmla="*/ 736002 h 914107"/>
              <a:gd name="connsiteX0" fmla="*/ 4052268 w 4052268"/>
              <a:gd name="connsiteY0" fmla="*/ 0 h 914107"/>
              <a:gd name="connsiteX1" fmla="*/ 3916287 w 4052268"/>
              <a:gd name="connsiteY1" fmla="*/ 360219 h 914107"/>
              <a:gd name="connsiteX2" fmla="*/ 3740321 w 4052268"/>
              <a:gd name="connsiteY2" fmla="*/ 662411 h 914107"/>
              <a:gd name="connsiteX3" fmla="*/ 3621032 w 4052268"/>
              <a:gd name="connsiteY3" fmla="*/ 846530 h 914107"/>
              <a:gd name="connsiteX4" fmla="*/ 3376251 w 4052268"/>
              <a:gd name="connsiteY4" fmla="*/ 676387 h 914107"/>
              <a:gd name="connsiteX5" fmla="*/ 2937823 w 4052268"/>
              <a:gd name="connsiteY5" fmla="*/ 587475 h 914107"/>
              <a:gd name="connsiteX6" fmla="*/ 2655189 w 4052268"/>
              <a:gd name="connsiteY6" fmla="*/ 686648 h 914107"/>
              <a:gd name="connsiteX7" fmla="*/ 2378815 w 4052268"/>
              <a:gd name="connsiteY7" fmla="*/ 858633 h 914107"/>
              <a:gd name="connsiteX8" fmla="*/ 1964507 w 4052268"/>
              <a:gd name="connsiteY8" fmla="*/ 877802 h 914107"/>
              <a:gd name="connsiteX9" fmla="*/ 1712183 w 4052268"/>
              <a:gd name="connsiteY9" fmla="*/ 738848 h 914107"/>
              <a:gd name="connsiteX10" fmla="*/ 1259549 w 4052268"/>
              <a:gd name="connsiteY10" fmla="*/ 777139 h 914107"/>
              <a:gd name="connsiteX11" fmla="*/ 991975 w 4052268"/>
              <a:gd name="connsiteY11" fmla="*/ 893200 h 914107"/>
              <a:gd name="connsiteX12" fmla="*/ 611800 w 4052268"/>
              <a:gd name="connsiteY12" fmla="*/ 911579 h 914107"/>
              <a:gd name="connsiteX13" fmla="*/ 200163 w 4052268"/>
              <a:gd name="connsiteY13" fmla="*/ 862404 h 914107"/>
              <a:gd name="connsiteX14" fmla="*/ 0 w 4052268"/>
              <a:gd name="connsiteY14" fmla="*/ 736002 h 914107"/>
              <a:gd name="connsiteX0" fmla="*/ 4052268 w 4052268"/>
              <a:gd name="connsiteY0" fmla="*/ 0 h 914107"/>
              <a:gd name="connsiteX1" fmla="*/ 3916287 w 4052268"/>
              <a:gd name="connsiteY1" fmla="*/ 360219 h 914107"/>
              <a:gd name="connsiteX2" fmla="*/ 3740321 w 4052268"/>
              <a:gd name="connsiteY2" fmla="*/ 662411 h 914107"/>
              <a:gd name="connsiteX3" fmla="*/ 3621032 w 4052268"/>
              <a:gd name="connsiteY3" fmla="*/ 846530 h 914107"/>
              <a:gd name="connsiteX4" fmla="*/ 3376251 w 4052268"/>
              <a:gd name="connsiteY4" fmla="*/ 676387 h 914107"/>
              <a:gd name="connsiteX5" fmla="*/ 2937823 w 4052268"/>
              <a:gd name="connsiteY5" fmla="*/ 587475 h 914107"/>
              <a:gd name="connsiteX6" fmla="*/ 2655189 w 4052268"/>
              <a:gd name="connsiteY6" fmla="*/ 686648 h 914107"/>
              <a:gd name="connsiteX7" fmla="*/ 2378815 w 4052268"/>
              <a:gd name="connsiteY7" fmla="*/ 858633 h 914107"/>
              <a:gd name="connsiteX8" fmla="*/ 1964507 w 4052268"/>
              <a:gd name="connsiteY8" fmla="*/ 877802 h 914107"/>
              <a:gd name="connsiteX9" fmla="*/ 1712183 w 4052268"/>
              <a:gd name="connsiteY9" fmla="*/ 738848 h 914107"/>
              <a:gd name="connsiteX10" fmla="*/ 1259549 w 4052268"/>
              <a:gd name="connsiteY10" fmla="*/ 777139 h 914107"/>
              <a:gd name="connsiteX11" fmla="*/ 991975 w 4052268"/>
              <a:gd name="connsiteY11" fmla="*/ 893200 h 914107"/>
              <a:gd name="connsiteX12" fmla="*/ 611800 w 4052268"/>
              <a:gd name="connsiteY12" fmla="*/ 911579 h 914107"/>
              <a:gd name="connsiteX13" fmla="*/ 200163 w 4052268"/>
              <a:gd name="connsiteY13" fmla="*/ 862404 h 914107"/>
              <a:gd name="connsiteX14" fmla="*/ 0 w 4052268"/>
              <a:gd name="connsiteY14" fmla="*/ 736002 h 9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2268" h="914107">
                <a:moveTo>
                  <a:pt x="4052268" y="0"/>
                </a:moveTo>
                <a:cubicBezTo>
                  <a:pt x="4019324" y="90756"/>
                  <a:pt x="3968278" y="249817"/>
                  <a:pt x="3916287" y="360219"/>
                </a:cubicBezTo>
                <a:cubicBezTo>
                  <a:pt x="3864296" y="470621"/>
                  <a:pt x="3789530" y="581359"/>
                  <a:pt x="3740321" y="662411"/>
                </a:cubicBezTo>
                <a:cubicBezTo>
                  <a:pt x="3691112" y="743463"/>
                  <a:pt x="3681710" y="844201"/>
                  <a:pt x="3621032" y="846530"/>
                </a:cubicBezTo>
                <a:cubicBezTo>
                  <a:pt x="3560354" y="848859"/>
                  <a:pt x="3490119" y="719563"/>
                  <a:pt x="3376251" y="676387"/>
                </a:cubicBezTo>
                <a:cubicBezTo>
                  <a:pt x="3262383" y="633211"/>
                  <a:pt x="3058000" y="585765"/>
                  <a:pt x="2937823" y="587475"/>
                </a:cubicBezTo>
                <a:cubicBezTo>
                  <a:pt x="2817646" y="589185"/>
                  <a:pt x="2743742" y="642083"/>
                  <a:pt x="2655189" y="686648"/>
                </a:cubicBezTo>
                <a:cubicBezTo>
                  <a:pt x="2566636" y="731213"/>
                  <a:pt x="2493929" y="826774"/>
                  <a:pt x="2378815" y="858633"/>
                </a:cubicBezTo>
                <a:cubicBezTo>
                  <a:pt x="2263701" y="890492"/>
                  <a:pt x="2075612" y="897766"/>
                  <a:pt x="1964507" y="877802"/>
                </a:cubicBezTo>
                <a:cubicBezTo>
                  <a:pt x="1853402" y="857838"/>
                  <a:pt x="1818600" y="766936"/>
                  <a:pt x="1712183" y="738848"/>
                </a:cubicBezTo>
                <a:cubicBezTo>
                  <a:pt x="1605766" y="710760"/>
                  <a:pt x="1363892" y="739474"/>
                  <a:pt x="1259549" y="777139"/>
                </a:cubicBezTo>
                <a:cubicBezTo>
                  <a:pt x="1155206" y="814804"/>
                  <a:pt x="1099933" y="870793"/>
                  <a:pt x="991975" y="893200"/>
                </a:cubicBezTo>
                <a:cubicBezTo>
                  <a:pt x="884017" y="915607"/>
                  <a:pt x="743768" y="916712"/>
                  <a:pt x="611800" y="911579"/>
                </a:cubicBezTo>
                <a:cubicBezTo>
                  <a:pt x="479832" y="906446"/>
                  <a:pt x="333513" y="896694"/>
                  <a:pt x="200163" y="862404"/>
                </a:cubicBezTo>
                <a:cubicBezTo>
                  <a:pt x="66813" y="828114"/>
                  <a:pt x="5715" y="814107"/>
                  <a:pt x="0" y="736002"/>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1154897" y="1518793"/>
            <a:ext cx="911754" cy="1549692"/>
            <a:chOff x="10857684" y="252228"/>
            <a:chExt cx="911754" cy="1549692"/>
          </a:xfrm>
        </p:grpSpPr>
        <p:sp>
          <p:nvSpPr>
            <p:cNvPr id="24" name="Left Arrow 23"/>
            <p:cNvSpPr/>
            <p:nvPr/>
          </p:nvSpPr>
          <p:spPr>
            <a:xfrm rot="16200000">
              <a:off x="10839975" y="627350"/>
              <a:ext cx="1304586" cy="55434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Recharge</a:t>
              </a:r>
            </a:p>
          </p:txBody>
        </p:sp>
        <p:sp>
          <p:nvSpPr>
            <p:cNvPr id="25" name="Left Arrow 24"/>
            <p:cNvSpPr/>
            <p:nvPr/>
          </p:nvSpPr>
          <p:spPr>
            <a:xfrm rot="16200000">
              <a:off x="10476787" y="878231"/>
              <a:ext cx="1304586" cy="54279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Discharge</a:t>
              </a:r>
            </a:p>
          </p:txBody>
        </p:sp>
      </p:grpSp>
      <p:sp>
        <p:nvSpPr>
          <p:cNvPr id="28" name="Left Arrow 27"/>
          <p:cNvSpPr/>
          <p:nvPr/>
        </p:nvSpPr>
        <p:spPr>
          <a:xfrm rot="16200000">
            <a:off x="10456037" y="2183090"/>
            <a:ext cx="1304586" cy="55434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Recharge</a:t>
            </a:r>
          </a:p>
        </p:txBody>
      </p:sp>
      <p:grpSp>
        <p:nvGrpSpPr>
          <p:cNvPr id="3" name="Group 2"/>
          <p:cNvGrpSpPr/>
          <p:nvPr/>
        </p:nvGrpSpPr>
        <p:grpSpPr>
          <a:xfrm>
            <a:off x="6837995" y="4695488"/>
            <a:ext cx="4176441" cy="668646"/>
            <a:chOff x="6404224" y="5274826"/>
            <a:chExt cx="4176441" cy="668646"/>
          </a:xfrm>
        </p:grpSpPr>
        <p:sp>
          <p:nvSpPr>
            <p:cNvPr id="29" name="Left Arrow 28"/>
            <p:cNvSpPr/>
            <p:nvPr/>
          </p:nvSpPr>
          <p:spPr>
            <a:xfrm rot="5400000">
              <a:off x="6383290" y="5368197"/>
              <a:ext cx="596209" cy="55434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Left Arrow 29"/>
            <p:cNvSpPr/>
            <p:nvPr/>
          </p:nvSpPr>
          <p:spPr>
            <a:xfrm rot="5400000">
              <a:off x="8270439" y="5333019"/>
              <a:ext cx="596209" cy="55434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Left Arrow 30"/>
            <p:cNvSpPr/>
            <p:nvPr/>
          </p:nvSpPr>
          <p:spPr>
            <a:xfrm rot="5400000">
              <a:off x="10005390" y="5295760"/>
              <a:ext cx="596209" cy="55434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15" name="Picture 14"/>
          <p:cNvPicPr>
            <a:picLocks noChangeAspect="1"/>
          </p:cNvPicPr>
          <p:nvPr/>
        </p:nvPicPr>
        <p:blipFill>
          <a:blip r:embed="rId3"/>
          <a:stretch>
            <a:fillRect/>
          </a:stretch>
        </p:blipFill>
        <p:spPr>
          <a:xfrm>
            <a:off x="1" y="2095500"/>
            <a:ext cx="6165510" cy="4237289"/>
          </a:xfrm>
          <a:prstGeom prst="rect">
            <a:avLst/>
          </a:prstGeom>
        </p:spPr>
      </p:pic>
      <p:sp>
        <p:nvSpPr>
          <p:cNvPr id="5" name="Freeform 4"/>
          <p:cNvSpPr/>
          <p:nvPr/>
        </p:nvSpPr>
        <p:spPr>
          <a:xfrm>
            <a:off x="1981200" y="3322833"/>
            <a:ext cx="2781234" cy="1274936"/>
          </a:xfrm>
          <a:custGeom>
            <a:avLst/>
            <a:gdLst>
              <a:gd name="connsiteX0" fmla="*/ 2744288 w 2896092"/>
              <a:gd name="connsiteY0" fmla="*/ 0 h 1185534"/>
              <a:gd name="connsiteX1" fmla="*/ 2772863 w 2896092"/>
              <a:gd name="connsiteY1" fmla="*/ 219075 h 1185534"/>
              <a:gd name="connsiteX2" fmla="*/ 2858588 w 2896092"/>
              <a:gd name="connsiteY2" fmla="*/ 514350 h 1185534"/>
              <a:gd name="connsiteX3" fmla="*/ 2887163 w 2896092"/>
              <a:gd name="connsiteY3" fmla="*/ 657225 h 1185534"/>
              <a:gd name="connsiteX4" fmla="*/ 2706188 w 2896092"/>
              <a:gd name="connsiteY4" fmla="*/ 914400 h 1185534"/>
              <a:gd name="connsiteX5" fmla="*/ 2001338 w 2896092"/>
              <a:gd name="connsiteY5" fmla="*/ 1000125 h 1185534"/>
              <a:gd name="connsiteX6" fmla="*/ 1563188 w 2896092"/>
              <a:gd name="connsiteY6" fmla="*/ 1009650 h 1185534"/>
              <a:gd name="connsiteX7" fmla="*/ 991688 w 2896092"/>
              <a:gd name="connsiteY7" fmla="*/ 1171575 h 1185534"/>
              <a:gd name="connsiteX8" fmla="*/ 163013 w 2896092"/>
              <a:gd name="connsiteY8" fmla="*/ 1171575 h 1185534"/>
              <a:gd name="connsiteX9" fmla="*/ 20138 w 2896092"/>
              <a:gd name="connsiteY9" fmla="*/ 1123950 h 1185534"/>
              <a:gd name="connsiteX10" fmla="*/ 1088 w 2896092"/>
              <a:gd name="connsiteY10" fmla="*/ 1028700 h 1185534"/>
              <a:gd name="connsiteX11" fmla="*/ 20138 w 2896092"/>
              <a:gd name="connsiteY11" fmla="*/ 857250 h 1185534"/>
              <a:gd name="connsiteX12" fmla="*/ 58238 w 2896092"/>
              <a:gd name="connsiteY12" fmla="*/ 723900 h 118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092" h="1185534">
                <a:moveTo>
                  <a:pt x="2744288" y="0"/>
                </a:moveTo>
                <a:cubicBezTo>
                  <a:pt x="2749050" y="66675"/>
                  <a:pt x="2753813" y="133350"/>
                  <a:pt x="2772863" y="219075"/>
                </a:cubicBezTo>
                <a:cubicBezTo>
                  <a:pt x="2791913" y="304800"/>
                  <a:pt x="2839538" y="441325"/>
                  <a:pt x="2858588" y="514350"/>
                </a:cubicBezTo>
                <a:cubicBezTo>
                  <a:pt x="2877638" y="587375"/>
                  <a:pt x="2912563" y="590550"/>
                  <a:pt x="2887163" y="657225"/>
                </a:cubicBezTo>
                <a:cubicBezTo>
                  <a:pt x="2861763" y="723900"/>
                  <a:pt x="2853825" y="857250"/>
                  <a:pt x="2706188" y="914400"/>
                </a:cubicBezTo>
                <a:cubicBezTo>
                  <a:pt x="2558551" y="971550"/>
                  <a:pt x="2191838" y="984250"/>
                  <a:pt x="2001338" y="1000125"/>
                </a:cubicBezTo>
                <a:cubicBezTo>
                  <a:pt x="1810838" y="1016000"/>
                  <a:pt x="1731463" y="981075"/>
                  <a:pt x="1563188" y="1009650"/>
                </a:cubicBezTo>
                <a:cubicBezTo>
                  <a:pt x="1394913" y="1038225"/>
                  <a:pt x="1225050" y="1144588"/>
                  <a:pt x="991688" y="1171575"/>
                </a:cubicBezTo>
                <a:cubicBezTo>
                  <a:pt x="758326" y="1198562"/>
                  <a:pt x="324938" y="1179512"/>
                  <a:pt x="163013" y="1171575"/>
                </a:cubicBezTo>
                <a:cubicBezTo>
                  <a:pt x="1088" y="1163638"/>
                  <a:pt x="47125" y="1147762"/>
                  <a:pt x="20138" y="1123950"/>
                </a:cubicBezTo>
                <a:cubicBezTo>
                  <a:pt x="-6849" y="1100138"/>
                  <a:pt x="1088" y="1073150"/>
                  <a:pt x="1088" y="1028700"/>
                </a:cubicBezTo>
                <a:cubicBezTo>
                  <a:pt x="1088" y="984250"/>
                  <a:pt x="10613" y="908050"/>
                  <a:pt x="20138" y="857250"/>
                </a:cubicBezTo>
                <a:cubicBezTo>
                  <a:pt x="29663" y="806450"/>
                  <a:pt x="43950" y="765175"/>
                  <a:pt x="58238" y="72390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685503" y="3283792"/>
            <a:ext cx="1232682" cy="557500"/>
            <a:chOff x="10387232" y="1138382"/>
            <a:chExt cx="1252787" cy="557500"/>
          </a:xfrm>
        </p:grpSpPr>
        <p:sp>
          <p:nvSpPr>
            <p:cNvPr id="6" name="Freeform 5"/>
            <p:cNvSpPr/>
            <p:nvPr/>
          </p:nvSpPr>
          <p:spPr>
            <a:xfrm>
              <a:off x="10387232" y="1200150"/>
              <a:ext cx="275374" cy="300811"/>
            </a:xfrm>
            <a:custGeom>
              <a:avLst/>
              <a:gdLst>
                <a:gd name="connsiteX0" fmla="*/ 0 w 257175"/>
                <a:gd name="connsiteY0" fmla="*/ 0 h 247836"/>
                <a:gd name="connsiteX1" fmla="*/ 47625 w 257175"/>
                <a:gd name="connsiteY1" fmla="*/ 200025 h 247836"/>
                <a:gd name="connsiteX2" fmla="*/ 200025 w 257175"/>
                <a:gd name="connsiteY2" fmla="*/ 247650 h 247836"/>
                <a:gd name="connsiteX3" fmla="*/ 257175 w 257175"/>
                <a:gd name="connsiteY3" fmla="*/ 190500 h 247836"/>
                <a:gd name="connsiteX0" fmla="*/ 0 w 257175"/>
                <a:gd name="connsiteY0" fmla="*/ 0 h 247774"/>
                <a:gd name="connsiteX1" fmla="*/ 35764 w 257175"/>
                <a:gd name="connsiteY1" fmla="*/ 194536 h 247774"/>
                <a:gd name="connsiteX2" fmla="*/ 200025 w 257175"/>
                <a:gd name="connsiteY2" fmla="*/ 247650 h 247774"/>
                <a:gd name="connsiteX3" fmla="*/ 257175 w 257175"/>
                <a:gd name="connsiteY3" fmla="*/ 190500 h 247774"/>
                <a:gd name="connsiteX0" fmla="*/ 0 w 257175"/>
                <a:gd name="connsiteY0" fmla="*/ 0 h 236944"/>
                <a:gd name="connsiteX1" fmla="*/ 35764 w 257175"/>
                <a:gd name="connsiteY1" fmla="*/ 194536 h 236944"/>
                <a:gd name="connsiteX2" fmla="*/ 211886 w 257175"/>
                <a:gd name="connsiteY2" fmla="*/ 236672 h 236944"/>
                <a:gd name="connsiteX3" fmla="*/ 257175 w 257175"/>
                <a:gd name="connsiteY3" fmla="*/ 190500 h 236944"/>
                <a:gd name="connsiteX0" fmla="*/ 0 w 257175"/>
                <a:gd name="connsiteY0" fmla="*/ 0 h 237701"/>
                <a:gd name="connsiteX1" fmla="*/ 35764 w 257175"/>
                <a:gd name="connsiteY1" fmla="*/ 194536 h 237701"/>
                <a:gd name="connsiteX2" fmla="*/ 89701 w 257175"/>
                <a:gd name="connsiteY2" fmla="*/ 220335 h 237701"/>
                <a:gd name="connsiteX3" fmla="*/ 211886 w 257175"/>
                <a:gd name="connsiteY3" fmla="*/ 236672 h 237701"/>
                <a:gd name="connsiteX4" fmla="*/ 257175 w 257175"/>
                <a:gd name="connsiteY4" fmla="*/ 190500 h 237701"/>
                <a:gd name="connsiteX0" fmla="*/ 0 w 257175"/>
                <a:gd name="connsiteY0" fmla="*/ 0 h 260030"/>
                <a:gd name="connsiteX1" fmla="*/ 35764 w 257175"/>
                <a:gd name="connsiteY1" fmla="*/ 194536 h 260030"/>
                <a:gd name="connsiteX2" fmla="*/ 89701 w 257175"/>
                <a:gd name="connsiteY2" fmla="*/ 258759 h 260030"/>
                <a:gd name="connsiteX3" fmla="*/ 211886 w 257175"/>
                <a:gd name="connsiteY3" fmla="*/ 236672 h 260030"/>
                <a:gd name="connsiteX4" fmla="*/ 257175 w 257175"/>
                <a:gd name="connsiteY4" fmla="*/ 190500 h 26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260030">
                  <a:moveTo>
                    <a:pt x="0" y="0"/>
                  </a:moveTo>
                  <a:cubicBezTo>
                    <a:pt x="7144" y="79375"/>
                    <a:pt x="20814" y="151410"/>
                    <a:pt x="35764" y="194536"/>
                  </a:cubicBezTo>
                  <a:cubicBezTo>
                    <a:pt x="50714" y="237662"/>
                    <a:pt x="60347" y="251736"/>
                    <a:pt x="89701" y="258759"/>
                  </a:cubicBezTo>
                  <a:cubicBezTo>
                    <a:pt x="119055" y="265782"/>
                    <a:pt x="183974" y="241644"/>
                    <a:pt x="211886" y="236672"/>
                  </a:cubicBezTo>
                  <a:cubicBezTo>
                    <a:pt x="246811" y="235084"/>
                    <a:pt x="246062" y="218281"/>
                    <a:pt x="257175" y="19050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1002097" y="1138382"/>
              <a:ext cx="637922" cy="557500"/>
            </a:xfrm>
            <a:custGeom>
              <a:avLst/>
              <a:gdLst>
                <a:gd name="connsiteX0" fmla="*/ 669440 w 669440"/>
                <a:gd name="connsiteY0" fmla="*/ 0 h 557500"/>
                <a:gd name="connsiteX1" fmla="*/ 507515 w 669440"/>
                <a:gd name="connsiteY1" fmla="*/ 400050 h 557500"/>
                <a:gd name="connsiteX2" fmla="*/ 212240 w 669440"/>
                <a:gd name="connsiteY2" fmla="*/ 552450 h 557500"/>
                <a:gd name="connsiteX3" fmla="*/ 21740 w 669440"/>
                <a:gd name="connsiteY3" fmla="*/ 495300 h 557500"/>
                <a:gd name="connsiteX4" fmla="*/ 12215 w 669440"/>
                <a:gd name="connsiteY4" fmla="*/ 247650 h 55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440" h="557500">
                  <a:moveTo>
                    <a:pt x="669440" y="0"/>
                  </a:moveTo>
                  <a:cubicBezTo>
                    <a:pt x="626577" y="153987"/>
                    <a:pt x="583715" y="307975"/>
                    <a:pt x="507515" y="400050"/>
                  </a:cubicBezTo>
                  <a:cubicBezTo>
                    <a:pt x="431315" y="492125"/>
                    <a:pt x="293202" y="536575"/>
                    <a:pt x="212240" y="552450"/>
                  </a:cubicBezTo>
                  <a:cubicBezTo>
                    <a:pt x="131277" y="568325"/>
                    <a:pt x="55077" y="546100"/>
                    <a:pt x="21740" y="495300"/>
                  </a:cubicBezTo>
                  <a:cubicBezTo>
                    <a:pt x="-11597" y="444500"/>
                    <a:pt x="309" y="346075"/>
                    <a:pt x="12215" y="24765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Left Arrow 18"/>
          <p:cNvSpPr/>
          <p:nvPr/>
        </p:nvSpPr>
        <p:spPr>
          <a:xfrm rot="16200000">
            <a:off x="5260910" y="2315701"/>
            <a:ext cx="1304586" cy="55434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Recharge</a:t>
            </a:r>
          </a:p>
        </p:txBody>
      </p:sp>
      <p:sp>
        <p:nvSpPr>
          <p:cNvPr id="20" name="Left Arrow 19"/>
          <p:cNvSpPr/>
          <p:nvPr/>
        </p:nvSpPr>
        <p:spPr>
          <a:xfrm rot="16200000">
            <a:off x="4476287" y="2555023"/>
            <a:ext cx="1304586" cy="54279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Discharge</a:t>
            </a:r>
          </a:p>
        </p:txBody>
      </p:sp>
      <p:sp>
        <p:nvSpPr>
          <p:cNvPr id="21" name="Left Arrow 20"/>
          <p:cNvSpPr/>
          <p:nvPr/>
        </p:nvSpPr>
        <p:spPr>
          <a:xfrm rot="16200000">
            <a:off x="4016222" y="2393369"/>
            <a:ext cx="1304586" cy="55434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Recharge</a:t>
            </a:r>
          </a:p>
        </p:txBody>
      </p:sp>
      <p:sp>
        <p:nvSpPr>
          <p:cNvPr id="33" name="Left Arrow 32"/>
          <p:cNvSpPr/>
          <p:nvPr/>
        </p:nvSpPr>
        <p:spPr>
          <a:xfrm rot="16200000">
            <a:off x="1382688" y="3121360"/>
            <a:ext cx="1304586" cy="54279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Discharge</a:t>
            </a:r>
          </a:p>
        </p:txBody>
      </p:sp>
      <p:sp>
        <p:nvSpPr>
          <p:cNvPr id="34" name="Left Arrow 33"/>
          <p:cNvSpPr/>
          <p:nvPr/>
        </p:nvSpPr>
        <p:spPr>
          <a:xfrm rot="16200000">
            <a:off x="10030650" y="1981463"/>
            <a:ext cx="1304586" cy="55434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Recharge</a:t>
            </a:r>
          </a:p>
        </p:txBody>
      </p:sp>
      <p:sp>
        <p:nvSpPr>
          <p:cNvPr id="35" name="Left Arrow 34"/>
          <p:cNvSpPr/>
          <p:nvPr/>
        </p:nvSpPr>
        <p:spPr>
          <a:xfrm rot="16200000">
            <a:off x="8972843" y="2513256"/>
            <a:ext cx="1304586" cy="54279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Discharge</a:t>
            </a:r>
          </a:p>
        </p:txBody>
      </p:sp>
      <p:sp>
        <p:nvSpPr>
          <p:cNvPr id="36" name="Freeform 35"/>
          <p:cNvSpPr/>
          <p:nvPr/>
        </p:nvSpPr>
        <p:spPr>
          <a:xfrm>
            <a:off x="11383157" y="2823225"/>
            <a:ext cx="432267" cy="400711"/>
          </a:xfrm>
          <a:custGeom>
            <a:avLst/>
            <a:gdLst>
              <a:gd name="connsiteX0" fmla="*/ 624840 w 624840"/>
              <a:gd name="connsiteY0" fmla="*/ 0 h 416842"/>
              <a:gd name="connsiteX1" fmla="*/ 464820 w 624840"/>
              <a:gd name="connsiteY1" fmla="*/ 388620 h 416842"/>
              <a:gd name="connsiteX2" fmla="*/ 160020 w 624840"/>
              <a:gd name="connsiteY2" fmla="*/ 373380 h 416842"/>
              <a:gd name="connsiteX3" fmla="*/ 0 w 624840"/>
              <a:gd name="connsiteY3" fmla="*/ 266700 h 416842"/>
              <a:gd name="connsiteX0" fmla="*/ 624840 w 624840"/>
              <a:gd name="connsiteY0" fmla="*/ 0 h 424071"/>
              <a:gd name="connsiteX1" fmla="*/ 464820 w 624840"/>
              <a:gd name="connsiteY1" fmla="*/ 388620 h 424071"/>
              <a:gd name="connsiteX2" fmla="*/ 282283 w 624840"/>
              <a:gd name="connsiteY2" fmla="*/ 392430 h 424071"/>
              <a:gd name="connsiteX3" fmla="*/ 0 w 624840"/>
              <a:gd name="connsiteY3" fmla="*/ 266700 h 424071"/>
              <a:gd name="connsiteX0" fmla="*/ 443889 w 443889"/>
              <a:gd name="connsiteY0" fmla="*/ 0 h 424071"/>
              <a:gd name="connsiteX1" fmla="*/ 283869 w 443889"/>
              <a:gd name="connsiteY1" fmla="*/ 388620 h 424071"/>
              <a:gd name="connsiteX2" fmla="*/ 101332 w 443889"/>
              <a:gd name="connsiteY2" fmla="*/ 392430 h 424071"/>
              <a:gd name="connsiteX3" fmla="*/ 0 w 443889"/>
              <a:gd name="connsiteY3" fmla="*/ 328613 h 424071"/>
              <a:gd name="connsiteX0" fmla="*/ 443889 w 443889"/>
              <a:gd name="connsiteY0" fmla="*/ 0 h 398199"/>
              <a:gd name="connsiteX1" fmla="*/ 298541 w 443889"/>
              <a:gd name="connsiteY1" fmla="*/ 312420 h 398199"/>
              <a:gd name="connsiteX2" fmla="*/ 101332 w 443889"/>
              <a:gd name="connsiteY2" fmla="*/ 392430 h 398199"/>
              <a:gd name="connsiteX3" fmla="*/ 0 w 443889"/>
              <a:gd name="connsiteY3" fmla="*/ 328613 h 398199"/>
              <a:gd name="connsiteX0" fmla="*/ 443889 w 443889"/>
              <a:gd name="connsiteY0" fmla="*/ 0 h 400711"/>
              <a:gd name="connsiteX1" fmla="*/ 313213 w 443889"/>
              <a:gd name="connsiteY1" fmla="*/ 331470 h 400711"/>
              <a:gd name="connsiteX2" fmla="*/ 101332 w 443889"/>
              <a:gd name="connsiteY2" fmla="*/ 392430 h 400711"/>
              <a:gd name="connsiteX3" fmla="*/ 0 w 443889"/>
              <a:gd name="connsiteY3" fmla="*/ 328613 h 400711"/>
            </a:gdLst>
            <a:ahLst/>
            <a:cxnLst>
              <a:cxn ang="0">
                <a:pos x="connsiteX0" y="connsiteY0"/>
              </a:cxn>
              <a:cxn ang="0">
                <a:pos x="connsiteX1" y="connsiteY1"/>
              </a:cxn>
              <a:cxn ang="0">
                <a:pos x="connsiteX2" y="connsiteY2"/>
              </a:cxn>
              <a:cxn ang="0">
                <a:pos x="connsiteX3" y="connsiteY3"/>
              </a:cxn>
            </a:cxnLst>
            <a:rect l="l" t="t" r="r" b="b"/>
            <a:pathLst>
              <a:path w="443889" h="400711">
                <a:moveTo>
                  <a:pt x="443889" y="0"/>
                </a:moveTo>
                <a:cubicBezTo>
                  <a:pt x="402614" y="163195"/>
                  <a:pt x="370306" y="266065"/>
                  <a:pt x="313213" y="331470"/>
                </a:cubicBezTo>
                <a:cubicBezTo>
                  <a:pt x="256120" y="396875"/>
                  <a:pt x="178802" y="412750"/>
                  <a:pt x="101332" y="392430"/>
                </a:cubicBezTo>
                <a:cubicBezTo>
                  <a:pt x="23862" y="372110"/>
                  <a:pt x="41275" y="371793"/>
                  <a:pt x="0" y="328613"/>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Arrow 36"/>
          <p:cNvSpPr/>
          <p:nvPr/>
        </p:nvSpPr>
        <p:spPr>
          <a:xfrm rot="16200000">
            <a:off x="5897809" y="3348954"/>
            <a:ext cx="1304586" cy="54279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Discharge</a:t>
            </a:r>
          </a:p>
        </p:txBody>
      </p:sp>
      <p:sp>
        <p:nvSpPr>
          <p:cNvPr id="38" name="TextBox 37"/>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D7BBFFD7-08FC-49AB-86EF-1471229496C0}" type="slidenum">
              <a:rPr lang="en-US" smtClean="0"/>
              <a:t>28</a:t>
            </a:fld>
            <a:endParaRPr lang="en-US" dirty="0"/>
          </a:p>
        </p:txBody>
      </p:sp>
      <p:sp>
        <p:nvSpPr>
          <p:cNvPr id="4" name="TextBox 3"/>
          <p:cNvSpPr txBox="1"/>
          <p:nvPr/>
        </p:nvSpPr>
        <p:spPr>
          <a:xfrm>
            <a:off x="6583330" y="5862892"/>
            <a:ext cx="5583773" cy="646331"/>
          </a:xfrm>
          <a:prstGeom prst="rect">
            <a:avLst/>
          </a:prstGeom>
          <a:noFill/>
        </p:spPr>
        <p:txBody>
          <a:bodyPr wrap="none" rtlCol="0">
            <a:spAutoFit/>
          </a:bodyPr>
          <a:lstStyle/>
          <a:p>
            <a:r>
              <a:rPr lang="en-US" dirty="0"/>
              <a:t>Flow lines will </a:t>
            </a:r>
            <a:r>
              <a:rPr lang="en-US" i="1" dirty="0"/>
              <a:t>converge</a:t>
            </a:r>
            <a:r>
              <a:rPr lang="en-US" dirty="0"/>
              <a:t> toward higher conductivity areas,</a:t>
            </a:r>
          </a:p>
          <a:p>
            <a:r>
              <a:rPr lang="en-US" dirty="0"/>
              <a:t>Flow lines will </a:t>
            </a:r>
            <a:r>
              <a:rPr lang="en-US" i="1" dirty="0"/>
              <a:t>diverge</a:t>
            </a:r>
            <a:r>
              <a:rPr lang="en-US" dirty="0"/>
              <a:t> around lower conductivity areas</a:t>
            </a:r>
          </a:p>
        </p:txBody>
      </p:sp>
    </p:spTree>
    <p:extLst>
      <p:ext uri="{BB962C8B-B14F-4D97-AF65-F5344CB8AC3E}">
        <p14:creationId xmlns:p14="http://schemas.microsoft.com/office/powerpoint/2010/main" val="3100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8" grpId="0" animBg="1"/>
      <p:bldP spid="5" grpId="0" animBg="1"/>
      <p:bldP spid="19" grpId="0" animBg="1"/>
      <p:bldP spid="20" grpId="0" animBg="1"/>
      <p:bldP spid="21" grpId="0" animBg="1"/>
      <p:bldP spid="33" grpId="1" animBg="1"/>
      <p:bldP spid="34" grpId="0" animBg="1"/>
      <p:bldP spid="35" grpId="0" animBg="1"/>
      <p:bldP spid="36" grpId="0" animBg="1"/>
      <p:bldP spid="37"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5"/>
          <p:cNvSpPr>
            <a:spLocks noGrp="1"/>
          </p:cNvSpPr>
          <p:nvPr>
            <p:ph type="title"/>
          </p:nvPr>
        </p:nvSpPr>
        <p:spPr>
          <a:xfrm>
            <a:off x="1107347" y="99888"/>
            <a:ext cx="4506053" cy="1325563"/>
          </a:xfrm>
        </p:spPr>
        <p:txBody>
          <a:bodyPr>
            <a:normAutofit/>
          </a:bodyPr>
          <a:lstStyle/>
          <a:p>
            <a:r>
              <a:rPr lang="en-US" sz="4000" dirty="0"/>
              <a:t>Groundwater: geology matters</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27770" y="99888"/>
            <a:ext cx="6068127" cy="4556179"/>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133" y="2679700"/>
            <a:ext cx="6288450" cy="4060879"/>
          </a:xfrm>
          <a:prstGeom prst="rect">
            <a:avLst/>
          </a:prstGeom>
        </p:spPr>
      </p:pic>
      <p:sp>
        <p:nvSpPr>
          <p:cNvPr id="4" name="TextBox 3"/>
          <p:cNvSpPr txBox="1"/>
          <p:nvPr/>
        </p:nvSpPr>
        <p:spPr>
          <a:xfrm>
            <a:off x="7025422" y="5051991"/>
            <a:ext cx="4477636" cy="646331"/>
          </a:xfrm>
          <a:prstGeom prst="rect">
            <a:avLst/>
          </a:prstGeom>
          <a:noFill/>
        </p:spPr>
        <p:txBody>
          <a:bodyPr wrap="none" rtlCol="0">
            <a:spAutoFit/>
          </a:bodyPr>
          <a:lstStyle/>
          <a:p>
            <a:r>
              <a:rPr lang="en-US" dirty="0"/>
              <a:t>Hydraulic gradients tend to be </a:t>
            </a:r>
            <a:r>
              <a:rPr lang="en-US" b="1" dirty="0"/>
              <a:t>steeper</a:t>
            </a:r>
            <a:r>
              <a:rPr lang="en-US" dirty="0"/>
              <a:t> where </a:t>
            </a:r>
          </a:p>
          <a:p>
            <a:r>
              <a:rPr lang="en-US" dirty="0"/>
              <a:t>the hydraulic conductivity is </a:t>
            </a:r>
            <a:r>
              <a:rPr lang="en-US" b="1" dirty="0"/>
              <a:t>lower</a:t>
            </a:r>
            <a:r>
              <a:rPr lang="en-US" dirty="0"/>
              <a:t>.</a:t>
            </a:r>
          </a:p>
        </p:txBody>
      </p:sp>
      <p:sp>
        <p:nvSpPr>
          <p:cNvPr id="6" name="TextBox 5"/>
          <p:cNvSpPr txBox="1"/>
          <p:nvPr/>
        </p:nvSpPr>
        <p:spPr>
          <a:xfrm>
            <a:off x="7025422" y="5771080"/>
            <a:ext cx="4698466" cy="646331"/>
          </a:xfrm>
          <a:prstGeom prst="rect">
            <a:avLst/>
          </a:prstGeom>
          <a:noFill/>
        </p:spPr>
        <p:txBody>
          <a:bodyPr wrap="none" rtlCol="0">
            <a:spAutoFit/>
          </a:bodyPr>
          <a:lstStyle/>
          <a:p>
            <a:r>
              <a:rPr lang="en-US" dirty="0"/>
              <a:t>Hydraulic gradients tend to be </a:t>
            </a:r>
            <a:r>
              <a:rPr lang="en-US" b="1" dirty="0"/>
              <a:t>shallower </a:t>
            </a:r>
            <a:r>
              <a:rPr lang="en-US" dirty="0"/>
              <a:t>where </a:t>
            </a:r>
          </a:p>
          <a:p>
            <a:r>
              <a:rPr lang="en-US" dirty="0"/>
              <a:t>the hydraulic conductivity is </a:t>
            </a:r>
            <a:r>
              <a:rPr lang="en-US" b="1" dirty="0"/>
              <a:t>higher</a:t>
            </a:r>
            <a:r>
              <a:rPr lang="en-US" dirty="0"/>
              <a:t>.</a:t>
            </a:r>
          </a:p>
        </p:txBody>
      </p:sp>
      <p:sp>
        <p:nvSpPr>
          <p:cNvPr id="7" name="TextBox 6"/>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AD003239-41D7-4B67-BEEA-E58EE3C7994B}" type="slidenum">
              <a:rPr lang="en-US" smtClean="0"/>
              <a:t>29</a:t>
            </a:fld>
            <a:endParaRPr lang="en-US" dirty="0"/>
          </a:p>
        </p:txBody>
      </p:sp>
      <p:cxnSp>
        <p:nvCxnSpPr>
          <p:cNvPr id="8" name="Straight Connector 7"/>
          <p:cNvCxnSpPr/>
          <p:nvPr/>
        </p:nvCxnSpPr>
        <p:spPr>
          <a:xfrm>
            <a:off x="257175" y="4057650"/>
            <a:ext cx="1657350" cy="598417"/>
          </a:xfrm>
          <a:prstGeom prst="line">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7007" y="4961940"/>
            <a:ext cx="935128" cy="369332"/>
          </a:xfrm>
          <a:prstGeom prst="rect">
            <a:avLst/>
          </a:prstGeom>
          <a:noFill/>
        </p:spPr>
        <p:txBody>
          <a:bodyPr wrap="none" rtlCol="0">
            <a:spAutoFit/>
          </a:bodyPr>
          <a:lstStyle/>
          <a:p>
            <a:r>
              <a:rPr lang="en-US" dirty="0">
                <a:solidFill>
                  <a:srgbClr val="FF0000"/>
                </a:solidFill>
              </a:rPr>
              <a:t>Lower K</a:t>
            </a:r>
          </a:p>
        </p:txBody>
      </p:sp>
      <p:cxnSp>
        <p:nvCxnSpPr>
          <p:cNvPr id="11" name="Straight Connector 10"/>
          <p:cNvCxnSpPr/>
          <p:nvPr/>
        </p:nvCxnSpPr>
        <p:spPr>
          <a:xfrm>
            <a:off x="4343400" y="5051991"/>
            <a:ext cx="1990725" cy="9522"/>
          </a:xfrm>
          <a:prstGeom prst="line">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79592" y="5061513"/>
            <a:ext cx="1001480" cy="369332"/>
          </a:xfrm>
          <a:prstGeom prst="rect">
            <a:avLst/>
          </a:prstGeom>
          <a:noFill/>
        </p:spPr>
        <p:txBody>
          <a:bodyPr wrap="square" rtlCol="0">
            <a:spAutoFit/>
          </a:bodyPr>
          <a:lstStyle/>
          <a:p>
            <a:r>
              <a:rPr lang="en-US" dirty="0">
                <a:solidFill>
                  <a:srgbClr val="FF0000"/>
                </a:solidFill>
              </a:rPr>
              <a:t>Higher K</a:t>
            </a:r>
          </a:p>
        </p:txBody>
      </p:sp>
    </p:spTree>
    <p:extLst>
      <p:ext uri="{BB962C8B-B14F-4D97-AF65-F5344CB8AC3E}">
        <p14:creationId xmlns:p14="http://schemas.microsoft.com/office/powerpoint/2010/main" val="104588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3475" y="485775"/>
            <a:ext cx="6381749" cy="590549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ent-Up Arrow 27"/>
          <p:cNvSpPr/>
          <p:nvPr/>
        </p:nvSpPr>
        <p:spPr>
          <a:xfrm rot="10800000" flipH="1">
            <a:off x="10158410" y="365123"/>
            <a:ext cx="831051" cy="2555774"/>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571504" y="365125"/>
            <a:ext cx="4010022" cy="1611311"/>
          </a:xfrm>
        </p:spPr>
        <p:txBody>
          <a:bodyPr>
            <a:normAutofit/>
          </a:bodyPr>
          <a:lstStyle/>
          <a:p>
            <a:r>
              <a:rPr lang="en-US" dirty="0"/>
              <a:t>Water balance: internal balances</a:t>
            </a:r>
          </a:p>
        </p:txBody>
      </p:sp>
      <p:sp>
        <p:nvSpPr>
          <p:cNvPr id="4" name="TextBox 3"/>
          <p:cNvSpPr txBox="1"/>
          <p:nvPr/>
        </p:nvSpPr>
        <p:spPr>
          <a:xfrm>
            <a:off x="5676900" y="6217205"/>
            <a:ext cx="1205202" cy="369332"/>
          </a:xfrm>
          <a:prstGeom prst="rect">
            <a:avLst/>
          </a:prstGeom>
          <a:solidFill>
            <a:schemeClr val="bg1"/>
          </a:solidFill>
        </p:spPr>
        <p:txBody>
          <a:bodyPr wrap="square" rtlCol="0">
            <a:spAutoFit/>
          </a:bodyPr>
          <a:lstStyle/>
          <a:p>
            <a:r>
              <a:rPr lang="en-US" dirty="0"/>
              <a:t>Watershed</a:t>
            </a:r>
          </a:p>
        </p:txBody>
      </p:sp>
      <p:sp>
        <p:nvSpPr>
          <p:cNvPr id="5" name="Down Arrow 4"/>
          <p:cNvSpPr/>
          <p:nvPr/>
        </p:nvSpPr>
        <p:spPr>
          <a:xfrm>
            <a:off x="9448800" y="6200776"/>
            <a:ext cx="1190625" cy="459002"/>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Runoff</a:t>
            </a:r>
          </a:p>
        </p:txBody>
      </p:sp>
      <p:sp>
        <p:nvSpPr>
          <p:cNvPr id="6" name="Rectangle 5"/>
          <p:cNvSpPr/>
          <p:nvPr/>
        </p:nvSpPr>
        <p:spPr>
          <a:xfrm>
            <a:off x="8362950" y="5829300"/>
            <a:ext cx="263842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Streams and lakes</a:t>
            </a:r>
          </a:p>
        </p:txBody>
      </p:sp>
      <p:sp>
        <p:nvSpPr>
          <p:cNvPr id="18" name="Rectangle 17"/>
          <p:cNvSpPr/>
          <p:nvPr/>
        </p:nvSpPr>
        <p:spPr>
          <a:xfrm>
            <a:off x="8156969" y="4631531"/>
            <a:ext cx="147637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Groundwater</a:t>
            </a:r>
          </a:p>
        </p:txBody>
      </p:sp>
      <p:sp>
        <p:nvSpPr>
          <p:cNvPr id="19" name="Up-Down Arrow 18"/>
          <p:cNvSpPr/>
          <p:nvPr/>
        </p:nvSpPr>
        <p:spPr>
          <a:xfrm>
            <a:off x="8074817" y="5015360"/>
            <a:ext cx="1646634" cy="782984"/>
          </a:xfrm>
          <a:prstGeom prst="upDownArrow">
            <a:avLst>
              <a:gd name="adj1" fmla="val 100000"/>
              <a:gd name="adj2" fmla="val 15085"/>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Surface-subsurface exchange</a:t>
            </a:r>
          </a:p>
        </p:txBody>
      </p:sp>
      <p:sp>
        <p:nvSpPr>
          <p:cNvPr id="20" name="Down Arrow 19"/>
          <p:cNvSpPr/>
          <p:nvPr/>
        </p:nvSpPr>
        <p:spPr>
          <a:xfrm>
            <a:off x="8240314" y="4181027"/>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Percolation</a:t>
            </a:r>
          </a:p>
        </p:txBody>
      </p:sp>
      <p:sp>
        <p:nvSpPr>
          <p:cNvPr id="21" name="Rectangle 20"/>
          <p:cNvSpPr/>
          <p:nvPr/>
        </p:nvSpPr>
        <p:spPr>
          <a:xfrm>
            <a:off x="8116488" y="3795264"/>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Soil water</a:t>
            </a:r>
          </a:p>
        </p:txBody>
      </p:sp>
      <p:sp>
        <p:nvSpPr>
          <p:cNvPr id="22" name="Down Arrow 21"/>
          <p:cNvSpPr/>
          <p:nvPr/>
        </p:nvSpPr>
        <p:spPr>
          <a:xfrm>
            <a:off x="8758236" y="261937"/>
            <a:ext cx="1404939"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Precipitation</a:t>
            </a:r>
          </a:p>
        </p:txBody>
      </p:sp>
      <p:sp>
        <p:nvSpPr>
          <p:cNvPr id="23" name="Rectangle 22"/>
          <p:cNvSpPr/>
          <p:nvPr/>
        </p:nvSpPr>
        <p:spPr>
          <a:xfrm>
            <a:off x="8702276" y="940593"/>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Interception</a:t>
            </a:r>
          </a:p>
        </p:txBody>
      </p:sp>
      <p:sp>
        <p:nvSpPr>
          <p:cNvPr id="24" name="Rectangle 23"/>
          <p:cNvSpPr/>
          <p:nvPr/>
        </p:nvSpPr>
        <p:spPr>
          <a:xfrm>
            <a:off x="7560468" y="2001142"/>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Snowpack</a:t>
            </a:r>
          </a:p>
        </p:txBody>
      </p:sp>
      <p:sp>
        <p:nvSpPr>
          <p:cNvPr id="25" name="Rectangle 24"/>
          <p:cNvSpPr/>
          <p:nvPr/>
        </p:nvSpPr>
        <p:spPr>
          <a:xfrm>
            <a:off x="8027192" y="2956024"/>
            <a:ext cx="3212308"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Surface detention</a:t>
            </a:r>
          </a:p>
        </p:txBody>
      </p:sp>
      <p:sp>
        <p:nvSpPr>
          <p:cNvPr id="7" name="Bent-Up Arrow 6"/>
          <p:cNvSpPr/>
          <p:nvPr/>
        </p:nvSpPr>
        <p:spPr>
          <a:xfrm rot="10800000">
            <a:off x="7858122" y="379804"/>
            <a:ext cx="900113" cy="1596631"/>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8246266" y="1324867"/>
            <a:ext cx="1297783"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Throughfall</a:t>
            </a:r>
            <a:endParaRPr lang="en-US" dirty="0"/>
          </a:p>
        </p:txBody>
      </p:sp>
      <p:sp>
        <p:nvSpPr>
          <p:cNvPr id="27" name="Down Arrow 26"/>
          <p:cNvSpPr/>
          <p:nvPr/>
        </p:nvSpPr>
        <p:spPr>
          <a:xfrm>
            <a:off x="7693817" y="2372618"/>
            <a:ext cx="1297783" cy="548280"/>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Snowmelt</a:t>
            </a:r>
          </a:p>
        </p:txBody>
      </p:sp>
      <p:sp>
        <p:nvSpPr>
          <p:cNvPr id="29" name="Bent-Up Arrow 28"/>
          <p:cNvSpPr/>
          <p:nvPr/>
        </p:nvSpPr>
        <p:spPr>
          <a:xfrm rot="10800000" flipH="1">
            <a:off x="9544049" y="1447799"/>
            <a:ext cx="614363" cy="1473098"/>
          </a:xfrm>
          <a:prstGeom prst="bentUpArrow">
            <a:avLst>
              <a:gd name="adj1" fmla="val 29651"/>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10010774" y="3333850"/>
            <a:ext cx="1131093" cy="2463897"/>
          </a:xfrm>
          <a:prstGeom prst="downArrow">
            <a:avLst>
              <a:gd name="adj1" fmla="val 100000"/>
              <a:gd name="adj2" fmla="val 18156"/>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Overland flow</a:t>
            </a:r>
          </a:p>
        </p:txBody>
      </p:sp>
      <p:sp>
        <p:nvSpPr>
          <p:cNvPr id="31" name="Down Arrow 30"/>
          <p:cNvSpPr/>
          <p:nvPr/>
        </p:nvSpPr>
        <p:spPr>
          <a:xfrm>
            <a:off x="8234361" y="3333850"/>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Infiltration</a:t>
            </a:r>
          </a:p>
        </p:txBody>
      </p:sp>
      <p:sp>
        <p:nvSpPr>
          <p:cNvPr id="10" name="Right Arrow 9"/>
          <p:cNvSpPr/>
          <p:nvPr/>
        </p:nvSpPr>
        <p:spPr>
          <a:xfrm rot="16200000">
            <a:off x="2428140" y="3006543"/>
            <a:ext cx="6107670" cy="313653"/>
          </a:xfrm>
          <a:prstGeom prst="rightArrow">
            <a:avLst>
              <a:gd name="adj1" fmla="val 100000"/>
              <a:gd name="adj2" fmla="val 6420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Evapotranspiration</a:t>
            </a:r>
          </a:p>
        </p:txBody>
      </p:sp>
      <p:sp>
        <p:nvSpPr>
          <p:cNvPr id="33" name="Right Arrow 32"/>
          <p:cNvSpPr/>
          <p:nvPr/>
        </p:nvSpPr>
        <p:spPr>
          <a:xfrm flipH="1">
            <a:off x="5638801" y="995887"/>
            <a:ext cx="3063474" cy="24622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4" name="Right Arrow 33"/>
          <p:cNvSpPr/>
          <p:nvPr/>
        </p:nvSpPr>
        <p:spPr>
          <a:xfrm flipH="1">
            <a:off x="5638801" y="2061165"/>
            <a:ext cx="1921667" cy="2326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Sublimation</a:t>
            </a:r>
          </a:p>
        </p:txBody>
      </p:sp>
      <p:sp>
        <p:nvSpPr>
          <p:cNvPr id="35" name="Right Arrow 34"/>
          <p:cNvSpPr/>
          <p:nvPr/>
        </p:nvSpPr>
        <p:spPr>
          <a:xfrm flipH="1">
            <a:off x="5638801" y="3046476"/>
            <a:ext cx="2362020" cy="290450"/>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6" name="Right Arrow 35"/>
          <p:cNvSpPr/>
          <p:nvPr/>
        </p:nvSpPr>
        <p:spPr>
          <a:xfrm flipH="1">
            <a:off x="5638800" y="3861353"/>
            <a:ext cx="2474485" cy="292574"/>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Transpiration</a:t>
            </a:r>
          </a:p>
        </p:txBody>
      </p:sp>
      <p:sp>
        <p:nvSpPr>
          <p:cNvPr id="37" name="Right Arrow 36"/>
          <p:cNvSpPr/>
          <p:nvPr/>
        </p:nvSpPr>
        <p:spPr>
          <a:xfrm flipH="1">
            <a:off x="5638801" y="5850044"/>
            <a:ext cx="2702716" cy="3439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11" name="TextBox 10"/>
          <p:cNvSpPr txBox="1"/>
          <p:nvPr/>
        </p:nvSpPr>
        <p:spPr>
          <a:xfrm>
            <a:off x="2724154" y="2562159"/>
            <a:ext cx="1388271" cy="646331"/>
          </a:xfrm>
          <a:prstGeom prst="rect">
            <a:avLst/>
          </a:prstGeom>
          <a:noFill/>
        </p:spPr>
        <p:txBody>
          <a:bodyPr wrap="square" rtlCol="0">
            <a:spAutoFit/>
          </a:bodyPr>
          <a:lstStyle/>
          <a:p>
            <a:r>
              <a:rPr lang="en-US" dirty="0"/>
              <a:t>Energy</a:t>
            </a:r>
          </a:p>
          <a:p>
            <a:r>
              <a:rPr lang="en-US" dirty="0"/>
              <a:t>(latent heat)</a:t>
            </a:r>
          </a:p>
        </p:txBody>
      </p:sp>
      <p:cxnSp>
        <p:nvCxnSpPr>
          <p:cNvPr id="41" name="Straight Arrow Connector 40"/>
          <p:cNvCxnSpPr>
            <a:stCxn id="11" idx="3"/>
          </p:cNvCxnSpPr>
          <p:nvPr/>
        </p:nvCxnSpPr>
        <p:spPr>
          <a:xfrm flipV="1">
            <a:off x="4112425" y="1126331"/>
            <a:ext cx="1212723" cy="17589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1" idx="3"/>
          </p:cNvCxnSpPr>
          <p:nvPr/>
        </p:nvCxnSpPr>
        <p:spPr>
          <a:xfrm flipV="1">
            <a:off x="4112425" y="2184347"/>
            <a:ext cx="1212722" cy="7009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1" idx="3"/>
          </p:cNvCxnSpPr>
          <p:nvPr/>
        </p:nvCxnSpPr>
        <p:spPr>
          <a:xfrm>
            <a:off x="4112425" y="2885325"/>
            <a:ext cx="1212722" cy="3063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1" idx="3"/>
          </p:cNvCxnSpPr>
          <p:nvPr/>
        </p:nvCxnSpPr>
        <p:spPr>
          <a:xfrm>
            <a:off x="4112425" y="2885325"/>
            <a:ext cx="1212722" cy="11532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1" idx="3"/>
          </p:cNvCxnSpPr>
          <p:nvPr/>
        </p:nvCxnSpPr>
        <p:spPr>
          <a:xfrm>
            <a:off x="4112425" y="2885325"/>
            <a:ext cx="1212722" cy="3163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1" idx="3"/>
          </p:cNvCxnSpPr>
          <p:nvPr/>
        </p:nvCxnSpPr>
        <p:spPr>
          <a:xfrm flipV="1">
            <a:off x="4112425" y="2562159"/>
            <a:ext cx="3607045" cy="3231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073376" y="34182"/>
            <a:ext cx="2684859" cy="369332"/>
            <a:chOff x="6073376" y="34182"/>
            <a:chExt cx="2684859" cy="369332"/>
          </a:xfrm>
        </p:grpSpPr>
        <p:sp>
          <p:nvSpPr>
            <p:cNvPr id="38" name="TextBox 37"/>
            <p:cNvSpPr txBox="1"/>
            <p:nvPr/>
          </p:nvSpPr>
          <p:spPr>
            <a:xfrm>
              <a:off x="6073376" y="34182"/>
              <a:ext cx="1388271" cy="369332"/>
            </a:xfrm>
            <a:prstGeom prst="rect">
              <a:avLst/>
            </a:prstGeom>
            <a:noFill/>
          </p:spPr>
          <p:txBody>
            <a:bodyPr wrap="square" rtlCol="0">
              <a:spAutoFit/>
            </a:bodyPr>
            <a:lstStyle/>
            <a:p>
              <a:r>
                <a:rPr lang="en-US" dirty="0"/>
                <a:t>Energy</a:t>
              </a:r>
            </a:p>
          </p:txBody>
        </p:sp>
        <p:cxnSp>
          <p:nvCxnSpPr>
            <p:cNvPr id="39" name="Straight Arrow Connector 38"/>
            <p:cNvCxnSpPr/>
            <p:nvPr/>
          </p:nvCxnSpPr>
          <p:spPr>
            <a:xfrm>
              <a:off x="6876042" y="236861"/>
              <a:ext cx="1882193" cy="641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113481" y="109534"/>
            <a:ext cx="301686" cy="369332"/>
          </a:xfrm>
          <a:prstGeom prst="rect">
            <a:avLst/>
          </a:prstGeom>
          <a:solidFill>
            <a:schemeClr val="bg1"/>
          </a:solidFill>
          <a:ln>
            <a:solidFill>
              <a:schemeClr val="tx1"/>
            </a:solidFill>
          </a:ln>
        </p:spPr>
        <p:txBody>
          <a:bodyPr wrap="none" rtlCol="0">
            <a:spAutoFit/>
          </a:bodyPr>
          <a:lstStyle/>
          <a:p>
            <a:fld id="{5969E0B1-4295-4C22-8886-31A386F226B2}" type="slidenum">
              <a:rPr lang="en-US" dirty="0"/>
              <a:t>3</a:t>
            </a:fld>
            <a:endParaRPr lang="en-US" dirty="0"/>
          </a:p>
        </p:txBody>
      </p:sp>
    </p:spTree>
    <p:extLst>
      <p:ext uri="{BB962C8B-B14F-4D97-AF65-F5344CB8AC3E}">
        <p14:creationId xmlns:p14="http://schemas.microsoft.com/office/powerpoint/2010/main" val="306691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3" nodeType="withEffect">
                                  <p:stCondLst>
                                    <p:cond delay="0"/>
                                  </p:stCondLst>
                                  <p:childTnLst>
                                    <p:set>
                                      <p:cBhvr rctx="PPT">
                                        <p:cTn id="6" dur="indefinite"/>
                                        <p:tgtEl>
                                          <p:spTgt spid="10"/>
                                        </p:tgtEl>
                                        <p:attrNameLst>
                                          <p:attrName>style.opacity</p:attrName>
                                        </p:attrNameLst>
                                      </p:cBhvr>
                                      <p:to>
                                        <p:strVal val="0.25"/>
                                      </p:to>
                                    </p:set>
                                    <p:animEffect filter="image" prLst="opacity: 0.25">
                                      <p:cBhvr rctx="IE">
                                        <p:cTn id="7" dur="indefinite"/>
                                        <p:tgtEl>
                                          <p:spTgt spid="10"/>
                                        </p:tgtEl>
                                      </p:cBhvr>
                                    </p:animEffect>
                                  </p:childTnLst>
                                </p:cTn>
                              </p:par>
                              <p:par>
                                <p:cTn id="8" presetID="9" presetClass="emph" presetSubtype="0" grpId="3" nodeType="withEffect">
                                  <p:stCondLst>
                                    <p:cond delay="0"/>
                                  </p:stCondLst>
                                  <p:childTnLst>
                                    <p:set>
                                      <p:cBhvr rctx="PPT">
                                        <p:cTn id="9" dur="indefinite"/>
                                        <p:tgtEl>
                                          <p:spTgt spid="33"/>
                                        </p:tgtEl>
                                        <p:attrNameLst>
                                          <p:attrName>style.opacity</p:attrName>
                                        </p:attrNameLst>
                                      </p:cBhvr>
                                      <p:to>
                                        <p:strVal val="0.25"/>
                                      </p:to>
                                    </p:set>
                                    <p:animEffect filter="image" prLst="opacity: 0.25">
                                      <p:cBhvr rctx="IE">
                                        <p:cTn id="10" dur="indefinite"/>
                                        <p:tgtEl>
                                          <p:spTgt spid="33"/>
                                        </p:tgtEl>
                                      </p:cBhvr>
                                    </p:animEffect>
                                  </p:childTnLst>
                                </p:cTn>
                              </p:par>
                              <p:par>
                                <p:cTn id="11" presetID="9" presetClass="emph" presetSubtype="0" grpId="3" nodeType="withEffect">
                                  <p:stCondLst>
                                    <p:cond delay="0"/>
                                  </p:stCondLst>
                                  <p:childTnLst>
                                    <p:set>
                                      <p:cBhvr rctx="PPT">
                                        <p:cTn id="12" dur="indefinite"/>
                                        <p:tgtEl>
                                          <p:spTgt spid="23"/>
                                        </p:tgtEl>
                                        <p:attrNameLst>
                                          <p:attrName>style.opacity</p:attrName>
                                        </p:attrNameLst>
                                      </p:cBhvr>
                                      <p:to>
                                        <p:strVal val="0.25"/>
                                      </p:to>
                                    </p:set>
                                    <p:animEffect filter="image" prLst="opacity: 0.25">
                                      <p:cBhvr rctx="IE">
                                        <p:cTn id="13" dur="indefinite"/>
                                        <p:tgtEl>
                                          <p:spTgt spid="23"/>
                                        </p:tgtEl>
                                      </p:cBhvr>
                                    </p:animEffect>
                                  </p:childTnLst>
                                </p:cTn>
                              </p:par>
                              <p:par>
                                <p:cTn id="14" presetID="9" presetClass="emph" presetSubtype="0" grpId="3" nodeType="withEffect">
                                  <p:stCondLst>
                                    <p:cond delay="0"/>
                                  </p:stCondLst>
                                  <p:childTnLst>
                                    <p:set>
                                      <p:cBhvr rctx="PPT">
                                        <p:cTn id="15" dur="indefinite"/>
                                        <p:tgtEl>
                                          <p:spTgt spid="26"/>
                                        </p:tgtEl>
                                        <p:attrNameLst>
                                          <p:attrName>style.opacity</p:attrName>
                                        </p:attrNameLst>
                                      </p:cBhvr>
                                      <p:to>
                                        <p:strVal val="0.25"/>
                                      </p:to>
                                    </p:set>
                                    <p:animEffect filter="image" prLst="opacity: 0.25">
                                      <p:cBhvr rctx="IE">
                                        <p:cTn id="16" dur="indefinite"/>
                                        <p:tgtEl>
                                          <p:spTgt spid="26"/>
                                        </p:tgtEl>
                                      </p:cBhvr>
                                    </p:animEffect>
                                  </p:childTnLst>
                                </p:cTn>
                              </p:par>
                              <p:par>
                                <p:cTn id="17" presetID="9" presetClass="emph" presetSubtype="0" grpId="3" nodeType="withEffect">
                                  <p:stCondLst>
                                    <p:cond delay="0"/>
                                  </p:stCondLst>
                                  <p:childTnLst>
                                    <p:set>
                                      <p:cBhvr rctx="PPT">
                                        <p:cTn id="18" dur="indefinite"/>
                                        <p:tgtEl>
                                          <p:spTgt spid="29"/>
                                        </p:tgtEl>
                                        <p:attrNameLst>
                                          <p:attrName>style.opacity</p:attrName>
                                        </p:attrNameLst>
                                      </p:cBhvr>
                                      <p:to>
                                        <p:strVal val="0.25"/>
                                      </p:to>
                                    </p:set>
                                    <p:animEffect filter="image" prLst="opacity: 0.25">
                                      <p:cBhvr rctx="IE">
                                        <p:cTn id="19" dur="indefinite"/>
                                        <p:tgtEl>
                                          <p:spTgt spid="29"/>
                                        </p:tgtEl>
                                      </p:cBhvr>
                                    </p:animEffect>
                                  </p:childTnLst>
                                </p:cTn>
                              </p:par>
                              <p:par>
                                <p:cTn id="20" presetID="9" presetClass="emph" presetSubtype="0" grpId="3" nodeType="withEffect">
                                  <p:stCondLst>
                                    <p:cond delay="0"/>
                                  </p:stCondLst>
                                  <p:childTnLst>
                                    <p:set>
                                      <p:cBhvr rctx="PPT">
                                        <p:cTn id="21" dur="indefinite"/>
                                        <p:tgtEl>
                                          <p:spTgt spid="25"/>
                                        </p:tgtEl>
                                        <p:attrNameLst>
                                          <p:attrName>style.opacity</p:attrName>
                                        </p:attrNameLst>
                                      </p:cBhvr>
                                      <p:to>
                                        <p:strVal val="0.25"/>
                                      </p:to>
                                    </p:set>
                                    <p:animEffect filter="image" prLst="opacity: 0.25">
                                      <p:cBhvr rctx="IE">
                                        <p:cTn id="22" dur="indefinite"/>
                                        <p:tgtEl>
                                          <p:spTgt spid="25"/>
                                        </p:tgtEl>
                                      </p:cBhvr>
                                    </p:animEffect>
                                  </p:childTnLst>
                                </p:cTn>
                              </p:par>
                              <p:par>
                                <p:cTn id="23" presetID="9" presetClass="emph" presetSubtype="0" grpId="3" nodeType="withEffect">
                                  <p:stCondLst>
                                    <p:cond delay="0"/>
                                  </p:stCondLst>
                                  <p:childTnLst>
                                    <p:set>
                                      <p:cBhvr rctx="PPT">
                                        <p:cTn id="24" dur="indefinite"/>
                                        <p:tgtEl>
                                          <p:spTgt spid="35"/>
                                        </p:tgtEl>
                                        <p:attrNameLst>
                                          <p:attrName>style.opacity</p:attrName>
                                        </p:attrNameLst>
                                      </p:cBhvr>
                                      <p:to>
                                        <p:strVal val="0.25"/>
                                      </p:to>
                                    </p:set>
                                    <p:animEffect filter="image" prLst="opacity: 0.25">
                                      <p:cBhvr rctx="IE">
                                        <p:cTn id="25" dur="indefinite"/>
                                        <p:tgtEl>
                                          <p:spTgt spid="35"/>
                                        </p:tgtEl>
                                      </p:cBhvr>
                                    </p:animEffect>
                                  </p:childTnLst>
                                </p:cTn>
                              </p:par>
                              <p:par>
                                <p:cTn id="26" presetID="9" presetClass="emph" presetSubtype="0" grpId="3" nodeType="withEffect">
                                  <p:stCondLst>
                                    <p:cond delay="0"/>
                                  </p:stCondLst>
                                  <p:childTnLst>
                                    <p:set>
                                      <p:cBhvr rctx="PPT">
                                        <p:cTn id="27" dur="indefinite"/>
                                        <p:tgtEl>
                                          <p:spTgt spid="30"/>
                                        </p:tgtEl>
                                        <p:attrNameLst>
                                          <p:attrName>style.opacity</p:attrName>
                                        </p:attrNameLst>
                                      </p:cBhvr>
                                      <p:to>
                                        <p:strVal val="0.25"/>
                                      </p:to>
                                    </p:set>
                                    <p:animEffect filter="image" prLst="opacity: 0.25">
                                      <p:cBhvr rctx="IE">
                                        <p:cTn id="28" dur="indefinite"/>
                                        <p:tgtEl>
                                          <p:spTgt spid="30"/>
                                        </p:tgtEl>
                                      </p:cBhvr>
                                    </p:animEffect>
                                  </p:childTnLst>
                                </p:cTn>
                              </p:par>
                              <p:par>
                                <p:cTn id="29" presetID="9" presetClass="emph" presetSubtype="0" grpId="3" nodeType="withEffect">
                                  <p:stCondLst>
                                    <p:cond delay="0"/>
                                  </p:stCondLst>
                                  <p:childTnLst>
                                    <p:set>
                                      <p:cBhvr rctx="PPT">
                                        <p:cTn id="30" dur="indefinite"/>
                                        <p:tgtEl>
                                          <p:spTgt spid="31"/>
                                        </p:tgtEl>
                                        <p:attrNameLst>
                                          <p:attrName>style.opacity</p:attrName>
                                        </p:attrNameLst>
                                      </p:cBhvr>
                                      <p:to>
                                        <p:strVal val="0.25"/>
                                      </p:to>
                                    </p:set>
                                    <p:animEffect filter="image" prLst="opacity: 0.25">
                                      <p:cBhvr rctx="IE">
                                        <p:cTn id="31" dur="indefinite"/>
                                        <p:tgtEl>
                                          <p:spTgt spid="31"/>
                                        </p:tgtEl>
                                      </p:cBhvr>
                                    </p:animEffect>
                                  </p:childTnLst>
                                </p:cTn>
                              </p:par>
                              <p:par>
                                <p:cTn id="32" presetID="9" presetClass="emph" presetSubtype="0" grpId="1" nodeType="withEffect">
                                  <p:stCondLst>
                                    <p:cond delay="0"/>
                                  </p:stCondLst>
                                  <p:childTnLst>
                                    <p:set>
                                      <p:cBhvr rctx="PPT">
                                        <p:cTn id="33" dur="indefinite"/>
                                        <p:tgtEl>
                                          <p:spTgt spid="5"/>
                                        </p:tgtEl>
                                        <p:attrNameLst>
                                          <p:attrName>style.opacity</p:attrName>
                                        </p:attrNameLst>
                                      </p:cBhvr>
                                      <p:to>
                                        <p:strVal val="0.25"/>
                                      </p:to>
                                    </p:set>
                                    <p:animEffect filter="image" prLst="opacity: 0.25">
                                      <p:cBhvr rctx="IE">
                                        <p:cTn id="34" dur="indefinite"/>
                                        <p:tgtEl>
                                          <p:spTgt spid="5"/>
                                        </p:tgtEl>
                                      </p:cBhvr>
                                    </p:animEffect>
                                  </p:childTnLst>
                                </p:cTn>
                              </p:par>
                              <p:par>
                                <p:cTn id="35" presetID="9" presetClass="emph" presetSubtype="0" grpId="3" nodeType="withEffect">
                                  <p:stCondLst>
                                    <p:cond delay="0"/>
                                  </p:stCondLst>
                                  <p:childTnLst>
                                    <p:set>
                                      <p:cBhvr rctx="PPT">
                                        <p:cTn id="36" dur="indefinite"/>
                                        <p:tgtEl>
                                          <p:spTgt spid="37"/>
                                        </p:tgtEl>
                                        <p:attrNameLst>
                                          <p:attrName>style.opacity</p:attrName>
                                        </p:attrNameLst>
                                      </p:cBhvr>
                                      <p:to>
                                        <p:strVal val="0.25"/>
                                      </p:to>
                                    </p:set>
                                    <p:animEffect filter="image" prLst="opacity: 0.25">
                                      <p:cBhvr rctx="IE">
                                        <p:cTn id="37" dur="indefinite"/>
                                        <p:tgtEl>
                                          <p:spTgt spid="37"/>
                                        </p:tgtEl>
                                      </p:cBhvr>
                                    </p:animEffect>
                                  </p:childTnLst>
                                </p:cTn>
                              </p:par>
                              <p:par>
                                <p:cTn id="38" presetID="9" presetClass="emph" presetSubtype="0" grpId="3" nodeType="withEffect">
                                  <p:stCondLst>
                                    <p:cond delay="0"/>
                                  </p:stCondLst>
                                  <p:childTnLst>
                                    <p:set>
                                      <p:cBhvr rctx="PPT">
                                        <p:cTn id="39" dur="indefinite"/>
                                        <p:tgtEl>
                                          <p:spTgt spid="36"/>
                                        </p:tgtEl>
                                        <p:attrNameLst>
                                          <p:attrName>style.opacity</p:attrName>
                                        </p:attrNameLst>
                                      </p:cBhvr>
                                      <p:to>
                                        <p:strVal val="0.25"/>
                                      </p:to>
                                    </p:set>
                                    <p:animEffect filter="image" prLst="opacity: 0.25">
                                      <p:cBhvr rctx="IE">
                                        <p:cTn id="40" dur="indefinite"/>
                                        <p:tgtEl>
                                          <p:spTgt spid="36"/>
                                        </p:tgtEl>
                                      </p:cBhvr>
                                    </p:animEffect>
                                  </p:childTnLst>
                                </p:cTn>
                              </p:par>
                              <p:par>
                                <p:cTn id="41" presetID="9" presetClass="emph" presetSubtype="0" nodeType="withEffect">
                                  <p:stCondLst>
                                    <p:cond delay="0"/>
                                  </p:stCondLst>
                                  <p:childTnLst>
                                    <p:set>
                                      <p:cBhvr rctx="PPT">
                                        <p:cTn id="42" dur="indefinite"/>
                                        <p:tgtEl>
                                          <p:spTgt spid="41"/>
                                        </p:tgtEl>
                                        <p:attrNameLst>
                                          <p:attrName>style.opacity</p:attrName>
                                        </p:attrNameLst>
                                      </p:cBhvr>
                                      <p:to>
                                        <p:strVal val="0.25"/>
                                      </p:to>
                                    </p:set>
                                    <p:animEffect filter="image" prLst="opacity: 0.25">
                                      <p:cBhvr rctx="IE">
                                        <p:cTn id="43" dur="indefinite"/>
                                        <p:tgtEl>
                                          <p:spTgt spid="41"/>
                                        </p:tgtEl>
                                      </p:cBhvr>
                                    </p:animEffect>
                                  </p:childTnLst>
                                </p:cTn>
                              </p:par>
                              <p:par>
                                <p:cTn id="44" presetID="9" presetClass="emph" presetSubtype="0" nodeType="withEffect">
                                  <p:stCondLst>
                                    <p:cond delay="0"/>
                                  </p:stCondLst>
                                  <p:childTnLst>
                                    <p:set>
                                      <p:cBhvr rctx="PPT">
                                        <p:cTn id="45" dur="indefinite"/>
                                        <p:tgtEl>
                                          <p:spTgt spid="45"/>
                                        </p:tgtEl>
                                        <p:attrNameLst>
                                          <p:attrName>style.opacity</p:attrName>
                                        </p:attrNameLst>
                                      </p:cBhvr>
                                      <p:to>
                                        <p:strVal val="0.25"/>
                                      </p:to>
                                    </p:set>
                                    <p:animEffect filter="image" prLst="opacity: 0.25">
                                      <p:cBhvr rctx="IE">
                                        <p:cTn id="46" dur="indefinite"/>
                                        <p:tgtEl>
                                          <p:spTgt spid="45"/>
                                        </p:tgtEl>
                                      </p:cBhvr>
                                    </p:animEffect>
                                  </p:childTnLst>
                                </p:cTn>
                              </p:par>
                              <p:par>
                                <p:cTn id="47" presetID="9" presetClass="emph" presetSubtype="0" nodeType="withEffect">
                                  <p:stCondLst>
                                    <p:cond delay="0"/>
                                  </p:stCondLst>
                                  <p:childTnLst>
                                    <p:set>
                                      <p:cBhvr rctx="PPT">
                                        <p:cTn id="48" dur="indefinite"/>
                                        <p:tgtEl>
                                          <p:spTgt spid="48"/>
                                        </p:tgtEl>
                                        <p:attrNameLst>
                                          <p:attrName>style.opacity</p:attrName>
                                        </p:attrNameLst>
                                      </p:cBhvr>
                                      <p:to>
                                        <p:strVal val="0.25"/>
                                      </p:to>
                                    </p:set>
                                    <p:animEffect filter="image" prLst="opacity: 0.25">
                                      <p:cBhvr rctx="IE">
                                        <p:cTn id="49" dur="indefinite"/>
                                        <p:tgtEl>
                                          <p:spTgt spid="48"/>
                                        </p:tgtEl>
                                      </p:cBhvr>
                                    </p:animEffect>
                                  </p:childTnLst>
                                </p:cTn>
                              </p:par>
                              <p:par>
                                <p:cTn id="50" presetID="9" presetClass="emph" presetSubtype="0" nodeType="withEffect">
                                  <p:stCondLst>
                                    <p:cond delay="0"/>
                                  </p:stCondLst>
                                  <p:childTnLst>
                                    <p:set>
                                      <p:cBhvr rctx="PPT">
                                        <p:cTn id="51" dur="indefinite"/>
                                        <p:tgtEl>
                                          <p:spTgt spid="51"/>
                                        </p:tgtEl>
                                        <p:attrNameLst>
                                          <p:attrName>style.opacity</p:attrName>
                                        </p:attrNameLst>
                                      </p:cBhvr>
                                      <p:to>
                                        <p:strVal val="0.25"/>
                                      </p:to>
                                    </p:set>
                                    <p:animEffect filter="image" prLst="opacity: 0.25">
                                      <p:cBhvr rctx="IE">
                                        <p:cTn id="52" dur="indefinite"/>
                                        <p:tgtEl>
                                          <p:spTgt spid="51"/>
                                        </p:tgtEl>
                                      </p:cBhvr>
                                    </p:animEffect>
                                  </p:childTnLst>
                                </p:cTn>
                              </p:par>
                              <p:par>
                                <p:cTn id="53" presetID="9" presetClass="emph" presetSubtype="0" nodeType="withEffect">
                                  <p:stCondLst>
                                    <p:cond delay="0"/>
                                  </p:stCondLst>
                                  <p:childTnLst>
                                    <p:set>
                                      <p:cBhvr rctx="PPT">
                                        <p:cTn id="54" dur="indefinite"/>
                                        <p:tgtEl>
                                          <p:spTgt spid="9"/>
                                        </p:tgtEl>
                                        <p:attrNameLst>
                                          <p:attrName>style.opacity</p:attrName>
                                        </p:attrNameLst>
                                      </p:cBhvr>
                                      <p:to>
                                        <p:strVal val="0.25"/>
                                      </p:to>
                                    </p:set>
                                    <p:animEffect filter="image" prLst="opacity: 0.25">
                                      <p:cBhvr rctx="IE">
                                        <p:cTn id="55" dur="indefinite"/>
                                        <p:tgtEl>
                                          <p:spTgt spid="9"/>
                                        </p:tgtEl>
                                      </p:cBhvr>
                                    </p:animEffect>
                                  </p:childTnLst>
                                </p:cTn>
                              </p:par>
                              <p:par>
                                <p:cTn id="56" presetID="9" presetClass="emph" presetSubtype="0" grpId="1" nodeType="withEffect">
                                  <p:stCondLst>
                                    <p:cond delay="0"/>
                                  </p:stCondLst>
                                  <p:childTnLst>
                                    <p:set>
                                      <p:cBhvr rctx="PPT">
                                        <p:cTn id="57" dur="indefinite"/>
                                        <p:tgtEl>
                                          <p:spTgt spid="22"/>
                                        </p:tgtEl>
                                        <p:attrNameLst>
                                          <p:attrName>style.opacity</p:attrName>
                                        </p:attrNameLst>
                                      </p:cBhvr>
                                      <p:to>
                                        <p:strVal val="0.25"/>
                                      </p:to>
                                    </p:set>
                                    <p:animEffect filter="image" prLst="opacity: 0.25">
                                      <p:cBhvr rctx="IE">
                                        <p:cTn id="58" dur="indefinite"/>
                                        <p:tgtEl>
                                          <p:spTgt spid="22"/>
                                        </p:tgtEl>
                                      </p:cBhvr>
                                    </p:animEffect>
                                  </p:childTnLst>
                                </p:cTn>
                              </p:par>
                              <p:par>
                                <p:cTn id="59" presetID="9" presetClass="emph" presetSubtype="0" grpId="1" nodeType="withEffect">
                                  <p:stCondLst>
                                    <p:cond delay="0"/>
                                  </p:stCondLst>
                                  <p:childTnLst>
                                    <p:set>
                                      <p:cBhvr rctx="PPT">
                                        <p:cTn id="60" dur="indefinite"/>
                                        <p:tgtEl>
                                          <p:spTgt spid="28"/>
                                        </p:tgtEl>
                                        <p:attrNameLst>
                                          <p:attrName>style.opacity</p:attrName>
                                        </p:attrNameLst>
                                      </p:cBhvr>
                                      <p:to>
                                        <p:strVal val="0.25"/>
                                      </p:to>
                                    </p:set>
                                    <p:animEffect filter="image" prLst="opacity: 0.25">
                                      <p:cBhvr rctx="IE">
                                        <p:cTn id="61" dur="indefinite"/>
                                        <p:tgtEl>
                                          <p:spTgt spid="28"/>
                                        </p:tgtEl>
                                      </p:cBhvr>
                                    </p:animEffect>
                                  </p:childTnLst>
                                </p:cTn>
                              </p:par>
                              <p:par>
                                <p:cTn id="62" presetID="9" presetClass="emph" presetSubtype="0" grpId="1" nodeType="withEffect">
                                  <p:stCondLst>
                                    <p:cond delay="0"/>
                                  </p:stCondLst>
                                  <p:childTnLst>
                                    <p:set>
                                      <p:cBhvr rctx="PPT">
                                        <p:cTn id="63" dur="indefinite"/>
                                        <p:tgtEl>
                                          <p:spTgt spid="7"/>
                                        </p:tgtEl>
                                        <p:attrNameLst>
                                          <p:attrName>style.opacity</p:attrName>
                                        </p:attrNameLst>
                                      </p:cBhvr>
                                      <p:to>
                                        <p:strVal val="0.25"/>
                                      </p:to>
                                    </p:set>
                                    <p:animEffect filter="image" prLst="opacity: 0.25">
                                      <p:cBhvr rctx="IE">
                                        <p:cTn id="64" dur="indefinite"/>
                                        <p:tgtEl>
                                          <p:spTgt spid="7"/>
                                        </p:tgtEl>
                                      </p:cBhvr>
                                    </p:animEffect>
                                  </p:childTnLst>
                                </p:cTn>
                              </p:par>
                              <p:par>
                                <p:cTn id="65" presetID="9" presetClass="emph" presetSubtype="0" grpId="1" nodeType="withEffect">
                                  <p:stCondLst>
                                    <p:cond delay="0"/>
                                  </p:stCondLst>
                                  <p:childTnLst>
                                    <p:set>
                                      <p:cBhvr rctx="PPT">
                                        <p:cTn id="66" dur="indefinite"/>
                                        <p:tgtEl>
                                          <p:spTgt spid="24"/>
                                        </p:tgtEl>
                                        <p:attrNameLst>
                                          <p:attrName>style.opacity</p:attrName>
                                        </p:attrNameLst>
                                      </p:cBhvr>
                                      <p:to>
                                        <p:strVal val="0.25"/>
                                      </p:to>
                                    </p:set>
                                    <p:animEffect filter="image" prLst="opacity: 0.25">
                                      <p:cBhvr rctx="IE">
                                        <p:cTn id="67" dur="indefinite"/>
                                        <p:tgtEl>
                                          <p:spTgt spid="24"/>
                                        </p:tgtEl>
                                      </p:cBhvr>
                                    </p:animEffect>
                                  </p:childTnLst>
                                </p:cTn>
                              </p:par>
                              <p:par>
                                <p:cTn id="68" presetID="9" presetClass="emph" presetSubtype="0" grpId="1" nodeType="withEffect">
                                  <p:stCondLst>
                                    <p:cond delay="0"/>
                                  </p:stCondLst>
                                  <p:childTnLst>
                                    <p:set>
                                      <p:cBhvr rctx="PPT">
                                        <p:cTn id="69" dur="indefinite"/>
                                        <p:tgtEl>
                                          <p:spTgt spid="27"/>
                                        </p:tgtEl>
                                        <p:attrNameLst>
                                          <p:attrName>style.opacity</p:attrName>
                                        </p:attrNameLst>
                                      </p:cBhvr>
                                      <p:to>
                                        <p:strVal val="0.25"/>
                                      </p:to>
                                    </p:set>
                                    <p:animEffect filter="image" prLst="opacity: 0.25">
                                      <p:cBhvr rctx="IE">
                                        <p:cTn id="70" dur="indefinite"/>
                                        <p:tgtEl>
                                          <p:spTgt spid="27"/>
                                        </p:tgtEl>
                                      </p:cBhvr>
                                    </p:animEffect>
                                  </p:childTnLst>
                                </p:cTn>
                              </p:par>
                              <p:par>
                                <p:cTn id="71" presetID="9" presetClass="emph" presetSubtype="0" grpId="1" nodeType="withEffect">
                                  <p:stCondLst>
                                    <p:cond delay="0"/>
                                  </p:stCondLst>
                                  <p:childTnLst>
                                    <p:set>
                                      <p:cBhvr rctx="PPT">
                                        <p:cTn id="72" dur="indefinite"/>
                                        <p:tgtEl>
                                          <p:spTgt spid="34"/>
                                        </p:tgtEl>
                                        <p:attrNameLst>
                                          <p:attrName>style.opacity</p:attrName>
                                        </p:attrNameLst>
                                      </p:cBhvr>
                                      <p:to>
                                        <p:strVal val="0.25"/>
                                      </p:to>
                                    </p:set>
                                    <p:animEffect filter="image" prLst="opacity: 0.25">
                                      <p:cBhvr rctx="IE">
                                        <p:cTn id="73" dur="indefinite"/>
                                        <p:tgtEl>
                                          <p:spTgt spid="34"/>
                                        </p:tgtEl>
                                      </p:cBhvr>
                                    </p:animEffect>
                                  </p:childTnLst>
                                </p:cTn>
                              </p:par>
                              <p:par>
                                <p:cTn id="74" presetID="9" presetClass="emph" presetSubtype="0" nodeType="withEffect">
                                  <p:stCondLst>
                                    <p:cond delay="0"/>
                                  </p:stCondLst>
                                  <p:childTnLst>
                                    <p:set>
                                      <p:cBhvr rctx="PPT">
                                        <p:cTn id="75" dur="indefinite"/>
                                        <p:tgtEl>
                                          <p:spTgt spid="54"/>
                                        </p:tgtEl>
                                        <p:attrNameLst>
                                          <p:attrName>style.opacity</p:attrName>
                                        </p:attrNameLst>
                                      </p:cBhvr>
                                      <p:to>
                                        <p:strVal val="0.25"/>
                                      </p:to>
                                    </p:set>
                                    <p:animEffect filter="image" prLst="opacity: 0.25">
                                      <p:cBhvr rctx="IE">
                                        <p:cTn id="76" dur="indefinite"/>
                                        <p:tgtEl>
                                          <p:spTgt spid="54"/>
                                        </p:tgtEl>
                                      </p:cBhvr>
                                    </p:animEffect>
                                  </p:childTnLst>
                                </p:cTn>
                              </p:par>
                              <p:par>
                                <p:cTn id="77" presetID="9" presetClass="emph" presetSubtype="0" nodeType="withEffect">
                                  <p:stCondLst>
                                    <p:cond delay="0"/>
                                  </p:stCondLst>
                                  <p:childTnLst>
                                    <p:set>
                                      <p:cBhvr rctx="PPT">
                                        <p:cTn id="78" dur="indefinite"/>
                                        <p:tgtEl>
                                          <p:spTgt spid="42"/>
                                        </p:tgtEl>
                                        <p:attrNameLst>
                                          <p:attrName>style.opacity</p:attrName>
                                        </p:attrNameLst>
                                      </p:cBhvr>
                                      <p:to>
                                        <p:strVal val="0.25"/>
                                      </p:to>
                                    </p:set>
                                    <p:animEffect filter="image" prLst="opacity: 0.25">
                                      <p:cBhvr rctx="IE">
                                        <p:cTn id="79" dur="indefinite"/>
                                        <p:tgtEl>
                                          <p:spTgt spid="42"/>
                                        </p:tgtEl>
                                      </p:cBhvr>
                                    </p:animEffect>
                                  </p:childTnLst>
                                </p:cTn>
                              </p:par>
                              <p:par>
                                <p:cTn id="80" presetID="9" presetClass="emph" presetSubtype="0" grpId="0" nodeType="withEffect">
                                  <p:stCondLst>
                                    <p:cond delay="0"/>
                                  </p:stCondLst>
                                  <p:childTnLst>
                                    <p:set>
                                      <p:cBhvr rctx="PPT">
                                        <p:cTn id="81" dur="indefinite"/>
                                        <p:tgtEl>
                                          <p:spTgt spid="2"/>
                                        </p:tgtEl>
                                        <p:attrNameLst>
                                          <p:attrName>style.opacity</p:attrName>
                                        </p:attrNameLst>
                                      </p:cBhvr>
                                      <p:to>
                                        <p:strVal val="0.25"/>
                                      </p:to>
                                    </p:set>
                                    <p:animEffect filter="image" prLst="opacity: 0.25">
                                      <p:cBhvr rctx="IE">
                                        <p:cTn id="82" dur="indefinite"/>
                                        <p:tgtEl>
                                          <p:spTgt spid="2"/>
                                        </p:tgtEl>
                                      </p:cBhvr>
                                    </p:animEffect>
                                  </p:childTnLst>
                                </p:cTn>
                              </p:par>
                              <p:par>
                                <p:cTn id="83" presetID="9" presetClass="emph" presetSubtype="0" grpId="0" nodeType="withEffect">
                                  <p:stCondLst>
                                    <p:cond delay="0"/>
                                  </p:stCondLst>
                                  <p:childTnLst>
                                    <p:set>
                                      <p:cBhvr rctx="PPT">
                                        <p:cTn id="84" dur="indefinite"/>
                                        <p:tgtEl>
                                          <p:spTgt spid="4"/>
                                        </p:tgtEl>
                                        <p:attrNameLst>
                                          <p:attrName>style.opacity</p:attrName>
                                        </p:attrNameLst>
                                      </p:cBhvr>
                                      <p:to>
                                        <p:strVal val="0.25"/>
                                      </p:to>
                                    </p:set>
                                    <p:animEffect filter="image" prLst="opacity: 0.25">
                                      <p:cBhvr rctx="IE">
                                        <p:cTn id="85" dur="indefinite"/>
                                        <p:tgtEl>
                                          <p:spTgt spid="4"/>
                                        </p:tgtEl>
                                      </p:cBhvr>
                                    </p:animEffect>
                                  </p:childTnLst>
                                </p:cTn>
                              </p:par>
                              <p:par>
                                <p:cTn id="86" presetID="9" presetClass="emph" presetSubtype="0" grpId="0" nodeType="withEffect">
                                  <p:stCondLst>
                                    <p:cond delay="0"/>
                                  </p:stCondLst>
                                  <p:childTnLst>
                                    <p:set>
                                      <p:cBhvr rctx="PPT">
                                        <p:cTn id="87" dur="indefinite"/>
                                        <p:tgtEl>
                                          <p:spTgt spid="21"/>
                                        </p:tgtEl>
                                        <p:attrNameLst>
                                          <p:attrName>style.opacity</p:attrName>
                                        </p:attrNameLst>
                                      </p:cBhvr>
                                      <p:to>
                                        <p:strVal val="0.25"/>
                                      </p:to>
                                    </p:set>
                                    <p:animEffect filter="image" prLst="opacity: 0.25">
                                      <p:cBhvr rctx="IE">
                                        <p:cTn id="88" dur="indefinite"/>
                                        <p:tgtEl>
                                          <p:spTgt spid="21"/>
                                        </p:tgtEl>
                                      </p:cBhvr>
                                    </p:animEffect>
                                  </p:childTnLst>
                                </p:cTn>
                              </p:par>
                              <p:par>
                                <p:cTn id="89" presetID="27" presetClass="emph" presetSubtype="0" fill="remove" grpId="0" nodeType="withEffect">
                                  <p:stCondLst>
                                    <p:cond delay="0"/>
                                  </p:stCondLst>
                                  <p:childTnLst>
                                    <p:animClr clrSpc="rgb" dir="cw">
                                      <p:cBhvr override="childStyle">
                                        <p:cTn id="90" dur="250" autoRev="1" fill="remove"/>
                                        <p:tgtEl>
                                          <p:spTgt spid="19"/>
                                        </p:tgtEl>
                                        <p:attrNameLst>
                                          <p:attrName>style.color</p:attrName>
                                        </p:attrNameLst>
                                      </p:cBhvr>
                                      <p:to>
                                        <a:schemeClr val="bg1"/>
                                      </p:to>
                                    </p:animClr>
                                    <p:animClr clrSpc="rgb" dir="cw">
                                      <p:cBhvr>
                                        <p:cTn id="91" dur="250" autoRev="1" fill="remove"/>
                                        <p:tgtEl>
                                          <p:spTgt spid="19"/>
                                        </p:tgtEl>
                                        <p:attrNameLst>
                                          <p:attrName>fillcolor</p:attrName>
                                        </p:attrNameLst>
                                      </p:cBhvr>
                                      <p:to>
                                        <a:schemeClr val="bg1"/>
                                      </p:to>
                                    </p:animClr>
                                    <p:set>
                                      <p:cBhvr>
                                        <p:cTn id="92" dur="250" autoRev="1" fill="remove"/>
                                        <p:tgtEl>
                                          <p:spTgt spid="19"/>
                                        </p:tgtEl>
                                        <p:attrNameLst>
                                          <p:attrName>fill.type</p:attrName>
                                        </p:attrNameLst>
                                      </p:cBhvr>
                                      <p:to>
                                        <p:strVal val="solid"/>
                                      </p:to>
                                    </p:set>
                                    <p:set>
                                      <p:cBhvr>
                                        <p:cTn id="93" dur="250" autoRev="1" fill="remove"/>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1" animBg="1"/>
      <p:bldP spid="4" grpId="0" animBg="1"/>
      <p:bldP spid="5" grpId="1" animBg="1"/>
      <p:bldP spid="19" grpId="0" animBg="1"/>
      <p:bldP spid="21" grpId="0" animBg="1"/>
      <p:bldP spid="22" grpId="1" animBg="1"/>
      <p:bldP spid="23" grpId="3" animBg="1"/>
      <p:bldP spid="24" grpId="1" animBg="1"/>
      <p:bldP spid="25" grpId="3" animBg="1"/>
      <p:bldP spid="7" grpId="1" animBg="1"/>
      <p:bldP spid="26" grpId="3" animBg="1"/>
      <p:bldP spid="27" grpId="1" animBg="1"/>
      <p:bldP spid="29" grpId="3" animBg="1"/>
      <p:bldP spid="30" grpId="3" animBg="1"/>
      <p:bldP spid="31" grpId="3" animBg="1"/>
      <p:bldP spid="10" grpId="3" animBg="1"/>
      <p:bldP spid="33" grpId="3" animBg="1"/>
      <p:bldP spid="34" grpId="1" animBg="1"/>
      <p:bldP spid="35" grpId="3" animBg="1"/>
      <p:bldP spid="36" grpId="3" animBg="1"/>
      <p:bldP spid="37" grpId="3"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23" y="-99109"/>
            <a:ext cx="10515600" cy="1325563"/>
          </a:xfrm>
        </p:spPr>
        <p:txBody>
          <a:bodyPr/>
          <a:lstStyle/>
          <a:p>
            <a:r>
              <a:rPr lang="en-US" dirty="0"/>
              <a:t>Groundwater: map of potentiometric surface</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67089" y="972219"/>
            <a:ext cx="8070166" cy="5752138"/>
          </a:xfrm>
          <a:prstGeom prst="rect">
            <a:avLst/>
          </a:prstGeom>
        </p:spPr>
      </p:pic>
      <p:sp>
        <p:nvSpPr>
          <p:cNvPr id="4" name="TextBox 3"/>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00E7BEFF-6B6B-4C44-83E0-D6617E789288}" type="slidenum">
              <a:rPr lang="en-US" smtClean="0"/>
              <a:t>30</a:t>
            </a:fld>
            <a:endParaRPr lang="en-US" dirty="0"/>
          </a:p>
        </p:txBody>
      </p:sp>
    </p:spTree>
    <p:extLst>
      <p:ext uri="{BB962C8B-B14F-4D97-AF65-F5344CB8AC3E}">
        <p14:creationId xmlns:p14="http://schemas.microsoft.com/office/powerpoint/2010/main" val="369206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Storage in aquifers:</a:t>
            </a:r>
            <a:r>
              <a:rPr lang="en-US" dirty="0">
                <a:solidFill>
                  <a:schemeClr val="bg2">
                    <a:lumMod val="75000"/>
                  </a:schemeClr>
                </a:solidFill>
              </a:rPr>
              <a:t> describing the amount of water that can be stored in porous media relative to a given change in the total hydraulic head</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porous substrate:</a:t>
            </a:r>
            <a:r>
              <a:rPr lang="en-US" dirty="0">
                <a:solidFill>
                  <a:schemeClr val="bg2">
                    <a:lumMod val="75000"/>
                  </a:schemeClr>
                </a:solidFill>
              </a:rPr>
              <a:t> the fundamental vocabulary and concepts necessary for defining aquifers</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movement:</a:t>
            </a:r>
            <a:r>
              <a:rPr lang="en-US" dirty="0">
                <a:solidFill>
                  <a:schemeClr val="bg2">
                    <a:lumMod val="75000"/>
                  </a:schemeClr>
                </a:solidFill>
              </a:rPr>
              <a:t> basic principles of predicting the direction and flux of groundwater movement</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Understanding variation in groundwater flow nets:</a:t>
            </a:r>
            <a:r>
              <a:rPr lang="en-US" dirty="0">
                <a:solidFill>
                  <a:schemeClr val="bg2">
                    <a:lumMod val="75000"/>
                  </a:schemeClr>
                </a:solidFill>
              </a:rPr>
              <a:t> the characteristics of surface and subsurface topography that cause equipotential and flow lines to “bend”</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t>Exchange with surface waters:</a:t>
            </a:r>
            <a:r>
              <a:rPr lang="en-US" dirty="0"/>
              <a:t> interpreting the consequences of the intersection of subsurface flow nets with surface waters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flux and velocity:</a:t>
            </a:r>
            <a:r>
              <a:rPr lang="en-US" dirty="0">
                <a:solidFill>
                  <a:schemeClr val="bg2">
                    <a:lumMod val="75000"/>
                  </a:schemeClr>
                </a:solidFill>
              </a:rPr>
              <a:t> basic calculations of different characteristics of groundwater movement based on Darcy’s law</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31</a:t>
            </a:fld>
            <a:endParaRPr lang="en-US" dirty="0">
              <a:solidFill>
                <a:schemeClr val="tx1"/>
              </a:solidFill>
            </a:endParaRPr>
          </a:p>
        </p:txBody>
      </p:sp>
    </p:spTree>
    <p:extLst>
      <p:ext uri="{BB962C8B-B14F-4D97-AF65-F5344CB8AC3E}">
        <p14:creationId xmlns:p14="http://schemas.microsoft.com/office/powerpoint/2010/main" val="3979908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Stream-subsurface exchange: interaction of flow nets and rivers</a:t>
            </a:r>
          </a:p>
        </p:txBody>
      </p:sp>
      <p:grpSp>
        <p:nvGrpSpPr>
          <p:cNvPr id="15" name="Group 14"/>
          <p:cNvGrpSpPr/>
          <p:nvPr/>
        </p:nvGrpSpPr>
        <p:grpSpPr>
          <a:xfrm>
            <a:off x="2791306" y="1738382"/>
            <a:ext cx="4222150" cy="1412489"/>
            <a:chOff x="869938" y="2007757"/>
            <a:chExt cx="4729584" cy="1744579"/>
          </a:xfrm>
        </p:grpSpPr>
        <p:sp>
          <p:nvSpPr>
            <p:cNvPr id="3" name="Freeform 2"/>
            <p:cNvSpPr/>
            <p:nvPr/>
          </p:nvSpPr>
          <p:spPr>
            <a:xfrm>
              <a:off x="914400" y="3318085"/>
              <a:ext cx="4685122" cy="434251"/>
            </a:xfrm>
            <a:custGeom>
              <a:avLst/>
              <a:gdLst>
                <a:gd name="connsiteX0" fmla="*/ 0 w 4685122"/>
                <a:gd name="connsiteY0" fmla="*/ 179259 h 434251"/>
                <a:gd name="connsiteX1" fmla="*/ 1828800 w 4685122"/>
                <a:gd name="connsiteY1" fmla="*/ 9577 h 434251"/>
                <a:gd name="connsiteX2" fmla="*/ 3619893 w 4685122"/>
                <a:gd name="connsiteY2" fmla="*/ 433783 h 434251"/>
                <a:gd name="connsiteX3" fmla="*/ 4685122 w 4685122"/>
                <a:gd name="connsiteY3" fmla="*/ 75564 h 434251"/>
              </a:gdLst>
              <a:ahLst/>
              <a:cxnLst>
                <a:cxn ang="0">
                  <a:pos x="connsiteX0" y="connsiteY0"/>
                </a:cxn>
                <a:cxn ang="0">
                  <a:pos x="connsiteX1" y="connsiteY1"/>
                </a:cxn>
                <a:cxn ang="0">
                  <a:pos x="connsiteX2" y="connsiteY2"/>
                </a:cxn>
                <a:cxn ang="0">
                  <a:pos x="connsiteX3" y="connsiteY3"/>
                </a:cxn>
              </a:cxnLst>
              <a:rect l="l" t="t" r="r" b="b"/>
              <a:pathLst>
                <a:path w="4685122" h="434251">
                  <a:moveTo>
                    <a:pt x="0" y="179259"/>
                  </a:moveTo>
                  <a:cubicBezTo>
                    <a:pt x="612742" y="73207"/>
                    <a:pt x="1225485" y="-32844"/>
                    <a:pt x="1828800" y="9577"/>
                  </a:cubicBezTo>
                  <a:cubicBezTo>
                    <a:pt x="2432116" y="51998"/>
                    <a:pt x="3143839" y="422785"/>
                    <a:pt x="3619893" y="433783"/>
                  </a:cubicBezTo>
                  <a:cubicBezTo>
                    <a:pt x="4095947" y="444781"/>
                    <a:pt x="4390534" y="260172"/>
                    <a:pt x="4685122" y="75564"/>
                  </a:cubicBezTo>
                </a:path>
              </a:pathLst>
            </a:custGeom>
            <a:noFill/>
            <a:ln w="127000">
              <a:solidFill>
                <a:srgbClr val="0070C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099299" y="2987394"/>
              <a:ext cx="3424807" cy="284022"/>
            </a:xfrm>
            <a:custGeom>
              <a:avLst/>
              <a:gdLst>
                <a:gd name="connsiteX0" fmla="*/ 54089 w 4635516"/>
                <a:gd name="connsiteY0" fmla="*/ 52801 h 355368"/>
                <a:gd name="connsiteX1" fmla="*/ 204918 w 4635516"/>
                <a:gd name="connsiteY1" fmla="*/ 81082 h 355368"/>
                <a:gd name="connsiteX2" fmla="*/ 1713207 w 4635516"/>
                <a:gd name="connsiteY2" fmla="*/ 5667 h 355368"/>
                <a:gd name="connsiteX3" fmla="*/ 2957545 w 4635516"/>
                <a:gd name="connsiteY3" fmla="*/ 260191 h 355368"/>
                <a:gd name="connsiteX4" fmla="*/ 4117042 w 4635516"/>
                <a:gd name="connsiteY4" fmla="*/ 354459 h 355368"/>
                <a:gd name="connsiteX5" fmla="*/ 4635516 w 4635516"/>
                <a:gd name="connsiteY5" fmla="*/ 213057 h 355368"/>
                <a:gd name="connsiteX0" fmla="*/ 94862 w 4582395"/>
                <a:gd name="connsiteY0" fmla="*/ 560019 h 560616"/>
                <a:gd name="connsiteX1" fmla="*/ 151797 w 4582395"/>
                <a:gd name="connsiteY1" fmla="*/ 89489 h 560616"/>
                <a:gd name="connsiteX2" fmla="*/ 1660086 w 4582395"/>
                <a:gd name="connsiteY2" fmla="*/ 14074 h 560616"/>
                <a:gd name="connsiteX3" fmla="*/ 2904424 w 4582395"/>
                <a:gd name="connsiteY3" fmla="*/ 268598 h 560616"/>
                <a:gd name="connsiteX4" fmla="*/ 4063921 w 4582395"/>
                <a:gd name="connsiteY4" fmla="*/ 362866 h 560616"/>
                <a:gd name="connsiteX5" fmla="*/ 4582395 w 4582395"/>
                <a:gd name="connsiteY5" fmla="*/ 221464 h 560616"/>
                <a:gd name="connsiteX0" fmla="*/ 5778 w 4493311"/>
                <a:gd name="connsiteY0" fmla="*/ 546723 h 547545"/>
                <a:gd name="connsiteX1" fmla="*/ 668755 w 4493311"/>
                <a:gd name="connsiteY1" fmla="*/ 189131 h 547545"/>
                <a:gd name="connsiteX2" fmla="*/ 1571002 w 4493311"/>
                <a:gd name="connsiteY2" fmla="*/ 778 h 547545"/>
                <a:gd name="connsiteX3" fmla="*/ 2815340 w 4493311"/>
                <a:gd name="connsiteY3" fmla="*/ 255302 h 547545"/>
                <a:gd name="connsiteX4" fmla="*/ 3974837 w 4493311"/>
                <a:gd name="connsiteY4" fmla="*/ 349570 h 547545"/>
                <a:gd name="connsiteX5" fmla="*/ 4493311 w 4493311"/>
                <a:gd name="connsiteY5" fmla="*/ 208168 h 547545"/>
                <a:gd name="connsiteX0" fmla="*/ 21060 w 4047660"/>
                <a:gd name="connsiteY0" fmla="*/ 518460 h 519351"/>
                <a:gd name="connsiteX1" fmla="*/ 223104 w 4047660"/>
                <a:gd name="connsiteY1" fmla="*/ 189103 h 519351"/>
                <a:gd name="connsiteX2" fmla="*/ 1125351 w 4047660"/>
                <a:gd name="connsiteY2" fmla="*/ 750 h 519351"/>
                <a:gd name="connsiteX3" fmla="*/ 2369689 w 4047660"/>
                <a:gd name="connsiteY3" fmla="*/ 255274 h 519351"/>
                <a:gd name="connsiteX4" fmla="*/ 3529186 w 4047660"/>
                <a:gd name="connsiteY4" fmla="*/ 349542 h 519351"/>
                <a:gd name="connsiteX5" fmla="*/ 4047660 w 4047660"/>
                <a:gd name="connsiteY5" fmla="*/ 208140 h 519351"/>
                <a:gd name="connsiteX0" fmla="*/ 3348 w 4029948"/>
                <a:gd name="connsiteY0" fmla="*/ 520043 h 520828"/>
                <a:gd name="connsiteX1" fmla="*/ 965078 w 4029948"/>
                <a:gd name="connsiteY1" fmla="*/ 153039 h 520828"/>
                <a:gd name="connsiteX2" fmla="*/ 1107639 w 4029948"/>
                <a:gd name="connsiteY2" fmla="*/ 2333 h 520828"/>
                <a:gd name="connsiteX3" fmla="*/ 2351977 w 4029948"/>
                <a:gd name="connsiteY3" fmla="*/ 256857 h 520828"/>
                <a:gd name="connsiteX4" fmla="*/ 3511474 w 4029948"/>
                <a:gd name="connsiteY4" fmla="*/ 351125 h 520828"/>
                <a:gd name="connsiteX5" fmla="*/ 4029948 w 4029948"/>
                <a:gd name="connsiteY5" fmla="*/ 209723 h 520828"/>
                <a:gd name="connsiteX0" fmla="*/ 3678 w 4030278"/>
                <a:gd name="connsiteY0" fmla="*/ 398506 h 399233"/>
                <a:gd name="connsiteX1" fmla="*/ 965408 w 4030278"/>
                <a:gd name="connsiteY1" fmla="*/ 31502 h 399233"/>
                <a:gd name="connsiteX2" fmla="*/ 1594509 w 4030278"/>
                <a:gd name="connsiteY2" fmla="*/ 31381 h 399233"/>
                <a:gd name="connsiteX3" fmla="*/ 2352307 w 4030278"/>
                <a:gd name="connsiteY3" fmla="*/ 135320 h 399233"/>
                <a:gd name="connsiteX4" fmla="*/ 3511804 w 4030278"/>
                <a:gd name="connsiteY4" fmla="*/ 229588 h 399233"/>
                <a:gd name="connsiteX5" fmla="*/ 4030278 w 4030278"/>
                <a:gd name="connsiteY5" fmla="*/ 88186 h 399233"/>
                <a:gd name="connsiteX0" fmla="*/ 9777 w 3430336"/>
                <a:gd name="connsiteY0" fmla="*/ 327841 h 328711"/>
                <a:gd name="connsiteX1" fmla="*/ 365466 w 3430336"/>
                <a:gd name="connsiteY1" fmla="*/ 26718 h 328711"/>
                <a:gd name="connsiteX2" fmla="*/ 994567 w 3430336"/>
                <a:gd name="connsiteY2" fmla="*/ 26597 h 328711"/>
                <a:gd name="connsiteX3" fmla="*/ 1752365 w 3430336"/>
                <a:gd name="connsiteY3" fmla="*/ 130536 h 328711"/>
                <a:gd name="connsiteX4" fmla="*/ 2911862 w 3430336"/>
                <a:gd name="connsiteY4" fmla="*/ 224804 h 328711"/>
                <a:gd name="connsiteX5" fmla="*/ 3430336 w 3430336"/>
                <a:gd name="connsiteY5" fmla="*/ 83402 h 328711"/>
                <a:gd name="connsiteX0" fmla="*/ 3856 w 3424415"/>
                <a:gd name="connsiteY0" fmla="*/ 307512 h 308516"/>
                <a:gd name="connsiteX1" fmla="*/ 829014 w 3424415"/>
                <a:gd name="connsiteY1" fmla="*/ 44035 h 308516"/>
                <a:gd name="connsiteX2" fmla="*/ 988646 w 3424415"/>
                <a:gd name="connsiteY2" fmla="*/ 6268 h 308516"/>
                <a:gd name="connsiteX3" fmla="*/ 1746444 w 3424415"/>
                <a:gd name="connsiteY3" fmla="*/ 110207 h 308516"/>
                <a:gd name="connsiteX4" fmla="*/ 2905941 w 3424415"/>
                <a:gd name="connsiteY4" fmla="*/ 204475 h 308516"/>
                <a:gd name="connsiteX5" fmla="*/ 3424415 w 3424415"/>
                <a:gd name="connsiteY5" fmla="*/ 63073 h 308516"/>
                <a:gd name="connsiteX0" fmla="*/ 4249 w 3424808"/>
                <a:gd name="connsiteY0" fmla="*/ 282352 h 283323"/>
                <a:gd name="connsiteX1" fmla="*/ 829407 w 3424808"/>
                <a:gd name="connsiteY1" fmla="*/ 18875 h 283323"/>
                <a:gd name="connsiteX2" fmla="*/ 1424365 w 3424808"/>
                <a:gd name="connsiteY2" fmla="*/ 28166 h 283323"/>
                <a:gd name="connsiteX3" fmla="*/ 1746837 w 3424808"/>
                <a:gd name="connsiteY3" fmla="*/ 85047 h 283323"/>
                <a:gd name="connsiteX4" fmla="*/ 2906334 w 3424808"/>
                <a:gd name="connsiteY4" fmla="*/ 179315 h 283323"/>
                <a:gd name="connsiteX5" fmla="*/ 3424808 w 3424808"/>
                <a:gd name="connsiteY5" fmla="*/ 37913 h 283323"/>
                <a:gd name="connsiteX0" fmla="*/ 4249 w 3424808"/>
                <a:gd name="connsiteY0" fmla="*/ 283050 h 284022"/>
                <a:gd name="connsiteX1" fmla="*/ 829407 w 3424808"/>
                <a:gd name="connsiteY1" fmla="*/ 19573 h 284022"/>
                <a:gd name="connsiteX2" fmla="*/ 1424365 w 3424808"/>
                <a:gd name="connsiteY2" fmla="*/ 28864 h 284022"/>
                <a:gd name="connsiteX3" fmla="*/ 2054126 w 3424808"/>
                <a:gd name="connsiteY3" fmla="*/ 104568 h 284022"/>
                <a:gd name="connsiteX4" fmla="*/ 2906334 w 3424808"/>
                <a:gd name="connsiteY4" fmla="*/ 180013 h 284022"/>
                <a:gd name="connsiteX5" fmla="*/ 3424808 w 3424808"/>
                <a:gd name="connsiteY5" fmla="*/ 38611 h 28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808" h="284022">
                  <a:moveTo>
                    <a:pt x="4249" y="283050"/>
                  </a:moveTo>
                  <a:cubicBezTo>
                    <a:pt x="-58597" y="301118"/>
                    <a:pt x="592721" y="61937"/>
                    <a:pt x="829407" y="19573"/>
                  </a:cubicBezTo>
                  <a:cubicBezTo>
                    <a:pt x="1066093" y="-22791"/>
                    <a:pt x="1220245" y="14698"/>
                    <a:pt x="1424365" y="28864"/>
                  </a:cubicBezTo>
                  <a:cubicBezTo>
                    <a:pt x="1628485" y="43030"/>
                    <a:pt x="1807131" y="79377"/>
                    <a:pt x="2054126" y="104568"/>
                  </a:cubicBezTo>
                  <a:cubicBezTo>
                    <a:pt x="2301121" y="129760"/>
                    <a:pt x="2626672" y="187869"/>
                    <a:pt x="2906334" y="180013"/>
                  </a:cubicBezTo>
                  <a:cubicBezTo>
                    <a:pt x="3185996" y="172157"/>
                    <a:pt x="3305402" y="105384"/>
                    <a:pt x="3424808" y="38611"/>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909944" y="2646189"/>
              <a:ext cx="4576454" cy="755376"/>
            </a:xfrm>
            <a:custGeom>
              <a:avLst/>
              <a:gdLst>
                <a:gd name="connsiteX0" fmla="*/ 0 w 4619134"/>
                <a:gd name="connsiteY0" fmla="*/ 84883 h 407374"/>
                <a:gd name="connsiteX1" fmla="*/ 1461155 w 4619134"/>
                <a:gd name="connsiteY1" fmla="*/ 41 h 407374"/>
                <a:gd name="connsiteX2" fmla="*/ 2253006 w 4619134"/>
                <a:gd name="connsiteY2" fmla="*/ 94309 h 407374"/>
                <a:gd name="connsiteX3" fmla="*/ 3487918 w 4619134"/>
                <a:gd name="connsiteY3" fmla="*/ 395967 h 407374"/>
                <a:gd name="connsiteX4" fmla="*/ 4619134 w 4619134"/>
                <a:gd name="connsiteY4" fmla="*/ 348833 h 407374"/>
                <a:gd name="connsiteX0" fmla="*/ 0 w 4636206"/>
                <a:gd name="connsiteY0" fmla="*/ 773914 h 773914"/>
                <a:gd name="connsiteX1" fmla="*/ 1478227 w 4636206"/>
                <a:gd name="connsiteY1" fmla="*/ 39676 h 773914"/>
                <a:gd name="connsiteX2" fmla="*/ 2270078 w 4636206"/>
                <a:gd name="connsiteY2" fmla="*/ 133944 h 773914"/>
                <a:gd name="connsiteX3" fmla="*/ 3504990 w 4636206"/>
                <a:gd name="connsiteY3" fmla="*/ 435602 h 773914"/>
                <a:gd name="connsiteX4" fmla="*/ 4636206 w 4636206"/>
                <a:gd name="connsiteY4" fmla="*/ 388468 h 773914"/>
                <a:gd name="connsiteX0" fmla="*/ 0 w 4636206"/>
                <a:gd name="connsiteY0" fmla="*/ 641815 h 641815"/>
                <a:gd name="connsiteX1" fmla="*/ 1461155 w 4636206"/>
                <a:gd name="connsiteY1" fmla="*/ 199334 h 641815"/>
                <a:gd name="connsiteX2" fmla="*/ 2270078 w 4636206"/>
                <a:gd name="connsiteY2" fmla="*/ 1845 h 641815"/>
                <a:gd name="connsiteX3" fmla="*/ 3504990 w 4636206"/>
                <a:gd name="connsiteY3" fmla="*/ 303503 h 641815"/>
                <a:gd name="connsiteX4" fmla="*/ 4636206 w 4636206"/>
                <a:gd name="connsiteY4" fmla="*/ 256369 h 641815"/>
                <a:gd name="connsiteX0" fmla="*/ 0 w 4636206"/>
                <a:gd name="connsiteY0" fmla="*/ 483278 h 483278"/>
                <a:gd name="connsiteX1" fmla="*/ 1461155 w 4636206"/>
                <a:gd name="connsiteY1" fmla="*/ 40797 h 483278"/>
                <a:gd name="connsiteX2" fmla="*/ 2432258 w 4636206"/>
                <a:gd name="connsiteY2" fmla="*/ 31539 h 483278"/>
                <a:gd name="connsiteX3" fmla="*/ 3504990 w 4636206"/>
                <a:gd name="connsiteY3" fmla="*/ 144966 h 483278"/>
                <a:gd name="connsiteX4" fmla="*/ 4636206 w 4636206"/>
                <a:gd name="connsiteY4" fmla="*/ 97832 h 483278"/>
                <a:gd name="connsiteX0" fmla="*/ 0 w 4636206"/>
                <a:gd name="connsiteY0" fmla="*/ 458101 h 458101"/>
                <a:gd name="connsiteX1" fmla="*/ 1461155 w 4636206"/>
                <a:gd name="connsiteY1" fmla="*/ 62678 h 458101"/>
                <a:gd name="connsiteX2" fmla="*/ 2432258 w 4636206"/>
                <a:gd name="connsiteY2" fmla="*/ 6362 h 458101"/>
                <a:gd name="connsiteX3" fmla="*/ 3504990 w 4636206"/>
                <a:gd name="connsiteY3" fmla="*/ 119789 h 458101"/>
                <a:gd name="connsiteX4" fmla="*/ 4636206 w 4636206"/>
                <a:gd name="connsiteY4" fmla="*/ 72655 h 458101"/>
                <a:gd name="connsiteX0" fmla="*/ 0 w 4593527"/>
                <a:gd name="connsiteY0" fmla="*/ 665537 h 665538"/>
                <a:gd name="connsiteX1" fmla="*/ 1418476 w 4593527"/>
                <a:gd name="connsiteY1" fmla="*/ 72472 h 665538"/>
                <a:gd name="connsiteX2" fmla="*/ 2389579 w 4593527"/>
                <a:gd name="connsiteY2" fmla="*/ 16156 h 665538"/>
                <a:gd name="connsiteX3" fmla="*/ 3462311 w 4593527"/>
                <a:gd name="connsiteY3" fmla="*/ 129583 h 665538"/>
                <a:gd name="connsiteX4" fmla="*/ 4593527 w 4593527"/>
                <a:gd name="connsiteY4" fmla="*/ 82449 h 665538"/>
                <a:gd name="connsiteX0" fmla="*/ 0 w 4593527"/>
                <a:gd name="connsiteY0" fmla="*/ 665537 h 665537"/>
                <a:gd name="connsiteX1" fmla="*/ 1418476 w 4593527"/>
                <a:gd name="connsiteY1" fmla="*/ 72472 h 665537"/>
                <a:gd name="connsiteX2" fmla="*/ 2389579 w 4593527"/>
                <a:gd name="connsiteY2" fmla="*/ 16156 h 665537"/>
                <a:gd name="connsiteX3" fmla="*/ 3462311 w 4593527"/>
                <a:gd name="connsiteY3" fmla="*/ 129583 h 665537"/>
                <a:gd name="connsiteX4" fmla="*/ 4593527 w 4593527"/>
                <a:gd name="connsiteY4" fmla="*/ 82449 h 665537"/>
                <a:gd name="connsiteX0" fmla="*/ 0 w 4576455"/>
                <a:gd name="connsiteY0" fmla="*/ 755377 h 755376"/>
                <a:gd name="connsiteX1" fmla="*/ 1401404 w 4576455"/>
                <a:gd name="connsiteY1" fmla="*/ 77608 h 755376"/>
                <a:gd name="connsiteX2" fmla="*/ 2372507 w 4576455"/>
                <a:gd name="connsiteY2" fmla="*/ 21292 h 755376"/>
                <a:gd name="connsiteX3" fmla="*/ 3445239 w 4576455"/>
                <a:gd name="connsiteY3" fmla="*/ 134719 h 755376"/>
                <a:gd name="connsiteX4" fmla="*/ 4576455 w 4576455"/>
                <a:gd name="connsiteY4" fmla="*/ 87585 h 755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455" h="755376">
                  <a:moveTo>
                    <a:pt x="0" y="755377"/>
                  </a:moveTo>
                  <a:cubicBezTo>
                    <a:pt x="500148" y="495705"/>
                    <a:pt x="1005986" y="199956"/>
                    <a:pt x="1401404" y="77608"/>
                  </a:cubicBezTo>
                  <a:cubicBezTo>
                    <a:pt x="1796822" y="-44740"/>
                    <a:pt x="2031868" y="11774"/>
                    <a:pt x="2372507" y="21292"/>
                  </a:cubicBezTo>
                  <a:cubicBezTo>
                    <a:pt x="2713146" y="30810"/>
                    <a:pt x="3050884" y="92298"/>
                    <a:pt x="3445239" y="134719"/>
                  </a:cubicBezTo>
                  <a:cubicBezTo>
                    <a:pt x="3839594" y="177140"/>
                    <a:pt x="4576455" y="87585"/>
                    <a:pt x="4576455" y="87585"/>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69938" y="2280194"/>
              <a:ext cx="4569328" cy="725399"/>
            </a:xfrm>
            <a:custGeom>
              <a:avLst/>
              <a:gdLst>
                <a:gd name="connsiteX0" fmla="*/ 0 w 4543720"/>
                <a:gd name="connsiteY0" fmla="*/ 21055 h 351708"/>
                <a:gd name="connsiteX1" fmla="*/ 1385741 w 4543720"/>
                <a:gd name="connsiteY1" fmla="*/ 30482 h 351708"/>
                <a:gd name="connsiteX2" fmla="*/ 2988297 w 4543720"/>
                <a:gd name="connsiteY2" fmla="*/ 313286 h 351708"/>
                <a:gd name="connsiteX3" fmla="*/ 4543720 w 4543720"/>
                <a:gd name="connsiteY3" fmla="*/ 341567 h 351708"/>
                <a:gd name="connsiteX0" fmla="*/ 0 w 4569327"/>
                <a:gd name="connsiteY0" fmla="*/ 657743 h 657743"/>
                <a:gd name="connsiteX1" fmla="*/ 1411348 w 4569327"/>
                <a:gd name="connsiteY1" fmla="*/ 8361 h 657743"/>
                <a:gd name="connsiteX2" fmla="*/ 3013904 w 4569327"/>
                <a:gd name="connsiteY2" fmla="*/ 291165 h 657743"/>
                <a:gd name="connsiteX3" fmla="*/ 4569327 w 4569327"/>
                <a:gd name="connsiteY3" fmla="*/ 319446 h 657743"/>
                <a:gd name="connsiteX0" fmla="*/ 0 w 4569327"/>
                <a:gd name="connsiteY0" fmla="*/ 404517 h 404517"/>
                <a:gd name="connsiteX1" fmla="*/ 1539385 w 4569327"/>
                <a:gd name="connsiteY1" fmla="*/ 46893 h 404517"/>
                <a:gd name="connsiteX2" fmla="*/ 3013904 w 4569327"/>
                <a:gd name="connsiteY2" fmla="*/ 37939 h 404517"/>
                <a:gd name="connsiteX3" fmla="*/ 4569327 w 4569327"/>
                <a:gd name="connsiteY3" fmla="*/ 66220 h 404517"/>
                <a:gd name="connsiteX0" fmla="*/ 0 w 4577863"/>
                <a:gd name="connsiteY0" fmla="*/ 655009 h 655009"/>
                <a:gd name="connsiteX1" fmla="*/ 1547921 w 4577863"/>
                <a:gd name="connsiteY1" fmla="*/ 62096 h 655009"/>
                <a:gd name="connsiteX2" fmla="*/ 3022440 w 4577863"/>
                <a:gd name="connsiteY2" fmla="*/ 53142 h 655009"/>
                <a:gd name="connsiteX3" fmla="*/ 4577863 w 4577863"/>
                <a:gd name="connsiteY3" fmla="*/ 81423 h 655009"/>
                <a:gd name="connsiteX0" fmla="*/ 0 w 4577863"/>
                <a:gd name="connsiteY0" fmla="*/ 655009 h 655009"/>
                <a:gd name="connsiteX1" fmla="*/ 1547921 w 4577863"/>
                <a:gd name="connsiteY1" fmla="*/ 62096 h 655009"/>
                <a:gd name="connsiteX2" fmla="*/ 3022440 w 4577863"/>
                <a:gd name="connsiteY2" fmla="*/ 53142 h 655009"/>
                <a:gd name="connsiteX3" fmla="*/ 4577863 w 4577863"/>
                <a:gd name="connsiteY3" fmla="*/ 81423 h 655009"/>
                <a:gd name="connsiteX0" fmla="*/ 0 w 4569327"/>
                <a:gd name="connsiteY0" fmla="*/ 725401 h 725401"/>
                <a:gd name="connsiteX1" fmla="*/ 1539385 w 4569327"/>
                <a:gd name="connsiteY1" fmla="*/ 66607 h 725401"/>
                <a:gd name="connsiteX2" fmla="*/ 3013904 w 4569327"/>
                <a:gd name="connsiteY2" fmla="*/ 57653 h 725401"/>
                <a:gd name="connsiteX3" fmla="*/ 4569327 w 4569327"/>
                <a:gd name="connsiteY3" fmla="*/ 85934 h 725401"/>
              </a:gdLst>
              <a:ahLst/>
              <a:cxnLst>
                <a:cxn ang="0">
                  <a:pos x="connsiteX0" y="connsiteY0"/>
                </a:cxn>
                <a:cxn ang="0">
                  <a:pos x="connsiteX1" y="connsiteY1"/>
                </a:cxn>
                <a:cxn ang="0">
                  <a:pos x="connsiteX2" y="connsiteY2"/>
                </a:cxn>
                <a:cxn ang="0">
                  <a:pos x="connsiteX3" y="connsiteY3"/>
                </a:cxn>
              </a:cxnLst>
              <a:rect l="l" t="t" r="r" b="b"/>
              <a:pathLst>
                <a:path w="4569327" h="725401">
                  <a:moveTo>
                    <a:pt x="0" y="725401"/>
                  </a:moveTo>
                  <a:cubicBezTo>
                    <a:pt x="426774" y="414003"/>
                    <a:pt x="1037068" y="177898"/>
                    <a:pt x="1539385" y="66607"/>
                  </a:cubicBezTo>
                  <a:cubicBezTo>
                    <a:pt x="2041702" y="-44684"/>
                    <a:pt x="2487574" y="5806"/>
                    <a:pt x="3013904" y="57653"/>
                  </a:cubicBezTo>
                  <a:cubicBezTo>
                    <a:pt x="3540234" y="109501"/>
                    <a:pt x="4054780" y="97717"/>
                    <a:pt x="4569327" y="85934"/>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511102" y="2007757"/>
              <a:ext cx="342932" cy="1310342"/>
            </a:xfrm>
            <a:custGeom>
              <a:avLst/>
              <a:gdLst>
                <a:gd name="connsiteX0" fmla="*/ 28441 w 28441"/>
                <a:gd name="connsiteY0" fmla="*/ 0 h 1319753"/>
                <a:gd name="connsiteX1" fmla="*/ 160 w 28441"/>
                <a:gd name="connsiteY1" fmla="*/ 622169 h 1319753"/>
                <a:gd name="connsiteX2" fmla="*/ 19014 w 28441"/>
                <a:gd name="connsiteY2" fmla="*/ 1319753 h 1319753"/>
                <a:gd name="connsiteX0" fmla="*/ 28292 w 181042"/>
                <a:gd name="connsiteY0" fmla="*/ 0 h 1442103"/>
                <a:gd name="connsiteX1" fmla="*/ 11 w 181042"/>
                <a:gd name="connsiteY1" fmla="*/ 622169 h 1442103"/>
                <a:gd name="connsiteX2" fmla="*/ 181042 w 181042"/>
                <a:gd name="connsiteY2" fmla="*/ 1442103 h 1442103"/>
                <a:gd name="connsiteX0" fmla="*/ 28289 w 240788"/>
                <a:gd name="connsiteY0" fmla="*/ 0 h 1404457"/>
                <a:gd name="connsiteX1" fmla="*/ 8 w 240788"/>
                <a:gd name="connsiteY1" fmla="*/ 622169 h 1404457"/>
                <a:gd name="connsiteX2" fmla="*/ 240789 w 240788"/>
                <a:gd name="connsiteY2" fmla="*/ 1404457 h 1404457"/>
                <a:gd name="connsiteX0" fmla="*/ 28289 w 240789"/>
                <a:gd name="connsiteY0" fmla="*/ 0 h 1404457"/>
                <a:gd name="connsiteX1" fmla="*/ 8 w 240789"/>
                <a:gd name="connsiteY1" fmla="*/ 622169 h 1404457"/>
                <a:gd name="connsiteX2" fmla="*/ 240789 w 240789"/>
                <a:gd name="connsiteY2" fmla="*/ 1404457 h 1404457"/>
                <a:gd name="connsiteX0" fmla="*/ 69738 w 282238"/>
                <a:gd name="connsiteY0" fmla="*/ 0 h 1404457"/>
                <a:gd name="connsiteX1" fmla="*/ 41457 w 282238"/>
                <a:gd name="connsiteY1" fmla="*/ 622169 h 1404457"/>
                <a:gd name="connsiteX2" fmla="*/ 12480 w 282238"/>
                <a:gd name="connsiteY2" fmla="*/ 808131 h 1404457"/>
                <a:gd name="connsiteX3" fmla="*/ 282238 w 282238"/>
                <a:gd name="connsiteY3" fmla="*/ 1404457 h 1404457"/>
                <a:gd name="connsiteX0" fmla="*/ 122173 w 334673"/>
                <a:gd name="connsiteY0" fmla="*/ 0 h 1404457"/>
                <a:gd name="connsiteX1" fmla="*/ 0 w 334673"/>
                <a:gd name="connsiteY1" fmla="*/ 556289 h 1404457"/>
                <a:gd name="connsiteX2" fmla="*/ 64915 w 334673"/>
                <a:gd name="connsiteY2" fmla="*/ 808131 h 1404457"/>
                <a:gd name="connsiteX3" fmla="*/ 334673 w 334673"/>
                <a:gd name="connsiteY3" fmla="*/ 1404457 h 1404457"/>
                <a:gd name="connsiteX0" fmla="*/ 122173 w 232245"/>
                <a:gd name="connsiteY0" fmla="*/ 0 h 1404457"/>
                <a:gd name="connsiteX1" fmla="*/ 0 w 232245"/>
                <a:gd name="connsiteY1" fmla="*/ 556289 h 1404457"/>
                <a:gd name="connsiteX2" fmla="*/ 64915 w 232245"/>
                <a:gd name="connsiteY2" fmla="*/ 808131 h 1404457"/>
                <a:gd name="connsiteX3" fmla="*/ 232245 w 232245"/>
                <a:gd name="connsiteY3" fmla="*/ 1404457 h 1404457"/>
                <a:gd name="connsiteX0" fmla="*/ 122173 w 232245"/>
                <a:gd name="connsiteY0" fmla="*/ 0 h 1404457"/>
                <a:gd name="connsiteX1" fmla="*/ 0 w 232245"/>
                <a:gd name="connsiteY1" fmla="*/ 556289 h 1404457"/>
                <a:gd name="connsiteX2" fmla="*/ 39309 w 232245"/>
                <a:gd name="connsiteY2" fmla="*/ 855189 h 1404457"/>
                <a:gd name="connsiteX3" fmla="*/ 232245 w 232245"/>
                <a:gd name="connsiteY3" fmla="*/ 1404457 h 1404457"/>
                <a:gd name="connsiteX0" fmla="*/ 1496 w 299352"/>
                <a:gd name="connsiteY0" fmla="*/ 0 h 1319753"/>
                <a:gd name="connsiteX1" fmla="*/ 67107 w 299352"/>
                <a:gd name="connsiteY1" fmla="*/ 471585 h 1319753"/>
                <a:gd name="connsiteX2" fmla="*/ 106416 w 299352"/>
                <a:gd name="connsiteY2" fmla="*/ 770485 h 1319753"/>
                <a:gd name="connsiteX3" fmla="*/ 299352 w 299352"/>
                <a:gd name="connsiteY3" fmla="*/ 1319753 h 1319753"/>
                <a:gd name="connsiteX0" fmla="*/ 4498 w 302354"/>
                <a:gd name="connsiteY0" fmla="*/ 0 h 1319753"/>
                <a:gd name="connsiteX1" fmla="*/ 10359 w 302354"/>
                <a:gd name="connsiteY1" fmla="*/ 462173 h 1319753"/>
                <a:gd name="connsiteX2" fmla="*/ 109418 w 302354"/>
                <a:gd name="connsiteY2" fmla="*/ 770485 h 1319753"/>
                <a:gd name="connsiteX3" fmla="*/ 302354 w 302354"/>
                <a:gd name="connsiteY3" fmla="*/ 1319753 h 1319753"/>
                <a:gd name="connsiteX0" fmla="*/ 2095 w 299951"/>
                <a:gd name="connsiteY0" fmla="*/ 0 h 1319753"/>
                <a:gd name="connsiteX1" fmla="*/ 42099 w 299951"/>
                <a:gd name="connsiteY1" fmla="*/ 424527 h 1319753"/>
                <a:gd name="connsiteX2" fmla="*/ 107015 w 299951"/>
                <a:gd name="connsiteY2" fmla="*/ 770485 h 1319753"/>
                <a:gd name="connsiteX3" fmla="*/ 299951 w 299951"/>
                <a:gd name="connsiteY3" fmla="*/ 1319753 h 1319753"/>
                <a:gd name="connsiteX0" fmla="*/ 2095 w 299951"/>
                <a:gd name="connsiteY0" fmla="*/ 0 h 1319753"/>
                <a:gd name="connsiteX1" fmla="*/ 42099 w 299951"/>
                <a:gd name="connsiteY1" fmla="*/ 424527 h 1319753"/>
                <a:gd name="connsiteX2" fmla="*/ 107015 w 299951"/>
                <a:gd name="connsiteY2" fmla="*/ 770485 h 1319753"/>
                <a:gd name="connsiteX3" fmla="*/ 299951 w 299951"/>
                <a:gd name="connsiteY3" fmla="*/ 1319753 h 1319753"/>
                <a:gd name="connsiteX0" fmla="*/ 3501 w 301357"/>
                <a:gd name="connsiteY0" fmla="*/ 0 h 1319753"/>
                <a:gd name="connsiteX1" fmla="*/ 43505 w 301357"/>
                <a:gd name="connsiteY1" fmla="*/ 424527 h 1319753"/>
                <a:gd name="connsiteX2" fmla="*/ 108421 w 301357"/>
                <a:gd name="connsiteY2" fmla="*/ 770485 h 1319753"/>
                <a:gd name="connsiteX3" fmla="*/ 301357 w 301357"/>
                <a:gd name="connsiteY3" fmla="*/ 1319753 h 1319753"/>
                <a:gd name="connsiteX0" fmla="*/ 8197 w 306053"/>
                <a:gd name="connsiteY0" fmla="*/ 0 h 1319753"/>
                <a:gd name="connsiteX1" fmla="*/ 22594 w 306053"/>
                <a:gd name="connsiteY1" fmla="*/ 462173 h 1319753"/>
                <a:gd name="connsiteX2" fmla="*/ 113117 w 306053"/>
                <a:gd name="connsiteY2" fmla="*/ 770485 h 1319753"/>
                <a:gd name="connsiteX3" fmla="*/ 306053 w 306053"/>
                <a:gd name="connsiteY3" fmla="*/ 1319753 h 1319753"/>
                <a:gd name="connsiteX0" fmla="*/ 2391 w 342925"/>
                <a:gd name="connsiteY0" fmla="*/ 0 h 1310341"/>
                <a:gd name="connsiteX1" fmla="*/ 59466 w 342925"/>
                <a:gd name="connsiteY1" fmla="*/ 452761 h 1310341"/>
                <a:gd name="connsiteX2" fmla="*/ 149989 w 342925"/>
                <a:gd name="connsiteY2" fmla="*/ 761073 h 1310341"/>
                <a:gd name="connsiteX3" fmla="*/ 342925 w 342925"/>
                <a:gd name="connsiteY3" fmla="*/ 1310341 h 1310341"/>
              </a:gdLst>
              <a:ahLst/>
              <a:cxnLst>
                <a:cxn ang="0">
                  <a:pos x="connsiteX0" y="connsiteY0"/>
                </a:cxn>
                <a:cxn ang="0">
                  <a:pos x="connsiteX1" y="connsiteY1"/>
                </a:cxn>
                <a:cxn ang="0">
                  <a:pos x="connsiteX2" y="connsiteY2"/>
                </a:cxn>
                <a:cxn ang="0">
                  <a:pos x="connsiteX3" y="connsiteY3"/>
                </a:cxn>
              </a:cxnLst>
              <a:rect l="l" t="t" r="r" b="b"/>
              <a:pathLst>
                <a:path w="342925" h="1310341">
                  <a:moveTo>
                    <a:pt x="2391" y="0"/>
                  </a:moveTo>
                  <a:cubicBezTo>
                    <a:pt x="-10964" y="201105"/>
                    <a:pt x="34866" y="325916"/>
                    <a:pt x="59466" y="452761"/>
                  </a:cubicBezTo>
                  <a:cubicBezTo>
                    <a:pt x="84066" y="579607"/>
                    <a:pt x="109859" y="630692"/>
                    <a:pt x="149989" y="761073"/>
                  </a:cubicBezTo>
                  <a:cubicBezTo>
                    <a:pt x="190119" y="891454"/>
                    <a:pt x="307924" y="1209385"/>
                    <a:pt x="342925" y="1310341"/>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233665" y="2017367"/>
              <a:ext cx="173359" cy="1234865"/>
            </a:xfrm>
            <a:custGeom>
              <a:avLst/>
              <a:gdLst>
                <a:gd name="connsiteX0" fmla="*/ 94268 w 94268"/>
                <a:gd name="connsiteY0" fmla="*/ 0 h 1206631"/>
                <a:gd name="connsiteX1" fmla="*/ 9427 w 94268"/>
                <a:gd name="connsiteY1" fmla="*/ 329938 h 1206631"/>
                <a:gd name="connsiteX2" fmla="*/ 37707 w 94268"/>
                <a:gd name="connsiteY2" fmla="*/ 829558 h 1206631"/>
                <a:gd name="connsiteX3" fmla="*/ 0 w 94268"/>
                <a:gd name="connsiteY3" fmla="*/ 1206631 h 1206631"/>
                <a:gd name="connsiteX0" fmla="*/ 167546 w 167546"/>
                <a:gd name="connsiteY0" fmla="*/ 0 h 1206631"/>
                <a:gd name="connsiteX1" fmla="*/ 82705 w 167546"/>
                <a:gd name="connsiteY1" fmla="*/ 329938 h 1206631"/>
                <a:gd name="connsiteX2" fmla="*/ 19 w 167546"/>
                <a:gd name="connsiteY2" fmla="*/ 801323 h 1206631"/>
                <a:gd name="connsiteX3" fmla="*/ 73278 w 167546"/>
                <a:gd name="connsiteY3" fmla="*/ 1206631 h 1206631"/>
                <a:gd name="connsiteX0" fmla="*/ 167546 w 167546"/>
                <a:gd name="connsiteY0" fmla="*/ 0 h 1206631"/>
                <a:gd name="connsiteX1" fmla="*/ 82705 w 167546"/>
                <a:gd name="connsiteY1" fmla="*/ 329938 h 1206631"/>
                <a:gd name="connsiteX2" fmla="*/ 19 w 167546"/>
                <a:gd name="connsiteY2" fmla="*/ 801323 h 1206631"/>
                <a:gd name="connsiteX3" fmla="*/ 73278 w 167546"/>
                <a:gd name="connsiteY3" fmla="*/ 1206631 h 1206631"/>
                <a:gd name="connsiteX0" fmla="*/ 167546 w 167546"/>
                <a:gd name="connsiteY0" fmla="*/ 0 h 1206631"/>
                <a:gd name="connsiteX1" fmla="*/ 82705 w 167546"/>
                <a:gd name="connsiteY1" fmla="*/ 329938 h 1206631"/>
                <a:gd name="connsiteX2" fmla="*/ 19 w 167546"/>
                <a:gd name="connsiteY2" fmla="*/ 801323 h 1206631"/>
                <a:gd name="connsiteX3" fmla="*/ 73278 w 167546"/>
                <a:gd name="connsiteY3" fmla="*/ 1206631 h 1206631"/>
                <a:gd name="connsiteX0" fmla="*/ 167546 w 167546"/>
                <a:gd name="connsiteY0" fmla="*/ 0 h 1206631"/>
                <a:gd name="connsiteX1" fmla="*/ 82705 w 167546"/>
                <a:gd name="connsiteY1" fmla="*/ 329938 h 1206631"/>
                <a:gd name="connsiteX2" fmla="*/ 19 w 167546"/>
                <a:gd name="connsiteY2" fmla="*/ 801323 h 1206631"/>
                <a:gd name="connsiteX3" fmla="*/ 73278 w 167546"/>
                <a:gd name="connsiteY3" fmla="*/ 1206631 h 1206631"/>
                <a:gd name="connsiteX0" fmla="*/ 167629 w 167629"/>
                <a:gd name="connsiteY0" fmla="*/ 0 h 1206631"/>
                <a:gd name="connsiteX1" fmla="*/ 82788 w 167629"/>
                <a:gd name="connsiteY1" fmla="*/ 329938 h 1206631"/>
                <a:gd name="connsiteX2" fmla="*/ 102 w 167629"/>
                <a:gd name="connsiteY2" fmla="*/ 801323 h 1206631"/>
                <a:gd name="connsiteX3" fmla="*/ 73361 w 167629"/>
                <a:gd name="connsiteY3" fmla="*/ 1206631 h 1206631"/>
                <a:gd name="connsiteX0" fmla="*/ 203439 w 203439"/>
                <a:gd name="connsiteY0" fmla="*/ 0 h 1206631"/>
                <a:gd name="connsiteX1" fmla="*/ 7633 w 203439"/>
                <a:gd name="connsiteY1" fmla="*/ 301703 h 1206631"/>
                <a:gd name="connsiteX2" fmla="*/ 35912 w 203439"/>
                <a:gd name="connsiteY2" fmla="*/ 801323 h 1206631"/>
                <a:gd name="connsiteX3" fmla="*/ 109171 w 203439"/>
                <a:gd name="connsiteY3" fmla="*/ 1206631 h 1206631"/>
                <a:gd name="connsiteX0" fmla="*/ 20088 w 113608"/>
                <a:gd name="connsiteY0" fmla="*/ 0 h 1225454"/>
                <a:gd name="connsiteX1" fmla="*/ 12070 w 113608"/>
                <a:gd name="connsiteY1" fmla="*/ 320526 h 1225454"/>
                <a:gd name="connsiteX2" fmla="*/ 40349 w 113608"/>
                <a:gd name="connsiteY2" fmla="*/ 820146 h 1225454"/>
                <a:gd name="connsiteX3" fmla="*/ 113608 w 113608"/>
                <a:gd name="connsiteY3" fmla="*/ 1225454 h 1225454"/>
                <a:gd name="connsiteX0" fmla="*/ 20088 w 173359"/>
                <a:gd name="connsiteY0" fmla="*/ 0 h 1234866"/>
                <a:gd name="connsiteX1" fmla="*/ 12070 w 173359"/>
                <a:gd name="connsiteY1" fmla="*/ 320526 h 1234866"/>
                <a:gd name="connsiteX2" fmla="*/ 40349 w 173359"/>
                <a:gd name="connsiteY2" fmla="*/ 820146 h 1234866"/>
                <a:gd name="connsiteX3" fmla="*/ 173359 w 173359"/>
                <a:gd name="connsiteY3" fmla="*/ 1234866 h 1234866"/>
                <a:gd name="connsiteX0" fmla="*/ 20088 w 173359"/>
                <a:gd name="connsiteY0" fmla="*/ 0 h 1234866"/>
                <a:gd name="connsiteX1" fmla="*/ 12070 w 173359"/>
                <a:gd name="connsiteY1" fmla="*/ 320526 h 1234866"/>
                <a:gd name="connsiteX2" fmla="*/ 40349 w 173359"/>
                <a:gd name="connsiteY2" fmla="*/ 820146 h 1234866"/>
                <a:gd name="connsiteX3" fmla="*/ 173359 w 173359"/>
                <a:gd name="connsiteY3" fmla="*/ 1234866 h 1234866"/>
                <a:gd name="connsiteX0" fmla="*/ 20088 w 173359"/>
                <a:gd name="connsiteY0" fmla="*/ 0 h 1234866"/>
                <a:gd name="connsiteX1" fmla="*/ 12070 w 173359"/>
                <a:gd name="connsiteY1" fmla="*/ 320526 h 1234866"/>
                <a:gd name="connsiteX2" fmla="*/ 40349 w 173359"/>
                <a:gd name="connsiteY2" fmla="*/ 820146 h 1234866"/>
                <a:gd name="connsiteX3" fmla="*/ 173359 w 173359"/>
                <a:gd name="connsiteY3" fmla="*/ 1234866 h 1234866"/>
              </a:gdLst>
              <a:ahLst/>
              <a:cxnLst>
                <a:cxn ang="0">
                  <a:pos x="connsiteX0" y="connsiteY0"/>
                </a:cxn>
                <a:cxn ang="0">
                  <a:pos x="connsiteX1" y="connsiteY1"/>
                </a:cxn>
                <a:cxn ang="0">
                  <a:pos x="connsiteX2" y="connsiteY2"/>
                </a:cxn>
                <a:cxn ang="0">
                  <a:pos x="connsiteX3" y="connsiteY3"/>
                </a:cxn>
              </a:cxnLst>
              <a:rect l="l" t="t" r="r" b="b"/>
              <a:pathLst>
                <a:path w="173359" h="1234866">
                  <a:moveTo>
                    <a:pt x="20088" y="0"/>
                  </a:moveTo>
                  <a:cubicBezTo>
                    <a:pt x="-17619" y="95839"/>
                    <a:pt x="8693" y="183835"/>
                    <a:pt x="12070" y="320526"/>
                  </a:cubicBezTo>
                  <a:cubicBezTo>
                    <a:pt x="15447" y="457217"/>
                    <a:pt x="7777" y="674030"/>
                    <a:pt x="40349" y="820146"/>
                  </a:cubicBezTo>
                  <a:cubicBezTo>
                    <a:pt x="72921" y="966262"/>
                    <a:pt x="114604" y="1053506"/>
                    <a:pt x="173359" y="1234866"/>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869602" y="2026977"/>
              <a:ext cx="71417" cy="1234697"/>
            </a:xfrm>
            <a:custGeom>
              <a:avLst/>
              <a:gdLst>
                <a:gd name="connsiteX0" fmla="*/ 200528 w 200528"/>
                <a:gd name="connsiteY0" fmla="*/ 0 h 1102936"/>
                <a:gd name="connsiteX1" fmla="*/ 96833 w 200528"/>
                <a:gd name="connsiteY1" fmla="*/ 301658 h 1102936"/>
                <a:gd name="connsiteX2" fmla="*/ 11992 w 200528"/>
                <a:gd name="connsiteY2" fmla="*/ 914400 h 1102936"/>
                <a:gd name="connsiteX3" fmla="*/ 2565 w 200528"/>
                <a:gd name="connsiteY3" fmla="*/ 1102936 h 1102936"/>
                <a:gd name="connsiteX0" fmla="*/ 242595 w 242595"/>
                <a:gd name="connsiteY0" fmla="*/ 0 h 1102936"/>
                <a:gd name="connsiteX1" fmla="*/ 138900 w 242595"/>
                <a:gd name="connsiteY1" fmla="*/ 301658 h 1102936"/>
                <a:gd name="connsiteX2" fmla="*/ 2844 w 242595"/>
                <a:gd name="connsiteY2" fmla="*/ 810873 h 1102936"/>
                <a:gd name="connsiteX3" fmla="*/ 44632 w 242595"/>
                <a:gd name="connsiteY3" fmla="*/ 1102936 h 1102936"/>
                <a:gd name="connsiteX0" fmla="*/ 262045 w 262045"/>
                <a:gd name="connsiteY0" fmla="*/ 0 h 1102936"/>
                <a:gd name="connsiteX1" fmla="*/ 13241 w 262045"/>
                <a:gd name="connsiteY1" fmla="*/ 282835 h 1102936"/>
                <a:gd name="connsiteX2" fmla="*/ 22294 w 262045"/>
                <a:gd name="connsiteY2" fmla="*/ 810873 h 1102936"/>
                <a:gd name="connsiteX3" fmla="*/ 64082 w 262045"/>
                <a:gd name="connsiteY3" fmla="*/ 1102936 h 1102936"/>
                <a:gd name="connsiteX0" fmla="*/ 71418 w 71417"/>
                <a:gd name="connsiteY0" fmla="*/ 0 h 1234698"/>
                <a:gd name="connsiteX1" fmla="*/ 1866 w 71417"/>
                <a:gd name="connsiteY1" fmla="*/ 414597 h 1234698"/>
                <a:gd name="connsiteX2" fmla="*/ 10919 w 71417"/>
                <a:gd name="connsiteY2" fmla="*/ 942635 h 1234698"/>
                <a:gd name="connsiteX3" fmla="*/ 52707 w 71417"/>
                <a:gd name="connsiteY3" fmla="*/ 1234698 h 1234698"/>
              </a:gdLst>
              <a:ahLst/>
              <a:cxnLst>
                <a:cxn ang="0">
                  <a:pos x="connsiteX0" y="connsiteY0"/>
                </a:cxn>
                <a:cxn ang="0">
                  <a:pos x="connsiteX1" y="connsiteY1"/>
                </a:cxn>
                <a:cxn ang="0">
                  <a:pos x="connsiteX2" y="connsiteY2"/>
                </a:cxn>
                <a:cxn ang="0">
                  <a:pos x="connsiteX3" y="connsiteY3"/>
                </a:cxn>
              </a:cxnLst>
              <a:rect l="l" t="t" r="r" b="b"/>
              <a:pathLst>
                <a:path w="71417" h="1234698">
                  <a:moveTo>
                    <a:pt x="71418" y="0"/>
                  </a:moveTo>
                  <a:cubicBezTo>
                    <a:pt x="35282" y="74629"/>
                    <a:pt x="11949" y="257491"/>
                    <a:pt x="1866" y="414597"/>
                  </a:cubicBezTo>
                  <a:cubicBezTo>
                    <a:pt x="-8217" y="571703"/>
                    <a:pt x="26630" y="809089"/>
                    <a:pt x="10919" y="942635"/>
                  </a:cubicBezTo>
                  <a:cubicBezTo>
                    <a:pt x="-4792" y="1076181"/>
                    <a:pt x="49565" y="1207203"/>
                    <a:pt x="52707" y="1234698"/>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476243" y="2071553"/>
              <a:ext cx="88195" cy="1317101"/>
            </a:xfrm>
            <a:custGeom>
              <a:avLst/>
              <a:gdLst>
                <a:gd name="connsiteX0" fmla="*/ 422910 w 422910"/>
                <a:gd name="connsiteY0" fmla="*/ 0 h 1062990"/>
                <a:gd name="connsiteX1" fmla="*/ 137160 w 422910"/>
                <a:gd name="connsiteY1" fmla="*/ 525780 h 1062990"/>
                <a:gd name="connsiteX2" fmla="*/ 0 w 422910"/>
                <a:gd name="connsiteY2" fmla="*/ 1062990 h 1062990"/>
                <a:gd name="connsiteX0" fmla="*/ 320480 w 320480"/>
                <a:gd name="connsiteY0" fmla="*/ 0 h 1100636"/>
                <a:gd name="connsiteX1" fmla="*/ 34730 w 320480"/>
                <a:gd name="connsiteY1" fmla="*/ 525780 h 1100636"/>
                <a:gd name="connsiteX2" fmla="*/ 0 w 320480"/>
                <a:gd name="connsiteY2" fmla="*/ 1100636 h 1100636"/>
                <a:gd name="connsiteX0" fmla="*/ 331437 w 331437"/>
                <a:gd name="connsiteY0" fmla="*/ 0 h 1100636"/>
                <a:gd name="connsiteX1" fmla="*/ 28616 w 331437"/>
                <a:gd name="connsiteY1" fmla="*/ 412842 h 1100636"/>
                <a:gd name="connsiteX2" fmla="*/ 10957 w 331437"/>
                <a:gd name="connsiteY2" fmla="*/ 1100636 h 1100636"/>
                <a:gd name="connsiteX0" fmla="*/ 66827 w 66827"/>
                <a:gd name="connsiteY0" fmla="*/ 0 h 1279455"/>
                <a:gd name="connsiteX1" fmla="*/ 28616 w 66827"/>
                <a:gd name="connsiteY1" fmla="*/ 591661 h 1279455"/>
                <a:gd name="connsiteX2" fmla="*/ 10957 w 66827"/>
                <a:gd name="connsiteY2" fmla="*/ 1279455 h 1279455"/>
                <a:gd name="connsiteX0" fmla="*/ 66827 w 66827"/>
                <a:gd name="connsiteY0" fmla="*/ 0 h 1279455"/>
                <a:gd name="connsiteX1" fmla="*/ 28616 w 66827"/>
                <a:gd name="connsiteY1" fmla="*/ 591661 h 1279455"/>
                <a:gd name="connsiteX2" fmla="*/ 10957 w 66827"/>
                <a:gd name="connsiteY2" fmla="*/ 1279455 h 1279455"/>
                <a:gd name="connsiteX0" fmla="*/ 87624 w 87624"/>
                <a:gd name="connsiteY0" fmla="*/ 0 h 1279455"/>
                <a:gd name="connsiteX1" fmla="*/ 23806 w 87624"/>
                <a:gd name="connsiteY1" fmla="*/ 582249 h 1279455"/>
                <a:gd name="connsiteX2" fmla="*/ 31754 w 87624"/>
                <a:gd name="connsiteY2" fmla="*/ 1279455 h 1279455"/>
                <a:gd name="connsiteX0" fmla="*/ 65305 w 65305"/>
                <a:gd name="connsiteY0" fmla="*/ 0 h 1279455"/>
                <a:gd name="connsiteX1" fmla="*/ 1487 w 65305"/>
                <a:gd name="connsiteY1" fmla="*/ 582249 h 1279455"/>
                <a:gd name="connsiteX2" fmla="*/ 9435 w 65305"/>
                <a:gd name="connsiteY2" fmla="*/ 1279455 h 1279455"/>
                <a:gd name="connsiteX0" fmla="*/ 65305 w 65305"/>
                <a:gd name="connsiteY0" fmla="*/ 0 h 1279455"/>
                <a:gd name="connsiteX1" fmla="*/ 1487 w 65305"/>
                <a:gd name="connsiteY1" fmla="*/ 582249 h 1279455"/>
                <a:gd name="connsiteX2" fmla="*/ 9435 w 65305"/>
                <a:gd name="connsiteY2" fmla="*/ 1279455 h 1279455"/>
                <a:gd name="connsiteX0" fmla="*/ 65305 w 65305"/>
                <a:gd name="connsiteY0" fmla="*/ 0 h 1279455"/>
                <a:gd name="connsiteX1" fmla="*/ 1487 w 65305"/>
                <a:gd name="connsiteY1" fmla="*/ 582249 h 1279455"/>
                <a:gd name="connsiteX2" fmla="*/ 9435 w 65305"/>
                <a:gd name="connsiteY2" fmla="*/ 1279455 h 1279455"/>
                <a:gd name="connsiteX0" fmla="*/ 64984 w 64984"/>
                <a:gd name="connsiteY0" fmla="*/ 0 h 1326513"/>
                <a:gd name="connsiteX1" fmla="*/ 1166 w 64984"/>
                <a:gd name="connsiteY1" fmla="*/ 629307 h 1326513"/>
                <a:gd name="connsiteX2" fmla="*/ 9114 w 64984"/>
                <a:gd name="connsiteY2" fmla="*/ 1326513 h 1326513"/>
                <a:gd name="connsiteX0" fmla="*/ 81478 w 81478"/>
                <a:gd name="connsiteY0" fmla="*/ 0 h 1317101"/>
                <a:gd name="connsiteX1" fmla="*/ 17660 w 81478"/>
                <a:gd name="connsiteY1" fmla="*/ 629307 h 1317101"/>
                <a:gd name="connsiteX2" fmla="*/ 0 w 81478"/>
                <a:gd name="connsiteY2" fmla="*/ 1317101 h 1317101"/>
                <a:gd name="connsiteX0" fmla="*/ 88196 w 88196"/>
                <a:gd name="connsiteY0" fmla="*/ 0 h 1317101"/>
                <a:gd name="connsiteX1" fmla="*/ 24378 w 88196"/>
                <a:gd name="connsiteY1" fmla="*/ 629307 h 1317101"/>
                <a:gd name="connsiteX2" fmla="*/ 6718 w 88196"/>
                <a:gd name="connsiteY2" fmla="*/ 1317101 h 1317101"/>
              </a:gdLst>
              <a:ahLst/>
              <a:cxnLst>
                <a:cxn ang="0">
                  <a:pos x="connsiteX0" y="connsiteY0"/>
                </a:cxn>
                <a:cxn ang="0">
                  <a:pos x="connsiteX1" y="connsiteY1"/>
                </a:cxn>
                <a:cxn ang="0">
                  <a:pos x="connsiteX2" y="connsiteY2"/>
                </a:cxn>
              </a:cxnLst>
              <a:rect l="l" t="t" r="r" b="b"/>
              <a:pathLst>
                <a:path w="88196" h="1317101">
                  <a:moveTo>
                    <a:pt x="88196" y="0"/>
                  </a:moveTo>
                  <a:cubicBezTo>
                    <a:pt x="48849" y="287246"/>
                    <a:pt x="37958" y="409790"/>
                    <a:pt x="24378" y="629307"/>
                  </a:cubicBezTo>
                  <a:cubicBezTo>
                    <a:pt x="10798" y="848824"/>
                    <a:pt x="-11160" y="1127666"/>
                    <a:pt x="6718" y="1317101"/>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229100" y="2216106"/>
              <a:ext cx="197057" cy="1418634"/>
            </a:xfrm>
            <a:custGeom>
              <a:avLst/>
              <a:gdLst>
                <a:gd name="connsiteX0" fmla="*/ 171450 w 171450"/>
                <a:gd name="connsiteY0" fmla="*/ 0 h 1211580"/>
                <a:gd name="connsiteX1" fmla="*/ 125730 w 171450"/>
                <a:gd name="connsiteY1" fmla="*/ 605790 h 1211580"/>
                <a:gd name="connsiteX2" fmla="*/ 0 w 171450"/>
                <a:gd name="connsiteY2" fmla="*/ 1211580 h 1211580"/>
                <a:gd name="connsiteX0" fmla="*/ 171450 w 171450"/>
                <a:gd name="connsiteY0" fmla="*/ 0 h 1211580"/>
                <a:gd name="connsiteX1" fmla="*/ 100122 w 171450"/>
                <a:gd name="connsiteY1" fmla="*/ 577556 h 1211580"/>
                <a:gd name="connsiteX2" fmla="*/ 0 w 171450"/>
                <a:gd name="connsiteY2" fmla="*/ 1211580 h 1211580"/>
                <a:gd name="connsiteX0" fmla="*/ 188522 w 188522"/>
                <a:gd name="connsiteY0" fmla="*/ 0 h 1220992"/>
                <a:gd name="connsiteX1" fmla="*/ 100122 w 188522"/>
                <a:gd name="connsiteY1" fmla="*/ 586968 h 1220992"/>
                <a:gd name="connsiteX2" fmla="*/ 0 w 188522"/>
                <a:gd name="connsiteY2" fmla="*/ 1220992 h 1220992"/>
                <a:gd name="connsiteX0" fmla="*/ 188522 w 188522"/>
                <a:gd name="connsiteY0" fmla="*/ 0 h 1220992"/>
                <a:gd name="connsiteX1" fmla="*/ 100122 w 188522"/>
                <a:gd name="connsiteY1" fmla="*/ 586968 h 1220992"/>
                <a:gd name="connsiteX2" fmla="*/ 0 w 188522"/>
                <a:gd name="connsiteY2" fmla="*/ 1220992 h 1220992"/>
                <a:gd name="connsiteX0" fmla="*/ 197058 w 197058"/>
                <a:gd name="connsiteY0" fmla="*/ 0 h 1418634"/>
                <a:gd name="connsiteX1" fmla="*/ 100122 w 197058"/>
                <a:gd name="connsiteY1" fmla="*/ 784610 h 1418634"/>
                <a:gd name="connsiteX2" fmla="*/ 0 w 197058"/>
                <a:gd name="connsiteY2" fmla="*/ 1418634 h 1418634"/>
                <a:gd name="connsiteX0" fmla="*/ 197058 w 197058"/>
                <a:gd name="connsiteY0" fmla="*/ 0 h 1418634"/>
                <a:gd name="connsiteX1" fmla="*/ 100122 w 197058"/>
                <a:gd name="connsiteY1" fmla="*/ 784610 h 1418634"/>
                <a:gd name="connsiteX2" fmla="*/ 0 w 197058"/>
                <a:gd name="connsiteY2" fmla="*/ 1418634 h 1418634"/>
              </a:gdLst>
              <a:ahLst/>
              <a:cxnLst>
                <a:cxn ang="0">
                  <a:pos x="connsiteX0" y="connsiteY0"/>
                </a:cxn>
                <a:cxn ang="0">
                  <a:pos x="connsiteX1" y="connsiteY1"/>
                </a:cxn>
                <a:cxn ang="0">
                  <a:pos x="connsiteX2" y="connsiteY2"/>
                </a:cxn>
              </a:cxnLst>
              <a:rect l="l" t="t" r="r" b="b"/>
              <a:pathLst>
                <a:path w="197058" h="1418634">
                  <a:moveTo>
                    <a:pt x="197058" y="0"/>
                  </a:moveTo>
                  <a:cubicBezTo>
                    <a:pt x="197021" y="230164"/>
                    <a:pt x="128697" y="582680"/>
                    <a:pt x="100122" y="784610"/>
                  </a:cubicBezTo>
                  <a:cubicBezTo>
                    <a:pt x="71547" y="986540"/>
                    <a:pt x="48577" y="1216704"/>
                    <a:pt x="0" y="1418634"/>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028540" y="2286000"/>
              <a:ext cx="69240" cy="1369023"/>
            </a:xfrm>
            <a:custGeom>
              <a:avLst/>
              <a:gdLst>
                <a:gd name="connsiteX0" fmla="*/ 23520 w 69240"/>
                <a:gd name="connsiteY0" fmla="*/ 0 h 1369023"/>
                <a:gd name="connsiteX1" fmla="*/ 660 w 69240"/>
                <a:gd name="connsiteY1" fmla="*/ 422910 h 1369023"/>
                <a:gd name="connsiteX2" fmla="*/ 46380 w 69240"/>
                <a:gd name="connsiteY2" fmla="*/ 1257300 h 1369023"/>
                <a:gd name="connsiteX3" fmla="*/ 69240 w 69240"/>
                <a:gd name="connsiteY3" fmla="*/ 1337310 h 1369023"/>
              </a:gdLst>
              <a:ahLst/>
              <a:cxnLst>
                <a:cxn ang="0">
                  <a:pos x="connsiteX0" y="connsiteY0"/>
                </a:cxn>
                <a:cxn ang="0">
                  <a:pos x="connsiteX1" y="connsiteY1"/>
                </a:cxn>
                <a:cxn ang="0">
                  <a:pos x="connsiteX2" y="connsiteY2"/>
                </a:cxn>
                <a:cxn ang="0">
                  <a:pos x="connsiteX3" y="connsiteY3"/>
                </a:cxn>
              </a:cxnLst>
              <a:rect l="l" t="t" r="r" b="b"/>
              <a:pathLst>
                <a:path w="69240" h="1369023">
                  <a:moveTo>
                    <a:pt x="23520" y="0"/>
                  </a:moveTo>
                  <a:cubicBezTo>
                    <a:pt x="10185" y="106680"/>
                    <a:pt x="-3150" y="213360"/>
                    <a:pt x="660" y="422910"/>
                  </a:cubicBezTo>
                  <a:cubicBezTo>
                    <a:pt x="4470" y="632460"/>
                    <a:pt x="34950" y="1104900"/>
                    <a:pt x="46380" y="1257300"/>
                  </a:cubicBezTo>
                  <a:cubicBezTo>
                    <a:pt x="57810" y="1409700"/>
                    <a:pt x="63525" y="1373505"/>
                    <a:pt x="69240" y="1337310"/>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759194" y="3464471"/>
            <a:ext cx="4224536" cy="1496148"/>
            <a:chOff x="867266" y="1904428"/>
            <a:chExt cx="4732256" cy="1847908"/>
          </a:xfrm>
        </p:grpSpPr>
        <p:sp>
          <p:nvSpPr>
            <p:cNvPr id="17" name="Freeform 16"/>
            <p:cNvSpPr/>
            <p:nvPr/>
          </p:nvSpPr>
          <p:spPr>
            <a:xfrm>
              <a:off x="914400" y="3318085"/>
              <a:ext cx="4685122" cy="434251"/>
            </a:xfrm>
            <a:custGeom>
              <a:avLst/>
              <a:gdLst>
                <a:gd name="connsiteX0" fmla="*/ 0 w 4685122"/>
                <a:gd name="connsiteY0" fmla="*/ 179259 h 434251"/>
                <a:gd name="connsiteX1" fmla="*/ 1828800 w 4685122"/>
                <a:gd name="connsiteY1" fmla="*/ 9577 h 434251"/>
                <a:gd name="connsiteX2" fmla="*/ 3619893 w 4685122"/>
                <a:gd name="connsiteY2" fmla="*/ 433783 h 434251"/>
                <a:gd name="connsiteX3" fmla="*/ 4685122 w 4685122"/>
                <a:gd name="connsiteY3" fmla="*/ 75564 h 434251"/>
              </a:gdLst>
              <a:ahLst/>
              <a:cxnLst>
                <a:cxn ang="0">
                  <a:pos x="connsiteX0" y="connsiteY0"/>
                </a:cxn>
                <a:cxn ang="0">
                  <a:pos x="connsiteX1" y="connsiteY1"/>
                </a:cxn>
                <a:cxn ang="0">
                  <a:pos x="connsiteX2" y="connsiteY2"/>
                </a:cxn>
                <a:cxn ang="0">
                  <a:pos x="connsiteX3" y="connsiteY3"/>
                </a:cxn>
              </a:cxnLst>
              <a:rect l="l" t="t" r="r" b="b"/>
              <a:pathLst>
                <a:path w="4685122" h="434251">
                  <a:moveTo>
                    <a:pt x="0" y="179259"/>
                  </a:moveTo>
                  <a:cubicBezTo>
                    <a:pt x="612742" y="73207"/>
                    <a:pt x="1225485" y="-32844"/>
                    <a:pt x="1828800" y="9577"/>
                  </a:cubicBezTo>
                  <a:cubicBezTo>
                    <a:pt x="2432116" y="51998"/>
                    <a:pt x="3143839" y="422785"/>
                    <a:pt x="3619893" y="433783"/>
                  </a:cubicBezTo>
                  <a:cubicBezTo>
                    <a:pt x="4095947" y="444781"/>
                    <a:pt x="4390534" y="260172"/>
                    <a:pt x="4685122" y="75564"/>
                  </a:cubicBezTo>
                </a:path>
              </a:pathLst>
            </a:custGeom>
            <a:noFill/>
            <a:ln w="127000">
              <a:solidFill>
                <a:srgbClr val="0070C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88590" y="2806744"/>
              <a:ext cx="3525862" cy="812187"/>
            </a:xfrm>
            <a:custGeom>
              <a:avLst/>
              <a:gdLst>
                <a:gd name="connsiteX0" fmla="*/ 54089 w 4635516"/>
                <a:gd name="connsiteY0" fmla="*/ 52801 h 355368"/>
                <a:gd name="connsiteX1" fmla="*/ 204918 w 4635516"/>
                <a:gd name="connsiteY1" fmla="*/ 81082 h 355368"/>
                <a:gd name="connsiteX2" fmla="*/ 1713207 w 4635516"/>
                <a:gd name="connsiteY2" fmla="*/ 5667 h 355368"/>
                <a:gd name="connsiteX3" fmla="*/ 2957545 w 4635516"/>
                <a:gd name="connsiteY3" fmla="*/ 260191 h 355368"/>
                <a:gd name="connsiteX4" fmla="*/ 4117042 w 4635516"/>
                <a:gd name="connsiteY4" fmla="*/ 354459 h 355368"/>
                <a:gd name="connsiteX5" fmla="*/ 4635516 w 4635516"/>
                <a:gd name="connsiteY5" fmla="*/ 213057 h 355368"/>
                <a:gd name="connsiteX0" fmla="*/ 54089 w 4167036"/>
                <a:gd name="connsiteY0" fmla="*/ 52801 h 811843"/>
                <a:gd name="connsiteX1" fmla="*/ 204918 w 4167036"/>
                <a:gd name="connsiteY1" fmla="*/ 81082 h 811843"/>
                <a:gd name="connsiteX2" fmla="*/ 1713207 w 4167036"/>
                <a:gd name="connsiteY2" fmla="*/ 5667 h 811843"/>
                <a:gd name="connsiteX3" fmla="*/ 2957545 w 4167036"/>
                <a:gd name="connsiteY3" fmla="*/ 260191 h 811843"/>
                <a:gd name="connsiteX4" fmla="*/ 4117042 w 4167036"/>
                <a:gd name="connsiteY4" fmla="*/ 354459 h 811843"/>
                <a:gd name="connsiteX5" fmla="*/ 3525862 w 4167036"/>
                <a:gd name="connsiteY5" fmla="*/ 805984 h 811843"/>
                <a:gd name="connsiteX0" fmla="*/ 54089 w 3525862"/>
                <a:gd name="connsiteY0" fmla="*/ 52801 h 813769"/>
                <a:gd name="connsiteX1" fmla="*/ 204918 w 3525862"/>
                <a:gd name="connsiteY1" fmla="*/ 81082 h 813769"/>
                <a:gd name="connsiteX2" fmla="*/ 1713207 w 3525862"/>
                <a:gd name="connsiteY2" fmla="*/ 5667 h 813769"/>
                <a:gd name="connsiteX3" fmla="*/ 2957545 w 3525862"/>
                <a:gd name="connsiteY3" fmla="*/ 260191 h 813769"/>
                <a:gd name="connsiteX4" fmla="*/ 3186640 w 3525862"/>
                <a:gd name="connsiteY4" fmla="*/ 495632 h 813769"/>
                <a:gd name="connsiteX5" fmla="*/ 3525862 w 3525862"/>
                <a:gd name="connsiteY5" fmla="*/ 805984 h 813769"/>
                <a:gd name="connsiteX0" fmla="*/ 54089 w 3525862"/>
                <a:gd name="connsiteY0" fmla="*/ 52801 h 805984"/>
                <a:gd name="connsiteX1" fmla="*/ 204918 w 3525862"/>
                <a:gd name="connsiteY1" fmla="*/ 81082 h 805984"/>
                <a:gd name="connsiteX2" fmla="*/ 1713207 w 3525862"/>
                <a:gd name="connsiteY2" fmla="*/ 5667 h 805984"/>
                <a:gd name="connsiteX3" fmla="*/ 2957545 w 3525862"/>
                <a:gd name="connsiteY3" fmla="*/ 260191 h 805984"/>
                <a:gd name="connsiteX4" fmla="*/ 3525862 w 3525862"/>
                <a:gd name="connsiteY4" fmla="*/ 805984 h 805984"/>
                <a:gd name="connsiteX0" fmla="*/ 54089 w 3525862"/>
                <a:gd name="connsiteY0" fmla="*/ 59004 h 812187"/>
                <a:gd name="connsiteX1" fmla="*/ 204918 w 3525862"/>
                <a:gd name="connsiteY1" fmla="*/ 87285 h 812187"/>
                <a:gd name="connsiteX2" fmla="*/ 1713207 w 3525862"/>
                <a:gd name="connsiteY2" fmla="*/ 11870 h 812187"/>
                <a:gd name="connsiteX3" fmla="*/ 2880722 w 3525862"/>
                <a:gd name="connsiteY3" fmla="*/ 379332 h 812187"/>
                <a:gd name="connsiteX4" fmla="*/ 3525862 w 3525862"/>
                <a:gd name="connsiteY4" fmla="*/ 812187 h 812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5862" h="812187">
                  <a:moveTo>
                    <a:pt x="54089" y="59004"/>
                  </a:moveTo>
                  <a:cubicBezTo>
                    <a:pt x="-8757" y="77072"/>
                    <a:pt x="-71602" y="95141"/>
                    <a:pt x="204918" y="87285"/>
                  </a:cubicBezTo>
                  <a:cubicBezTo>
                    <a:pt x="481438" y="79429"/>
                    <a:pt x="1267240" y="-36804"/>
                    <a:pt x="1713207" y="11870"/>
                  </a:cubicBezTo>
                  <a:cubicBezTo>
                    <a:pt x="2159174" y="60544"/>
                    <a:pt x="2578613" y="245946"/>
                    <a:pt x="2880722" y="379332"/>
                  </a:cubicBezTo>
                  <a:cubicBezTo>
                    <a:pt x="3182831" y="512718"/>
                    <a:pt x="3407463" y="698480"/>
                    <a:pt x="3525862" y="812187"/>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67266" y="2384941"/>
              <a:ext cx="4294774" cy="1139403"/>
            </a:xfrm>
            <a:custGeom>
              <a:avLst/>
              <a:gdLst>
                <a:gd name="connsiteX0" fmla="*/ 0 w 4619134"/>
                <a:gd name="connsiteY0" fmla="*/ 84883 h 407374"/>
                <a:gd name="connsiteX1" fmla="*/ 1461155 w 4619134"/>
                <a:gd name="connsiteY1" fmla="*/ 41 h 407374"/>
                <a:gd name="connsiteX2" fmla="*/ 2253006 w 4619134"/>
                <a:gd name="connsiteY2" fmla="*/ 94309 h 407374"/>
                <a:gd name="connsiteX3" fmla="*/ 3487918 w 4619134"/>
                <a:gd name="connsiteY3" fmla="*/ 395967 h 407374"/>
                <a:gd name="connsiteX4" fmla="*/ 4619134 w 4619134"/>
                <a:gd name="connsiteY4" fmla="*/ 348833 h 407374"/>
                <a:gd name="connsiteX0" fmla="*/ 0 w 4294774"/>
                <a:gd name="connsiteY0" fmla="*/ 84883 h 1139403"/>
                <a:gd name="connsiteX1" fmla="*/ 1461155 w 4294774"/>
                <a:gd name="connsiteY1" fmla="*/ 41 h 1139403"/>
                <a:gd name="connsiteX2" fmla="*/ 2253006 w 4294774"/>
                <a:gd name="connsiteY2" fmla="*/ 94309 h 1139403"/>
                <a:gd name="connsiteX3" fmla="*/ 3487918 w 4294774"/>
                <a:gd name="connsiteY3" fmla="*/ 395967 h 1139403"/>
                <a:gd name="connsiteX4" fmla="*/ 4294774 w 4294774"/>
                <a:gd name="connsiteY4" fmla="*/ 1139403 h 1139403"/>
                <a:gd name="connsiteX0" fmla="*/ 0 w 4294774"/>
                <a:gd name="connsiteY0" fmla="*/ 84883 h 1139403"/>
                <a:gd name="connsiteX1" fmla="*/ 1461155 w 4294774"/>
                <a:gd name="connsiteY1" fmla="*/ 41 h 1139403"/>
                <a:gd name="connsiteX2" fmla="*/ 2253006 w 4294774"/>
                <a:gd name="connsiteY2" fmla="*/ 94309 h 1139403"/>
                <a:gd name="connsiteX3" fmla="*/ 3137950 w 4294774"/>
                <a:gd name="connsiteY3" fmla="*/ 621844 h 1139403"/>
                <a:gd name="connsiteX4" fmla="*/ 4294774 w 4294774"/>
                <a:gd name="connsiteY4" fmla="*/ 1139403 h 1139403"/>
                <a:gd name="connsiteX0" fmla="*/ 0 w 4294774"/>
                <a:gd name="connsiteY0" fmla="*/ 84883 h 1139403"/>
                <a:gd name="connsiteX1" fmla="*/ 1461155 w 4294774"/>
                <a:gd name="connsiteY1" fmla="*/ 41 h 1139403"/>
                <a:gd name="connsiteX2" fmla="*/ 2253006 w 4294774"/>
                <a:gd name="connsiteY2" fmla="*/ 94309 h 1139403"/>
                <a:gd name="connsiteX3" fmla="*/ 3137950 w 4294774"/>
                <a:gd name="connsiteY3" fmla="*/ 621844 h 1139403"/>
                <a:gd name="connsiteX4" fmla="*/ 4294774 w 4294774"/>
                <a:gd name="connsiteY4" fmla="*/ 1139403 h 1139403"/>
                <a:gd name="connsiteX0" fmla="*/ 0 w 4294774"/>
                <a:gd name="connsiteY0" fmla="*/ 84883 h 1139403"/>
                <a:gd name="connsiteX1" fmla="*/ 1461155 w 4294774"/>
                <a:gd name="connsiteY1" fmla="*/ 41 h 1139403"/>
                <a:gd name="connsiteX2" fmla="*/ 2253006 w 4294774"/>
                <a:gd name="connsiteY2" fmla="*/ 94309 h 1139403"/>
                <a:gd name="connsiteX3" fmla="*/ 3137950 w 4294774"/>
                <a:gd name="connsiteY3" fmla="*/ 621844 h 1139403"/>
                <a:gd name="connsiteX4" fmla="*/ 4294774 w 4294774"/>
                <a:gd name="connsiteY4" fmla="*/ 1139403 h 1139403"/>
                <a:gd name="connsiteX0" fmla="*/ 0 w 4294774"/>
                <a:gd name="connsiteY0" fmla="*/ 84883 h 1139403"/>
                <a:gd name="connsiteX1" fmla="*/ 1461155 w 4294774"/>
                <a:gd name="connsiteY1" fmla="*/ 41 h 1139403"/>
                <a:gd name="connsiteX2" fmla="*/ 2253006 w 4294774"/>
                <a:gd name="connsiteY2" fmla="*/ 94309 h 1139403"/>
                <a:gd name="connsiteX3" fmla="*/ 3137950 w 4294774"/>
                <a:gd name="connsiteY3" fmla="*/ 621844 h 1139403"/>
                <a:gd name="connsiteX4" fmla="*/ 4294774 w 4294774"/>
                <a:gd name="connsiteY4" fmla="*/ 1139403 h 1139403"/>
                <a:gd name="connsiteX0" fmla="*/ 0 w 4294774"/>
                <a:gd name="connsiteY0" fmla="*/ 84883 h 1139403"/>
                <a:gd name="connsiteX1" fmla="*/ 1461155 w 4294774"/>
                <a:gd name="connsiteY1" fmla="*/ 41 h 1139403"/>
                <a:gd name="connsiteX2" fmla="*/ 2253006 w 4294774"/>
                <a:gd name="connsiteY2" fmla="*/ 94309 h 1139403"/>
                <a:gd name="connsiteX3" fmla="*/ 3180629 w 4294774"/>
                <a:gd name="connsiteY3" fmla="*/ 508905 h 1139403"/>
                <a:gd name="connsiteX4" fmla="*/ 4294774 w 4294774"/>
                <a:gd name="connsiteY4" fmla="*/ 1139403 h 113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74" h="1139403">
                  <a:moveTo>
                    <a:pt x="0" y="84883"/>
                  </a:moveTo>
                  <a:cubicBezTo>
                    <a:pt x="542827" y="41676"/>
                    <a:pt x="1085654" y="-1530"/>
                    <a:pt x="1461155" y="41"/>
                  </a:cubicBezTo>
                  <a:cubicBezTo>
                    <a:pt x="1836656" y="1612"/>
                    <a:pt x="1966427" y="9498"/>
                    <a:pt x="2253006" y="94309"/>
                  </a:cubicBezTo>
                  <a:cubicBezTo>
                    <a:pt x="2539585" y="179120"/>
                    <a:pt x="2786274" y="315899"/>
                    <a:pt x="3180629" y="508905"/>
                  </a:cubicBezTo>
                  <a:cubicBezTo>
                    <a:pt x="3574984" y="701911"/>
                    <a:pt x="4294774" y="1139403"/>
                    <a:pt x="4294774" y="1139403"/>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95546" y="2024560"/>
              <a:ext cx="4569328" cy="812143"/>
            </a:xfrm>
            <a:custGeom>
              <a:avLst/>
              <a:gdLst>
                <a:gd name="connsiteX0" fmla="*/ 0 w 4543720"/>
                <a:gd name="connsiteY0" fmla="*/ 21055 h 351708"/>
                <a:gd name="connsiteX1" fmla="*/ 1385741 w 4543720"/>
                <a:gd name="connsiteY1" fmla="*/ 30482 h 351708"/>
                <a:gd name="connsiteX2" fmla="*/ 2988297 w 4543720"/>
                <a:gd name="connsiteY2" fmla="*/ 313286 h 351708"/>
                <a:gd name="connsiteX3" fmla="*/ 4543720 w 4543720"/>
                <a:gd name="connsiteY3" fmla="*/ 341567 h 351708"/>
                <a:gd name="connsiteX0" fmla="*/ 0 w 4569327"/>
                <a:gd name="connsiteY0" fmla="*/ 21055 h 746521"/>
                <a:gd name="connsiteX1" fmla="*/ 1385741 w 4569327"/>
                <a:gd name="connsiteY1" fmla="*/ 30482 h 746521"/>
                <a:gd name="connsiteX2" fmla="*/ 2988297 w 4569327"/>
                <a:gd name="connsiteY2" fmla="*/ 313286 h 746521"/>
                <a:gd name="connsiteX3" fmla="*/ 4569327 w 4569327"/>
                <a:gd name="connsiteY3" fmla="*/ 746263 h 746521"/>
                <a:gd name="connsiteX0" fmla="*/ 0 w 4569327"/>
                <a:gd name="connsiteY0" fmla="*/ 21055 h 746263"/>
                <a:gd name="connsiteX1" fmla="*/ 1385741 w 4569327"/>
                <a:gd name="connsiteY1" fmla="*/ 30482 h 746263"/>
                <a:gd name="connsiteX2" fmla="*/ 2988297 w 4569327"/>
                <a:gd name="connsiteY2" fmla="*/ 313286 h 746263"/>
                <a:gd name="connsiteX3" fmla="*/ 4569327 w 4569327"/>
                <a:gd name="connsiteY3" fmla="*/ 746263 h 746263"/>
                <a:gd name="connsiteX0" fmla="*/ 0 w 4569327"/>
                <a:gd name="connsiteY0" fmla="*/ 21055 h 812144"/>
                <a:gd name="connsiteX1" fmla="*/ 1385741 w 4569327"/>
                <a:gd name="connsiteY1" fmla="*/ 30482 h 812144"/>
                <a:gd name="connsiteX2" fmla="*/ 2988297 w 4569327"/>
                <a:gd name="connsiteY2" fmla="*/ 313286 h 812144"/>
                <a:gd name="connsiteX3" fmla="*/ 4569327 w 4569327"/>
                <a:gd name="connsiteY3" fmla="*/ 812144 h 812144"/>
                <a:gd name="connsiteX0" fmla="*/ 0 w 4569327"/>
                <a:gd name="connsiteY0" fmla="*/ 21055 h 812144"/>
                <a:gd name="connsiteX1" fmla="*/ 1385741 w 4569327"/>
                <a:gd name="connsiteY1" fmla="*/ 30482 h 812144"/>
                <a:gd name="connsiteX2" fmla="*/ 2988297 w 4569327"/>
                <a:gd name="connsiteY2" fmla="*/ 313286 h 812144"/>
                <a:gd name="connsiteX3" fmla="*/ 4569327 w 4569327"/>
                <a:gd name="connsiteY3" fmla="*/ 812144 h 812144"/>
              </a:gdLst>
              <a:ahLst/>
              <a:cxnLst>
                <a:cxn ang="0">
                  <a:pos x="connsiteX0" y="connsiteY0"/>
                </a:cxn>
                <a:cxn ang="0">
                  <a:pos x="connsiteX1" y="connsiteY1"/>
                </a:cxn>
                <a:cxn ang="0">
                  <a:pos x="connsiteX2" y="connsiteY2"/>
                </a:cxn>
                <a:cxn ang="0">
                  <a:pos x="connsiteX3" y="connsiteY3"/>
                </a:cxn>
              </a:cxnLst>
              <a:rect l="l" t="t" r="r" b="b"/>
              <a:pathLst>
                <a:path w="4569327" h="812144">
                  <a:moveTo>
                    <a:pt x="0" y="21055"/>
                  </a:moveTo>
                  <a:cubicBezTo>
                    <a:pt x="443846" y="1416"/>
                    <a:pt x="887692" y="-18223"/>
                    <a:pt x="1385741" y="30482"/>
                  </a:cubicBezTo>
                  <a:cubicBezTo>
                    <a:pt x="1883790" y="79187"/>
                    <a:pt x="2461967" y="261439"/>
                    <a:pt x="2988297" y="313286"/>
                  </a:cubicBezTo>
                  <a:cubicBezTo>
                    <a:pt x="3514627" y="365134"/>
                    <a:pt x="4071851" y="654519"/>
                    <a:pt x="4569327" y="812144"/>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715518" y="1913641"/>
              <a:ext cx="28441" cy="1319753"/>
            </a:xfrm>
            <a:custGeom>
              <a:avLst/>
              <a:gdLst>
                <a:gd name="connsiteX0" fmla="*/ 28441 w 28441"/>
                <a:gd name="connsiteY0" fmla="*/ 0 h 1319753"/>
                <a:gd name="connsiteX1" fmla="*/ 160 w 28441"/>
                <a:gd name="connsiteY1" fmla="*/ 622169 h 1319753"/>
                <a:gd name="connsiteX2" fmla="*/ 19014 w 28441"/>
                <a:gd name="connsiteY2" fmla="*/ 1319753 h 1319753"/>
              </a:gdLst>
              <a:ahLst/>
              <a:cxnLst>
                <a:cxn ang="0">
                  <a:pos x="connsiteX0" y="connsiteY0"/>
                </a:cxn>
                <a:cxn ang="0">
                  <a:pos x="connsiteX1" y="connsiteY1"/>
                </a:cxn>
                <a:cxn ang="0">
                  <a:pos x="connsiteX2" y="connsiteY2"/>
                </a:cxn>
              </a:cxnLst>
              <a:rect l="l" t="t" r="r" b="b"/>
              <a:pathLst>
                <a:path w="28441" h="1319753">
                  <a:moveTo>
                    <a:pt x="28441" y="0"/>
                  </a:moveTo>
                  <a:cubicBezTo>
                    <a:pt x="15086" y="201105"/>
                    <a:pt x="1731" y="402210"/>
                    <a:pt x="160" y="622169"/>
                  </a:cubicBezTo>
                  <a:cubicBezTo>
                    <a:pt x="-1411" y="842128"/>
                    <a:pt x="8801" y="1080940"/>
                    <a:pt x="19014" y="1319753"/>
                  </a:cubicBezTo>
                </a:path>
              </a:pathLst>
            </a:custGeom>
            <a:noFill/>
            <a:ln w="38100">
              <a:solidFill>
                <a:schemeClr val="tx1"/>
              </a:solidFill>
              <a:prstDash val="solid"/>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47274" y="1904428"/>
              <a:ext cx="136947" cy="1338393"/>
            </a:xfrm>
            <a:custGeom>
              <a:avLst/>
              <a:gdLst>
                <a:gd name="connsiteX0" fmla="*/ 94268 w 94268"/>
                <a:gd name="connsiteY0" fmla="*/ 0 h 1206631"/>
                <a:gd name="connsiteX1" fmla="*/ 9427 w 94268"/>
                <a:gd name="connsiteY1" fmla="*/ 329938 h 1206631"/>
                <a:gd name="connsiteX2" fmla="*/ 37707 w 94268"/>
                <a:gd name="connsiteY2" fmla="*/ 829558 h 1206631"/>
                <a:gd name="connsiteX3" fmla="*/ 0 w 94268"/>
                <a:gd name="connsiteY3" fmla="*/ 1206631 h 1206631"/>
                <a:gd name="connsiteX0" fmla="*/ 136947 w 136947"/>
                <a:gd name="connsiteY0" fmla="*/ 0 h 1338393"/>
                <a:gd name="connsiteX1" fmla="*/ 9427 w 136947"/>
                <a:gd name="connsiteY1" fmla="*/ 461700 h 1338393"/>
                <a:gd name="connsiteX2" fmla="*/ 37707 w 136947"/>
                <a:gd name="connsiteY2" fmla="*/ 961320 h 1338393"/>
                <a:gd name="connsiteX3" fmla="*/ 0 w 136947"/>
                <a:gd name="connsiteY3" fmla="*/ 1338393 h 1338393"/>
                <a:gd name="connsiteX0" fmla="*/ 136947 w 136947"/>
                <a:gd name="connsiteY0" fmla="*/ 0 h 1338393"/>
                <a:gd name="connsiteX1" fmla="*/ 9427 w 136947"/>
                <a:gd name="connsiteY1" fmla="*/ 461700 h 1338393"/>
                <a:gd name="connsiteX2" fmla="*/ 37707 w 136947"/>
                <a:gd name="connsiteY2" fmla="*/ 961320 h 1338393"/>
                <a:gd name="connsiteX3" fmla="*/ 0 w 136947"/>
                <a:gd name="connsiteY3" fmla="*/ 1338393 h 1338393"/>
                <a:gd name="connsiteX0" fmla="*/ 136947 w 136947"/>
                <a:gd name="connsiteY0" fmla="*/ 0 h 1338393"/>
                <a:gd name="connsiteX1" fmla="*/ 60642 w 136947"/>
                <a:gd name="connsiteY1" fmla="*/ 452289 h 1338393"/>
                <a:gd name="connsiteX2" fmla="*/ 37707 w 136947"/>
                <a:gd name="connsiteY2" fmla="*/ 961320 h 1338393"/>
                <a:gd name="connsiteX3" fmla="*/ 0 w 136947"/>
                <a:gd name="connsiteY3" fmla="*/ 1338393 h 1338393"/>
                <a:gd name="connsiteX0" fmla="*/ 136947 w 136947"/>
                <a:gd name="connsiteY0" fmla="*/ 0 h 1338393"/>
                <a:gd name="connsiteX1" fmla="*/ 60642 w 136947"/>
                <a:gd name="connsiteY1" fmla="*/ 452289 h 1338393"/>
                <a:gd name="connsiteX2" fmla="*/ 20635 w 136947"/>
                <a:gd name="connsiteY2" fmla="*/ 961320 h 1338393"/>
                <a:gd name="connsiteX3" fmla="*/ 0 w 136947"/>
                <a:gd name="connsiteY3" fmla="*/ 1338393 h 1338393"/>
                <a:gd name="connsiteX0" fmla="*/ 136947 w 136947"/>
                <a:gd name="connsiteY0" fmla="*/ 0 h 1338393"/>
                <a:gd name="connsiteX1" fmla="*/ 60642 w 136947"/>
                <a:gd name="connsiteY1" fmla="*/ 452289 h 1338393"/>
                <a:gd name="connsiteX2" fmla="*/ 20635 w 136947"/>
                <a:gd name="connsiteY2" fmla="*/ 961320 h 1338393"/>
                <a:gd name="connsiteX3" fmla="*/ 0 w 136947"/>
                <a:gd name="connsiteY3" fmla="*/ 1338393 h 1338393"/>
              </a:gdLst>
              <a:ahLst/>
              <a:cxnLst>
                <a:cxn ang="0">
                  <a:pos x="connsiteX0" y="connsiteY0"/>
                </a:cxn>
                <a:cxn ang="0">
                  <a:pos x="connsiteX1" y="connsiteY1"/>
                </a:cxn>
                <a:cxn ang="0">
                  <a:pos x="connsiteX2" y="connsiteY2"/>
                </a:cxn>
                <a:cxn ang="0">
                  <a:pos x="connsiteX3" y="connsiteY3"/>
                </a:cxn>
              </a:cxnLst>
              <a:rect l="l" t="t" r="r" b="b"/>
              <a:pathLst>
                <a:path w="136947" h="1338393">
                  <a:moveTo>
                    <a:pt x="136947" y="0"/>
                  </a:moveTo>
                  <a:cubicBezTo>
                    <a:pt x="65097" y="302892"/>
                    <a:pt x="80027" y="292069"/>
                    <a:pt x="60642" y="452289"/>
                  </a:cubicBezTo>
                  <a:cubicBezTo>
                    <a:pt x="41257" y="612509"/>
                    <a:pt x="22206" y="815205"/>
                    <a:pt x="20635" y="961320"/>
                  </a:cubicBezTo>
                  <a:cubicBezTo>
                    <a:pt x="-6543" y="1107435"/>
                    <a:pt x="18068" y="1222914"/>
                    <a:pt x="0" y="1338393"/>
                  </a:cubicBezTo>
                </a:path>
              </a:pathLst>
            </a:custGeom>
            <a:noFill/>
            <a:ln w="38100">
              <a:solidFill>
                <a:schemeClr val="tx1"/>
              </a:solidFill>
              <a:prstDash val="solid"/>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919744" y="1970507"/>
              <a:ext cx="285887" cy="1291167"/>
            </a:xfrm>
            <a:custGeom>
              <a:avLst/>
              <a:gdLst>
                <a:gd name="connsiteX0" fmla="*/ 200528 w 200528"/>
                <a:gd name="connsiteY0" fmla="*/ 0 h 1102936"/>
                <a:gd name="connsiteX1" fmla="*/ 96833 w 200528"/>
                <a:gd name="connsiteY1" fmla="*/ 301658 h 1102936"/>
                <a:gd name="connsiteX2" fmla="*/ 11992 w 200528"/>
                <a:gd name="connsiteY2" fmla="*/ 914400 h 1102936"/>
                <a:gd name="connsiteX3" fmla="*/ 2565 w 200528"/>
                <a:gd name="connsiteY3" fmla="*/ 1102936 h 1102936"/>
                <a:gd name="connsiteX0" fmla="*/ 285886 w 285886"/>
                <a:gd name="connsiteY0" fmla="*/ 0 h 1291167"/>
                <a:gd name="connsiteX1" fmla="*/ 96833 w 285886"/>
                <a:gd name="connsiteY1" fmla="*/ 489889 h 1291167"/>
                <a:gd name="connsiteX2" fmla="*/ 11992 w 285886"/>
                <a:gd name="connsiteY2" fmla="*/ 1102631 h 1291167"/>
                <a:gd name="connsiteX3" fmla="*/ 2565 w 285886"/>
                <a:gd name="connsiteY3" fmla="*/ 1291167 h 1291167"/>
                <a:gd name="connsiteX0" fmla="*/ 285886 w 285886"/>
                <a:gd name="connsiteY0" fmla="*/ 0 h 1291167"/>
                <a:gd name="connsiteX1" fmla="*/ 96833 w 285886"/>
                <a:gd name="connsiteY1" fmla="*/ 489889 h 1291167"/>
                <a:gd name="connsiteX2" fmla="*/ 11992 w 285886"/>
                <a:gd name="connsiteY2" fmla="*/ 1102631 h 1291167"/>
                <a:gd name="connsiteX3" fmla="*/ 2565 w 285886"/>
                <a:gd name="connsiteY3" fmla="*/ 1291167 h 1291167"/>
                <a:gd name="connsiteX0" fmla="*/ 285886 w 285886"/>
                <a:gd name="connsiteY0" fmla="*/ 0 h 1291167"/>
                <a:gd name="connsiteX1" fmla="*/ 139512 w 285886"/>
                <a:gd name="connsiteY1" fmla="*/ 508712 h 1291167"/>
                <a:gd name="connsiteX2" fmla="*/ 11992 w 285886"/>
                <a:gd name="connsiteY2" fmla="*/ 1102631 h 1291167"/>
                <a:gd name="connsiteX3" fmla="*/ 2565 w 285886"/>
                <a:gd name="connsiteY3" fmla="*/ 1291167 h 1291167"/>
              </a:gdLst>
              <a:ahLst/>
              <a:cxnLst>
                <a:cxn ang="0">
                  <a:pos x="connsiteX0" y="connsiteY0"/>
                </a:cxn>
                <a:cxn ang="0">
                  <a:pos x="connsiteX1" y="connsiteY1"/>
                </a:cxn>
                <a:cxn ang="0">
                  <a:pos x="connsiteX2" y="connsiteY2"/>
                </a:cxn>
                <a:cxn ang="0">
                  <a:pos x="connsiteX3" y="connsiteY3"/>
                </a:cxn>
              </a:cxnLst>
              <a:rect l="l" t="t" r="r" b="b"/>
              <a:pathLst>
                <a:path w="285886" h="1291167">
                  <a:moveTo>
                    <a:pt x="285886" y="0"/>
                  </a:moveTo>
                  <a:cubicBezTo>
                    <a:pt x="198535" y="244037"/>
                    <a:pt x="185161" y="324940"/>
                    <a:pt x="139512" y="508712"/>
                  </a:cubicBezTo>
                  <a:cubicBezTo>
                    <a:pt x="93863" y="692484"/>
                    <a:pt x="27703" y="969085"/>
                    <a:pt x="11992" y="1102631"/>
                  </a:cubicBezTo>
                  <a:cubicBezTo>
                    <a:pt x="-3719" y="1236177"/>
                    <a:pt x="-577" y="1263672"/>
                    <a:pt x="2565" y="1291167"/>
                  </a:cubicBezTo>
                </a:path>
              </a:pathLst>
            </a:custGeom>
            <a:noFill/>
            <a:ln w="38100">
              <a:solidFill>
                <a:schemeClr val="tx1"/>
              </a:solidFill>
              <a:prstDash val="solid"/>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406140" y="2052730"/>
              <a:ext cx="525339" cy="1307690"/>
            </a:xfrm>
            <a:custGeom>
              <a:avLst/>
              <a:gdLst>
                <a:gd name="connsiteX0" fmla="*/ 422910 w 422910"/>
                <a:gd name="connsiteY0" fmla="*/ 0 h 1062990"/>
                <a:gd name="connsiteX1" fmla="*/ 137160 w 422910"/>
                <a:gd name="connsiteY1" fmla="*/ 525780 h 1062990"/>
                <a:gd name="connsiteX2" fmla="*/ 0 w 422910"/>
                <a:gd name="connsiteY2" fmla="*/ 1062990 h 1062990"/>
                <a:gd name="connsiteX0" fmla="*/ 422910 w 422910"/>
                <a:gd name="connsiteY0" fmla="*/ 0 h 1062990"/>
                <a:gd name="connsiteX1" fmla="*/ 248125 w 422910"/>
                <a:gd name="connsiteY1" fmla="*/ 525780 h 1062990"/>
                <a:gd name="connsiteX2" fmla="*/ 0 w 422910"/>
                <a:gd name="connsiteY2" fmla="*/ 1062990 h 1062990"/>
                <a:gd name="connsiteX0" fmla="*/ 661913 w 661913"/>
                <a:gd name="connsiteY0" fmla="*/ 0 h 1232398"/>
                <a:gd name="connsiteX1" fmla="*/ 248125 w 661913"/>
                <a:gd name="connsiteY1" fmla="*/ 695188 h 1232398"/>
                <a:gd name="connsiteX2" fmla="*/ 0 w 661913"/>
                <a:gd name="connsiteY2" fmla="*/ 1232398 h 1232398"/>
                <a:gd name="connsiteX0" fmla="*/ 661913 w 661913"/>
                <a:gd name="connsiteY0" fmla="*/ 0 h 1232398"/>
                <a:gd name="connsiteX1" fmla="*/ 248125 w 661913"/>
                <a:gd name="connsiteY1" fmla="*/ 695188 h 1232398"/>
                <a:gd name="connsiteX2" fmla="*/ 0 w 661913"/>
                <a:gd name="connsiteY2" fmla="*/ 1232398 h 1232398"/>
                <a:gd name="connsiteX0" fmla="*/ 525340 w 525340"/>
                <a:gd name="connsiteY0" fmla="*/ 0 h 1307690"/>
                <a:gd name="connsiteX1" fmla="*/ 248125 w 525340"/>
                <a:gd name="connsiteY1" fmla="*/ 770480 h 1307690"/>
                <a:gd name="connsiteX2" fmla="*/ 0 w 525340"/>
                <a:gd name="connsiteY2" fmla="*/ 1307690 h 1307690"/>
                <a:gd name="connsiteX0" fmla="*/ 525340 w 525340"/>
                <a:gd name="connsiteY0" fmla="*/ 0 h 1307690"/>
                <a:gd name="connsiteX1" fmla="*/ 248125 w 525340"/>
                <a:gd name="connsiteY1" fmla="*/ 770480 h 1307690"/>
                <a:gd name="connsiteX2" fmla="*/ 0 w 525340"/>
                <a:gd name="connsiteY2" fmla="*/ 1307690 h 1307690"/>
              </a:gdLst>
              <a:ahLst/>
              <a:cxnLst>
                <a:cxn ang="0">
                  <a:pos x="connsiteX0" y="connsiteY0"/>
                </a:cxn>
                <a:cxn ang="0">
                  <a:pos x="connsiteX1" y="connsiteY1"/>
                </a:cxn>
                <a:cxn ang="0">
                  <a:pos x="connsiteX2" y="connsiteY2"/>
                </a:cxn>
              </a:cxnLst>
              <a:rect l="l" t="t" r="r" b="b"/>
              <a:pathLst>
                <a:path w="525340" h="1307690">
                  <a:moveTo>
                    <a:pt x="525340" y="0"/>
                  </a:moveTo>
                  <a:cubicBezTo>
                    <a:pt x="468922" y="296657"/>
                    <a:pt x="318610" y="593315"/>
                    <a:pt x="248125" y="770480"/>
                  </a:cubicBezTo>
                  <a:cubicBezTo>
                    <a:pt x="177640" y="947645"/>
                    <a:pt x="33337" y="1127667"/>
                    <a:pt x="0" y="1307690"/>
                  </a:cubicBezTo>
                </a:path>
              </a:pathLst>
            </a:custGeom>
            <a:noFill/>
            <a:ln w="38100">
              <a:solidFill>
                <a:schemeClr val="tx1"/>
              </a:solidFill>
              <a:prstDash val="solid"/>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870596" y="2178460"/>
              <a:ext cx="786027" cy="1296284"/>
            </a:xfrm>
            <a:custGeom>
              <a:avLst/>
              <a:gdLst>
                <a:gd name="connsiteX0" fmla="*/ 171450 w 171450"/>
                <a:gd name="connsiteY0" fmla="*/ 0 h 1211580"/>
                <a:gd name="connsiteX1" fmla="*/ 125730 w 171450"/>
                <a:gd name="connsiteY1" fmla="*/ 605790 h 1211580"/>
                <a:gd name="connsiteX2" fmla="*/ 0 w 171450"/>
                <a:gd name="connsiteY2" fmla="*/ 1211580 h 1211580"/>
                <a:gd name="connsiteX0" fmla="*/ 427524 w 427524"/>
                <a:gd name="connsiteY0" fmla="*/ 0 h 1456280"/>
                <a:gd name="connsiteX1" fmla="*/ 125730 w 427524"/>
                <a:gd name="connsiteY1" fmla="*/ 850490 h 1456280"/>
                <a:gd name="connsiteX2" fmla="*/ 0 w 427524"/>
                <a:gd name="connsiteY2" fmla="*/ 1456280 h 1456280"/>
                <a:gd name="connsiteX0" fmla="*/ 427524 w 427524"/>
                <a:gd name="connsiteY0" fmla="*/ 0 h 1456280"/>
                <a:gd name="connsiteX1" fmla="*/ 125730 w 427524"/>
                <a:gd name="connsiteY1" fmla="*/ 850490 h 1456280"/>
                <a:gd name="connsiteX2" fmla="*/ 0 w 427524"/>
                <a:gd name="connsiteY2" fmla="*/ 1456280 h 1456280"/>
                <a:gd name="connsiteX0" fmla="*/ 427524 w 427524"/>
                <a:gd name="connsiteY0" fmla="*/ 0 h 1456280"/>
                <a:gd name="connsiteX1" fmla="*/ 83050 w 427524"/>
                <a:gd name="connsiteY1" fmla="*/ 737552 h 1456280"/>
                <a:gd name="connsiteX2" fmla="*/ 0 w 427524"/>
                <a:gd name="connsiteY2" fmla="*/ 1456280 h 1456280"/>
                <a:gd name="connsiteX0" fmla="*/ 427524 w 427524"/>
                <a:gd name="connsiteY0" fmla="*/ 0 h 1456280"/>
                <a:gd name="connsiteX1" fmla="*/ 83050 w 427524"/>
                <a:gd name="connsiteY1" fmla="*/ 737552 h 1456280"/>
                <a:gd name="connsiteX2" fmla="*/ 0 w 427524"/>
                <a:gd name="connsiteY2" fmla="*/ 1456280 h 1456280"/>
                <a:gd name="connsiteX0" fmla="*/ 427524 w 427524"/>
                <a:gd name="connsiteY0" fmla="*/ 0 h 1456280"/>
                <a:gd name="connsiteX1" fmla="*/ 83050 w 427524"/>
                <a:gd name="connsiteY1" fmla="*/ 737552 h 1456280"/>
                <a:gd name="connsiteX2" fmla="*/ 0 w 427524"/>
                <a:gd name="connsiteY2" fmla="*/ 1456280 h 1456280"/>
                <a:gd name="connsiteX0" fmla="*/ 777492 w 777492"/>
                <a:gd name="connsiteY0" fmla="*/ 0 h 1277461"/>
                <a:gd name="connsiteX1" fmla="*/ 433018 w 777492"/>
                <a:gd name="connsiteY1" fmla="*/ 737552 h 1277461"/>
                <a:gd name="connsiteX2" fmla="*/ 0 w 777492"/>
                <a:gd name="connsiteY2" fmla="*/ 1277461 h 1277461"/>
                <a:gd name="connsiteX0" fmla="*/ 777492 w 777492"/>
                <a:gd name="connsiteY0" fmla="*/ 0 h 1277461"/>
                <a:gd name="connsiteX1" fmla="*/ 433018 w 777492"/>
                <a:gd name="connsiteY1" fmla="*/ 737552 h 1277461"/>
                <a:gd name="connsiteX2" fmla="*/ 0 w 777492"/>
                <a:gd name="connsiteY2" fmla="*/ 1277461 h 1277461"/>
                <a:gd name="connsiteX0" fmla="*/ 777492 w 777492"/>
                <a:gd name="connsiteY0" fmla="*/ 0 h 1277461"/>
                <a:gd name="connsiteX1" fmla="*/ 373268 w 777492"/>
                <a:gd name="connsiteY1" fmla="*/ 699906 h 1277461"/>
                <a:gd name="connsiteX2" fmla="*/ 0 w 777492"/>
                <a:gd name="connsiteY2" fmla="*/ 1277461 h 1277461"/>
                <a:gd name="connsiteX0" fmla="*/ 777492 w 777492"/>
                <a:gd name="connsiteY0" fmla="*/ 0 h 1277461"/>
                <a:gd name="connsiteX1" fmla="*/ 373268 w 777492"/>
                <a:gd name="connsiteY1" fmla="*/ 699906 h 1277461"/>
                <a:gd name="connsiteX2" fmla="*/ 0 w 777492"/>
                <a:gd name="connsiteY2" fmla="*/ 1277461 h 1277461"/>
                <a:gd name="connsiteX0" fmla="*/ 786028 w 786028"/>
                <a:gd name="connsiteY0" fmla="*/ 0 h 1296284"/>
                <a:gd name="connsiteX1" fmla="*/ 381804 w 786028"/>
                <a:gd name="connsiteY1" fmla="*/ 699906 h 1296284"/>
                <a:gd name="connsiteX2" fmla="*/ 0 w 786028"/>
                <a:gd name="connsiteY2" fmla="*/ 1296284 h 1296284"/>
              </a:gdLst>
              <a:ahLst/>
              <a:cxnLst>
                <a:cxn ang="0">
                  <a:pos x="connsiteX0" y="connsiteY0"/>
                </a:cxn>
                <a:cxn ang="0">
                  <a:pos x="connsiteX1" y="connsiteY1"/>
                </a:cxn>
                <a:cxn ang="0">
                  <a:pos x="connsiteX2" y="connsiteY2"/>
                </a:cxn>
              </a:cxnLst>
              <a:rect l="l" t="t" r="r" b="b"/>
              <a:pathLst>
                <a:path w="786028" h="1296284">
                  <a:moveTo>
                    <a:pt x="786028" y="0"/>
                  </a:moveTo>
                  <a:cubicBezTo>
                    <a:pt x="683561" y="230165"/>
                    <a:pt x="512809" y="483859"/>
                    <a:pt x="381804" y="699906"/>
                  </a:cubicBezTo>
                  <a:cubicBezTo>
                    <a:pt x="250799" y="915953"/>
                    <a:pt x="142471" y="1066120"/>
                    <a:pt x="0" y="1296284"/>
                  </a:cubicBezTo>
                </a:path>
              </a:pathLst>
            </a:custGeom>
            <a:noFill/>
            <a:ln w="38100">
              <a:solidFill>
                <a:schemeClr val="tx1"/>
              </a:solidFill>
              <a:prstDash val="solid"/>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269741" y="2286000"/>
              <a:ext cx="1021321" cy="1311324"/>
            </a:xfrm>
            <a:custGeom>
              <a:avLst/>
              <a:gdLst>
                <a:gd name="connsiteX0" fmla="*/ 23520 w 69240"/>
                <a:gd name="connsiteY0" fmla="*/ 0 h 1369023"/>
                <a:gd name="connsiteX1" fmla="*/ 660 w 69240"/>
                <a:gd name="connsiteY1" fmla="*/ 422910 h 1369023"/>
                <a:gd name="connsiteX2" fmla="*/ 46380 w 69240"/>
                <a:gd name="connsiteY2" fmla="*/ 1257300 h 1369023"/>
                <a:gd name="connsiteX3" fmla="*/ 69240 w 69240"/>
                <a:gd name="connsiteY3" fmla="*/ 1337310 h 1369023"/>
                <a:gd name="connsiteX0" fmla="*/ 272038 w 272038"/>
                <a:gd name="connsiteY0" fmla="*/ 0 h 1369023"/>
                <a:gd name="connsiteX1" fmla="*/ 10175 w 272038"/>
                <a:gd name="connsiteY1" fmla="*/ 422910 h 1369023"/>
                <a:gd name="connsiteX2" fmla="*/ 55895 w 272038"/>
                <a:gd name="connsiteY2" fmla="*/ 1257300 h 1369023"/>
                <a:gd name="connsiteX3" fmla="*/ 78755 w 272038"/>
                <a:gd name="connsiteY3" fmla="*/ 1337310 h 1369023"/>
                <a:gd name="connsiteX0" fmla="*/ 893257 w 893257"/>
                <a:gd name="connsiteY0" fmla="*/ 0 h 1374793"/>
                <a:gd name="connsiteX1" fmla="*/ 631394 w 893257"/>
                <a:gd name="connsiteY1" fmla="*/ 422910 h 1374793"/>
                <a:gd name="connsiteX2" fmla="*/ 677114 w 893257"/>
                <a:gd name="connsiteY2" fmla="*/ 1257300 h 1374793"/>
                <a:gd name="connsiteX3" fmla="*/ 35 w 893257"/>
                <a:gd name="connsiteY3" fmla="*/ 1346722 h 1374793"/>
                <a:gd name="connsiteX0" fmla="*/ 893300 w 893300"/>
                <a:gd name="connsiteY0" fmla="*/ 0 h 1348770"/>
                <a:gd name="connsiteX1" fmla="*/ 631437 w 893300"/>
                <a:gd name="connsiteY1" fmla="*/ 422910 h 1348770"/>
                <a:gd name="connsiteX2" fmla="*/ 293044 w 893300"/>
                <a:gd name="connsiteY2" fmla="*/ 777311 h 1348770"/>
                <a:gd name="connsiteX3" fmla="*/ 78 w 893300"/>
                <a:gd name="connsiteY3" fmla="*/ 1346722 h 1348770"/>
                <a:gd name="connsiteX0" fmla="*/ 893300 w 893300"/>
                <a:gd name="connsiteY0" fmla="*/ 0 h 1348771"/>
                <a:gd name="connsiteX1" fmla="*/ 631437 w 893300"/>
                <a:gd name="connsiteY1" fmla="*/ 422910 h 1348771"/>
                <a:gd name="connsiteX2" fmla="*/ 293044 w 893300"/>
                <a:gd name="connsiteY2" fmla="*/ 777311 h 1348771"/>
                <a:gd name="connsiteX3" fmla="*/ 78 w 893300"/>
                <a:gd name="connsiteY3" fmla="*/ 1346722 h 1348771"/>
                <a:gd name="connsiteX0" fmla="*/ 893341 w 893341"/>
                <a:gd name="connsiteY0" fmla="*/ 0 h 1348811"/>
                <a:gd name="connsiteX1" fmla="*/ 631478 w 893341"/>
                <a:gd name="connsiteY1" fmla="*/ 422910 h 1348811"/>
                <a:gd name="connsiteX2" fmla="*/ 293085 w 893341"/>
                <a:gd name="connsiteY2" fmla="*/ 777311 h 1348811"/>
                <a:gd name="connsiteX3" fmla="*/ 119 w 893341"/>
                <a:gd name="connsiteY3" fmla="*/ 1346722 h 1348811"/>
                <a:gd name="connsiteX0" fmla="*/ 893319 w 893319"/>
                <a:gd name="connsiteY0" fmla="*/ 0 h 1348854"/>
                <a:gd name="connsiteX1" fmla="*/ 631456 w 893319"/>
                <a:gd name="connsiteY1" fmla="*/ 422910 h 1348854"/>
                <a:gd name="connsiteX2" fmla="*/ 344278 w 893319"/>
                <a:gd name="connsiteY2" fmla="*/ 786723 h 1348854"/>
                <a:gd name="connsiteX3" fmla="*/ 97 w 893319"/>
                <a:gd name="connsiteY3" fmla="*/ 1346722 h 1348854"/>
                <a:gd name="connsiteX0" fmla="*/ 1021326 w 1021326"/>
                <a:gd name="connsiteY0" fmla="*/ 0 h 1311323"/>
                <a:gd name="connsiteX1" fmla="*/ 759463 w 1021326"/>
                <a:gd name="connsiteY1" fmla="*/ 422910 h 1311323"/>
                <a:gd name="connsiteX2" fmla="*/ 472285 w 1021326"/>
                <a:gd name="connsiteY2" fmla="*/ 786723 h 1311323"/>
                <a:gd name="connsiteX3" fmla="*/ 67 w 1021326"/>
                <a:gd name="connsiteY3" fmla="*/ 1309076 h 1311323"/>
              </a:gdLst>
              <a:ahLst/>
              <a:cxnLst>
                <a:cxn ang="0">
                  <a:pos x="connsiteX0" y="connsiteY0"/>
                </a:cxn>
                <a:cxn ang="0">
                  <a:pos x="connsiteX1" y="connsiteY1"/>
                </a:cxn>
                <a:cxn ang="0">
                  <a:pos x="connsiteX2" y="connsiteY2"/>
                </a:cxn>
                <a:cxn ang="0">
                  <a:pos x="connsiteX3" y="connsiteY3"/>
                </a:cxn>
              </a:cxnLst>
              <a:rect l="l" t="t" r="r" b="b"/>
              <a:pathLst>
                <a:path w="1021326" h="1311323">
                  <a:moveTo>
                    <a:pt x="1021326" y="0"/>
                  </a:moveTo>
                  <a:cubicBezTo>
                    <a:pt x="1007991" y="106680"/>
                    <a:pt x="850970" y="291790"/>
                    <a:pt x="759463" y="422910"/>
                  </a:cubicBezTo>
                  <a:cubicBezTo>
                    <a:pt x="667956" y="554030"/>
                    <a:pt x="598851" y="639029"/>
                    <a:pt x="472285" y="786723"/>
                  </a:cubicBezTo>
                  <a:cubicBezTo>
                    <a:pt x="345719" y="934417"/>
                    <a:pt x="-5648" y="1345271"/>
                    <a:pt x="67" y="1309076"/>
                  </a:cubicBezTo>
                </a:path>
              </a:pathLst>
            </a:custGeom>
            <a:noFill/>
            <a:ln w="38100">
              <a:solidFill>
                <a:schemeClr val="tx1"/>
              </a:solidFill>
              <a:prstDash val="solid"/>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7612380" y="2034540"/>
            <a:ext cx="3541034" cy="400110"/>
          </a:xfrm>
          <a:prstGeom prst="rect">
            <a:avLst/>
          </a:prstGeom>
          <a:noFill/>
        </p:spPr>
        <p:txBody>
          <a:bodyPr wrap="none" rtlCol="0">
            <a:spAutoFit/>
          </a:bodyPr>
          <a:lstStyle/>
          <a:p>
            <a:r>
              <a:rPr lang="en-US" sz="2000" dirty="0"/>
              <a:t>Groundwater discharges to river</a:t>
            </a:r>
          </a:p>
        </p:txBody>
      </p:sp>
      <p:sp>
        <p:nvSpPr>
          <p:cNvPr id="28" name="TextBox 27"/>
          <p:cNvSpPr txBox="1"/>
          <p:nvPr/>
        </p:nvSpPr>
        <p:spPr>
          <a:xfrm>
            <a:off x="7612380" y="2697293"/>
            <a:ext cx="3739550" cy="400110"/>
          </a:xfrm>
          <a:prstGeom prst="rect">
            <a:avLst/>
          </a:prstGeom>
          <a:noFill/>
        </p:spPr>
        <p:txBody>
          <a:bodyPr wrap="none" rtlCol="0">
            <a:spAutoFit/>
          </a:bodyPr>
          <a:lstStyle/>
          <a:p>
            <a:r>
              <a:rPr lang="en-US" sz="2000" dirty="0"/>
              <a:t>River water balance has a net gain</a:t>
            </a:r>
          </a:p>
        </p:txBody>
      </p:sp>
      <p:sp>
        <p:nvSpPr>
          <p:cNvPr id="29" name="TextBox 28"/>
          <p:cNvSpPr txBox="1"/>
          <p:nvPr/>
        </p:nvSpPr>
        <p:spPr>
          <a:xfrm>
            <a:off x="7612380" y="3703291"/>
            <a:ext cx="3192284" cy="400110"/>
          </a:xfrm>
          <a:prstGeom prst="rect">
            <a:avLst/>
          </a:prstGeom>
          <a:noFill/>
        </p:spPr>
        <p:txBody>
          <a:bodyPr wrap="none" rtlCol="0">
            <a:spAutoFit/>
          </a:bodyPr>
          <a:lstStyle/>
          <a:p>
            <a:r>
              <a:rPr lang="en-US" sz="2000" dirty="0"/>
              <a:t>River recharges groundwater</a:t>
            </a:r>
          </a:p>
        </p:txBody>
      </p:sp>
      <p:sp>
        <p:nvSpPr>
          <p:cNvPr id="30" name="TextBox 29"/>
          <p:cNvSpPr txBox="1"/>
          <p:nvPr/>
        </p:nvSpPr>
        <p:spPr>
          <a:xfrm>
            <a:off x="7612380" y="4366044"/>
            <a:ext cx="3702617" cy="400110"/>
          </a:xfrm>
          <a:prstGeom prst="rect">
            <a:avLst/>
          </a:prstGeom>
          <a:noFill/>
        </p:spPr>
        <p:txBody>
          <a:bodyPr wrap="none" rtlCol="0">
            <a:spAutoFit/>
          </a:bodyPr>
          <a:lstStyle/>
          <a:p>
            <a:r>
              <a:rPr lang="en-US" sz="2000" dirty="0"/>
              <a:t>River water balance has a net loss</a:t>
            </a:r>
          </a:p>
        </p:txBody>
      </p:sp>
      <p:grpSp>
        <p:nvGrpSpPr>
          <p:cNvPr id="41" name="Group 40"/>
          <p:cNvGrpSpPr/>
          <p:nvPr/>
        </p:nvGrpSpPr>
        <p:grpSpPr>
          <a:xfrm>
            <a:off x="233748" y="1726671"/>
            <a:ext cx="3774972" cy="1200329"/>
            <a:chOff x="6135544" y="1786702"/>
            <a:chExt cx="3774972" cy="1200329"/>
          </a:xfrm>
        </p:grpSpPr>
        <p:cxnSp>
          <p:nvCxnSpPr>
            <p:cNvPr id="32" name="Straight Arrow Connector 31"/>
            <p:cNvCxnSpPr/>
            <p:nvPr/>
          </p:nvCxnSpPr>
          <p:spPr>
            <a:xfrm>
              <a:off x="8039320" y="2269269"/>
              <a:ext cx="1871196" cy="4880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a:off x="7942111" y="2238742"/>
              <a:ext cx="1104414" cy="5672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a:off x="7955952" y="2236335"/>
              <a:ext cx="1275861" cy="789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135544" y="1786702"/>
              <a:ext cx="1591018" cy="1200329"/>
            </a:xfrm>
            <a:prstGeom prst="rect">
              <a:avLst/>
            </a:prstGeom>
            <a:noFill/>
          </p:spPr>
          <p:txBody>
            <a:bodyPr wrap="square" rtlCol="0">
              <a:spAutoFit/>
            </a:bodyPr>
            <a:lstStyle/>
            <a:p>
              <a:pPr algn="r"/>
              <a:r>
                <a:rPr lang="en-US" dirty="0"/>
                <a:t>Equipotential</a:t>
              </a:r>
            </a:p>
            <a:p>
              <a:pPr algn="r"/>
              <a:r>
                <a:rPr lang="en-US" dirty="0"/>
                <a:t>lines</a:t>
              </a:r>
            </a:p>
            <a:p>
              <a:pPr algn="r"/>
              <a:r>
                <a:rPr lang="en-US" dirty="0"/>
                <a:t>(water table surface)</a:t>
              </a:r>
            </a:p>
          </p:txBody>
        </p:sp>
      </p:grpSp>
      <p:grpSp>
        <p:nvGrpSpPr>
          <p:cNvPr id="63" name="Group 62"/>
          <p:cNvGrpSpPr/>
          <p:nvPr/>
        </p:nvGrpSpPr>
        <p:grpSpPr>
          <a:xfrm>
            <a:off x="2823942" y="5269230"/>
            <a:ext cx="4299775" cy="1325880"/>
            <a:chOff x="2438596" y="5269230"/>
            <a:chExt cx="4685122" cy="1325880"/>
          </a:xfrm>
        </p:grpSpPr>
        <p:sp>
          <p:nvSpPr>
            <p:cNvPr id="42" name="Freeform 41"/>
            <p:cNvSpPr/>
            <p:nvPr/>
          </p:nvSpPr>
          <p:spPr>
            <a:xfrm>
              <a:off x="2438596" y="5732932"/>
              <a:ext cx="4685122" cy="434251"/>
            </a:xfrm>
            <a:custGeom>
              <a:avLst/>
              <a:gdLst>
                <a:gd name="connsiteX0" fmla="*/ 0 w 4685122"/>
                <a:gd name="connsiteY0" fmla="*/ 179259 h 434251"/>
                <a:gd name="connsiteX1" fmla="*/ 1828800 w 4685122"/>
                <a:gd name="connsiteY1" fmla="*/ 9577 h 434251"/>
                <a:gd name="connsiteX2" fmla="*/ 3619893 w 4685122"/>
                <a:gd name="connsiteY2" fmla="*/ 433783 h 434251"/>
                <a:gd name="connsiteX3" fmla="*/ 4685122 w 4685122"/>
                <a:gd name="connsiteY3" fmla="*/ 75564 h 434251"/>
              </a:gdLst>
              <a:ahLst/>
              <a:cxnLst>
                <a:cxn ang="0">
                  <a:pos x="connsiteX0" y="connsiteY0"/>
                </a:cxn>
                <a:cxn ang="0">
                  <a:pos x="connsiteX1" y="connsiteY1"/>
                </a:cxn>
                <a:cxn ang="0">
                  <a:pos x="connsiteX2" y="connsiteY2"/>
                </a:cxn>
                <a:cxn ang="0">
                  <a:pos x="connsiteX3" y="connsiteY3"/>
                </a:cxn>
              </a:cxnLst>
              <a:rect l="l" t="t" r="r" b="b"/>
              <a:pathLst>
                <a:path w="4685122" h="434251">
                  <a:moveTo>
                    <a:pt x="0" y="179259"/>
                  </a:moveTo>
                  <a:cubicBezTo>
                    <a:pt x="612742" y="73207"/>
                    <a:pt x="1225485" y="-32844"/>
                    <a:pt x="1828800" y="9577"/>
                  </a:cubicBezTo>
                  <a:cubicBezTo>
                    <a:pt x="2432116" y="51998"/>
                    <a:pt x="3143839" y="422785"/>
                    <a:pt x="3619893" y="433783"/>
                  </a:cubicBezTo>
                  <a:cubicBezTo>
                    <a:pt x="4095947" y="444781"/>
                    <a:pt x="4390534" y="260172"/>
                    <a:pt x="4685122" y="75564"/>
                  </a:cubicBezTo>
                </a:path>
              </a:pathLst>
            </a:custGeom>
            <a:noFill/>
            <a:ln w="127000">
              <a:solidFill>
                <a:srgbClr val="0070C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651760" y="5429250"/>
              <a:ext cx="91863" cy="994410"/>
            </a:xfrm>
            <a:custGeom>
              <a:avLst/>
              <a:gdLst>
                <a:gd name="connsiteX0" fmla="*/ 0 w 91863"/>
                <a:gd name="connsiteY0" fmla="*/ 0 h 994410"/>
                <a:gd name="connsiteX1" fmla="*/ 80010 w 91863"/>
                <a:gd name="connsiteY1" fmla="*/ 342900 h 994410"/>
                <a:gd name="connsiteX2" fmla="*/ 91440 w 91863"/>
                <a:gd name="connsiteY2" fmla="*/ 994410 h 994410"/>
                <a:gd name="connsiteX3" fmla="*/ 91440 w 91863"/>
                <a:gd name="connsiteY3" fmla="*/ 994410 h 994410"/>
              </a:gdLst>
              <a:ahLst/>
              <a:cxnLst>
                <a:cxn ang="0">
                  <a:pos x="connsiteX0" y="connsiteY0"/>
                </a:cxn>
                <a:cxn ang="0">
                  <a:pos x="connsiteX1" y="connsiteY1"/>
                </a:cxn>
                <a:cxn ang="0">
                  <a:pos x="connsiteX2" y="connsiteY2"/>
                </a:cxn>
                <a:cxn ang="0">
                  <a:pos x="connsiteX3" y="connsiteY3"/>
                </a:cxn>
              </a:cxnLst>
              <a:rect l="l" t="t" r="r" b="b"/>
              <a:pathLst>
                <a:path w="91863" h="994410">
                  <a:moveTo>
                    <a:pt x="0" y="0"/>
                  </a:moveTo>
                  <a:cubicBezTo>
                    <a:pt x="32385" y="88582"/>
                    <a:pt x="64770" y="177165"/>
                    <a:pt x="80010" y="342900"/>
                  </a:cubicBezTo>
                  <a:cubicBezTo>
                    <a:pt x="95250" y="508635"/>
                    <a:pt x="91440" y="994410"/>
                    <a:pt x="91440" y="994410"/>
                  </a:cubicBezTo>
                  <a:lnTo>
                    <a:pt x="91440" y="994410"/>
                  </a:ln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063240" y="5372100"/>
              <a:ext cx="125298" cy="1062990"/>
            </a:xfrm>
            <a:custGeom>
              <a:avLst/>
              <a:gdLst>
                <a:gd name="connsiteX0" fmla="*/ 0 w 125298"/>
                <a:gd name="connsiteY0" fmla="*/ 0 h 1062990"/>
                <a:gd name="connsiteX1" fmla="*/ 114300 w 125298"/>
                <a:gd name="connsiteY1" fmla="*/ 491490 h 1062990"/>
                <a:gd name="connsiteX2" fmla="*/ 114300 w 125298"/>
                <a:gd name="connsiteY2" fmla="*/ 1062990 h 1062990"/>
              </a:gdLst>
              <a:ahLst/>
              <a:cxnLst>
                <a:cxn ang="0">
                  <a:pos x="connsiteX0" y="connsiteY0"/>
                </a:cxn>
                <a:cxn ang="0">
                  <a:pos x="connsiteX1" y="connsiteY1"/>
                </a:cxn>
                <a:cxn ang="0">
                  <a:pos x="connsiteX2" y="connsiteY2"/>
                </a:cxn>
              </a:cxnLst>
              <a:rect l="l" t="t" r="r" b="b"/>
              <a:pathLst>
                <a:path w="125298" h="1062990">
                  <a:moveTo>
                    <a:pt x="0" y="0"/>
                  </a:moveTo>
                  <a:cubicBezTo>
                    <a:pt x="47625" y="157162"/>
                    <a:pt x="95250" y="314325"/>
                    <a:pt x="114300" y="491490"/>
                  </a:cubicBezTo>
                  <a:cubicBezTo>
                    <a:pt x="133350" y="668655"/>
                    <a:pt x="123825" y="865822"/>
                    <a:pt x="114300" y="1062990"/>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3497580" y="5292090"/>
              <a:ext cx="129828" cy="1108710"/>
            </a:xfrm>
            <a:custGeom>
              <a:avLst/>
              <a:gdLst>
                <a:gd name="connsiteX0" fmla="*/ 0 w 129828"/>
                <a:gd name="connsiteY0" fmla="*/ 0 h 1108710"/>
                <a:gd name="connsiteX1" fmla="*/ 114300 w 129828"/>
                <a:gd name="connsiteY1" fmla="*/ 400050 h 1108710"/>
                <a:gd name="connsiteX2" fmla="*/ 125730 w 129828"/>
                <a:gd name="connsiteY2" fmla="*/ 1108710 h 1108710"/>
              </a:gdLst>
              <a:ahLst/>
              <a:cxnLst>
                <a:cxn ang="0">
                  <a:pos x="connsiteX0" y="connsiteY0"/>
                </a:cxn>
                <a:cxn ang="0">
                  <a:pos x="connsiteX1" y="connsiteY1"/>
                </a:cxn>
                <a:cxn ang="0">
                  <a:pos x="connsiteX2" y="connsiteY2"/>
                </a:cxn>
              </a:cxnLst>
              <a:rect l="l" t="t" r="r" b="b"/>
              <a:pathLst>
                <a:path w="129828" h="1108710">
                  <a:moveTo>
                    <a:pt x="0" y="0"/>
                  </a:moveTo>
                  <a:cubicBezTo>
                    <a:pt x="46672" y="107632"/>
                    <a:pt x="93345" y="215265"/>
                    <a:pt x="114300" y="400050"/>
                  </a:cubicBezTo>
                  <a:cubicBezTo>
                    <a:pt x="135255" y="584835"/>
                    <a:pt x="130492" y="846772"/>
                    <a:pt x="125730" y="1108710"/>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046220" y="5269230"/>
              <a:ext cx="92761" cy="1120140"/>
            </a:xfrm>
            <a:custGeom>
              <a:avLst/>
              <a:gdLst>
                <a:gd name="connsiteX0" fmla="*/ 0 w 92761"/>
                <a:gd name="connsiteY0" fmla="*/ 0 h 1120140"/>
                <a:gd name="connsiteX1" fmla="*/ 91440 w 92761"/>
                <a:gd name="connsiteY1" fmla="*/ 560070 h 1120140"/>
                <a:gd name="connsiteX2" fmla="*/ 45720 w 92761"/>
                <a:gd name="connsiteY2" fmla="*/ 1120140 h 1120140"/>
              </a:gdLst>
              <a:ahLst/>
              <a:cxnLst>
                <a:cxn ang="0">
                  <a:pos x="connsiteX0" y="connsiteY0"/>
                </a:cxn>
                <a:cxn ang="0">
                  <a:pos x="connsiteX1" y="connsiteY1"/>
                </a:cxn>
                <a:cxn ang="0">
                  <a:pos x="connsiteX2" y="connsiteY2"/>
                </a:cxn>
              </a:cxnLst>
              <a:rect l="l" t="t" r="r" b="b"/>
              <a:pathLst>
                <a:path w="92761" h="1120140">
                  <a:moveTo>
                    <a:pt x="0" y="0"/>
                  </a:moveTo>
                  <a:cubicBezTo>
                    <a:pt x="41910" y="186690"/>
                    <a:pt x="83820" y="373380"/>
                    <a:pt x="91440" y="560070"/>
                  </a:cubicBezTo>
                  <a:cubicBezTo>
                    <a:pt x="99060" y="746760"/>
                    <a:pt x="72390" y="933450"/>
                    <a:pt x="45720" y="1120140"/>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526280" y="5326380"/>
              <a:ext cx="141213" cy="1108710"/>
            </a:xfrm>
            <a:custGeom>
              <a:avLst/>
              <a:gdLst>
                <a:gd name="connsiteX0" fmla="*/ 91440 w 141213"/>
                <a:gd name="connsiteY0" fmla="*/ 0 h 1108710"/>
                <a:gd name="connsiteX1" fmla="*/ 137160 w 141213"/>
                <a:gd name="connsiteY1" fmla="*/ 491490 h 1108710"/>
                <a:gd name="connsiteX2" fmla="*/ 0 w 141213"/>
                <a:gd name="connsiteY2" fmla="*/ 1108710 h 1108710"/>
              </a:gdLst>
              <a:ahLst/>
              <a:cxnLst>
                <a:cxn ang="0">
                  <a:pos x="connsiteX0" y="connsiteY0"/>
                </a:cxn>
                <a:cxn ang="0">
                  <a:pos x="connsiteX1" y="connsiteY1"/>
                </a:cxn>
                <a:cxn ang="0">
                  <a:pos x="connsiteX2" y="connsiteY2"/>
                </a:cxn>
              </a:cxnLst>
              <a:rect l="l" t="t" r="r" b="b"/>
              <a:pathLst>
                <a:path w="141213" h="1108710">
                  <a:moveTo>
                    <a:pt x="91440" y="0"/>
                  </a:moveTo>
                  <a:cubicBezTo>
                    <a:pt x="121920" y="153352"/>
                    <a:pt x="152400" y="306705"/>
                    <a:pt x="137160" y="491490"/>
                  </a:cubicBezTo>
                  <a:cubicBezTo>
                    <a:pt x="121920" y="676275"/>
                    <a:pt x="60960" y="892492"/>
                    <a:pt x="0" y="1108710"/>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823460" y="5463540"/>
              <a:ext cx="342900" cy="994410"/>
            </a:xfrm>
            <a:custGeom>
              <a:avLst/>
              <a:gdLst>
                <a:gd name="connsiteX0" fmla="*/ 342900 w 342900"/>
                <a:gd name="connsiteY0" fmla="*/ 0 h 994410"/>
                <a:gd name="connsiteX1" fmla="*/ 0 w 342900"/>
                <a:gd name="connsiteY1" fmla="*/ 994410 h 994410"/>
              </a:gdLst>
              <a:ahLst/>
              <a:cxnLst>
                <a:cxn ang="0">
                  <a:pos x="connsiteX0" y="connsiteY0"/>
                </a:cxn>
                <a:cxn ang="0">
                  <a:pos x="connsiteX1" y="connsiteY1"/>
                </a:cxn>
              </a:cxnLst>
              <a:rect l="l" t="t" r="r" b="b"/>
              <a:pathLst>
                <a:path w="342900" h="994410">
                  <a:moveTo>
                    <a:pt x="342900" y="0"/>
                  </a:moveTo>
                  <a:lnTo>
                    <a:pt x="0" y="994410"/>
                  </a:ln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5257800" y="5520690"/>
              <a:ext cx="308610" cy="971550"/>
            </a:xfrm>
            <a:custGeom>
              <a:avLst/>
              <a:gdLst>
                <a:gd name="connsiteX0" fmla="*/ 0 w 308610"/>
                <a:gd name="connsiteY0" fmla="*/ 971550 h 971550"/>
                <a:gd name="connsiteX1" fmla="*/ 240030 w 308610"/>
                <a:gd name="connsiteY1" fmla="*/ 434340 h 971550"/>
                <a:gd name="connsiteX2" fmla="*/ 308610 w 308610"/>
                <a:gd name="connsiteY2" fmla="*/ 0 h 971550"/>
              </a:gdLst>
              <a:ahLst/>
              <a:cxnLst>
                <a:cxn ang="0">
                  <a:pos x="connsiteX0" y="connsiteY0"/>
                </a:cxn>
                <a:cxn ang="0">
                  <a:pos x="connsiteX1" y="connsiteY1"/>
                </a:cxn>
                <a:cxn ang="0">
                  <a:pos x="connsiteX2" y="connsiteY2"/>
                </a:cxn>
              </a:cxnLst>
              <a:rect l="l" t="t" r="r" b="b"/>
              <a:pathLst>
                <a:path w="308610" h="971550">
                  <a:moveTo>
                    <a:pt x="0" y="971550"/>
                  </a:moveTo>
                  <a:cubicBezTo>
                    <a:pt x="94297" y="783907"/>
                    <a:pt x="188595" y="596265"/>
                    <a:pt x="240030" y="434340"/>
                  </a:cubicBezTo>
                  <a:cubicBezTo>
                    <a:pt x="291465" y="272415"/>
                    <a:pt x="300037" y="136207"/>
                    <a:pt x="308610" y="0"/>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5795010" y="5554980"/>
              <a:ext cx="137160" cy="1040130"/>
            </a:xfrm>
            <a:custGeom>
              <a:avLst/>
              <a:gdLst>
                <a:gd name="connsiteX0" fmla="*/ 0 w 137160"/>
                <a:gd name="connsiteY0" fmla="*/ 1040130 h 1040130"/>
                <a:gd name="connsiteX1" fmla="*/ 102870 w 137160"/>
                <a:gd name="connsiteY1" fmla="*/ 548640 h 1040130"/>
                <a:gd name="connsiteX2" fmla="*/ 137160 w 137160"/>
                <a:gd name="connsiteY2" fmla="*/ 0 h 1040130"/>
              </a:gdLst>
              <a:ahLst/>
              <a:cxnLst>
                <a:cxn ang="0">
                  <a:pos x="connsiteX0" y="connsiteY0"/>
                </a:cxn>
                <a:cxn ang="0">
                  <a:pos x="connsiteX1" y="connsiteY1"/>
                </a:cxn>
                <a:cxn ang="0">
                  <a:pos x="connsiteX2" y="connsiteY2"/>
                </a:cxn>
              </a:cxnLst>
              <a:rect l="l" t="t" r="r" b="b"/>
              <a:pathLst>
                <a:path w="137160" h="1040130">
                  <a:moveTo>
                    <a:pt x="0" y="1040130"/>
                  </a:moveTo>
                  <a:cubicBezTo>
                    <a:pt x="40005" y="881062"/>
                    <a:pt x="80010" y="721995"/>
                    <a:pt x="102870" y="548640"/>
                  </a:cubicBezTo>
                  <a:cubicBezTo>
                    <a:pt x="125730" y="375285"/>
                    <a:pt x="131445" y="187642"/>
                    <a:pt x="137160" y="0"/>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6290095" y="5543550"/>
              <a:ext cx="122135" cy="1051560"/>
            </a:xfrm>
            <a:custGeom>
              <a:avLst/>
              <a:gdLst>
                <a:gd name="connsiteX0" fmla="*/ 122135 w 122135"/>
                <a:gd name="connsiteY0" fmla="*/ 1051560 h 1051560"/>
                <a:gd name="connsiteX1" fmla="*/ 7835 w 122135"/>
                <a:gd name="connsiteY1" fmla="*/ 365760 h 1051560"/>
                <a:gd name="connsiteX2" fmla="*/ 19265 w 122135"/>
                <a:gd name="connsiteY2" fmla="*/ 0 h 1051560"/>
              </a:gdLst>
              <a:ahLst/>
              <a:cxnLst>
                <a:cxn ang="0">
                  <a:pos x="connsiteX0" y="connsiteY0"/>
                </a:cxn>
                <a:cxn ang="0">
                  <a:pos x="connsiteX1" y="connsiteY1"/>
                </a:cxn>
                <a:cxn ang="0">
                  <a:pos x="connsiteX2" y="connsiteY2"/>
                </a:cxn>
              </a:cxnLst>
              <a:rect l="l" t="t" r="r" b="b"/>
              <a:pathLst>
                <a:path w="122135" h="1051560">
                  <a:moveTo>
                    <a:pt x="122135" y="1051560"/>
                  </a:moveTo>
                  <a:cubicBezTo>
                    <a:pt x="73557" y="796290"/>
                    <a:pt x="24980" y="541020"/>
                    <a:pt x="7835" y="365760"/>
                  </a:cubicBezTo>
                  <a:cubicBezTo>
                    <a:pt x="-9310" y="190500"/>
                    <a:pt x="4977" y="95250"/>
                    <a:pt x="19265" y="0"/>
                  </a:cubicBezTo>
                </a:path>
              </a:pathLst>
            </a:custGeom>
            <a:noFill/>
            <a:ln w="381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2594610" y="5336302"/>
              <a:ext cx="3966210" cy="335132"/>
            </a:xfrm>
            <a:custGeom>
              <a:avLst/>
              <a:gdLst>
                <a:gd name="connsiteX0" fmla="*/ 0 w 3966210"/>
                <a:gd name="connsiteY0" fmla="*/ 195818 h 335132"/>
                <a:gd name="connsiteX1" fmla="*/ 1097280 w 3966210"/>
                <a:gd name="connsiteY1" fmla="*/ 1508 h 335132"/>
                <a:gd name="connsiteX2" fmla="*/ 2183130 w 3966210"/>
                <a:gd name="connsiteY2" fmla="*/ 115808 h 335132"/>
                <a:gd name="connsiteX3" fmla="*/ 2857500 w 3966210"/>
                <a:gd name="connsiteY3" fmla="*/ 298688 h 335132"/>
                <a:gd name="connsiteX4" fmla="*/ 3646170 w 3966210"/>
                <a:gd name="connsiteY4" fmla="*/ 332978 h 335132"/>
                <a:gd name="connsiteX5" fmla="*/ 3966210 w 3966210"/>
                <a:gd name="connsiteY5" fmla="*/ 264398 h 33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6210" h="335132">
                  <a:moveTo>
                    <a:pt x="0" y="195818"/>
                  </a:moveTo>
                  <a:cubicBezTo>
                    <a:pt x="366712" y="105330"/>
                    <a:pt x="733425" y="14843"/>
                    <a:pt x="1097280" y="1508"/>
                  </a:cubicBezTo>
                  <a:cubicBezTo>
                    <a:pt x="1461135" y="-11827"/>
                    <a:pt x="1889760" y="66278"/>
                    <a:pt x="2183130" y="115808"/>
                  </a:cubicBezTo>
                  <a:cubicBezTo>
                    <a:pt x="2476500" y="165338"/>
                    <a:pt x="2613660" y="262493"/>
                    <a:pt x="2857500" y="298688"/>
                  </a:cubicBezTo>
                  <a:cubicBezTo>
                    <a:pt x="3101340" y="334883"/>
                    <a:pt x="3461385" y="338693"/>
                    <a:pt x="3646170" y="332978"/>
                  </a:cubicBezTo>
                  <a:cubicBezTo>
                    <a:pt x="3830955" y="327263"/>
                    <a:pt x="3898582" y="295830"/>
                    <a:pt x="3966210" y="264398"/>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2674620" y="6137711"/>
              <a:ext cx="4034790" cy="401541"/>
            </a:xfrm>
            <a:custGeom>
              <a:avLst/>
              <a:gdLst>
                <a:gd name="connsiteX0" fmla="*/ 0 w 4034790"/>
                <a:gd name="connsiteY0" fmla="*/ 114499 h 401541"/>
                <a:gd name="connsiteX1" fmla="*/ 914400 w 4034790"/>
                <a:gd name="connsiteY1" fmla="*/ 199 h 401541"/>
                <a:gd name="connsiteX2" fmla="*/ 1817370 w 4034790"/>
                <a:gd name="connsiteY2" fmla="*/ 91639 h 401541"/>
                <a:gd name="connsiteX3" fmla="*/ 2640330 w 4034790"/>
                <a:gd name="connsiteY3" fmla="*/ 263089 h 401541"/>
                <a:gd name="connsiteX4" fmla="*/ 3474720 w 4034790"/>
                <a:gd name="connsiteY4" fmla="*/ 400249 h 401541"/>
                <a:gd name="connsiteX5" fmla="*/ 4034790 w 4034790"/>
                <a:gd name="connsiteY5" fmla="*/ 320239 h 4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4790" h="401541">
                  <a:moveTo>
                    <a:pt x="0" y="114499"/>
                  </a:moveTo>
                  <a:cubicBezTo>
                    <a:pt x="305752" y="59254"/>
                    <a:pt x="611505" y="4009"/>
                    <a:pt x="914400" y="199"/>
                  </a:cubicBezTo>
                  <a:cubicBezTo>
                    <a:pt x="1217295" y="-3611"/>
                    <a:pt x="1529715" y="47824"/>
                    <a:pt x="1817370" y="91639"/>
                  </a:cubicBezTo>
                  <a:cubicBezTo>
                    <a:pt x="2105025" y="135454"/>
                    <a:pt x="2364105" y="211654"/>
                    <a:pt x="2640330" y="263089"/>
                  </a:cubicBezTo>
                  <a:cubicBezTo>
                    <a:pt x="2916555" y="314524"/>
                    <a:pt x="3242310" y="390724"/>
                    <a:pt x="3474720" y="400249"/>
                  </a:cubicBezTo>
                  <a:cubicBezTo>
                    <a:pt x="3707130" y="409774"/>
                    <a:pt x="3870960" y="365006"/>
                    <a:pt x="4034790" y="320239"/>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p:cNvSpPr txBox="1"/>
          <p:nvPr/>
        </p:nvSpPr>
        <p:spPr>
          <a:xfrm>
            <a:off x="7612380" y="5332531"/>
            <a:ext cx="3729547" cy="400110"/>
          </a:xfrm>
          <a:prstGeom prst="rect">
            <a:avLst/>
          </a:prstGeom>
          <a:noFill/>
        </p:spPr>
        <p:txBody>
          <a:bodyPr wrap="none" rtlCol="0">
            <a:spAutoFit/>
          </a:bodyPr>
          <a:lstStyle/>
          <a:p>
            <a:r>
              <a:rPr lang="en-US" sz="2000" dirty="0"/>
              <a:t>Groundwater flow parallel to river</a:t>
            </a:r>
          </a:p>
        </p:txBody>
      </p:sp>
      <p:sp>
        <p:nvSpPr>
          <p:cNvPr id="55" name="TextBox 54"/>
          <p:cNvSpPr txBox="1"/>
          <p:nvPr/>
        </p:nvSpPr>
        <p:spPr>
          <a:xfrm>
            <a:off x="7612380" y="5995284"/>
            <a:ext cx="3272306" cy="400110"/>
          </a:xfrm>
          <a:prstGeom prst="rect">
            <a:avLst/>
          </a:prstGeom>
          <a:noFill/>
        </p:spPr>
        <p:txBody>
          <a:bodyPr wrap="none" rtlCol="0">
            <a:spAutoFit/>
          </a:bodyPr>
          <a:lstStyle/>
          <a:p>
            <a:r>
              <a:rPr lang="en-US" sz="2000" dirty="0"/>
              <a:t>River water balance is neutral</a:t>
            </a:r>
          </a:p>
        </p:txBody>
      </p:sp>
      <p:grpSp>
        <p:nvGrpSpPr>
          <p:cNvPr id="56" name="Group 55"/>
          <p:cNvGrpSpPr/>
          <p:nvPr/>
        </p:nvGrpSpPr>
        <p:grpSpPr>
          <a:xfrm>
            <a:off x="334039" y="3306181"/>
            <a:ext cx="3809513" cy="1754326"/>
            <a:chOff x="5999335" y="1988462"/>
            <a:chExt cx="3809513" cy="1754326"/>
          </a:xfrm>
        </p:grpSpPr>
        <p:cxnSp>
          <p:nvCxnSpPr>
            <p:cNvPr id="57" name="Straight Arrow Connector 56"/>
            <p:cNvCxnSpPr/>
            <p:nvPr/>
          </p:nvCxnSpPr>
          <p:spPr>
            <a:xfrm flipV="1">
              <a:off x="7675518" y="2455690"/>
              <a:ext cx="1501980" cy="373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7640431" y="2688477"/>
              <a:ext cx="2168417" cy="534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999335" y="1988462"/>
              <a:ext cx="1702865" cy="1754326"/>
            </a:xfrm>
            <a:prstGeom prst="rect">
              <a:avLst/>
            </a:prstGeom>
            <a:noFill/>
          </p:spPr>
          <p:txBody>
            <a:bodyPr wrap="square" rtlCol="0">
              <a:spAutoFit/>
            </a:bodyPr>
            <a:lstStyle/>
            <a:p>
              <a:r>
                <a:rPr lang="en-US" dirty="0"/>
                <a:t>Flow lines</a:t>
              </a:r>
            </a:p>
            <a:p>
              <a:r>
                <a:rPr lang="en-US" dirty="0"/>
                <a:t>(arrows indicate direction of downward hydraulic gradient)</a:t>
              </a:r>
            </a:p>
          </p:txBody>
        </p:sp>
      </p:grpSp>
      <p:sp>
        <p:nvSpPr>
          <p:cNvPr id="58" name="TextBox 57"/>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B3E65504-CD24-4C6B-AF2B-A186480CB2A7}" type="slidenum">
              <a:rPr lang="en-US" smtClean="0"/>
              <a:t>32</a:t>
            </a:fld>
            <a:endParaRPr lang="en-US" dirty="0"/>
          </a:p>
        </p:txBody>
      </p:sp>
      <p:sp>
        <p:nvSpPr>
          <p:cNvPr id="61" name="TextBox 60"/>
          <p:cNvSpPr txBox="1"/>
          <p:nvPr/>
        </p:nvSpPr>
        <p:spPr>
          <a:xfrm>
            <a:off x="120651" y="5687507"/>
            <a:ext cx="2476191" cy="1015663"/>
          </a:xfrm>
          <a:prstGeom prst="rect">
            <a:avLst/>
          </a:prstGeom>
          <a:noFill/>
        </p:spPr>
        <p:txBody>
          <a:bodyPr wrap="none" rtlCol="0">
            <a:spAutoFit/>
          </a:bodyPr>
          <a:lstStyle/>
          <a:p>
            <a:r>
              <a:rPr lang="en-US" sz="2000" dirty="0"/>
              <a:t>Plan (overhead) views</a:t>
            </a:r>
          </a:p>
          <a:p>
            <a:r>
              <a:rPr lang="en-US" sz="2000" dirty="0"/>
              <a:t>of groundwater flow</a:t>
            </a:r>
          </a:p>
          <a:p>
            <a:r>
              <a:rPr lang="en-US" sz="2000" dirty="0"/>
              <a:t>nets and river reaches</a:t>
            </a:r>
          </a:p>
        </p:txBody>
      </p:sp>
      <p:grpSp>
        <p:nvGrpSpPr>
          <p:cNvPr id="62" name="Group 61">
            <a:extLst>
              <a:ext uri="{FF2B5EF4-FFF2-40B4-BE49-F238E27FC236}">
                <a16:creationId xmlns:a16="http://schemas.microsoft.com/office/drawing/2014/main" id="{E1DB543B-24B6-4634-9AEE-C49FA896B67E}"/>
              </a:ext>
            </a:extLst>
          </p:cNvPr>
          <p:cNvGrpSpPr/>
          <p:nvPr/>
        </p:nvGrpSpPr>
        <p:grpSpPr>
          <a:xfrm>
            <a:off x="334040" y="4776028"/>
            <a:ext cx="2392203" cy="835180"/>
            <a:chOff x="5663692" y="1988463"/>
            <a:chExt cx="3889921" cy="835180"/>
          </a:xfrm>
        </p:grpSpPr>
        <p:cxnSp>
          <p:nvCxnSpPr>
            <p:cNvPr id="65" name="Straight Arrow Connector 64">
              <a:extLst>
                <a:ext uri="{FF2B5EF4-FFF2-40B4-BE49-F238E27FC236}">
                  <a16:creationId xmlns:a16="http://schemas.microsoft.com/office/drawing/2014/main" id="{D6A12491-763E-49F7-AE97-7CE3BF8CC3F1}"/>
                </a:ext>
              </a:extLst>
            </p:cNvPr>
            <p:cNvCxnSpPr>
              <a:cxnSpLocks/>
            </p:cNvCxnSpPr>
            <p:nvPr/>
          </p:nvCxnSpPr>
          <p:spPr>
            <a:xfrm flipV="1">
              <a:off x="7850748" y="1988463"/>
              <a:ext cx="1702865" cy="5960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12ED8F4-E360-4E91-97C6-C8F81D4DB4A9}"/>
                </a:ext>
              </a:extLst>
            </p:cNvPr>
            <p:cNvSpPr txBox="1"/>
            <p:nvPr/>
          </p:nvSpPr>
          <p:spPr>
            <a:xfrm>
              <a:off x="5663692" y="2454311"/>
              <a:ext cx="2685034" cy="369332"/>
            </a:xfrm>
            <a:prstGeom prst="rect">
              <a:avLst/>
            </a:prstGeom>
            <a:noFill/>
          </p:spPr>
          <p:txBody>
            <a:bodyPr wrap="square" rtlCol="0">
              <a:spAutoFit/>
            </a:bodyPr>
            <a:lstStyle/>
            <a:p>
              <a:r>
                <a:rPr lang="en-US" dirty="0"/>
                <a:t>River reaches</a:t>
              </a:r>
            </a:p>
          </p:txBody>
        </p:sp>
      </p:grpSp>
    </p:spTree>
    <p:extLst>
      <p:ext uri="{BB962C8B-B14F-4D97-AF65-F5344CB8AC3E}">
        <p14:creationId xmlns:p14="http://schemas.microsoft.com/office/powerpoint/2010/main" val="73972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54" grpId="0"/>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0ED35A-5B1A-4E81-9233-D482DB6DBC4B}"/>
              </a:ext>
            </a:extLst>
          </p:cNvPr>
          <p:cNvPicPr>
            <a:picLocks noChangeAspect="1"/>
          </p:cNvPicPr>
          <p:nvPr/>
        </p:nvPicPr>
        <p:blipFill>
          <a:blip r:embed="rId2"/>
          <a:stretch>
            <a:fillRect/>
          </a:stretch>
        </p:blipFill>
        <p:spPr>
          <a:xfrm>
            <a:off x="120049" y="0"/>
            <a:ext cx="8863928" cy="6858000"/>
          </a:xfrm>
          <a:prstGeom prst="rect">
            <a:avLst/>
          </a:prstGeom>
        </p:spPr>
      </p:pic>
      <p:sp>
        <p:nvSpPr>
          <p:cNvPr id="4" name="TextBox 3">
            <a:extLst>
              <a:ext uri="{FF2B5EF4-FFF2-40B4-BE49-F238E27FC236}">
                <a16:creationId xmlns:a16="http://schemas.microsoft.com/office/drawing/2014/main" id="{8F0C14D6-5142-4E1C-878A-03310A17395C}"/>
              </a:ext>
            </a:extLst>
          </p:cNvPr>
          <p:cNvSpPr txBox="1"/>
          <p:nvPr/>
        </p:nvSpPr>
        <p:spPr>
          <a:xfrm>
            <a:off x="9444446" y="352697"/>
            <a:ext cx="2416628" cy="2308324"/>
          </a:xfrm>
          <a:prstGeom prst="rect">
            <a:avLst/>
          </a:prstGeom>
          <a:noFill/>
        </p:spPr>
        <p:txBody>
          <a:bodyPr wrap="square" rtlCol="0">
            <a:spAutoFit/>
          </a:bodyPr>
          <a:lstStyle/>
          <a:p>
            <a:r>
              <a:rPr lang="en-US" sz="2400" dirty="0"/>
              <a:t>Potentiometric surface of the high plains aquifer near Cheyenne Wyoming</a:t>
            </a:r>
          </a:p>
        </p:txBody>
      </p:sp>
      <p:sp>
        <p:nvSpPr>
          <p:cNvPr id="5" name="Arrow: Right 4">
            <a:extLst>
              <a:ext uri="{FF2B5EF4-FFF2-40B4-BE49-F238E27FC236}">
                <a16:creationId xmlns:a16="http://schemas.microsoft.com/office/drawing/2014/main" id="{BD5598F5-D994-4B4C-8092-0E89CDF0E5D3}"/>
              </a:ext>
            </a:extLst>
          </p:cNvPr>
          <p:cNvSpPr/>
          <p:nvPr/>
        </p:nvSpPr>
        <p:spPr>
          <a:xfrm>
            <a:off x="512449" y="2927150"/>
            <a:ext cx="1436915" cy="692331"/>
          </a:xfrm>
          <a:prstGeom prst="rightArrow">
            <a:avLst/>
          </a:prstGeom>
          <a:solidFill>
            <a:srgbClr val="FFFF00"/>
          </a:solid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Cheyenne</a:t>
            </a:r>
          </a:p>
        </p:txBody>
      </p:sp>
      <p:sp>
        <p:nvSpPr>
          <p:cNvPr id="9" name="TextBox 8">
            <a:extLst>
              <a:ext uri="{FF2B5EF4-FFF2-40B4-BE49-F238E27FC236}">
                <a16:creationId xmlns:a16="http://schemas.microsoft.com/office/drawing/2014/main" id="{BFDA22EA-F693-46C2-B678-E4E24123FED5}"/>
              </a:ext>
            </a:extLst>
          </p:cNvPr>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B3E65504-CD24-4C6B-AF2B-A186480CB2A7}" type="slidenum">
              <a:rPr lang="en-US" smtClean="0"/>
              <a:t>33</a:t>
            </a:fld>
            <a:endParaRPr lang="en-US" dirty="0"/>
          </a:p>
        </p:txBody>
      </p:sp>
    </p:spTree>
    <p:extLst>
      <p:ext uri="{BB962C8B-B14F-4D97-AF65-F5344CB8AC3E}">
        <p14:creationId xmlns:p14="http://schemas.microsoft.com/office/powerpoint/2010/main" val="3435361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52BD7E-6585-42A3-A964-090C0045BAE2}"/>
              </a:ext>
            </a:extLst>
          </p:cNvPr>
          <p:cNvSpPr txBox="1"/>
          <p:nvPr/>
        </p:nvSpPr>
        <p:spPr>
          <a:xfrm>
            <a:off x="9592492" y="788645"/>
            <a:ext cx="2599508" cy="3416320"/>
          </a:xfrm>
          <a:prstGeom prst="rect">
            <a:avLst/>
          </a:prstGeom>
          <a:noFill/>
        </p:spPr>
        <p:txBody>
          <a:bodyPr wrap="square" rtlCol="0">
            <a:spAutoFit/>
          </a:bodyPr>
          <a:lstStyle/>
          <a:p>
            <a:r>
              <a:rPr lang="en-US" sz="2400" dirty="0"/>
              <a:t>Is this reach of Crow Creek likely generally gaining water from groundwater discharge or losing water to groundwater recharge?</a:t>
            </a:r>
          </a:p>
        </p:txBody>
      </p:sp>
      <p:pic>
        <p:nvPicPr>
          <p:cNvPr id="2" name="Picture 1">
            <a:extLst>
              <a:ext uri="{FF2B5EF4-FFF2-40B4-BE49-F238E27FC236}">
                <a16:creationId xmlns:a16="http://schemas.microsoft.com/office/drawing/2014/main" id="{61BD8B58-3FEB-4B45-873A-6FE3584E2666}"/>
              </a:ext>
            </a:extLst>
          </p:cNvPr>
          <p:cNvPicPr>
            <a:picLocks noChangeAspect="1"/>
          </p:cNvPicPr>
          <p:nvPr/>
        </p:nvPicPr>
        <p:blipFill>
          <a:blip r:embed="rId2"/>
          <a:stretch>
            <a:fillRect/>
          </a:stretch>
        </p:blipFill>
        <p:spPr>
          <a:xfrm>
            <a:off x="0" y="0"/>
            <a:ext cx="9105802" cy="6858000"/>
          </a:xfrm>
          <a:prstGeom prst="rect">
            <a:avLst/>
          </a:prstGeom>
        </p:spPr>
      </p:pic>
      <p:sp>
        <p:nvSpPr>
          <p:cNvPr id="4" name="Freeform: Shape 3">
            <a:extLst>
              <a:ext uri="{FF2B5EF4-FFF2-40B4-BE49-F238E27FC236}">
                <a16:creationId xmlns:a16="http://schemas.microsoft.com/office/drawing/2014/main" id="{44DC8914-7AC0-4BC6-A95B-216EC5D72557}"/>
              </a:ext>
            </a:extLst>
          </p:cNvPr>
          <p:cNvSpPr/>
          <p:nvPr/>
        </p:nvSpPr>
        <p:spPr>
          <a:xfrm>
            <a:off x="89941" y="594912"/>
            <a:ext cx="6643935" cy="6045731"/>
          </a:xfrm>
          <a:custGeom>
            <a:avLst/>
            <a:gdLst>
              <a:gd name="connsiteX0" fmla="*/ 0 w 6643935"/>
              <a:gd name="connsiteY0" fmla="*/ 169586 h 6045731"/>
              <a:gd name="connsiteX1" fmla="*/ 254833 w 6643935"/>
              <a:gd name="connsiteY1" fmla="*/ 19685 h 6045731"/>
              <a:gd name="connsiteX2" fmla="*/ 434715 w 6643935"/>
              <a:gd name="connsiteY2" fmla="*/ 19685 h 6045731"/>
              <a:gd name="connsiteX3" fmla="*/ 704538 w 6643935"/>
              <a:gd name="connsiteY3" fmla="*/ 184577 h 6045731"/>
              <a:gd name="connsiteX4" fmla="*/ 1139252 w 6643935"/>
              <a:gd name="connsiteY4" fmla="*/ 49665 h 6045731"/>
              <a:gd name="connsiteX5" fmla="*/ 1364105 w 6643935"/>
              <a:gd name="connsiteY5" fmla="*/ 79645 h 6045731"/>
              <a:gd name="connsiteX6" fmla="*/ 1409075 w 6643935"/>
              <a:gd name="connsiteY6" fmla="*/ 289508 h 6045731"/>
              <a:gd name="connsiteX7" fmla="*/ 1888761 w 6643935"/>
              <a:gd name="connsiteY7" fmla="*/ 304498 h 6045731"/>
              <a:gd name="connsiteX8" fmla="*/ 2323475 w 6643935"/>
              <a:gd name="connsiteY8" fmla="*/ 334478 h 6045731"/>
              <a:gd name="connsiteX9" fmla="*/ 2413416 w 6643935"/>
              <a:gd name="connsiteY9" fmla="*/ 469390 h 6045731"/>
              <a:gd name="connsiteX10" fmla="*/ 2848131 w 6643935"/>
              <a:gd name="connsiteY10" fmla="*/ 484380 h 6045731"/>
              <a:gd name="connsiteX11" fmla="*/ 3043003 w 6643935"/>
              <a:gd name="connsiteY11" fmla="*/ 769193 h 6045731"/>
              <a:gd name="connsiteX12" fmla="*/ 3297836 w 6643935"/>
              <a:gd name="connsiteY12" fmla="*/ 544340 h 6045731"/>
              <a:gd name="connsiteX13" fmla="*/ 3477718 w 6643935"/>
              <a:gd name="connsiteY13" fmla="*/ 859134 h 6045731"/>
              <a:gd name="connsiteX14" fmla="*/ 3957403 w 6643935"/>
              <a:gd name="connsiteY14" fmla="*/ 964065 h 6045731"/>
              <a:gd name="connsiteX15" fmla="*/ 3852472 w 6643935"/>
              <a:gd name="connsiteY15" fmla="*/ 1128957 h 6045731"/>
              <a:gd name="connsiteX16" fmla="*/ 4437089 w 6643935"/>
              <a:gd name="connsiteY16" fmla="*/ 1263868 h 6045731"/>
              <a:gd name="connsiteX17" fmla="*/ 4766872 w 6643935"/>
              <a:gd name="connsiteY17" fmla="*/ 1503711 h 6045731"/>
              <a:gd name="connsiteX18" fmla="*/ 4871803 w 6643935"/>
              <a:gd name="connsiteY18" fmla="*/ 1593652 h 6045731"/>
              <a:gd name="connsiteX19" fmla="*/ 5126636 w 6643935"/>
              <a:gd name="connsiteY19" fmla="*/ 1698583 h 6045731"/>
              <a:gd name="connsiteX20" fmla="*/ 5246557 w 6643935"/>
              <a:gd name="connsiteY20" fmla="*/ 1668603 h 6045731"/>
              <a:gd name="connsiteX21" fmla="*/ 5291528 w 6643935"/>
              <a:gd name="connsiteY21" fmla="*/ 2028367 h 6045731"/>
              <a:gd name="connsiteX22" fmla="*/ 5471410 w 6643935"/>
              <a:gd name="connsiteY22" fmla="*/ 2073337 h 6045731"/>
              <a:gd name="connsiteX23" fmla="*/ 5546361 w 6643935"/>
              <a:gd name="connsiteY23" fmla="*/ 2253219 h 6045731"/>
              <a:gd name="connsiteX24" fmla="*/ 5636302 w 6643935"/>
              <a:gd name="connsiteY24" fmla="*/ 2283199 h 6045731"/>
              <a:gd name="connsiteX25" fmla="*/ 5711252 w 6643935"/>
              <a:gd name="connsiteY25" fmla="*/ 2373140 h 6045731"/>
              <a:gd name="connsiteX26" fmla="*/ 5711252 w 6643935"/>
              <a:gd name="connsiteY26" fmla="*/ 2463081 h 6045731"/>
              <a:gd name="connsiteX27" fmla="*/ 5846164 w 6643935"/>
              <a:gd name="connsiteY27" fmla="*/ 2463081 h 6045731"/>
              <a:gd name="connsiteX28" fmla="*/ 5951095 w 6643935"/>
              <a:gd name="connsiteY28" fmla="*/ 2612983 h 6045731"/>
              <a:gd name="connsiteX29" fmla="*/ 5846164 w 6643935"/>
              <a:gd name="connsiteY29" fmla="*/ 2762885 h 6045731"/>
              <a:gd name="connsiteX30" fmla="*/ 5861154 w 6643935"/>
              <a:gd name="connsiteY30" fmla="*/ 2972747 h 6045731"/>
              <a:gd name="connsiteX31" fmla="*/ 6041036 w 6643935"/>
              <a:gd name="connsiteY31" fmla="*/ 3002727 h 6045731"/>
              <a:gd name="connsiteX32" fmla="*/ 6071016 w 6643935"/>
              <a:gd name="connsiteY32" fmla="*/ 3242570 h 6045731"/>
              <a:gd name="connsiteX33" fmla="*/ 6145967 w 6643935"/>
              <a:gd name="connsiteY33" fmla="*/ 3257560 h 6045731"/>
              <a:gd name="connsiteX34" fmla="*/ 6235908 w 6643935"/>
              <a:gd name="connsiteY34" fmla="*/ 3332511 h 6045731"/>
              <a:gd name="connsiteX35" fmla="*/ 6190938 w 6643935"/>
              <a:gd name="connsiteY35" fmla="*/ 3407462 h 6045731"/>
              <a:gd name="connsiteX36" fmla="*/ 6190938 w 6643935"/>
              <a:gd name="connsiteY36" fmla="*/ 3482413 h 6045731"/>
              <a:gd name="connsiteX37" fmla="*/ 6295869 w 6643935"/>
              <a:gd name="connsiteY37" fmla="*/ 3527383 h 6045731"/>
              <a:gd name="connsiteX38" fmla="*/ 6295869 w 6643935"/>
              <a:gd name="connsiteY38" fmla="*/ 3692275 h 6045731"/>
              <a:gd name="connsiteX39" fmla="*/ 6295869 w 6643935"/>
              <a:gd name="connsiteY39" fmla="*/ 3782216 h 6045731"/>
              <a:gd name="connsiteX40" fmla="*/ 6520721 w 6643935"/>
              <a:gd name="connsiteY40" fmla="*/ 3902137 h 6045731"/>
              <a:gd name="connsiteX41" fmla="*/ 6460761 w 6643935"/>
              <a:gd name="connsiteY41" fmla="*/ 4037049 h 6045731"/>
              <a:gd name="connsiteX42" fmla="*/ 6460761 w 6643935"/>
              <a:gd name="connsiteY42" fmla="*/ 4141980 h 6045731"/>
              <a:gd name="connsiteX43" fmla="*/ 6640643 w 6643935"/>
              <a:gd name="connsiteY43" fmla="*/ 4426793 h 6045731"/>
              <a:gd name="connsiteX44" fmla="*/ 6580682 w 6643935"/>
              <a:gd name="connsiteY44" fmla="*/ 4531724 h 6045731"/>
              <a:gd name="connsiteX45" fmla="*/ 6625652 w 6643935"/>
              <a:gd name="connsiteY45" fmla="*/ 4696616 h 6045731"/>
              <a:gd name="connsiteX46" fmla="*/ 6490741 w 6643935"/>
              <a:gd name="connsiteY46" fmla="*/ 4876498 h 6045731"/>
              <a:gd name="connsiteX47" fmla="*/ 6415790 w 6643935"/>
              <a:gd name="connsiteY47" fmla="*/ 4996419 h 6045731"/>
              <a:gd name="connsiteX48" fmla="*/ 6355829 w 6643935"/>
              <a:gd name="connsiteY48" fmla="*/ 5071370 h 6045731"/>
              <a:gd name="connsiteX49" fmla="*/ 6415790 w 6643935"/>
              <a:gd name="connsiteY49" fmla="*/ 5296222 h 6045731"/>
              <a:gd name="connsiteX50" fmla="*/ 6430780 w 6643935"/>
              <a:gd name="connsiteY50" fmla="*/ 5386163 h 6045731"/>
              <a:gd name="connsiteX51" fmla="*/ 6610662 w 6643935"/>
              <a:gd name="connsiteY51" fmla="*/ 5506085 h 6045731"/>
              <a:gd name="connsiteX52" fmla="*/ 6520721 w 6643935"/>
              <a:gd name="connsiteY52" fmla="*/ 5805888 h 6045731"/>
              <a:gd name="connsiteX53" fmla="*/ 6430780 w 6643935"/>
              <a:gd name="connsiteY53" fmla="*/ 5820878 h 6045731"/>
              <a:gd name="connsiteX54" fmla="*/ 6475751 w 6643935"/>
              <a:gd name="connsiteY54" fmla="*/ 6045731 h 604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643935" h="6045731">
                <a:moveTo>
                  <a:pt x="0" y="169586"/>
                </a:moveTo>
                <a:cubicBezTo>
                  <a:pt x="91190" y="107127"/>
                  <a:pt x="182381" y="44668"/>
                  <a:pt x="254833" y="19685"/>
                </a:cubicBezTo>
                <a:cubicBezTo>
                  <a:pt x="327285" y="-5298"/>
                  <a:pt x="359764" y="-7797"/>
                  <a:pt x="434715" y="19685"/>
                </a:cubicBezTo>
                <a:cubicBezTo>
                  <a:pt x="509666" y="47167"/>
                  <a:pt x="587115" y="179580"/>
                  <a:pt x="704538" y="184577"/>
                </a:cubicBezTo>
                <a:cubicBezTo>
                  <a:pt x="821961" y="189574"/>
                  <a:pt x="1029324" y="67154"/>
                  <a:pt x="1139252" y="49665"/>
                </a:cubicBezTo>
                <a:cubicBezTo>
                  <a:pt x="1249180" y="32176"/>
                  <a:pt x="1319135" y="39671"/>
                  <a:pt x="1364105" y="79645"/>
                </a:cubicBezTo>
                <a:cubicBezTo>
                  <a:pt x="1409075" y="119619"/>
                  <a:pt x="1321632" y="252033"/>
                  <a:pt x="1409075" y="289508"/>
                </a:cubicBezTo>
                <a:cubicBezTo>
                  <a:pt x="1496518" y="326983"/>
                  <a:pt x="1736361" y="297003"/>
                  <a:pt x="1888761" y="304498"/>
                </a:cubicBezTo>
                <a:cubicBezTo>
                  <a:pt x="2041161" y="311993"/>
                  <a:pt x="2236033" y="306996"/>
                  <a:pt x="2323475" y="334478"/>
                </a:cubicBezTo>
                <a:cubicBezTo>
                  <a:pt x="2410917" y="361960"/>
                  <a:pt x="2325973" y="444406"/>
                  <a:pt x="2413416" y="469390"/>
                </a:cubicBezTo>
                <a:cubicBezTo>
                  <a:pt x="2500859" y="494374"/>
                  <a:pt x="2743200" y="434413"/>
                  <a:pt x="2848131" y="484380"/>
                </a:cubicBezTo>
                <a:cubicBezTo>
                  <a:pt x="2953062" y="534347"/>
                  <a:pt x="2968052" y="759200"/>
                  <a:pt x="3043003" y="769193"/>
                </a:cubicBezTo>
                <a:cubicBezTo>
                  <a:pt x="3117954" y="779186"/>
                  <a:pt x="3225384" y="529350"/>
                  <a:pt x="3297836" y="544340"/>
                </a:cubicBezTo>
                <a:cubicBezTo>
                  <a:pt x="3370288" y="559330"/>
                  <a:pt x="3367790" y="789180"/>
                  <a:pt x="3477718" y="859134"/>
                </a:cubicBezTo>
                <a:cubicBezTo>
                  <a:pt x="3587646" y="929088"/>
                  <a:pt x="3894944" y="919095"/>
                  <a:pt x="3957403" y="964065"/>
                </a:cubicBezTo>
                <a:cubicBezTo>
                  <a:pt x="4019862" y="1009035"/>
                  <a:pt x="3772524" y="1078990"/>
                  <a:pt x="3852472" y="1128957"/>
                </a:cubicBezTo>
                <a:cubicBezTo>
                  <a:pt x="3932420" y="1178924"/>
                  <a:pt x="4284689" y="1201409"/>
                  <a:pt x="4437089" y="1263868"/>
                </a:cubicBezTo>
                <a:cubicBezTo>
                  <a:pt x="4589489" y="1326327"/>
                  <a:pt x="4694420" y="1448747"/>
                  <a:pt x="4766872" y="1503711"/>
                </a:cubicBezTo>
                <a:cubicBezTo>
                  <a:pt x="4839324" y="1558675"/>
                  <a:pt x="4811842" y="1561173"/>
                  <a:pt x="4871803" y="1593652"/>
                </a:cubicBezTo>
                <a:cubicBezTo>
                  <a:pt x="4931764" y="1626131"/>
                  <a:pt x="5064177" y="1686091"/>
                  <a:pt x="5126636" y="1698583"/>
                </a:cubicBezTo>
                <a:cubicBezTo>
                  <a:pt x="5189095" y="1711075"/>
                  <a:pt x="5219075" y="1613639"/>
                  <a:pt x="5246557" y="1668603"/>
                </a:cubicBezTo>
                <a:cubicBezTo>
                  <a:pt x="5274039" y="1723567"/>
                  <a:pt x="5254053" y="1960911"/>
                  <a:pt x="5291528" y="2028367"/>
                </a:cubicBezTo>
                <a:cubicBezTo>
                  <a:pt x="5329003" y="2095823"/>
                  <a:pt x="5428938" y="2035862"/>
                  <a:pt x="5471410" y="2073337"/>
                </a:cubicBezTo>
                <a:cubicBezTo>
                  <a:pt x="5513882" y="2110812"/>
                  <a:pt x="5518879" y="2218242"/>
                  <a:pt x="5546361" y="2253219"/>
                </a:cubicBezTo>
                <a:cubicBezTo>
                  <a:pt x="5573843" y="2288196"/>
                  <a:pt x="5608820" y="2263212"/>
                  <a:pt x="5636302" y="2283199"/>
                </a:cubicBezTo>
                <a:cubicBezTo>
                  <a:pt x="5663784" y="2303186"/>
                  <a:pt x="5698760" y="2343160"/>
                  <a:pt x="5711252" y="2373140"/>
                </a:cubicBezTo>
                <a:cubicBezTo>
                  <a:pt x="5723744" y="2403120"/>
                  <a:pt x="5688767" y="2448091"/>
                  <a:pt x="5711252" y="2463081"/>
                </a:cubicBezTo>
                <a:cubicBezTo>
                  <a:pt x="5733737" y="2478071"/>
                  <a:pt x="5806190" y="2438097"/>
                  <a:pt x="5846164" y="2463081"/>
                </a:cubicBezTo>
                <a:cubicBezTo>
                  <a:pt x="5886138" y="2488065"/>
                  <a:pt x="5951095" y="2563016"/>
                  <a:pt x="5951095" y="2612983"/>
                </a:cubicBezTo>
                <a:cubicBezTo>
                  <a:pt x="5951095" y="2662950"/>
                  <a:pt x="5861154" y="2702924"/>
                  <a:pt x="5846164" y="2762885"/>
                </a:cubicBezTo>
                <a:cubicBezTo>
                  <a:pt x="5831174" y="2822846"/>
                  <a:pt x="5828675" y="2932773"/>
                  <a:pt x="5861154" y="2972747"/>
                </a:cubicBezTo>
                <a:cubicBezTo>
                  <a:pt x="5893633" y="3012721"/>
                  <a:pt x="6006059" y="2957757"/>
                  <a:pt x="6041036" y="3002727"/>
                </a:cubicBezTo>
                <a:cubicBezTo>
                  <a:pt x="6076013" y="3047697"/>
                  <a:pt x="6053528" y="3200098"/>
                  <a:pt x="6071016" y="3242570"/>
                </a:cubicBezTo>
                <a:cubicBezTo>
                  <a:pt x="6088504" y="3285042"/>
                  <a:pt x="6118485" y="3242570"/>
                  <a:pt x="6145967" y="3257560"/>
                </a:cubicBezTo>
                <a:cubicBezTo>
                  <a:pt x="6173449" y="3272550"/>
                  <a:pt x="6228413" y="3307527"/>
                  <a:pt x="6235908" y="3332511"/>
                </a:cubicBezTo>
                <a:cubicBezTo>
                  <a:pt x="6243403" y="3357495"/>
                  <a:pt x="6198433" y="3382478"/>
                  <a:pt x="6190938" y="3407462"/>
                </a:cubicBezTo>
                <a:cubicBezTo>
                  <a:pt x="6183443" y="3432446"/>
                  <a:pt x="6173450" y="3462426"/>
                  <a:pt x="6190938" y="3482413"/>
                </a:cubicBezTo>
                <a:cubicBezTo>
                  <a:pt x="6208426" y="3502400"/>
                  <a:pt x="6278381" y="3492406"/>
                  <a:pt x="6295869" y="3527383"/>
                </a:cubicBezTo>
                <a:cubicBezTo>
                  <a:pt x="6313358" y="3562360"/>
                  <a:pt x="6295869" y="3692275"/>
                  <a:pt x="6295869" y="3692275"/>
                </a:cubicBezTo>
                <a:cubicBezTo>
                  <a:pt x="6295869" y="3734747"/>
                  <a:pt x="6258394" y="3747239"/>
                  <a:pt x="6295869" y="3782216"/>
                </a:cubicBezTo>
                <a:cubicBezTo>
                  <a:pt x="6333344" y="3817193"/>
                  <a:pt x="6493239" y="3859665"/>
                  <a:pt x="6520721" y="3902137"/>
                </a:cubicBezTo>
                <a:cubicBezTo>
                  <a:pt x="6548203" y="3944609"/>
                  <a:pt x="6470754" y="3997075"/>
                  <a:pt x="6460761" y="4037049"/>
                </a:cubicBezTo>
                <a:cubicBezTo>
                  <a:pt x="6450768" y="4077023"/>
                  <a:pt x="6430781" y="4077023"/>
                  <a:pt x="6460761" y="4141980"/>
                </a:cubicBezTo>
                <a:cubicBezTo>
                  <a:pt x="6490741" y="4206937"/>
                  <a:pt x="6620656" y="4361836"/>
                  <a:pt x="6640643" y="4426793"/>
                </a:cubicBezTo>
                <a:cubicBezTo>
                  <a:pt x="6660630" y="4491750"/>
                  <a:pt x="6583181" y="4486753"/>
                  <a:pt x="6580682" y="4531724"/>
                </a:cubicBezTo>
                <a:cubicBezTo>
                  <a:pt x="6578183" y="4576695"/>
                  <a:pt x="6640642" y="4639154"/>
                  <a:pt x="6625652" y="4696616"/>
                </a:cubicBezTo>
                <a:cubicBezTo>
                  <a:pt x="6610662" y="4754078"/>
                  <a:pt x="6525718" y="4826531"/>
                  <a:pt x="6490741" y="4876498"/>
                </a:cubicBezTo>
                <a:cubicBezTo>
                  <a:pt x="6455764" y="4926465"/>
                  <a:pt x="6438275" y="4963940"/>
                  <a:pt x="6415790" y="4996419"/>
                </a:cubicBezTo>
                <a:cubicBezTo>
                  <a:pt x="6393305" y="5028898"/>
                  <a:pt x="6355829" y="5021403"/>
                  <a:pt x="6355829" y="5071370"/>
                </a:cubicBezTo>
                <a:cubicBezTo>
                  <a:pt x="6355829" y="5121337"/>
                  <a:pt x="6403298" y="5243757"/>
                  <a:pt x="6415790" y="5296222"/>
                </a:cubicBezTo>
                <a:cubicBezTo>
                  <a:pt x="6428282" y="5348688"/>
                  <a:pt x="6398301" y="5351186"/>
                  <a:pt x="6430780" y="5386163"/>
                </a:cubicBezTo>
                <a:cubicBezTo>
                  <a:pt x="6463259" y="5421140"/>
                  <a:pt x="6595672" y="5436131"/>
                  <a:pt x="6610662" y="5506085"/>
                </a:cubicBezTo>
                <a:cubicBezTo>
                  <a:pt x="6625652" y="5576039"/>
                  <a:pt x="6550701" y="5753423"/>
                  <a:pt x="6520721" y="5805888"/>
                </a:cubicBezTo>
                <a:cubicBezTo>
                  <a:pt x="6490741" y="5858353"/>
                  <a:pt x="6438275" y="5780904"/>
                  <a:pt x="6430780" y="5820878"/>
                </a:cubicBezTo>
                <a:cubicBezTo>
                  <a:pt x="6423285" y="5860852"/>
                  <a:pt x="6449518" y="5953291"/>
                  <a:pt x="6475751" y="6045731"/>
                </a:cubicBezTo>
              </a:path>
            </a:pathLst>
          </a:custGeom>
          <a:noFill/>
          <a:ln w="38100">
            <a:solidFill>
              <a:srgbClr val="3333FF"/>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A80C6A2-D57C-47E5-B4DD-1E54B30D6000}"/>
              </a:ext>
            </a:extLst>
          </p:cNvPr>
          <p:cNvSpPr/>
          <p:nvPr/>
        </p:nvSpPr>
        <p:spPr>
          <a:xfrm rot="2431417">
            <a:off x="89941" y="3617777"/>
            <a:ext cx="3105747" cy="528073"/>
          </a:xfrm>
          <a:prstGeom prst="rightArrow">
            <a:avLst/>
          </a:prstGeom>
          <a:solidFill>
            <a:srgbClr val="FFFF00"/>
          </a:solid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Down gradient</a:t>
            </a:r>
          </a:p>
        </p:txBody>
      </p:sp>
      <p:sp>
        <p:nvSpPr>
          <p:cNvPr id="14" name="TextBox 13">
            <a:extLst>
              <a:ext uri="{FF2B5EF4-FFF2-40B4-BE49-F238E27FC236}">
                <a16:creationId xmlns:a16="http://schemas.microsoft.com/office/drawing/2014/main" id="{31D7FBFC-9F87-49DD-A201-150703EAACBA}"/>
              </a:ext>
            </a:extLst>
          </p:cNvPr>
          <p:cNvSpPr txBox="1"/>
          <p:nvPr/>
        </p:nvSpPr>
        <p:spPr>
          <a:xfrm>
            <a:off x="9592492" y="4598126"/>
            <a:ext cx="2416628" cy="1200329"/>
          </a:xfrm>
          <a:prstGeom prst="rect">
            <a:avLst/>
          </a:prstGeom>
          <a:noFill/>
        </p:spPr>
        <p:txBody>
          <a:bodyPr wrap="square" rtlCol="0">
            <a:spAutoFit/>
          </a:bodyPr>
          <a:lstStyle/>
          <a:p>
            <a:r>
              <a:rPr lang="en-US" sz="2400" dirty="0">
                <a:solidFill>
                  <a:srgbClr val="FF0000"/>
                </a:solidFill>
              </a:rPr>
              <a:t>Losing water to groundwater recharge</a:t>
            </a:r>
          </a:p>
        </p:txBody>
      </p:sp>
      <p:sp>
        <p:nvSpPr>
          <p:cNvPr id="8" name="Freeform: Shape 7">
            <a:extLst>
              <a:ext uri="{FF2B5EF4-FFF2-40B4-BE49-F238E27FC236}">
                <a16:creationId xmlns:a16="http://schemas.microsoft.com/office/drawing/2014/main" id="{6D47C4BD-5662-49C7-A45B-8B8B38E402CC}"/>
              </a:ext>
            </a:extLst>
          </p:cNvPr>
          <p:cNvSpPr/>
          <p:nvPr/>
        </p:nvSpPr>
        <p:spPr>
          <a:xfrm>
            <a:off x="5786203" y="2533338"/>
            <a:ext cx="1783830" cy="944380"/>
          </a:xfrm>
          <a:custGeom>
            <a:avLst/>
            <a:gdLst>
              <a:gd name="connsiteX0" fmla="*/ 0 w 1783830"/>
              <a:gd name="connsiteY0" fmla="*/ 0 h 944380"/>
              <a:gd name="connsiteX1" fmla="*/ 629587 w 1783830"/>
              <a:gd name="connsiteY1" fmla="*/ 359764 h 944380"/>
              <a:gd name="connsiteX2" fmla="*/ 1783830 w 1783830"/>
              <a:gd name="connsiteY2" fmla="*/ 944380 h 944380"/>
            </a:gdLst>
            <a:ahLst/>
            <a:cxnLst>
              <a:cxn ang="0">
                <a:pos x="connsiteX0" y="connsiteY0"/>
              </a:cxn>
              <a:cxn ang="0">
                <a:pos x="connsiteX1" y="connsiteY1"/>
              </a:cxn>
              <a:cxn ang="0">
                <a:pos x="connsiteX2" y="connsiteY2"/>
              </a:cxn>
            </a:cxnLst>
            <a:rect l="l" t="t" r="r" b="b"/>
            <a:pathLst>
              <a:path w="1783830" h="944380">
                <a:moveTo>
                  <a:pt x="0" y="0"/>
                </a:moveTo>
                <a:cubicBezTo>
                  <a:pt x="166141" y="101183"/>
                  <a:pt x="332282" y="202367"/>
                  <a:pt x="629587" y="359764"/>
                </a:cubicBezTo>
                <a:cubicBezTo>
                  <a:pt x="926892" y="517161"/>
                  <a:pt x="1355361" y="730770"/>
                  <a:pt x="1783830" y="944380"/>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9AF1C5E-316F-4EAD-8609-1C2707B5640A}"/>
              </a:ext>
            </a:extLst>
          </p:cNvPr>
          <p:cNvSpPr/>
          <p:nvPr/>
        </p:nvSpPr>
        <p:spPr>
          <a:xfrm>
            <a:off x="4586990" y="2698230"/>
            <a:ext cx="299803" cy="1484026"/>
          </a:xfrm>
          <a:custGeom>
            <a:avLst/>
            <a:gdLst>
              <a:gd name="connsiteX0" fmla="*/ 299803 w 299803"/>
              <a:gd name="connsiteY0" fmla="*/ 0 h 1484026"/>
              <a:gd name="connsiteX1" fmla="*/ 179882 w 299803"/>
              <a:gd name="connsiteY1" fmla="*/ 719527 h 1484026"/>
              <a:gd name="connsiteX2" fmla="*/ 0 w 299803"/>
              <a:gd name="connsiteY2" fmla="*/ 1484026 h 1484026"/>
            </a:gdLst>
            <a:ahLst/>
            <a:cxnLst>
              <a:cxn ang="0">
                <a:pos x="connsiteX0" y="connsiteY0"/>
              </a:cxn>
              <a:cxn ang="0">
                <a:pos x="connsiteX1" y="connsiteY1"/>
              </a:cxn>
              <a:cxn ang="0">
                <a:pos x="connsiteX2" y="connsiteY2"/>
              </a:cxn>
            </a:cxnLst>
            <a:rect l="l" t="t" r="r" b="b"/>
            <a:pathLst>
              <a:path w="299803" h="1484026">
                <a:moveTo>
                  <a:pt x="299803" y="0"/>
                </a:moveTo>
                <a:cubicBezTo>
                  <a:pt x="264826" y="236094"/>
                  <a:pt x="229849" y="472189"/>
                  <a:pt x="179882" y="719527"/>
                </a:cubicBezTo>
                <a:cubicBezTo>
                  <a:pt x="129915" y="966865"/>
                  <a:pt x="64957" y="1225445"/>
                  <a:pt x="0" y="1484026"/>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1F37117-461E-4EED-A57D-E3C2F548BE46}"/>
              </a:ext>
            </a:extLst>
          </p:cNvPr>
          <p:cNvSpPr/>
          <p:nvPr/>
        </p:nvSpPr>
        <p:spPr>
          <a:xfrm>
            <a:off x="2398426" y="1379095"/>
            <a:ext cx="854440" cy="1409075"/>
          </a:xfrm>
          <a:custGeom>
            <a:avLst/>
            <a:gdLst>
              <a:gd name="connsiteX0" fmla="*/ 0 w 854440"/>
              <a:gd name="connsiteY0" fmla="*/ 0 h 1409075"/>
              <a:gd name="connsiteX1" fmla="*/ 404735 w 854440"/>
              <a:gd name="connsiteY1" fmla="*/ 539646 h 1409075"/>
              <a:gd name="connsiteX2" fmla="*/ 854440 w 854440"/>
              <a:gd name="connsiteY2" fmla="*/ 1409075 h 1409075"/>
            </a:gdLst>
            <a:ahLst/>
            <a:cxnLst>
              <a:cxn ang="0">
                <a:pos x="connsiteX0" y="connsiteY0"/>
              </a:cxn>
              <a:cxn ang="0">
                <a:pos x="connsiteX1" y="connsiteY1"/>
              </a:cxn>
              <a:cxn ang="0">
                <a:pos x="connsiteX2" y="connsiteY2"/>
              </a:cxn>
            </a:cxnLst>
            <a:rect l="l" t="t" r="r" b="b"/>
            <a:pathLst>
              <a:path w="854440" h="1409075">
                <a:moveTo>
                  <a:pt x="0" y="0"/>
                </a:moveTo>
                <a:cubicBezTo>
                  <a:pt x="131164" y="152400"/>
                  <a:pt x="262328" y="304800"/>
                  <a:pt x="404735" y="539646"/>
                </a:cubicBezTo>
                <a:cubicBezTo>
                  <a:pt x="547142" y="774492"/>
                  <a:pt x="700791" y="1091783"/>
                  <a:pt x="854440" y="1409075"/>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5A1E4DA-6709-478E-9509-131BA627FCE8}"/>
              </a:ext>
            </a:extLst>
          </p:cNvPr>
          <p:cNvSpPr/>
          <p:nvPr/>
        </p:nvSpPr>
        <p:spPr>
          <a:xfrm>
            <a:off x="2818151" y="505587"/>
            <a:ext cx="1993692" cy="153980"/>
          </a:xfrm>
          <a:custGeom>
            <a:avLst/>
            <a:gdLst>
              <a:gd name="connsiteX0" fmla="*/ 0 w 1993692"/>
              <a:gd name="connsiteY0" fmla="*/ 153980 h 153980"/>
              <a:gd name="connsiteX1" fmla="*/ 674557 w 1993692"/>
              <a:gd name="connsiteY1" fmla="*/ 19069 h 153980"/>
              <a:gd name="connsiteX2" fmla="*/ 1993692 w 1993692"/>
              <a:gd name="connsiteY2" fmla="*/ 4079 h 153980"/>
            </a:gdLst>
            <a:ahLst/>
            <a:cxnLst>
              <a:cxn ang="0">
                <a:pos x="connsiteX0" y="connsiteY0"/>
              </a:cxn>
              <a:cxn ang="0">
                <a:pos x="connsiteX1" y="connsiteY1"/>
              </a:cxn>
              <a:cxn ang="0">
                <a:pos x="connsiteX2" y="connsiteY2"/>
              </a:cxn>
            </a:cxnLst>
            <a:rect l="l" t="t" r="r" b="b"/>
            <a:pathLst>
              <a:path w="1993692" h="153980">
                <a:moveTo>
                  <a:pt x="0" y="153980"/>
                </a:moveTo>
                <a:cubicBezTo>
                  <a:pt x="171137" y="99016"/>
                  <a:pt x="342275" y="44052"/>
                  <a:pt x="674557" y="19069"/>
                </a:cubicBezTo>
                <a:cubicBezTo>
                  <a:pt x="1006839" y="-5914"/>
                  <a:pt x="1500265" y="-918"/>
                  <a:pt x="1993692" y="4079"/>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20C649-496D-48E3-BC68-CCB6F8E50467}"/>
              </a:ext>
            </a:extLst>
          </p:cNvPr>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B3E65504-CD24-4C6B-AF2B-A186480CB2A7}" type="slidenum">
              <a:rPr lang="en-US" smtClean="0"/>
              <a:t>34</a:t>
            </a:fld>
            <a:endParaRPr lang="en-US" dirty="0"/>
          </a:p>
        </p:txBody>
      </p:sp>
    </p:spTree>
    <p:extLst>
      <p:ext uri="{BB962C8B-B14F-4D97-AF65-F5344CB8AC3E}">
        <p14:creationId xmlns:p14="http://schemas.microsoft.com/office/powerpoint/2010/main" val="250670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D9D35B-70E6-4C6D-B740-12B5CDFB0273}"/>
              </a:ext>
            </a:extLst>
          </p:cNvPr>
          <p:cNvPicPr>
            <a:picLocks noChangeAspect="1"/>
          </p:cNvPicPr>
          <p:nvPr/>
        </p:nvPicPr>
        <p:blipFill>
          <a:blip r:embed="rId2"/>
          <a:stretch>
            <a:fillRect/>
          </a:stretch>
        </p:blipFill>
        <p:spPr>
          <a:xfrm>
            <a:off x="0" y="450488"/>
            <a:ext cx="8859187" cy="5523091"/>
          </a:xfrm>
          <a:prstGeom prst="rect">
            <a:avLst/>
          </a:prstGeom>
        </p:spPr>
      </p:pic>
      <p:sp>
        <p:nvSpPr>
          <p:cNvPr id="4" name="TextBox 3">
            <a:extLst>
              <a:ext uri="{FF2B5EF4-FFF2-40B4-BE49-F238E27FC236}">
                <a16:creationId xmlns:a16="http://schemas.microsoft.com/office/drawing/2014/main" id="{1E2293BC-E164-4205-B5C5-871B56FBABA8}"/>
              </a:ext>
            </a:extLst>
          </p:cNvPr>
          <p:cNvSpPr txBox="1"/>
          <p:nvPr/>
        </p:nvSpPr>
        <p:spPr>
          <a:xfrm>
            <a:off x="9592492" y="788645"/>
            <a:ext cx="2599508" cy="3416320"/>
          </a:xfrm>
          <a:prstGeom prst="rect">
            <a:avLst/>
          </a:prstGeom>
          <a:noFill/>
        </p:spPr>
        <p:txBody>
          <a:bodyPr wrap="square" rtlCol="0">
            <a:spAutoFit/>
          </a:bodyPr>
          <a:lstStyle/>
          <a:p>
            <a:r>
              <a:rPr lang="en-US" sz="2400" dirty="0"/>
              <a:t>Is this reach of Lodgepole Creek likely generally gaining water from groundwater discharge or losing water to groundwater recharge?</a:t>
            </a:r>
          </a:p>
        </p:txBody>
      </p:sp>
      <p:sp>
        <p:nvSpPr>
          <p:cNvPr id="5" name="TextBox 4">
            <a:extLst>
              <a:ext uri="{FF2B5EF4-FFF2-40B4-BE49-F238E27FC236}">
                <a16:creationId xmlns:a16="http://schemas.microsoft.com/office/drawing/2014/main" id="{300A8F42-6647-4DF5-BE89-8DA60EEE5A7C}"/>
              </a:ext>
            </a:extLst>
          </p:cNvPr>
          <p:cNvSpPr txBox="1"/>
          <p:nvPr/>
        </p:nvSpPr>
        <p:spPr>
          <a:xfrm>
            <a:off x="9592492" y="4598126"/>
            <a:ext cx="2416628" cy="830997"/>
          </a:xfrm>
          <a:prstGeom prst="rect">
            <a:avLst/>
          </a:prstGeom>
          <a:noFill/>
        </p:spPr>
        <p:txBody>
          <a:bodyPr wrap="square" rtlCol="0">
            <a:spAutoFit/>
          </a:bodyPr>
          <a:lstStyle/>
          <a:p>
            <a:r>
              <a:rPr lang="en-US" sz="2400" dirty="0">
                <a:solidFill>
                  <a:srgbClr val="FF0000"/>
                </a:solidFill>
              </a:rPr>
              <a:t>Neither, likely net neutral</a:t>
            </a:r>
          </a:p>
        </p:txBody>
      </p:sp>
      <p:sp>
        <p:nvSpPr>
          <p:cNvPr id="7" name="Arrow: Right 6">
            <a:extLst>
              <a:ext uri="{FF2B5EF4-FFF2-40B4-BE49-F238E27FC236}">
                <a16:creationId xmlns:a16="http://schemas.microsoft.com/office/drawing/2014/main" id="{F18D03AB-9D37-421B-906E-04BDF1F4E3FD}"/>
              </a:ext>
            </a:extLst>
          </p:cNvPr>
          <p:cNvSpPr/>
          <p:nvPr/>
        </p:nvSpPr>
        <p:spPr>
          <a:xfrm>
            <a:off x="549881" y="450488"/>
            <a:ext cx="3105747" cy="528073"/>
          </a:xfrm>
          <a:prstGeom prst="rightArrow">
            <a:avLst/>
          </a:prstGeom>
          <a:solidFill>
            <a:srgbClr val="FFFF00"/>
          </a:solid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Down gradient</a:t>
            </a:r>
          </a:p>
        </p:txBody>
      </p:sp>
      <p:sp>
        <p:nvSpPr>
          <p:cNvPr id="9" name="Freeform: Shape 8">
            <a:extLst>
              <a:ext uri="{FF2B5EF4-FFF2-40B4-BE49-F238E27FC236}">
                <a16:creationId xmlns:a16="http://schemas.microsoft.com/office/drawing/2014/main" id="{71991803-995E-4866-A38F-BC2C0A067F58}"/>
              </a:ext>
            </a:extLst>
          </p:cNvPr>
          <p:cNvSpPr/>
          <p:nvPr/>
        </p:nvSpPr>
        <p:spPr>
          <a:xfrm>
            <a:off x="29980" y="3611916"/>
            <a:ext cx="8619345" cy="1109986"/>
          </a:xfrm>
          <a:custGeom>
            <a:avLst/>
            <a:gdLst>
              <a:gd name="connsiteX0" fmla="*/ 0 w 8619345"/>
              <a:gd name="connsiteY0" fmla="*/ 195586 h 1109986"/>
              <a:gd name="connsiteX1" fmla="*/ 434715 w 8619345"/>
              <a:gd name="connsiteY1" fmla="*/ 165605 h 1109986"/>
              <a:gd name="connsiteX2" fmla="*/ 509666 w 8619345"/>
              <a:gd name="connsiteY2" fmla="*/ 300517 h 1109986"/>
              <a:gd name="connsiteX3" fmla="*/ 779489 w 8619345"/>
              <a:gd name="connsiteY3" fmla="*/ 165605 h 1109986"/>
              <a:gd name="connsiteX4" fmla="*/ 869430 w 8619345"/>
              <a:gd name="connsiteY4" fmla="*/ 135625 h 1109986"/>
              <a:gd name="connsiteX5" fmla="*/ 1064302 w 8619345"/>
              <a:gd name="connsiteY5" fmla="*/ 285527 h 1109986"/>
              <a:gd name="connsiteX6" fmla="*/ 1184223 w 8619345"/>
              <a:gd name="connsiteY6" fmla="*/ 195586 h 1109986"/>
              <a:gd name="connsiteX7" fmla="*/ 1409076 w 8619345"/>
              <a:gd name="connsiteY7" fmla="*/ 210576 h 1109986"/>
              <a:gd name="connsiteX8" fmla="*/ 1514007 w 8619345"/>
              <a:gd name="connsiteY8" fmla="*/ 210576 h 1109986"/>
              <a:gd name="connsiteX9" fmla="*/ 1783830 w 8619345"/>
              <a:gd name="connsiteY9" fmla="*/ 345487 h 1109986"/>
              <a:gd name="connsiteX10" fmla="*/ 2068643 w 8619345"/>
              <a:gd name="connsiteY10" fmla="*/ 345487 h 1109986"/>
              <a:gd name="connsiteX11" fmla="*/ 2143594 w 8619345"/>
              <a:gd name="connsiteY11" fmla="*/ 135625 h 1109986"/>
              <a:gd name="connsiteX12" fmla="*/ 2323476 w 8619345"/>
              <a:gd name="connsiteY12" fmla="*/ 210576 h 1109986"/>
              <a:gd name="connsiteX13" fmla="*/ 2428407 w 8619345"/>
              <a:gd name="connsiteY13" fmla="*/ 285527 h 1109986"/>
              <a:gd name="connsiteX14" fmla="*/ 2758190 w 8619345"/>
              <a:gd name="connsiteY14" fmla="*/ 180595 h 1109986"/>
              <a:gd name="connsiteX15" fmla="*/ 2953063 w 8619345"/>
              <a:gd name="connsiteY15" fmla="*/ 120635 h 1109986"/>
              <a:gd name="connsiteX16" fmla="*/ 3057994 w 8619345"/>
              <a:gd name="connsiteY16" fmla="*/ 135625 h 1109986"/>
              <a:gd name="connsiteX17" fmla="*/ 3162925 w 8619345"/>
              <a:gd name="connsiteY17" fmla="*/ 195586 h 1109986"/>
              <a:gd name="connsiteX18" fmla="*/ 3312827 w 8619345"/>
              <a:gd name="connsiteY18" fmla="*/ 180595 h 1109986"/>
              <a:gd name="connsiteX19" fmla="*/ 3222886 w 8619345"/>
              <a:gd name="connsiteY19" fmla="*/ 60674 h 1109986"/>
              <a:gd name="connsiteX20" fmla="*/ 3432748 w 8619345"/>
              <a:gd name="connsiteY20" fmla="*/ 15704 h 1109986"/>
              <a:gd name="connsiteX21" fmla="*/ 3702571 w 8619345"/>
              <a:gd name="connsiteY21" fmla="*/ 135625 h 1109986"/>
              <a:gd name="connsiteX22" fmla="*/ 3777522 w 8619345"/>
              <a:gd name="connsiteY22" fmla="*/ 165605 h 1109986"/>
              <a:gd name="connsiteX23" fmla="*/ 3867463 w 8619345"/>
              <a:gd name="connsiteY23" fmla="*/ 105645 h 1109986"/>
              <a:gd name="connsiteX24" fmla="*/ 4152276 w 8619345"/>
              <a:gd name="connsiteY24" fmla="*/ 45684 h 1109986"/>
              <a:gd name="connsiteX25" fmla="*/ 4332158 w 8619345"/>
              <a:gd name="connsiteY25" fmla="*/ 30694 h 1109986"/>
              <a:gd name="connsiteX26" fmla="*/ 4407109 w 8619345"/>
              <a:gd name="connsiteY26" fmla="*/ 195586 h 1109986"/>
              <a:gd name="connsiteX27" fmla="*/ 4557010 w 8619345"/>
              <a:gd name="connsiteY27" fmla="*/ 714 h 1109986"/>
              <a:gd name="connsiteX28" fmla="*/ 4751882 w 8619345"/>
              <a:gd name="connsiteY28" fmla="*/ 135625 h 1109986"/>
              <a:gd name="connsiteX29" fmla="*/ 4901784 w 8619345"/>
              <a:gd name="connsiteY29" fmla="*/ 285527 h 1109986"/>
              <a:gd name="connsiteX30" fmla="*/ 5066676 w 8619345"/>
              <a:gd name="connsiteY30" fmla="*/ 360477 h 1109986"/>
              <a:gd name="connsiteX31" fmla="*/ 5321509 w 8619345"/>
              <a:gd name="connsiteY31" fmla="*/ 180595 h 1109986"/>
              <a:gd name="connsiteX32" fmla="*/ 5336499 w 8619345"/>
              <a:gd name="connsiteY32" fmla="*/ 45684 h 1109986"/>
              <a:gd name="connsiteX33" fmla="*/ 5576341 w 8619345"/>
              <a:gd name="connsiteY33" fmla="*/ 120635 h 1109986"/>
              <a:gd name="connsiteX34" fmla="*/ 5636302 w 8619345"/>
              <a:gd name="connsiteY34" fmla="*/ 165605 h 1109986"/>
              <a:gd name="connsiteX35" fmla="*/ 5831174 w 8619345"/>
              <a:gd name="connsiteY35" fmla="*/ 90654 h 1109986"/>
              <a:gd name="connsiteX36" fmla="*/ 6026046 w 8619345"/>
              <a:gd name="connsiteY36" fmla="*/ 240556 h 1109986"/>
              <a:gd name="connsiteX37" fmla="*/ 6160958 w 8619345"/>
              <a:gd name="connsiteY37" fmla="*/ 300517 h 1109986"/>
              <a:gd name="connsiteX38" fmla="*/ 6265889 w 8619345"/>
              <a:gd name="connsiteY38" fmla="*/ 390458 h 1109986"/>
              <a:gd name="connsiteX39" fmla="*/ 6475751 w 8619345"/>
              <a:gd name="connsiteY39" fmla="*/ 510379 h 1109986"/>
              <a:gd name="connsiteX40" fmla="*/ 6655633 w 8619345"/>
              <a:gd name="connsiteY40" fmla="*/ 540359 h 1109986"/>
              <a:gd name="connsiteX41" fmla="*/ 6760564 w 8619345"/>
              <a:gd name="connsiteY41" fmla="*/ 480399 h 1109986"/>
              <a:gd name="connsiteX42" fmla="*/ 7000407 w 8619345"/>
              <a:gd name="connsiteY42" fmla="*/ 525369 h 1109986"/>
              <a:gd name="connsiteX43" fmla="*/ 7240250 w 8619345"/>
              <a:gd name="connsiteY43" fmla="*/ 705251 h 1109986"/>
              <a:gd name="connsiteX44" fmla="*/ 7375161 w 8619345"/>
              <a:gd name="connsiteY44" fmla="*/ 735232 h 1109986"/>
              <a:gd name="connsiteX45" fmla="*/ 7420131 w 8619345"/>
              <a:gd name="connsiteY45" fmla="*/ 840163 h 1109986"/>
              <a:gd name="connsiteX46" fmla="*/ 7450112 w 8619345"/>
              <a:gd name="connsiteY46" fmla="*/ 900123 h 1109986"/>
              <a:gd name="connsiteX47" fmla="*/ 7764905 w 8619345"/>
              <a:gd name="connsiteY47" fmla="*/ 900123 h 1109986"/>
              <a:gd name="connsiteX48" fmla="*/ 8034728 w 8619345"/>
              <a:gd name="connsiteY48" fmla="*/ 765212 h 1109986"/>
              <a:gd name="connsiteX49" fmla="*/ 8274571 w 8619345"/>
              <a:gd name="connsiteY49" fmla="*/ 960084 h 1109986"/>
              <a:gd name="connsiteX50" fmla="*/ 8619345 w 8619345"/>
              <a:gd name="connsiteY50" fmla="*/ 1109986 h 110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619345" h="1109986">
                <a:moveTo>
                  <a:pt x="0" y="195586"/>
                </a:moveTo>
                <a:cubicBezTo>
                  <a:pt x="174885" y="171851"/>
                  <a:pt x="349771" y="148117"/>
                  <a:pt x="434715" y="165605"/>
                </a:cubicBezTo>
                <a:cubicBezTo>
                  <a:pt x="519659" y="183093"/>
                  <a:pt x="452204" y="300517"/>
                  <a:pt x="509666" y="300517"/>
                </a:cubicBezTo>
                <a:cubicBezTo>
                  <a:pt x="567128" y="300517"/>
                  <a:pt x="719528" y="193087"/>
                  <a:pt x="779489" y="165605"/>
                </a:cubicBezTo>
                <a:cubicBezTo>
                  <a:pt x="839450" y="138123"/>
                  <a:pt x="821961" y="115638"/>
                  <a:pt x="869430" y="135625"/>
                </a:cubicBezTo>
                <a:cubicBezTo>
                  <a:pt x="916899" y="155612"/>
                  <a:pt x="1011836" y="275533"/>
                  <a:pt x="1064302" y="285527"/>
                </a:cubicBezTo>
                <a:cubicBezTo>
                  <a:pt x="1116768" y="295521"/>
                  <a:pt x="1126761" y="208078"/>
                  <a:pt x="1184223" y="195586"/>
                </a:cubicBezTo>
                <a:cubicBezTo>
                  <a:pt x="1241685" y="183094"/>
                  <a:pt x="1354112" y="208078"/>
                  <a:pt x="1409076" y="210576"/>
                </a:cubicBezTo>
                <a:cubicBezTo>
                  <a:pt x="1464040" y="213074"/>
                  <a:pt x="1451548" y="188091"/>
                  <a:pt x="1514007" y="210576"/>
                </a:cubicBezTo>
                <a:cubicBezTo>
                  <a:pt x="1576466" y="233061"/>
                  <a:pt x="1691391" y="323002"/>
                  <a:pt x="1783830" y="345487"/>
                </a:cubicBezTo>
                <a:cubicBezTo>
                  <a:pt x="1876269" y="367972"/>
                  <a:pt x="2008682" y="380464"/>
                  <a:pt x="2068643" y="345487"/>
                </a:cubicBezTo>
                <a:cubicBezTo>
                  <a:pt x="2128604" y="310510"/>
                  <a:pt x="2101122" y="158110"/>
                  <a:pt x="2143594" y="135625"/>
                </a:cubicBezTo>
                <a:cubicBezTo>
                  <a:pt x="2186066" y="113140"/>
                  <a:pt x="2276007" y="185592"/>
                  <a:pt x="2323476" y="210576"/>
                </a:cubicBezTo>
                <a:cubicBezTo>
                  <a:pt x="2370945" y="235560"/>
                  <a:pt x="2355955" y="290524"/>
                  <a:pt x="2428407" y="285527"/>
                </a:cubicBezTo>
                <a:cubicBezTo>
                  <a:pt x="2500859" y="280530"/>
                  <a:pt x="2758190" y="180595"/>
                  <a:pt x="2758190" y="180595"/>
                </a:cubicBezTo>
                <a:cubicBezTo>
                  <a:pt x="2845633" y="153113"/>
                  <a:pt x="2903096" y="128130"/>
                  <a:pt x="2953063" y="120635"/>
                </a:cubicBezTo>
                <a:cubicBezTo>
                  <a:pt x="3003030" y="113140"/>
                  <a:pt x="3023017" y="123133"/>
                  <a:pt x="3057994" y="135625"/>
                </a:cubicBezTo>
                <a:cubicBezTo>
                  <a:pt x="3092971" y="148117"/>
                  <a:pt x="3120453" y="188091"/>
                  <a:pt x="3162925" y="195586"/>
                </a:cubicBezTo>
                <a:cubicBezTo>
                  <a:pt x="3205397" y="203081"/>
                  <a:pt x="3302833" y="203080"/>
                  <a:pt x="3312827" y="180595"/>
                </a:cubicBezTo>
                <a:cubicBezTo>
                  <a:pt x="3322821" y="158110"/>
                  <a:pt x="3202899" y="88156"/>
                  <a:pt x="3222886" y="60674"/>
                </a:cubicBezTo>
                <a:cubicBezTo>
                  <a:pt x="3242873" y="33192"/>
                  <a:pt x="3352801" y="3212"/>
                  <a:pt x="3432748" y="15704"/>
                </a:cubicBezTo>
                <a:cubicBezTo>
                  <a:pt x="3512696" y="28196"/>
                  <a:pt x="3645109" y="110642"/>
                  <a:pt x="3702571" y="135625"/>
                </a:cubicBezTo>
                <a:cubicBezTo>
                  <a:pt x="3760033" y="160608"/>
                  <a:pt x="3750040" y="170602"/>
                  <a:pt x="3777522" y="165605"/>
                </a:cubicBezTo>
                <a:cubicBezTo>
                  <a:pt x="3805004" y="160608"/>
                  <a:pt x="3805004" y="125632"/>
                  <a:pt x="3867463" y="105645"/>
                </a:cubicBezTo>
                <a:cubicBezTo>
                  <a:pt x="3929922" y="85658"/>
                  <a:pt x="4074827" y="58176"/>
                  <a:pt x="4152276" y="45684"/>
                </a:cubicBezTo>
                <a:cubicBezTo>
                  <a:pt x="4229725" y="33192"/>
                  <a:pt x="4289686" y="5710"/>
                  <a:pt x="4332158" y="30694"/>
                </a:cubicBezTo>
                <a:cubicBezTo>
                  <a:pt x="4374630" y="55678"/>
                  <a:pt x="4369634" y="200583"/>
                  <a:pt x="4407109" y="195586"/>
                </a:cubicBezTo>
                <a:cubicBezTo>
                  <a:pt x="4444584" y="190589"/>
                  <a:pt x="4499548" y="10708"/>
                  <a:pt x="4557010" y="714"/>
                </a:cubicBezTo>
                <a:cubicBezTo>
                  <a:pt x="4614472" y="-9280"/>
                  <a:pt x="4694420" y="88156"/>
                  <a:pt x="4751882" y="135625"/>
                </a:cubicBezTo>
                <a:cubicBezTo>
                  <a:pt x="4809344" y="183094"/>
                  <a:pt x="4849318" y="248052"/>
                  <a:pt x="4901784" y="285527"/>
                </a:cubicBezTo>
                <a:cubicBezTo>
                  <a:pt x="4954250" y="323002"/>
                  <a:pt x="4996722" y="377966"/>
                  <a:pt x="5066676" y="360477"/>
                </a:cubicBezTo>
                <a:cubicBezTo>
                  <a:pt x="5136630" y="342988"/>
                  <a:pt x="5276538" y="233061"/>
                  <a:pt x="5321509" y="180595"/>
                </a:cubicBezTo>
                <a:cubicBezTo>
                  <a:pt x="5366480" y="128129"/>
                  <a:pt x="5294027" y="55677"/>
                  <a:pt x="5336499" y="45684"/>
                </a:cubicBezTo>
                <a:cubicBezTo>
                  <a:pt x="5378971" y="35691"/>
                  <a:pt x="5576341" y="120635"/>
                  <a:pt x="5576341" y="120635"/>
                </a:cubicBezTo>
                <a:cubicBezTo>
                  <a:pt x="5626308" y="140622"/>
                  <a:pt x="5593830" y="170602"/>
                  <a:pt x="5636302" y="165605"/>
                </a:cubicBezTo>
                <a:cubicBezTo>
                  <a:pt x="5678774" y="160608"/>
                  <a:pt x="5766217" y="78162"/>
                  <a:pt x="5831174" y="90654"/>
                </a:cubicBezTo>
                <a:cubicBezTo>
                  <a:pt x="5896131" y="103146"/>
                  <a:pt x="5971082" y="205579"/>
                  <a:pt x="6026046" y="240556"/>
                </a:cubicBezTo>
                <a:cubicBezTo>
                  <a:pt x="6081010" y="275533"/>
                  <a:pt x="6120984" y="275533"/>
                  <a:pt x="6160958" y="300517"/>
                </a:cubicBezTo>
                <a:cubicBezTo>
                  <a:pt x="6200932" y="325501"/>
                  <a:pt x="6213424" y="355481"/>
                  <a:pt x="6265889" y="390458"/>
                </a:cubicBezTo>
                <a:cubicBezTo>
                  <a:pt x="6318354" y="425435"/>
                  <a:pt x="6410794" y="485396"/>
                  <a:pt x="6475751" y="510379"/>
                </a:cubicBezTo>
                <a:cubicBezTo>
                  <a:pt x="6540708" y="535362"/>
                  <a:pt x="6608164" y="545356"/>
                  <a:pt x="6655633" y="540359"/>
                </a:cubicBezTo>
                <a:cubicBezTo>
                  <a:pt x="6703102" y="535362"/>
                  <a:pt x="6703102" y="482897"/>
                  <a:pt x="6760564" y="480399"/>
                </a:cubicBezTo>
                <a:cubicBezTo>
                  <a:pt x="6818026" y="477901"/>
                  <a:pt x="6920459" y="487894"/>
                  <a:pt x="7000407" y="525369"/>
                </a:cubicBezTo>
                <a:cubicBezTo>
                  <a:pt x="7080355" y="562844"/>
                  <a:pt x="7177791" y="670274"/>
                  <a:pt x="7240250" y="705251"/>
                </a:cubicBezTo>
                <a:cubicBezTo>
                  <a:pt x="7302709" y="740228"/>
                  <a:pt x="7345181" y="712747"/>
                  <a:pt x="7375161" y="735232"/>
                </a:cubicBezTo>
                <a:cubicBezTo>
                  <a:pt x="7405141" y="757717"/>
                  <a:pt x="7420131" y="840163"/>
                  <a:pt x="7420131" y="840163"/>
                </a:cubicBezTo>
                <a:cubicBezTo>
                  <a:pt x="7432623" y="867645"/>
                  <a:pt x="7392650" y="890130"/>
                  <a:pt x="7450112" y="900123"/>
                </a:cubicBezTo>
                <a:cubicBezTo>
                  <a:pt x="7507574" y="910116"/>
                  <a:pt x="7667469" y="922608"/>
                  <a:pt x="7764905" y="900123"/>
                </a:cubicBezTo>
                <a:cubicBezTo>
                  <a:pt x="7862341" y="877638"/>
                  <a:pt x="7949784" y="755219"/>
                  <a:pt x="8034728" y="765212"/>
                </a:cubicBezTo>
                <a:cubicBezTo>
                  <a:pt x="8119672" y="775205"/>
                  <a:pt x="8177135" y="902622"/>
                  <a:pt x="8274571" y="960084"/>
                </a:cubicBezTo>
                <a:cubicBezTo>
                  <a:pt x="8372007" y="1017546"/>
                  <a:pt x="8495676" y="1063766"/>
                  <a:pt x="8619345" y="1109986"/>
                </a:cubicBezTo>
              </a:path>
            </a:pathLst>
          </a:custGeom>
          <a:noFill/>
          <a:ln w="38100">
            <a:solidFill>
              <a:srgbClr val="3333FF"/>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E1B6DD3-3140-4179-8306-104700A286C9}"/>
              </a:ext>
            </a:extLst>
          </p:cNvPr>
          <p:cNvSpPr/>
          <p:nvPr/>
        </p:nvSpPr>
        <p:spPr>
          <a:xfrm>
            <a:off x="3222885" y="2788170"/>
            <a:ext cx="3462728" cy="44971"/>
          </a:xfrm>
          <a:custGeom>
            <a:avLst/>
            <a:gdLst>
              <a:gd name="connsiteX0" fmla="*/ 0 w 3462728"/>
              <a:gd name="connsiteY0" fmla="*/ 0 h 44971"/>
              <a:gd name="connsiteX1" fmla="*/ 1019331 w 3462728"/>
              <a:gd name="connsiteY1" fmla="*/ 29981 h 44971"/>
              <a:gd name="connsiteX2" fmla="*/ 3462728 w 3462728"/>
              <a:gd name="connsiteY2" fmla="*/ 44971 h 44971"/>
            </a:gdLst>
            <a:ahLst/>
            <a:cxnLst>
              <a:cxn ang="0">
                <a:pos x="connsiteX0" y="connsiteY0"/>
              </a:cxn>
              <a:cxn ang="0">
                <a:pos x="connsiteX1" y="connsiteY1"/>
              </a:cxn>
              <a:cxn ang="0">
                <a:pos x="connsiteX2" y="connsiteY2"/>
              </a:cxn>
            </a:cxnLst>
            <a:rect l="l" t="t" r="r" b="b"/>
            <a:pathLst>
              <a:path w="3462728" h="44971">
                <a:moveTo>
                  <a:pt x="0" y="0"/>
                </a:moveTo>
                <a:lnTo>
                  <a:pt x="1019331" y="29981"/>
                </a:lnTo>
                <a:lnTo>
                  <a:pt x="3462728" y="44971"/>
                </a:ln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3C765E7-09DC-400E-AEF9-7A231E0DB279}"/>
              </a:ext>
            </a:extLst>
          </p:cNvPr>
          <p:cNvSpPr/>
          <p:nvPr/>
        </p:nvSpPr>
        <p:spPr>
          <a:xfrm>
            <a:off x="3162925" y="5006715"/>
            <a:ext cx="2803160" cy="344774"/>
          </a:xfrm>
          <a:custGeom>
            <a:avLst/>
            <a:gdLst>
              <a:gd name="connsiteX0" fmla="*/ 0 w 2803160"/>
              <a:gd name="connsiteY0" fmla="*/ 0 h 344774"/>
              <a:gd name="connsiteX1" fmla="*/ 929390 w 2803160"/>
              <a:gd name="connsiteY1" fmla="*/ 89941 h 344774"/>
              <a:gd name="connsiteX2" fmla="*/ 2803160 w 2803160"/>
              <a:gd name="connsiteY2" fmla="*/ 344774 h 344774"/>
            </a:gdLst>
            <a:ahLst/>
            <a:cxnLst>
              <a:cxn ang="0">
                <a:pos x="connsiteX0" y="connsiteY0"/>
              </a:cxn>
              <a:cxn ang="0">
                <a:pos x="connsiteX1" y="connsiteY1"/>
              </a:cxn>
              <a:cxn ang="0">
                <a:pos x="connsiteX2" y="connsiteY2"/>
              </a:cxn>
            </a:cxnLst>
            <a:rect l="l" t="t" r="r" b="b"/>
            <a:pathLst>
              <a:path w="2803160" h="344774">
                <a:moveTo>
                  <a:pt x="0" y="0"/>
                </a:moveTo>
                <a:cubicBezTo>
                  <a:pt x="231098" y="16239"/>
                  <a:pt x="462197" y="32479"/>
                  <a:pt x="929390" y="89941"/>
                </a:cubicBezTo>
                <a:cubicBezTo>
                  <a:pt x="1396583" y="147403"/>
                  <a:pt x="2099871" y="246088"/>
                  <a:pt x="2803160" y="344774"/>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A2B26D9-A65F-4135-A804-E8E60235F8A8}"/>
              </a:ext>
            </a:extLst>
          </p:cNvPr>
          <p:cNvSpPr/>
          <p:nvPr/>
        </p:nvSpPr>
        <p:spPr>
          <a:xfrm>
            <a:off x="5516380" y="4542020"/>
            <a:ext cx="3117954" cy="854439"/>
          </a:xfrm>
          <a:custGeom>
            <a:avLst/>
            <a:gdLst>
              <a:gd name="connsiteX0" fmla="*/ 0 w 3117954"/>
              <a:gd name="connsiteY0" fmla="*/ 0 h 854439"/>
              <a:gd name="connsiteX1" fmla="*/ 1888761 w 3117954"/>
              <a:gd name="connsiteY1" fmla="*/ 629587 h 854439"/>
              <a:gd name="connsiteX2" fmla="*/ 3117954 w 3117954"/>
              <a:gd name="connsiteY2" fmla="*/ 854439 h 854439"/>
            </a:gdLst>
            <a:ahLst/>
            <a:cxnLst>
              <a:cxn ang="0">
                <a:pos x="connsiteX0" y="connsiteY0"/>
              </a:cxn>
              <a:cxn ang="0">
                <a:pos x="connsiteX1" y="connsiteY1"/>
              </a:cxn>
              <a:cxn ang="0">
                <a:pos x="connsiteX2" y="connsiteY2"/>
              </a:cxn>
            </a:cxnLst>
            <a:rect l="l" t="t" r="r" b="b"/>
            <a:pathLst>
              <a:path w="3117954" h="854439">
                <a:moveTo>
                  <a:pt x="0" y="0"/>
                </a:moveTo>
                <a:cubicBezTo>
                  <a:pt x="684551" y="243590"/>
                  <a:pt x="1369102" y="487181"/>
                  <a:pt x="1888761" y="629587"/>
                </a:cubicBezTo>
                <a:cubicBezTo>
                  <a:pt x="2408420" y="771993"/>
                  <a:pt x="2763187" y="813216"/>
                  <a:pt x="3117954" y="854439"/>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A56CE0A-7FFC-48D0-8B1E-4EB22B80758A}"/>
              </a:ext>
            </a:extLst>
          </p:cNvPr>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B3E65504-CD24-4C6B-AF2B-A186480CB2A7}" type="slidenum">
              <a:rPr lang="en-US" smtClean="0"/>
              <a:t>35</a:t>
            </a:fld>
            <a:endParaRPr lang="en-US" dirty="0"/>
          </a:p>
        </p:txBody>
      </p:sp>
    </p:spTree>
    <p:extLst>
      <p:ext uri="{BB962C8B-B14F-4D97-AF65-F5344CB8AC3E}">
        <p14:creationId xmlns:p14="http://schemas.microsoft.com/office/powerpoint/2010/main" val="410218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74F6C-2C32-4752-802D-D621C965C24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 y="788645"/>
            <a:ext cx="9333001" cy="5280709"/>
          </a:xfrm>
          <a:prstGeom prst="rect">
            <a:avLst/>
          </a:prstGeom>
        </p:spPr>
      </p:pic>
      <p:sp>
        <p:nvSpPr>
          <p:cNvPr id="5" name="TextBox 4">
            <a:extLst>
              <a:ext uri="{FF2B5EF4-FFF2-40B4-BE49-F238E27FC236}">
                <a16:creationId xmlns:a16="http://schemas.microsoft.com/office/drawing/2014/main" id="{CA52BD7E-6585-42A3-A964-090C0045BAE2}"/>
              </a:ext>
            </a:extLst>
          </p:cNvPr>
          <p:cNvSpPr txBox="1"/>
          <p:nvPr/>
        </p:nvSpPr>
        <p:spPr>
          <a:xfrm>
            <a:off x="9592492" y="788645"/>
            <a:ext cx="2599508" cy="3416320"/>
          </a:xfrm>
          <a:prstGeom prst="rect">
            <a:avLst/>
          </a:prstGeom>
          <a:noFill/>
        </p:spPr>
        <p:txBody>
          <a:bodyPr wrap="square" rtlCol="0">
            <a:spAutoFit/>
          </a:bodyPr>
          <a:lstStyle/>
          <a:p>
            <a:r>
              <a:rPr lang="en-US" sz="2400" dirty="0"/>
              <a:t>Is this reach of Horse Creek likely generally gaining water from groundwater discharge or losing water to groundwater recharge?</a:t>
            </a:r>
          </a:p>
        </p:txBody>
      </p:sp>
      <p:sp>
        <p:nvSpPr>
          <p:cNvPr id="6" name="Freeform: Shape 5">
            <a:extLst>
              <a:ext uri="{FF2B5EF4-FFF2-40B4-BE49-F238E27FC236}">
                <a16:creationId xmlns:a16="http://schemas.microsoft.com/office/drawing/2014/main" id="{6A4D1824-6F3C-448A-8CFC-0BB1316ED1B8}"/>
              </a:ext>
            </a:extLst>
          </p:cNvPr>
          <p:cNvSpPr/>
          <p:nvPr/>
        </p:nvSpPr>
        <p:spPr>
          <a:xfrm>
            <a:off x="222069" y="1188720"/>
            <a:ext cx="9117874" cy="3122707"/>
          </a:xfrm>
          <a:custGeom>
            <a:avLst/>
            <a:gdLst>
              <a:gd name="connsiteX0" fmla="*/ 0 w 9117874"/>
              <a:gd name="connsiteY0" fmla="*/ 2899954 h 3122707"/>
              <a:gd name="connsiteX1" fmla="*/ 235131 w 9117874"/>
              <a:gd name="connsiteY1" fmla="*/ 3122023 h 3122707"/>
              <a:gd name="connsiteX2" fmla="*/ 600891 w 9117874"/>
              <a:gd name="connsiteY2" fmla="*/ 2965269 h 3122707"/>
              <a:gd name="connsiteX3" fmla="*/ 809897 w 9117874"/>
              <a:gd name="connsiteY3" fmla="*/ 2847703 h 3122707"/>
              <a:gd name="connsiteX4" fmla="*/ 1136468 w 9117874"/>
              <a:gd name="connsiteY4" fmla="*/ 2821577 h 3122707"/>
              <a:gd name="connsiteX5" fmla="*/ 1436914 w 9117874"/>
              <a:gd name="connsiteY5" fmla="*/ 2638697 h 3122707"/>
              <a:gd name="connsiteX6" fmla="*/ 1672045 w 9117874"/>
              <a:gd name="connsiteY6" fmla="*/ 2586446 h 3122707"/>
              <a:gd name="connsiteX7" fmla="*/ 1907177 w 9117874"/>
              <a:gd name="connsiteY7" fmla="*/ 2481943 h 3122707"/>
              <a:gd name="connsiteX8" fmla="*/ 2050868 w 9117874"/>
              <a:gd name="connsiteY8" fmla="*/ 2377440 h 3122707"/>
              <a:gd name="connsiteX9" fmla="*/ 2103120 w 9117874"/>
              <a:gd name="connsiteY9" fmla="*/ 2560320 h 3122707"/>
              <a:gd name="connsiteX10" fmla="*/ 2246811 w 9117874"/>
              <a:gd name="connsiteY10" fmla="*/ 2534194 h 3122707"/>
              <a:gd name="connsiteX11" fmla="*/ 2416628 w 9117874"/>
              <a:gd name="connsiteY11" fmla="*/ 2573383 h 3122707"/>
              <a:gd name="connsiteX12" fmla="*/ 2743200 w 9117874"/>
              <a:gd name="connsiteY12" fmla="*/ 2351314 h 3122707"/>
              <a:gd name="connsiteX13" fmla="*/ 2913017 w 9117874"/>
              <a:gd name="connsiteY13" fmla="*/ 2050869 h 3122707"/>
              <a:gd name="connsiteX14" fmla="*/ 3331028 w 9117874"/>
              <a:gd name="connsiteY14" fmla="*/ 2090057 h 3122707"/>
              <a:gd name="connsiteX15" fmla="*/ 3435531 w 9117874"/>
              <a:gd name="connsiteY15" fmla="*/ 2155371 h 3122707"/>
              <a:gd name="connsiteX16" fmla="*/ 3775165 w 9117874"/>
              <a:gd name="connsiteY16" fmla="*/ 1933303 h 3122707"/>
              <a:gd name="connsiteX17" fmla="*/ 3827417 w 9117874"/>
              <a:gd name="connsiteY17" fmla="*/ 1580606 h 3122707"/>
              <a:gd name="connsiteX18" fmla="*/ 4153988 w 9117874"/>
              <a:gd name="connsiteY18" fmla="*/ 1502229 h 3122707"/>
              <a:gd name="connsiteX19" fmla="*/ 4585062 w 9117874"/>
              <a:gd name="connsiteY19" fmla="*/ 1567543 h 3122707"/>
              <a:gd name="connsiteX20" fmla="*/ 5172891 w 9117874"/>
              <a:gd name="connsiteY20" fmla="*/ 1672046 h 3122707"/>
              <a:gd name="connsiteX21" fmla="*/ 5734594 w 9117874"/>
              <a:gd name="connsiteY21" fmla="*/ 1502229 h 3122707"/>
              <a:gd name="connsiteX22" fmla="*/ 6270171 w 9117874"/>
              <a:gd name="connsiteY22" fmla="*/ 1332411 h 3122707"/>
              <a:gd name="connsiteX23" fmla="*/ 6727371 w 9117874"/>
              <a:gd name="connsiteY23" fmla="*/ 1358537 h 3122707"/>
              <a:gd name="connsiteX24" fmla="*/ 7067005 w 9117874"/>
              <a:gd name="connsiteY24" fmla="*/ 1319349 h 3122707"/>
              <a:gd name="connsiteX25" fmla="*/ 7367451 w 9117874"/>
              <a:gd name="connsiteY25" fmla="*/ 1110343 h 3122707"/>
              <a:gd name="connsiteX26" fmla="*/ 7837714 w 9117874"/>
              <a:gd name="connsiteY26" fmla="*/ 783771 h 3122707"/>
              <a:gd name="connsiteX27" fmla="*/ 8216537 w 9117874"/>
              <a:gd name="connsiteY27" fmla="*/ 522514 h 3122707"/>
              <a:gd name="connsiteX28" fmla="*/ 8386354 w 9117874"/>
              <a:gd name="connsiteY28" fmla="*/ 169817 h 3122707"/>
              <a:gd name="connsiteX29" fmla="*/ 9117874 w 9117874"/>
              <a:gd name="connsiteY29" fmla="*/ 0 h 312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17874" h="3122707">
                <a:moveTo>
                  <a:pt x="0" y="2899954"/>
                </a:moveTo>
                <a:cubicBezTo>
                  <a:pt x="67491" y="3005545"/>
                  <a:pt x="134983" y="3111137"/>
                  <a:pt x="235131" y="3122023"/>
                </a:cubicBezTo>
                <a:cubicBezTo>
                  <a:pt x="335280" y="3132909"/>
                  <a:pt x="505097" y="3010989"/>
                  <a:pt x="600891" y="2965269"/>
                </a:cubicBezTo>
                <a:cubicBezTo>
                  <a:pt x="696685" y="2919549"/>
                  <a:pt x="720634" y="2871652"/>
                  <a:pt x="809897" y="2847703"/>
                </a:cubicBezTo>
                <a:cubicBezTo>
                  <a:pt x="899160" y="2823754"/>
                  <a:pt x="1031965" y="2856411"/>
                  <a:pt x="1136468" y="2821577"/>
                </a:cubicBezTo>
                <a:cubicBezTo>
                  <a:pt x="1240971" y="2786743"/>
                  <a:pt x="1347651" y="2677885"/>
                  <a:pt x="1436914" y="2638697"/>
                </a:cubicBezTo>
                <a:cubicBezTo>
                  <a:pt x="1526177" y="2599509"/>
                  <a:pt x="1593668" y="2612572"/>
                  <a:pt x="1672045" y="2586446"/>
                </a:cubicBezTo>
                <a:cubicBezTo>
                  <a:pt x="1750422" y="2560320"/>
                  <a:pt x="1844040" y="2516777"/>
                  <a:pt x="1907177" y="2481943"/>
                </a:cubicBezTo>
                <a:cubicBezTo>
                  <a:pt x="1970314" y="2447109"/>
                  <a:pt x="2018211" y="2364377"/>
                  <a:pt x="2050868" y="2377440"/>
                </a:cubicBezTo>
                <a:cubicBezTo>
                  <a:pt x="2083525" y="2390503"/>
                  <a:pt x="2070463" y="2534194"/>
                  <a:pt x="2103120" y="2560320"/>
                </a:cubicBezTo>
                <a:cubicBezTo>
                  <a:pt x="2135777" y="2586446"/>
                  <a:pt x="2194560" y="2532017"/>
                  <a:pt x="2246811" y="2534194"/>
                </a:cubicBezTo>
                <a:cubicBezTo>
                  <a:pt x="2299062" y="2536371"/>
                  <a:pt x="2333897" y="2603863"/>
                  <a:pt x="2416628" y="2573383"/>
                </a:cubicBezTo>
                <a:cubicBezTo>
                  <a:pt x="2499360" y="2542903"/>
                  <a:pt x="2660469" y="2438400"/>
                  <a:pt x="2743200" y="2351314"/>
                </a:cubicBezTo>
                <a:cubicBezTo>
                  <a:pt x="2825931" y="2264228"/>
                  <a:pt x="2815046" y="2094412"/>
                  <a:pt x="2913017" y="2050869"/>
                </a:cubicBezTo>
                <a:cubicBezTo>
                  <a:pt x="3010988" y="2007326"/>
                  <a:pt x="3243942" y="2072640"/>
                  <a:pt x="3331028" y="2090057"/>
                </a:cubicBezTo>
                <a:cubicBezTo>
                  <a:pt x="3418114" y="2107474"/>
                  <a:pt x="3361508" y="2181497"/>
                  <a:pt x="3435531" y="2155371"/>
                </a:cubicBezTo>
                <a:cubicBezTo>
                  <a:pt x="3509554" y="2129245"/>
                  <a:pt x="3709851" y="2029097"/>
                  <a:pt x="3775165" y="1933303"/>
                </a:cubicBezTo>
                <a:cubicBezTo>
                  <a:pt x="3840479" y="1837509"/>
                  <a:pt x="3764280" y="1652452"/>
                  <a:pt x="3827417" y="1580606"/>
                </a:cubicBezTo>
                <a:cubicBezTo>
                  <a:pt x="3890554" y="1508760"/>
                  <a:pt x="4027714" y="1504406"/>
                  <a:pt x="4153988" y="1502229"/>
                </a:cubicBezTo>
                <a:cubicBezTo>
                  <a:pt x="4280262" y="1500052"/>
                  <a:pt x="4415245" y="1539240"/>
                  <a:pt x="4585062" y="1567543"/>
                </a:cubicBezTo>
                <a:cubicBezTo>
                  <a:pt x="4754879" y="1595846"/>
                  <a:pt x="4981302" y="1682932"/>
                  <a:pt x="5172891" y="1672046"/>
                </a:cubicBezTo>
                <a:cubicBezTo>
                  <a:pt x="5364480" y="1661160"/>
                  <a:pt x="5734594" y="1502229"/>
                  <a:pt x="5734594" y="1502229"/>
                </a:cubicBezTo>
                <a:cubicBezTo>
                  <a:pt x="5917474" y="1445623"/>
                  <a:pt x="6104708" y="1356360"/>
                  <a:pt x="6270171" y="1332411"/>
                </a:cubicBezTo>
                <a:cubicBezTo>
                  <a:pt x="6435634" y="1308462"/>
                  <a:pt x="6594565" y="1360714"/>
                  <a:pt x="6727371" y="1358537"/>
                </a:cubicBezTo>
                <a:cubicBezTo>
                  <a:pt x="6860177" y="1356360"/>
                  <a:pt x="6960325" y="1360715"/>
                  <a:pt x="7067005" y="1319349"/>
                </a:cubicBezTo>
                <a:cubicBezTo>
                  <a:pt x="7173685" y="1277983"/>
                  <a:pt x="7367451" y="1110343"/>
                  <a:pt x="7367451" y="1110343"/>
                </a:cubicBezTo>
                <a:lnTo>
                  <a:pt x="7837714" y="783771"/>
                </a:lnTo>
                <a:cubicBezTo>
                  <a:pt x="7979228" y="685800"/>
                  <a:pt x="8125097" y="624840"/>
                  <a:pt x="8216537" y="522514"/>
                </a:cubicBezTo>
                <a:cubicBezTo>
                  <a:pt x="8307977" y="420188"/>
                  <a:pt x="8236131" y="256903"/>
                  <a:pt x="8386354" y="169817"/>
                </a:cubicBezTo>
                <a:cubicBezTo>
                  <a:pt x="8536577" y="82731"/>
                  <a:pt x="8827225" y="41365"/>
                  <a:pt x="9117874" y="0"/>
                </a:cubicBezTo>
              </a:path>
            </a:pathLst>
          </a:custGeom>
          <a:noFill/>
          <a:ln w="76200">
            <a:solidFill>
              <a:srgbClr val="3333FF"/>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1CAE29D-8584-46EB-9970-55A3E847D055}"/>
              </a:ext>
            </a:extLst>
          </p:cNvPr>
          <p:cNvSpPr/>
          <p:nvPr/>
        </p:nvSpPr>
        <p:spPr>
          <a:xfrm>
            <a:off x="4506686" y="1619794"/>
            <a:ext cx="940525" cy="1005840"/>
          </a:xfrm>
          <a:custGeom>
            <a:avLst/>
            <a:gdLst>
              <a:gd name="connsiteX0" fmla="*/ 0 w 940525"/>
              <a:gd name="connsiteY0" fmla="*/ 0 h 1005840"/>
              <a:gd name="connsiteX1" fmla="*/ 470263 w 940525"/>
              <a:gd name="connsiteY1" fmla="*/ 470263 h 1005840"/>
              <a:gd name="connsiteX2" fmla="*/ 940525 w 940525"/>
              <a:gd name="connsiteY2" fmla="*/ 1005840 h 1005840"/>
            </a:gdLst>
            <a:ahLst/>
            <a:cxnLst>
              <a:cxn ang="0">
                <a:pos x="connsiteX0" y="connsiteY0"/>
              </a:cxn>
              <a:cxn ang="0">
                <a:pos x="connsiteX1" y="connsiteY1"/>
              </a:cxn>
              <a:cxn ang="0">
                <a:pos x="connsiteX2" y="connsiteY2"/>
              </a:cxn>
            </a:cxnLst>
            <a:rect l="l" t="t" r="r" b="b"/>
            <a:pathLst>
              <a:path w="940525" h="1005840">
                <a:moveTo>
                  <a:pt x="0" y="0"/>
                </a:moveTo>
                <a:cubicBezTo>
                  <a:pt x="156754" y="151311"/>
                  <a:pt x="313509" y="302623"/>
                  <a:pt x="470263" y="470263"/>
                </a:cubicBezTo>
                <a:cubicBezTo>
                  <a:pt x="627017" y="637903"/>
                  <a:pt x="783771" y="821871"/>
                  <a:pt x="940525" y="1005840"/>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5F7F341-BD62-48E3-B9F3-5FA121E6DD50}"/>
              </a:ext>
            </a:extLst>
          </p:cNvPr>
          <p:cNvSpPr/>
          <p:nvPr/>
        </p:nvSpPr>
        <p:spPr>
          <a:xfrm>
            <a:off x="2873829" y="3474720"/>
            <a:ext cx="287382" cy="1123406"/>
          </a:xfrm>
          <a:custGeom>
            <a:avLst/>
            <a:gdLst>
              <a:gd name="connsiteX0" fmla="*/ 0 w 287382"/>
              <a:gd name="connsiteY0" fmla="*/ 1123406 h 1123406"/>
              <a:gd name="connsiteX1" fmla="*/ 156754 w 287382"/>
              <a:gd name="connsiteY1" fmla="*/ 561703 h 1123406"/>
              <a:gd name="connsiteX2" fmla="*/ 287382 w 287382"/>
              <a:gd name="connsiteY2" fmla="*/ 0 h 1123406"/>
            </a:gdLst>
            <a:ahLst/>
            <a:cxnLst>
              <a:cxn ang="0">
                <a:pos x="connsiteX0" y="connsiteY0"/>
              </a:cxn>
              <a:cxn ang="0">
                <a:pos x="connsiteX1" y="connsiteY1"/>
              </a:cxn>
              <a:cxn ang="0">
                <a:pos x="connsiteX2" y="connsiteY2"/>
              </a:cxn>
            </a:cxnLst>
            <a:rect l="l" t="t" r="r" b="b"/>
            <a:pathLst>
              <a:path w="287382" h="1123406">
                <a:moveTo>
                  <a:pt x="0" y="1123406"/>
                </a:moveTo>
                <a:cubicBezTo>
                  <a:pt x="54428" y="936171"/>
                  <a:pt x="108857" y="748937"/>
                  <a:pt x="156754" y="561703"/>
                </a:cubicBezTo>
                <a:cubicBezTo>
                  <a:pt x="204651" y="374469"/>
                  <a:pt x="246016" y="187234"/>
                  <a:pt x="287382" y="0"/>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C80335B-621A-46AA-9CFA-297CFEF0848B}"/>
              </a:ext>
            </a:extLst>
          </p:cNvPr>
          <p:cNvSpPr/>
          <p:nvPr/>
        </p:nvSpPr>
        <p:spPr>
          <a:xfrm>
            <a:off x="3944983" y="2952206"/>
            <a:ext cx="483326" cy="1162594"/>
          </a:xfrm>
          <a:custGeom>
            <a:avLst/>
            <a:gdLst>
              <a:gd name="connsiteX0" fmla="*/ 0 w 483326"/>
              <a:gd name="connsiteY0" fmla="*/ 1162594 h 1162594"/>
              <a:gd name="connsiteX1" fmla="*/ 261257 w 483326"/>
              <a:gd name="connsiteY1" fmla="*/ 679268 h 1162594"/>
              <a:gd name="connsiteX2" fmla="*/ 483326 w 483326"/>
              <a:gd name="connsiteY2" fmla="*/ 0 h 1162594"/>
            </a:gdLst>
            <a:ahLst/>
            <a:cxnLst>
              <a:cxn ang="0">
                <a:pos x="connsiteX0" y="connsiteY0"/>
              </a:cxn>
              <a:cxn ang="0">
                <a:pos x="connsiteX1" y="connsiteY1"/>
              </a:cxn>
              <a:cxn ang="0">
                <a:pos x="connsiteX2" y="connsiteY2"/>
              </a:cxn>
            </a:cxnLst>
            <a:rect l="l" t="t" r="r" b="b"/>
            <a:pathLst>
              <a:path w="483326" h="1162594">
                <a:moveTo>
                  <a:pt x="0" y="1162594"/>
                </a:moveTo>
                <a:cubicBezTo>
                  <a:pt x="90351" y="1017814"/>
                  <a:pt x="180703" y="873034"/>
                  <a:pt x="261257" y="679268"/>
                </a:cubicBezTo>
                <a:cubicBezTo>
                  <a:pt x="341811" y="485502"/>
                  <a:pt x="412568" y="242751"/>
                  <a:pt x="483326" y="0"/>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B7C0FE4-C33E-4877-A1AB-F386D31E4998}"/>
              </a:ext>
            </a:extLst>
          </p:cNvPr>
          <p:cNvSpPr/>
          <p:nvPr/>
        </p:nvSpPr>
        <p:spPr>
          <a:xfrm>
            <a:off x="7694023" y="2155371"/>
            <a:ext cx="195943" cy="1071155"/>
          </a:xfrm>
          <a:custGeom>
            <a:avLst/>
            <a:gdLst>
              <a:gd name="connsiteX0" fmla="*/ 0 w 195943"/>
              <a:gd name="connsiteY0" fmla="*/ 1071155 h 1071155"/>
              <a:gd name="connsiteX1" fmla="*/ 156754 w 195943"/>
              <a:gd name="connsiteY1" fmla="*/ 535578 h 1071155"/>
              <a:gd name="connsiteX2" fmla="*/ 195943 w 195943"/>
              <a:gd name="connsiteY2" fmla="*/ 0 h 1071155"/>
            </a:gdLst>
            <a:ahLst/>
            <a:cxnLst>
              <a:cxn ang="0">
                <a:pos x="connsiteX0" y="connsiteY0"/>
              </a:cxn>
              <a:cxn ang="0">
                <a:pos x="connsiteX1" y="connsiteY1"/>
              </a:cxn>
              <a:cxn ang="0">
                <a:pos x="connsiteX2" y="connsiteY2"/>
              </a:cxn>
            </a:cxnLst>
            <a:rect l="l" t="t" r="r" b="b"/>
            <a:pathLst>
              <a:path w="195943" h="1071155">
                <a:moveTo>
                  <a:pt x="0" y="1071155"/>
                </a:moveTo>
                <a:cubicBezTo>
                  <a:pt x="62048" y="892629"/>
                  <a:pt x="124097" y="714104"/>
                  <a:pt x="156754" y="535578"/>
                </a:cubicBezTo>
                <a:cubicBezTo>
                  <a:pt x="189411" y="357052"/>
                  <a:pt x="192677" y="178526"/>
                  <a:pt x="195943" y="0"/>
                </a:cubicBezTo>
              </a:path>
            </a:pathLst>
          </a:cu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1D9CAA-A75F-494E-AE68-938ADB51C371}"/>
              </a:ext>
            </a:extLst>
          </p:cNvPr>
          <p:cNvSpPr txBox="1"/>
          <p:nvPr/>
        </p:nvSpPr>
        <p:spPr>
          <a:xfrm>
            <a:off x="9592492" y="4598126"/>
            <a:ext cx="2416628" cy="1569660"/>
          </a:xfrm>
          <a:prstGeom prst="rect">
            <a:avLst/>
          </a:prstGeom>
          <a:noFill/>
        </p:spPr>
        <p:txBody>
          <a:bodyPr wrap="square" rtlCol="0">
            <a:spAutoFit/>
          </a:bodyPr>
          <a:lstStyle/>
          <a:p>
            <a:r>
              <a:rPr lang="en-US" sz="2400" dirty="0">
                <a:solidFill>
                  <a:srgbClr val="FF0000"/>
                </a:solidFill>
              </a:rPr>
              <a:t>Gaining water from groundwater discharge</a:t>
            </a:r>
          </a:p>
        </p:txBody>
      </p:sp>
      <p:sp>
        <p:nvSpPr>
          <p:cNvPr id="15" name="Arrow: Right 14">
            <a:extLst>
              <a:ext uri="{FF2B5EF4-FFF2-40B4-BE49-F238E27FC236}">
                <a16:creationId xmlns:a16="http://schemas.microsoft.com/office/drawing/2014/main" id="{E639839E-7D8D-46E1-8D29-7007715E7085}"/>
              </a:ext>
            </a:extLst>
          </p:cNvPr>
          <p:cNvSpPr/>
          <p:nvPr/>
        </p:nvSpPr>
        <p:spPr>
          <a:xfrm>
            <a:off x="310038" y="967599"/>
            <a:ext cx="3105747" cy="528073"/>
          </a:xfrm>
          <a:prstGeom prst="rightArrow">
            <a:avLst/>
          </a:prstGeom>
          <a:solidFill>
            <a:srgbClr val="FFFF00"/>
          </a:solid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Down gradient</a:t>
            </a:r>
          </a:p>
        </p:txBody>
      </p:sp>
      <p:sp>
        <p:nvSpPr>
          <p:cNvPr id="17" name="TextBox 16">
            <a:extLst>
              <a:ext uri="{FF2B5EF4-FFF2-40B4-BE49-F238E27FC236}">
                <a16:creationId xmlns:a16="http://schemas.microsoft.com/office/drawing/2014/main" id="{FFAF76FD-93A9-455A-BD5A-C4B7ECF69D14}"/>
              </a:ext>
            </a:extLst>
          </p:cNvPr>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B3E65504-CD24-4C6B-AF2B-A186480CB2A7}" type="slidenum">
              <a:rPr lang="en-US" smtClean="0"/>
              <a:t>36</a:t>
            </a:fld>
            <a:endParaRPr lang="en-US" dirty="0"/>
          </a:p>
        </p:txBody>
      </p:sp>
    </p:spTree>
    <p:extLst>
      <p:ext uri="{BB962C8B-B14F-4D97-AF65-F5344CB8AC3E}">
        <p14:creationId xmlns:p14="http://schemas.microsoft.com/office/powerpoint/2010/main" val="5355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g.arizona.edu/watershedsteward/resources/module/Stream/images/gaining-losing.gif"/>
          <p:cNvPicPr>
            <a:picLocks noChangeAspect="1" noChangeArrowheads="1"/>
          </p:cNvPicPr>
          <p:nvPr/>
        </p:nvPicPr>
        <p:blipFill rotWithShape="1">
          <a:blip r:embed="rId2">
            <a:extLst>
              <a:ext uri="{28A0092B-C50C-407E-A947-70E740481C1C}">
                <a14:useLocalDpi xmlns:a14="http://schemas.microsoft.com/office/drawing/2010/main" val="0"/>
              </a:ext>
            </a:extLst>
          </a:blip>
          <a:srcRect b="11326"/>
          <a:stretch/>
        </p:blipFill>
        <p:spPr bwMode="auto">
          <a:xfrm>
            <a:off x="170814" y="2791481"/>
            <a:ext cx="11850372" cy="33807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Stream-subsurface exchange: channel water balance</a:t>
            </a:r>
          </a:p>
        </p:txBody>
      </p:sp>
      <p:grpSp>
        <p:nvGrpSpPr>
          <p:cNvPr id="4" name="Group 3"/>
          <p:cNvGrpSpPr/>
          <p:nvPr/>
        </p:nvGrpSpPr>
        <p:grpSpPr>
          <a:xfrm>
            <a:off x="5041900" y="1104900"/>
            <a:ext cx="208641" cy="4938730"/>
            <a:chOff x="6255391" y="1346329"/>
            <a:chExt cx="419729" cy="5180202"/>
          </a:xfrm>
        </p:grpSpPr>
        <p:sp>
          <p:nvSpPr>
            <p:cNvPr id="5" name="Rectangle 4"/>
            <p:cNvSpPr/>
            <p:nvPr/>
          </p:nvSpPr>
          <p:spPr>
            <a:xfrm>
              <a:off x="6255391" y="1346329"/>
              <a:ext cx="419729" cy="51802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255391" y="4191129"/>
              <a:ext cx="419729" cy="2335402"/>
            </a:xfrm>
            <a:prstGeom prst="rect">
              <a:avLst/>
            </a:prstGeom>
            <a:pattFill prst="ltHorz">
              <a:fgClr>
                <a:schemeClr val="bg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5041900" y="5003800"/>
            <a:ext cx="208641" cy="1039829"/>
          </a:xfrm>
          <a:prstGeom prst="rect">
            <a:avLst/>
          </a:prstGeom>
          <a:solidFill>
            <a:srgbClr val="5B9BD5">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5136571" y="4894579"/>
            <a:ext cx="120012" cy="10412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3818311" y="4231639"/>
            <a:ext cx="128194" cy="109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287372" y="1010133"/>
            <a:ext cx="239626" cy="5128259"/>
            <a:chOff x="6255391" y="1346329"/>
            <a:chExt cx="419729" cy="5180201"/>
          </a:xfrm>
        </p:grpSpPr>
        <p:sp>
          <p:nvSpPr>
            <p:cNvPr id="12" name="Rectangle 11"/>
            <p:cNvSpPr/>
            <p:nvPr/>
          </p:nvSpPr>
          <p:spPr>
            <a:xfrm>
              <a:off x="6255391" y="1346329"/>
              <a:ext cx="419729" cy="51802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255391" y="6346019"/>
              <a:ext cx="419729" cy="180511"/>
            </a:xfrm>
            <a:prstGeom prst="rect">
              <a:avLst/>
            </a:prstGeom>
            <a:pattFill prst="ltHorz">
              <a:fgClr>
                <a:schemeClr val="bg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3287372" y="5009515"/>
            <a:ext cx="239626" cy="1128877"/>
          </a:xfrm>
          <a:prstGeom prst="rect">
            <a:avLst/>
          </a:prstGeom>
          <a:solidFill>
            <a:srgbClr val="5B9BD5">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0800000">
            <a:off x="3398804" y="4900296"/>
            <a:ext cx="128194" cy="109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p:cNvSpPr/>
          <p:nvPr/>
        </p:nvSpPr>
        <p:spPr>
          <a:xfrm rot="7259944">
            <a:off x="3371394" y="4494609"/>
            <a:ext cx="586303" cy="220980"/>
          </a:xfrm>
          <a:prstGeom prst="leftRightArrow">
            <a:avLst/>
          </a:prstGeom>
          <a:solidFill>
            <a:srgbClr val="FFFF00"/>
          </a:solid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5264765" y="1777340"/>
            <a:ext cx="602601" cy="369332"/>
          </a:xfrm>
          <a:prstGeom prst="rect">
            <a:avLst/>
          </a:prstGeom>
          <a:noFill/>
        </p:spPr>
        <p:txBody>
          <a:bodyPr wrap="none" rtlCol="0">
            <a:spAutoFit/>
          </a:bodyPr>
          <a:lstStyle/>
          <a:p>
            <a:r>
              <a:rPr lang="en-US" dirty="0"/>
              <a:t>Well</a:t>
            </a:r>
          </a:p>
        </p:txBody>
      </p:sp>
      <p:sp>
        <p:nvSpPr>
          <p:cNvPr id="18" name="TextBox 17"/>
          <p:cNvSpPr txBox="1"/>
          <p:nvPr/>
        </p:nvSpPr>
        <p:spPr>
          <a:xfrm>
            <a:off x="2041325" y="1777340"/>
            <a:ext cx="1246047" cy="369332"/>
          </a:xfrm>
          <a:prstGeom prst="rect">
            <a:avLst/>
          </a:prstGeom>
          <a:noFill/>
        </p:spPr>
        <p:txBody>
          <a:bodyPr wrap="none" rtlCol="0">
            <a:spAutoFit/>
          </a:bodyPr>
          <a:lstStyle/>
          <a:p>
            <a:r>
              <a:rPr lang="en-US" dirty="0"/>
              <a:t>Piezometer</a:t>
            </a:r>
          </a:p>
        </p:txBody>
      </p:sp>
      <p:sp>
        <p:nvSpPr>
          <p:cNvPr id="17" name="Freeform 16"/>
          <p:cNvSpPr/>
          <p:nvPr/>
        </p:nvSpPr>
        <p:spPr>
          <a:xfrm>
            <a:off x="2219325" y="4676775"/>
            <a:ext cx="2428875" cy="776407"/>
          </a:xfrm>
          <a:custGeom>
            <a:avLst/>
            <a:gdLst>
              <a:gd name="connsiteX0" fmla="*/ 0 w 2428875"/>
              <a:gd name="connsiteY0" fmla="*/ 85725 h 776407"/>
              <a:gd name="connsiteX1" fmla="*/ 352425 w 2428875"/>
              <a:gd name="connsiteY1" fmla="*/ 419100 h 776407"/>
              <a:gd name="connsiteX2" fmla="*/ 1162050 w 2428875"/>
              <a:gd name="connsiteY2" fmla="*/ 771525 h 776407"/>
              <a:gd name="connsiteX3" fmla="*/ 1781175 w 2428875"/>
              <a:gd name="connsiteY3" fmla="*/ 590550 h 776407"/>
              <a:gd name="connsiteX4" fmla="*/ 2295525 w 2428875"/>
              <a:gd name="connsiteY4" fmla="*/ 123825 h 776407"/>
              <a:gd name="connsiteX5" fmla="*/ 2428875 w 2428875"/>
              <a:gd name="connsiteY5" fmla="*/ 0 h 77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8875" h="776407">
                <a:moveTo>
                  <a:pt x="0" y="85725"/>
                </a:moveTo>
                <a:cubicBezTo>
                  <a:pt x="79375" y="195262"/>
                  <a:pt x="158750" y="304800"/>
                  <a:pt x="352425" y="419100"/>
                </a:cubicBezTo>
                <a:cubicBezTo>
                  <a:pt x="546100" y="533400"/>
                  <a:pt x="923925" y="742950"/>
                  <a:pt x="1162050" y="771525"/>
                </a:cubicBezTo>
                <a:cubicBezTo>
                  <a:pt x="1400175" y="800100"/>
                  <a:pt x="1592263" y="698500"/>
                  <a:pt x="1781175" y="590550"/>
                </a:cubicBezTo>
                <a:cubicBezTo>
                  <a:pt x="1970087" y="482600"/>
                  <a:pt x="2187575" y="222250"/>
                  <a:pt x="2295525" y="123825"/>
                </a:cubicBezTo>
                <a:cubicBezTo>
                  <a:pt x="2403475" y="25400"/>
                  <a:pt x="2416175" y="12700"/>
                  <a:pt x="2428875" y="0"/>
                </a:cubicBezTo>
              </a:path>
            </a:pathLst>
          </a:custGeom>
          <a:noFill/>
          <a:ln w="57150">
            <a:solidFill>
              <a:srgbClr val="FF000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771650" y="4886325"/>
            <a:ext cx="3233432" cy="1099971"/>
          </a:xfrm>
          <a:custGeom>
            <a:avLst/>
            <a:gdLst>
              <a:gd name="connsiteX0" fmla="*/ 0 w 3233432"/>
              <a:gd name="connsiteY0" fmla="*/ 142875 h 1017278"/>
              <a:gd name="connsiteX1" fmla="*/ 523875 w 3233432"/>
              <a:gd name="connsiteY1" fmla="*/ 581025 h 1017278"/>
              <a:gd name="connsiteX2" fmla="*/ 1419225 w 3233432"/>
              <a:gd name="connsiteY2" fmla="*/ 981075 h 1017278"/>
              <a:gd name="connsiteX3" fmla="*/ 2286000 w 3233432"/>
              <a:gd name="connsiteY3" fmla="*/ 914400 h 1017278"/>
              <a:gd name="connsiteX4" fmla="*/ 3114675 w 3233432"/>
              <a:gd name="connsiteY4" fmla="*/ 238125 h 1017278"/>
              <a:gd name="connsiteX5" fmla="*/ 3209925 w 3233432"/>
              <a:gd name="connsiteY5" fmla="*/ 0 h 1017278"/>
              <a:gd name="connsiteX0" fmla="*/ 0 w 3233432"/>
              <a:gd name="connsiteY0" fmla="*/ 142875 h 1100091"/>
              <a:gd name="connsiteX1" fmla="*/ 523875 w 3233432"/>
              <a:gd name="connsiteY1" fmla="*/ 581025 h 1100091"/>
              <a:gd name="connsiteX2" fmla="*/ 1419225 w 3233432"/>
              <a:gd name="connsiteY2" fmla="*/ 1082675 h 1100091"/>
              <a:gd name="connsiteX3" fmla="*/ 2286000 w 3233432"/>
              <a:gd name="connsiteY3" fmla="*/ 914400 h 1100091"/>
              <a:gd name="connsiteX4" fmla="*/ 3114675 w 3233432"/>
              <a:gd name="connsiteY4" fmla="*/ 238125 h 1100091"/>
              <a:gd name="connsiteX5" fmla="*/ 3209925 w 3233432"/>
              <a:gd name="connsiteY5" fmla="*/ 0 h 1100091"/>
              <a:gd name="connsiteX0" fmla="*/ 0 w 3233432"/>
              <a:gd name="connsiteY0" fmla="*/ 142875 h 1102575"/>
              <a:gd name="connsiteX1" fmla="*/ 523875 w 3233432"/>
              <a:gd name="connsiteY1" fmla="*/ 581025 h 1102575"/>
              <a:gd name="connsiteX2" fmla="*/ 1419225 w 3233432"/>
              <a:gd name="connsiteY2" fmla="*/ 1082675 h 1102575"/>
              <a:gd name="connsiteX3" fmla="*/ 2324100 w 3233432"/>
              <a:gd name="connsiteY3" fmla="*/ 927100 h 1102575"/>
              <a:gd name="connsiteX4" fmla="*/ 3114675 w 3233432"/>
              <a:gd name="connsiteY4" fmla="*/ 238125 h 1102575"/>
              <a:gd name="connsiteX5" fmla="*/ 3209925 w 3233432"/>
              <a:gd name="connsiteY5" fmla="*/ 0 h 1102575"/>
              <a:gd name="connsiteX0" fmla="*/ 0 w 3233432"/>
              <a:gd name="connsiteY0" fmla="*/ 142875 h 1099971"/>
              <a:gd name="connsiteX1" fmla="*/ 473075 w 3233432"/>
              <a:gd name="connsiteY1" fmla="*/ 619125 h 1099971"/>
              <a:gd name="connsiteX2" fmla="*/ 1419225 w 3233432"/>
              <a:gd name="connsiteY2" fmla="*/ 1082675 h 1099971"/>
              <a:gd name="connsiteX3" fmla="*/ 2324100 w 3233432"/>
              <a:gd name="connsiteY3" fmla="*/ 927100 h 1099971"/>
              <a:gd name="connsiteX4" fmla="*/ 3114675 w 3233432"/>
              <a:gd name="connsiteY4" fmla="*/ 238125 h 1099971"/>
              <a:gd name="connsiteX5" fmla="*/ 3209925 w 3233432"/>
              <a:gd name="connsiteY5" fmla="*/ 0 h 10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432" h="1099971">
                <a:moveTo>
                  <a:pt x="0" y="142875"/>
                </a:moveTo>
                <a:cubicBezTo>
                  <a:pt x="143669" y="292100"/>
                  <a:pt x="236537" y="462492"/>
                  <a:pt x="473075" y="619125"/>
                </a:cubicBezTo>
                <a:cubicBezTo>
                  <a:pt x="709613" y="775758"/>
                  <a:pt x="1110721" y="1031346"/>
                  <a:pt x="1419225" y="1082675"/>
                </a:cubicBezTo>
                <a:cubicBezTo>
                  <a:pt x="1727729" y="1134004"/>
                  <a:pt x="2041525" y="1067858"/>
                  <a:pt x="2324100" y="927100"/>
                </a:cubicBezTo>
                <a:cubicBezTo>
                  <a:pt x="2606675" y="786342"/>
                  <a:pt x="2960688" y="390525"/>
                  <a:pt x="3114675" y="238125"/>
                </a:cubicBezTo>
                <a:cubicBezTo>
                  <a:pt x="3268663" y="85725"/>
                  <a:pt x="3239294" y="42862"/>
                  <a:pt x="3209925" y="0"/>
                </a:cubicBezTo>
              </a:path>
            </a:pathLst>
          </a:custGeom>
          <a:noFill/>
          <a:ln w="57150">
            <a:solidFill>
              <a:srgbClr val="FF000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Right Arrow 2"/>
          <p:cNvSpPr/>
          <p:nvPr/>
        </p:nvSpPr>
        <p:spPr>
          <a:xfrm rot="1860468">
            <a:off x="3914890" y="4535006"/>
            <a:ext cx="1239071" cy="220980"/>
          </a:xfrm>
          <a:prstGeom prst="leftRightArrow">
            <a:avLst/>
          </a:prstGeom>
          <a:solidFill>
            <a:srgbClr val="FFFF00"/>
          </a:solid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20"/>
          <p:cNvSpPr/>
          <p:nvPr/>
        </p:nvSpPr>
        <p:spPr>
          <a:xfrm>
            <a:off x="1076325" y="5133975"/>
            <a:ext cx="4429125" cy="1345665"/>
          </a:xfrm>
          <a:custGeom>
            <a:avLst/>
            <a:gdLst>
              <a:gd name="connsiteX0" fmla="*/ 0 w 4429125"/>
              <a:gd name="connsiteY0" fmla="*/ 171450 h 1345881"/>
              <a:gd name="connsiteX1" fmla="*/ 581025 w 4429125"/>
              <a:gd name="connsiteY1" fmla="*/ 666750 h 1345881"/>
              <a:gd name="connsiteX2" fmla="*/ 1581150 w 4429125"/>
              <a:gd name="connsiteY2" fmla="*/ 1123950 h 1345881"/>
              <a:gd name="connsiteX3" fmla="*/ 2847975 w 4429125"/>
              <a:gd name="connsiteY3" fmla="*/ 1314450 h 1345881"/>
              <a:gd name="connsiteX4" fmla="*/ 4038600 w 4429125"/>
              <a:gd name="connsiteY4" fmla="*/ 485775 h 1345881"/>
              <a:gd name="connsiteX5" fmla="*/ 4429125 w 4429125"/>
              <a:gd name="connsiteY5" fmla="*/ 0 h 1345881"/>
              <a:gd name="connsiteX0" fmla="*/ 0 w 4429125"/>
              <a:gd name="connsiteY0" fmla="*/ 171450 h 1345881"/>
              <a:gd name="connsiteX1" fmla="*/ 581025 w 4429125"/>
              <a:gd name="connsiteY1" fmla="*/ 666750 h 1345881"/>
              <a:gd name="connsiteX2" fmla="*/ 1466850 w 4429125"/>
              <a:gd name="connsiteY2" fmla="*/ 1123950 h 1345881"/>
              <a:gd name="connsiteX3" fmla="*/ 2847975 w 4429125"/>
              <a:gd name="connsiteY3" fmla="*/ 1314450 h 1345881"/>
              <a:gd name="connsiteX4" fmla="*/ 4038600 w 4429125"/>
              <a:gd name="connsiteY4" fmla="*/ 485775 h 1345881"/>
              <a:gd name="connsiteX5" fmla="*/ 4429125 w 4429125"/>
              <a:gd name="connsiteY5" fmla="*/ 0 h 1345881"/>
              <a:gd name="connsiteX0" fmla="*/ 0 w 4429125"/>
              <a:gd name="connsiteY0" fmla="*/ 171450 h 1345665"/>
              <a:gd name="connsiteX1" fmla="*/ 542925 w 4429125"/>
              <a:gd name="connsiteY1" fmla="*/ 679450 h 1345665"/>
              <a:gd name="connsiteX2" fmla="*/ 1466850 w 4429125"/>
              <a:gd name="connsiteY2" fmla="*/ 1123950 h 1345665"/>
              <a:gd name="connsiteX3" fmla="*/ 2847975 w 4429125"/>
              <a:gd name="connsiteY3" fmla="*/ 1314450 h 1345665"/>
              <a:gd name="connsiteX4" fmla="*/ 4038600 w 4429125"/>
              <a:gd name="connsiteY4" fmla="*/ 485775 h 1345665"/>
              <a:gd name="connsiteX5" fmla="*/ 4429125 w 4429125"/>
              <a:gd name="connsiteY5" fmla="*/ 0 h 134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9125" h="1345665">
                <a:moveTo>
                  <a:pt x="0" y="171450"/>
                </a:moveTo>
                <a:cubicBezTo>
                  <a:pt x="158750" y="339725"/>
                  <a:pt x="298450" y="520700"/>
                  <a:pt x="542925" y="679450"/>
                </a:cubicBezTo>
                <a:cubicBezTo>
                  <a:pt x="787400" y="838200"/>
                  <a:pt x="1082675" y="1018117"/>
                  <a:pt x="1466850" y="1123950"/>
                </a:cubicBezTo>
                <a:cubicBezTo>
                  <a:pt x="1851025" y="1229783"/>
                  <a:pt x="2419350" y="1420812"/>
                  <a:pt x="2847975" y="1314450"/>
                </a:cubicBezTo>
                <a:cubicBezTo>
                  <a:pt x="3276600" y="1208088"/>
                  <a:pt x="3775075" y="704850"/>
                  <a:pt x="4038600" y="485775"/>
                </a:cubicBezTo>
                <a:cubicBezTo>
                  <a:pt x="4302125" y="266700"/>
                  <a:pt x="4365625" y="133350"/>
                  <a:pt x="4429125" y="0"/>
                </a:cubicBezTo>
              </a:path>
            </a:pathLst>
          </a:custGeom>
          <a:noFill/>
          <a:ln w="57150">
            <a:solidFill>
              <a:srgbClr val="FF000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85750" y="2606815"/>
            <a:ext cx="932050" cy="369332"/>
          </a:xfrm>
          <a:prstGeom prst="rect">
            <a:avLst/>
          </a:prstGeom>
          <a:noFill/>
        </p:spPr>
        <p:txBody>
          <a:bodyPr wrap="none" rtlCol="0">
            <a:spAutoFit/>
          </a:bodyPr>
          <a:lstStyle/>
          <a:p>
            <a:r>
              <a:rPr lang="en-US" dirty="0"/>
              <a:t>Net loss</a:t>
            </a:r>
          </a:p>
        </p:txBody>
      </p:sp>
      <p:sp>
        <p:nvSpPr>
          <p:cNvPr id="24" name="TextBox 23"/>
          <p:cNvSpPr txBox="1"/>
          <p:nvPr/>
        </p:nvSpPr>
        <p:spPr>
          <a:xfrm>
            <a:off x="6299418" y="2511221"/>
            <a:ext cx="967829" cy="369332"/>
          </a:xfrm>
          <a:prstGeom prst="rect">
            <a:avLst/>
          </a:prstGeom>
          <a:noFill/>
        </p:spPr>
        <p:txBody>
          <a:bodyPr wrap="none" rtlCol="0">
            <a:spAutoFit/>
          </a:bodyPr>
          <a:lstStyle/>
          <a:p>
            <a:r>
              <a:rPr lang="en-US" dirty="0"/>
              <a:t>Net gain</a:t>
            </a:r>
          </a:p>
        </p:txBody>
      </p:sp>
      <p:grpSp>
        <p:nvGrpSpPr>
          <p:cNvPr id="25" name="Group 24"/>
          <p:cNvGrpSpPr/>
          <p:nvPr/>
        </p:nvGrpSpPr>
        <p:grpSpPr>
          <a:xfrm>
            <a:off x="11157630" y="1054769"/>
            <a:ext cx="208641" cy="4938730"/>
            <a:chOff x="6255391" y="1346329"/>
            <a:chExt cx="419729" cy="5180202"/>
          </a:xfrm>
        </p:grpSpPr>
        <p:sp>
          <p:nvSpPr>
            <p:cNvPr id="26" name="Rectangle 25"/>
            <p:cNvSpPr/>
            <p:nvPr/>
          </p:nvSpPr>
          <p:spPr>
            <a:xfrm>
              <a:off x="6255391" y="1346329"/>
              <a:ext cx="419729" cy="51802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255391" y="4191129"/>
              <a:ext cx="419729" cy="2335402"/>
            </a:xfrm>
            <a:prstGeom prst="rect">
              <a:avLst/>
            </a:prstGeom>
            <a:pattFill prst="ltHorz">
              <a:fgClr>
                <a:schemeClr val="bg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1157630" y="4156427"/>
            <a:ext cx="208641" cy="1837071"/>
          </a:xfrm>
          <a:prstGeom prst="rect">
            <a:avLst/>
          </a:prstGeom>
          <a:solidFill>
            <a:srgbClr val="5B9BD5">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0800000">
            <a:off x="11246259" y="4052299"/>
            <a:ext cx="120012" cy="10412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Right Arrow 29"/>
          <p:cNvSpPr/>
          <p:nvPr/>
        </p:nvSpPr>
        <p:spPr>
          <a:xfrm rot="20328122">
            <a:off x="9858013" y="4252593"/>
            <a:ext cx="1394258" cy="184083"/>
          </a:xfrm>
          <a:prstGeom prst="leftRightArrow">
            <a:avLst/>
          </a:prstGeom>
          <a:solidFill>
            <a:srgbClr val="FFFF00"/>
          </a:solid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Isosceles Triangle 30"/>
          <p:cNvSpPr/>
          <p:nvPr/>
        </p:nvSpPr>
        <p:spPr>
          <a:xfrm rot="10800000">
            <a:off x="9724964" y="4565659"/>
            <a:ext cx="128194" cy="109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021111" y="1010134"/>
            <a:ext cx="239626" cy="5128259"/>
            <a:chOff x="6255391" y="1346329"/>
            <a:chExt cx="419729" cy="5180201"/>
          </a:xfrm>
        </p:grpSpPr>
        <p:sp>
          <p:nvSpPr>
            <p:cNvPr id="33" name="Rectangle 32"/>
            <p:cNvSpPr/>
            <p:nvPr/>
          </p:nvSpPr>
          <p:spPr>
            <a:xfrm>
              <a:off x="6255391" y="1346329"/>
              <a:ext cx="419729" cy="51802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6255391" y="6346019"/>
              <a:ext cx="419729" cy="180511"/>
            </a:xfrm>
            <a:prstGeom prst="rect">
              <a:avLst/>
            </a:prstGeom>
            <a:pattFill prst="ltHorz">
              <a:fgClr>
                <a:schemeClr val="bg1">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9030352" y="4156427"/>
            <a:ext cx="239626" cy="2003008"/>
          </a:xfrm>
          <a:prstGeom prst="rect">
            <a:avLst/>
          </a:prstGeom>
          <a:solidFill>
            <a:srgbClr val="5B9BD5">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rot="10800000">
            <a:off x="9129599" y="4020920"/>
            <a:ext cx="128194" cy="13253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Right Arrow 36"/>
          <p:cNvSpPr/>
          <p:nvPr/>
        </p:nvSpPr>
        <p:spPr>
          <a:xfrm rot="13317529">
            <a:off x="9207274" y="4249818"/>
            <a:ext cx="581498" cy="189054"/>
          </a:xfrm>
          <a:prstGeom prst="leftRightArrow">
            <a:avLst/>
          </a:prstGeom>
          <a:solidFill>
            <a:srgbClr val="FFFF00"/>
          </a:solid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Freeform 37"/>
          <p:cNvSpPr/>
          <p:nvPr/>
        </p:nvSpPr>
        <p:spPr>
          <a:xfrm>
            <a:off x="7138101" y="4199941"/>
            <a:ext cx="4106294" cy="1867261"/>
          </a:xfrm>
          <a:custGeom>
            <a:avLst/>
            <a:gdLst>
              <a:gd name="connsiteX0" fmla="*/ 0 w 3233432"/>
              <a:gd name="connsiteY0" fmla="*/ 142875 h 1017278"/>
              <a:gd name="connsiteX1" fmla="*/ 523875 w 3233432"/>
              <a:gd name="connsiteY1" fmla="*/ 581025 h 1017278"/>
              <a:gd name="connsiteX2" fmla="*/ 1419225 w 3233432"/>
              <a:gd name="connsiteY2" fmla="*/ 981075 h 1017278"/>
              <a:gd name="connsiteX3" fmla="*/ 2286000 w 3233432"/>
              <a:gd name="connsiteY3" fmla="*/ 914400 h 1017278"/>
              <a:gd name="connsiteX4" fmla="*/ 3114675 w 3233432"/>
              <a:gd name="connsiteY4" fmla="*/ 238125 h 1017278"/>
              <a:gd name="connsiteX5" fmla="*/ 3209925 w 3233432"/>
              <a:gd name="connsiteY5" fmla="*/ 0 h 1017278"/>
              <a:gd name="connsiteX0" fmla="*/ 0 w 3233432"/>
              <a:gd name="connsiteY0" fmla="*/ 142875 h 1100091"/>
              <a:gd name="connsiteX1" fmla="*/ 523875 w 3233432"/>
              <a:gd name="connsiteY1" fmla="*/ 581025 h 1100091"/>
              <a:gd name="connsiteX2" fmla="*/ 1419225 w 3233432"/>
              <a:gd name="connsiteY2" fmla="*/ 1082675 h 1100091"/>
              <a:gd name="connsiteX3" fmla="*/ 2286000 w 3233432"/>
              <a:gd name="connsiteY3" fmla="*/ 914400 h 1100091"/>
              <a:gd name="connsiteX4" fmla="*/ 3114675 w 3233432"/>
              <a:gd name="connsiteY4" fmla="*/ 238125 h 1100091"/>
              <a:gd name="connsiteX5" fmla="*/ 3209925 w 3233432"/>
              <a:gd name="connsiteY5" fmla="*/ 0 h 1100091"/>
              <a:gd name="connsiteX0" fmla="*/ 0 w 3233432"/>
              <a:gd name="connsiteY0" fmla="*/ 142875 h 1102575"/>
              <a:gd name="connsiteX1" fmla="*/ 523875 w 3233432"/>
              <a:gd name="connsiteY1" fmla="*/ 581025 h 1102575"/>
              <a:gd name="connsiteX2" fmla="*/ 1419225 w 3233432"/>
              <a:gd name="connsiteY2" fmla="*/ 1082675 h 1102575"/>
              <a:gd name="connsiteX3" fmla="*/ 2324100 w 3233432"/>
              <a:gd name="connsiteY3" fmla="*/ 927100 h 1102575"/>
              <a:gd name="connsiteX4" fmla="*/ 3114675 w 3233432"/>
              <a:gd name="connsiteY4" fmla="*/ 238125 h 1102575"/>
              <a:gd name="connsiteX5" fmla="*/ 3209925 w 3233432"/>
              <a:gd name="connsiteY5" fmla="*/ 0 h 1102575"/>
              <a:gd name="connsiteX0" fmla="*/ 0 w 3233432"/>
              <a:gd name="connsiteY0" fmla="*/ 142875 h 1099971"/>
              <a:gd name="connsiteX1" fmla="*/ 473075 w 3233432"/>
              <a:gd name="connsiteY1" fmla="*/ 619125 h 1099971"/>
              <a:gd name="connsiteX2" fmla="*/ 1419225 w 3233432"/>
              <a:gd name="connsiteY2" fmla="*/ 1082675 h 1099971"/>
              <a:gd name="connsiteX3" fmla="*/ 2324100 w 3233432"/>
              <a:gd name="connsiteY3" fmla="*/ 927100 h 1099971"/>
              <a:gd name="connsiteX4" fmla="*/ 3114675 w 3233432"/>
              <a:gd name="connsiteY4" fmla="*/ 238125 h 1099971"/>
              <a:gd name="connsiteX5" fmla="*/ 3209925 w 3233432"/>
              <a:gd name="connsiteY5" fmla="*/ 0 h 1099971"/>
              <a:gd name="connsiteX0" fmla="*/ 0 w 3213098"/>
              <a:gd name="connsiteY0" fmla="*/ 142875 h 1093273"/>
              <a:gd name="connsiteX1" fmla="*/ 473075 w 3213098"/>
              <a:gd name="connsiteY1" fmla="*/ 619125 h 1093273"/>
              <a:gd name="connsiteX2" fmla="*/ 1419225 w 3213098"/>
              <a:gd name="connsiteY2" fmla="*/ 1082675 h 1093273"/>
              <a:gd name="connsiteX3" fmla="*/ 2324100 w 3213098"/>
              <a:gd name="connsiteY3" fmla="*/ 927100 h 1093273"/>
              <a:gd name="connsiteX4" fmla="*/ 2905125 w 3213098"/>
              <a:gd name="connsiteY4" fmla="*/ 733425 h 1093273"/>
              <a:gd name="connsiteX5" fmla="*/ 3209925 w 3213098"/>
              <a:gd name="connsiteY5" fmla="*/ 0 h 1093273"/>
              <a:gd name="connsiteX0" fmla="*/ 0 w 3213098"/>
              <a:gd name="connsiteY0" fmla="*/ 142875 h 1496077"/>
              <a:gd name="connsiteX1" fmla="*/ 473075 w 3213098"/>
              <a:gd name="connsiteY1" fmla="*/ 619125 h 1496077"/>
              <a:gd name="connsiteX2" fmla="*/ 1419225 w 3213098"/>
              <a:gd name="connsiteY2" fmla="*/ 1082675 h 1496077"/>
              <a:gd name="connsiteX3" fmla="*/ 2276475 w 3213098"/>
              <a:gd name="connsiteY3" fmla="*/ 1489075 h 1496077"/>
              <a:gd name="connsiteX4" fmla="*/ 2905125 w 3213098"/>
              <a:gd name="connsiteY4" fmla="*/ 733425 h 1496077"/>
              <a:gd name="connsiteX5" fmla="*/ 3209925 w 3213098"/>
              <a:gd name="connsiteY5" fmla="*/ 0 h 1496077"/>
              <a:gd name="connsiteX0" fmla="*/ 0 w 3213098"/>
              <a:gd name="connsiteY0" fmla="*/ 142875 h 1837730"/>
              <a:gd name="connsiteX1" fmla="*/ 473075 w 3213098"/>
              <a:gd name="connsiteY1" fmla="*/ 619125 h 1837730"/>
              <a:gd name="connsiteX2" fmla="*/ 1209675 w 3213098"/>
              <a:gd name="connsiteY2" fmla="*/ 1797050 h 1837730"/>
              <a:gd name="connsiteX3" fmla="*/ 2276475 w 3213098"/>
              <a:gd name="connsiteY3" fmla="*/ 1489075 h 1837730"/>
              <a:gd name="connsiteX4" fmla="*/ 2905125 w 3213098"/>
              <a:gd name="connsiteY4" fmla="*/ 733425 h 1837730"/>
              <a:gd name="connsiteX5" fmla="*/ 3209925 w 3213098"/>
              <a:gd name="connsiteY5" fmla="*/ 0 h 1837730"/>
              <a:gd name="connsiteX0" fmla="*/ 0 w 3213098"/>
              <a:gd name="connsiteY0" fmla="*/ 142875 h 1797716"/>
              <a:gd name="connsiteX1" fmla="*/ 473075 w 3213098"/>
              <a:gd name="connsiteY1" fmla="*/ 619125 h 1797716"/>
              <a:gd name="connsiteX2" fmla="*/ 1209675 w 3213098"/>
              <a:gd name="connsiteY2" fmla="*/ 1797050 h 1797716"/>
              <a:gd name="connsiteX3" fmla="*/ 2276475 w 3213098"/>
              <a:gd name="connsiteY3" fmla="*/ 1489075 h 1797716"/>
              <a:gd name="connsiteX4" fmla="*/ 2905125 w 3213098"/>
              <a:gd name="connsiteY4" fmla="*/ 733425 h 1797716"/>
              <a:gd name="connsiteX5" fmla="*/ 3209925 w 3213098"/>
              <a:gd name="connsiteY5" fmla="*/ 0 h 1797716"/>
              <a:gd name="connsiteX0" fmla="*/ 0 w 3213098"/>
              <a:gd name="connsiteY0" fmla="*/ 142875 h 1797716"/>
              <a:gd name="connsiteX1" fmla="*/ 473075 w 3213098"/>
              <a:gd name="connsiteY1" fmla="*/ 619125 h 1797716"/>
              <a:gd name="connsiteX2" fmla="*/ 1209675 w 3213098"/>
              <a:gd name="connsiteY2" fmla="*/ 1797050 h 1797716"/>
              <a:gd name="connsiteX3" fmla="*/ 2276475 w 3213098"/>
              <a:gd name="connsiteY3" fmla="*/ 1489075 h 1797716"/>
              <a:gd name="connsiteX4" fmla="*/ 2905125 w 3213098"/>
              <a:gd name="connsiteY4" fmla="*/ 733425 h 1797716"/>
              <a:gd name="connsiteX5" fmla="*/ 3209925 w 3213098"/>
              <a:gd name="connsiteY5" fmla="*/ 0 h 1797716"/>
              <a:gd name="connsiteX0" fmla="*/ 0 w 3213098"/>
              <a:gd name="connsiteY0" fmla="*/ 142875 h 1797716"/>
              <a:gd name="connsiteX1" fmla="*/ 473075 w 3213098"/>
              <a:gd name="connsiteY1" fmla="*/ 619125 h 1797716"/>
              <a:gd name="connsiteX2" fmla="*/ 1209675 w 3213098"/>
              <a:gd name="connsiteY2" fmla="*/ 1797050 h 1797716"/>
              <a:gd name="connsiteX3" fmla="*/ 2276475 w 3213098"/>
              <a:gd name="connsiteY3" fmla="*/ 1489075 h 1797716"/>
              <a:gd name="connsiteX4" fmla="*/ 2905125 w 3213098"/>
              <a:gd name="connsiteY4" fmla="*/ 733425 h 1797716"/>
              <a:gd name="connsiteX5" fmla="*/ 3209925 w 3213098"/>
              <a:gd name="connsiteY5" fmla="*/ 0 h 1797716"/>
              <a:gd name="connsiteX0" fmla="*/ 0 w 3213098"/>
              <a:gd name="connsiteY0" fmla="*/ 142875 h 1850225"/>
              <a:gd name="connsiteX1" fmla="*/ 473075 w 3213098"/>
              <a:gd name="connsiteY1" fmla="*/ 619125 h 1850225"/>
              <a:gd name="connsiteX2" fmla="*/ 1209675 w 3213098"/>
              <a:gd name="connsiteY2" fmla="*/ 1797050 h 1850225"/>
              <a:gd name="connsiteX3" fmla="*/ 2343150 w 3213098"/>
              <a:gd name="connsiteY3" fmla="*/ 1555750 h 1850225"/>
              <a:gd name="connsiteX4" fmla="*/ 2905125 w 3213098"/>
              <a:gd name="connsiteY4" fmla="*/ 733425 h 1850225"/>
              <a:gd name="connsiteX5" fmla="*/ 3209925 w 3213098"/>
              <a:gd name="connsiteY5" fmla="*/ 0 h 1850225"/>
              <a:gd name="connsiteX0" fmla="*/ 0 w 3212615"/>
              <a:gd name="connsiteY0" fmla="*/ 142875 h 1850225"/>
              <a:gd name="connsiteX1" fmla="*/ 473075 w 3212615"/>
              <a:gd name="connsiteY1" fmla="*/ 619125 h 1850225"/>
              <a:gd name="connsiteX2" fmla="*/ 1209675 w 3212615"/>
              <a:gd name="connsiteY2" fmla="*/ 1797050 h 1850225"/>
              <a:gd name="connsiteX3" fmla="*/ 2343150 w 3212615"/>
              <a:gd name="connsiteY3" fmla="*/ 1555750 h 1850225"/>
              <a:gd name="connsiteX4" fmla="*/ 2905125 w 3212615"/>
              <a:gd name="connsiteY4" fmla="*/ 733425 h 1850225"/>
              <a:gd name="connsiteX5" fmla="*/ 3209925 w 3212615"/>
              <a:gd name="connsiteY5" fmla="*/ 0 h 1850225"/>
              <a:gd name="connsiteX0" fmla="*/ 67705 w 3280320"/>
              <a:gd name="connsiteY0" fmla="*/ 142875 h 1804657"/>
              <a:gd name="connsiteX1" fmla="*/ 64530 w 3280320"/>
              <a:gd name="connsiteY1" fmla="*/ 1333500 h 1804657"/>
              <a:gd name="connsiteX2" fmla="*/ 1277380 w 3280320"/>
              <a:gd name="connsiteY2" fmla="*/ 1797050 h 1804657"/>
              <a:gd name="connsiteX3" fmla="*/ 2410855 w 3280320"/>
              <a:gd name="connsiteY3" fmla="*/ 1555750 h 1804657"/>
              <a:gd name="connsiteX4" fmla="*/ 2972830 w 3280320"/>
              <a:gd name="connsiteY4" fmla="*/ 733425 h 1804657"/>
              <a:gd name="connsiteX5" fmla="*/ 3277630 w 3280320"/>
              <a:gd name="connsiteY5" fmla="*/ 0 h 1804657"/>
              <a:gd name="connsiteX0" fmla="*/ 0 w 4155590"/>
              <a:gd name="connsiteY0" fmla="*/ 0 h 1852282"/>
              <a:gd name="connsiteX1" fmla="*/ 939800 w 4155590"/>
              <a:gd name="connsiteY1" fmla="*/ 1381125 h 1852282"/>
              <a:gd name="connsiteX2" fmla="*/ 2152650 w 4155590"/>
              <a:gd name="connsiteY2" fmla="*/ 1844675 h 1852282"/>
              <a:gd name="connsiteX3" fmla="*/ 3286125 w 4155590"/>
              <a:gd name="connsiteY3" fmla="*/ 1603375 h 1852282"/>
              <a:gd name="connsiteX4" fmla="*/ 3848100 w 4155590"/>
              <a:gd name="connsiteY4" fmla="*/ 781050 h 1852282"/>
              <a:gd name="connsiteX5" fmla="*/ 4152900 w 4155590"/>
              <a:gd name="connsiteY5" fmla="*/ 47625 h 1852282"/>
              <a:gd name="connsiteX0" fmla="*/ 0 w 4155590"/>
              <a:gd name="connsiteY0" fmla="*/ 0 h 1852282"/>
              <a:gd name="connsiteX1" fmla="*/ 939800 w 4155590"/>
              <a:gd name="connsiteY1" fmla="*/ 1381125 h 1852282"/>
              <a:gd name="connsiteX2" fmla="*/ 2152650 w 4155590"/>
              <a:gd name="connsiteY2" fmla="*/ 1844675 h 1852282"/>
              <a:gd name="connsiteX3" fmla="*/ 3286125 w 4155590"/>
              <a:gd name="connsiteY3" fmla="*/ 1603375 h 1852282"/>
              <a:gd name="connsiteX4" fmla="*/ 3848100 w 4155590"/>
              <a:gd name="connsiteY4" fmla="*/ 781050 h 1852282"/>
              <a:gd name="connsiteX5" fmla="*/ 4152900 w 4155590"/>
              <a:gd name="connsiteY5" fmla="*/ 47625 h 1852282"/>
              <a:gd name="connsiteX0" fmla="*/ 0 w 4155590"/>
              <a:gd name="connsiteY0" fmla="*/ 0 h 1849099"/>
              <a:gd name="connsiteX1" fmla="*/ 939800 w 4155590"/>
              <a:gd name="connsiteY1" fmla="*/ 1381125 h 1849099"/>
              <a:gd name="connsiteX2" fmla="*/ 2152650 w 4155590"/>
              <a:gd name="connsiteY2" fmla="*/ 1844675 h 1849099"/>
              <a:gd name="connsiteX3" fmla="*/ 3228975 w 4155590"/>
              <a:gd name="connsiteY3" fmla="*/ 1565275 h 1849099"/>
              <a:gd name="connsiteX4" fmla="*/ 3848100 w 4155590"/>
              <a:gd name="connsiteY4" fmla="*/ 781050 h 1849099"/>
              <a:gd name="connsiteX5" fmla="*/ 4152900 w 4155590"/>
              <a:gd name="connsiteY5" fmla="*/ 47625 h 1849099"/>
              <a:gd name="connsiteX0" fmla="*/ 0 w 4155590"/>
              <a:gd name="connsiteY0" fmla="*/ 0 h 1860647"/>
              <a:gd name="connsiteX1" fmla="*/ 939800 w 4155590"/>
              <a:gd name="connsiteY1" fmla="*/ 1381125 h 1860647"/>
              <a:gd name="connsiteX2" fmla="*/ 2152650 w 4155590"/>
              <a:gd name="connsiteY2" fmla="*/ 1844675 h 1860647"/>
              <a:gd name="connsiteX3" fmla="*/ 3286125 w 4155590"/>
              <a:gd name="connsiteY3" fmla="*/ 1660525 h 1860647"/>
              <a:gd name="connsiteX4" fmla="*/ 3848100 w 4155590"/>
              <a:gd name="connsiteY4" fmla="*/ 781050 h 1860647"/>
              <a:gd name="connsiteX5" fmla="*/ 4152900 w 4155590"/>
              <a:gd name="connsiteY5" fmla="*/ 47625 h 1860647"/>
              <a:gd name="connsiteX0" fmla="*/ 0 w 3526940"/>
              <a:gd name="connsiteY0" fmla="*/ 136525 h 1813022"/>
              <a:gd name="connsiteX1" fmla="*/ 311150 w 3526940"/>
              <a:gd name="connsiteY1" fmla="*/ 1333500 h 1813022"/>
              <a:gd name="connsiteX2" fmla="*/ 1524000 w 3526940"/>
              <a:gd name="connsiteY2" fmla="*/ 1797050 h 1813022"/>
              <a:gd name="connsiteX3" fmla="*/ 2657475 w 3526940"/>
              <a:gd name="connsiteY3" fmla="*/ 1612900 h 1813022"/>
              <a:gd name="connsiteX4" fmla="*/ 3219450 w 3526940"/>
              <a:gd name="connsiteY4" fmla="*/ 733425 h 1813022"/>
              <a:gd name="connsiteX5" fmla="*/ 3524250 w 3526940"/>
              <a:gd name="connsiteY5" fmla="*/ 0 h 1813022"/>
              <a:gd name="connsiteX0" fmla="*/ 13059 w 3539999"/>
              <a:gd name="connsiteY0" fmla="*/ 136525 h 1813022"/>
              <a:gd name="connsiteX1" fmla="*/ 324209 w 3539999"/>
              <a:gd name="connsiteY1" fmla="*/ 1333500 h 1813022"/>
              <a:gd name="connsiteX2" fmla="*/ 1537059 w 3539999"/>
              <a:gd name="connsiteY2" fmla="*/ 1797050 h 1813022"/>
              <a:gd name="connsiteX3" fmla="*/ 2670534 w 3539999"/>
              <a:gd name="connsiteY3" fmla="*/ 1612900 h 1813022"/>
              <a:gd name="connsiteX4" fmla="*/ 3232509 w 3539999"/>
              <a:gd name="connsiteY4" fmla="*/ 733425 h 1813022"/>
              <a:gd name="connsiteX5" fmla="*/ 3537309 w 3539999"/>
              <a:gd name="connsiteY5" fmla="*/ 0 h 1813022"/>
              <a:gd name="connsiteX0" fmla="*/ 14397 w 3541337"/>
              <a:gd name="connsiteY0" fmla="*/ 136525 h 1813022"/>
              <a:gd name="connsiteX1" fmla="*/ 25944 w 3541337"/>
              <a:gd name="connsiteY1" fmla="*/ 670509 h 1813022"/>
              <a:gd name="connsiteX2" fmla="*/ 325547 w 3541337"/>
              <a:gd name="connsiteY2" fmla="*/ 1333500 h 1813022"/>
              <a:gd name="connsiteX3" fmla="*/ 1538397 w 3541337"/>
              <a:gd name="connsiteY3" fmla="*/ 1797050 h 1813022"/>
              <a:gd name="connsiteX4" fmla="*/ 2671872 w 3541337"/>
              <a:gd name="connsiteY4" fmla="*/ 1612900 h 1813022"/>
              <a:gd name="connsiteX5" fmla="*/ 3233847 w 3541337"/>
              <a:gd name="connsiteY5" fmla="*/ 733425 h 1813022"/>
              <a:gd name="connsiteX6" fmla="*/ 3538647 w 3541337"/>
              <a:gd name="connsiteY6" fmla="*/ 0 h 1813022"/>
              <a:gd name="connsiteX0" fmla="*/ 83627 w 3610567"/>
              <a:gd name="connsiteY0" fmla="*/ 136525 h 1813022"/>
              <a:gd name="connsiteX1" fmla="*/ 12624 w 3610567"/>
              <a:gd name="connsiteY1" fmla="*/ 810209 h 1813022"/>
              <a:gd name="connsiteX2" fmla="*/ 394777 w 3610567"/>
              <a:gd name="connsiteY2" fmla="*/ 1333500 h 1813022"/>
              <a:gd name="connsiteX3" fmla="*/ 1607627 w 3610567"/>
              <a:gd name="connsiteY3" fmla="*/ 1797050 h 1813022"/>
              <a:gd name="connsiteX4" fmla="*/ 2741102 w 3610567"/>
              <a:gd name="connsiteY4" fmla="*/ 1612900 h 1813022"/>
              <a:gd name="connsiteX5" fmla="*/ 3303077 w 3610567"/>
              <a:gd name="connsiteY5" fmla="*/ 733425 h 1813022"/>
              <a:gd name="connsiteX6" fmla="*/ 3607877 w 3610567"/>
              <a:gd name="connsiteY6" fmla="*/ 0 h 1813022"/>
              <a:gd name="connsiteX0" fmla="*/ 83627 w 3610567"/>
              <a:gd name="connsiteY0" fmla="*/ 136525 h 1799158"/>
              <a:gd name="connsiteX1" fmla="*/ 12624 w 3610567"/>
              <a:gd name="connsiteY1" fmla="*/ 810209 h 1799158"/>
              <a:gd name="connsiteX2" fmla="*/ 375727 w 3610567"/>
              <a:gd name="connsiteY2" fmla="*/ 1555750 h 1799158"/>
              <a:gd name="connsiteX3" fmla="*/ 1607627 w 3610567"/>
              <a:gd name="connsiteY3" fmla="*/ 1797050 h 1799158"/>
              <a:gd name="connsiteX4" fmla="*/ 2741102 w 3610567"/>
              <a:gd name="connsiteY4" fmla="*/ 1612900 h 1799158"/>
              <a:gd name="connsiteX5" fmla="*/ 3303077 w 3610567"/>
              <a:gd name="connsiteY5" fmla="*/ 733425 h 1799158"/>
              <a:gd name="connsiteX6" fmla="*/ 3607877 w 3610567"/>
              <a:gd name="connsiteY6" fmla="*/ 0 h 1799158"/>
              <a:gd name="connsiteX0" fmla="*/ 83627 w 3714702"/>
              <a:gd name="connsiteY0" fmla="*/ 136525 h 1798247"/>
              <a:gd name="connsiteX1" fmla="*/ 12624 w 3714702"/>
              <a:gd name="connsiteY1" fmla="*/ 810209 h 1798247"/>
              <a:gd name="connsiteX2" fmla="*/ 375727 w 3714702"/>
              <a:gd name="connsiteY2" fmla="*/ 1555750 h 1798247"/>
              <a:gd name="connsiteX3" fmla="*/ 1607627 w 3714702"/>
              <a:gd name="connsiteY3" fmla="*/ 1797050 h 1798247"/>
              <a:gd name="connsiteX4" fmla="*/ 2741102 w 3714702"/>
              <a:gd name="connsiteY4" fmla="*/ 1612900 h 1798247"/>
              <a:gd name="connsiteX5" fmla="*/ 3671377 w 3714702"/>
              <a:gd name="connsiteY5" fmla="*/ 911225 h 1798247"/>
              <a:gd name="connsiteX6" fmla="*/ 3607877 w 3714702"/>
              <a:gd name="connsiteY6" fmla="*/ 0 h 1798247"/>
              <a:gd name="connsiteX0" fmla="*/ 83627 w 3742054"/>
              <a:gd name="connsiteY0" fmla="*/ 174625 h 1836347"/>
              <a:gd name="connsiteX1" fmla="*/ 12624 w 3742054"/>
              <a:gd name="connsiteY1" fmla="*/ 848309 h 1836347"/>
              <a:gd name="connsiteX2" fmla="*/ 375727 w 3742054"/>
              <a:gd name="connsiteY2" fmla="*/ 1593850 h 1836347"/>
              <a:gd name="connsiteX3" fmla="*/ 1607627 w 3742054"/>
              <a:gd name="connsiteY3" fmla="*/ 1835150 h 1836347"/>
              <a:gd name="connsiteX4" fmla="*/ 2741102 w 3742054"/>
              <a:gd name="connsiteY4" fmla="*/ 1651000 h 1836347"/>
              <a:gd name="connsiteX5" fmla="*/ 3671377 w 3742054"/>
              <a:gd name="connsiteY5" fmla="*/ 949325 h 1836347"/>
              <a:gd name="connsiteX6" fmla="*/ 3703127 w 3742054"/>
              <a:gd name="connsiteY6" fmla="*/ 0 h 1836347"/>
              <a:gd name="connsiteX0" fmla="*/ 83627 w 3784786"/>
              <a:gd name="connsiteY0" fmla="*/ 174625 h 1836237"/>
              <a:gd name="connsiteX1" fmla="*/ 12624 w 3784786"/>
              <a:gd name="connsiteY1" fmla="*/ 848309 h 1836237"/>
              <a:gd name="connsiteX2" fmla="*/ 375727 w 3784786"/>
              <a:gd name="connsiteY2" fmla="*/ 1593850 h 1836237"/>
              <a:gd name="connsiteX3" fmla="*/ 1607627 w 3784786"/>
              <a:gd name="connsiteY3" fmla="*/ 1835150 h 1836237"/>
              <a:gd name="connsiteX4" fmla="*/ 2741102 w 3784786"/>
              <a:gd name="connsiteY4" fmla="*/ 1651000 h 1836237"/>
              <a:gd name="connsiteX5" fmla="*/ 3734877 w 3784786"/>
              <a:gd name="connsiteY5" fmla="*/ 987425 h 1836237"/>
              <a:gd name="connsiteX6" fmla="*/ 3703127 w 3784786"/>
              <a:gd name="connsiteY6" fmla="*/ 0 h 1836237"/>
              <a:gd name="connsiteX0" fmla="*/ 83627 w 3749477"/>
              <a:gd name="connsiteY0" fmla="*/ 174625 h 1836388"/>
              <a:gd name="connsiteX1" fmla="*/ 12624 w 3749477"/>
              <a:gd name="connsiteY1" fmla="*/ 848309 h 1836388"/>
              <a:gd name="connsiteX2" fmla="*/ 375727 w 3749477"/>
              <a:gd name="connsiteY2" fmla="*/ 1593850 h 1836388"/>
              <a:gd name="connsiteX3" fmla="*/ 1607627 w 3749477"/>
              <a:gd name="connsiteY3" fmla="*/ 1835150 h 1836388"/>
              <a:gd name="connsiteX4" fmla="*/ 2741102 w 3749477"/>
              <a:gd name="connsiteY4" fmla="*/ 1651000 h 1836388"/>
              <a:gd name="connsiteX5" fmla="*/ 3684077 w 3749477"/>
              <a:gd name="connsiteY5" fmla="*/ 936625 h 1836388"/>
              <a:gd name="connsiteX6" fmla="*/ 3703127 w 3749477"/>
              <a:gd name="connsiteY6" fmla="*/ 0 h 1836388"/>
              <a:gd name="connsiteX0" fmla="*/ 83627 w 3769539"/>
              <a:gd name="connsiteY0" fmla="*/ 174625 h 1836388"/>
              <a:gd name="connsiteX1" fmla="*/ 12624 w 3769539"/>
              <a:gd name="connsiteY1" fmla="*/ 848309 h 1836388"/>
              <a:gd name="connsiteX2" fmla="*/ 375727 w 3769539"/>
              <a:gd name="connsiteY2" fmla="*/ 1593850 h 1836388"/>
              <a:gd name="connsiteX3" fmla="*/ 1607627 w 3769539"/>
              <a:gd name="connsiteY3" fmla="*/ 1835150 h 1836388"/>
              <a:gd name="connsiteX4" fmla="*/ 2741102 w 3769539"/>
              <a:gd name="connsiteY4" fmla="*/ 1651000 h 1836388"/>
              <a:gd name="connsiteX5" fmla="*/ 3684077 w 3769539"/>
              <a:gd name="connsiteY5" fmla="*/ 936625 h 1836388"/>
              <a:gd name="connsiteX6" fmla="*/ 3703127 w 3769539"/>
              <a:gd name="connsiteY6" fmla="*/ 0 h 1836388"/>
              <a:gd name="connsiteX0" fmla="*/ 215378 w 3763703"/>
              <a:gd name="connsiteY0" fmla="*/ 47625 h 1836388"/>
              <a:gd name="connsiteX1" fmla="*/ 6788 w 3763703"/>
              <a:gd name="connsiteY1" fmla="*/ 848309 h 1836388"/>
              <a:gd name="connsiteX2" fmla="*/ 369891 w 3763703"/>
              <a:gd name="connsiteY2" fmla="*/ 1593850 h 1836388"/>
              <a:gd name="connsiteX3" fmla="*/ 1601791 w 3763703"/>
              <a:gd name="connsiteY3" fmla="*/ 1835150 h 1836388"/>
              <a:gd name="connsiteX4" fmla="*/ 2735266 w 3763703"/>
              <a:gd name="connsiteY4" fmla="*/ 1651000 h 1836388"/>
              <a:gd name="connsiteX5" fmla="*/ 3678241 w 3763703"/>
              <a:gd name="connsiteY5" fmla="*/ 936625 h 1836388"/>
              <a:gd name="connsiteX6" fmla="*/ 3697291 w 3763703"/>
              <a:gd name="connsiteY6" fmla="*/ 0 h 1836388"/>
              <a:gd name="connsiteX0" fmla="*/ 215378 w 3763703"/>
              <a:gd name="connsiteY0" fmla="*/ 47625 h 1842934"/>
              <a:gd name="connsiteX1" fmla="*/ 6788 w 3763703"/>
              <a:gd name="connsiteY1" fmla="*/ 848309 h 1842934"/>
              <a:gd name="connsiteX2" fmla="*/ 415754 w 3763703"/>
              <a:gd name="connsiteY2" fmla="*/ 1460500 h 1842934"/>
              <a:gd name="connsiteX3" fmla="*/ 1601791 w 3763703"/>
              <a:gd name="connsiteY3" fmla="*/ 1835150 h 1842934"/>
              <a:gd name="connsiteX4" fmla="*/ 2735266 w 3763703"/>
              <a:gd name="connsiteY4" fmla="*/ 1651000 h 1842934"/>
              <a:gd name="connsiteX5" fmla="*/ 3678241 w 3763703"/>
              <a:gd name="connsiteY5" fmla="*/ 936625 h 1842934"/>
              <a:gd name="connsiteX6" fmla="*/ 3697291 w 3763703"/>
              <a:gd name="connsiteY6" fmla="*/ 0 h 1842934"/>
              <a:gd name="connsiteX0" fmla="*/ 215378 w 3763703"/>
              <a:gd name="connsiteY0" fmla="*/ 47625 h 1835152"/>
              <a:gd name="connsiteX1" fmla="*/ 6788 w 3763703"/>
              <a:gd name="connsiteY1" fmla="*/ 848309 h 1835152"/>
              <a:gd name="connsiteX2" fmla="*/ 415754 w 3763703"/>
              <a:gd name="connsiteY2" fmla="*/ 1460500 h 1835152"/>
              <a:gd name="connsiteX3" fmla="*/ 870707 w 3763703"/>
              <a:gd name="connsiteY3" fmla="*/ 1654759 h 1835152"/>
              <a:gd name="connsiteX4" fmla="*/ 1601791 w 3763703"/>
              <a:gd name="connsiteY4" fmla="*/ 1835150 h 1835152"/>
              <a:gd name="connsiteX5" fmla="*/ 2735266 w 3763703"/>
              <a:gd name="connsiteY5" fmla="*/ 1651000 h 1835152"/>
              <a:gd name="connsiteX6" fmla="*/ 3678241 w 3763703"/>
              <a:gd name="connsiteY6" fmla="*/ 936625 h 1835152"/>
              <a:gd name="connsiteX7" fmla="*/ 3697291 w 3763703"/>
              <a:gd name="connsiteY7" fmla="*/ 0 h 1835152"/>
              <a:gd name="connsiteX0" fmla="*/ 215378 w 3763703"/>
              <a:gd name="connsiteY0" fmla="*/ 47625 h 1839764"/>
              <a:gd name="connsiteX1" fmla="*/ 6788 w 3763703"/>
              <a:gd name="connsiteY1" fmla="*/ 848309 h 1839764"/>
              <a:gd name="connsiteX2" fmla="*/ 415754 w 3763703"/>
              <a:gd name="connsiteY2" fmla="*/ 1460500 h 1839764"/>
              <a:gd name="connsiteX3" fmla="*/ 842043 w 3763703"/>
              <a:gd name="connsiteY3" fmla="*/ 1756359 h 1839764"/>
              <a:gd name="connsiteX4" fmla="*/ 1601791 w 3763703"/>
              <a:gd name="connsiteY4" fmla="*/ 1835150 h 1839764"/>
              <a:gd name="connsiteX5" fmla="*/ 2735266 w 3763703"/>
              <a:gd name="connsiteY5" fmla="*/ 1651000 h 1839764"/>
              <a:gd name="connsiteX6" fmla="*/ 3678241 w 3763703"/>
              <a:gd name="connsiteY6" fmla="*/ 936625 h 1839764"/>
              <a:gd name="connsiteX7" fmla="*/ 3697291 w 3763703"/>
              <a:gd name="connsiteY7" fmla="*/ 0 h 1839764"/>
              <a:gd name="connsiteX0" fmla="*/ 215378 w 3763703"/>
              <a:gd name="connsiteY0" fmla="*/ 47625 h 1839764"/>
              <a:gd name="connsiteX1" fmla="*/ 6788 w 3763703"/>
              <a:gd name="connsiteY1" fmla="*/ 848309 h 1839764"/>
              <a:gd name="connsiteX2" fmla="*/ 335495 w 3763703"/>
              <a:gd name="connsiteY2" fmla="*/ 1301750 h 1839764"/>
              <a:gd name="connsiteX3" fmla="*/ 842043 w 3763703"/>
              <a:gd name="connsiteY3" fmla="*/ 1756359 h 1839764"/>
              <a:gd name="connsiteX4" fmla="*/ 1601791 w 3763703"/>
              <a:gd name="connsiteY4" fmla="*/ 1835150 h 1839764"/>
              <a:gd name="connsiteX5" fmla="*/ 2735266 w 3763703"/>
              <a:gd name="connsiteY5" fmla="*/ 1651000 h 1839764"/>
              <a:gd name="connsiteX6" fmla="*/ 3678241 w 3763703"/>
              <a:gd name="connsiteY6" fmla="*/ 936625 h 1839764"/>
              <a:gd name="connsiteX7" fmla="*/ 3697291 w 3763703"/>
              <a:gd name="connsiteY7" fmla="*/ 0 h 1839764"/>
              <a:gd name="connsiteX0" fmla="*/ 204184 w 3752509"/>
              <a:gd name="connsiteY0" fmla="*/ 47625 h 1839764"/>
              <a:gd name="connsiteX1" fmla="*/ 7060 w 3752509"/>
              <a:gd name="connsiteY1" fmla="*/ 702259 h 1839764"/>
              <a:gd name="connsiteX2" fmla="*/ 324301 w 3752509"/>
              <a:gd name="connsiteY2" fmla="*/ 1301750 h 1839764"/>
              <a:gd name="connsiteX3" fmla="*/ 830849 w 3752509"/>
              <a:gd name="connsiteY3" fmla="*/ 1756359 h 1839764"/>
              <a:gd name="connsiteX4" fmla="*/ 1590597 w 3752509"/>
              <a:gd name="connsiteY4" fmla="*/ 1835150 h 1839764"/>
              <a:gd name="connsiteX5" fmla="*/ 2724072 w 3752509"/>
              <a:gd name="connsiteY5" fmla="*/ 1651000 h 1839764"/>
              <a:gd name="connsiteX6" fmla="*/ 3667047 w 3752509"/>
              <a:gd name="connsiteY6" fmla="*/ 936625 h 1839764"/>
              <a:gd name="connsiteX7" fmla="*/ 3686097 w 3752509"/>
              <a:gd name="connsiteY7" fmla="*/ 0 h 1839764"/>
              <a:gd name="connsiteX0" fmla="*/ 197124 w 3745449"/>
              <a:gd name="connsiteY0" fmla="*/ 47625 h 1839764"/>
              <a:gd name="connsiteX1" fmla="*/ 0 w 3745449"/>
              <a:gd name="connsiteY1" fmla="*/ 702259 h 1839764"/>
              <a:gd name="connsiteX2" fmla="*/ 317241 w 3745449"/>
              <a:gd name="connsiteY2" fmla="*/ 1301750 h 1839764"/>
              <a:gd name="connsiteX3" fmla="*/ 823789 w 3745449"/>
              <a:gd name="connsiteY3" fmla="*/ 1756359 h 1839764"/>
              <a:gd name="connsiteX4" fmla="*/ 1583537 w 3745449"/>
              <a:gd name="connsiteY4" fmla="*/ 1835150 h 1839764"/>
              <a:gd name="connsiteX5" fmla="*/ 2717012 w 3745449"/>
              <a:gd name="connsiteY5" fmla="*/ 1651000 h 1839764"/>
              <a:gd name="connsiteX6" fmla="*/ 3659987 w 3745449"/>
              <a:gd name="connsiteY6" fmla="*/ 936625 h 1839764"/>
              <a:gd name="connsiteX7" fmla="*/ 3679037 w 3745449"/>
              <a:gd name="connsiteY7" fmla="*/ 0 h 1839764"/>
              <a:gd name="connsiteX0" fmla="*/ 204183 w 3752508"/>
              <a:gd name="connsiteY0" fmla="*/ 47625 h 1839764"/>
              <a:gd name="connsiteX1" fmla="*/ 7059 w 3752508"/>
              <a:gd name="connsiteY1" fmla="*/ 702259 h 1839764"/>
              <a:gd name="connsiteX2" fmla="*/ 324300 w 3752508"/>
              <a:gd name="connsiteY2" fmla="*/ 1301750 h 1839764"/>
              <a:gd name="connsiteX3" fmla="*/ 830848 w 3752508"/>
              <a:gd name="connsiteY3" fmla="*/ 1756359 h 1839764"/>
              <a:gd name="connsiteX4" fmla="*/ 1590596 w 3752508"/>
              <a:gd name="connsiteY4" fmla="*/ 1835150 h 1839764"/>
              <a:gd name="connsiteX5" fmla="*/ 2724071 w 3752508"/>
              <a:gd name="connsiteY5" fmla="*/ 1651000 h 1839764"/>
              <a:gd name="connsiteX6" fmla="*/ 3667046 w 3752508"/>
              <a:gd name="connsiteY6" fmla="*/ 936625 h 1839764"/>
              <a:gd name="connsiteX7" fmla="*/ 3686096 w 3752508"/>
              <a:gd name="connsiteY7" fmla="*/ 0 h 1839764"/>
              <a:gd name="connsiteX0" fmla="*/ 197253 w 3745578"/>
              <a:gd name="connsiteY0" fmla="*/ 47625 h 1839764"/>
              <a:gd name="connsiteX1" fmla="*/ 129 w 3745578"/>
              <a:gd name="connsiteY1" fmla="*/ 702259 h 1839764"/>
              <a:gd name="connsiteX2" fmla="*/ 317370 w 3745578"/>
              <a:gd name="connsiteY2" fmla="*/ 1301750 h 1839764"/>
              <a:gd name="connsiteX3" fmla="*/ 823918 w 3745578"/>
              <a:gd name="connsiteY3" fmla="*/ 1756359 h 1839764"/>
              <a:gd name="connsiteX4" fmla="*/ 1583666 w 3745578"/>
              <a:gd name="connsiteY4" fmla="*/ 1835150 h 1839764"/>
              <a:gd name="connsiteX5" fmla="*/ 2717141 w 3745578"/>
              <a:gd name="connsiteY5" fmla="*/ 1651000 h 1839764"/>
              <a:gd name="connsiteX6" fmla="*/ 3660116 w 3745578"/>
              <a:gd name="connsiteY6" fmla="*/ 936625 h 1839764"/>
              <a:gd name="connsiteX7" fmla="*/ 3679166 w 3745578"/>
              <a:gd name="connsiteY7" fmla="*/ 0 h 1839764"/>
              <a:gd name="connsiteX0" fmla="*/ 197253 w 3745578"/>
              <a:gd name="connsiteY0" fmla="*/ 47625 h 1838646"/>
              <a:gd name="connsiteX1" fmla="*/ 129 w 3745578"/>
              <a:gd name="connsiteY1" fmla="*/ 702259 h 1838646"/>
              <a:gd name="connsiteX2" fmla="*/ 317370 w 3745578"/>
              <a:gd name="connsiteY2" fmla="*/ 1301750 h 1838646"/>
              <a:gd name="connsiteX3" fmla="*/ 823918 w 3745578"/>
              <a:gd name="connsiteY3" fmla="*/ 1756359 h 1838646"/>
              <a:gd name="connsiteX4" fmla="*/ 1583666 w 3745578"/>
              <a:gd name="connsiteY4" fmla="*/ 1835150 h 1838646"/>
              <a:gd name="connsiteX5" fmla="*/ 2785934 w 3745578"/>
              <a:gd name="connsiteY5" fmla="*/ 1670050 h 1838646"/>
              <a:gd name="connsiteX6" fmla="*/ 3660116 w 3745578"/>
              <a:gd name="connsiteY6" fmla="*/ 936625 h 1838646"/>
              <a:gd name="connsiteX7" fmla="*/ 3679166 w 3745578"/>
              <a:gd name="connsiteY7" fmla="*/ 0 h 1838646"/>
              <a:gd name="connsiteX0" fmla="*/ 197253 w 3706205"/>
              <a:gd name="connsiteY0" fmla="*/ 47625 h 1838646"/>
              <a:gd name="connsiteX1" fmla="*/ 129 w 3706205"/>
              <a:gd name="connsiteY1" fmla="*/ 702259 h 1838646"/>
              <a:gd name="connsiteX2" fmla="*/ 317370 w 3706205"/>
              <a:gd name="connsiteY2" fmla="*/ 1301750 h 1838646"/>
              <a:gd name="connsiteX3" fmla="*/ 823918 w 3706205"/>
              <a:gd name="connsiteY3" fmla="*/ 1756359 h 1838646"/>
              <a:gd name="connsiteX4" fmla="*/ 1583666 w 3706205"/>
              <a:gd name="connsiteY4" fmla="*/ 1835150 h 1838646"/>
              <a:gd name="connsiteX5" fmla="*/ 2785934 w 3706205"/>
              <a:gd name="connsiteY5" fmla="*/ 1670050 h 1838646"/>
              <a:gd name="connsiteX6" fmla="*/ 3511064 w 3706205"/>
              <a:gd name="connsiteY6" fmla="*/ 860425 h 1838646"/>
              <a:gd name="connsiteX7" fmla="*/ 3679166 w 3706205"/>
              <a:gd name="connsiteY7" fmla="*/ 0 h 1838646"/>
              <a:gd name="connsiteX0" fmla="*/ 197253 w 3679166"/>
              <a:gd name="connsiteY0" fmla="*/ 47625 h 1838646"/>
              <a:gd name="connsiteX1" fmla="*/ 129 w 3679166"/>
              <a:gd name="connsiteY1" fmla="*/ 702259 h 1838646"/>
              <a:gd name="connsiteX2" fmla="*/ 317370 w 3679166"/>
              <a:gd name="connsiteY2" fmla="*/ 1301750 h 1838646"/>
              <a:gd name="connsiteX3" fmla="*/ 823918 w 3679166"/>
              <a:gd name="connsiteY3" fmla="*/ 1756359 h 1838646"/>
              <a:gd name="connsiteX4" fmla="*/ 1583666 w 3679166"/>
              <a:gd name="connsiteY4" fmla="*/ 1835150 h 1838646"/>
              <a:gd name="connsiteX5" fmla="*/ 2785934 w 3679166"/>
              <a:gd name="connsiteY5" fmla="*/ 1670050 h 1838646"/>
              <a:gd name="connsiteX6" fmla="*/ 3511064 w 3679166"/>
              <a:gd name="connsiteY6" fmla="*/ 860425 h 1838646"/>
              <a:gd name="connsiteX7" fmla="*/ 3679166 w 3679166"/>
              <a:gd name="connsiteY7" fmla="*/ 0 h 1838646"/>
              <a:gd name="connsiteX0" fmla="*/ 197253 w 3697231"/>
              <a:gd name="connsiteY0" fmla="*/ 47625 h 1838646"/>
              <a:gd name="connsiteX1" fmla="*/ 129 w 3697231"/>
              <a:gd name="connsiteY1" fmla="*/ 702259 h 1838646"/>
              <a:gd name="connsiteX2" fmla="*/ 317370 w 3697231"/>
              <a:gd name="connsiteY2" fmla="*/ 1301750 h 1838646"/>
              <a:gd name="connsiteX3" fmla="*/ 823918 w 3697231"/>
              <a:gd name="connsiteY3" fmla="*/ 1756359 h 1838646"/>
              <a:gd name="connsiteX4" fmla="*/ 1583666 w 3697231"/>
              <a:gd name="connsiteY4" fmla="*/ 1835150 h 1838646"/>
              <a:gd name="connsiteX5" fmla="*/ 2785934 w 3697231"/>
              <a:gd name="connsiteY5" fmla="*/ 1670050 h 1838646"/>
              <a:gd name="connsiteX6" fmla="*/ 3511064 w 3697231"/>
              <a:gd name="connsiteY6" fmla="*/ 860425 h 1838646"/>
              <a:gd name="connsiteX7" fmla="*/ 3679166 w 3697231"/>
              <a:gd name="connsiteY7" fmla="*/ 0 h 1838646"/>
              <a:gd name="connsiteX0" fmla="*/ 197253 w 3711930"/>
              <a:gd name="connsiteY0" fmla="*/ 47625 h 1838646"/>
              <a:gd name="connsiteX1" fmla="*/ 129 w 3711930"/>
              <a:gd name="connsiteY1" fmla="*/ 702259 h 1838646"/>
              <a:gd name="connsiteX2" fmla="*/ 317370 w 3711930"/>
              <a:gd name="connsiteY2" fmla="*/ 1301750 h 1838646"/>
              <a:gd name="connsiteX3" fmla="*/ 823918 w 3711930"/>
              <a:gd name="connsiteY3" fmla="*/ 1756359 h 1838646"/>
              <a:gd name="connsiteX4" fmla="*/ 1583666 w 3711930"/>
              <a:gd name="connsiteY4" fmla="*/ 1835150 h 1838646"/>
              <a:gd name="connsiteX5" fmla="*/ 2785934 w 3711930"/>
              <a:gd name="connsiteY5" fmla="*/ 1670050 h 1838646"/>
              <a:gd name="connsiteX6" fmla="*/ 3597056 w 3711930"/>
              <a:gd name="connsiteY6" fmla="*/ 898525 h 1838646"/>
              <a:gd name="connsiteX7" fmla="*/ 3679166 w 3711930"/>
              <a:gd name="connsiteY7" fmla="*/ 0 h 1838646"/>
              <a:gd name="connsiteX0" fmla="*/ 197253 w 3711930"/>
              <a:gd name="connsiteY0" fmla="*/ 47625 h 1867261"/>
              <a:gd name="connsiteX1" fmla="*/ 129 w 3711930"/>
              <a:gd name="connsiteY1" fmla="*/ 702259 h 1867261"/>
              <a:gd name="connsiteX2" fmla="*/ 317370 w 3711930"/>
              <a:gd name="connsiteY2" fmla="*/ 1301750 h 1867261"/>
              <a:gd name="connsiteX3" fmla="*/ 823918 w 3711930"/>
              <a:gd name="connsiteY3" fmla="*/ 1756359 h 1867261"/>
              <a:gd name="connsiteX4" fmla="*/ 1583666 w 3711930"/>
              <a:gd name="connsiteY4" fmla="*/ 1835150 h 1867261"/>
              <a:gd name="connsiteX5" fmla="*/ 3009513 w 3711930"/>
              <a:gd name="connsiteY5" fmla="*/ 1778000 h 1867261"/>
              <a:gd name="connsiteX6" fmla="*/ 3597056 w 3711930"/>
              <a:gd name="connsiteY6" fmla="*/ 898525 h 1867261"/>
              <a:gd name="connsiteX7" fmla="*/ 3679166 w 3711930"/>
              <a:gd name="connsiteY7" fmla="*/ 0 h 1867261"/>
              <a:gd name="connsiteX0" fmla="*/ 191524 w 3706201"/>
              <a:gd name="connsiteY0" fmla="*/ 47625 h 1867261"/>
              <a:gd name="connsiteX1" fmla="*/ 133 w 3706201"/>
              <a:gd name="connsiteY1" fmla="*/ 657809 h 1867261"/>
              <a:gd name="connsiteX2" fmla="*/ 311641 w 3706201"/>
              <a:gd name="connsiteY2" fmla="*/ 1301750 h 1867261"/>
              <a:gd name="connsiteX3" fmla="*/ 818189 w 3706201"/>
              <a:gd name="connsiteY3" fmla="*/ 1756359 h 1867261"/>
              <a:gd name="connsiteX4" fmla="*/ 1577937 w 3706201"/>
              <a:gd name="connsiteY4" fmla="*/ 1835150 h 1867261"/>
              <a:gd name="connsiteX5" fmla="*/ 3003784 w 3706201"/>
              <a:gd name="connsiteY5" fmla="*/ 1778000 h 1867261"/>
              <a:gd name="connsiteX6" fmla="*/ 3591327 w 3706201"/>
              <a:gd name="connsiteY6" fmla="*/ 898525 h 1867261"/>
              <a:gd name="connsiteX7" fmla="*/ 3673437 w 3706201"/>
              <a:gd name="connsiteY7" fmla="*/ 0 h 1867261"/>
              <a:gd name="connsiteX0" fmla="*/ 192491 w 3707168"/>
              <a:gd name="connsiteY0" fmla="*/ 47625 h 1867261"/>
              <a:gd name="connsiteX1" fmla="*/ 1100 w 3707168"/>
              <a:gd name="connsiteY1" fmla="*/ 657809 h 1867261"/>
              <a:gd name="connsiteX2" fmla="*/ 301142 w 3707168"/>
              <a:gd name="connsiteY2" fmla="*/ 1270000 h 1867261"/>
              <a:gd name="connsiteX3" fmla="*/ 819156 w 3707168"/>
              <a:gd name="connsiteY3" fmla="*/ 1756359 h 1867261"/>
              <a:gd name="connsiteX4" fmla="*/ 1578904 w 3707168"/>
              <a:gd name="connsiteY4" fmla="*/ 1835150 h 1867261"/>
              <a:gd name="connsiteX5" fmla="*/ 3004751 w 3707168"/>
              <a:gd name="connsiteY5" fmla="*/ 1778000 h 1867261"/>
              <a:gd name="connsiteX6" fmla="*/ 3592294 w 3707168"/>
              <a:gd name="connsiteY6" fmla="*/ 898525 h 1867261"/>
              <a:gd name="connsiteX7" fmla="*/ 3674404 w 3707168"/>
              <a:gd name="connsiteY7" fmla="*/ 0 h 1867261"/>
              <a:gd name="connsiteX0" fmla="*/ 192491 w 3707168"/>
              <a:gd name="connsiteY0" fmla="*/ 47625 h 1867261"/>
              <a:gd name="connsiteX1" fmla="*/ 1100 w 3707168"/>
              <a:gd name="connsiteY1" fmla="*/ 657809 h 1867261"/>
              <a:gd name="connsiteX2" fmla="*/ 301142 w 3707168"/>
              <a:gd name="connsiteY2" fmla="*/ 1270000 h 1867261"/>
              <a:gd name="connsiteX3" fmla="*/ 819156 w 3707168"/>
              <a:gd name="connsiteY3" fmla="*/ 1756359 h 1867261"/>
              <a:gd name="connsiteX4" fmla="*/ 1578904 w 3707168"/>
              <a:gd name="connsiteY4" fmla="*/ 1835150 h 1867261"/>
              <a:gd name="connsiteX5" fmla="*/ 3004751 w 3707168"/>
              <a:gd name="connsiteY5" fmla="*/ 1778000 h 1867261"/>
              <a:gd name="connsiteX6" fmla="*/ 3592294 w 3707168"/>
              <a:gd name="connsiteY6" fmla="*/ 898525 h 1867261"/>
              <a:gd name="connsiteX7" fmla="*/ 3674404 w 3707168"/>
              <a:gd name="connsiteY7" fmla="*/ 0 h 1867261"/>
              <a:gd name="connsiteX0" fmla="*/ 192491 w 3707168"/>
              <a:gd name="connsiteY0" fmla="*/ 47625 h 1867261"/>
              <a:gd name="connsiteX1" fmla="*/ 1100 w 3707168"/>
              <a:gd name="connsiteY1" fmla="*/ 657809 h 1867261"/>
              <a:gd name="connsiteX2" fmla="*/ 301142 w 3707168"/>
              <a:gd name="connsiteY2" fmla="*/ 1270000 h 1867261"/>
              <a:gd name="connsiteX3" fmla="*/ 819156 w 3707168"/>
              <a:gd name="connsiteY3" fmla="*/ 1756359 h 1867261"/>
              <a:gd name="connsiteX4" fmla="*/ 1578904 w 3707168"/>
              <a:gd name="connsiteY4" fmla="*/ 1835150 h 1867261"/>
              <a:gd name="connsiteX5" fmla="*/ 3004751 w 3707168"/>
              <a:gd name="connsiteY5" fmla="*/ 1778000 h 1867261"/>
              <a:gd name="connsiteX6" fmla="*/ 3592294 w 3707168"/>
              <a:gd name="connsiteY6" fmla="*/ 898525 h 1867261"/>
              <a:gd name="connsiteX7" fmla="*/ 3674404 w 3707168"/>
              <a:gd name="connsiteY7" fmla="*/ 0 h 1867261"/>
              <a:gd name="connsiteX0" fmla="*/ 192491 w 3707168"/>
              <a:gd name="connsiteY0" fmla="*/ 47625 h 1867261"/>
              <a:gd name="connsiteX1" fmla="*/ 1100 w 3707168"/>
              <a:gd name="connsiteY1" fmla="*/ 657809 h 1867261"/>
              <a:gd name="connsiteX2" fmla="*/ 301142 w 3707168"/>
              <a:gd name="connsiteY2" fmla="*/ 1270000 h 1867261"/>
              <a:gd name="connsiteX3" fmla="*/ 819156 w 3707168"/>
              <a:gd name="connsiteY3" fmla="*/ 1756359 h 1867261"/>
              <a:gd name="connsiteX4" fmla="*/ 1578904 w 3707168"/>
              <a:gd name="connsiteY4" fmla="*/ 1835150 h 1867261"/>
              <a:gd name="connsiteX5" fmla="*/ 3004751 w 3707168"/>
              <a:gd name="connsiteY5" fmla="*/ 1778000 h 1867261"/>
              <a:gd name="connsiteX6" fmla="*/ 3592294 w 3707168"/>
              <a:gd name="connsiteY6" fmla="*/ 898525 h 1867261"/>
              <a:gd name="connsiteX7" fmla="*/ 3674404 w 3707168"/>
              <a:gd name="connsiteY7" fmla="*/ 0 h 1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168" h="1867261">
                <a:moveTo>
                  <a:pt x="192491" y="47625"/>
                </a:moveTo>
                <a:cubicBezTo>
                  <a:pt x="194416" y="136622"/>
                  <a:pt x="-17008" y="454080"/>
                  <a:pt x="1100" y="657809"/>
                </a:cubicBezTo>
                <a:cubicBezTo>
                  <a:pt x="19208" y="861538"/>
                  <a:pt x="164799" y="1086908"/>
                  <a:pt x="301142" y="1270000"/>
                </a:cubicBezTo>
                <a:cubicBezTo>
                  <a:pt x="437485" y="1453092"/>
                  <a:pt x="627216" y="1662167"/>
                  <a:pt x="819156" y="1756359"/>
                </a:cubicBezTo>
                <a:cubicBezTo>
                  <a:pt x="1011096" y="1850551"/>
                  <a:pt x="1214638" y="1831543"/>
                  <a:pt x="1578904" y="1835150"/>
                </a:cubicBezTo>
                <a:cubicBezTo>
                  <a:pt x="1943170" y="1838757"/>
                  <a:pt x="2669186" y="1934104"/>
                  <a:pt x="3004751" y="1778000"/>
                </a:cubicBezTo>
                <a:cubicBezTo>
                  <a:pt x="3340316" y="1621896"/>
                  <a:pt x="3533557" y="1089025"/>
                  <a:pt x="3592294" y="898525"/>
                </a:cubicBezTo>
                <a:cubicBezTo>
                  <a:pt x="3708182" y="641350"/>
                  <a:pt x="3737992" y="417512"/>
                  <a:pt x="3674404" y="0"/>
                </a:cubicBezTo>
              </a:path>
            </a:pathLst>
          </a:custGeom>
          <a:noFill/>
          <a:ln w="57150">
            <a:solidFill>
              <a:srgbClr val="FF000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9" name="Straight Arrow Connector 2048"/>
          <p:cNvCxnSpPr>
            <a:endCxn id="14" idx="0"/>
          </p:cNvCxnSpPr>
          <p:nvPr/>
        </p:nvCxnSpPr>
        <p:spPr>
          <a:xfrm flipH="1" flipV="1">
            <a:off x="3407185" y="5009515"/>
            <a:ext cx="1441040" cy="14701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7" idx="0"/>
          </p:cNvCxnSpPr>
          <p:nvPr/>
        </p:nvCxnSpPr>
        <p:spPr>
          <a:xfrm flipV="1">
            <a:off x="5067705" y="5003800"/>
            <a:ext cx="78516" cy="14486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53" name="TextBox 2052"/>
          <p:cNvSpPr txBox="1"/>
          <p:nvPr/>
        </p:nvSpPr>
        <p:spPr>
          <a:xfrm>
            <a:off x="4346450" y="6450744"/>
            <a:ext cx="5678734" cy="369332"/>
          </a:xfrm>
          <a:prstGeom prst="rect">
            <a:avLst/>
          </a:prstGeom>
          <a:noFill/>
        </p:spPr>
        <p:txBody>
          <a:bodyPr wrap="none" rtlCol="0">
            <a:spAutoFit/>
          </a:bodyPr>
          <a:lstStyle/>
          <a:p>
            <a:r>
              <a:rPr lang="en-US" dirty="0"/>
              <a:t>Same potential means same water level in well/piezometer</a:t>
            </a:r>
          </a:p>
        </p:txBody>
      </p:sp>
      <p:cxnSp>
        <p:nvCxnSpPr>
          <p:cNvPr id="46" name="Straight Arrow Connector 45"/>
          <p:cNvCxnSpPr>
            <a:endCxn id="35" idx="0"/>
          </p:cNvCxnSpPr>
          <p:nvPr/>
        </p:nvCxnSpPr>
        <p:spPr>
          <a:xfrm flipH="1" flipV="1">
            <a:off x="9150165" y="4156427"/>
            <a:ext cx="59208" cy="2294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28" idx="0"/>
          </p:cNvCxnSpPr>
          <p:nvPr/>
        </p:nvCxnSpPr>
        <p:spPr>
          <a:xfrm flipV="1">
            <a:off x="9448999" y="4156427"/>
            <a:ext cx="1812952" cy="23232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1EA4D192-93F3-4A53-9DA8-0737F80E0EDE}" type="slidenum">
              <a:rPr lang="en-US" smtClean="0"/>
              <a:t>37</a:t>
            </a:fld>
            <a:endParaRPr lang="en-US" dirty="0"/>
          </a:p>
        </p:txBody>
      </p:sp>
    </p:spTree>
    <p:extLst>
      <p:ext uri="{BB962C8B-B14F-4D97-AF65-F5344CB8AC3E}">
        <p14:creationId xmlns:p14="http://schemas.microsoft.com/office/powerpoint/2010/main" val="34433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53"/>
                                        </p:tgtEl>
                                        <p:attrNameLst>
                                          <p:attrName>style.visibility</p:attrName>
                                        </p:attrNameLst>
                                      </p:cBhvr>
                                      <p:to>
                                        <p:strVal val="visible"/>
                                      </p:to>
                                    </p:set>
                                    <p:animEffect transition="in" filter="fade">
                                      <p:cBhvr>
                                        <p:cTn id="62" dur="500"/>
                                        <p:tgtEl>
                                          <p:spTgt spid="2053"/>
                                        </p:tgtEl>
                                      </p:cBhvr>
                                    </p:animEffect>
                                  </p:childTnLst>
                                </p:cTn>
                              </p:par>
                              <p:par>
                                <p:cTn id="63" presetID="10"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nodeType="withEffect">
                                  <p:stCondLst>
                                    <p:cond delay="0"/>
                                  </p:stCondLst>
                                  <p:childTnLst>
                                    <p:set>
                                      <p:cBhvr>
                                        <p:cTn id="67" dur="1" fill="hold">
                                          <p:stCondLst>
                                            <p:cond delay="0"/>
                                          </p:stCondLst>
                                        </p:cTn>
                                        <p:tgtEl>
                                          <p:spTgt spid="2049"/>
                                        </p:tgtEl>
                                        <p:attrNameLst>
                                          <p:attrName>style.visibility</p:attrName>
                                        </p:attrNameLst>
                                      </p:cBhvr>
                                      <p:to>
                                        <p:strVal val="visible"/>
                                      </p:to>
                                    </p:set>
                                    <p:animEffect transition="in" filter="fade">
                                      <p:cBhvr>
                                        <p:cTn id="68" dur="500"/>
                                        <p:tgtEl>
                                          <p:spTgt spid="204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par>
                                <p:cTn id="108" presetID="10" presetClass="entr" presetSubtype="0" fill="hold"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500"/>
                                        <p:tgtEl>
                                          <p:spTgt spid="47"/>
                                        </p:tgtEl>
                                      </p:cBhvr>
                                    </p:animEffect>
                                  </p:childTnLst>
                                </p:cTn>
                              </p:par>
                              <p:par>
                                <p:cTn id="111" presetID="10" presetClass="entr" presetSubtype="0" fill="hold"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fade">
                                      <p:cBhvr>
                                        <p:cTn id="1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animBg="1"/>
      <p:bldP spid="16" grpId="0" animBg="1"/>
      <p:bldP spid="10" grpId="0"/>
      <p:bldP spid="18" grpId="0"/>
      <p:bldP spid="17" grpId="0" animBg="1"/>
      <p:bldP spid="19" grpId="0" animBg="1"/>
      <p:bldP spid="3" grpId="0" animBg="1"/>
      <p:bldP spid="21" grpId="0" animBg="1"/>
      <p:bldP spid="28" grpId="0" animBg="1"/>
      <p:bldP spid="29" grpId="0" animBg="1"/>
      <p:bldP spid="30" grpId="0" animBg="1"/>
      <p:bldP spid="35" grpId="0" animBg="1"/>
      <p:bldP spid="36" grpId="0" animBg="1"/>
      <p:bldP spid="37" grpId="0" animBg="1"/>
      <p:bldP spid="38" grpId="0" animBg="1"/>
      <p:bldP spid="205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a:xfrm>
            <a:off x="1362075" y="2428875"/>
            <a:ext cx="4209067" cy="3895725"/>
          </a:xfrm>
          <a:prstGeom prst="flowChartProcess">
            <a:avLst/>
          </a:prstGeom>
          <a:solidFill>
            <a:schemeClr val="accent6">
              <a:lumMod val="40000"/>
              <a:lumOff val="60000"/>
            </a:schemeClr>
          </a:solidFill>
          <a:ln w="38100">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Floodplain</a:t>
            </a:r>
          </a:p>
        </p:txBody>
      </p:sp>
      <p:sp>
        <p:nvSpPr>
          <p:cNvPr id="2" name="Title 1"/>
          <p:cNvSpPr>
            <a:spLocks noGrp="1"/>
          </p:cNvSpPr>
          <p:nvPr>
            <p:ph type="title"/>
          </p:nvPr>
        </p:nvSpPr>
        <p:spPr/>
        <p:txBody>
          <a:bodyPr/>
          <a:lstStyle/>
          <a:p>
            <a:r>
              <a:rPr lang="en-US" dirty="0"/>
              <a:t>Stream – subsurface exchange: Stream depletion zones</a:t>
            </a:r>
          </a:p>
        </p:txBody>
      </p:sp>
      <p:sp>
        <p:nvSpPr>
          <p:cNvPr id="4" name="Freeform 3"/>
          <p:cNvSpPr/>
          <p:nvPr/>
        </p:nvSpPr>
        <p:spPr>
          <a:xfrm>
            <a:off x="1271367" y="4837582"/>
            <a:ext cx="4299775" cy="434251"/>
          </a:xfrm>
          <a:custGeom>
            <a:avLst/>
            <a:gdLst>
              <a:gd name="connsiteX0" fmla="*/ 0 w 4685122"/>
              <a:gd name="connsiteY0" fmla="*/ 179259 h 434251"/>
              <a:gd name="connsiteX1" fmla="*/ 1828800 w 4685122"/>
              <a:gd name="connsiteY1" fmla="*/ 9577 h 434251"/>
              <a:gd name="connsiteX2" fmla="*/ 3619893 w 4685122"/>
              <a:gd name="connsiteY2" fmla="*/ 433783 h 434251"/>
              <a:gd name="connsiteX3" fmla="*/ 4685122 w 4685122"/>
              <a:gd name="connsiteY3" fmla="*/ 75564 h 434251"/>
            </a:gdLst>
            <a:ahLst/>
            <a:cxnLst>
              <a:cxn ang="0">
                <a:pos x="connsiteX0" y="connsiteY0"/>
              </a:cxn>
              <a:cxn ang="0">
                <a:pos x="connsiteX1" y="connsiteY1"/>
              </a:cxn>
              <a:cxn ang="0">
                <a:pos x="connsiteX2" y="connsiteY2"/>
              </a:cxn>
              <a:cxn ang="0">
                <a:pos x="connsiteX3" y="connsiteY3"/>
              </a:cxn>
            </a:cxnLst>
            <a:rect l="l" t="t" r="r" b="b"/>
            <a:pathLst>
              <a:path w="4685122" h="434251">
                <a:moveTo>
                  <a:pt x="0" y="179259"/>
                </a:moveTo>
                <a:cubicBezTo>
                  <a:pt x="612742" y="73207"/>
                  <a:pt x="1225485" y="-32844"/>
                  <a:pt x="1828800" y="9577"/>
                </a:cubicBezTo>
                <a:cubicBezTo>
                  <a:pt x="2432116" y="51998"/>
                  <a:pt x="3143839" y="422785"/>
                  <a:pt x="3619893" y="433783"/>
                </a:cubicBezTo>
                <a:cubicBezTo>
                  <a:pt x="4095947" y="444781"/>
                  <a:pt x="4390534" y="260172"/>
                  <a:pt x="4685122" y="75564"/>
                </a:cubicBezTo>
              </a:path>
            </a:pathLst>
          </a:custGeom>
          <a:noFill/>
          <a:ln w="127000">
            <a:solidFill>
              <a:srgbClr val="0070C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a:off x="3514725" y="3505244"/>
            <a:ext cx="180975" cy="195008"/>
          </a:xfrm>
          <a:prstGeom prst="flowChartSummingJunction">
            <a:avLst/>
          </a:prstGeom>
          <a:noFill/>
          <a:ln w="38100">
            <a:solidFill>
              <a:srgbClr val="FF00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03911" y="3135912"/>
            <a:ext cx="602601" cy="369332"/>
          </a:xfrm>
          <a:prstGeom prst="rect">
            <a:avLst/>
          </a:prstGeom>
          <a:noFill/>
        </p:spPr>
        <p:txBody>
          <a:bodyPr wrap="none" rtlCol="0">
            <a:spAutoFit/>
          </a:bodyPr>
          <a:lstStyle/>
          <a:p>
            <a:r>
              <a:rPr lang="en-US" dirty="0"/>
              <a:t>Well</a:t>
            </a:r>
          </a:p>
        </p:txBody>
      </p:sp>
      <p:sp>
        <p:nvSpPr>
          <p:cNvPr id="33" name="TextBox 32"/>
          <p:cNvSpPr txBox="1"/>
          <p:nvPr/>
        </p:nvSpPr>
        <p:spPr>
          <a:xfrm>
            <a:off x="2678760" y="5032590"/>
            <a:ext cx="660117" cy="369332"/>
          </a:xfrm>
          <a:prstGeom prst="rect">
            <a:avLst/>
          </a:prstGeom>
          <a:noFill/>
        </p:spPr>
        <p:txBody>
          <a:bodyPr wrap="none" rtlCol="0">
            <a:spAutoFit/>
          </a:bodyPr>
          <a:lstStyle/>
          <a:p>
            <a:r>
              <a:rPr lang="en-US" dirty="0"/>
              <a:t>River</a:t>
            </a:r>
          </a:p>
        </p:txBody>
      </p:sp>
      <p:sp>
        <p:nvSpPr>
          <p:cNvPr id="6" name="TextBox 5"/>
          <p:cNvSpPr txBox="1"/>
          <p:nvPr/>
        </p:nvSpPr>
        <p:spPr>
          <a:xfrm>
            <a:off x="6800822" y="1609725"/>
            <a:ext cx="4552978" cy="369332"/>
          </a:xfrm>
          <a:prstGeom prst="rect">
            <a:avLst/>
          </a:prstGeom>
          <a:noFill/>
        </p:spPr>
        <p:txBody>
          <a:bodyPr wrap="none" rtlCol="0">
            <a:spAutoFit/>
          </a:bodyPr>
          <a:lstStyle/>
          <a:p>
            <a:r>
              <a:rPr lang="en-US" dirty="0"/>
              <a:t>2013 Montana State Legislature </a:t>
            </a:r>
            <a:r>
              <a:rPr lang="en-US"/>
              <a:t>passed SB346</a:t>
            </a:r>
            <a:endParaRPr lang="en-US" dirty="0"/>
          </a:p>
        </p:txBody>
      </p:sp>
      <p:sp>
        <p:nvSpPr>
          <p:cNvPr id="10" name="Freeform 9"/>
          <p:cNvSpPr/>
          <p:nvPr/>
        </p:nvSpPr>
        <p:spPr>
          <a:xfrm>
            <a:off x="1355199" y="2933700"/>
            <a:ext cx="4227079" cy="2324715"/>
          </a:xfrm>
          <a:custGeom>
            <a:avLst/>
            <a:gdLst>
              <a:gd name="connsiteX0" fmla="*/ 70968 w 4315108"/>
              <a:gd name="connsiteY0" fmla="*/ 2100598 h 2415400"/>
              <a:gd name="connsiteX1" fmla="*/ 70968 w 4315108"/>
              <a:gd name="connsiteY1" fmla="*/ 843298 h 2415400"/>
              <a:gd name="connsiteX2" fmla="*/ 80493 w 4315108"/>
              <a:gd name="connsiteY2" fmla="*/ 186073 h 2415400"/>
              <a:gd name="connsiteX3" fmla="*/ 1128243 w 4315108"/>
              <a:gd name="connsiteY3" fmla="*/ 119398 h 2415400"/>
              <a:gd name="connsiteX4" fmla="*/ 3538068 w 4315108"/>
              <a:gd name="connsiteY4" fmla="*/ 109873 h 2415400"/>
              <a:gd name="connsiteX5" fmla="*/ 4281018 w 4315108"/>
              <a:gd name="connsiteY5" fmla="*/ 90823 h 2415400"/>
              <a:gd name="connsiteX6" fmla="*/ 4195293 w 4315108"/>
              <a:gd name="connsiteY6" fmla="*/ 1386223 h 2415400"/>
              <a:gd name="connsiteX7" fmla="*/ 4242918 w 4315108"/>
              <a:gd name="connsiteY7" fmla="*/ 2100598 h 2415400"/>
              <a:gd name="connsiteX8" fmla="*/ 3433293 w 4315108"/>
              <a:gd name="connsiteY8" fmla="*/ 2414923 h 2415400"/>
              <a:gd name="connsiteX9" fmla="*/ 2347443 w 4315108"/>
              <a:gd name="connsiteY9" fmla="*/ 2167273 h 2415400"/>
              <a:gd name="connsiteX10" fmla="*/ 1604493 w 4315108"/>
              <a:gd name="connsiteY10" fmla="*/ 1976773 h 2415400"/>
              <a:gd name="connsiteX11" fmla="*/ 775818 w 4315108"/>
              <a:gd name="connsiteY11" fmla="*/ 2043448 h 2415400"/>
              <a:gd name="connsiteX12" fmla="*/ 42393 w 4315108"/>
              <a:gd name="connsiteY12" fmla="*/ 2148223 h 2415400"/>
              <a:gd name="connsiteX0" fmla="*/ 70968 w 4315108"/>
              <a:gd name="connsiteY0" fmla="*/ 2100598 h 2415400"/>
              <a:gd name="connsiteX1" fmla="*/ 70968 w 4315108"/>
              <a:gd name="connsiteY1" fmla="*/ 843298 h 2415400"/>
              <a:gd name="connsiteX2" fmla="*/ 80493 w 4315108"/>
              <a:gd name="connsiteY2" fmla="*/ 186073 h 2415400"/>
              <a:gd name="connsiteX3" fmla="*/ 1128243 w 4315108"/>
              <a:gd name="connsiteY3" fmla="*/ 119398 h 2415400"/>
              <a:gd name="connsiteX4" fmla="*/ 3538068 w 4315108"/>
              <a:gd name="connsiteY4" fmla="*/ 109873 h 2415400"/>
              <a:gd name="connsiteX5" fmla="*/ 4281018 w 4315108"/>
              <a:gd name="connsiteY5" fmla="*/ 90823 h 2415400"/>
              <a:gd name="connsiteX6" fmla="*/ 4195293 w 4315108"/>
              <a:gd name="connsiteY6" fmla="*/ 1386223 h 2415400"/>
              <a:gd name="connsiteX7" fmla="*/ 4242918 w 4315108"/>
              <a:gd name="connsiteY7" fmla="*/ 2100598 h 2415400"/>
              <a:gd name="connsiteX8" fmla="*/ 3433293 w 4315108"/>
              <a:gd name="connsiteY8" fmla="*/ 2414923 h 2415400"/>
              <a:gd name="connsiteX9" fmla="*/ 2347443 w 4315108"/>
              <a:gd name="connsiteY9" fmla="*/ 2167273 h 2415400"/>
              <a:gd name="connsiteX10" fmla="*/ 1604493 w 4315108"/>
              <a:gd name="connsiteY10" fmla="*/ 1976773 h 2415400"/>
              <a:gd name="connsiteX11" fmla="*/ 775818 w 4315108"/>
              <a:gd name="connsiteY11" fmla="*/ 2043448 h 2415400"/>
              <a:gd name="connsiteX12" fmla="*/ 42393 w 4315108"/>
              <a:gd name="connsiteY12" fmla="*/ 2148223 h 2415400"/>
              <a:gd name="connsiteX0" fmla="*/ 70968 w 4315108"/>
              <a:gd name="connsiteY0" fmla="*/ 2009775 h 2324577"/>
              <a:gd name="connsiteX1" fmla="*/ 70968 w 4315108"/>
              <a:gd name="connsiteY1" fmla="*/ 752475 h 2324577"/>
              <a:gd name="connsiteX2" fmla="*/ 80493 w 4315108"/>
              <a:gd name="connsiteY2" fmla="*/ 95250 h 2324577"/>
              <a:gd name="connsiteX3" fmla="*/ 1128243 w 4315108"/>
              <a:gd name="connsiteY3" fmla="*/ 28575 h 2324577"/>
              <a:gd name="connsiteX4" fmla="*/ 3538068 w 4315108"/>
              <a:gd name="connsiteY4" fmla="*/ 19050 h 2324577"/>
              <a:gd name="connsiteX5" fmla="*/ 4281018 w 4315108"/>
              <a:gd name="connsiteY5" fmla="*/ 0 h 2324577"/>
              <a:gd name="connsiteX6" fmla="*/ 4195293 w 4315108"/>
              <a:gd name="connsiteY6" fmla="*/ 1295400 h 2324577"/>
              <a:gd name="connsiteX7" fmla="*/ 4242918 w 4315108"/>
              <a:gd name="connsiteY7" fmla="*/ 2009775 h 2324577"/>
              <a:gd name="connsiteX8" fmla="*/ 3433293 w 4315108"/>
              <a:gd name="connsiteY8" fmla="*/ 2324100 h 2324577"/>
              <a:gd name="connsiteX9" fmla="*/ 2347443 w 4315108"/>
              <a:gd name="connsiteY9" fmla="*/ 2076450 h 2324577"/>
              <a:gd name="connsiteX10" fmla="*/ 1604493 w 4315108"/>
              <a:gd name="connsiteY10" fmla="*/ 1885950 h 2324577"/>
              <a:gd name="connsiteX11" fmla="*/ 775818 w 4315108"/>
              <a:gd name="connsiteY11" fmla="*/ 1952625 h 2324577"/>
              <a:gd name="connsiteX12" fmla="*/ 42393 w 4315108"/>
              <a:gd name="connsiteY12" fmla="*/ 2057400 h 2324577"/>
              <a:gd name="connsiteX0" fmla="*/ 70968 w 4288226"/>
              <a:gd name="connsiteY0" fmla="*/ 2009775 h 2324577"/>
              <a:gd name="connsiteX1" fmla="*/ 70968 w 4288226"/>
              <a:gd name="connsiteY1" fmla="*/ 752475 h 2324577"/>
              <a:gd name="connsiteX2" fmla="*/ 80493 w 4288226"/>
              <a:gd name="connsiteY2" fmla="*/ 95250 h 2324577"/>
              <a:gd name="connsiteX3" fmla="*/ 1128243 w 4288226"/>
              <a:gd name="connsiteY3" fmla="*/ 28575 h 2324577"/>
              <a:gd name="connsiteX4" fmla="*/ 3538068 w 4288226"/>
              <a:gd name="connsiteY4" fmla="*/ 19050 h 2324577"/>
              <a:gd name="connsiteX5" fmla="*/ 4281018 w 4288226"/>
              <a:gd name="connsiteY5" fmla="*/ 0 h 2324577"/>
              <a:gd name="connsiteX6" fmla="*/ 4195293 w 4288226"/>
              <a:gd name="connsiteY6" fmla="*/ 1295400 h 2324577"/>
              <a:gd name="connsiteX7" fmla="*/ 4242918 w 4288226"/>
              <a:gd name="connsiteY7" fmla="*/ 2009775 h 2324577"/>
              <a:gd name="connsiteX8" fmla="*/ 3433293 w 4288226"/>
              <a:gd name="connsiteY8" fmla="*/ 2324100 h 2324577"/>
              <a:gd name="connsiteX9" fmla="*/ 2347443 w 4288226"/>
              <a:gd name="connsiteY9" fmla="*/ 2076450 h 2324577"/>
              <a:gd name="connsiteX10" fmla="*/ 1604493 w 4288226"/>
              <a:gd name="connsiteY10" fmla="*/ 1885950 h 2324577"/>
              <a:gd name="connsiteX11" fmla="*/ 775818 w 4288226"/>
              <a:gd name="connsiteY11" fmla="*/ 1952625 h 2324577"/>
              <a:gd name="connsiteX12" fmla="*/ 42393 w 4288226"/>
              <a:gd name="connsiteY12" fmla="*/ 2057400 h 2324577"/>
              <a:gd name="connsiteX0" fmla="*/ 70968 w 4308064"/>
              <a:gd name="connsiteY0" fmla="*/ 2009775 h 2324577"/>
              <a:gd name="connsiteX1" fmla="*/ 70968 w 4308064"/>
              <a:gd name="connsiteY1" fmla="*/ 752475 h 2324577"/>
              <a:gd name="connsiteX2" fmla="*/ 80493 w 4308064"/>
              <a:gd name="connsiteY2" fmla="*/ 95250 h 2324577"/>
              <a:gd name="connsiteX3" fmla="*/ 1128243 w 4308064"/>
              <a:gd name="connsiteY3" fmla="*/ 28575 h 2324577"/>
              <a:gd name="connsiteX4" fmla="*/ 3538068 w 4308064"/>
              <a:gd name="connsiteY4" fmla="*/ 19050 h 2324577"/>
              <a:gd name="connsiteX5" fmla="*/ 4281018 w 4308064"/>
              <a:gd name="connsiteY5" fmla="*/ 0 h 2324577"/>
              <a:gd name="connsiteX6" fmla="*/ 4261968 w 4308064"/>
              <a:gd name="connsiteY6" fmla="*/ 1304925 h 2324577"/>
              <a:gd name="connsiteX7" fmla="*/ 4242918 w 4308064"/>
              <a:gd name="connsiteY7" fmla="*/ 2009775 h 2324577"/>
              <a:gd name="connsiteX8" fmla="*/ 3433293 w 4308064"/>
              <a:gd name="connsiteY8" fmla="*/ 2324100 h 2324577"/>
              <a:gd name="connsiteX9" fmla="*/ 2347443 w 4308064"/>
              <a:gd name="connsiteY9" fmla="*/ 2076450 h 2324577"/>
              <a:gd name="connsiteX10" fmla="*/ 1604493 w 4308064"/>
              <a:gd name="connsiteY10" fmla="*/ 1885950 h 2324577"/>
              <a:gd name="connsiteX11" fmla="*/ 775818 w 4308064"/>
              <a:gd name="connsiteY11" fmla="*/ 1952625 h 2324577"/>
              <a:gd name="connsiteX12" fmla="*/ 42393 w 4308064"/>
              <a:gd name="connsiteY12" fmla="*/ 2057400 h 2324577"/>
              <a:gd name="connsiteX0" fmla="*/ 70968 w 4308064"/>
              <a:gd name="connsiteY0" fmla="*/ 2009775 h 2324577"/>
              <a:gd name="connsiteX1" fmla="*/ 70968 w 4308064"/>
              <a:gd name="connsiteY1" fmla="*/ 752475 h 2324577"/>
              <a:gd name="connsiteX2" fmla="*/ 80493 w 4308064"/>
              <a:gd name="connsiteY2" fmla="*/ 95250 h 2324577"/>
              <a:gd name="connsiteX3" fmla="*/ 1128243 w 4308064"/>
              <a:gd name="connsiteY3" fmla="*/ 28575 h 2324577"/>
              <a:gd name="connsiteX4" fmla="*/ 3538068 w 4308064"/>
              <a:gd name="connsiteY4" fmla="*/ 19050 h 2324577"/>
              <a:gd name="connsiteX5" fmla="*/ 4281018 w 4308064"/>
              <a:gd name="connsiteY5" fmla="*/ 0 h 2324577"/>
              <a:gd name="connsiteX6" fmla="*/ 4261968 w 4308064"/>
              <a:gd name="connsiteY6" fmla="*/ 1304925 h 2324577"/>
              <a:gd name="connsiteX7" fmla="*/ 4242918 w 4308064"/>
              <a:gd name="connsiteY7" fmla="*/ 2009775 h 2324577"/>
              <a:gd name="connsiteX8" fmla="*/ 3433293 w 4308064"/>
              <a:gd name="connsiteY8" fmla="*/ 2324100 h 2324577"/>
              <a:gd name="connsiteX9" fmla="*/ 2347443 w 4308064"/>
              <a:gd name="connsiteY9" fmla="*/ 2076450 h 2324577"/>
              <a:gd name="connsiteX10" fmla="*/ 1604493 w 4308064"/>
              <a:gd name="connsiteY10" fmla="*/ 1885950 h 2324577"/>
              <a:gd name="connsiteX11" fmla="*/ 775818 w 4308064"/>
              <a:gd name="connsiteY11" fmla="*/ 1952625 h 2324577"/>
              <a:gd name="connsiteX12" fmla="*/ 42393 w 4308064"/>
              <a:gd name="connsiteY12" fmla="*/ 2057400 h 2324577"/>
              <a:gd name="connsiteX0" fmla="*/ 70968 w 4281018"/>
              <a:gd name="connsiteY0" fmla="*/ 2009775 h 2324577"/>
              <a:gd name="connsiteX1" fmla="*/ 70968 w 4281018"/>
              <a:gd name="connsiteY1" fmla="*/ 752475 h 2324577"/>
              <a:gd name="connsiteX2" fmla="*/ 80493 w 4281018"/>
              <a:gd name="connsiteY2" fmla="*/ 95250 h 2324577"/>
              <a:gd name="connsiteX3" fmla="*/ 1128243 w 4281018"/>
              <a:gd name="connsiteY3" fmla="*/ 28575 h 2324577"/>
              <a:gd name="connsiteX4" fmla="*/ 3538068 w 4281018"/>
              <a:gd name="connsiteY4" fmla="*/ 19050 h 2324577"/>
              <a:gd name="connsiteX5" fmla="*/ 4281018 w 4281018"/>
              <a:gd name="connsiteY5" fmla="*/ 0 h 2324577"/>
              <a:gd name="connsiteX6" fmla="*/ 4261968 w 4281018"/>
              <a:gd name="connsiteY6" fmla="*/ 1304925 h 2324577"/>
              <a:gd name="connsiteX7" fmla="*/ 4242918 w 4281018"/>
              <a:gd name="connsiteY7" fmla="*/ 2009775 h 2324577"/>
              <a:gd name="connsiteX8" fmla="*/ 3433293 w 4281018"/>
              <a:gd name="connsiteY8" fmla="*/ 2324100 h 2324577"/>
              <a:gd name="connsiteX9" fmla="*/ 2347443 w 4281018"/>
              <a:gd name="connsiteY9" fmla="*/ 2076450 h 2324577"/>
              <a:gd name="connsiteX10" fmla="*/ 1604493 w 4281018"/>
              <a:gd name="connsiteY10" fmla="*/ 1885950 h 2324577"/>
              <a:gd name="connsiteX11" fmla="*/ 775818 w 4281018"/>
              <a:gd name="connsiteY11" fmla="*/ 1952625 h 2324577"/>
              <a:gd name="connsiteX12" fmla="*/ 42393 w 4281018"/>
              <a:gd name="connsiteY12" fmla="*/ 2057400 h 2324577"/>
              <a:gd name="connsiteX0" fmla="*/ 70968 w 4300464"/>
              <a:gd name="connsiteY0" fmla="*/ 2009775 h 2324715"/>
              <a:gd name="connsiteX1" fmla="*/ 70968 w 4300464"/>
              <a:gd name="connsiteY1" fmla="*/ 752475 h 2324715"/>
              <a:gd name="connsiteX2" fmla="*/ 80493 w 4300464"/>
              <a:gd name="connsiteY2" fmla="*/ 95250 h 2324715"/>
              <a:gd name="connsiteX3" fmla="*/ 1128243 w 4300464"/>
              <a:gd name="connsiteY3" fmla="*/ 28575 h 2324715"/>
              <a:gd name="connsiteX4" fmla="*/ 3538068 w 4300464"/>
              <a:gd name="connsiteY4" fmla="*/ 19050 h 2324715"/>
              <a:gd name="connsiteX5" fmla="*/ 4281018 w 4300464"/>
              <a:gd name="connsiteY5" fmla="*/ 0 h 2324715"/>
              <a:gd name="connsiteX6" fmla="*/ 4261968 w 4300464"/>
              <a:gd name="connsiteY6" fmla="*/ 1304925 h 2324715"/>
              <a:gd name="connsiteX7" fmla="*/ 4300068 w 4300464"/>
              <a:gd name="connsiteY7" fmla="*/ 2000250 h 2324715"/>
              <a:gd name="connsiteX8" fmla="*/ 3433293 w 4300464"/>
              <a:gd name="connsiteY8" fmla="*/ 2324100 h 2324715"/>
              <a:gd name="connsiteX9" fmla="*/ 2347443 w 4300464"/>
              <a:gd name="connsiteY9" fmla="*/ 2076450 h 2324715"/>
              <a:gd name="connsiteX10" fmla="*/ 1604493 w 4300464"/>
              <a:gd name="connsiteY10" fmla="*/ 1885950 h 2324715"/>
              <a:gd name="connsiteX11" fmla="*/ 775818 w 4300464"/>
              <a:gd name="connsiteY11" fmla="*/ 1952625 h 2324715"/>
              <a:gd name="connsiteX12" fmla="*/ 42393 w 4300464"/>
              <a:gd name="connsiteY12" fmla="*/ 2057400 h 2324715"/>
              <a:gd name="connsiteX0" fmla="*/ 70968 w 4281647"/>
              <a:gd name="connsiteY0" fmla="*/ 2009775 h 2324715"/>
              <a:gd name="connsiteX1" fmla="*/ 70968 w 4281647"/>
              <a:gd name="connsiteY1" fmla="*/ 752475 h 2324715"/>
              <a:gd name="connsiteX2" fmla="*/ 80493 w 4281647"/>
              <a:gd name="connsiteY2" fmla="*/ 95250 h 2324715"/>
              <a:gd name="connsiteX3" fmla="*/ 1128243 w 4281647"/>
              <a:gd name="connsiteY3" fmla="*/ 28575 h 2324715"/>
              <a:gd name="connsiteX4" fmla="*/ 3538068 w 4281647"/>
              <a:gd name="connsiteY4" fmla="*/ 19050 h 2324715"/>
              <a:gd name="connsiteX5" fmla="*/ 4281018 w 4281647"/>
              <a:gd name="connsiteY5" fmla="*/ 0 h 2324715"/>
              <a:gd name="connsiteX6" fmla="*/ 4261968 w 4281647"/>
              <a:gd name="connsiteY6" fmla="*/ 1304925 h 2324715"/>
              <a:gd name="connsiteX7" fmla="*/ 4281018 w 4281647"/>
              <a:gd name="connsiteY7" fmla="*/ 2000250 h 2324715"/>
              <a:gd name="connsiteX8" fmla="*/ 3433293 w 4281647"/>
              <a:gd name="connsiteY8" fmla="*/ 2324100 h 2324715"/>
              <a:gd name="connsiteX9" fmla="*/ 2347443 w 4281647"/>
              <a:gd name="connsiteY9" fmla="*/ 2076450 h 2324715"/>
              <a:gd name="connsiteX10" fmla="*/ 1604493 w 4281647"/>
              <a:gd name="connsiteY10" fmla="*/ 1885950 h 2324715"/>
              <a:gd name="connsiteX11" fmla="*/ 775818 w 4281647"/>
              <a:gd name="connsiteY11" fmla="*/ 1952625 h 2324715"/>
              <a:gd name="connsiteX12" fmla="*/ 42393 w 4281647"/>
              <a:gd name="connsiteY12" fmla="*/ 2057400 h 2324715"/>
              <a:gd name="connsiteX0" fmla="*/ 70968 w 4281647"/>
              <a:gd name="connsiteY0" fmla="*/ 2009775 h 2324715"/>
              <a:gd name="connsiteX1" fmla="*/ 70968 w 4281647"/>
              <a:gd name="connsiteY1" fmla="*/ 752475 h 2324715"/>
              <a:gd name="connsiteX2" fmla="*/ 80493 w 4281647"/>
              <a:gd name="connsiteY2" fmla="*/ 95250 h 2324715"/>
              <a:gd name="connsiteX3" fmla="*/ 1128243 w 4281647"/>
              <a:gd name="connsiteY3" fmla="*/ 28575 h 2324715"/>
              <a:gd name="connsiteX4" fmla="*/ 3538068 w 4281647"/>
              <a:gd name="connsiteY4" fmla="*/ 19050 h 2324715"/>
              <a:gd name="connsiteX5" fmla="*/ 4281018 w 4281647"/>
              <a:gd name="connsiteY5" fmla="*/ 0 h 2324715"/>
              <a:gd name="connsiteX6" fmla="*/ 4261968 w 4281647"/>
              <a:gd name="connsiteY6" fmla="*/ 1304925 h 2324715"/>
              <a:gd name="connsiteX7" fmla="*/ 4281018 w 4281647"/>
              <a:gd name="connsiteY7" fmla="*/ 2000250 h 2324715"/>
              <a:gd name="connsiteX8" fmla="*/ 3433293 w 4281647"/>
              <a:gd name="connsiteY8" fmla="*/ 2324100 h 2324715"/>
              <a:gd name="connsiteX9" fmla="*/ 2347443 w 4281647"/>
              <a:gd name="connsiteY9" fmla="*/ 2076450 h 2324715"/>
              <a:gd name="connsiteX10" fmla="*/ 1604493 w 4281647"/>
              <a:gd name="connsiteY10" fmla="*/ 1885950 h 2324715"/>
              <a:gd name="connsiteX11" fmla="*/ 775818 w 4281647"/>
              <a:gd name="connsiteY11" fmla="*/ 1952625 h 2324715"/>
              <a:gd name="connsiteX0" fmla="*/ 90763 w 4282392"/>
              <a:gd name="connsiteY0" fmla="*/ 2105025 h 2324715"/>
              <a:gd name="connsiteX1" fmla="*/ 71713 w 4282392"/>
              <a:gd name="connsiteY1" fmla="*/ 752475 h 2324715"/>
              <a:gd name="connsiteX2" fmla="*/ 81238 w 4282392"/>
              <a:gd name="connsiteY2" fmla="*/ 95250 h 2324715"/>
              <a:gd name="connsiteX3" fmla="*/ 1128988 w 4282392"/>
              <a:gd name="connsiteY3" fmla="*/ 28575 h 2324715"/>
              <a:gd name="connsiteX4" fmla="*/ 3538813 w 4282392"/>
              <a:gd name="connsiteY4" fmla="*/ 19050 h 2324715"/>
              <a:gd name="connsiteX5" fmla="*/ 4281763 w 4282392"/>
              <a:gd name="connsiteY5" fmla="*/ 0 h 2324715"/>
              <a:gd name="connsiteX6" fmla="*/ 4262713 w 4282392"/>
              <a:gd name="connsiteY6" fmla="*/ 1304925 h 2324715"/>
              <a:gd name="connsiteX7" fmla="*/ 4281763 w 4282392"/>
              <a:gd name="connsiteY7" fmla="*/ 2000250 h 2324715"/>
              <a:gd name="connsiteX8" fmla="*/ 3434038 w 4282392"/>
              <a:gd name="connsiteY8" fmla="*/ 2324100 h 2324715"/>
              <a:gd name="connsiteX9" fmla="*/ 2348188 w 4282392"/>
              <a:gd name="connsiteY9" fmla="*/ 2076450 h 2324715"/>
              <a:gd name="connsiteX10" fmla="*/ 1605238 w 4282392"/>
              <a:gd name="connsiteY10" fmla="*/ 1885950 h 2324715"/>
              <a:gd name="connsiteX11" fmla="*/ 776563 w 4282392"/>
              <a:gd name="connsiteY11" fmla="*/ 1952625 h 2324715"/>
              <a:gd name="connsiteX0" fmla="*/ 90763 w 4282392"/>
              <a:gd name="connsiteY0" fmla="*/ 2105025 h 2324715"/>
              <a:gd name="connsiteX1" fmla="*/ 71713 w 4282392"/>
              <a:gd name="connsiteY1" fmla="*/ 752475 h 2324715"/>
              <a:gd name="connsiteX2" fmla="*/ 81238 w 4282392"/>
              <a:gd name="connsiteY2" fmla="*/ 95250 h 2324715"/>
              <a:gd name="connsiteX3" fmla="*/ 1128988 w 4282392"/>
              <a:gd name="connsiteY3" fmla="*/ 28575 h 2324715"/>
              <a:gd name="connsiteX4" fmla="*/ 3538813 w 4282392"/>
              <a:gd name="connsiteY4" fmla="*/ 19050 h 2324715"/>
              <a:gd name="connsiteX5" fmla="*/ 4281763 w 4282392"/>
              <a:gd name="connsiteY5" fmla="*/ 0 h 2324715"/>
              <a:gd name="connsiteX6" fmla="*/ 4262713 w 4282392"/>
              <a:gd name="connsiteY6" fmla="*/ 1304925 h 2324715"/>
              <a:gd name="connsiteX7" fmla="*/ 4281763 w 4282392"/>
              <a:gd name="connsiteY7" fmla="*/ 2000250 h 2324715"/>
              <a:gd name="connsiteX8" fmla="*/ 3434038 w 4282392"/>
              <a:gd name="connsiteY8" fmla="*/ 2324100 h 2324715"/>
              <a:gd name="connsiteX9" fmla="*/ 2348188 w 4282392"/>
              <a:gd name="connsiteY9" fmla="*/ 2076450 h 2324715"/>
              <a:gd name="connsiteX10" fmla="*/ 1605238 w 4282392"/>
              <a:gd name="connsiteY10" fmla="*/ 1885950 h 2324715"/>
              <a:gd name="connsiteX11" fmla="*/ 776563 w 4282392"/>
              <a:gd name="connsiteY11" fmla="*/ 1952625 h 2324715"/>
              <a:gd name="connsiteX0" fmla="*/ 23848 w 4215477"/>
              <a:gd name="connsiteY0" fmla="*/ 2105025 h 2324715"/>
              <a:gd name="connsiteX1" fmla="*/ 4798 w 4215477"/>
              <a:gd name="connsiteY1" fmla="*/ 752475 h 2324715"/>
              <a:gd name="connsiteX2" fmla="*/ 14323 w 4215477"/>
              <a:gd name="connsiteY2" fmla="*/ 95250 h 2324715"/>
              <a:gd name="connsiteX3" fmla="*/ 1062073 w 4215477"/>
              <a:gd name="connsiteY3" fmla="*/ 28575 h 2324715"/>
              <a:gd name="connsiteX4" fmla="*/ 3471898 w 4215477"/>
              <a:gd name="connsiteY4" fmla="*/ 19050 h 2324715"/>
              <a:gd name="connsiteX5" fmla="*/ 4214848 w 4215477"/>
              <a:gd name="connsiteY5" fmla="*/ 0 h 2324715"/>
              <a:gd name="connsiteX6" fmla="*/ 4195798 w 4215477"/>
              <a:gd name="connsiteY6" fmla="*/ 1304925 h 2324715"/>
              <a:gd name="connsiteX7" fmla="*/ 4214848 w 4215477"/>
              <a:gd name="connsiteY7" fmla="*/ 2000250 h 2324715"/>
              <a:gd name="connsiteX8" fmla="*/ 3367123 w 4215477"/>
              <a:gd name="connsiteY8" fmla="*/ 2324100 h 2324715"/>
              <a:gd name="connsiteX9" fmla="*/ 2281273 w 4215477"/>
              <a:gd name="connsiteY9" fmla="*/ 2076450 h 2324715"/>
              <a:gd name="connsiteX10" fmla="*/ 1538323 w 4215477"/>
              <a:gd name="connsiteY10" fmla="*/ 1885950 h 2324715"/>
              <a:gd name="connsiteX11" fmla="*/ 709648 w 4215477"/>
              <a:gd name="connsiteY11" fmla="*/ 1952625 h 2324715"/>
              <a:gd name="connsiteX0" fmla="*/ 54566 w 4246195"/>
              <a:gd name="connsiteY0" fmla="*/ 2105025 h 2324715"/>
              <a:gd name="connsiteX1" fmla="*/ 35516 w 4246195"/>
              <a:gd name="connsiteY1" fmla="*/ 752475 h 2324715"/>
              <a:gd name="connsiteX2" fmla="*/ 6941 w 4246195"/>
              <a:gd name="connsiteY2" fmla="*/ 95250 h 2324715"/>
              <a:gd name="connsiteX3" fmla="*/ 1092791 w 4246195"/>
              <a:gd name="connsiteY3" fmla="*/ 28575 h 2324715"/>
              <a:gd name="connsiteX4" fmla="*/ 3502616 w 4246195"/>
              <a:gd name="connsiteY4" fmla="*/ 19050 h 2324715"/>
              <a:gd name="connsiteX5" fmla="*/ 4245566 w 4246195"/>
              <a:gd name="connsiteY5" fmla="*/ 0 h 2324715"/>
              <a:gd name="connsiteX6" fmla="*/ 4226516 w 4246195"/>
              <a:gd name="connsiteY6" fmla="*/ 1304925 h 2324715"/>
              <a:gd name="connsiteX7" fmla="*/ 4245566 w 4246195"/>
              <a:gd name="connsiteY7" fmla="*/ 2000250 h 2324715"/>
              <a:gd name="connsiteX8" fmla="*/ 3397841 w 4246195"/>
              <a:gd name="connsiteY8" fmla="*/ 2324100 h 2324715"/>
              <a:gd name="connsiteX9" fmla="*/ 2311991 w 4246195"/>
              <a:gd name="connsiteY9" fmla="*/ 2076450 h 2324715"/>
              <a:gd name="connsiteX10" fmla="*/ 1569041 w 4246195"/>
              <a:gd name="connsiteY10" fmla="*/ 1885950 h 2324715"/>
              <a:gd name="connsiteX11" fmla="*/ 740366 w 4246195"/>
              <a:gd name="connsiteY11" fmla="*/ 1952625 h 2324715"/>
              <a:gd name="connsiteX0" fmla="*/ 47625 w 4239254"/>
              <a:gd name="connsiteY0" fmla="*/ 2105025 h 2324715"/>
              <a:gd name="connsiteX1" fmla="*/ 28575 w 4239254"/>
              <a:gd name="connsiteY1" fmla="*/ 752475 h 2324715"/>
              <a:gd name="connsiteX2" fmla="*/ 0 w 4239254"/>
              <a:gd name="connsiteY2" fmla="*/ 95250 h 2324715"/>
              <a:gd name="connsiteX3" fmla="*/ 1085850 w 4239254"/>
              <a:gd name="connsiteY3" fmla="*/ 28575 h 2324715"/>
              <a:gd name="connsiteX4" fmla="*/ 3495675 w 4239254"/>
              <a:gd name="connsiteY4" fmla="*/ 19050 h 2324715"/>
              <a:gd name="connsiteX5" fmla="*/ 4238625 w 4239254"/>
              <a:gd name="connsiteY5" fmla="*/ 0 h 2324715"/>
              <a:gd name="connsiteX6" fmla="*/ 4219575 w 4239254"/>
              <a:gd name="connsiteY6" fmla="*/ 1304925 h 2324715"/>
              <a:gd name="connsiteX7" fmla="*/ 4238625 w 4239254"/>
              <a:gd name="connsiteY7" fmla="*/ 2000250 h 2324715"/>
              <a:gd name="connsiteX8" fmla="*/ 3390900 w 4239254"/>
              <a:gd name="connsiteY8" fmla="*/ 2324100 h 2324715"/>
              <a:gd name="connsiteX9" fmla="*/ 2305050 w 4239254"/>
              <a:gd name="connsiteY9" fmla="*/ 2076450 h 2324715"/>
              <a:gd name="connsiteX10" fmla="*/ 1562100 w 4239254"/>
              <a:gd name="connsiteY10" fmla="*/ 1885950 h 2324715"/>
              <a:gd name="connsiteX11" fmla="*/ 733425 w 4239254"/>
              <a:gd name="connsiteY11" fmla="*/ 1952625 h 2324715"/>
              <a:gd name="connsiteX0" fmla="*/ 19050 w 4210679"/>
              <a:gd name="connsiteY0" fmla="*/ 2105025 h 2324715"/>
              <a:gd name="connsiteX1" fmla="*/ 0 w 4210679"/>
              <a:gd name="connsiteY1" fmla="*/ 752475 h 2324715"/>
              <a:gd name="connsiteX2" fmla="*/ 19050 w 4210679"/>
              <a:gd name="connsiteY2" fmla="*/ 95250 h 2324715"/>
              <a:gd name="connsiteX3" fmla="*/ 1057275 w 4210679"/>
              <a:gd name="connsiteY3" fmla="*/ 28575 h 2324715"/>
              <a:gd name="connsiteX4" fmla="*/ 3467100 w 4210679"/>
              <a:gd name="connsiteY4" fmla="*/ 19050 h 2324715"/>
              <a:gd name="connsiteX5" fmla="*/ 4210050 w 4210679"/>
              <a:gd name="connsiteY5" fmla="*/ 0 h 2324715"/>
              <a:gd name="connsiteX6" fmla="*/ 4191000 w 4210679"/>
              <a:gd name="connsiteY6" fmla="*/ 1304925 h 2324715"/>
              <a:gd name="connsiteX7" fmla="*/ 4210050 w 4210679"/>
              <a:gd name="connsiteY7" fmla="*/ 2000250 h 2324715"/>
              <a:gd name="connsiteX8" fmla="*/ 3362325 w 4210679"/>
              <a:gd name="connsiteY8" fmla="*/ 2324100 h 2324715"/>
              <a:gd name="connsiteX9" fmla="*/ 2276475 w 4210679"/>
              <a:gd name="connsiteY9" fmla="*/ 2076450 h 2324715"/>
              <a:gd name="connsiteX10" fmla="*/ 1533525 w 4210679"/>
              <a:gd name="connsiteY10" fmla="*/ 1885950 h 2324715"/>
              <a:gd name="connsiteX11" fmla="*/ 704850 w 4210679"/>
              <a:gd name="connsiteY11" fmla="*/ 1952625 h 2324715"/>
              <a:gd name="connsiteX0" fmla="*/ 28575 w 4220204"/>
              <a:gd name="connsiteY0" fmla="*/ 2105025 h 2324715"/>
              <a:gd name="connsiteX1" fmla="*/ 9525 w 4220204"/>
              <a:gd name="connsiteY1" fmla="*/ 752475 h 2324715"/>
              <a:gd name="connsiteX2" fmla="*/ 0 w 4220204"/>
              <a:gd name="connsiteY2" fmla="*/ 95250 h 2324715"/>
              <a:gd name="connsiteX3" fmla="*/ 1066800 w 4220204"/>
              <a:gd name="connsiteY3" fmla="*/ 28575 h 2324715"/>
              <a:gd name="connsiteX4" fmla="*/ 3476625 w 4220204"/>
              <a:gd name="connsiteY4" fmla="*/ 19050 h 2324715"/>
              <a:gd name="connsiteX5" fmla="*/ 4219575 w 4220204"/>
              <a:gd name="connsiteY5" fmla="*/ 0 h 2324715"/>
              <a:gd name="connsiteX6" fmla="*/ 4200525 w 4220204"/>
              <a:gd name="connsiteY6" fmla="*/ 1304925 h 2324715"/>
              <a:gd name="connsiteX7" fmla="*/ 4219575 w 4220204"/>
              <a:gd name="connsiteY7" fmla="*/ 2000250 h 2324715"/>
              <a:gd name="connsiteX8" fmla="*/ 3371850 w 4220204"/>
              <a:gd name="connsiteY8" fmla="*/ 2324100 h 2324715"/>
              <a:gd name="connsiteX9" fmla="*/ 2286000 w 4220204"/>
              <a:gd name="connsiteY9" fmla="*/ 2076450 h 2324715"/>
              <a:gd name="connsiteX10" fmla="*/ 1543050 w 4220204"/>
              <a:gd name="connsiteY10" fmla="*/ 1885950 h 2324715"/>
              <a:gd name="connsiteX11" fmla="*/ 714375 w 4220204"/>
              <a:gd name="connsiteY11" fmla="*/ 1952625 h 2324715"/>
              <a:gd name="connsiteX0" fmla="*/ 29872 w 4221501"/>
              <a:gd name="connsiteY0" fmla="*/ 2105025 h 2324715"/>
              <a:gd name="connsiteX1" fmla="*/ 10822 w 4221501"/>
              <a:gd name="connsiteY1" fmla="*/ 752475 h 2324715"/>
              <a:gd name="connsiteX2" fmla="*/ 1297 w 4221501"/>
              <a:gd name="connsiteY2" fmla="*/ 95250 h 2324715"/>
              <a:gd name="connsiteX3" fmla="*/ 1068097 w 4221501"/>
              <a:gd name="connsiteY3" fmla="*/ 28575 h 2324715"/>
              <a:gd name="connsiteX4" fmla="*/ 3477922 w 4221501"/>
              <a:gd name="connsiteY4" fmla="*/ 19050 h 2324715"/>
              <a:gd name="connsiteX5" fmla="*/ 4220872 w 4221501"/>
              <a:gd name="connsiteY5" fmla="*/ 0 h 2324715"/>
              <a:gd name="connsiteX6" fmla="*/ 4201822 w 4221501"/>
              <a:gd name="connsiteY6" fmla="*/ 1304925 h 2324715"/>
              <a:gd name="connsiteX7" fmla="*/ 4220872 w 4221501"/>
              <a:gd name="connsiteY7" fmla="*/ 2000250 h 2324715"/>
              <a:gd name="connsiteX8" fmla="*/ 3373147 w 4221501"/>
              <a:gd name="connsiteY8" fmla="*/ 2324100 h 2324715"/>
              <a:gd name="connsiteX9" fmla="*/ 2287297 w 4221501"/>
              <a:gd name="connsiteY9" fmla="*/ 2076450 h 2324715"/>
              <a:gd name="connsiteX10" fmla="*/ 1544347 w 4221501"/>
              <a:gd name="connsiteY10" fmla="*/ 1885950 h 2324715"/>
              <a:gd name="connsiteX11" fmla="*/ 715672 w 4221501"/>
              <a:gd name="connsiteY11" fmla="*/ 1952625 h 2324715"/>
              <a:gd name="connsiteX0" fmla="*/ 29872 w 4221501"/>
              <a:gd name="connsiteY0" fmla="*/ 2105025 h 2324715"/>
              <a:gd name="connsiteX1" fmla="*/ 10822 w 4221501"/>
              <a:gd name="connsiteY1" fmla="*/ 752475 h 2324715"/>
              <a:gd name="connsiteX2" fmla="*/ 1297 w 4221501"/>
              <a:gd name="connsiteY2" fmla="*/ 95250 h 2324715"/>
              <a:gd name="connsiteX3" fmla="*/ 1068097 w 4221501"/>
              <a:gd name="connsiteY3" fmla="*/ 28575 h 2324715"/>
              <a:gd name="connsiteX4" fmla="*/ 3477922 w 4221501"/>
              <a:gd name="connsiteY4" fmla="*/ 19050 h 2324715"/>
              <a:gd name="connsiteX5" fmla="*/ 4220872 w 4221501"/>
              <a:gd name="connsiteY5" fmla="*/ 0 h 2324715"/>
              <a:gd name="connsiteX6" fmla="*/ 4201822 w 4221501"/>
              <a:gd name="connsiteY6" fmla="*/ 1304925 h 2324715"/>
              <a:gd name="connsiteX7" fmla="*/ 4220872 w 4221501"/>
              <a:gd name="connsiteY7" fmla="*/ 2000250 h 2324715"/>
              <a:gd name="connsiteX8" fmla="*/ 3373147 w 4221501"/>
              <a:gd name="connsiteY8" fmla="*/ 2324100 h 2324715"/>
              <a:gd name="connsiteX9" fmla="*/ 2287297 w 4221501"/>
              <a:gd name="connsiteY9" fmla="*/ 2076450 h 2324715"/>
              <a:gd name="connsiteX10" fmla="*/ 1544347 w 4221501"/>
              <a:gd name="connsiteY10" fmla="*/ 1885950 h 2324715"/>
              <a:gd name="connsiteX11" fmla="*/ 715672 w 4221501"/>
              <a:gd name="connsiteY11" fmla="*/ 1952625 h 2324715"/>
              <a:gd name="connsiteX0" fmla="*/ 29872 w 4221501"/>
              <a:gd name="connsiteY0" fmla="*/ 2105025 h 2324715"/>
              <a:gd name="connsiteX1" fmla="*/ 10822 w 4221501"/>
              <a:gd name="connsiteY1" fmla="*/ 752475 h 2324715"/>
              <a:gd name="connsiteX2" fmla="*/ 1297 w 4221501"/>
              <a:gd name="connsiteY2" fmla="*/ 95250 h 2324715"/>
              <a:gd name="connsiteX3" fmla="*/ 1068097 w 4221501"/>
              <a:gd name="connsiteY3" fmla="*/ 28575 h 2324715"/>
              <a:gd name="connsiteX4" fmla="*/ 3477922 w 4221501"/>
              <a:gd name="connsiteY4" fmla="*/ 19050 h 2324715"/>
              <a:gd name="connsiteX5" fmla="*/ 4220872 w 4221501"/>
              <a:gd name="connsiteY5" fmla="*/ 0 h 2324715"/>
              <a:gd name="connsiteX6" fmla="*/ 4201822 w 4221501"/>
              <a:gd name="connsiteY6" fmla="*/ 1304925 h 2324715"/>
              <a:gd name="connsiteX7" fmla="*/ 4220872 w 4221501"/>
              <a:gd name="connsiteY7" fmla="*/ 2000250 h 2324715"/>
              <a:gd name="connsiteX8" fmla="*/ 3373147 w 4221501"/>
              <a:gd name="connsiteY8" fmla="*/ 2324100 h 2324715"/>
              <a:gd name="connsiteX9" fmla="*/ 2287297 w 4221501"/>
              <a:gd name="connsiteY9" fmla="*/ 2076450 h 2324715"/>
              <a:gd name="connsiteX10" fmla="*/ 1544347 w 4221501"/>
              <a:gd name="connsiteY10" fmla="*/ 1885950 h 2324715"/>
              <a:gd name="connsiteX11" fmla="*/ 87022 w 4221501"/>
              <a:gd name="connsiteY11" fmla="*/ 2057400 h 2324715"/>
              <a:gd name="connsiteX0" fmla="*/ 29872 w 4221501"/>
              <a:gd name="connsiteY0" fmla="*/ 2105025 h 2324715"/>
              <a:gd name="connsiteX1" fmla="*/ 10822 w 4221501"/>
              <a:gd name="connsiteY1" fmla="*/ 752475 h 2324715"/>
              <a:gd name="connsiteX2" fmla="*/ 1297 w 4221501"/>
              <a:gd name="connsiteY2" fmla="*/ 95250 h 2324715"/>
              <a:gd name="connsiteX3" fmla="*/ 1068097 w 4221501"/>
              <a:gd name="connsiteY3" fmla="*/ 28575 h 2324715"/>
              <a:gd name="connsiteX4" fmla="*/ 3477922 w 4221501"/>
              <a:gd name="connsiteY4" fmla="*/ 19050 h 2324715"/>
              <a:gd name="connsiteX5" fmla="*/ 4220872 w 4221501"/>
              <a:gd name="connsiteY5" fmla="*/ 0 h 2324715"/>
              <a:gd name="connsiteX6" fmla="*/ 4201822 w 4221501"/>
              <a:gd name="connsiteY6" fmla="*/ 1304925 h 2324715"/>
              <a:gd name="connsiteX7" fmla="*/ 4220872 w 4221501"/>
              <a:gd name="connsiteY7" fmla="*/ 2000250 h 2324715"/>
              <a:gd name="connsiteX8" fmla="*/ 3373147 w 4221501"/>
              <a:gd name="connsiteY8" fmla="*/ 2324100 h 2324715"/>
              <a:gd name="connsiteX9" fmla="*/ 2287297 w 4221501"/>
              <a:gd name="connsiteY9" fmla="*/ 2076450 h 2324715"/>
              <a:gd name="connsiteX10" fmla="*/ 1544347 w 4221501"/>
              <a:gd name="connsiteY10" fmla="*/ 1885950 h 2324715"/>
              <a:gd name="connsiteX11" fmla="*/ 87022 w 4221501"/>
              <a:gd name="connsiteY11" fmla="*/ 2057400 h 2324715"/>
              <a:gd name="connsiteX12" fmla="*/ 29872 w 4221501"/>
              <a:gd name="connsiteY12" fmla="*/ 2105025 h 2324715"/>
              <a:gd name="connsiteX0" fmla="*/ 311734 w 4236663"/>
              <a:gd name="connsiteY0" fmla="*/ 2105025 h 2324715"/>
              <a:gd name="connsiteX1" fmla="*/ 25984 w 4236663"/>
              <a:gd name="connsiteY1" fmla="*/ 752475 h 2324715"/>
              <a:gd name="connsiteX2" fmla="*/ 16459 w 4236663"/>
              <a:gd name="connsiteY2" fmla="*/ 95250 h 2324715"/>
              <a:gd name="connsiteX3" fmla="*/ 1083259 w 4236663"/>
              <a:gd name="connsiteY3" fmla="*/ 28575 h 2324715"/>
              <a:gd name="connsiteX4" fmla="*/ 3493084 w 4236663"/>
              <a:gd name="connsiteY4" fmla="*/ 19050 h 2324715"/>
              <a:gd name="connsiteX5" fmla="*/ 4236034 w 4236663"/>
              <a:gd name="connsiteY5" fmla="*/ 0 h 2324715"/>
              <a:gd name="connsiteX6" fmla="*/ 4216984 w 4236663"/>
              <a:gd name="connsiteY6" fmla="*/ 1304925 h 2324715"/>
              <a:gd name="connsiteX7" fmla="*/ 4236034 w 4236663"/>
              <a:gd name="connsiteY7" fmla="*/ 2000250 h 2324715"/>
              <a:gd name="connsiteX8" fmla="*/ 3388309 w 4236663"/>
              <a:gd name="connsiteY8" fmla="*/ 2324100 h 2324715"/>
              <a:gd name="connsiteX9" fmla="*/ 2302459 w 4236663"/>
              <a:gd name="connsiteY9" fmla="*/ 2076450 h 2324715"/>
              <a:gd name="connsiteX10" fmla="*/ 1559509 w 4236663"/>
              <a:gd name="connsiteY10" fmla="*/ 1885950 h 2324715"/>
              <a:gd name="connsiteX11" fmla="*/ 102184 w 4236663"/>
              <a:gd name="connsiteY11" fmla="*/ 2057400 h 2324715"/>
              <a:gd name="connsiteX12" fmla="*/ 311734 w 4236663"/>
              <a:gd name="connsiteY12" fmla="*/ 2105025 h 2324715"/>
              <a:gd name="connsiteX0" fmla="*/ 8957 w 4772086"/>
              <a:gd name="connsiteY0" fmla="*/ 1962150 h 2324715"/>
              <a:gd name="connsiteX1" fmla="*/ 561407 w 4772086"/>
              <a:gd name="connsiteY1" fmla="*/ 752475 h 2324715"/>
              <a:gd name="connsiteX2" fmla="*/ 551882 w 4772086"/>
              <a:gd name="connsiteY2" fmla="*/ 95250 h 2324715"/>
              <a:gd name="connsiteX3" fmla="*/ 1618682 w 4772086"/>
              <a:gd name="connsiteY3" fmla="*/ 28575 h 2324715"/>
              <a:gd name="connsiteX4" fmla="*/ 4028507 w 4772086"/>
              <a:gd name="connsiteY4" fmla="*/ 19050 h 2324715"/>
              <a:gd name="connsiteX5" fmla="*/ 4771457 w 4772086"/>
              <a:gd name="connsiteY5" fmla="*/ 0 h 2324715"/>
              <a:gd name="connsiteX6" fmla="*/ 4752407 w 4772086"/>
              <a:gd name="connsiteY6" fmla="*/ 1304925 h 2324715"/>
              <a:gd name="connsiteX7" fmla="*/ 4771457 w 4772086"/>
              <a:gd name="connsiteY7" fmla="*/ 2000250 h 2324715"/>
              <a:gd name="connsiteX8" fmla="*/ 3923732 w 4772086"/>
              <a:gd name="connsiteY8" fmla="*/ 2324100 h 2324715"/>
              <a:gd name="connsiteX9" fmla="*/ 2837882 w 4772086"/>
              <a:gd name="connsiteY9" fmla="*/ 2076450 h 2324715"/>
              <a:gd name="connsiteX10" fmla="*/ 2094932 w 4772086"/>
              <a:gd name="connsiteY10" fmla="*/ 1885950 h 2324715"/>
              <a:gd name="connsiteX11" fmla="*/ 637607 w 4772086"/>
              <a:gd name="connsiteY11" fmla="*/ 2057400 h 2324715"/>
              <a:gd name="connsiteX12" fmla="*/ 8957 w 4772086"/>
              <a:gd name="connsiteY12" fmla="*/ 1962150 h 2324715"/>
              <a:gd name="connsiteX0" fmla="*/ 3724 w 4766853"/>
              <a:gd name="connsiteY0" fmla="*/ 1962150 h 2324715"/>
              <a:gd name="connsiteX1" fmla="*/ 556174 w 4766853"/>
              <a:gd name="connsiteY1" fmla="*/ 752475 h 2324715"/>
              <a:gd name="connsiteX2" fmla="*/ 546649 w 4766853"/>
              <a:gd name="connsiteY2" fmla="*/ 95250 h 2324715"/>
              <a:gd name="connsiteX3" fmla="*/ 1613449 w 4766853"/>
              <a:gd name="connsiteY3" fmla="*/ 28575 h 2324715"/>
              <a:gd name="connsiteX4" fmla="*/ 4023274 w 4766853"/>
              <a:gd name="connsiteY4" fmla="*/ 19050 h 2324715"/>
              <a:gd name="connsiteX5" fmla="*/ 4766224 w 4766853"/>
              <a:gd name="connsiteY5" fmla="*/ 0 h 2324715"/>
              <a:gd name="connsiteX6" fmla="*/ 4747174 w 4766853"/>
              <a:gd name="connsiteY6" fmla="*/ 1304925 h 2324715"/>
              <a:gd name="connsiteX7" fmla="*/ 4766224 w 4766853"/>
              <a:gd name="connsiteY7" fmla="*/ 2000250 h 2324715"/>
              <a:gd name="connsiteX8" fmla="*/ 3918499 w 4766853"/>
              <a:gd name="connsiteY8" fmla="*/ 2324100 h 2324715"/>
              <a:gd name="connsiteX9" fmla="*/ 2832649 w 4766853"/>
              <a:gd name="connsiteY9" fmla="*/ 2076450 h 2324715"/>
              <a:gd name="connsiteX10" fmla="*/ 2089699 w 4766853"/>
              <a:gd name="connsiteY10" fmla="*/ 1885950 h 2324715"/>
              <a:gd name="connsiteX11" fmla="*/ 1213399 w 4766853"/>
              <a:gd name="connsiteY11" fmla="*/ 1990725 h 2324715"/>
              <a:gd name="connsiteX12" fmla="*/ 3724 w 4766853"/>
              <a:gd name="connsiteY12" fmla="*/ 1962150 h 2324715"/>
              <a:gd name="connsiteX0" fmla="*/ 6875 w 4227079"/>
              <a:gd name="connsiteY0" fmla="*/ 2095500 h 2324715"/>
              <a:gd name="connsiteX1" fmla="*/ 16400 w 4227079"/>
              <a:gd name="connsiteY1" fmla="*/ 752475 h 2324715"/>
              <a:gd name="connsiteX2" fmla="*/ 6875 w 4227079"/>
              <a:gd name="connsiteY2" fmla="*/ 95250 h 2324715"/>
              <a:gd name="connsiteX3" fmla="*/ 1073675 w 4227079"/>
              <a:gd name="connsiteY3" fmla="*/ 28575 h 2324715"/>
              <a:gd name="connsiteX4" fmla="*/ 3483500 w 4227079"/>
              <a:gd name="connsiteY4" fmla="*/ 19050 h 2324715"/>
              <a:gd name="connsiteX5" fmla="*/ 4226450 w 4227079"/>
              <a:gd name="connsiteY5" fmla="*/ 0 h 2324715"/>
              <a:gd name="connsiteX6" fmla="*/ 4207400 w 4227079"/>
              <a:gd name="connsiteY6" fmla="*/ 1304925 h 2324715"/>
              <a:gd name="connsiteX7" fmla="*/ 4226450 w 4227079"/>
              <a:gd name="connsiteY7" fmla="*/ 2000250 h 2324715"/>
              <a:gd name="connsiteX8" fmla="*/ 3378725 w 4227079"/>
              <a:gd name="connsiteY8" fmla="*/ 2324100 h 2324715"/>
              <a:gd name="connsiteX9" fmla="*/ 2292875 w 4227079"/>
              <a:gd name="connsiteY9" fmla="*/ 2076450 h 2324715"/>
              <a:gd name="connsiteX10" fmla="*/ 1549925 w 4227079"/>
              <a:gd name="connsiteY10" fmla="*/ 1885950 h 2324715"/>
              <a:gd name="connsiteX11" fmla="*/ 673625 w 4227079"/>
              <a:gd name="connsiteY11" fmla="*/ 1990725 h 2324715"/>
              <a:gd name="connsiteX12" fmla="*/ 6875 w 4227079"/>
              <a:gd name="connsiteY12" fmla="*/ 2095500 h 232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7079" h="2324715">
                <a:moveTo>
                  <a:pt x="6875" y="2095500"/>
                </a:moveTo>
                <a:cubicBezTo>
                  <a:pt x="6081" y="1626393"/>
                  <a:pt x="16400" y="1085850"/>
                  <a:pt x="16400" y="752475"/>
                </a:cubicBezTo>
                <a:cubicBezTo>
                  <a:pt x="16400" y="419100"/>
                  <a:pt x="2113" y="425450"/>
                  <a:pt x="6875" y="95250"/>
                </a:cubicBezTo>
                <a:cubicBezTo>
                  <a:pt x="183087" y="31750"/>
                  <a:pt x="494238" y="41275"/>
                  <a:pt x="1073675" y="28575"/>
                </a:cubicBezTo>
                <a:cubicBezTo>
                  <a:pt x="1653112" y="15875"/>
                  <a:pt x="2958038" y="23812"/>
                  <a:pt x="3483500" y="19050"/>
                </a:cubicBezTo>
                <a:cubicBezTo>
                  <a:pt x="4008962" y="14288"/>
                  <a:pt x="3859738" y="6350"/>
                  <a:pt x="4226450" y="0"/>
                </a:cubicBezTo>
                <a:cubicBezTo>
                  <a:pt x="4212163" y="488950"/>
                  <a:pt x="4207400" y="971550"/>
                  <a:pt x="4207400" y="1304925"/>
                </a:cubicBezTo>
                <a:cubicBezTo>
                  <a:pt x="4207400" y="1638300"/>
                  <a:pt x="4231212" y="1620838"/>
                  <a:pt x="4226450" y="2000250"/>
                </a:cubicBezTo>
                <a:cubicBezTo>
                  <a:pt x="4088338" y="2170112"/>
                  <a:pt x="3700988" y="2311400"/>
                  <a:pt x="3378725" y="2324100"/>
                </a:cubicBezTo>
                <a:cubicBezTo>
                  <a:pt x="3056463" y="2336800"/>
                  <a:pt x="2597675" y="2149475"/>
                  <a:pt x="2292875" y="2076450"/>
                </a:cubicBezTo>
                <a:cubicBezTo>
                  <a:pt x="1988075" y="2003425"/>
                  <a:pt x="1819800" y="1900237"/>
                  <a:pt x="1549925" y="1885950"/>
                </a:cubicBezTo>
                <a:cubicBezTo>
                  <a:pt x="1280050" y="1871663"/>
                  <a:pt x="930800" y="1955800"/>
                  <a:pt x="673625" y="1990725"/>
                </a:cubicBezTo>
                <a:cubicBezTo>
                  <a:pt x="416450" y="2025650"/>
                  <a:pt x="-62975" y="2079625"/>
                  <a:pt x="6875" y="2095500"/>
                </a:cubicBezTo>
                <a:close/>
              </a:path>
            </a:pathLst>
          </a:custGeom>
          <a:solidFill>
            <a:srgbClr val="FFFF00">
              <a:alpha val="20000"/>
            </a:srgbClr>
          </a:solidFill>
          <a:ln w="38100">
            <a:solidFill>
              <a:srgbClr val="FF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800822" y="2304915"/>
            <a:ext cx="4670446" cy="1200329"/>
          </a:xfrm>
          <a:prstGeom prst="rect">
            <a:avLst/>
          </a:prstGeom>
          <a:noFill/>
        </p:spPr>
        <p:txBody>
          <a:bodyPr wrap="none" rtlCol="0">
            <a:spAutoFit/>
          </a:bodyPr>
          <a:lstStyle/>
          <a:p>
            <a:r>
              <a:rPr lang="en-US" dirty="0"/>
              <a:t>A well in a stream depletion zone is limited to a </a:t>
            </a:r>
          </a:p>
          <a:p>
            <a:r>
              <a:rPr lang="en-US" dirty="0"/>
              <a:t>20 gallon per minute pump rate and a total of </a:t>
            </a:r>
          </a:p>
          <a:p>
            <a:r>
              <a:rPr lang="en-US" dirty="0"/>
              <a:t>2 acre feet per year </a:t>
            </a:r>
          </a:p>
          <a:p>
            <a:r>
              <a:rPr lang="en-US" dirty="0"/>
              <a:t>(normally 35 </a:t>
            </a:r>
            <a:r>
              <a:rPr lang="en-US" dirty="0" err="1"/>
              <a:t>gpm</a:t>
            </a:r>
            <a:r>
              <a:rPr lang="en-US" dirty="0"/>
              <a:t> and 10 acre feet)</a:t>
            </a:r>
          </a:p>
        </p:txBody>
      </p:sp>
      <p:sp>
        <p:nvSpPr>
          <p:cNvPr id="35" name="TextBox 34"/>
          <p:cNvSpPr txBox="1"/>
          <p:nvPr/>
        </p:nvSpPr>
        <p:spPr>
          <a:xfrm>
            <a:off x="6800823" y="3785775"/>
            <a:ext cx="4743478" cy="1200329"/>
          </a:xfrm>
          <a:prstGeom prst="rect">
            <a:avLst/>
          </a:prstGeom>
          <a:noFill/>
        </p:spPr>
        <p:txBody>
          <a:bodyPr wrap="square" rtlCol="0">
            <a:spAutoFit/>
          </a:bodyPr>
          <a:lstStyle/>
          <a:p>
            <a:r>
              <a:rPr lang="en-US" dirty="0"/>
              <a:t>Stream depletion zone:</a:t>
            </a:r>
          </a:p>
          <a:p>
            <a:r>
              <a:rPr lang="en-US" dirty="0"/>
              <a:t>An area where </a:t>
            </a:r>
            <a:r>
              <a:rPr lang="en-US" dirty="0" err="1"/>
              <a:t>hydrogeologic</a:t>
            </a:r>
            <a:r>
              <a:rPr lang="en-US" dirty="0"/>
              <a:t> modeling concludes that pumping at 35 </a:t>
            </a:r>
            <a:r>
              <a:rPr lang="en-US" dirty="0" err="1"/>
              <a:t>gpm</a:t>
            </a:r>
            <a:r>
              <a:rPr lang="en-US" dirty="0"/>
              <a:t> would reduce stream flow by 30% within 30 days.</a:t>
            </a:r>
          </a:p>
        </p:txBody>
      </p:sp>
      <p:sp>
        <p:nvSpPr>
          <p:cNvPr id="12" name="TextBox 11"/>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370EC977-542B-42A3-9BBC-AC35AA9E0A22}" type="slidenum">
              <a:rPr lang="en-US" smtClean="0"/>
              <a:t>38</a:t>
            </a:fld>
            <a:endParaRPr lang="en-US" dirty="0"/>
          </a:p>
        </p:txBody>
      </p:sp>
    </p:spTree>
    <p:extLst>
      <p:ext uri="{BB962C8B-B14F-4D97-AF65-F5344CB8AC3E}">
        <p14:creationId xmlns:p14="http://schemas.microsoft.com/office/powerpoint/2010/main" val="30875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34" grpId="0"/>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a:xfrm>
            <a:off x="1362075" y="2428875"/>
            <a:ext cx="4209067" cy="3895725"/>
          </a:xfrm>
          <a:prstGeom prst="flowChartProcess">
            <a:avLst/>
          </a:prstGeom>
          <a:solidFill>
            <a:schemeClr val="accent6">
              <a:lumMod val="40000"/>
              <a:lumOff val="60000"/>
            </a:schemeClr>
          </a:solidFill>
          <a:ln w="38100">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Floodplain</a:t>
            </a:r>
          </a:p>
        </p:txBody>
      </p:sp>
      <p:sp>
        <p:nvSpPr>
          <p:cNvPr id="2" name="Title 1"/>
          <p:cNvSpPr>
            <a:spLocks noGrp="1"/>
          </p:cNvSpPr>
          <p:nvPr>
            <p:ph type="title"/>
          </p:nvPr>
        </p:nvSpPr>
        <p:spPr/>
        <p:txBody>
          <a:bodyPr/>
          <a:lstStyle/>
          <a:p>
            <a:r>
              <a:rPr lang="en-US" dirty="0"/>
              <a:t>Stream – subsurface exchange: Stream depletion zones</a:t>
            </a:r>
          </a:p>
        </p:txBody>
      </p:sp>
      <p:sp>
        <p:nvSpPr>
          <p:cNvPr id="4" name="Freeform 3"/>
          <p:cNvSpPr/>
          <p:nvPr/>
        </p:nvSpPr>
        <p:spPr>
          <a:xfrm>
            <a:off x="1271367" y="4837582"/>
            <a:ext cx="4299775" cy="434251"/>
          </a:xfrm>
          <a:custGeom>
            <a:avLst/>
            <a:gdLst>
              <a:gd name="connsiteX0" fmla="*/ 0 w 4685122"/>
              <a:gd name="connsiteY0" fmla="*/ 179259 h 434251"/>
              <a:gd name="connsiteX1" fmla="*/ 1828800 w 4685122"/>
              <a:gd name="connsiteY1" fmla="*/ 9577 h 434251"/>
              <a:gd name="connsiteX2" fmla="*/ 3619893 w 4685122"/>
              <a:gd name="connsiteY2" fmla="*/ 433783 h 434251"/>
              <a:gd name="connsiteX3" fmla="*/ 4685122 w 4685122"/>
              <a:gd name="connsiteY3" fmla="*/ 75564 h 434251"/>
            </a:gdLst>
            <a:ahLst/>
            <a:cxnLst>
              <a:cxn ang="0">
                <a:pos x="connsiteX0" y="connsiteY0"/>
              </a:cxn>
              <a:cxn ang="0">
                <a:pos x="connsiteX1" y="connsiteY1"/>
              </a:cxn>
              <a:cxn ang="0">
                <a:pos x="connsiteX2" y="connsiteY2"/>
              </a:cxn>
              <a:cxn ang="0">
                <a:pos x="connsiteX3" y="connsiteY3"/>
              </a:cxn>
            </a:cxnLst>
            <a:rect l="l" t="t" r="r" b="b"/>
            <a:pathLst>
              <a:path w="4685122" h="434251">
                <a:moveTo>
                  <a:pt x="0" y="179259"/>
                </a:moveTo>
                <a:cubicBezTo>
                  <a:pt x="612742" y="73207"/>
                  <a:pt x="1225485" y="-32844"/>
                  <a:pt x="1828800" y="9577"/>
                </a:cubicBezTo>
                <a:cubicBezTo>
                  <a:pt x="2432116" y="51998"/>
                  <a:pt x="3143839" y="422785"/>
                  <a:pt x="3619893" y="433783"/>
                </a:cubicBezTo>
                <a:cubicBezTo>
                  <a:pt x="4095947" y="444781"/>
                  <a:pt x="4390534" y="260172"/>
                  <a:pt x="4685122" y="75564"/>
                </a:cubicBezTo>
              </a:path>
            </a:pathLst>
          </a:custGeom>
          <a:noFill/>
          <a:ln w="127000">
            <a:solidFill>
              <a:srgbClr val="0070C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a:off x="3514725" y="3505244"/>
            <a:ext cx="180975" cy="195008"/>
          </a:xfrm>
          <a:prstGeom prst="flowChartSummingJunction">
            <a:avLst/>
          </a:prstGeom>
          <a:noFill/>
          <a:ln w="38100">
            <a:solidFill>
              <a:srgbClr val="FF00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43333" y="2994870"/>
            <a:ext cx="75501" cy="3036814"/>
          </a:xfrm>
          <a:prstGeom prst="rect">
            <a:avLst/>
          </a:prstGeom>
          <a:noFill/>
          <a:ln w="12700">
            <a:solidFill>
              <a:srgbClr val="FF00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6459523" y="3697238"/>
            <a:ext cx="4292297" cy="197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rot="10800000">
            <a:off x="6415206" y="3530164"/>
            <a:ext cx="187313" cy="166086"/>
          </a:xfrm>
          <a:prstGeom prst="triangle">
            <a:avLst/>
          </a:prstGeom>
          <a:solidFill>
            <a:srgbClr val="5B9BD5"/>
          </a:solidFill>
          <a:ln w="12700">
            <a:solidFill>
              <a:srgbClr val="0070C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431280" y="3337560"/>
            <a:ext cx="5402580" cy="604266"/>
          </a:xfrm>
          <a:custGeom>
            <a:avLst/>
            <a:gdLst>
              <a:gd name="connsiteX0" fmla="*/ 0 w 5402580"/>
              <a:gd name="connsiteY0" fmla="*/ 0 h 604266"/>
              <a:gd name="connsiteX1" fmla="*/ 3710940 w 5402580"/>
              <a:gd name="connsiteY1" fmla="*/ 0 h 604266"/>
              <a:gd name="connsiteX2" fmla="*/ 3787140 w 5402580"/>
              <a:gd name="connsiteY2" fmla="*/ 53340 h 604266"/>
              <a:gd name="connsiteX3" fmla="*/ 3840480 w 5402580"/>
              <a:gd name="connsiteY3" fmla="*/ 68580 h 604266"/>
              <a:gd name="connsiteX4" fmla="*/ 3939540 w 5402580"/>
              <a:gd name="connsiteY4" fmla="*/ 114300 h 604266"/>
              <a:gd name="connsiteX5" fmla="*/ 4008120 w 5402580"/>
              <a:gd name="connsiteY5" fmla="*/ 129540 h 604266"/>
              <a:gd name="connsiteX6" fmla="*/ 4030980 w 5402580"/>
              <a:gd name="connsiteY6" fmla="*/ 144780 h 604266"/>
              <a:gd name="connsiteX7" fmla="*/ 4053840 w 5402580"/>
              <a:gd name="connsiteY7" fmla="*/ 190500 h 604266"/>
              <a:gd name="connsiteX8" fmla="*/ 4084320 w 5402580"/>
              <a:gd name="connsiteY8" fmla="*/ 205740 h 604266"/>
              <a:gd name="connsiteX9" fmla="*/ 4130040 w 5402580"/>
              <a:gd name="connsiteY9" fmla="*/ 236220 h 604266"/>
              <a:gd name="connsiteX10" fmla="*/ 4152900 w 5402580"/>
              <a:gd name="connsiteY10" fmla="*/ 251460 h 604266"/>
              <a:gd name="connsiteX11" fmla="*/ 4183380 w 5402580"/>
              <a:gd name="connsiteY11" fmla="*/ 259080 h 604266"/>
              <a:gd name="connsiteX12" fmla="*/ 4251960 w 5402580"/>
              <a:gd name="connsiteY12" fmla="*/ 297180 h 604266"/>
              <a:gd name="connsiteX13" fmla="*/ 4274820 w 5402580"/>
              <a:gd name="connsiteY13" fmla="*/ 304800 h 604266"/>
              <a:gd name="connsiteX14" fmla="*/ 4297680 w 5402580"/>
              <a:gd name="connsiteY14" fmla="*/ 327660 h 604266"/>
              <a:gd name="connsiteX15" fmla="*/ 4320540 w 5402580"/>
              <a:gd name="connsiteY15" fmla="*/ 342900 h 604266"/>
              <a:gd name="connsiteX16" fmla="*/ 4351020 w 5402580"/>
              <a:gd name="connsiteY16" fmla="*/ 381000 h 604266"/>
              <a:gd name="connsiteX17" fmla="*/ 4411980 w 5402580"/>
              <a:gd name="connsiteY17" fmla="*/ 403860 h 604266"/>
              <a:gd name="connsiteX18" fmla="*/ 4472940 w 5402580"/>
              <a:gd name="connsiteY18" fmla="*/ 426720 h 604266"/>
              <a:gd name="connsiteX19" fmla="*/ 4518660 w 5402580"/>
              <a:gd name="connsiteY19" fmla="*/ 441960 h 604266"/>
              <a:gd name="connsiteX20" fmla="*/ 4549140 w 5402580"/>
              <a:gd name="connsiteY20" fmla="*/ 457200 h 604266"/>
              <a:gd name="connsiteX21" fmla="*/ 4572000 w 5402580"/>
              <a:gd name="connsiteY21" fmla="*/ 472440 h 604266"/>
              <a:gd name="connsiteX22" fmla="*/ 4671060 w 5402580"/>
              <a:gd name="connsiteY22" fmla="*/ 495300 h 604266"/>
              <a:gd name="connsiteX23" fmla="*/ 4724400 w 5402580"/>
              <a:gd name="connsiteY23" fmla="*/ 518160 h 604266"/>
              <a:gd name="connsiteX24" fmla="*/ 4777740 w 5402580"/>
              <a:gd name="connsiteY24" fmla="*/ 533400 h 604266"/>
              <a:gd name="connsiteX25" fmla="*/ 4884420 w 5402580"/>
              <a:gd name="connsiteY25" fmla="*/ 541020 h 604266"/>
              <a:gd name="connsiteX26" fmla="*/ 4907280 w 5402580"/>
              <a:gd name="connsiteY26" fmla="*/ 548640 h 604266"/>
              <a:gd name="connsiteX27" fmla="*/ 4953000 w 5402580"/>
              <a:gd name="connsiteY27" fmla="*/ 571500 h 604266"/>
              <a:gd name="connsiteX28" fmla="*/ 5052060 w 5402580"/>
              <a:gd name="connsiteY28" fmla="*/ 586740 h 604266"/>
              <a:gd name="connsiteX29" fmla="*/ 5166360 w 5402580"/>
              <a:gd name="connsiteY29" fmla="*/ 594360 h 604266"/>
              <a:gd name="connsiteX30" fmla="*/ 5402580 w 5402580"/>
              <a:gd name="connsiteY30" fmla="*/ 601980 h 604266"/>
              <a:gd name="connsiteX31" fmla="*/ 5402580 w 5402580"/>
              <a:gd name="connsiteY31" fmla="*/ 601980 h 60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2580" h="604266">
                <a:moveTo>
                  <a:pt x="0" y="0"/>
                </a:moveTo>
                <a:lnTo>
                  <a:pt x="3710940" y="0"/>
                </a:lnTo>
                <a:cubicBezTo>
                  <a:pt x="3736340" y="17780"/>
                  <a:pt x="3757061" y="45820"/>
                  <a:pt x="3787140" y="53340"/>
                </a:cubicBezTo>
                <a:cubicBezTo>
                  <a:pt x="3796906" y="55781"/>
                  <a:pt x="3829548" y="63114"/>
                  <a:pt x="3840480" y="68580"/>
                </a:cubicBezTo>
                <a:cubicBezTo>
                  <a:pt x="3889064" y="92872"/>
                  <a:pt x="3845989" y="98708"/>
                  <a:pt x="3939540" y="114300"/>
                </a:cubicBezTo>
                <a:cubicBezTo>
                  <a:pt x="3957100" y="117227"/>
                  <a:pt x="3989361" y="120161"/>
                  <a:pt x="4008120" y="129540"/>
                </a:cubicBezTo>
                <a:cubicBezTo>
                  <a:pt x="4016311" y="133636"/>
                  <a:pt x="4023360" y="139700"/>
                  <a:pt x="4030980" y="144780"/>
                </a:cubicBezTo>
                <a:cubicBezTo>
                  <a:pt x="4036181" y="160383"/>
                  <a:pt x="4040205" y="179137"/>
                  <a:pt x="4053840" y="190500"/>
                </a:cubicBezTo>
                <a:cubicBezTo>
                  <a:pt x="4062566" y="197772"/>
                  <a:pt x="4074580" y="199896"/>
                  <a:pt x="4084320" y="205740"/>
                </a:cubicBezTo>
                <a:cubicBezTo>
                  <a:pt x="4100026" y="215164"/>
                  <a:pt x="4114800" y="226060"/>
                  <a:pt x="4130040" y="236220"/>
                </a:cubicBezTo>
                <a:cubicBezTo>
                  <a:pt x="4137660" y="241300"/>
                  <a:pt x="4144015" y="249239"/>
                  <a:pt x="4152900" y="251460"/>
                </a:cubicBezTo>
                <a:lnTo>
                  <a:pt x="4183380" y="259080"/>
                </a:lnTo>
                <a:cubicBezTo>
                  <a:pt x="4217599" y="293299"/>
                  <a:pt x="4196017" y="278532"/>
                  <a:pt x="4251960" y="297180"/>
                </a:cubicBezTo>
                <a:lnTo>
                  <a:pt x="4274820" y="304800"/>
                </a:lnTo>
                <a:cubicBezTo>
                  <a:pt x="4282440" y="312420"/>
                  <a:pt x="4289401" y="320761"/>
                  <a:pt x="4297680" y="327660"/>
                </a:cubicBezTo>
                <a:cubicBezTo>
                  <a:pt x="4304715" y="333523"/>
                  <a:pt x="4314819" y="335749"/>
                  <a:pt x="4320540" y="342900"/>
                </a:cubicBezTo>
                <a:cubicBezTo>
                  <a:pt x="4354540" y="385400"/>
                  <a:pt x="4294701" y="348818"/>
                  <a:pt x="4351020" y="381000"/>
                </a:cubicBezTo>
                <a:cubicBezTo>
                  <a:pt x="4386532" y="401293"/>
                  <a:pt x="4374477" y="393145"/>
                  <a:pt x="4411980" y="403860"/>
                </a:cubicBezTo>
                <a:cubicBezTo>
                  <a:pt x="4438401" y="411409"/>
                  <a:pt x="4443416" y="415984"/>
                  <a:pt x="4472940" y="426720"/>
                </a:cubicBezTo>
                <a:cubicBezTo>
                  <a:pt x="4488037" y="432210"/>
                  <a:pt x="4504292" y="434776"/>
                  <a:pt x="4518660" y="441960"/>
                </a:cubicBezTo>
                <a:cubicBezTo>
                  <a:pt x="4528820" y="447040"/>
                  <a:pt x="4539277" y="451564"/>
                  <a:pt x="4549140" y="457200"/>
                </a:cubicBezTo>
                <a:cubicBezTo>
                  <a:pt x="4557091" y="461744"/>
                  <a:pt x="4563393" y="469310"/>
                  <a:pt x="4572000" y="472440"/>
                </a:cubicBezTo>
                <a:cubicBezTo>
                  <a:pt x="4613726" y="487613"/>
                  <a:pt x="4632084" y="485556"/>
                  <a:pt x="4671060" y="495300"/>
                </a:cubicBezTo>
                <a:cubicBezTo>
                  <a:pt x="4699652" y="502448"/>
                  <a:pt x="4693869" y="505075"/>
                  <a:pt x="4724400" y="518160"/>
                </a:cubicBezTo>
                <a:cubicBezTo>
                  <a:pt x="4734515" y="522495"/>
                  <a:pt x="4769040" y="532433"/>
                  <a:pt x="4777740" y="533400"/>
                </a:cubicBezTo>
                <a:cubicBezTo>
                  <a:pt x="4813173" y="537337"/>
                  <a:pt x="4848860" y="538480"/>
                  <a:pt x="4884420" y="541020"/>
                </a:cubicBezTo>
                <a:cubicBezTo>
                  <a:pt x="4892040" y="543560"/>
                  <a:pt x="4900096" y="545048"/>
                  <a:pt x="4907280" y="548640"/>
                </a:cubicBezTo>
                <a:cubicBezTo>
                  <a:pt x="4951808" y="570904"/>
                  <a:pt x="4908309" y="558731"/>
                  <a:pt x="4953000" y="571500"/>
                </a:cubicBezTo>
                <a:cubicBezTo>
                  <a:pt x="4991541" y="582512"/>
                  <a:pt x="5004375" y="582766"/>
                  <a:pt x="5052060" y="586740"/>
                </a:cubicBezTo>
                <a:cubicBezTo>
                  <a:pt x="5090113" y="589911"/>
                  <a:pt x="5128260" y="591820"/>
                  <a:pt x="5166360" y="594360"/>
                </a:cubicBezTo>
                <a:cubicBezTo>
                  <a:pt x="5280047" y="610601"/>
                  <a:pt x="5201739" y="601980"/>
                  <a:pt x="5402580" y="601980"/>
                </a:cubicBezTo>
                <a:lnTo>
                  <a:pt x="5402580" y="601980"/>
                </a:lnTo>
              </a:path>
            </a:pathLst>
          </a:custGeom>
          <a:noFill/>
          <a:ln w="38100">
            <a:solidFill>
              <a:schemeClr val="accent2">
                <a:lumMod val="7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0772520" y="3679472"/>
            <a:ext cx="1060704" cy="266683"/>
          </a:xfrm>
          <a:custGeom>
            <a:avLst/>
            <a:gdLst>
              <a:gd name="connsiteX0" fmla="*/ 9473 w 1071590"/>
              <a:gd name="connsiteY0" fmla="*/ 18410 h 274507"/>
              <a:gd name="connsiteX1" fmla="*/ 199973 w 1071590"/>
              <a:gd name="connsiteY1" fmla="*/ 102230 h 274507"/>
              <a:gd name="connsiteX2" fmla="*/ 405713 w 1071590"/>
              <a:gd name="connsiteY2" fmla="*/ 178430 h 274507"/>
              <a:gd name="connsiteX3" fmla="*/ 580973 w 1071590"/>
              <a:gd name="connsiteY3" fmla="*/ 208910 h 274507"/>
              <a:gd name="connsiteX4" fmla="*/ 824813 w 1071590"/>
              <a:gd name="connsiteY4" fmla="*/ 254630 h 274507"/>
              <a:gd name="connsiteX5" fmla="*/ 1038173 w 1071590"/>
              <a:gd name="connsiteY5" fmla="*/ 254630 h 274507"/>
              <a:gd name="connsiteX6" fmla="*/ 1015313 w 1071590"/>
              <a:gd name="connsiteY6" fmla="*/ 10790 h 274507"/>
              <a:gd name="connsiteX7" fmla="*/ 512393 w 1071590"/>
              <a:gd name="connsiteY7" fmla="*/ 41270 h 274507"/>
              <a:gd name="connsiteX8" fmla="*/ 9473 w 1071590"/>
              <a:gd name="connsiteY8" fmla="*/ 18410 h 274507"/>
              <a:gd name="connsiteX0" fmla="*/ 9779 w 1071896"/>
              <a:gd name="connsiteY0" fmla="*/ 23495 h 279592"/>
              <a:gd name="connsiteX1" fmla="*/ 200279 w 1071896"/>
              <a:gd name="connsiteY1" fmla="*/ 107315 h 279592"/>
              <a:gd name="connsiteX2" fmla="*/ 406019 w 1071896"/>
              <a:gd name="connsiteY2" fmla="*/ 183515 h 279592"/>
              <a:gd name="connsiteX3" fmla="*/ 581279 w 1071896"/>
              <a:gd name="connsiteY3" fmla="*/ 213995 h 279592"/>
              <a:gd name="connsiteX4" fmla="*/ 825119 w 1071896"/>
              <a:gd name="connsiteY4" fmla="*/ 259715 h 279592"/>
              <a:gd name="connsiteX5" fmla="*/ 1038479 w 1071896"/>
              <a:gd name="connsiteY5" fmla="*/ 259715 h 279592"/>
              <a:gd name="connsiteX6" fmla="*/ 1015619 w 1071896"/>
              <a:gd name="connsiteY6" fmla="*/ 15875 h 279592"/>
              <a:gd name="connsiteX7" fmla="*/ 519049 w 1071896"/>
              <a:gd name="connsiteY7" fmla="*/ 17780 h 279592"/>
              <a:gd name="connsiteX8" fmla="*/ 9779 w 1071896"/>
              <a:gd name="connsiteY8" fmla="*/ 23495 h 279592"/>
              <a:gd name="connsiteX0" fmla="*/ 9779 w 1102215"/>
              <a:gd name="connsiteY0" fmla="*/ 5715 h 259712"/>
              <a:gd name="connsiteX1" fmla="*/ 200279 w 1102215"/>
              <a:gd name="connsiteY1" fmla="*/ 89535 h 259712"/>
              <a:gd name="connsiteX2" fmla="*/ 406019 w 1102215"/>
              <a:gd name="connsiteY2" fmla="*/ 165735 h 259712"/>
              <a:gd name="connsiteX3" fmla="*/ 581279 w 1102215"/>
              <a:gd name="connsiteY3" fmla="*/ 196215 h 259712"/>
              <a:gd name="connsiteX4" fmla="*/ 825119 w 1102215"/>
              <a:gd name="connsiteY4" fmla="*/ 241935 h 259712"/>
              <a:gd name="connsiteX5" fmla="*/ 1038479 w 1102215"/>
              <a:gd name="connsiteY5" fmla="*/ 241935 h 259712"/>
              <a:gd name="connsiteX6" fmla="*/ 1060069 w 1102215"/>
              <a:gd name="connsiteY6" fmla="*/ 26670 h 259712"/>
              <a:gd name="connsiteX7" fmla="*/ 519049 w 1102215"/>
              <a:gd name="connsiteY7" fmla="*/ 0 h 259712"/>
              <a:gd name="connsiteX8" fmla="*/ 9779 w 1102215"/>
              <a:gd name="connsiteY8" fmla="*/ 5715 h 259712"/>
              <a:gd name="connsiteX0" fmla="*/ 9779 w 1102215"/>
              <a:gd name="connsiteY0" fmla="*/ 5715 h 259712"/>
              <a:gd name="connsiteX1" fmla="*/ 200279 w 1102215"/>
              <a:gd name="connsiteY1" fmla="*/ 89535 h 259712"/>
              <a:gd name="connsiteX2" fmla="*/ 406019 w 1102215"/>
              <a:gd name="connsiteY2" fmla="*/ 165735 h 259712"/>
              <a:gd name="connsiteX3" fmla="*/ 581279 w 1102215"/>
              <a:gd name="connsiteY3" fmla="*/ 196215 h 259712"/>
              <a:gd name="connsiteX4" fmla="*/ 825119 w 1102215"/>
              <a:gd name="connsiteY4" fmla="*/ 241935 h 259712"/>
              <a:gd name="connsiteX5" fmla="*/ 1038479 w 1102215"/>
              <a:gd name="connsiteY5" fmla="*/ 241935 h 259712"/>
              <a:gd name="connsiteX6" fmla="*/ 1060069 w 1102215"/>
              <a:gd name="connsiteY6" fmla="*/ 26670 h 259712"/>
              <a:gd name="connsiteX7" fmla="*/ 519049 w 1102215"/>
              <a:gd name="connsiteY7" fmla="*/ 0 h 259712"/>
              <a:gd name="connsiteX8" fmla="*/ 9779 w 1102215"/>
              <a:gd name="connsiteY8" fmla="*/ 5715 h 259712"/>
              <a:gd name="connsiteX0" fmla="*/ 9779 w 1102215"/>
              <a:gd name="connsiteY0" fmla="*/ 5715 h 259712"/>
              <a:gd name="connsiteX1" fmla="*/ 200279 w 1102215"/>
              <a:gd name="connsiteY1" fmla="*/ 89535 h 259712"/>
              <a:gd name="connsiteX2" fmla="*/ 406019 w 1102215"/>
              <a:gd name="connsiteY2" fmla="*/ 165735 h 259712"/>
              <a:gd name="connsiteX3" fmla="*/ 581279 w 1102215"/>
              <a:gd name="connsiteY3" fmla="*/ 196215 h 259712"/>
              <a:gd name="connsiteX4" fmla="*/ 825119 w 1102215"/>
              <a:gd name="connsiteY4" fmla="*/ 241935 h 259712"/>
              <a:gd name="connsiteX5" fmla="*/ 1038479 w 1102215"/>
              <a:gd name="connsiteY5" fmla="*/ 241935 h 259712"/>
              <a:gd name="connsiteX6" fmla="*/ 1060069 w 1102215"/>
              <a:gd name="connsiteY6" fmla="*/ 26670 h 259712"/>
              <a:gd name="connsiteX7" fmla="*/ 519049 w 1102215"/>
              <a:gd name="connsiteY7" fmla="*/ 0 h 259712"/>
              <a:gd name="connsiteX8" fmla="*/ 9779 w 1102215"/>
              <a:gd name="connsiteY8" fmla="*/ 5715 h 259712"/>
              <a:gd name="connsiteX0" fmla="*/ 9779 w 1102215"/>
              <a:gd name="connsiteY0" fmla="*/ 5715 h 259946"/>
              <a:gd name="connsiteX1" fmla="*/ 200279 w 1102215"/>
              <a:gd name="connsiteY1" fmla="*/ 89535 h 259946"/>
              <a:gd name="connsiteX2" fmla="*/ 406019 w 1102215"/>
              <a:gd name="connsiteY2" fmla="*/ 165735 h 259946"/>
              <a:gd name="connsiteX3" fmla="*/ 581279 w 1102215"/>
              <a:gd name="connsiteY3" fmla="*/ 196215 h 259946"/>
              <a:gd name="connsiteX4" fmla="*/ 825119 w 1102215"/>
              <a:gd name="connsiteY4" fmla="*/ 241935 h 259946"/>
              <a:gd name="connsiteX5" fmla="*/ 1038479 w 1102215"/>
              <a:gd name="connsiteY5" fmla="*/ 241935 h 259946"/>
              <a:gd name="connsiteX6" fmla="*/ 1060069 w 1102215"/>
              <a:gd name="connsiteY6" fmla="*/ 23495 h 259946"/>
              <a:gd name="connsiteX7" fmla="*/ 519049 w 1102215"/>
              <a:gd name="connsiteY7" fmla="*/ 0 h 259946"/>
              <a:gd name="connsiteX8" fmla="*/ 9779 w 1102215"/>
              <a:gd name="connsiteY8" fmla="*/ 5715 h 259946"/>
              <a:gd name="connsiteX0" fmla="*/ 9779 w 1102215"/>
              <a:gd name="connsiteY0" fmla="*/ 5715 h 259946"/>
              <a:gd name="connsiteX1" fmla="*/ 200279 w 1102215"/>
              <a:gd name="connsiteY1" fmla="*/ 89535 h 259946"/>
              <a:gd name="connsiteX2" fmla="*/ 406019 w 1102215"/>
              <a:gd name="connsiteY2" fmla="*/ 165735 h 259946"/>
              <a:gd name="connsiteX3" fmla="*/ 581279 w 1102215"/>
              <a:gd name="connsiteY3" fmla="*/ 196215 h 259946"/>
              <a:gd name="connsiteX4" fmla="*/ 825119 w 1102215"/>
              <a:gd name="connsiteY4" fmla="*/ 241935 h 259946"/>
              <a:gd name="connsiteX5" fmla="*/ 1038479 w 1102215"/>
              <a:gd name="connsiteY5" fmla="*/ 241935 h 259946"/>
              <a:gd name="connsiteX6" fmla="*/ 1060069 w 1102215"/>
              <a:gd name="connsiteY6" fmla="*/ 23495 h 259946"/>
              <a:gd name="connsiteX7" fmla="*/ 519049 w 1102215"/>
              <a:gd name="connsiteY7" fmla="*/ 0 h 259946"/>
              <a:gd name="connsiteX8" fmla="*/ 9779 w 1102215"/>
              <a:gd name="connsiteY8" fmla="*/ 5715 h 259946"/>
              <a:gd name="connsiteX0" fmla="*/ 9779 w 1099829"/>
              <a:gd name="connsiteY0" fmla="*/ 5715 h 260878"/>
              <a:gd name="connsiteX1" fmla="*/ 200279 w 1099829"/>
              <a:gd name="connsiteY1" fmla="*/ 89535 h 260878"/>
              <a:gd name="connsiteX2" fmla="*/ 406019 w 1099829"/>
              <a:gd name="connsiteY2" fmla="*/ 165735 h 260878"/>
              <a:gd name="connsiteX3" fmla="*/ 581279 w 1099829"/>
              <a:gd name="connsiteY3" fmla="*/ 196215 h 260878"/>
              <a:gd name="connsiteX4" fmla="*/ 825119 w 1099829"/>
              <a:gd name="connsiteY4" fmla="*/ 241935 h 260878"/>
              <a:gd name="connsiteX5" fmla="*/ 1038479 w 1099829"/>
              <a:gd name="connsiteY5" fmla="*/ 241935 h 260878"/>
              <a:gd name="connsiteX6" fmla="*/ 1056894 w 1099829"/>
              <a:gd name="connsiteY6" fmla="*/ 10795 h 260878"/>
              <a:gd name="connsiteX7" fmla="*/ 519049 w 1099829"/>
              <a:gd name="connsiteY7" fmla="*/ 0 h 260878"/>
              <a:gd name="connsiteX8" fmla="*/ 9779 w 1099829"/>
              <a:gd name="connsiteY8" fmla="*/ 5715 h 260878"/>
              <a:gd name="connsiteX0" fmla="*/ 9779 w 1099829"/>
              <a:gd name="connsiteY0" fmla="*/ 5715 h 260878"/>
              <a:gd name="connsiteX1" fmla="*/ 200279 w 1099829"/>
              <a:gd name="connsiteY1" fmla="*/ 89535 h 260878"/>
              <a:gd name="connsiteX2" fmla="*/ 406019 w 1099829"/>
              <a:gd name="connsiteY2" fmla="*/ 165735 h 260878"/>
              <a:gd name="connsiteX3" fmla="*/ 581279 w 1099829"/>
              <a:gd name="connsiteY3" fmla="*/ 196215 h 260878"/>
              <a:gd name="connsiteX4" fmla="*/ 825119 w 1099829"/>
              <a:gd name="connsiteY4" fmla="*/ 241935 h 260878"/>
              <a:gd name="connsiteX5" fmla="*/ 1038479 w 1099829"/>
              <a:gd name="connsiteY5" fmla="*/ 241935 h 260878"/>
              <a:gd name="connsiteX6" fmla="*/ 1056894 w 1099829"/>
              <a:gd name="connsiteY6" fmla="*/ 10795 h 260878"/>
              <a:gd name="connsiteX7" fmla="*/ 519049 w 1099829"/>
              <a:gd name="connsiteY7" fmla="*/ 0 h 260878"/>
              <a:gd name="connsiteX8" fmla="*/ 9779 w 1099829"/>
              <a:gd name="connsiteY8" fmla="*/ 5715 h 260878"/>
              <a:gd name="connsiteX0" fmla="*/ 9779 w 1061719"/>
              <a:gd name="connsiteY0" fmla="*/ 5715 h 260878"/>
              <a:gd name="connsiteX1" fmla="*/ 200279 w 1061719"/>
              <a:gd name="connsiteY1" fmla="*/ 89535 h 260878"/>
              <a:gd name="connsiteX2" fmla="*/ 406019 w 1061719"/>
              <a:gd name="connsiteY2" fmla="*/ 165735 h 260878"/>
              <a:gd name="connsiteX3" fmla="*/ 581279 w 1061719"/>
              <a:gd name="connsiteY3" fmla="*/ 196215 h 260878"/>
              <a:gd name="connsiteX4" fmla="*/ 825119 w 1061719"/>
              <a:gd name="connsiteY4" fmla="*/ 241935 h 260878"/>
              <a:gd name="connsiteX5" fmla="*/ 1038479 w 1061719"/>
              <a:gd name="connsiteY5" fmla="*/ 241935 h 260878"/>
              <a:gd name="connsiteX6" fmla="*/ 1056894 w 1061719"/>
              <a:gd name="connsiteY6" fmla="*/ 10795 h 260878"/>
              <a:gd name="connsiteX7" fmla="*/ 519049 w 1061719"/>
              <a:gd name="connsiteY7" fmla="*/ 0 h 260878"/>
              <a:gd name="connsiteX8" fmla="*/ 9779 w 1061719"/>
              <a:gd name="connsiteY8" fmla="*/ 5715 h 260878"/>
              <a:gd name="connsiteX0" fmla="*/ 9779 w 1061719"/>
              <a:gd name="connsiteY0" fmla="*/ 5715 h 260878"/>
              <a:gd name="connsiteX1" fmla="*/ 200279 w 1061719"/>
              <a:gd name="connsiteY1" fmla="*/ 89535 h 260878"/>
              <a:gd name="connsiteX2" fmla="*/ 406019 w 1061719"/>
              <a:gd name="connsiteY2" fmla="*/ 165735 h 260878"/>
              <a:gd name="connsiteX3" fmla="*/ 581279 w 1061719"/>
              <a:gd name="connsiteY3" fmla="*/ 196215 h 260878"/>
              <a:gd name="connsiteX4" fmla="*/ 825119 w 1061719"/>
              <a:gd name="connsiteY4" fmla="*/ 241935 h 260878"/>
              <a:gd name="connsiteX5" fmla="*/ 1038479 w 1061719"/>
              <a:gd name="connsiteY5" fmla="*/ 241935 h 260878"/>
              <a:gd name="connsiteX6" fmla="*/ 1056894 w 1061719"/>
              <a:gd name="connsiteY6" fmla="*/ 10795 h 260878"/>
              <a:gd name="connsiteX7" fmla="*/ 519049 w 1061719"/>
              <a:gd name="connsiteY7" fmla="*/ 0 h 260878"/>
              <a:gd name="connsiteX8" fmla="*/ 9779 w 1061719"/>
              <a:gd name="connsiteY8" fmla="*/ 5715 h 260878"/>
              <a:gd name="connsiteX0" fmla="*/ 9779 w 1056894"/>
              <a:gd name="connsiteY0" fmla="*/ 5715 h 260878"/>
              <a:gd name="connsiteX1" fmla="*/ 200279 w 1056894"/>
              <a:gd name="connsiteY1" fmla="*/ 89535 h 260878"/>
              <a:gd name="connsiteX2" fmla="*/ 406019 w 1056894"/>
              <a:gd name="connsiteY2" fmla="*/ 165735 h 260878"/>
              <a:gd name="connsiteX3" fmla="*/ 581279 w 1056894"/>
              <a:gd name="connsiteY3" fmla="*/ 196215 h 260878"/>
              <a:gd name="connsiteX4" fmla="*/ 825119 w 1056894"/>
              <a:gd name="connsiteY4" fmla="*/ 241935 h 260878"/>
              <a:gd name="connsiteX5" fmla="*/ 1038479 w 1056894"/>
              <a:gd name="connsiteY5" fmla="*/ 241935 h 260878"/>
              <a:gd name="connsiteX6" fmla="*/ 1056894 w 1056894"/>
              <a:gd name="connsiteY6" fmla="*/ 10795 h 260878"/>
              <a:gd name="connsiteX7" fmla="*/ 519049 w 1056894"/>
              <a:gd name="connsiteY7" fmla="*/ 0 h 260878"/>
              <a:gd name="connsiteX8" fmla="*/ 9779 w 1056894"/>
              <a:gd name="connsiteY8" fmla="*/ 5715 h 260878"/>
              <a:gd name="connsiteX0" fmla="*/ 9779 w 1070724"/>
              <a:gd name="connsiteY0" fmla="*/ 5715 h 260878"/>
              <a:gd name="connsiteX1" fmla="*/ 200279 w 1070724"/>
              <a:gd name="connsiteY1" fmla="*/ 89535 h 260878"/>
              <a:gd name="connsiteX2" fmla="*/ 406019 w 1070724"/>
              <a:gd name="connsiteY2" fmla="*/ 165735 h 260878"/>
              <a:gd name="connsiteX3" fmla="*/ 581279 w 1070724"/>
              <a:gd name="connsiteY3" fmla="*/ 196215 h 260878"/>
              <a:gd name="connsiteX4" fmla="*/ 825119 w 1070724"/>
              <a:gd name="connsiteY4" fmla="*/ 241935 h 260878"/>
              <a:gd name="connsiteX5" fmla="*/ 1070229 w 1070724"/>
              <a:gd name="connsiteY5" fmla="*/ 241935 h 260878"/>
              <a:gd name="connsiteX6" fmla="*/ 1056894 w 1070724"/>
              <a:gd name="connsiteY6" fmla="*/ 10795 h 260878"/>
              <a:gd name="connsiteX7" fmla="*/ 519049 w 1070724"/>
              <a:gd name="connsiteY7" fmla="*/ 0 h 260878"/>
              <a:gd name="connsiteX8" fmla="*/ 9779 w 1070724"/>
              <a:gd name="connsiteY8" fmla="*/ 5715 h 260878"/>
              <a:gd name="connsiteX0" fmla="*/ 9779 w 1070229"/>
              <a:gd name="connsiteY0" fmla="*/ 5715 h 260878"/>
              <a:gd name="connsiteX1" fmla="*/ 200279 w 1070229"/>
              <a:gd name="connsiteY1" fmla="*/ 89535 h 260878"/>
              <a:gd name="connsiteX2" fmla="*/ 406019 w 1070229"/>
              <a:gd name="connsiteY2" fmla="*/ 165735 h 260878"/>
              <a:gd name="connsiteX3" fmla="*/ 581279 w 1070229"/>
              <a:gd name="connsiteY3" fmla="*/ 196215 h 260878"/>
              <a:gd name="connsiteX4" fmla="*/ 825119 w 1070229"/>
              <a:gd name="connsiteY4" fmla="*/ 241935 h 260878"/>
              <a:gd name="connsiteX5" fmla="*/ 1070229 w 1070229"/>
              <a:gd name="connsiteY5" fmla="*/ 241935 h 260878"/>
              <a:gd name="connsiteX6" fmla="*/ 1056894 w 1070229"/>
              <a:gd name="connsiteY6" fmla="*/ 10795 h 260878"/>
              <a:gd name="connsiteX7" fmla="*/ 519049 w 1070229"/>
              <a:gd name="connsiteY7" fmla="*/ 0 h 260878"/>
              <a:gd name="connsiteX8" fmla="*/ 9779 w 1070229"/>
              <a:gd name="connsiteY8" fmla="*/ 5715 h 260878"/>
              <a:gd name="connsiteX0" fmla="*/ 9779 w 1060704"/>
              <a:gd name="connsiteY0" fmla="*/ 5715 h 260878"/>
              <a:gd name="connsiteX1" fmla="*/ 200279 w 1060704"/>
              <a:gd name="connsiteY1" fmla="*/ 89535 h 260878"/>
              <a:gd name="connsiteX2" fmla="*/ 406019 w 1060704"/>
              <a:gd name="connsiteY2" fmla="*/ 165735 h 260878"/>
              <a:gd name="connsiteX3" fmla="*/ 581279 w 1060704"/>
              <a:gd name="connsiteY3" fmla="*/ 196215 h 260878"/>
              <a:gd name="connsiteX4" fmla="*/ 825119 w 1060704"/>
              <a:gd name="connsiteY4" fmla="*/ 241935 h 260878"/>
              <a:gd name="connsiteX5" fmla="*/ 1060704 w 1060704"/>
              <a:gd name="connsiteY5" fmla="*/ 241935 h 260878"/>
              <a:gd name="connsiteX6" fmla="*/ 1056894 w 1060704"/>
              <a:gd name="connsiteY6" fmla="*/ 10795 h 260878"/>
              <a:gd name="connsiteX7" fmla="*/ 519049 w 1060704"/>
              <a:gd name="connsiteY7" fmla="*/ 0 h 260878"/>
              <a:gd name="connsiteX8" fmla="*/ 9779 w 1060704"/>
              <a:gd name="connsiteY8" fmla="*/ 5715 h 260878"/>
              <a:gd name="connsiteX0" fmla="*/ 9779 w 1060704"/>
              <a:gd name="connsiteY0" fmla="*/ 5715 h 260878"/>
              <a:gd name="connsiteX1" fmla="*/ 200279 w 1060704"/>
              <a:gd name="connsiteY1" fmla="*/ 89535 h 260878"/>
              <a:gd name="connsiteX2" fmla="*/ 406019 w 1060704"/>
              <a:gd name="connsiteY2" fmla="*/ 165735 h 260878"/>
              <a:gd name="connsiteX3" fmla="*/ 581279 w 1060704"/>
              <a:gd name="connsiteY3" fmla="*/ 196215 h 260878"/>
              <a:gd name="connsiteX4" fmla="*/ 825119 w 1060704"/>
              <a:gd name="connsiteY4" fmla="*/ 241935 h 260878"/>
              <a:gd name="connsiteX5" fmla="*/ 1060704 w 1060704"/>
              <a:gd name="connsiteY5" fmla="*/ 241935 h 260878"/>
              <a:gd name="connsiteX6" fmla="*/ 1056894 w 1060704"/>
              <a:gd name="connsiteY6" fmla="*/ 10795 h 260878"/>
              <a:gd name="connsiteX7" fmla="*/ 519049 w 1060704"/>
              <a:gd name="connsiteY7" fmla="*/ 0 h 260878"/>
              <a:gd name="connsiteX8" fmla="*/ 9779 w 1060704"/>
              <a:gd name="connsiteY8" fmla="*/ 5715 h 260878"/>
              <a:gd name="connsiteX0" fmla="*/ 9779 w 1060704"/>
              <a:gd name="connsiteY0" fmla="*/ 5715 h 248551"/>
              <a:gd name="connsiteX1" fmla="*/ 200279 w 1060704"/>
              <a:gd name="connsiteY1" fmla="*/ 89535 h 248551"/>
              <a:gd name="connsiteX2" fmla="*/ 406019 w 1060704"/>
              <a:gd name="connsiteY2" fmla="*/ 165735 h 248551"/>
              <a:gd name="connsiteX3" fmla="*/ 581279 w 1060704"/>
              <a:gd name="connsiteY3" fmla="*/ 196215 h 248551"/>
              <a:gd name="connsiteX4" fmla="*/ 825119 w 1060704"/>
              <a:gd name="connsiteY4" fmla="*/ 241935 h 248551"/>
              <a:gd name="connsiteX5" fmla="*/ 1060704 w 1060704"/>
              <a:gd name="connsiteY5" fmla="*/ 241935 h 248551"/>
              <a:gd name="connsiteX6" fmla="*/ 1056894 w 1060704"/>
              <a:gd name="connsiteY6" fmla="*/ 10795 h 248551"/>
              <a:gd name="connsiteX7" fmla="*/ 519049 w 1060704"/>
              <a:gd name="connsiteY7" fmla="*/ 0 h 248551"/>
              <a:gd name="connsiteX8" fmla="*/ 9779 w 1060704"/>
              <a:gd name="connsiteY8" fmla="*/ 5715 h 24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704" h="248551">
                <a:moveTo>
                  <a:pt x="9779" y="5715"/>
                </a:moveTo>
                <a:cubicBezTo>
                  <a:pt x="-43349" y="20637"/>
                  <a:pt x="134239" y="62865"/>
                  <a:pt x="200279" y="89535"/>
                </a:cubicBezTo>
                <a:cubicBezTo>
                  <a:pt x="266319" y="116205"/>
                  <a:pt x="342519" y="147955"/>
                  <a:pt x="406019" y="165735"/>
                </a:cubicBezTo>
                <a:cubicBezTo>
                  <a:pt x="469519" y="183515"/>
                  <a:pt x="581279" y="196215"/>
                  <a:pt x="581279" y="196215"/>
                </a:cubicBezTo>
                <a:cubicBezTo>
                  <a:pt x="651129" y="208915"/>
                  <a:pt x="745215" y="234315"/>
                  <a:pt x="825119" y="241935"/>
                </a:cubicBezTo>
                <a:cubicBezTo>
                  <a:pt x="905023" y="249555"/>
                  <a:pt x="1003025" y="251883"/>
                  <a:pt x="1060704" y="241935"/>
                </a:cubicBezTo>
                <a:cubicBezTo>
                  <a:pt x="1054883" y="187537"/>
                  <a:pt x="1055624" y="119380"/>
                  <a:pt x="1056894" y="10795"/>
                </a:cubicBezTo>
                <a:cubicBezTo>
                  <a:pt x="896239" y="10160"/>
                  <a:pt x="693568" y="847"/>
                  <a:pt x="519049" y="0"/>
                </a:cubicBezTo>
                <a:lnTo>
                  <a:pt x="9779" y="5715"/>
                </a:lnTo>
                <a:close/>
              </a:path>
            </a:pathLst>
          </a:custGeom>
          <a:solidFill>
            <a:srgbClr val="5B9BD5"/>
          </a:solidFill>
          <a:ln w="127000">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a:off x="9009008" y="2512417"/>
            <a:ext cx="142612" cy="352338"/>
          </a:xfrm>
          <a:prstGeom prst="upArrow">
            <a:avLst/>
          </a:prstGeom>
          <a:solidFill>
            <a:srgbClr val="5B9BD5"/>
          </a:solidFill>
          <a:ln w="12700">
            <a:solidFill>
              <a:srgbClr val="0070C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48025" y="3200401"/>
            <a:ext cx="726367" cy="809624"/>
          </a:xfrm>
          <a:prstGeom prst="ellipse">
            <a:avLst/>
          </a:prstGeom>
          <a:noFill/>
          <a:ln w="127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3" name="Group 52"/>
          <p:cNvGrpSpPr/>
          <p:nvPr/>
        </p:nvGrpSpPr>
        <p:grpSpPr>
          <a:xfrm>
            <a:off x="7139032" y="3696250"/>
            <a:ext cx="3875010" cy="397578"/>
            <a:chOff x="7139032" y="3696250"/>
            <a:chExt cx="3875010" cy="397578"/>
          </a:xfrm>
        </p:grpSpPr>
        <p:sp>
          <p:nvSpPr>
            <p:cNvPr id="31" name="Freeform 30"/>
            <p:cNvSpPr/>
            <p:nvPr/>
          </p:nvSpPr>
          <p:spPr>
            <a:xfrm>
              <a:off x="7139032" y="3699372"/>
              <a:ext cx="1895912" cy="394456"/>
            </a:xfrm>
            <a:custGeom>
              <a:avLst/>
              <a:gdLst>
                <a:gd name="connsiteX0" fmla="*/ 0 w 1895912"/>
                <a:gd name="connsiteY0" fmla="*/ 16951 h 394456"/>
                <a:gd name="connsiteX1" fmla="*/ 1400961 w 1895912"/>
                <a:gd name="connsiteY1" fmla="*/ 16951 h 394456"/>
                <a:gd name="connsiteX2" fmla="*/ 1795244 w 1895912"/>
                <a:gd name="connsiteY2" fmla="*/ 193120 h 394456"/>
                <a:gd name="connsiteX3" fmla="*/ 1895912 w 1895912"/>
                <a:gd name="connsiteY3" fmla="*/ 394456 h 394456"/>
                <a:gd name="connsiteX0" fmla="*/ 0 w 1895912"/>
                <a:gd name="connsiteY0" fmla="*/ 16951 h 394456"/>
                <a:gd name="connsiteX1" fmla="*/ 1400961 w 1895912"/>
                <a:gd name="connsiteY1" fmla="*/ 16951 h 394456"/>
                <a:gd name="connsiteX2" fmla="*/ 1795244 w 1895912"/>
                <a:gd name="connsiteY2" fmla="*/ 193120 h 394456"/>
                <a:gd name="connsiteX3" fmla="*/ 1895912 w 1895912"/>
                <a:gd name="connsiteY3" fmla="*/ 394456 h 394456"/>
              </a:gdLst>
              <a:ahLst/>
              <a:cxnLst>
                <a:cxn ang="0">
                  <a:pos x="connsiteX0" y="connsiteY0"/>
                </a:cxn>
                <a:cxn ang="0">
                  <a:pos x="connsiteX1" y="connsiteY1"/>
                </a:cxn>
                <a:cxn ang="0">
                  <a:pos x="connsiteX2" y="connsiteY2"/>
                </a:cxn>
                <a:cxn ang="0">
                  <a:pos x="connsiteX3" y="connsiteY3"/>
                </a:cxn>
              </a:cxnLst>
              <a:rect l="l" t="t" r="r" b="b"/>
              <a:pathLst>
                <a:path w="1895912" h="394456">
                  <a:moveTo>
                    <a:pt x="0" y="16951"/>
                  </a:moveTo>
                  <a:cubicBezTo>
                    <a:pt x="550877" y="2270"/>
                    <a:pt x="1101754" y="-12410"/>
                    <a:pt x="1400961" y="16951"/>
                  </a:cubicBezTo>
                  <a:cubicBezTo>
                    <a:pt x="1700168" y="46312"/>
                    <a:pt x="1712752" y="130203"/>
                    <a:pt x="1795244" y="193120"/>
                  </a:cubicBezTo>
                  <a:cubicBezTo>
                    <a:pt x="1877736" y="256038"/>
                    <a:pt x="1886824" y="325247"/>
                    <a:pt x="1895912" y="394456"/>
                  </a:cubicBezTo>
                </a:path>
              </a:pathLst>
            </a:custGeom>
            <a:noFill/>
            <a:ln w="28575">
              <a:solidFill>
                <a:srgbClr val="5B9BD5"/>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flipH="1">
              <a:off x="9118130" y="3696250"/>
              <a:ext cx="1895912" cy="394456"/>
            </a:xfrm>
            <a:custGeom>
              <a:avLst/>
              <a:gdLst>
                <a:gd name="connsiteX0" fmla="*/ 0 w 1895912"/>
                <a:gd name="connsiteY0" fmla="*/ 16951 h 394456"/>
                <a:gd name="connsiteX1" fmla="*/ 1400961 w 1895912"/>
                <a:gd name="connsiteY1" fmla="*/ 16951 h 394456"/>
                <a:gd name="connsiteX2" fmla="*/ 1795244 w 1895912"/>
                <a:gd name="connsiteY2" fmla="*/ 193120 h 394456"/>
                <a:gd name="connsiteX3" fmla="*/ 1895912 w 1895912"/>
                <a:gd name="connsiteY3" fmla="*/ 394456 h 394456"/>
              </a:gdLst>
              <a:ahLst/>
              <a:cxnLst>
                <a:cxn ang="0">
                  <a:pos x="connsiteX0" y="connsiteY0"/>
                </a:cxn>
                <a:cxn ang="0">
                  <a:pos x="connsiteX1" y="connsiteY1"/>
                </a:cxn>
                <a:cxn ang="0">
                  <a:pos x="connsiteX2" y="connsiteY2"/>
                </a:cxn>
                <a:cxn ang="0">
                  <a:pos x="connsiteX3" y="connsiteY3"/>
                </a:cxn>
              </a:cxnLst>
              <a:rect l="l" t="t" r="r" b="b"/>
              <a:pathLst>
                <a:path w="1895912" h="394456">
                  <a:moveTo>
                    <a:pt x="0" y="16951"/>
                  </a:moveTo>
                  <a:cubicBezTo>
                    <a:pt x="550877" y="2270"/>
                    <a:pt x="1101754" y="-12410"/>
                    <a:pt x="1400961" y="16951"/>
                  </a:cubicBezTo>
                  <a:cubicBezTo>
                    <a:pt x="1700168" y="46312"/>
                    <a:pt x="1712752" y="130203"/>
                    <a:pt x="1795244" y="193120"/>
                  </a:cubicBezTo>
                  <a:cubicBezTo>
                    <a:pt x="1877736" y="256038"/>
                    <a:pt x="1886824" y="325247"/>
                    <a:pt x="1895912" y="394456"/>
                  </a:cubicBezTo>
                </a:path>
              </a:pathLst>
            </a:custGeom>
            <a:noFill/>
            <a:ln w="28575">
              <a:solidFill>
                <a:srgbClr val="5B9BD5"/>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p:cNvSpPr/>
          <p:nvPr/>
        </p:nvSpPr>
        <p:spPr>
          <a:xfrm>
            <a:off x="2905125" y="2823419"/>
            <a:ext cx="1415632" cy="1594781"/>
          </a:xfrm>
          <a:prstGeom prst="ellipse">
            <a:avLst/>
          </a:prstGeom>
          <a:noFill/>
          <a:ln w="127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3422473" y="3414086"/>
            <a:ext cx="371651" cy="383214"/>
            <a:chOff x="3422473" y="3414086"/>
            <a:chExt cx="371651" cy="383214"/>
          </a:xfrm>
        </p:grpSpPr>
        <p:sp>
          <p:nvSpPr>
            <p:cNvPr id="22" name="Oval 21"/>
            <p:cNvSpPr/>
            <p:nvPr/>
          </p:nvSpPr>
          <p:spPr>
            <a:xfrm>
              <a:off x="3422473" y="3414086"/>
              <a:ext cx="371651" cy="383214"/>
            </a:xfrm>
            <a:prstGeom prst="ellipse">
              <a:avLst/>
            </a:prstGeom>
            <a:noFill/>
            <a:ln w="127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p:cNvSpPr/>
            <p:nvPr/>
          </p:nvSpPr>
          <p:spPr>
            <a:xfrm>
              <a:off x="3474539" y="3470912"/>
              <a:ext cx="270406" cy="268212"/>
            </a:xfrm>
            <a:prstGeom prst="ellipse">
              <a:avLst/>
            </a:prstGeom>
            <a:noFill/>
            <a:ln w="127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p:cNvGrpSpPr/>
          <p:nvPr/>
        </p:nvGrpSpPr>
        <p:grpSpPr>
          <a:xfrm>
            <a:off x="7135232" y="3705549"/>
            <a:ext cx="3887551" cy="718730"/>
            <a:chOff x="7135232" y="3705549"/>
            <a:chExt cx="3887551" cy="718730"/>
          </a:xfrm>
        </p:grpSpPr>
        <p:sp>
          <p:nvSpPr>
            <p:cNvPr id="34" name="Freeform 33"/>
            <p:cNvSpPr/>
            <p:nvPr/>
          </p:nvSpPr>
          <p:spPr>
            <a:xfrm>
              <a:off x="7135232" y="3705549"/>
              <a:ext cx="1917453" cy="718730"/>
            </a:xfrm>
            <a:custGeom>
              <a:avLst/>
              <a:gdLst>
                <a:gd name="connsiteX0" fmla="*/ 0 w 1895912"/>
                <a:gd name="connsiteY0" fmla="*/ 16951 h 394456"/>
                <a:gd name="connsiteX1" fmla="*/ 1400961 w 1895912"/>
                <a:gd name="connsiteY1" fmla="*/ 16951 h 394456"/>
                <a:gd name="connsiteX2" fmla="*/ 1795244 w 1895912"/>
                <a:gd name="connsiteY2" fmla="*/ 193120 h 394456"/>
                <a:gd name="connsiteX3" fmla="*/ 1895912 w 1895912"/>
                <a:gd name="connsiteY3" fmla="*/ 394456 h 394456"/>
                <a:gd name="connsiteX0" fmla="*/ 0 w 1912690"/>
                <a:gd name="connsiteY0" fmla="*/ 16951 h 713237"/>
                <a:gd name="connsiteX1" fmla="*/ 1400961 w 1912690"/>
                <a:gd name="connsiteY1" fmla="*/ 16951 h 713237"/>
                <a:gd name="connsiteX2" fmla="*/ 1795244 w 1912690"/>
                <a:gd name="connsiteY2" fmla="*/ 193120 h 713237"/>
                <a:gd name="connsiteX3" fmla="*/ 1912690 w 1912690"/>
                <a:gd name="connsiteY3" fmla="*/ 713237 h 713237"/>
                <a:gd name="connsiteX0" fmla="*/ 0 w 1912690"/>
                <a:gd name="connsiteY0" fmla="*/ 24173 h 720459"/>
                <a:gd name="connsiteX1" fmla="*/ 1400961 w 1912690"/>
                <a:gd name="connsiteY1" fmla="*/ 24173 h 720459"/>
                <a:gd name="connsiteX2" fmla="*/ 1753299 w 1912690"/>
                <a:gd name="connsiteY2" fmla="*/ 301010 h 720459"/>
                <a:gd name="connsiteX3" fmla="*/ 1912690 w 1912690"/>
                <a:gd name="connsiteY3" fmla="*/ 720459 h 720459"/>
                <a:gd name="connsiteX0" fmla="*/ 0 w 1912690"/>
                <a:gd name="connsiteY0" fmla="*/ 3348 h 699634"/>
                <a:gd name="connsiteX1" fmla="*/ 1325460 w 1912690"/>
                <a:gd name="connsiteY1" fmla="*/ 70460 h 699634"/>
                <a:gd name="connsiteX2" fmla="*/ 1753299 w 1912690"/>
                <a:gd name="connsiteY2" fmla="*/ 280185 h 699634"/>
                <a:gd name="connsiteX3" fmla="*/ 1912690 w 1912690"/>
                <a:gd name="connsiteY3" fmla="*/ 699634 h 699634"/>
                <a:gd name="connsiteX0" fmla="*/ 0 w 1912690"/>
                <a:gd name="connsiteY0" fmla="*/ 4885 h 701171"/>
                <a:gd name="connsiteX1" fmla="*/ 1325460 w 1912690"/>
                <a:gd name="connsiteY1" fmla="*/ 55219 h 701171"/>
                <a:gd name="connsiteX2" fmla="*/ 1753299 w 1912690"/>
                <a:gd name="connsiteY2" fmla="*/ 281722 h 701171"/>
                <a:gd name="connsiteX3" fmla="*/ 1912690 w 1912690"/>
                <a:gd name="connsiteY3" fmla="*/ 701171 h 701171"/>
                <a:gd name="connsiteX0" fmla="*/ 0 w 1917453"/>
                <a:gd name="connsiteY0" fmla="*/ 4017 h 709828"/>
                <a:gd name="connsiteX1" fmla="*/ 1330223 w 1917453"/>
                <a:gd name="connsiteY1" fmla="*/ 63876 h 709828"/>
                <a:gd name="connsiteX2" fmla="*/ 1758062 w 1917453"/>
                <a:gd name="connsiteY2" fmla="*/ 290379 h 709828"/>
                <a:gd name="connsiteX3" fmla="*/ 1917453 w 1917453"/>
                <a:gd name="connsiteY3" fmla="*/ 709828 h 709828"/>
                <a:gd name="connsiteX0" fmla="*/ 0 w 1917453"/>
                <a:gd name="connsiteY0" fmla="*/ 3394 h 718730"/>
                <a:gd name="connsiteX1" fmla="*/ 1330223 w 1917453"/>
                <a:gd name="connsiteY1" fmla="*/ 72778 h 718730"/>
                <a:gd name="connsiteX2" fmla="*/ 1758062 w 1917453"/>
                <a:gd name="connsiteY2" fmla="*/ 299281 h 718730"/>
                <a:gd name="connsiteX3" fmla="*/ 1917453 w 1917453"/>
                <a:gd name="connsiteY3" fmla="*/ 718730 h 718730"/>
              </a:gdLst>
              <a:ahLst/>
              <a:cxnLst>
                <a:cxn ang="0">
                  <a:pos x="connsiteX0" y="connsiteY0"/>
                </a:cxn>
                <a:cxn ang="0">
                  <a:pos x="connsiteX1" y="connsiteY1"/>
                </a:cxn>
                <a:cxn ang="0">
                  <a:pos x="connsiteX2" y="connsiteY2"/>
                </a:cxn>
                <a:cxn ang="0">
                  <a:pos x="connsiteX3" y="connsiteY3"/>
                </a:cxn>
              </a:cxnLst>
              <a:rect l="l" t="t" r="r" b="b"/>
              <a:pathLst>
                <a:path w="1917453" h="718730">
                  <a:moveTo>
                    <a:pt x="0" y="3394"/>
                  </a:moveTo>
                  <a:cubicBezTo>
                    <a:pt x="550877" y="-11287"/>
                    <a:pt x="1037213" y="23464"/>
                    <a:pt x="1330223" y="72778"/>
                  </a:cubicBezTo>
                  <a:cubicBezTo>
                    <a:pt x="1623233" y="122092"/>
                    <a:pt x="1660190" y="191622"/>
                    <a:pt x="1758062" y="299281"/>
                  </a:cubicBezTo>
                  <a:cubicBezTo>
                    <a:pt x="1855934" y="406940"/>
                    <a:pt x="1908365" y="649521"/>
                    <a:pt x="1917453" y="718730"/>
                  </a:cubicBezTo>
                </a:path>
              </a:pathLst>
            </a:custGeom>
            <a:noFill/>
            <a:ln w="28575">
              <a:solidFill>
                <a:srgbClr val="5B9BD5"/>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flipH="1">
              <a:off x="9110093" y="3717030"/>
              <a:ext cx="1912690" cy="701171"/>
            </a:xfrm>
            <a:custGeom>
              <a:avLst/>
              <a:gdLst>
                <a:gd name="connsiteX0" fmla="*/ 0 w 1895912"/>
                <a:gd name="connsiteY0" fmla="*/ 16951 h 394456"/>
                <a:gd name="connsiteX1" fmla="*/ 1400961 w 1895912"/>
                <a:gd name="connsiteY1" fmla="*/ 16951 h 394456"/>
                <a:gd name="connsiteX2" fmla="*/ 1795244 w 1895912"/>
                <a:gd name="connsiteY2" fmla="*/ 193120 h 394456"/>
                <a:gd name="connsiteX3" fmla="*/ 1895912 w 1895912"/>
                <a:gd name="connsiteY3" fmla="*/ 394456 h 394456"/>
                <a:gd name="connsiteX0" fmla="*/ 0 w 1912690"/>
                <a:gd name="connsiteY0" fmla="*/ 16951 h 713237"/>
                <a:gd name="connsiteX1" fmla="*/ 1400961 w 1912690"/>
                <a:gd name="connsiteY1" fmla="*/ 16951 h 713237"/>
                <a:gd name="connsiteX2" fmla="*/ 1795244 w 1912690"/>
                <a:gd name="connsiteY2" fmla="*/ 193120 h 713237"/>
                <a:gd name="connsiteX3" fmla="*/ 1912690 w 1912690"/>
                <a:gd name="connsiteY3" fmla="*/ 713237 h 713237"/>
                <a:gd name="connsiteX0" fmla="*/ 0 w 1912690"/>
                <a:gd name="connsiteY0" fmla="*/ 24173 h 720459"/>
                <a:gd name="connsiteX1" fmla="*/ 1400961 w 1912690"/>
                <a:gd name="connsiteY1" fmla="*/ 24173 h 720459"/>
                <a:gd name="connsiteX2" fmla="*/ 1753299 w 1912690"/>
                <a:gd name="connsiteY2" fmla="*/ 301010 h 720459"/>
                <a:gd name="connsiteX3" fmla="*/ 1912690 w 1912690"/>
                <a:gd name="connsiteY3" fmla="*/ 720459 h 720459"/>
                <a:gd name="connsiteX0" fmla="*/ 0 w 1912690"/>
                <a:gd name="connsiteY0" fmla="*/ 3348 h 699634"/>
                <a:gd name="connsiteX1" fmla="*/ 1325460 w 1912690"/>
                <a:gd name="connsiteY1" fmla="*/ 70460 h 699634"/>
                <a:gd name="connsiteX2" fmla="*/ 1753299 w 1912690"/>
                <a:gd name="connsiteY2" fmla="*/ 280185 h 699634"/>
                <a:gd name="connsiteX3" fmla="*/ 1912690 w 1912690"/>
                <a:gd name="connsiteY3" fmla="*/ 699634 h 699634"/>
                <a:gd name="connsiteX0" fmla="*/ 0 w 1912690"/>
                <a:gd name="connsiteY0" fmla="*/ 4885 h 701171"/>
                <a:gd name="connsiteX1" fmla="*/ 1325460 w 1912690"/>
                <a:gd name="connsiteY1" fmla="*/ 55219 h 701171"/>
                <a:gd name="connsiteX2" fmla="*/ 1753299 w 1912690"/>
                <a:gd name="connsiteY2" fmla="*/ 281722 h 701171"/>
                <a:gd name="connsiteX3" fmla="*/ 1912690 w 1912690"/>
                <a:gd name="connsiteY3" fmla="*/ 701171 h 701171"/>
              </a:gdLst>
              <a:ahLst/>
              <a:cxnLst>
                <a:cxn ang="0">
                  <a:pos x="connsiteX0" y="connsiteY0"/>
                </a:cxn>
                <a:cxn ang="0">
                  <a:pos x="connsiteX1" y="connsiteY1"/>
                </a:cxn>
                <a:cxn ang="0">
                  <a:pos x="connsiteX2" y="connsiteY2"/>
                </a:cxn>
                <a:cxn ang="0">
                  <a:pos x="connsiteX3" y="connsiteY3"/>
                </a:cxn>
              </a:cxnLst>
              <a:rect l="l" t="t" r="r" b="b"/>
              <a:pathLst>
                <a:path w="1912690" h="701171">
                  <a:moveTo>
                    <a:pt x="0" y="4885"/>
                  </a:moveTo>
                  <a:cubicBezTo>
                    <a:pt x="550877" y="-9796"/>
                    <a:pt x="1033244" y="9080"/>
                    <a:pt x="1325460" y="55219"/>
                  </a:cubicBezTo>
                  <a:cubicBezTo>
                    <a:pt x="1617676" y="101358"/>
                    <a:pt x="1655427" y="174063"/>
                    <a:pt x="1753299" y="281722"/>
                  </a:cubicBezTo>
                  <a:cubicBezTo>
                    <a:pt x="1851171" y="389381"/>
                    <a:pt x="1903602" y="631962"/>
                    <a:pt x="1912690" y="701171"/>
                  </a:cubicBezTo>
                </a:path>
              </a:pathLst>
            </a:custGeom>
            <a:noFill/>
            <a:ln w="28575">
              <a:solidFill>
                <a:srgbClr val="5B9BD5"/>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p:cNvSpPr/>
          <p:nvPr/>
        </p:nvSpPr>
        <p:spPr>
          <a:xfrm>
            <a:off x="2343151" y="2306790"/>
            <a:ext cx="2511896" cy="2655735"/>
          </a:xfrm>
          <a:prstGeom prst="ellipse">
            <a:avLst/>
          </a:prstGeom>
          <a:noFill/>
          <a:ln w="127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4" name="Group 83"/>
          <p:cNvGrpSpPr/>
          <p:nvPr/>
        </p:nvGrpSpPr>
        <p:grpSpPr>
          <a:xfrm>
            <a:off x="7106658" y="3706086"/>
            <a:ext cx="3978037" cy="1045854"/>
            <a:chOff x="7106658" y="3706086"/>
            <a:chExt cx="3978037" cy="1045854"/>
          </a:xfrm>
        </p:grpSpPr>
        <p:sp>
          <p:nvSpPr>
            <p:cNvPr id="38" name="Freeform 37"/>
            <p:cNvSpPr/>
            <p:nvPr/>
          </p:nvSpPr>
          <p:spPr>
            <a:xfrm>
              <a:off x="7106658" y="3706086"/>
              <a:ext cx="1946028" cy="1045854"/>
            </a:xfrm>
            <a:custGeom>
              <a:avLst/>
              <a:gdLst>
                <a:gd name="connsiteX0" fmla="*/ 0 w 1895912"/>
                <a:gd name="connsiteY0" fmla="*/ 16951 h 394456"/>
                <a:gd name="connsiteX1" fmla="*/ 1400961 w 1895912"/>
                <a:gd name="connsiteY1" fmla="*/ 16951 h 394456"/>
                <a:gd name="connsiteX2" fmla="*/ 1795244 w 1895912"/>
                <a:gd name="connsiteY2" fmla="*/ 193120 h 394456"/>
                <a:gd name="connsiteX3" fmla="*/ 1895912 w 1895912"/>
                <a:gd name="connsiteY3" fmla="*/ 394456 h 394456"/>
                <a:gd name="connsiteX0" fmla="*/ 0 w 1912690"/>
                <a:gd name="connsiteY0" fmla="*/ 16951 h 713237"/>
                <a:gd name="connsiteX1" fmla="*/ 1400961 w 1912690"/>
                <a:gd name="connsiteY1" fmla="*/ 16951 h 713237"/>
                <a:gd name="connsiteX2" fmla="*/ 1795244 w 1912690"/>
                <a:gd name="connsiteY2" fmla="*/ 193120 h 713237"/>
                <a:gd name="connsiteX3" fmla="*/ 1912690 w 1912690"/>
                <a:gd name="connsiteY3" fmla="*/ 713237 h 713237"/>
                <a:gd name="connsiteX0" fmla="*/ 0 w 1912690"/>
                <a:gd name="connsiteY0" fmla="*/ 24173 h 720459"/>
                <a:gd name="connsiteX1" fmla="*/ 1400961 w 1912690"/>
                <a:gd name="connsiteY1" fmla="*/ 24173 h 720459"/>
                <a:gd name="connsiteX2" fmla="*/ 1753299 w 1912690"/>
                <a:gd name="connsiteY2" fmla="*/ 301010 h 720459"/>
                <a:gd name="connsiteX3" fmla="*/ 1912690 w 1912690"/>
                <a:gd name="connsiteY3" fmla="*/ 720459 h 720459"/>
                <a:gd name="connsiteX0" fmla="*/ 0 w 1912690"/>
                <a:gd name="connsiteY0" fmla="*/ 3348 h 699634"/>
                <a:gd name="connsiteX1" fmla="*/ 1325460 w 1912690"/>
                <a:gd name="connsiteY1" fmla="*/ 70460 h 699634"/>
                <a:gd name="connsiteX2" fmla="*/ 1753299 w 1912690"/>
                <a:gd name="connsiteY2" fmla="*/ 280185 h 699634"/>
                <a:gd name="connsiteX3" fmla="*/ 1912690 w 1912690"/>
                <a:gd name="connsiteY3" fmla="*/ 699634 h 699634"/>
                <a:gd name="connsiteX0" fmla="*/ 0 w 1912690"/>
                <a:gd name="connsiteY0" fmla="*/ 4885 h 701171"/>
                <a:gd name="connsiteX1" fmla="*/ 1325460 w 1912690"/>
                <a:gd name="connsiteY1" fmla="*/ 55219 h 701171"/>
                <a:gd name="connsiteX2" fmla="*/ 1753299 w 1912690"/>
                <a:gd name="connsiteY2" fmla="*/ 281722 h 701171"/>
                <a:gd name="connsiteX3" fmla="*/ 1912690 w 1912690"/>
                <a:gd name="connsiteY3" fmla="*/ 701171 h 701171"/>
                <a:gd name="connsiteX0" fmla="*/ 0 w 1920310"/>
                <a:gd name="connsiteY0" fmla="*/ 4885 h 1036451"/>
                <a:gd name="connsiteX1" fmla="*/ 1325460 w 1920310"/>
                <a:gd name="connsiteY1" fmla="*/ 55219 h 1036451"/>
                <a:gd name="connsiteX2" fmla="*/ 1753299 w 1920310"/>
                <a:gd name="connsiteY2" fmla="*/ 281722 h 1036451"/>
                <a:gd name="connsiteX3" fmla="*/ 1920310 w 1920310"/>
                <a:gd name="connsiteY3" fmla="*/ 1036451 h 1036451"/>
                <a:gd name="connsiteX0" fmla="*/ 0 w 1920310"/>
                <a:gd name="connsiteY0" fmla="*/ 8245 h 1039811"/>
                <a:gd name="connsiteX1" fmla="*/ 1325460 w 1920310"/>
                <a:gd name="connsiteY1" fmla="*/ 58579 h 1039811"/>
                <a:gd name="connsiteX2" fmla="*/ 1631379 w 1920310"/>
                <a:gd name="connsiteY2" fmla="*/ 407002 h 1039811"/>
                <a:gd name="connsiteX3" fmla="*/ 1920310 w 1920310"/>
                <a:gd name="connsiteY3" fmla="*/ 1039811 h 1039811"/>
                <a:gd name="connsiteX0" fmla="*/ 0 w 1920310"/>
                <a:gd name="connsiteY0" fmla="*/ 2249 h 1033815"/>
                <a:gd name="connsiteX1" fmla="*/ 974940 w 1920310"/>
                <a:gd name="connsiteY1" fmla="*/ 113543 h 1033815"/>
                <a:gd name="connsiteX2" fmla="*/ 1631379 w 1920310"/>
                <a:gd name="connsiteY2" fmla="*/ 401006 h 1033815"/>
                <a:gd name="connsiteX3" fmla="*/ 1920310 w 1920310"/>
                <a:gd name="connsiteY3" fmla="*/ 1033815 h 1033815"/>
                <a:gd name="connsiteX0" fmla="*/ 0 w 1920310"/>
                <a:gd name="connsiteY0" fmla="*/ 2630 h 1034196"/>
                <a:gd name="connsiteX1" fmla="*/ 974940 w 1920310"/>
                <a:gd name="connsiteY1" fmla="*/ 113924 h 1034196"/>
                <a:gd name="connsiteX2" fmla="*/ 1616139 w 1920310"/>
                <a:gd name="connsiteY2" fmla="*/ 469967 h 1034196"/>
                <a:gd name="connsiteX3" fmla="*/ 1920310 w 1920310"/>
                <a:gd name="connsiteY3" fmla="*/ 1034196 h 1034196"/>
                <a:gd name="connsiteX0" fmla="*/ 0 w 1920310"/>
                <a:gd name="connsiteY0" fmla="*/ 2325 h 1033891"/>
                <a:gd name="connsiteX1" fmla="*/ 974940 w 1920310"/>
                <a:gd name="connsiteY1" fmla="*/ 113619 h 1033891"/>
                <a:gd name="connsiteX2" fmla="*/ 1616139 w 1920310"/>
                <a:gd name="connsiteY2" fmla="*/ 416322 h 1033891"/>
                <a:gd name="connsiteX3" fmla="*/ 1920310 w 1920310"/>
                <a:gd name="connsiteY3" fmla="*/ 1033891 h 1033891"/>
                <a:gd name="connsiteX0" fmla="*/ 0 w 1920310"/>
                <a:gd name="connsiteY0" fmla="*/ 0 h 1031566"/>
                <a:gd name="connsiteX1" fmla="*/ 716224 w 1920310"/>
                <a:gd name="connsiteY1" fmla="*/ 43907 h 1031566"/>
                <a:gd name="connsiteX2" fmla="*/ 974940 w 1920310"/>
                <a:gd name="connsiteY2" fmla="*/ 111294 h 1031566"/>
                <a:gd name="connsiteX3" fmla="*/ 1616139 w 1920310"/>
                <a:gd name="connsiteY3" fmla="*/ 413997 h 1031566"/>
                <a:gd name="connsiteX4" fmla="*/ 1920310 w 1920310"/>
                <a:gd name="connsiteY4" fmla="*/ 1031566 h 1031566"/>
                <a:gd name="connsiteX0" fmla="*/ 0 w 1920310"/>
                <a:gd name="connsiteY0" fmla="*/ 0 h 1031566"/>
                <a:gd name="connsiteX1" fmla="*/ 510484 w 1920310"/>
                <a:gd name="connsiteY1" fmla="*/ 66767 h 1031566"/>
                <a:gd name="connsiteX2" fmla="*/ 974940 w 1920310"/>
                <a:gd name="connsiteY2" fmla="*/ 111294 h 1031566"/>
                <a:gd name="connsiteX3" fmla="*/ 1616139 w 1920310"/>
                <a:gd name="connsiteY3" fmla="*/ 413997 h 1031566"/>
                <a:gd name="connsiteX4" fmla="*/ 1920310 w 1920310"/>
                <a:gd name="connsiteY4" fmla="*/ 1031566 h 1031566"/>
                <a:gd name="connsiteX0" fmla="*/ 0 w 1920310"/>
                <a:gd name="connsiteY0" fmla="*/ 0 h 1031566"/>
                <a:gd name="connsiteX1" fmla="*/ 510484 w 1920310"/>
                <a:gd name="connsiteY1" fmla="*/ 66767 h 1031566"/>
                <a:gd name="connsiteX2" fmla="*/ 974940 w 1920310"/>
                <a:gd name="connsiteY2" fmla="*/ 164634 h 1031566"/>
                <a:gd name="connsiteX3" fmla="*/ 1616139 w 1920310"/>
                <a:gd name="connsiteY3" fmla="*/ 413997 h 1031566"/>
                <a:gd name="connsiteX4" fmla="*/ 1920310 w 1920310"/>
                <a:gd name="connsiteY4" fmla="*/ 1031566 h 1031566"/>
                <a:gd name="connsiteX0" fmla="*/ 0 w 1920310"/>
                <a:gd name="connsiteY0" fmla="*/ 0 h 1031566"/>
                <a:gd name="connsiteX1" fmla="*/ 510484 w 1920310"/>
                <a:gd name="connsiteY1" fmla="*/ 66767 h 1031566"/>
                <a:gd name="connsiteX2" fmla="*/ 974940 w 1920310"/>
                <a:gd name="connsiteY2" fmla="*/ 164634 h 1031566"/>
                <a:gd name="connsiteX3" fmla="*/ 1593279 w 1920310"/>
                <a:gd name="connsiteY3" fmla="*/ 436857 h 1031566"/>
                <a:gd name="connsiteX4" fmla="*/ 1920310 w 1920310"/>
                <a:gd name="connsiteY4" fmla="*/ 1031566 h 1031566"/>
                <a:gd name="connsiteX0" fmla="*/ 0 w 1920310"/>
                <a:gd name="connsiteY0" fmla="*/ 0 h 1031566"/>
                <a:gd name="connsiteX1" fmla="*/ 510484 w 1920310"/>
                <a:gd name="connsiteY1" fmla="*/ 66767 h 1031566"/>
                <a:gd name="connsiteX2" fmla="*/ 1104480 w 1920310"/>
                <a:gd name="connsiteY2" fmla="*/ 179874 h 1031566"/>
                <a:gd name="connsiteX3" fmla="*/ 1593279 w 1920310"/>
                <a:gd name="connsiteY3" fmla="*/ 436857 h 1031566"/>
                <a:gd name="connsiteX4" fmla="*/ 1920310 w 1920310"/>
                <a:gd name="connsiteY4" fmla="*/ 1031566 h 1031566"/>
                <a:gd name="connsiteX0" fmla="*/ 0 w 2103190"/>
                <a:gd name="connsiteY0" fmla="*/ 0 h 1031566"/>
                <a:gd name="connsiteX1" fmla="*/ 693364 w 2103190"/>
                <a:gd name="connsiteY1" fmla="*/ 66767 h 1031566"/>
                <a:gd name="connsiteX2" fmla="*/ 1287360 w 2103190"/>
                <a:gd name="connsiteY2" fmla="*/ 179874 h 1031566"/>
                <a:gd name="connsiteX3" fmla="*/ 1776159 w 2103190"/>
                <a:gd name="connsiteY3" fmla="*/ 436857 h 1031566"/>
                <a:gd name="connsiteX4" fmla="*/ 2103190 w 2103190"/>
                <a:gd name="connsiteY4" fmla="*/ 1031566 h 1031566"/>
                <a:gd name="connsiteX0" fmla="*/ 0 w 2103190"/>
                <a:gd name="connsiteY0" fmla="*/ 0 h 1031566"/>
                <a:gd name="connsiteX1" fmla="*/ 693364 w 2103190"/>
                <a:gd name="connsiteY1" fmla="*/ 89627 h 1031566"/>
                <a:gd name="connsiteX2" fmla="*/ 1287360 w 2103190"/>
                <a:gd name="connsiteY2" fmla="*/ 179874 h 1031566"/>
                <a:gd name="connsiteX3" fmla="*/ 1776159 w 2103190"/>
                <a:gd name="connsiteY3" fmla="*/ 436857 h 1031566"/>
                <a:gd name="connsiteX4" fmla="*/ 2103190 w 2103190"/>
                <a:gd name="connsiteY4" fmla="*/ 1031566 h 1031566"/>
                <a:gd name="connsiteX0" fmla="*/ 0 w 2103190"/>
                <a:gd name="connsiteY0" fmla="*/ 0 h 1031566"/>
                <a:gd name="connsiteX1" fmla="*/ 693364 w 2103190"/>
                <a:gd name="connsiteY1" fmla="*/ 89627 h 1031566"/>
                <a:gd name="connsiteX2" fmla="*/ 1287360 w 2103190"/>
                <a:gd name="connsiteY2" fmla="*/ 210354 h 1031566"/>
                <a:gd name="connsiteX3" fmla="*/ 1776159 w 2103190"/>
                <a:gd name="connsiteY3" fmla="*/ 436857 h 1031566"/>
                <a:gd name="connsiteX4" fmla="*/ 2103190 w 2103190"/>
                <a:gd name="connsiteY4" fmla="*/ 1031566 h 1031566"/>
                <a:gd name="connsiteX0" fmla="*/ 0 w 1946028"/>
                <a:gd name="connsiteY0" fmla="*/ 0 h 1031566"/>
                <a:gd name="connsiteX1" fmla="*/ 536202 w 1946028"/>
                <a:gd name="connsiteY1" fmla="*/ 89627 h 1031566"/>
                <a:gd name="connsiteX2" fmla="*/ 1130198 w 1946028"/>
                <a:gd name="connsiteY2" fmla="*/ 210354 h 1031566"/>
                <a:gd name="connsiteX3" fmla="*/ 1618997 w 1946028"/>
                <a:gd name="connsiteY3" fmla="*/ 436857 h 1031566"/>
                <a:gd name="connsiteX4" fmla="*/ 1946028 w 1946028"/>
                <a:gd name="connsiteY4" fmla="*/ 1031566 h 1031566"/>
                <a:gd name="connsiteX0" fmla="*/ 0 w 1946028"/>
                <a:gd name="connsiteY0" fmla="*/ 0 h 1045854"/>
                <a:gd name="connsiteX1" fmla="*/ 536202 w 1946028"/>
                <a:gd name="connsiteY1" fmla="*/ 103915 h 1045854"/>
                <a:gd name="connsiteX2" fmla="*/ 1130198 w 1946028"/>
                <a:gd name="connsiteY2" fmla="*/ 224642 h 1045854"/>
                <a:gd name="connsiteX3" fmla="*/ 1618997 w 1946028"/>
                <a:gd name="connsiteY3" fmla="*/ 451145 h 1045854"/>
                <a:gd name="connsiteX4" fmla="*/ 1946028 w 1946028"/>
                <a:gd name="connsiteY4" fmla="*/ 1045854 h 104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028" h="1045854">
                  <a:moveTo>
                    <a:pt x="0" y="0"/>
                  </a:moveTo>
                  <a:cubicBezTo>
                    <a:pt x="119371" y="7318"/>
                    <a:pt x="347836" y="66475"/>
                    <a:pt x="536202" y="103915"/>
                  </a:cubicBezTo>
                  <a:cubicBezTo>
                    <a:pt x="724568" y="141355"/>
                    <a:pt x="949732" y="166770"/>
                    <a:pt x="1130198" y="224642"/>
                  </a:cubicBezTo>
                  <a:cubicBezTo>
                    <a:pt x="1310664" y="282514"/>
                    <a:pt x="1483025" y="314276"/>
                    <a:pt x="1618997" y="451145"/>
                  </a:cubicBezTo>
                  <a:cubicBezTo>
                    <a:pt x="1754969" y="588014"/>
                    <a:pt x="1936940" y="976645"/>
                    <a:pt x="1946028" y="1045854"/>
                  </a:cubicBezTo>
                </a:path>
              </a:pathLst>
            </a:custGeom>
            <a:noFill/>
            <a:ln w="28575">
              <a:solidFill>
                <a:srgbClr val="5B9BD5"/>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flipH="1">
              <a:off x="9110092" y="3720374"/>
              <a:ext cx="1974603" cy="1031566"/>
            </a:xfrm>
            <a:custGeom>
              <a:avLst/>
              <a:gdLst>
                <a:gd name="connsiteX0" fmla="*/ 0 w 1895912"/>
                <a:gd name="connsiteY0" fmla="*/ 16951 h 394456"/>
                <a:gd name="connsiteX1" fmla="*/ 1400961 w 1895912"/>
                <a:gd name="connsiteY1" fmla="*/ 16951 h 394456"/>
                <a:gd name="connsiteX2" fmla="*/ 1795244 w 1895912"/>
                <a:gd name="connsiteY2" fmla="*/ 193120 h 394456"/>
                <a:gd name="connsiteX3" fmla="*/ 1895912 w 1895912"/>
                <a:gd name="connsiteY3" fmla="*/ 394456 h 394456"/>
                <a:gd name="connsiteX0" fmla="*/ 0 w 1912690"/>
                <a:gd name="connsiteY0" fmla="*/ 16951 h 713237"/>
                <a:gd name="connsiteX1" fmla="*/ 1400961 w 1912690"/>
                <a:gd name="connsiteY1" fmla="*/ 16951 h 713237"/>
                <a:gd name="connsiteX2" fmla="*/ 1795244 w 1912690"/>
                <a:gd name="connsiteY2" fmla="*/ 193120 h 713237"/>
                <a:gd name="connsiteX3" fmla="*/ 1912690 w 1912690"/>
                <a:gd name="connsiteY3" fmla="*/ 713237 h 713237"/>
                <a:gd name="connsiteX0" fmla="*/ 0 w 1912690"/>
                <a:gd name="connsiteY0" fmla="*/ 24173 h 720459"/>
                <a:gd name="connsiteX1" fmla="*/ 1400961 w 1912690"/>
                <a:gd name="connsiteY1" fmla="*/ 24173 h 720459"/>
                <a:gd name="connsiteX2" fmla="*/ 1753299 w 1912690"/>
                <a:gd name="connsiteY2" fmla="*/ 301010 h 720459"/>
                <a:gd name="connsiteX3" fmla="*/ 1912690 w 1912690"/>
                <a:gd name="connsiteY3" fmla="*/ 720459 h 720459"/>
                <a:gd name="connsiteX0" fmla="*/ 0 w 1912690"/>
                <a:gd name="connsiteY0" fmla="*/ 3348 h 699634"/>
                <a:gd name="connsiteX1" fmla="*/ 1325460 w 1912690"/>
                <a:gd name="connsiteY1" fmla="*/ 70460 h 699634"/>
                <a:gd name="connsiteX2" fmla="*/ 1753299 w 1912690"/>
                <a:gd name="connsiteY2" fmla="*/ 280185 h 699634"/>
                <a:gd name="connsiteX3" fmla="*/ 1912690 w 1912690"/>
                <a:gd name="connsiteY3" fmla="*/ 699634 h 699634"/>
                <a:gd name="connsiteX0" fmla="*/ 0 w 1912690"/>
                <a:gd name="connsiteY0" fmla="*/ 4885 h 701171"/>
                <a:gd name="connsiteX1" fmla="*/ 1325460 w 1912690"/>
                <a:gd name="connsiteY1" fmla="*/ 55219 h 701171"/>
                <a:gd name="connsiteX2" fmla="*/ 1753299 w 1912690"/>
                <a:gd name="connsiteY2" fmla="*/ 281722 h 701171"/>
                <a:gd name="connsiteX3" fmla="*/ 1912690 w 1912690"/>
                <a:gd name="connsiteY3" fmla="*/ 701171 h 701171"/>
                <a:gd name="connsiteX0" fmla="*/ 0 w 1920310"/>
                <a:gd name="connsiteY0" fmla="*/ 4885 h 1036451"/>
                <a:gd name="connsiteX1" fmla="*/ 1325460 w 1920310"/>
                <a:gd name="connsiteY1" fmla="*/ 55219 h 1036451"/>
                <a:gd name="connsiteX2" fmla="*/ 1753299 w 1920310"/>
                <a:gd name="connsiteY2" fmla="*/ 281722 h 1036451"/>
                <a:gd name="connsiteX3" fmla="*/ 1920310 w 1920310"/>
                <a:gd name="connsiteY3" fmla="*/ 1036451 h 1036451"/>
                <a:gd name="connsiteX0" fmla="*/ 0 w 1920310"/>
                <a:gd name="connsiteY0" fmla="*/ 8245 h 1039811"/>
                <a:gd name="connsiteX1" fmla="*/ 1325460 w 1920310"/>
                <a:gd name="connsiteY1" fmla="*/ 58579 h 1039811"/>
                <a:gd name="connsiteX2" fmla="*/ 1631379 w 1920310"/>
                <a:gd name="connsiteY2" fmla="*/ 407002 h 1039811"/>
                <a:gd name="connsiteX3" fmla="*/ 1920310 w 1920310"/>
                <a:gd name="connsiteY3" fmla="*/ 1039811 h 1039811"/>
                <a:gd name="connsiteX0" fmla="*/ 0 w 1920310"/>
                <a:gd name="connsiteY0" fmla="*/ 2249 h 1033815"/>
                <a:gd name="connsiteX1" fmla="*/ 974940 w 1920310"/>
                <a:gd name="connsiteY1" fmla="*/ 113543 h 1033815"/>
                <a:gd name="connsiteX2" fmla="*/ 1631379 w 1920310"/>
                <a:gd name="connsiteY2" fmla="*/ 401006 h 1033815"/>
                <a:gd name="connsiteX3" fmla="*/ 1920310 w 1920310"/>
                <a:gd name="connsiteY3" fmla="*/ 1033815 h 1033815"/>
                <a:gd name="connsiteX0" fmla="*/ 0 w 1920310"/>
                <a:gd name="connsiteY0" fmla="*/ 2630 h 1034196"/>
                <a:gd name="connsiteX1" fmla="*/ 974940 w 1920310"/>
                <a:gd name="connsiteY1" fmla="*/ 113924 h 1034196"/>
                <a:gd name="connsiteX2" fmla="*/ 1616139 w 1920310"/>
                <a:gd name="connsiteY2" fmla="*/ 469967 h 1034196"/>
                <a:gd name="connsiteX3" fmla="*/ 1920310 w 1920310"/>
                <a:gd name="connsiteY3" fmla="*/ 1034196 h 1034196"/>
                <a:gd name="connsiteX0" fmla="*/ 0 w 1920310"/>
                <a:gd name="connsiteY0" fmla="*/ 2325 h 1033891"/>
                <a:gd name="connsiteX1" fmla="*/ 974940 w 1920310"/>
                <a:gd name="connsiteY1" fmla="*/ 113619 h 1033891"/>
                <a:gd name="connsiteX2" fmla="*/ 1616139 w 1920310"/>
                <a:gd name="connsiteY2" fmla="*/ 416322 h 1033891"/>
                <a:gd name="connsiteX3" fmla="*/ 1920310 w 1920310"/>
                <a:gd name="connsiteY3" fmla="*/ 1033891 h 1033891"/>
                <a:gd name="connsiteX0" fmla="*/ 0 w 1920310"/>
                <a:gd name="connsiteY0" fmla="*/ 0 h 1031566"/>
                <a:gd name="connsiteX1" fmla="*/ 716224 w 1920310"/>
                <a:gd name="connsiteY1" fmla="*/ 43907 h 1031566"/>
                <a:gd name="connsiteX2" fmla="*/ 974940 w 1920310"/>
                <a:gd name="connsiteY2" fmla="*/ 111294 h 1031566"/>
                <a:gd name="connsiteX3" fmla="*/ 1616139 w 1920310"/>
                <a:gd name="connsiteY3" fmla="*/ 413997 h 1031566"/>
                <a:gd name="connsiteX4" fmla="*/ 1920310 w 1920310"/>
                <a:gd name="connsiteY4" fmla="*/ 1031566 h 1031566"/>
                <a:gd name="connsiteX0" fmla="*/ 0 w 1920310"/>
                <a:gd name="connsiteY0" fmla="*/ 0 h 1031566"/>
                <a:gd name="connsiteX1" fmla="*/ 510484 w 1920310"/>
                <a:gd name="connsiteY1" fmla="*/ 66767 h 1031566"/>
                <a:gd name="connsiteX2" fmla="*/ 974940 w 1920310"/>
                <a:gd name="connsiteY2" fmla="*/ 111294 h 1031566"/>
                <a:gd name="connsiteX3" fmla="*/ 1616139 w 1920310"/>
                <a:gd name="connsiteY3" fmla="*/ 413997 h 1031566"/>
                <a:gd name="connsiteX4" fmla="*/ 1920310 w 1920310"/>
                <a:gd name="connsiteY4" fmla="*/ 1031566 h 1031566"/>
                <a:gd name="connsiteX0" fmla="*/ 0 w 1920310"/>
                <a:gd name="connsiteY0" fmla="*/ 0 h 1031566"/>
                <a:gd name="connsiteX1" fmla="*/ 510484 w 1920310"/>
                <a:gd name="connsiteY1" fmla="*/ 66767 h 1031566"/>
                <a:gd name="connsiteX2" fmla="*/ 974940 w 1920310"/>
                <a:gd name="connsiteY2" fmla="*/ 164634 h 1031566"/>
                <a:gd name="connsiteX3" fmla="*/ 1616139 w 1920310"/>
                <a:gd name="connsiteY3" fmla="*/ 413997 h 1031566"/>
                <a:gd name="connsiteX4" fmla="*/ 1920310 w 1920310"/>
                <a:gd name="connsiteY4" fmla="*/ 1031566 h 1031566"/>
                <a:gd name="connsiteX0" fmla="*/ 0 w 1920310"/>
                <a:gd name="connsiteY0" fmla="*/ 0 h 1031566"/>
                <a:gd name="connsiteX1" fmla="*/ 510484 w 1920310"/>
                <a:gd name="connsiteY1" fmla="*/ 66767 h 1031566"/>
                <a:gd name="connsiteX2" fmla="*/ 974940 w 1920310"/>
                <a:gd name="connsiteY2" fmla="*/ 164634 h 1031566"/>
                <a:gd name="connsiteX3" fmla="*/ 1593279 w 1920310"/>
                <a:gd name="connsiteY3" fmla="*/ 436857 h 1031566"/>
                <a:gd name="connsiteX4" fmla="*/ 1920310 w 1920310"/>
                <a:gd name="connsiteY4" fmla="*/ 1031566 h 1031566"/>
                <a:gd name="connsiteX0" fmla="*/ 0 w 1920310"/>
                <a:gd name="connsiteY0" fmla="*/ 0 h 1031566"/>
                <a:gd name="connsiteX1" fmla="*/ 510484 w 1920310"/>
                <a:gd name="connsiteY1" fmla="*/ 66767 h 1031566"/>
                <a:gd name="connsiteX2" fmla="*/ 1104480 w 1920310"/>
                <a:gd name="connsiteY2" fmla="*/ 179874 h 1031566"/>
                <a:gd name="connsiteX3" fmla="*/ 1593279 w 1920310"/>
                <a:gd name="connsiteY3" fmla="*/ 436857 h 1031566"/>
                <a:gd name="connsiteX4" fmla="*/ 1920310 w 1920310"/>
                <a:gd name="connsiteY4" fmla="*/ 1031566 h 1031566"/>
                <a:gd name="connsiteX0" fmla="*/ 0 w 2103190"/>
                <a:gd name="connsiteY0" fmla="*/ 0 h 1031566"/>
                <a:gd name="connsiteX1" fmla="*/ 693364 w 2103190"/>
                <a:gd name="connsiteY1" fmla="*/ 66767 h 1031566"/>
                <a:gd name="connsiteX2" fmla="*/ 1287360 w 2103190"/>
                <a:gd name="connsiteY2" fmla="*/ 179874 h 1031566"/>
                <a:gd name="connsiteX3" fmla="*/ 1776159 w 2103190"/>
                <a:gd name="connsiteY3" fmla="*/ 436857 h 1031566"/>
                <a:gd name="connsiteX4" fmla="*/ 2103190 w 2103190"/>
                <a:gd name="connsiteY4" fmla="*/ 1031566 h 1031566"/>
                <a:gd name="connsiteX0" fmla="*/ 0 w 2103190"/>
                <a:gd name="connsiteY0" fmla="*/ 0 h 1031566"/>
                <a:gd name="connsiteX1" fmla="*/ 693364 w 2103190"/>
                <a:gd name="connsiteY1" fmla="*/ 89627 h 1031566"/>
                <a:gd name="connsiteX2" fmla="*/ 1287360 w 2103190"/>
                <a:gd name="connsiteY2" fmla="*/ 179874 h 1031566"/>
                <a:gd name="connsiteX3" fmla="*/ 1776159 w 2103190"/>
                <a:gd name="connsiteY3" fmla="*/ 436857 h 1031566"/>
                <a:gd name="connsiteX4" fmla="*/ 2103190 w 2103190"/>
                <a:gd name="connsiteY4" fmla="*/ 1031566 h 1031566"/>
                <a:gd name="connsiteX0" fmla="*/ 0 w 2103190"/>
                <a:gd name="connsiteY0" fmla="*/ 0 h 1031566"/>
                <a:gd name="connsiteX1" fmla="*/ 693364 w 2103190"/>
                <a:gd name="connsiteY1" fmla="*/ 89627 h 1031566"/>
                <a:gd name="connsiteX2" fmla="*/ 1287360 w 2103190"/>
                <a:gd name="connsiteY2" fmla="*/ 210354 h 1031566"/>
                <a:gd name="connsiteX3" fmla="*/ 1776159 w 2103190"/>
                <a:gd name="connsiteY3" fmla="*/ 436857 h 1031566"/>
                <a:gd name="connsiteX4" fmla="*/ 2103190 w 2103190"/>
                <a:gd name="connsiteY4" fmla="*/ 1031566 h 1031566"/>
                <a:gd name="connsiteX0" fmla="*/ 0 w 1974603"/>
                <a:gd name="connsiteY0" fmla="*/ 0 h 1031566"/>
                <a:gd name="connsiteX1" fmla="*/ 564777 w 1974603"/>
                <a:gd name="connsiteY1" fmla="*/ 89627 h 1031566"/>
                <a:gd name="connsiteX2" fmla="*/ 1158773 w 1974603"/>
                <a:gd name="connsiteY2" fmla="*/ 210354 h 1031566"/>
                <a:gd name="connsiteX3" fmla="*/ 1647572 w 1974603"/>
                <a:gd name="connsiteY3" fmla="*/ 436857 h 1031566"/>
                <a:gd name="connsiteX4" fmla="*/ 1974603 w 1974603"/>
                <a:gd name="connsiteY4" fmla="*/ 1031566 h 103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603" h="1031566">
                  <a:moveTo>
                    <a:pt x="0" y="0"/>
                  </a:moveTo>
                  <a:cubicBezTo>
                    <a:pt x="119371" y="7318"/>
                    <a:pt x="371648" y="54568"/>
                    <a:pt x="564777" y="89627"/>
                  </a:cubicBezTo>
                  <a:cubicBezTo>
                    <a:pt x="757906" y="124686"/>
                    <a:pt x="978307" y="152482"/>
                    <a:pt x="1158773" y="210354"/>
                  </a:cubicBezTo>
                  <a:cubicBezTo>
                    <a:pt x="1339239" y="268226"/>
                    <a:pt x="1511600" y="299988"/>
                    <a:pt x="1647572" y="436857"/>
                  </a:cubicBezTo>
                  <a:cubicBezTo>
                    <a:pt x="1783544" y="573726"/>
                    <a:pt x="1965515" y="962357"/>
                    <a:pt x="1974603" y="1031566"/>
                  </a:cubicBezTo>
                </a:path>
              </a:pathLst>
            </a:custGeom>
            <a:noFill/>
            <a:ln w="28575">
              <a:solidFill>
                <a:srgbClr val="5B9BD5"/>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365066" y="3337560"/>
            <a:ext cx="469244" cy="504190"/>
            <a:chOff x="3365066" y="3337560"/>
            <a:chExt cx="469244" cy="504190"/>
          </a:xfrm>
        </p:grpSpPr>
        <p:cxnSp>
          <p:nvCxnSpPr>
            <p:cNvPr id="42" name="Straight Arrow Connector 41"/>
            <p:cNvCxnSpPr>
              <a:endCxn id="32" idx="0"/>
            </p:cNvCxnSpPr>
            <p:nvPr/>
          </p:nvCxnSpPr>
          <p:spPr>
            <a:xfrm flipH="1">
              <a:off x="3605213" y="3337560"/>
              <a:ext cx="4762" cy="1676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32" idx="6"/>
            </p:cNvCxnSpPr>
            <p:nvPr/>
          </p:nvCxnSpPr>
          <p:spPr>
            <a:xfrm flipH="1" flipV="1">
              <a:off x="3695700" y="3602748"/>
              <a:ext cx="138610" cy="4052"/>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32" idx="4"/>
            </p:cNvCxnSpPr>
            <p:nvPr/>
          </p:nvCxnSpPr>
          <p:spPr>
            <a:xfrm flipV="1">
              <a:off x="3605213" y="3700252"/>
              <a:ext cx="0" cy="14149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32" idx="2"/>
            </p:cNvCxnSpPr>
            <p:nvPr/>
          </p:nvCxnSpPr>
          <p:spPr>
            <a:xfrm>
              <a:off x="3365066" y="3602748"/>
              <a:ext cx="149659"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2905125" y="2823419"/>
            <a:ext cx="1415632" cy="1594781"/>
            <a:chOff x="2906367" y="2822678"/>
            <a:chExt cx="1415632" cy="1594781"/>
          </a:xfrm>
        </p:grpSpPr>
        <p:cxnSp>
          <p:nvCxnSpPr>
            <p:cNvPr id="57" name="Straight Arrow Connector 56"/>
            <p:cNvCxnSpPr>
              <a:stCxn id="35" idx="0"/>
            </p:cNvCxnSpPr>
            <p:nvPr/>
          </p:nvCxnSpPr>
          <p:spPr>
            <a:xfrm flipH="1">
              <a:off x="3605214" y="2822678"/>
              <a:ext cx="8969" cy="6825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695700" y="3602007"/>
              <a:ext cx="626299" cy="741"/>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3605213" y="3700253"/>
              <a:ext cx="1" cy="717206"/>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06367" y="3602007"/>
              <a:ext cx="608358" cy="741"/>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6" name="Straight Connector 65"/>
          <p:cNvCxnSpPr/>
          <p:nvPr/>
        </p:nvCxnSpPr>
        <p:spPr>
          <a:xfrm flipV="1">
            <a:off x="6459523" y="3713484"/>
            <a:ext cx="687732" cy="3546"/>
          </a:xfrm>
          <a:prstGeom prst="line">
            <a:avLst/>
          </a:prstGeom>
          <a:ln w="28575">
            <a:solidFill>
              <a:srgbClr val="5B9BD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2327077" y="2306790"/>
            <a:ext cx="2544044" cy="2666427"/>
            <a:chOff x="2328319" y="2306049"/>
            <a:chExt cx="2544044" cy="2666427"/>
          </a:xfrm>
        </p:grpSpPr>
        <p:cxnSp>
          <p:nvCxnSpPr>
            <p:cNvPr id="74" name="Straight Arrow Connector 73"/>
            <p:cNvCxnSpPr>
              <a:stCxn id="39" idx="0"/>
            </p:cNvCxnSpPr>
            <p:nvPr/>
          </p:nvCxnSpPr>
          <p:spPr>
            <a:xfrm>
              <a:off x="3600341" y="2306049"/>
              <a:ext cx="4874" cy="11991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3695701" y="3602748"/>
              <a:ext cx="1176662" cy="971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3605214" y="3700253"/>
              <a:ext cx="1559" cy="1272223"/>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2328319" y="3602748"/>
              <a:ext cx="1186406" cy="971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6" name="Down Arrow 85"/>
          <p:cNvSpPr/>
          <p:nvPr/>
        </p:nvSpPr>
        <p:spPr>
          <a:xfrm>
            <a:off x="10677525" y="3067050"/>
            <a:ext cx="266700" cy="612422"/>
          </a:xfrm>
          <a:prstGeom prst="downArrow">
            <a:avLst/>
          </a:prstGeom>
          <a:solidFill>
            <a:srgbClr val="FFFF00"/>
          </a:solidFill>
          <a:ln w="28575">
            <a:solidFill>
              <a:srgbClr val="FF00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ight Arrow 86"/>
          <p:cNvSpPr/>
          <p:nvPr/>
        </p:nvSpPr>
        <p:spPr>
          <a:xfrm rot="17267960">
            <a:off x="2993625" y="4400738"/>
            <a:ext cx="727074" cy="247650"/>
          </a:xfrm>
          <a:prstGeom prst="rightArrow">
            <a:avLst/>
          </a:prstGeom>
          <a:solidFill>
            <a:srgbClr val="5B9BD5"/>
          </a:solidFill>
          <a:ln w="28575">
            <a:solidFill>
              <a:srgbClr val="5B9BD5"/>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TextBox 87"/>
          <p:cNvSpPr txBox="1"/>
          <p:nvPr/>
        </p:nvSpPr>
        <p:spPr>
          <a:xfrm>
            <a:off x="6328919" y="4639208"/>
            <a:ext cx="2589940" cy="830997"/>
          </a:xfrm>
          <a:prstGeom prst="rect">
            <a:avLst/>
          </a:prstGeom>
          <a:noFill/>
        </p:spPr>
        <p:txBody>
          <a:bodyPr wrap="none" rtlCol="0">
            <a:spAutoFit/>
          </a:bodyPr>
          <a:lstStyle/>
          <a:p>
            <a:r>
              <a:rPr lang="en-US" sz="2400" dirty="0"/>
              <a:t>Drawdown curve,</a:t>
            </a:r>
          </a:p>
          <a:p>
            <a:r>
              <a:rPr lang="en-US" sz="2400" dirty="0"/>
              <a:t>Cone of depression</a:t>
            </a:r>
          </a:p>
        </p:txBody>
      </p:sp>
      <p:sp>
        <p:nvSpPr>
          <p:cNvPr id="89" name="Up Arrow 88"/>
          <p:cNvSpPr/>
          <p:nvPr/>
        </p:nvSpPr>
        <p:spPr>
          <a:xfrm rot="2113966">
            <a:off x="8409468" y="3748369"/>
            <a:ext cx="338965" cy="989987"/>
          </a:xfrm>
          <a:prstGeom prst="upArrow">
            <a:avLst/>
          </a:prstGeom>
          <a:solidFill>
            <a:srgbClr val="FFFF00"/>
          </a:solid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3208263" y="2036982"/>
            <a:ext cx="939899" cy="2925543"/>
          </a:xfrm>
          <a:prstGeom prst="line">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CFED529B-1AC9-4CC0-B013-4008DDF4A14D}" type="slidenum">
              <a:rPr lang="en-US" smtClean="0"/>
              <a:t>39</a:t>
            </a:fld>
            <a:endParaRPr lang="en-US" dirty="0"/>
          </a:p>
        </p:txBody>
      </p:sp>
      <p:sp>
        <p:nvSpPr>
          <p:cNvPr id="51" name="Right Arrow 50"/>
          <p:cNvSpPr/>
          <p:nvPr/>
        </p:nvSpPr>
        <p:spPr>
          <a:xfrm rot="10201982">
            <a:off x="10103471" y="3817834"/>
            <a:ext cx="1039481" cy="160879"/>
          </a:xfrm>
          <a:prstGeom prst="rightArrow">
            <a:avLst/>
          </a:prstGeom>
          <a:solidFill>
            <a:srgbClr val="5B9BD5"/>
          </a:solidFill>
          <a:ln w="28575">
            <a:solidFill>
              <a:srgbClr val="5B9BD5"/>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descr="Image result for charles vernon theis hydrology"/>
          <p:cNvPicPr>
            <a:picLocks noChangeAspect="1" noChangeArrowheads="1"/>
          </p:cNvPicPr>
          <p:nvPr/>
        </p:nvPicPr>
        <p:blipFill rotWithShape="1">
          <a:blip r:embed="rId2">
            <a:extLst>
              <a:ext uri="{28A0092B-C50C-407E-A947-70E740481C1C}">
                <a14:useLocalDpi xmlns:a14="http://schemas.microsoft.com/office/drawing/2010/main"/>
              </a:ext>
            </a:extLst>
          </a:blip>
          <a:srcRect r="52452" b="9680"/>
          <a:stretch/>
        </p:blipFill>
        <p:spPr bwMode="auto">
          <a:xfrm>
            <a:off x="5884323" y="1144436"/>
            <a:ext cx="1471000" cy="209564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7355323" y="1084064"/>
            <a:ext cx="2811091" cy="830997"/>
          </a:xfrm>
          <a:prstGeom prst="rect">
            <a:avLst/>
          </a:prstGeom>
          <a:noFill/>
        </p:spPr>
        <p:txBody>
          <a:bodyPr wrap="none" rtlCol="0">
            <a:spAutoFit/>
          </a:bodyPr>
          <a:lstStyle/>
          <a:p>
            <a:r>
              <a:rPr lang="en-US" sz="2400" dirty="0"/>
              <a:t>Charles Vernon </a:t>
            </a:r>
            <a:r>
              <a:rPr lang="en-US" sz="2400" dirty="0" err="1"/>
              <a:t>Theis</a:t>
            </a:r>
            <a:endParaRPr lang="en-US" sz="2400" dirty="0"/>
          </a:p>
          <a:p>
            <a:r>
              <a:rPr lang="en-US" sz="2400" dirty="0"/>
              <a:t>1935</a:t>
            </a:r>
          </a:p>
        </p:txBody>
      </p:sp>
    </p:spTree>
    <p:extLst>
      <p:ext uri="{BB962C8B-B14F-4D97-AF65-F5344CB8AC3E}">
        <p14:creationId xmlns:p14="http://schemas.microsoft.com/office/powerpoint/2010/main" val="110236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xit" presetSubtype="0" fill="hold"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500"/>
                                        <p:tgtEl>
                                          <p:spTgt spid="8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par>
                                <p:cTn id="35" presetID="10"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xit" presetSubtype="0" fill="hold" grpId="1" nodeType="withEffect">
                                  <p:stCondLst>
                                    <p:cond delay="0"/>
                                  </p:stCondLst>
                                  <p:childTnLst>
                                    <p:animEffect transition="out" filter="fade">
                                      <p:cBhvr>
                                        <p:cTn id="45" dur="500"/>
                                        <p:tgtEl>
                                          <p:spTgt spid="89"/>
                                        </p:tgtEl>
                                      </p:cBhvr>
                                    </p:animEffect>
                                    <p:set>
                                      <p:cBhvr>
                                        <p:cTn id="46" dur="1" fill="hold">
                                          <p:stCondLst>
                                            <p:cond delay="499"/>
                                          </p:stCondLst>
                                        </p:cTn>
                                        <p:tgtEl>
                                          <p:spTgt spid="8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53"/>
                                        </p:tgtEl>
                                      </p:cBhvr>
                                    </p:animEffect>
                                    <p:set>
                                      <p:cBhvr>
                                        <p:cTn id="52" dur="1" fill="hold">
                                          <p:stCondLst>
                                            <p:cond delay="499"/>
                                          </p:stCondLst>
                                        </p:cTn>
                                        <p:tgtEl>
                                          <p:spTgt spid="5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
                                        </p:tgtEl>
                                        <p:attrNameLst>
                                          <p:attrName>style.visibility</p:attrName>
                                        </p:attrNameLst>
                                      </p:cBhvr>
                                      <p:to>
                                        <p:strVal val="visible"/>
                                      </p:to>
                                    </p:set>
                                    <p:animEffect transition="in" filter="fade">
                                      <p:cBhvr>
                                        <p:cTn id="57" dur="500"/>
                                        <p:tgtEl>
                                          <p:spTgt spid="84"/>
                                        </p:tgtEl>
                                      </p:cBhvr>
                                    </p:animEffect>
                                  </p:childTnLst>
                                </p:cTn>
                              </p:par>
                              <p:par>
                                <p:cTn id="58" presetID="10" presetClass="entr" presetSubtype="0" fill="hold"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500"/>
                                        <p:tgtEl>
                                          <p:spTgt spid="7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xit" presetSubtype="0" fill="hold" nodeType="withEffect">
                                  <p:stCondLst>
                                    <p:cond delay="0"/>
                                  </p:stCondLst>
                                  <p:childTnLst>
                                    <p:animEffect transition="out" filter="fade">
                                      <p:cBhvr>
                                        <p:cTn id="65" dur="500"/>
                                        <p:tgtEl>
                                          <p:spTgt spid="68"/>
                                        </p:tgtEl>
                                      </p:cBhvr>
                                    </p:animEffect>
                                    <p:set>
                                      <p:cBhvr>
                                        <p:cTn id="66" dur="1" fill="hold">
                                          <p:stCondLst>
                                            <p:cond delay="499"/>
                                          </p:stCondLst>
                                        </p:cTn>
                                        <p:tgtEl>
                                          <p:spTgt spid="6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56"/>
                                        </p:tgtEl>
                                      </p:cBhvr>
                                    </p:animEffect>
                                    <p:set>
                                      <p:cBhvr>
                                        <p:cTn id="69" dur="1" fill="hold">
                                          <p:stCondLst>
                                            <p:cond delay="499"/>
                                          </p:stCondLst>
                                        </p:cTn>
                                        <p:tgtEl>
                                          <p:spTgt spid="5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26"/>
                                        </p:tgtEl>
                                        <p:attrNameLst>
                                          <p:attrName>style.visibility</p:attrName>
                                        </p:attrNameLst>
                                      </p:cBhvr>
                                      <p:to>
                                        <p:strVal val="visible"/>
                                      </p:to>
                                    </p:set>
                                    <p:animEffect transition="in" filter="fade">
                                      <p:cBhvr>
                                        <p:cTn id="74" dur="500"/>
                                        <p:tgtEl>
                                          <p:spTgt spid="102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500"/>
                                        <p:tgtEl>
                                          <p:spTgt spid="5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fade">
                                      <p:cBhvr>
                                        <p:cTn id="82" dur="500"/>
                                        <p:tgtEl>
                                          <p:spTgt spid="8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fade">
                                      <p:cBhvr>
                                        <p:cTn id="87" dur="500"/>
                                        <p:tgtEl>
                                          <p:spTgt spid="8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fade">
                                      <p:cBhvr>
                                        <p:cTn id="9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5" grpId="0" animBg="1"/>
      <p:bldP spid="39" grpId="0" animBg="1"/>
      <p:bldP spid="86" grpId="0" animBg="1"/>
      <p:bldP spid="87" grpId="0" animBg="1"/>
      <p:bldP spid="88" grpId="0"/>
      <p:bldP spid="89" grpId="0" animBg="1"/>
      <p:bldP spid="89" grpId="1" animBg="1"/>
      <p:bldP spid="51" grpId="0" animBg="1"/>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t>Storage in aquifers:</a:t>
            </a:r>
            <a:r>
              <a:rPr lang="en-US" dirty="0"/>
              <a:t> describing the amount of water that can be stored in porous media relative to a given change in the total hydraulic head</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t>Water in porous substrate:</a:t>
            </a:r>
            <a:r>
              <a:rPr lang="en-US" dirty="0"/>
              <a:t> the fundamental vocabulary and concepts necessary for defining aquifers</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t>Groundwater movement:</a:t>
            </a:r>
            <a:r>
              <a:rPr lang="en-US" dirty="0"/>
              <a:t> basic principles of predicting the direction and flux of groundwater movement</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t>Understanding variation in groundwater flow nets:</a:t>
            </a:r>
            <a:r>
              <a:rPr lang="en-US" dirty="0"/>
              <a:t> the characteristics of surface and subsurface topography that cause equipotential and flow lines to “bend”</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t>Exchange with surface waters:</a:t>
            </a:r>
            <a:r>
              <a:rPr lang="en-US" dirty="0"/>
              <a:t> interpreting the consequences of the intersection of subsurface flow nets with surface waters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t>Groundwater flux and velocity:</a:t>
            </a:r>
            <a:r>
              <a:rPr lang="en-US" dirty="0"/>
              <a:t> basic calculations of different characteristics of groundwater movement based on Darcy’s law</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a:t>
            </a:fld>
            <a:endParaRPr lang="en-US" dirty="0">
              <a:solidFill>
                <a:schemeClr val="tx1"/>
              </a:solidFill>
            </a:endParaRPr>
          </a:p>
        </p:txBody>
      </p:sp>
    </p:spTree>
    <p:extLst>
      <p:ext uri="{BB962C8B-B14F-4D97-AF65-F5344CB8AC3E}">
        <p14:creationId xmlns:p14="http://schemas.microsoft.com/office/powerpoint/2010/main" val="196232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yporheic 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2317"/>
            <a:ext cx="7340600" cy="6660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96161" y="6448623"/>
            <a:ext cx="3295839" cy="307777"/>
          </a:xfrm>
          <a:prstGeom prst="rect">
            <a:avLst/>
          </a:prstGeom>
          <a:noFill/>
        </p:spPr>
        <p:txBody>
          <a:bodyPr wrap="none" rtlCol="0">
            <a:spAutoFit/>
          </a:bodyPr>
          <a:lstStyle/>
          <a:p>
            <a:r>
              <a:rPr lang="en-US" sz="1400" dirty="0"/>
              <a:t>Susa </a:t>
            </a:r>
            <a:r>
              <a:rPr lang="en-US" sz="1400" dirty="0" err="1"/>
              <a:t>Stonedahl</a:t>
            </a:r>
            <a:r>
              <a:rPr lang="en-US" sz="1400" dirty="0"/>
              <a:t>, accessed 28 October 2014</a:t>
            </a:r>
          </a:p>
        </p:txBody>
      </p:sp>
      <p:sp>
        <p:nvSpPr>
          <p:cNvPr id="8" name="Title 1"/>
          <p:cNvSpPr txBox="1">
            <a:spLocks/>
          </p:cNvSpPr>
          <p:nvPr/>
        </p:nvSpPr>
        <p:spPr>
          <a:xfrm>
            <a:off x="684047" y="614596"/>
            <a:ext cx="2827090" cy="171974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Stream-subsurface exchange: </a:t>
            </a:r>
            <a:r>
              <a:rPr lang="en-US" dirty="0" err="1"/>
              <a:t>hyporheic</a:t>
            </a:r>
            <a:r>
              <a:rPr lang="en-US" dirty="0"/>
              <a:t> flow</a:t>
            </a:r>
          </a:p>
        </p:txBody>
      </p:sp>
      <p:sp>
        <p:nvSpPr>
          <p:cNvPr id="5" name="TextBox 4"/>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E9CE67D7-E2A5-4FFD-82AD-DC8CF52388ED}" type="slidenum">
              <a:rPr lang="en-US" smtClean="0"/>
              <a:t>40</a:t>
            </a:fld>
            <a:endParaRPr lang="en-US" dirty="0"/>
          </a:p>
        </p:txBody>
      </p:sp>
      <p:sp>
        <p:nvSpPr>
          <p:cNvPr id="2" name="Rectangle 1">
            <a:extLst>
              <a:ext uri="{FF2B5EF4-FFF2-40B4-BE49-F238E27FC236}">
                <a16:creationId xmlns:a16="http://schemas.microsoft.com/office/drawing/2014/main" id="{E3C3B9C9-9725-46F4-8B10-9A2606CFACF4}"/>
              </a:ext>
            </a:extLst>
          </p:cNvPr>
          <p:cNvSpPr/>
          <p:nvPr/>
        </p:nvSpPr>
        <p:spPr>
          <a:xfrm>
            <a:off x="5036695" y="109534"/>
            <a:ext cx="1813810" cy="1599345"/>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3C834959-6045-439B-AACA-13BD4360766A}"/>
              </a:ext>
            </a:extLst>
          </p:cNvPr>
          <p:cNvSpPr/>
          <p:nvPr/>
        </p:nvSpPr>
        <p:spPr>
          <a:xfrm>
            <a:off x="6553200" y="2334339"/>
            <a:ext cx="1813810" cy="1599345"/>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E5F7C96A-1DB6-43B8-ABD5-2E3B40CD0C00}"/>
              </a:ext>
            </a:extLst>
          </p:cNvPr>
          <p:cNvSpPr/>
          <p:nvPr/>
        </p:nvSpPr>
        <p:spPr>
          <a:xfrm>
            <a:off x="8730270" y="2105724"/>
            <a:ext cx="1813810" cy="1599345"/>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a:extLst>
              <a:ext uri="{FF2B5EF4-FFF2-40B4-BE49-F238E27FC236}">
                <a16:creationId xmlns:a16="http://schemas.microsoft.com/office/drawing/2014/main" id="{9DF8BFD2-79F3-4FFF-820A-03CE652D3C8F}"/>
              </a:ext>
            </a:extLst>
          </p:cNvPr>
          <p:cNvSpPr/>
          <p:nvPr/>
        </p:nvSpPr>
        <p:spPr>
          <a:xfrm>
            <a:off x="6978919" y="4047344"/>
            <a:ext cx="2075140" cy="2428239"/>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3702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2185" y="1458881"/>
            <a:ext cx="6431210" cy="4646112"/>
          </a:xfrm>
          <a:prstGeom prst="rect">
            <a:avLst/>
          </a:prstGeom>
        </p:spPr>
      </p:pic>
      <p:sp>
        <p:nvSpPr>
          <p:cNvPr id="2" name="Title 1"/>
          <p:cNvSpPr>
            <a:spLocks noGrp="1"/>
          </p:cNvSpPr>
          <p:nvPr>
            <p:ph type="title"/>
          </p:nvPr>
        </p:nvSpPr>
        <p:spPr/>
        <p:txBody>
          <a:bodyPr/>
          <a:lstStyle/>
          <a:p>
            <a:r>
              <a:rPr lang="en-US" dirty="0"/>
              <a:t>Stream-subsurface exchange: consequences</a:t>
            </a:r>
          </a:p>
        </p:txBody>
      </p:sp>
      <p:sp>
        <p:nvSpPr>
          <p:cNvPr id="23" name="TextBox 22"/>
          <p:cNvSpPr txBox="1"/>
          <p:nvPr/>
        </p:nvSpPr>
        <p:spPr>
          <a:xfrm>
            <a:off x="7162800" y="3781937"/>
            <a:ext cx="2324354" cy="461665"/>
          </a:xfrm>
          <a:prstGeom prst="rect">
            <a:avLst/>
          </a:prstGeom>
          <a:noFill/>
        </p:spPr>
        <p:txBody>
          <a:bodyPr wrap="none" rtlCol="0">
            <a:spAutoFit/>
          </a:bodyPr>
          <a:lstStyle/>
          <a:p>
            <a:r>
              <a:rPr lang="en-US" sz="2400" dirty="0"/>
              <a:t>Transient storage</a:t>
            </a:r>
          </a:p>
        </p:txBody>
      </p:sp>
      <p:sp>
        <p:nvSpPr>
          <p:cNvPr id="2048" name="Left Arrow 2047"/>
          <p:cNvSpPr/>
          <p:nvPr/>
        </p:nvSpPr>
        <p:spPr>
          <a:xfrm rot="18934947">
            <a:off x="4363664" y="4728079"/>
            <a:ext cx="1219200" cy="511280"/>
          </a:xfrm>
          <a:prstGeom prst="leftArrow">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Tailing</a:t>
            </a:r>
          </a:p>
        </p:txBody>
      </p:sp>
      <p:sp>
        <p:nvSpPr>
          <p:cNvPr id="47" name="TextBox 46"/>
          <p:cNvSpPr txBox="1"/>
          <p:nvPr/>
        </p:nvSpPr>
        <p:spPr>
          <a:xfrm>
            <a:off x="7162800" y="1970765"/>
            <a:ext cx="1497076" cy="461665"/>
          </a:xfrm>
          <a:prstGeom prst="rect">
            <a:avLst/>
          </a:prstGeom>
          <a:noFill/>
        </p:spPr>
        <p:txBody>
          <a:bodyPr wrap="none" rtlCol="0">
            <a:spAutoFit/>
          </a:bodyPr>
          <a:lstStyle/>
          <a:p>
            <a:r>
              <a:rPr lang="en-US" sz="2400" dirty="0"/>
              <a:t>Dispersion</a:t>
            </a:r>
          </a:p>
        </p:txBody>
      </p:sp>
      <p:sp>
        <p:nvSpPr>
          <p:cNvPr id="48" name="TextBox 47"/>
          <p:cNvSpPr txBox="1"/>
          <p:nvPr/>
        </p:nvSpPr>
        <p:spPr>
          <a:xfrm>
            <a:off x="7505700" y="2432430"/>
            <a:ext cx="4404667" cy="461665"/>
          </a:xfrm>
          <a:prstGeom prst="rect">
            <a:avLst/>
          </a:prstGeom>
          <a:noFill/>
        </p:spPr>
        <p:txBody>
          <a:bodyPr wrap="none" rtlCol="0">
            <a:spAutoFit/>
          </a:bodyPr>
          <a:lstStyle/>
          <a:p>
            <a:r>
              <a:rPr lang="en-US" sz="2400" dirty="0"/>
              <a:t>Indicated by “spreading” of tracer</a:t>
            </a:r>
          </a:p>
        </p:txBody>
      </p:sp>
      <p:sp>
        <p:nvSpPr>
          <p:cNvPr id="49" name="TextBox 48"/>
          <p:cNvSpPr txBox="1"/>
          <p:nvPr/>
        </p:nvSpPr>
        <p:spPr>
          <a:xfrm>
            <a:off x="7505700" y="2894095"/>
            <a:ext cx="2408288" cy="461665"/>
          </a:xfrm>
          <a:prstGeom prst="rect">
            <a:avLst/>
          </a:prstGeom>
          <a:noFill/>
        </p:spPr>
        <p:txBody>
          <a:bodyPr wrap="none" rtlCol="0">
            <a:spAutoFit/>
          </a:bodyPr>
          <a:lstStyle/>
          <a:p>
            <a:r>
              <a:rPr lang="en-US" sz="2400" dirty="0"/>
              <a:t>Surface processes</a:t>
            </a:r>
          </a:p>
        </p:txBody>
      </p:sp>
      <p:sp>
        <p:nvSpPr>
          <p:cNvPr id="50" name="TextBox 49"/>
          <p:cNvSpPr txBox="1"/>
          <p:nvPr/>
        </p:nvSpPr>
        <p:spPr>
          <a:xfrm>
            <a:off x="7505700" y="4292846"/>
            <a:ext cx="3950312" cy="461665"/>
          </a:xfrm>
          <a:prstGeom prst="rect">
            <a:avLst/>
          </a:prstGeom>
          <a:noFill/>
        </p:spPr>
        <p:txBody>
          <a:bodyPr wrap="none" rtlCol="0">
            <a:spAutoFit/>
          </a:bodyPr>
          <a:lstStyle/>
          <a:p>
            <a:r>
              <a:rPr lang="en-US" sz="2400" dirty="0"/>
              <a:t>Indicated by “tailing” of tracer</a:t>
            </a:r>
          </a:p>
        </p:txBody>
      </p:sp>
      <p:sp>
        <p:nvSpPr>
          <p:cNvPr id="51" name="TextBox 50"/>
          <p:cNvSpPr txBox="1"/>
          <p:nvPr/>
        </p:nvSpPr>
        <p:spPr>
          <a:xfrm>
            <a:off x="7505701" y="4803755"/>
            <a:ext cx="3448050" cy="830997"/>
          </a:xfrm>
          <a:prstGeom prst="rect">
            <a:avLst/>
          </a:prstGeom>
          <a:noFill/>
        </p:spPr>
        <p:txBody>
          <a:bodyPr wrap="square" rtlCol="0">
            <a:spAutoFit/>
          </a:bodyPr>
          <a:lstStyle/>
          <a:p>
            <a:r>
              <a:rPr lang="en-US" sz="2400" dirty="0"/>
              <a:t>May be caused by exchange with subsurface</a:t>
            </a:r>
          </a:p>
        </p:txBody>
      </p:sp>
      <p:sp>
        <p:nvSpPr>
          <p:cNvPr id="13" name="TextBox 12"/>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85FA753C-7DD1-4728-A12E-9CDE99DA7DE0}" type="slidenum">
              <a:rPr lang="en-US" smtClean="0"/>
              <a:t>41</a:t>
            </a:fld>
            <a:endParaRPr lang="en-US" dirty="0"/>
          </a:p>
        </p:txBody>
      </p:sp>
      <p:sp>
        <p:nvSpPr>
          <p:cNvPr id="5" name="Left-Right Arrow 4"/>
          <p:cNvSpPr/>
          <p:nvPr/>
        </p:nvSpPr>
        <p:spPr>
          <a:xfrm>
            <a:off x="2419350" y="4243602"/>
            <a:ext cx="819150" cy="233148"/>
          </a:xfrm>
          <a:prstGeom prst="leftRightArrow">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0105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48"/>
                                        </p:tgtEl>
                                        <p:attrNameLst>
                                          <p:attrName>style.visibility</p:attrName>
                                        </p:attrNameLst>
                                      </p:cBhvr>
                                      <p:to>
                                        <p:strVal val="visible"/>
                                      </p:to>
                                    </p:set>
                                    <p:animEffect transition="in" filter="fade">
                                      <p:cBhvr>
                                        <p:cTn id="25" dur="500"/>
                                        <p:tgtEl>
                                          <p:spTgt spid="20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48" grpId="0" animBg="1"/>
      <p:bldP spid="47" grpId="0"/>
      <p:bldP spid="48" grpId="0"/>
      <p:bldP spid="49" grpId="0"/>
      <p:bldP spid="50" grpId="0"/>
      <p:bldP spid="51" grpId="0"/>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20383"/>
          <a:stretch/>
        </p:blipFill>
        <p:spPr>
          <a:xfrm>
            <a:off x="4593124" y="1473958"/>
            <a:ext cx="6957853" cy="5241792"/>
          </a:xfrm>
          <a:prstGeom prst="rect">
            <a:avLst/>
          </a:prstGeom>
        </p:spPr>
      </p:pic>
      <p:grpSp>
        <p:nvGrpSpPr>
          <p:cNvPr id="26" name="Group 25">
            <a:extLst>
              <a:ext uri="{FF2B5EF4-FFF2-40B4-BE49-F238E27FC236}">
                <a16:creationId xmlns:a16="http://schemas.microsoft.com/office/drawing/2014/main" id="{3169CFCF-95DE-4FDE-8AA9-7340F0907FE9}"/>
              </a:ext>
            </a:extLst>
          </p:cNvPr>
          <p:cNvGrpSpPr/>
          <p:nvPr/>
        </p:nvGrpSpPr>
        <p:grpSpPr>
          <a:xfrm>
            <a:off x="5476973" y="2026763"/>
            <a:ext cx="5797485" cy="3026004"/>
            <a:chOff x="5476973" y="2026763"/>
            <a:chExt cx="5797485" cy="3026004"/>
          </a:xfrm>
        </p:grpSpPr>
        <p:sp>
          <p:nvSpPr>
            <p:cNvPr id="27" name="Freeform 14">
              <a:extLst>
                <a:ext uri="{FF2B5EF4-FFF2-40B4-BE49-F238E27FC236}">
                  <a16:creationId xmlns:a16="http://schemas.microsoft.com/office/drawing/2014/main" id="{5F9F3147-4E02-4E18-92C8-07ECD5C1D363}"/>
                </a:ext>
              </a:extLst>
            </p:cNvPr>
            <p:cNvSpPr/>
            <p:nvPr/>
          </p:nvSpPr>
          <p:spPr>
            <a:xfrm>
              <a:off x="5476973" y="2026763"/>
              <a:ext cx="5797485" cy="3026004"/>
            </a:xfrm>
            <a:custGeom>
              <a:avLst/>
              <a:gdLst>
                <a:gd name="connsiteX0" fmla="*/ 28281 w 5797485"/>
                <a:gd name="connsiteY0" fmla="*/ 150829 h 3026004"/>
                <a:gd name="connsiteX1" fmla="*/ 5797485 w 5797485"/>
                <a:gd name="connsiteY1" fmla="*/ 0 h 3026004"/>
                <a:gd name="connsiteX2" fmla="*/ 5778631 w 5797485"/>
                <a:gd name="connsiteY2" fmla="*/ 3026004 h 3026004"/>
                <a:gd name="connsiteX3" fmla="*/ 0 w 5797485"/>
                <a:gd name="connsiteY3" fmla="*/ 3026004 h 3026004"/>
                <a:gd name="connsiteX4" fmla="*/ 28281 w 5797485"/>
                <a:gd name="connsiteY4" fmla="*/ 150829 h 30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7485" h="3026004">
                  <a:moveTo>
                    <a:pt x="28281" y="150829"/>
                  </a:moveTo>
                  <a:lnTo>
                    <a:pt x="5797485" y="0"/>
                  </a:lnTo>
                  <a:lnTo>
                    <a:pt x="5778631" y="3026004"/>
                  </a:lnTo>
                  <a:lnTo>
                    <a:pt x="0" y="3026004"/>
                  </a:lnTo>
                  <a:lnTo>
                    <a:pt x="28281" y="150829"/>
                  </a:lnTo>
                  <a:close/>
                </a:path>
              </a:pathLst>
            </a:custGeom>
            <a:solidFill>
              <a:schemeClr val="accent2">
                <a:lumMod val="5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dirty="0">
                <a:solidFill>
                  <a:schemeClr val="tx1"/>
                </a:solidFill>
              </a:endParaRPr>
            </a:p>
          </p:txBody>
        </p:sp>
        <p:sp>
          <p:nvSpPr>
            <p:cNvPr id="28" name="TextBox 27">
              <a:extLst>
                <a:ext uri="{FF2B5EF4-FFF2-40B4-BE49-F238E27FC236}">
                  <a16:creationId xmlns:a16="http://schemas.microsoft.com/office/drawing/2014/main" id="{4609B499-AC4D-4A10-87C0-04B7EAE60F64}"/>
                </a:ext>
              </a:extLst>
            </p:cNvPr>
            <p:cNvSpPr txBox="1"/>
            <p:nvPr/>
          </p:nvSpPr>
          <p:spPr>
            <a:xfrm>
              <a:off x="5523362" y="4604828"/>
              <a:ext cx="1077026" cy="369332"/>
            </a:xfrm>
            <a:prstGeom prst="rect">
              <a:avLst/>
            </a:prstGeom>
            <a:noFill/>
          </p:spPr>
          <p:txBody>
            <a:bodyPr wrap="none" rtlCol="0">
              <a:spAutoFit/>
            </a:bodyPr>
            <a:lstStyle/>
            <a:p>
              <a:r>
                <a:rPr lang="en-US" dirty="0"/>
                <a:t>Sediment</a:t>
              </a:r>
            </a:p>
          </p:txBody>
        </p:sp>
      </p:grpSp>
      <p:sp>
        <p:nvSpPr>
          <p:cNvPr id="2" name="Title 1"/>
          <p:cNvSpPr>
            <a:spLocks noGrp="1"/>
          </p:cNvSpPr>
          <p:nvPr>
            <p:ph type="title"/>
          </p:nvPr>
        </p:nvSpPr>
        <p:spPr>
          <a:xfrm>
            <a:off x="513735" y="365125"/>
            <a:ext cx="4182090" cy="1325563"/>
          </a:xfrm>
        </p:spPr>
        <p:txBody>
          <a:bodyPr>
            <a:normAutofit fontScale="90000"/>
          </a:bodyPr>
          <a:lstStyle/>
          <a:p>
            <a:r>
              <a:rPr lang="en-US" sz="4000" dirty="0"/>
              <a:t>Stream subsurface exchange: consequences</a:t>
            </a:r>
          </a:p>
        </p:txBody>
      </p:sp>
      <p:grpSp>
        <p:nvGrpSpPr>
          <p:cNvPr id="6" name="Group 5"/>
          <p:cNvGrpSpPr/>
          <p:nvPr/>
        </p:nvGrpSpPr>
        <p:grpSpPr>
          <a:xfrm>
            <a:off x="326786" y="1921645"/>
            <a:ext cx="4260925" cy="2593306"/>
            <a:chOff x="922601" y="2199736"/>
            <a:chExt cx="5753503" cy="3429001"/>
          </a:xfrm>
        </p:grpSpPr>
        <p:pic>
          <p:nvPicPr>
            <p:cNvPr id="13" name="Picture 6" descr="http://flbs.umt.edu/Images/NEWSITE/Home-Slideshow/nyack2_600x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81" y="2199736"/>
              <a:ext cx="5715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
            <p:cNvSpPr/>
            <p:nvPr/>
          </p:nvSpPr>
          <p:spPr>
            <a:xfrm>
              <a:off x="922601" y="3704584"/>
              <a:ext cx="5753503" cy="1922952"/>
            </a:xfrm>
            <a:custGeom>
              <a:avLst/>
              <a:gdLst>
                <a:gd name="connsiteX0" fmla="*/ 29506 w 5753503"/>
                <a:gd name="connsiteY0" fmla="*/ 150 h 1922952"/>
                <a:gd name="connsiteX1" fmla="*/ 218042 w 5753503"/>
                <a:gd name="connsiteY1" fmla="*/ 150 h 1922952"/>
                <a:gd name="connsiteX2" fmla="*/ 500846 w 5753503"/>
                <a:gd name="connsiteY2" fmla="*/ 150 h 1922952"/>
                <a:gd name="connsiteX3" fmla="*/ 708236 w 5753503"/>
                <a:gd name="connsiteY3" fmla="*/ 9577 h 1922952"/>
                <a:gd name="connsiteX4" fmla="*/ 1160723 w 5753503"/>
                <a:gd name="connsiteY4" fmla="*/ 28430 h 1922952"/>
                <a:gd name="connsiteX5" fmla="*/ 1490661 w 5753503"/>
                <a:gd name="connsiteY5" fmla="*/ 37857 h 1922952"/>
                <a:gd name="connsiteX6" fmla="*/ 1839453 w 5753503"/>
                <a:gd name="connsiteY6" fmla="*/ 47284 h 1922952"/>
                <a:gd name="connsiteX7" fmla="*/ 2178818 w 5753503"/>
                <a:gd name="connsiteY7" fmla="*/ 56711 h 1922952"/>
                <a:gd name="connsiteX8" fmla="*/ 2659585 w 5753503"/>
                <a:gd name="connsiteY8" fmla="*/ 19004 h 1922952"/>
                <a:gd name="connsiteX9" fmla="*/ 2970669 w 5753503"/>
                <a:gd name="connsiteY9" fmla="*/ 150 h 1922952"/>
                <a:gd name="connsiteX10" fmla="*/ 3602265 w 5753503"/>
                <a:gd name="connsiteY10" fmla="*/ 28430 h 1922952"/>
                <a:gd name="connsiteX11" fmla="*/ 3941630 w 5753503"/>
                <a:gd name="connsiteY11" fmla="*/ 56711 h 1922952"/>
                <a:gd name="connsiteX12" fmla="*/ 4346983 w 5753503"/>
                <a:gd name="connsiteY12" fmla="*/ 75564 h 1922952"/>
                <a:gd name="connsiteX13" fmla="*/ 4582653 w 5753503"/>
                <a:gd name="connsiteY13" fmla="*/ 132125 h 1922952"/>
                <a:gd name="connsiteX14" fmla="*/ 5025712 w 5753503"/>
                <a:gd name="connsiteY14" fmla="*/ 141552 h 1922952"/>
                <a:gd name="connsiteX15" fmla="*/ 5440492 w 5753503"/>
                <a:gd name="connsiteY15" fmla="*/ 160406 h 1922952"/>
                <a:gd name="connsiteX16" fmla="*/ 5704442 w 5753503"/>
                <a:gd name="connsiteY16" fmla="*/ 160406 h 1922952"/>
                <a:gd name="connsiteX17" fmla="*/ 5713869 w 5753503"/>
                <a:gd name="connsiteY17" fmla="*/ 905123 h 1922952"/>
                <a:gd name="connsiteX18" fmla="*/ 5704442 w 5753503"/>
                <a:gd name="connsiteY18" fmla="*/ 1753536 h 1922952"/>
                <a:gd name="connsiteX19" fmla="*/ 5723296 w 5753503"/>
                <a:gd name="connsiteY19" fmla="*/ 1913791 h 1922952"/>
                <a:gd name="connsiteX20" fmla="*/ 5242529 w 5753503"/>
                <a:gd name="connsiteY20" fmla="*/ 1904364 h 1922952"/>
                <a:gd name="connsiteX21" fmla="*/ 4356409 w 5753503"/>
                <a:gd name="connsiteY21" fmla="*/ 1913791 h 1922952"/>
                <a:gd name="connsiteX22" fmla="*/ 3922776 w 5753503"/>
                <a:gd name="connsiteY22" fmla="*/ 1866657 h 1922952"/>
                <a:gd name="connsiteX23" fmla="*/ 3046084 w 5753503"/>
                <a:gd name="connsiteY23" fmla="*/ 1715828 h 1922952"/>
                <a:gd name="connsiteX24" fmla="*/ 1905440 w 5753503"/>
                <a:gd name="connsiteY24" fmla="*/ 1565000 h 1922952"/>
                <a:gd name="connsiteX25" fmla="*/ 953333 w 5753503"/>
                <a:gd name="connsiteY25" fmla="*/ 1461305 h 1922952"/>
                <a:gd name="connsiteX26" fmla="*/ 387725 w 5753503"/>
                <a:gd name="connsiteY26" fmla="*/ 1395317 h 1922952"/>
                <a:gd name="connsiteX27" fmla="*/ 29506 w 5753503"/>
                <a:gd name="connsiteY27" fmla="*/ 1348183 h 1922952"/>
                <a:gd name="connsiteX28" fmla="*/ 20079 w 5753503"/>
                <a:gd name="connsiteY28" fmla="*/ 641173 h 1922952"/>
                <a:gd name="connsiteX29" fmla="*/ 20079 w 5753503"/>
                <a:gd name="connsiteY29" fmla="*/ 103845 h 1922952"/>
                <a:gd name="connsiteX30" fmla="*/ 29506 w 5753503"/>
                <a:gd name="connsiteY30" fmla="*/ 150 h 192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53503" h="1922952">
                  <a:moveTo>
                    <a:pt x="29506" y="150"/>
                  </a:moveTo>
                  <a:lnTo>
                    <a:pt x="218042" y="150"/>
                  </a:lnTo>
                  <a:lnTo>
                    <a:pt x="500846" y="150"/>
                  </a:lnTo>
                  <a:cubicBezTo>
                    <a:pt x="582545" y="1721"/>
                    <a:pt x="708236" y="9577"/>
                    <a:pt x="708236" y="9577"/>
                  </a:cubicBezTo>
                  <a:lnTo>
                    <a:pt x="1160723" y="28430"/>
                  </a:lnTo>
                  <a:lnTo>
                    <a:pt x="1490661" y="37857"/>
                  </a:lnTo>
                  <a:lnTo>
                    <a:pt x="1839453" y="47284"/>
                  </a:lnTo>
                  <a:cubicBezTo>
                    <a:pt x="1954146" y="50426"/>
                    <a:pt x="2042129" y="61424"/>
                    <a:pt x="2178818" y="56711"/>
                  </a:cubicBezTo>
                  <a:cubicBezTo>
                    <a:pt x="2315507" y="51998"/>
                    <a:pt x="2527610" y="28431"/>
                    <a:pt x="2659585" y="19004"/>
                  </a:cubicBezTo>
                  <a:cubicBezTo>
                    <a:pt x="2791560" y="9577"/>
                    <a:pt x="2813556" y="-1421"/>
                    <a:pt x="2970669" y="150"/>
                  </a:cubicBezTo>
                  <a:cubicBezTo>
                    <a:pt x="3127782" y="1721"/>
                    <a:pt x="3440438" y="19003"/>
                    <a:pt x="3602265" y="28430"/>
                  </a:cubicBezTo>
                  <a:cubicBezTo>
                    <a:pt x="3764092" y="37857"/>
                    <a:pt x="3817510" y="48855"/>
                    <a:pt x="3941630" y="56711"/>
                  </a:cubicBezTo>
                  <a:cubicBezTo>
                    <a:pt x="4065750" y="64567"/>
                    <a:pt x="4240146" y="62995"/>
                    <a:pt x="4346983" y="75564"/>
                  </a:cubicBezTo>
                  <a:cubicBezTo>
                    <a:pt x="4453820" y="88133"/>
                    <a:pt x="4469532" y="121127"/>
                    <a:pt x="4582653" y="132125"/>
                  </a:cubicBezTo>
                  <a:cubicBezTo>
                    <a:pt x="4695774" y="143123"/>
                    <a:pt x="4882739" y="136839"/>
                    <a:pt x="5025712" y="141552"/>
                  </a:cubicBezTo>
                  <a:cubicBezTo>
                    <a:pt x="5168685" y="146265"/>
                    <a:pt x="5327370" y="157264"/>
                    <a:pt x="5440492" y="160406"/>
                  </a:cubicBezTo>
                  <a:cubicBezTo>
                    <a:pt x="5553614" y="163548"/>
                    <a:pt x="5658879" y="36287"/>
                    <a:pt x="5704442" y="160406"/>
                  </a:cubicBezTo>
                  <a:cubicBezTo>
                    <a:pt x="5750005" y="284525"/>
                    <a:pt x="5713869" y="639601"/>
                    <a:pt x="5713869" y="905123"/>
                  </a:cubicBezTo>
                  <a:cubicBezTo>
                    <a:pt x="5713869" y="1170645"/>
                    <a:pt x="5702871" y="1585425"/>
                    <a:pt x="5704442" y="1753536"/>
                  </a:cubicBezTo>
                  <a:cubicBezTo>
                    <a:pt x="5706013" y="1921647"/>
                    <a:pt x="5800281" y="1888653"/>
                    <a:pt x="5723296" y="1913791"/>
                  </a:cubicBezTo>
                  <a:cubicBezTo>
                    <a:pt x="5646311" y="1938929"/>
                    <a:pt x="5470343" y="1904364"/>
                    <a:pt x="5242529" y="1904364"/>
                  </a:cubicBezTo>
                  <a:cubicBezTo>
                    <a:pt x="5014715" y="1904364"/>
                    <a:pt x="4576368" y="1920075"/>
                    <a:pt x="4356409" y="1913791"/>
                  </a:cubicBezTo>
                  <a:cubicBezTo>
                    <a:pt x="4136450" y="1907507"/>
                    <a:pt x="4141164" y="1899651"/>
                    <a:pt x="3922776" y="1866657"/>
                  </a:cubicBezTo>
                  <a:cubicBezTo>
                    <a:pt x="3704389" y="1833663"/>
                    <a:pt x="3382307" y="1766104"/>
                    <a:pt x="3046084" y="1715828"/>
                  </a:cubicBezTo>
                  <a:cubicBezTo>
                    <a:pt x="2709861" y="1665552"/>
                    <a:pt x="2254232" y="1607420"/>
                    <a:pt x="1905440" y="1565000"/>
                  </a:cubicBezTo>
                  <a:cubicBezTo>
                    <a:pt x="1556648" y="1522580"/>
                    <a:pt x="953333" y="1461305"/>
                    <a:pt x="953333" y="1461305"/>
                  </a:cubicBezTo>
                  <a:lnTo>
                    <a:pt x="387725" y="1395317"/>
                  </a:lnTo>
                  <a:cubicBezTo>
                    <a:pt x="233754" y="1376463"/>
                    <a:pt x="90780" y="1473874"/>
                    <a:pt x="29506" y="1348183"/>
                  </a:cubicBezTo>
                  <a:cubicBezTo>
                    <a:pt x="-31768" y="1222492"/>
                    <a:pt x="21650" y="848563"/>
                    <a:pt x="20079" y="641173"/>
                  </a:cubicBezTo>
                  <a:cubicBezTo>
                    <a:pt x="18508" y="433783"/>
                    <a:pt x="20079" y="103845"/>
                    <a:pt x="20079" y="103845"/>
                  </a:cubicBezTo>
                  <a:lnTo>
                    <a:pt x="29506" y="150"/>
                  </a:lnTo>
                  <a:close/>
                </a:path>
              </a:pathLst>
            </a:custGeom>
            <a:solidFill>
              <a:srgbClr val="FFFF00">
                <a:alpha val="2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ight Arrow 6"/>
          <p:cNvSpPr/>
          <p:nvPr/>
        </p:nvSpPr>
        <p:spPr>
          <a:xfrm>
            <a:off x="9992412" y="1168922"/>
            <a:ext cx="1357460" cy="461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Upstream</a:t>
            </a:r>
          </a:p>
        </p:txBody>
      </p:sp>
      <p:sp>
        <p:nvSpPr>
          <p:cNvPr id="8" name="Left Arrow 7"/>
          <p:cNvSpPr/>
          <p:nvPr/>
        </p:nvSpPr>
        <p:spPr>
          <a:xfrm>
            <a:off x="5476973" y="1248678"/>
            <a:ext cx="1527142" cy="4491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Downstream</a:t>
            </a:r>
          </a:p>
        </p:txBody>
      </p:sp>
      <p:sp>
        <p:nvSpPr>
          <p:cNvPr id="12" name="Freeform 11"/>
          <p:cNvSpPr/>
          <p:nvPr/>
        </p:nvSpPr>
        <p:spPr>
          <a:xfrm>
            <a:off x="4788816" y="1951348"/>
            <a:ext cx="7051250" cy="3525625"/>
          </a:xfrm>
          <a:custGeom>
            <a:avLst/>
            <a:gdLst>
              <a:gd name="connsiteX0" fmla="*/ 6504495 w 7051250"/>
              <a:gd name="connsiteY0" fmla="*/ 56561 h 3525625"/>
              <a:gd name="connsiteX1" fmla="*/ 6485642 w 7051250"/>
              <a:gd name="connsiteY1" fmla="*/ 3110846 h 3525625"/>
              <a:gd name="connsiteX2" fmla="*/ 669304 w 7051250"/>
              <a:gd name="connsiteY2" fmla="*/ 3101419 h 3525625"/>
              <a:gd name="connsiteX3" fmla="*/ 707011 w 7051250"/>
              <a:gd name="connsiteY3" fmla="*/ 197963 h 3525625"/>
              <a:gd name="connsiteX4" fmla="*/ 18854 w 7051250"/>
              <a:gd name="connsiteY4" fmla="*/ 207390 h 3525625"/>
              <a:gd name="connsiteX5" fmla="*/ 0 w 7051250"/>
              <a:gd name="connsiteY5" fmla="*/ 3525625 h 3525625"/>
              <a:gd name="connsiteX6" fmla="*/ 7032396 w 7051250"/>
              <a:gd name="connsiteY6" fmla="*/ 3506772 h 3525625"/>
              <a:gd name="connsiteX7" fmla="*/ 7051250 w 7051250"/>
              <a:gd name="connsiteY7" fmla="*/ 0 h 3525625"/>
              <a:gd name="connsiteX8" fmla="*/ 6523349 w 7051250"/>
              <a:gd name="connsiteY8" fmla="*/ 9427 h 35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250" h="3525625">
                <a:moveTo>
                  <a:pt x="6504495" y="56561"/>
                </a:moveTo>
                <a:lnTo>
                  <a:pt x="6485642" y="3110846"/>
                </a:lnTo>
                <a:lnTo>
                  <a:pt x="669304" y="3101419"/>
                </a:lnTo>
                <a:lnTo>
                  <a:pt x="707011" y="197963"/>
                </a:lnTo>
                <a:lnTo>
                  <a:pt x="18854" y="207390"/>
                </a:lnTo>
                <a:lnTo>
                  <a:pt x="0" y="3525625"/>
                </a:lnTo>
                <a:lnTo>
                  <a:pt x="7032396" y="3506772"/>
                </a:lnTo>
                <a:lnTo>
                  <a:pt x="7051250" y="0"/>
                </a:lnTo>
                <a:lnTo>
                  <a:pt x="6523349" y="9427"/>
                </a:lnTo>
              </a:path>
            </a:pathLst>
          </a:cu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t>Bedrock</a:t>
            </a:r>
          </a:p>
        </p:txBody>
      </p:sp>
      <p:sp>
        <p:nvSpPr>
          <p:cNvPr id="21" name="Left Arrow 20"/>
          <p:cNvSpPr/>
          <p:nvPr/>
        </p:nvSpPr>
        <p:spPr>
          <a:xfrm rot="18799426">
            <a:off x="9424532" y="1973744"/>
            <a:ext cx="1527142" cy="4491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Downwelling</a:t>
            </a:r>
            <a:endParaRPr lang="en-US" dirty="0"/>
          </a:p>
        </p:txBody>
      </p:sp>
      <p:sp>
        <p:nvSpPr>
          <p:cNvPr id="22" name="Left Arrow 21"/>
          <p:cNvSpPr/>
          <p:nvPr/>
        </p:nvSpPr>
        <p:spPr>
          <a:xfrm rot="2542518">
            <a:off x="5694827" y="1919174"/>
            <a:ext cx="1527142" cy="5261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Upwelling</a:t>
            </a:r>
          </a:p>
        </p:txBody>
      </p:sp>
      <p:sp>
        <p:nvSpPr>
          <p:cNvPr id="17" name="TextBox 16"/>
          <p:cNvSpPr txBox="1"/>
          <p:nvPr/>
        </p:nvSpPr>
        <p:spPr>
          <a:xfrm>
            <a:off x="337584" y="4926330"/>
            <a:ext cx="4174713" cy="923330"/>
          </a:xfrm>
          <a:prstGeom prst="rect">
            <a:avLst/>
          </a:prstGeom>
          <a:noFill/>
        </p:spPr>
        <p:txBody>
          <a:bodyPr wrap="square" rtlCol="0">
            <a:spAutoFit/>
          </a:bodyPr>
          <a:lstStyle/>
          <a:p>
            <a:r>
              <a:rPr lang="en-US" dirty="0"/>
              <a:t>Middle Flathead River loses and regains about 30% of the channel flow at low flow conditions on the Nyack floodplain</a:t>
            </a:r>
          </a:p>
        </p:txBody>
      </p:sp>
      <p:sp>
        <p:nvSpPr>
          <p:cNvPr id="23" name="Left Arrow 22"/>
          <p:cNvSpPr/>
          <p:nvPr/>
        </p:nvSpPr>
        <p:spPr>
          <a:xfrm rot="18799426">
            <a:off x="9447663" y="2336570"/>
            <a:ext cx="1527142" cy="4491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Recharge</a:t>
            </a:r>
          </a:p>
        </p:txBody>
      </p:sp>
      <p:sp>
        <p:nvSpPr>
          <p:cNvPr id="24" name="Left Arrow 23"/>
          <p:cNvSpPr/>
          <p:nvPr/>
        </p:nvSpPr>
        <p:spPr>
          <a:xfrm rot="2542518">
            <a:off x="5671696" y="2326915"/>
            <a:ext cx="1527142" cy="5261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Discharge</a:t>
            </a:r>
          </a:p>
        </p:txBody>
      </p:sp>
      <p:sp>
        <p:nvSpPr>
          <p:cNvPr id="16" name="TextBox 15"/>
          <p:cNvSpPr txBox="1"/>
          <p:nvPr/>
        </p:nvSpPr>
        <p:spPr>
          <a:xfrm>
            <a:off x="5506846" y="257425"/>
            <a:ext cx="6044131" cy="830997"/>
          </a:xfrm>
          <a:prstGeom prst="rect">
            <a:avLst/>
          </a:prstGeom>
          <a:noFill/>
        </p:spPr>
        <p:txBody>
          <a:bodyPr wrap="square" rtlCol="0">
            <a:spAutoFit/>
          </a:bodyPr>
          <a:lstStyle/>
          <a:p>
            <a:r>
              <a:rPr lang="en-US" sz="2400" dirty="0"/>
              <a:t>Turnover: 30% of the stream channel water has been replaced by groundwater over the reach</a:t>
            </a:r>
          </a:p>
        </p:txBody>
      </p:sp>
      <p:sp>
        <p:nvSpPr>
          <p:cNvPr id="18" name="TextBox 17"/>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75859666-1A13-4D5C-9F6C-E733998201C9}" type="slidenum">
              <a:rPr lang="en-US" smtClean="0"/>
              <a:t>42</a:t>
            </a:fld>
            <a:endParaRPr lang="en-US" dirty="0"/>
          </a:p>
        </p:txBody>
      </p:sp>
      <p:sp>
        <p:nvSpPr>
          <p:cNvPr id="5" name="Rectangle 4"/>
          <p:cNvSpPr/>
          <p:nvPr/>
        </p:nvSpPr>
        <p:spPr>
          <a:xfrm>
            <a:off x="5711576" y="1630836"/>
            <a:ext cx="1488229" cy="1668170"/>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322833" y="4926330"/>
            <a:ext cx="4106292" cy="956766"/>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Rectangle 24"/>
          <p:cNvSpPr/>
          <p:nvPr/>
        </p:nvSpPr>
        <p:spPr>
          <a:xfrm>
            <a:off x="9551625" y="1551018"/>
            <a:ext cx="1323773" cy="1696294"/>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7916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20"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Storage in aquifers:</a:t>
            </a:r>
            <a:r>
              <a:rPr lang="en-US" dirty="0">
                <a:solidFill>
                  <a:schemeClr val="bg2">
                    <a:lumMod val="75000"/>
                  </a:schemeClr>
                </a:solidFill>
              </a:rPr>
              <a:t> describing the amount of water that can be stored in porous media relative to a given change in the total hydraulic head</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porous substrate:</a:t>
            </a:r>
            <a:r>
              <a:rPr lang="en-US" dirty="0">
                <a:solidFill>
                  <a:schemeClr val="bg2">
                    <a:lumMod val="75000"/>
                  </a:schemeClr>
                </a:solidFill>
              </a:rPr>
              <a:t> the fundamental vocabulary and concepts necessary for defining aquifers</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movement:</a:t>
            </a:r>
            <a:r>
              <a:rPr lang="en-US" dirty="0">
                <a:solidFill>
                  <a:schemeClr val="bg2">
                    <a:lumMod val="75000"/>
                  </a:schemeClr>
                </a:solidFill>
              </a:rPr>
              <a:t> basic principles of predicting the direction and flux of groundwater movement</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Understanding variation in groundwater flow nets:</a:t>
            </a:r>
            <a:r>
              <a:rPr lang="en-US" dirty="0">
                <a:solidFill>
                  <a:schemeClr val="bg2">
                    <a:lumMod val="75000"/>
                  </a:schemeClr>
                </a:solidFill>
              </a:rPr>
              <a:t> the characteristics of surface and subsurface topography that cause equipotential and flow lines to “bend”</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Exchange with surface waters:</a:t>
            </a:r>
            <a:r>
              <a:rPr lang="en-US" dirty="0">
                <a:solidFill>
                  <a:schemeClr val="bg2">
                    <a:lumMod val="75000"/>
                  </a:schemeClr>
                </a:solidFill>
              </a:rPr>
              <a:t> interpreting the consequences of the intersection of subsurface flow nets with surface waters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t>Groundwater flux and velocity:</a:t>
            </a:r>
            <a:r>
              <a:rPr lang="en-US" dirty="0"/>
              <a:t> basic calculations of different characteristics of groundwater movement based on Darcy’s law</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43</a:t>
            </a:fld>
            <a:endParaRPr lang="en-US" dirty="0">
              <a:solidFill>
                <a:schemeClr val="tx1"/>
              </a:solidFill>
            </a:endParaRPr>
          </a:p>
        </p:txBody>
      </p:sp>
    </p:spTree>
    <p:extLst>
      <p:ext uri="{BB962C8B-B14F-4D97-AF65-F5344CB8AC3E}">
        <p14:creationId xmlns:p14="http://schemas.microsoft.com/office/powerpoint/2010/main" val="3122110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Groundwater movement: Darcy’s law</a:t>
            </a:r>
          </a:p>
        </p:txBody>
      </p:sp>
      <p:pic>
        <p:nvPicPr>
          <p:cNvPr id="1026" name="Picture 2" descr="http://upload.wikimedia.org/wikipedia/commons/6/65/Henry_Dar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1513" y="271658"/>
            <a:ext cx="3243835" cy="4372691"/>
          </a:xfrm>
          <a:prstGeom prst="rect">
            <a:avLst/>
          </a:prstGeom>
          <a:noFill/>
          <a:extLst>
            <a:ext uri="{909E8E84-426E-40dd-AFC4-6F175D3DCCD1}">
              <a14:hiddenFill xmlns=""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6" name="TextBox 25"/>
              <p:cNvSpPr txBox="1"/>
              <p:nvPr/>
            </p:nvSpPr>
            <p:spPr>
              <a:xfrm>
                <a:off x="795653" y="1484569"/>
                <a:ext cx="2535631" cy="542328"/>
              </a:xfrm>
              <a:prstGeom prst="rect">
                <a:avLst/>
              </a:prstGeom>
              <a:noFill/>
            </p:spPr>
            <p:txBody>
              <a:bodyPr wrap="non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h</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r>
                      <a:rPr lang="en-US" sz="2000" b="0" i="1" smtClean="0">
                        <a:latin typeface="Cambria Math" panose="02040503050406030204" pitchFamily="18" charset="0"/>
                        <a:ea typeface="Cambria Math" panose="02040503050406030204" pitchFamily="18" charset="0"/>
                      </a:rPr>
                      <m:t>+</m:t>
                    </m:r>
                    <m:r>
                      <a:rPr lang="el-GR" sz="2000" i="1" smtClean="0">
                        <a:latin typeface="Cambria Math" panose="02040503050406030204" pitchFamily="18" charset="0"/>
                        <a:ea typeface="Cambria Math" panose="02040503050406030204" pitchFamily="18" charset="0"/>
                      </a:rPr>
                      <m:t>𝜓</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𝑝</m:t>
                        </m:r>
                      </m:num>
                      <m:den>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r>
                              <a:rPr lang="en-US" sz="2000" b="0" i="1" smtClean="0">
                                <a:latin typeface="Cambria Math" panose="02040503050406030204" pitchFamily="18" charset="0"/>
                                <a:ea typeface="Cambria Math" panose="02040503050406030204" pitchFamily="18" charset="0"/>
                              </a:rPr>
                              <m:t>𝑊</m:t>
                            </m:r>
                          </m:sub>
                        </m:sSub>
                      </m:den>
                    </m:f>
                  </m:oMath>
                </a14:m>
                <a:r>
                  <a:rPr lang="en-US" sz="2000" dirty="0"/>
                  <a:t>  </a:t>
                </a:r>
              </a:p>
            </p:txBody>
          </p:sp>
        </mc:Choice>
        <mc:Fallback xmlns="">
          <p:sp>
            <p:nvSpPr>
              <p:cNvPr id="26" name="TextBox 25"/>
              <p:cNvSpPr txBox="1">
                <a:spLocks noRot="1" noChangeAspect="1" noMove="1" noResize="1" noEditPoints="1" noAdjustHandles="1" noChangeArrowheads="1" noChangeShapeType="1" noTextEdit="1"/>
              </p:cNvSpPr>
              <p:nvPr/>
            </p:nvSpPr>
            <p:spPr>
              <a:xfrm>
                <a:off x="795653" y="1484569"/>
                <a:ext cx="2535631" cy="542328"/>
              </a:xfrm>
              <a:prstGeom prst="rect">
                <a:avLst/>
              </a:prstGeom>
              <a:blipFill rotWithShape="0">
                <a:blip r:embed="rId4"/>
                <a:stretch>
                  <a:fillRect b="-3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95652" y="3590945"/>
                <a:ext cx="1479572" cy="6746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𝑄</m:t>
                          </m:r>
                        </m:num>
                        <m:den>
                          <m:r>
                            <a:rPr lang="en-US" sz="2000" b="0" i="1" smtClean="0">
                              <a:latin typeface="Cambria Math" panose="02040503050406030204" pitchFamily="18" charset="0"/>
                              <a:ea typeface="Cambria Math" panose="02040503050406030204" pitchFamily="18" charset="0"/>
                            </a:rPr>
                            <m:t>𝐴</m:t>
                          </m:r>
                        </m:den>
                      </m:f>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𝐾</m:t>
                      </m:r>
                      <m:f>
                        <m:fPr>
                          <m:ctrlPr>
                            <a:rPr lang="en-US" sz="2000" b="0" i="1" smtClean="0">
                              <a:latin typeface="Cambria Math" panose="02040503050406030204" pitchFamily="18" charset="0"/>
                              <a:ea typeface="Cambria Math" panose="02040503050406030204" pitchFamily="18" charset="0"/>
                            </a:rPr>
                          </m:ctrlPr>
                        </m:fPr>
                        <m:num>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h</m:t>
                          </m:r>
                        </m:num>
                        <m:den>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𝑙</m:t>
                          </m:r>
                        </m:den>
                      </m:f>
                    </m:oMath>
                  </m:oMathPara>
                </a14:m>
                <a:endParaRPr lang="en-US" sz="2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795652" y="3590945"/>
                <a:ext cx="1479572" cy="67467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95652" y="4724757"/>
                <a:ext cx="6519545" cy="1200329"/>
              </a:xfrm>
              <a:prstGeom prst="rect">
                <a:avLst/>
              </a:prstGeom>
              <a:noFill/>
            </p:spPr>
            <p:txBody>
              <a:bodyPr wrap="square" rtlCol="0">
                <a:spAutoFit/>
              </a:bodyPr>
              <a:lstStyle/>
              <a:p>
                <a:r>
                  <a:rPr lang="en-US" sz="2400" dirty="0"/>
                  <a:t>Hydraulic conductivity (</a:t>
                </a:r>
                <a14:m>
                  <m:oMath xmlns:m="http://schemas.openxmlformats.org/officeDocument/2006/math">
                    <m:r>
                      <a:rPr lang="en-US" sz="2400" i="1">
                        <a:latin typeface="Cambria Math" panose="02040503050406030204" pitchFamily="18" charset="0"/>
                        <a:ea typeface="Cambria Math" panose="02040503050406030204" pitchFamily="18" charset="0"/>
                      </a:rPr>
                      <m:t>𝐾</m:t>
                    </m:r>
                  </m:oMath>
                </a14:m>
                <a:r>
                  <a:rPr lang="en-US" sz="2400" dirty="0"/>
                  <a:t>) – a property of a system of fluid flow that quantifies the ease of fluid movement</a:t>
                </a:r>
              </a:p>
            </p:txBody>
          </p:sp>
        </mc:Choice>
        <mc:Fallback xmlns="">
          <p:sp>
            <p:nvSpPr>
              <p:cNvPr id="28" name="TextBox 27"/>
              <p:cNvSpPr txBox="1">
                <a:spLocks noRot="1" noChangeAspect="1" noMove="1" noResize="1" noEditPoints="1" noAdjustHandles="1" noChangeArrowheads="1" noChangeShapeType="1" noTextEdit="1"/>
              </p:cNvSpPr>
              <p:nvPr/>
            </p:nvSpPr>
            <p:spPr>
              <a:xfrm>
                <a:off x="795652" y="4724757"/>
                <a:ext cx="6519545" cy="1200329"/>
              </a:xfrm>
              <a:prstGeom prst="rect">
                <a:avLst/>
              </a:prstGeom>
              <a:blipFill rotWithShape="0">
                <a:blip r:embed="rId6"/>
                <a:stretch>
                  <a:fillRect l="-1497" t="-4061" r="-1310" b="-10660"/>
                </a:stretch>
              </a:blipFill>
            </p:spPr>
            <p:txBody>
              <a:bodyPr/>
              <a:lstStyle/>
              <a:p>
                <a:r>
                  <a:rPr lang="en-US">
                    <a:noFill/>
                  </a:rPr>
                  <a:t> </a:t>
                </a:r>
              </a:p>
            </p:txBody>
          </p:sp>
        </mc:Fallback>
      </mc:AlternateContent>
      <p:sp>
        <p:nvSpPr>
          <p:cNvPr id="31" name="TextBox 30"/>
          <p:cNvSpPr txBox="1"/>
          <p:nvPr/>
        </p:nvSpPr>
        <p:spPr>
          <a:xfrm>
            <a:off x="706752" y="2232533"/>
            <a:ext cx="7895861" cy="830997"/>
          </a:xfrm>
          <a:prstGeom prst="rect">
            <a:avLst/>
          </a:prstGeom>
          <a:noFill/>
        </p:spPr>
        <p:txBody>
          <a:bodyPr wrap="square" rtlCol="0">
            <a:spAutoFit/>
          </a:bodyPr>
          <a:lstStyle/>
          <a:p>
            <a:r>
              <a:rPr lang="en-US" sz="2400" dirty="0"/>
              <a:t>Positive water flux is proportional to a</a:t>
            </a:r>
          </a:p>
          <a:p>
            <a:r>
              <a:rPr lang="en-US" sz="2400" dirty="0"/>
              <a:t>negative hydraulic gradient (for laminar flow through pores)</a:t>
            </a:r>
          </a:p>
        </p:txBody>
      </p:sp>
      <mc:AlternateContent xmlns:mc="http://schemas.openxmlformats.org/markup-compatibility/2006" xmlns:a14="http://schemas.microsoft.com/office/drawing/2010/main">
        <mc:Choice Requires="a14">
          <p:sp>
            <p:nvSpPr>
              <p:cNvPr id="32" name="TextBox 31"/>
              <p:cNvSpPr txBox="1"/>
              <p:nvPr/>
            </p:nvSpPr>
            <p:spPr>
              <a:xfrm>
                <a:off x="2276409" y="3583475"/>
                <a:ext cx="1912639" cy="6896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𝐾</m:t>
                      </m:r>
                      <m:f>
                        <m:fPr>
                          <m:ctrlPr>
                            <a:rPr lang="en-US" sz="2000" b="0" i="1" smtClean="0">
                              <a:latin typeface="Cambria Math" panose="02040503050406030204" pitchFamily="18" charset="0"/>
                              <a:ea typeface="Cambria Math" panose="02040503050406030204" pitchFamily="18" charset="0"/>
                            </a:rPr>
                          </m:ctrlPr>
                        </m:fPr>
                        <m:num>
                          <m:r>
                            <m:rPr>
                              <m:sty m:val="p"/>
                            </m:rPr>
                            <a:rPr lang="el-GR" sz="2000" b="0" i="1" smtClean="0">
                              <a:latin typeface="Cambria Math" panose="02040503050406030204" pitchFamily="18" charset="0"/>
                              <a:ea typeface="Cambria Math" panose="02040503050406030204" pitchFamily="18" charset="0"/>
                            </a:rPr>
                            <m:t>Δ</m:t>
                          </m:r>
                          <m:d>
                            <m:dPr>
                              <m:ctrlPr>
                                <a:rPr lang="el-GR"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𝑧</m:t>
                              </m:r>
                              <m:r>
                                <a:rPr lang="en-US" sz="2000" i="1">
                                  <a:latin typeface="Cambria Math" panose="02040503050406030204" pitchFamily="18" charset="0"/>
                                  <a:ea typeface="Cambria Math" panose="02040503050406030204" pitchFamily="18" charset="0"/>
                                </a:rPr>
                                <m:t>+</m:t>
                              </m:r>
                              <m:r>
                                <a:rPr lang="el-GR" sz="2000" i="1">
                                  <a:latin typeface="Cambria Math" panose="02040503050406030204" pitchFamily="18" charset="0"/>
                                  <a:ea typeface="Cambria Math" panose="02040503050406030204" pitchFamily="18" charset="0"/>
                                </a:rPr>
                                <m:t>𝜓</m:t>
                              </m:r>
                            </m:e>
                          </m:d>
                        </m:num>
                        <m:den>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𝑙</m:t>
                          </m:r>
                        </m:den>
                      </m:f>
                    </m:oMath>
                  </m:oMathPara>
                </a14:m>
                <a:endParaRPr lang="en-US" sz="2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2276409" y="3583475"/>
                <a:ext cx="1912639" cy="689612"/>
              </a:xfrm>
              <a:prstGeom prst="rect">
                <a:avLst/>
              </a:prstGeom>
              <a:blipFill rotWithShape="0">
                <a:blip r:embed="rId8"/>
                <a:stretch>
                  <a:fillRect/>
                </a:stretch>
              </a:blipFill>
            </p:spPr>
            <p:txBody>
              <a:bodyPr/>
              <a:lstStyle/>
              <a:p>
                <a:r>
                  <a:rPr lang="en-US">
                    <a:noFill/>
                  </a:rPr>
                  <a:t> </a:t>
                </a:r>
              </a:p>
            </p:txBody>
          </p:sp>
        </mc:Fallback>
      </mc:AlternateContent>
      <p:sp>
        <p:nvSpPr>
          <p:cNvPr id="9" name="TextBox 8"/>
          <p:cNvSpPr txBox="1"/>
          <p:nvPr/>
        </p:nvSpPr>
        <p:spPr>
          <a:xfrm>
            <a:off x="8691513" y="4784950"/>
            <a:ext cx="2238208" cy="1200329"/>
          </a:xfrm>
          <a:prstGeom prst="rect">
            <a:avLst/>
          </a:prstGeom>
          <a:noFill/>
        </p:spPr>
        <p:txBody>
          <a:bodyPr wrap="square" rtlCol="0">
            <a:spAutoFit/>
          </a:bodyPr>
          <a:lstStyle/>
          <a:p>
            <a:r>
              <a:rPr lang="en-US" sz="2400" dirty="0"/>
              <a:t>Henry Darcy</a:t>
            </a:r>
          </a:p>
          <a:p>
            <a:r>
              <a:rPr lang="en-US" sz="2400" dirty="0"/>
              <a:t>French Engineer</a:t>
            </a:r>
          </a:p>
          <a:p>
            <a:r>
              <a:rPr lang="en-US" sz="2400" dirty="0"/>
              <a:t>mid-1800s</a:t>
            </a:r>
          </a:p>
        </p:txBody>
      </p:sp>
      <mc:AlternateContent xmlns:mc="http://schemas.openxmlformats.org/markup-compatibility/2006" xmlns:a14="http://schemas.microsoft.com/office/drawing/2010/main">
        <mc:Choice Requires="a14">
          <p:sp>
            <p:nvSpPr>
              <p:cNvPr id="2" name="Rectangle 1"/>
              <p:cNvSpPr/>
              <p:nvPr/>
            </p:nvSpPr>
            <p:spPr>
              <a:xfrm>
                <a:off x="5092078" y="3278007"/>
                <a:ext cx="423001"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𝑄</m:t>
                          </m:r>
                        </m:num>
                        <m:den>
                          <m:r>
                            <a:rPr lang="en-US" sz="2000" i="1">
                              <a:latin typeface="Cambria Math" panose="02040503050406030204" pitchFamily="18" charset="0"/>
                              <a:ea typeface="Cambria Math" panose="02040503050406030204" pitchFamily="18" charset="0"/>
                            </a:rPr>
                            <m:t>𝐴</m:t>
                          </m:r>
                        </m:den>
                      </m:f>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5092078" y="3278007"/>
                <a:ext cx="423001" cy="668516"/>
              </a:xfrm>
              <a:prstGeom prst="rect">
                <a:avLst/>
              </a:prstGeom>
              <a:blipFill rotWithShape="0">
                <a:blip r:embed="rId9"/>
                <a:stretch>
                  <a:fillRect/>
                </a:stretch>
              </a:blipFill>
            </p:spPr>
            <p:txBody>
              <a:bodyPr/>
              <a:lstStyle/>
              <a:p>
                <a:r>
                  <a:rPr lang="en-US">
                    <a:noFill/>
                  </a:rPr>
                  <a:t> </a:t>
                </a:r>
              </a:p>
            </p:txBody>
          </p:sp>
        </mc:Fallback>
      </mc:AlternateContent>
      <p:sp>
        <p:nvSpPr>
          <p:cNvPr id="11" name="Rectangle 10"/>
          <p:cNvSpPr/>
          <p:nvPr/>
        </p:nvSpPr>
        <p:spPr>
          <a:xfrm>
            <a:off x="5650724" y="3456833"/>
            <a:ext cx="771365" cy="400110"/>
          </a:xfrm>
          <a:prstGeom prst="rect">
            <a:avLst/>
          </a:prstGeom>
        </p:spPr>
        <p:txBody>
          <a:bodyPr wrap="none">
            <a:spAutoFit/>
          </a:bodyPr>
          <a:lstStyle/>
          <a:p>
            <a:r>
              <a:rPr lang="en-US" sz="2000" dirty="0"/>
              <a:t>[L T</a:t>
            </a:r>
            <a:r>
              <a:rPr lang="en-US" sz="2000" baseline="30000" dirty="0"/>
              <a:t>-1</a:t>
            </a:r>
            <a:r>
              <a:rPr lang="en-US" sz="2000" dirty="0"/>
              <a:t>]</a:t>
            </a:r>
          </a:p>
        </p:txBody>
      </p:sp>
      <mc:AlternateContent xmlns:mc="http://schemas.openxmlformats.org/markup-compatibility/2006" xmlns:a14="http://schemas.microsoft.com/office/drawing/2010/main">
        <mc:Choice Requires="a14">
          <p:sp>
            <p:nvSpPr>
              <p:cNvPr id="3" name="Rectangle 2"/>
              <p:cNvSpPr/>
              <p:nvPr/>
            </p:nvSpPr>
            <p:spPr>
              <a:xfrm>
                <a:off x="5079378" y="4026103"/>
                <a:ext cx="507639"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h</m:t>
                          </m:r>
                        </m:num>
                        <m:den>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𝑙</m:t>
                          </m:r>
                        </m:den>
                      </m:f>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5079378" y="4026103"/>
                <a:ext cx="507639" cy="618246"/>
              </a:xfrm>
              <a:prstGeom prst="rect">
                <a:avLst/>
              </a:prstGeom>
              <a:blipFill rotWithShape="0">
                <a:blip r:embed="rId10"/>
                <a:stretch>
                  <a:fillRect/>
                </a:stretch>
              </a:blipFill>
            </p:spPr>
            <p:txBody>
              <a:bodyPr/>
              <a:lstStyle/>
              <a:p>
                <a:r>
                  <a:rPr lang="en-US">
                    <a:noFill/>
                  </a:rPr>
                  <a:t> </a:t>
                </a:r>
              </a:p>
            </p:txBody>
          </p:sp>
        </mc:Fallback>
      </mc:AlternateContent>
      <p:sp>
        <p:nvSpPr>
          <p:cNvPr id="13" name="Rectangle 12"/>
          <p:cNvSpPr/>
          <p:nvPr/>
        </p:nvSpPr>
        <p:spPr>
          <a:xfrm>
            <a:off x="5776598" y="4108558"/>
            <a:ext cx="471604" cy="400110"/>
          </a:xfrm>
          <a:prstGeom prst="rect">
            <a:avLst/>
          </a:prstGeom>
        </p:spPr>
        <p:txBody>
          <a:bodyPr wrap="none">
            <a:spAutoFit/>
          </a:bodyPr>
          <a:lstStyle/>
          <a:p>
            <a:r>
              <a:rPr lang="en-US" sz="2000" dirty="0"/>
              <a:t>[1]</a:t>
            </a:r>
          </a:p>
        </p:txBody>
      </p:sp>
      <p:sp>
        <p:nvSpPr>
          <p:cNvPr id="14" name="Rectangle 13"/>
          <p:cNvSpPr/>
          <p:nvPr/>
        </p:nvSpPr>
        <p:spPr>
          <a:xfrm>
            <a:off x="6535667" y="3452862"/>
            <a:ext cx="1575496" cy="400110"/>
          </a:xfrm>
          <a:prstGeom prst="rect">
            <a:avLst/>
          </a:prstGeom>
        </p:spPr>
        <p:txBody>
          <a:bodyPr wrap="none">
            <a:spAutoFit/>
          </a:bodyPr>
          <a:lstStyle/>
          <a:p>
            <a:r>
              <a:rPr lang="en-US" sz="2000" dirty="0"/>
              <a:t>(</a:t>
            </a:r>
            <a:r>
              <a:rPr lang="en-US" sz="2000" dirty="0" err="1"/>
              <a:t>Darcian</a:t>
            </a:r>
            <a:r>
              <a:rPr lang="en-US" sz="2000" dirty="0"/>
              <a:t> flux)</a:t>
            </a:r>
          </a:p>
        </p:txBody>
      </p:sp>
      <p:sp>
        <p:nvSpPr>
          <p:cNvPr id="17" name="Rectangle 16"/>
          <p:cNvSpPr/>
          <p:nvPr/>
        </p:nvSpPr>
        <p:spPr>
          <a:xfrm>
            <a:off x="2312548" y="5435428"/>
            <a:ext cx="924148" cy="461665"/>
          </a:xfrm>
          <a:prstGeom prst="rect">
            <a:avLst/>
          </a:prstGeom>
        </p:spPr>
        <p:txBody>
          <a:bodyPr wrap="square">
            <a:spAutoFit/>
          </a:bodyPr>
          <a:lstStyle/>
          <a:p>
            <a:r>
              <a:rPr lang="en-US" sz="2400" dirty="0"/>
              <a:t>[L T</a:t>
            </a:r>
            <a:r>
              <a:rPr lang="en-US" sz="2400" baseline="30000" dirty="0"/>
              <a:t>-1</a:t>
            </a:r>
            <a:r>
              <a:rPr lang="en-US" sz="2400" dirty="0"/>
              <a:t>]</a:t>
            </a:r>
          </a:p>
        </p:txBody>
      </p:sp>
      <p:sp>
        <p:nvSpPr>
          <p:cNvPr id="18" name="Rectangle 17"/>
          <p:cNvSpPr/>
          <p:nvPr/>
        </p:nvSpPr>
        <p:spPr>
          <a:xfrm>
            <a:off x="138896" y="162046"/>
            <a:ext cx="532436" cy="497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34748A4E-998D-472C-A3D6-6EFE4BD63834}" type="slidenum">
              <a:rPr lang="en-US" smtClean="0">
                <a:solidFill>
                  <a:schemeClr val="tx1"/>
                </a:solidFill>
              </a:rPr>
              <a:t>44</a:t>
            </a:fld>
            <a:endParaRPr lang="en-US" dirty="0">
              <a:solidFill>
                <a:schemeClr val="tx1"/>
              </a:solidFill>
            </a:endParaRPr>
          </a:p>
        </p:txBody>
      </p:sp>
      <p:sp>
        <p:nvSpPr>
          <p:cNvPr id="19" name="TextBox 18"/>
          <p:cNvSpPr txBox="1"/>
          <p:nvPr/>
        </p:nvSpPr>
        <p:spPr>
          <a:xfrm>
            <a:off x="795651" y="5903004"/>
            <a:ext cx="7116708" cy="830997"/>
          </a:xfrm>
          <a:prstGeom prst="rect">
            <a:avLst/>
          </a:prstGeom>
          <a:noFill/>
        </p:spPr>
        <p:txBody>
          <a:bodyPr wrap="square" rtlCol="0">
            <a:spAutoFit/>
          </a:bodyPr>
          <a:lstStyle/>
          <a:p>
            <a:r>
              <a:rPr lang="en-US" sz="2400" dirty="0"/>
              <a:t>Hydraulic conductivity is strongly controlled by the size and connectivity of pores (and viscosity of the fluid)</a:t>
            </a:r>
          </a:p>
        </p:txBody>
      </p:sp>
      <p:sp>
        <p:nvSpPr>
          <p:cNvPr id="4" name="Left Arrow 3"/>
          <p:cNvSpPr/>
          <p:nvPr/>
        </p:nvSpPr>
        <p:spPr>
          <a:xfrm>
            <a:off x="7819053" y="5985279"/>
            <a:ext cx="3862874" cy="611464"/>
          </a:xfrm>
          <a:prstGeom prst="leftArrow">
            <a:avLst>
              <a:gd name="adj1" fmla="val 8051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permeability (not porosity)</a:t>
            </a:r>
          </a:p>
        </p:txBody>
      </p:sp>
    </p:spTree>
    <p:extLst>
      <p:ext uri="{BB962C8B-B14F-4D97-AF65-F5344CB8AC3E}">
        <p14:creationId xmlns:p14="http://schemas.microsoft.com/office/powerpoint/2010/main" val="3463101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7839"/>
            <a:ext cx="5503877" cy="1262849"/>
          </a:xfrm>
        </p:spPr>
        <p:txBody>
          <a:bodyPr>
            <a:normAutofit fontScale="90000"/>
          </a:bodyPr>
          <a:lstStyle/>
          <a:p>
            <a:r>
              <a:rPr lang="en-US" dirty="0"/>
              <a:t>Stream flow measurement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1006" y="0"/>
            <a:ext cx="5143500" cy="6858000"/>
          </a:xfrm>
          <a:prstGeom prst="rect">
            <a:avLst/>
          </a:prstGeom>
        </p:spPr>
      </p:pic>
      <p:sp>
        <p:nvSpPr>
          <p:cNvPr id="14" name="TextBox 13"/>
          <p:cNvSpPr txBox="1"/>
          <p:nvPr/>
        </p:nvSpPr>
        <p:spPr>
          <a:xfrm>
            <a:off x="619126" y="1924050"/>
            <a:ext cx="46101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Flux – flow normal (perpendicular) to a surface area</a:t>
            </a:r>
          </a:p>
        </p:txBody>
      </p:sp>
      <p:sp>
        <p:nvSpPr>
          <p:cNvPr id="17" name="Freeform 16"/>
          <p:cNvSpPr/>
          <p:nvPr/>
        </p:nvSpPr>
        <p:spPr>
          <a:xfrm>
            <a:off x="8115300" y="3590925"/>
            <a:ext cx="2133600" cy="333375"/>
          </a:xfrm>
          <a:custGeom>
            <a:avLst/>
            <a:gdLst>
              <a:gd name="connsiteX0" fmla="*/ 0 w 2133600"/>
              <a:gd name="connsiteY0" fmla="*/ 19050 h 333375"/>
              <a:gd name="connsiteX1" fmla="*/ 2133600 w 2133600"/>
              <a:gd name="connsiteY1" fmla="*/ 0 h 333375"/>
              <a:gd name="connsiteX2" fmla="*/ 1800225 w 2133600"/>
              <a:gd name="connsiteY2" fmla="*/ 180975 h 333375"/>
              <a:gd name="connsiteX3" fmla="*/ 1381125 w 2133600"/>
              <a:gd name="connsiteY3" fmla="*/ 266700 h 333375"/>
              <a:gd name="connsiteX4" fmla="*/ 857250 w 2133600"/>
              <a:gd name="connsiteY4" fmla="*/ 333375 h 333375"/>
              <a:gd name="connsiteX5" fmla="*/ 419100 w 2133600"/>
              <a:gd name="connsiteY5" fmla="*/ 295275 h 333375"/>
              <a:gd name="connsiteX6" fmla="*/ 85725 w 2133600"/>
              <a:gd name="connsiteY6" fmla="*/ 180975 h 333375"/>
              <a:gd name="connsiteX7" fmla="*/ 0 w 2133600"/>
              <a:gd name="connsiteY7" fmla="*/ 190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600" h="333375">
                <a:moveTo>
                  <a:pt x="0" y="19050"/>
                </a:moveTo>
                <a:lnTo>
                  <a:pt x="2133600" y="0"/>
                </a:lnTo>
                <a:lnTo>
                  <a:pt x="1800225" y="180975"/>
                </a:lnTo>
                <a:lnTo>
                  <a:pt x="1381125" y="266700"/>
                </a:lnTo>
                <a:lnTo>
                  <a:pt x="857250" y="333375"/>
                </a:lnTo>
                <a:lnTo>
                  <a:pt x="419100" y="295275"/>
                </a:lnTo>
                <a:lnTo>
                  <a:pt x="85725" y="180975"/>
                </a:lnTo>
                <a:lnTo>
                  <a:pt x="0" y="190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229350" y="3359935"/>
            <a:ext cx="5305425" cy="565431"/>
          </a:xfrm>
          <a:custGeom>
            <a:avLst/>
            <a:gdLst>
              <a:gd name="connsiteX0" fmla="*/ 0 w 5305425"/>
              <a:gd name="connsiteY0" fmla="*/ 2390 h 565431"/>
              <a:gd name="connsiteX1" fmla="*/ 819150 w 5305425"/>
              <a:gd name="connsiteY1" fmla="*/ 21440 h 565431"/>
              <a:gd name="connsiteX2" fmla="*/ 1381125 w 5305425"/>
              <a:gd name="connsiteY2" fmla="*/ 50015 h 565431"/>
              <a:gd name="connsiteX3" fmla="*/ 1790700 w 5305425"/>
              <a:gd name="connsiteY3" fmla="*/ 164315 h 565431"/>
              <a:gd name="connsiteX4" fmla="*/ 2047875 w 5305425"/>
              <a:gd name="connsiteY4" fmla="*/ 459590 h 565431"/>
              <a:gd name="connsiteX5" fmla="*/ 2686050 w 5305425"/>
              <a:gd name="connsiteY5" fmla="*/ 564365 h 565431"/>
              <a:gd name="connsiteX6" fmla="*/ 3295650 w 5305425"/>
              <a:gd name="connsiteY6" fmla="*/ 507215 h 565431"/>
              <a:gd name="connsiteX7" fmla="*/ 3762375 w 5305425"/>
              <a:gd name="connsiteY7" fmla="*/ 402440 h 565431"/>
              <a:gd name="connsiteX8" fmla="*/ 4229100 w 5305425"/>
              <a:gd name="connsiteY8" fmla="*/ 135740 h 565431"/>
              <a:gd name="connsiteX9" fmla="*/ 4924425 w 5305425"/>
              <a:gd name="connsiteY9" fmla="*/ 11915 h 565431"/>
              <a:gd name="connsiteX10" fmla="*/ 5305425 w 5305425"/>
              <a:gd name="connsiteY10" fmla="*/ 11915 h 56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5425" h="565431">
                <a:moveTo>
                  <a:pt x="0" y="2390"/>
                </a:moveTo>
                <a:lnTo>
                  <a:pt x="819150" y="21440"/>
                </a:lnTo>
                <a:cubicBezTo>
                  <a:pt x="1049337" y="29377"/>
                  <a:pt x="1219200" y="26203"/>
                  <a:pt x="1381125" y="50015"/>
                </a:cubicBezTo>
                <a:cubicBezTo>
                  <a:pt x="1543050" y="73827"/>
                  <a:pt x="1679575" y="96053"/>
                  <a:pt x="1790700" y="164315"/>
                </a:cubicBezTo>
                <a:cubicBezTo>
                  <a:pt x="1901825" y="232577"/>
                  <a:pt x="1898650" y="392915"/>
                  <a:pt x="2047875" y="459590"/>
                </a:cubicBezTo>
                <a:cubicBezTo>
                  <a:pt x="2197100" y="526265"/>
                  <a:pt x="2478088" y="556428"/>
                  <a:pt x="2686050" y="564365"/>
                </a:cubicBezTo>
                <a:cubicBezTo>
                  <a:pt x="2894013" y="572303"/>
                  <a:pt x="3116263" y="534203"/>
                  <a:pt x="3295650" y="507215"/>
                </a:cubicBezTo>
                <a:cubicBezTo>
                  <a:pt x="3475038" y="480228"/>
                  <a:pt x="3606800" y="464353"/>
                  <a:pt x="3762375" y="402440"/>
                </a:cubicBezTo>
                <a:cubicBezTo>
                  <a:pt x="3917950" y="340527"/>
                  <a:pt x="4035425" y="200827"/>
                  <a:pt x="4229100" y="135740"/>
                </a:cubicBezTo>
                <a:cubicBezTo>
                  <a:pt x="4422775" y="70653"/>
                  <a:pt x="4745037" y="32553"/>
                  <a:pt x="4924425" y="11915"/>
                </a:cubicBezTo>
                <a:cubicBezTo>
                  <a:pt x="5103813" y="-8723"/>
                  <a:pt x="5204619" y="1596"/>
                  <a:pt x="5305425" y="11915"/>
                </a:cubicBez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229350" y="3358869"/>
            <a:ext cx="5305425" cy="565431"/>
          </a:xfrm>
          <a:custGeom>
            <a:avLst/>
            <a:gdLst>
              <a:gd name="connsiteX0" fmla="*/ 0 w 5305425"/>
              <a:gd name="connsiteY0" fmla="*/ 2390 h 565431"/>
              <a:gd name="connsiteX1" fmla="*/ 819150 w 5305425"/>
              <a:gd name="connsiteY1" fmla="*/ 21440 h 565431"/>
              <a:gd name="connsiteX2" fmla="*/ 1381125 w 5305425"/>
              <a:gd name="connsiteY2" fmla="*/ 50015 h 565431"/>
              <a:gd name="connsiteX3" fmla="*/ 1790700 w 5305425"/>
              <a:gd name="connsiteY3" fmla="*/ 164315 h 565431"/>
              <a:gd name="connsiteX4" fmla="*/ 2047875 w 5305425"/>
              <a:gd name="connsiteY4" fmla="*/ 459590 h 565431"/>
              <a:gd name="connsiteX5" fmla="*/ 2686050 w 5305425"/>
              <a:gd name="connsiteY5" fmla="*/ 564365 h 565431"/>
              <a:gd name="connsiteX6" fmla="*/ 3295650 w 5305425"/>
              <a:gd name="connsiteY6" fmla="*/ 507215 h 565431"/>
              <a:gd name="connsiteX7" fmla="*/ 3762375 w 5305425"/>
              <a:gd name="connsiteY7" fmla="*/ 402440 h 565431"/>
              <a:gd name="connsiteX8" fmla="*/ 4229100 w 5305425"/>
              <a:gd name="connsiteY8" fmla="*/ 135740 h 565431"/>
              <a:gd name="connsiteX9" fmla="*/ 4924425 w 5305425"/>
              <a:gd name="connsiteY9" fmla="*/ 11915 h 565431"/>
              <a:gd name="connsiteX10" fmla="*/ 5305425 w 5305425"/>
              <a:gd name="connsiteY10" fmla="*/ 11915 h 56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5425" h="565431">
                <a:moveTo>
                  <a:pt x="0" y="2390"/>
                </a:moveTo>
                <a:lnTo>
                  <a:pt x="819150" y="21440"/>
                </a:lnTo>
                <a:cubicBezTo>
                  <a:pt x="1049337" y="29377"/>
                  <a:pt x="1219200" y="26203"/>
                  <a:pt x="1381125" y="50015"/>
                </a:cubicBezTo>
                <a:cubicBezTo>
                  <a:pt x="1543050" y="73827"/>
                  <a:pt x="1679575" y="96053"/>
                  <a:pt x="1790700" y="164315"/>
                </a:cubicBezTo>
                <a:cubicBezTo>
                  <a:pt x="1901825" y="232577"/>
                  <a:pt x="1898650" y="392915"/>
                  <a:pt x="2047875" y="459590"/>
                </a:cubicBezTo>
                <a:cubicBezTo>
                  <a:pt x="2197100" y="526265"/>
                  <a:pt x="2478088" y="556428"/>
                  <a:pt x="2686050" y="564365"/>
                </a:cubicBezTo>
                <a:cubicBezTo>
                  <a:pt x="2894013" y="572303"/>
                  <a:pt x="3116263" y="534203"/>
                  <a:pt x="3295650" y="507215"/>
                </a:cubicBezTo>
                <a:cubicBezTo>
                  <a:pt x="3475038" y="480228"/>
                  <a:pt x="3606800" y="464353"/>
                  <a:pt x="3762375" y="402440"/>
                </a:cubicBezTo>
                <a:cubicBezTo>
                  <a:pt x="3917950" y="340527"/>
                  <a:pt x="4035425" y="200827"/>
                  <a:pt x="4229100" y="135740"/>
                </a:cubicBezTo>
                <a:cubicBezTo>
                  <a:pt x="4422775" y="70653"/>
                  <a:pt x="4745037" y="32553"/>
                  <a:pt x="4924425" y="11915"/>
                </a:cubicBezTo>
                <a:cubicBezTo>
                  <a:pt x="5103813" y="-8723"/>
                  <a:pt x="5204619" y="1596"/>
                  <a:pt x="5305425" y="11915"/>
                </a:cubicBezTo>
              </a:path>
            </a:pathLst>
          </a:cu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257289" y="3599201"/>
            <a:ext cx="7515236" cy="584775"/>
            <a:chOff x="1257289" y="3599201"/>
            <a:chExt cx="7515236" cy="584775"/>
          </a:xfrm>
        </p:grpSpPr>
        <mc:AlternateContent xmlns:mc="http://schemas.openxmlformats.org/markup-compatibility/2006" xmlns:a14="http://schemas.microsoft.com/office/drawing/2010/main">
          <mc:Choice Requires="a14">
            <p:sp>
              <p:nvSpPr>
                <p:cNvPr id="19" name="Rectangle 18"/>
                <p:cNvSpPr/>
                <p:nvPr/>
              </p:nvSpPr>
              <p:spPr>
                <a:xfrm>
                  <a:off x="1257289" y="3599201"/>
                  <a:ext cx="4642681" cy="584775"/>
                </a:xfrm>
                <a:prstGeom prst="rect">
                  <a:avLst/>
                </a:prstGeom>
              </p:spPr>
              <p:txBody>
                <a:bodyPr wrap="none">
                  <a:spAutoFit/>
                </a:bodyPr>
                <a:lstStyle/>
                <a:p>
                  <a:r>
                    <a:rPr lang="en-US" sz="3200" b="0" dirty="0"/>
                    <a:t>Cross-sectional area, </a:t>
                  </a:r>
                  <a14:m>
                    <m:oMath xmlns:m="http://schemas.openxmlformats.org/officeDocument/2006/math">
                      <m:r>
                        <a:rPr lang="en-US" sz="3200" b="0" i="1" smtClean="0">
                          <a:latin typeface="Cambria Math" panose="02040503050406030204" pitchFamily="18" charset="0"/>
                        </a:rPr>
                        <m:t>𝐴</m:t>
                      </m:r>
                    </m:oMath>
                  </a14:m>
                  <a:r>
                    <a:rPr lang="en-US" sz="3200" dirty="0"/>
                    <a:t> [L</a:t>
                  </a:r>
                  <a:r>
                    <a:rPr lang="en-US" sz="3200" baseline="30000" dirty="0"/>
                    <a:t>2</a:t>
                  </a:r>
                  <a:r>
                    <a:rPr lang="en-US" sz="3200" dirty="0"/>
                    <a:t>]</a:t>
                  </a:r>
                </a:p>
              </p:txBody>
            </p:sp>
          </mc:Choice>
          <mc:Fallback xmlns="">
            <p:sp>
              <p:nvSpPr>
                <p:cNvPr id="19" name="Rectangle 18"/>
                <p:cNvSpPr>
                  <a:spLocks noRot="1" noChangeAspect="1" noMove="1" noResize="1" noEditPoints="1" noAdjustHandles="1" noChangeArrowheads="1" noChangeShapeType="1" noTextEdit="1"/>
                </p:cNvSpPr>
                <p:nvPr/>
              </p:nvSpPr>
              <p:spPr>
                <a:xfrm>
                  <a:off x="1257289" y="3599201"/>
                  <a:ext cx="4642681" cy="584775"/>
                </a:xfrm>
                <a:prstGeom prst="rect">
                  <a:avLst/>
                </a:prstGeom>
                <a:blipFill rotWithShape="0">
                  <a:blip r:embed="rId4"/>
                  <a:stretch>
                    <a:fillRect l="-3281" t="-12500" r="-2362" b="-34375"/>
                  </a:stretch>
                </a:blipFill>
              </p:spPr>
              <p:txBody>
                <a:bodyPr/>
                <a:lstStyle/>
                <a:p>
                  <a:r>
                    <a:rPr lang="en-US">
                      <a:noFill/>
                    </a:rPr>
                    <a:t> </a:t>
                  </a:r>
                </a:p>
              </p:txBody>
            </p:sp>
          </mc:Fallback>
        </mc:AlternateContent>
        <p:cxnSp>
          <p:nvCxnSpPr>
            <p:cNvPr id="21" name="Straight Arrow Connector 20"/>
            <p:cNvCxnSpPr/>
            <p:nvPr/>
          </p:nvCxnSpPr>
          <p:spPr>
            <a:xfrm flipV="1">
              <a:off x="5854607" y="3757612"/>
              <a:ext cx="2917918" cy="1666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Down Arrow 22"/>
          <p:cNvSpPr/>
          <p:nvPr/>
        </p:nvSpPr>
        <p:spPr>
          <a:xfrm>
            <a:off x="8772525" y="4066103"/>
            <a:ext cx="528419"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614054" y="4280989"/>
            <a:ext cx="7310871" cy="584775"/>
            <a:chOff x="1614054" y="4280989"/>
            <a:chExt cx="7310871" cy="584775"/>
          </a:xfrm>
        </p:grpSpPr>
        <mc:AlternateContent xmlns:mc="http://schemas.openxmlformats.org/markup-compatibility/2006" xmlns:a14="http://schemas.microsoft.com/office/drawing/2010/main">
          <mc:Choice Requires="a14">
            <p:sp>
              <p:nvSpPr>
                <p:cNvPr id="24" name="Rectangle 23"/>
                <p:cNvSpPr/>
                <p:nvPr/>
              </p:nvSpPr>
              <p:spPr>
                <a:xfrm>
                  <a:off x="1614054" y="4280989"/>
                  <a:ext cx="4324967" cy="584775"/>
                </a:xfrm>
                <a:prstGeom prst="rect">
                  <a:avLst/>
                </a:prstGeom>
              </p:spPr>
              <p:txBody>
                <a:bodyPr wrap="none">
                  <a:spAutoFit/>
                </a:bodyPr>
                <a:lstStyle/>
                <a:p>
                  <a:r>
                    <a:rPr lang="en-US" sz="3200" b="0" dirty="0"/>
                    <a:t>Average velocity </a:t>
                  </a:r>
                  <a14:m>
                    <m:oMath xmlns:m="http://schemas.openxmlformats.org/officeDocument/2006/math">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𝑈</m:t>
                          </m:r>
                        </m:e>
                      </m:acc>
                    </m:oMath>
                  </a14:m>
                  <a:r>
                    <a:rPr lang="en-US" sz="3200" dirty="0"/>
                    <a:t> [L T</a:t>
                  </a:r>
                  <a:r>
                    <a:rPr lang="en-US" sz="3200" baseline="30000" dirty="0"/>
                    <a:t>-1</a:t>
                  </a:r>
                  <a:r>
                    <a:rPr lang="en-US" sz="3200" dirty="0"/>
                    <a:t>]</a:t>
                  </a:r>
                </a:p>
              </p:txBody>
            </p:sp>
          </mc:Choice>
          <mc:Fallback xmlns="">
            <p:sp>
              <p:nvSpPr>
                <p:cNvPr id="24" name="Rectangle 23"/>
                <p:cNvSpPr>
                  <a:spLocks noRot="1" noChangeAspect="1" noMove="1" noResize="1" noEditPoints="1" noAdjustHandles="1" noChangeArrowheads="1" noChangeShapeType="1" noTextEdit="1"/>
                </p:cNvSpPr>
                <p:nvPr/>
              </p:nvSpPr>
              <p:spPr>
                <a:xfrm>
                  <a:off x="1614054" y="4280989"/>
                  <a:ext cx="4324967" cy="584775"/>
                </a:xfrm>
                <a:prstGeom prst="rect">
                  <a:avLst/>
                </a:prstGeom>
                <a:blipFill rotWithShape="0">
                  <a:blip r:embed="rId5"/>
                  <a:stretch>
                    <a:fillRect l="-3667" t="-12500" r="-2539" b="-34375"/>
                  </a:stretch>
                </a:blipFill>
              </p:spPr>
              <p:txBody>
                <a:bodyPr/>
                <a:lstStyle/>
                <a:p>
                  <a:r>
                    <a:rPr lang="en-US">
                      <a:noFill/>
                    </a:rPr>
                    <a:t> </a:t>
                  </a:r>
                </a:p>
              </p:txBody>
            </p:sp>
          </mc:Fallback>
        </mc:AlternateContent>
        <p:cxnSp>
          <p:nvCxnSpPr>
            <p:cNvPr id="25" name="Straight Arrow Connector 24"/>
            <p:cNvCxnSpPr>
              <a:stCxn id="24" idx="3"/>
            </p:cNvCxnSpPr>
            <p:nvPr/>
          </p:nvCxnSpPr>
          <p:spPr>
            <a:xfrm>
              <a:off x="5939021" y="4573377"/>
              <a:ext cx="2985904" cy="8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Rectangle 30"/>
              <p:cNvSpPr/>
              <p:nvPr/>
            </p:nvSpPr>
            <p:spPr>
              <a:xfrm>
                <a:off x="260917" y="5491162"/>
                <a:ext cx="3855414" cy="584775"/>
              </a:xfrm>
              <a:prstGeom prst="rect">
                <a:avLst/>
              </a:prstGeom>
            </p:spPr>
            <p:txBody>
              <a:bodyPr wrap="none">
                <a:spAutoFit/>
              </a:bodyPr>
              <a:lstStyle/>
              <a:p>
                <a:r>
                  <a:rPr lang="en-US" sz="3200" dirty="0"/>
                  <a:t>Stream flow  </a:t>
                </a:r>
                <a14:m>
                  <m:oMath xmlns:m="http://schemas.openxmlformats.org/officeDocument/2006/math">
                    <m:r>
                      <a:rPr lang="en-US" sz="3200" b="0" i="1" smtClean="0">
                        <a:latin typeface="Cambria Math" panose="02040503050406030204" pitchFamily="18" charset="0"/>
                      </a:rPr>
                      <m:t>𝑄</m:t>
                    </m:r>
                    <m:r>
                      <a:rPr lang="en-US" sz="3200" b="0" i="1" smtClean="0">
                        <a:latin typeface="Cambria Math" panose="02040503050406030204" pitchFamily="18" charset="0"/>
                      </a:rPr>
                      <m:t>=</m:t>
                    </m:r>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𝑈</m:t>
                        </m:r>
                      </m:e>
                    </m:acc>
                    <m:r>
                      <a:rPr lang="en-US" sz="3200" b="0" i="1" smtClean="0">
                        <a:latin typeface="Cambria Math" panose="02040503050406030204" pitchFamily="18" charset="0"/>
                      </a:rPr>
                      <m:t>𝐴</m:t>
                    </m:r>
                  </m:oMath>
                </a14:m>
                <a:endParaRPr lang="en-US" sz="3200" dirty="0"/>
              </a:p>
            </p:txBody>
          </p:sp>
        </mc:Choice>
        <mc:Fallback xmlns="">
          <p:sp>
            <p:nvSpPr>
              <p:cNvPr id="31" name="Rectangle 30"/>
              <p:cNvSpPr>
                <a:spLocks noRot="1" noChangeAspect="1" noMove="1" noResize="1" noEditPoints="1" noAdjustHandles="1" noChangeArrowheads="1" noChangeShapeType="1" noTextEdit="1"/>
              </p:cNvSpPr>
              <p:nvPr/>
            </p:nvSpPr>
            <p:spPr>
              <a:xfrm>
                <a:off x="260917" y="5491162"/>
                <a:ext cx="3855414" cy="584775"/>
              </a:xfrm>
              <a:prstGeom prst="rect">
                <a:avLst/>
              </a:prstGeom>
              <a:blipFill rotWithShape="0">
                <a:blip r:embed="rId6"/>
                <a:stretch>
                  <a:fillRect l="-4114" t="-12500" b="-34375"/>
                </a:stretch>
              </a:blipFill>
            </p:spPr>
            <p:txBody>
              <a:bodyPr/>
              <a:lstStyle/>
              <a:p>
                <a:r>
                  <a:rPr lang="en-US">
                    <a:noFill/>
                  </a:rPr>
                  <a:t> </a:t>
                </a:r>
              </a:p>
            </p:txBody>
          </p:sp>
        </mc:Fallback>
      </mc:AlternateContent>
      <p:sp>
        <p:nvSpPr>
          <p:cNvPr id="33" name="Rectangle 32"/>
          <p:cNvSpPr/>
          <p:nvPr/>
        </p:nvSpPr>
        <p:spPr>
          <a:xfrm>
            <a:off x="4196376" y="5456008"/>
            <a:ext cx="1266693" cy="584775"/>
          </a:xfrm>
          <a:prstGeom prst="rect">
            <a:avLst/>
          </a:prstGeom>
        </p:spPr>
        <p:txBody>
          <a:bodyPr wrap="none">
            <a:spAutoFit/>
          </a:bodyPr>
          <a:lstStyle/>
          <a:p>
            <a:r>
              <a:rPr lang="en-US" sz="3200" dirty="0"/>
              <a:t>[L</a:t>
            </a:r>
            <a:r>
              <a:rPr lang="en-US" sz="3200" baseline="30000" dirty="0"/>
              <a:t>3</a:t>
            </a:r>
            <a:r>
              <a:rPr lang="en-US" sz="3200" dirty="0"/>
              <a:t> T</a:t>
            </a:r>
            <a:r>
              <a:rPr lang="en-US" sz="3200" baseline="30000" dirty="0"/>
              <a:t>-1</a:t>
            </a:r>
            <a:r>
              <a:rPr lang="en-US" sz="3200" dirty="0"/>
              <a:t>]</a:t>
            </a:r>
          </a:p>
        </p:txBody>
      </p:sp>
      <p:sp>
        <p:nvSpPr>
          <p:cNvPr id="20" name="TextBox 19"/>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99C9C2B6-1522-4045-B25C-2813099317B1}" type="slidenum">
              <a:rPr lang="en-US" smtClean="0"/>
              <a:t>45</a:t>
            </a:fld>
            <a:endParaRPr lang="en-US" dirty="0"/>
          </a:p>
        </p:txBody>
      </p:sp>
    </p:spTree>
    <p:extLst>
      <p:ext uri="{BB962C8B-B14F-4D97-AF65-F5344CB8AC3E}">
        <p14:creationId xmlns:p14="http://schemas.microsoft.com/office/powerpoint/2010/main" val="3436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 subsurface exchange: velocity in groundwater</a:t>
            </a:r>
          </a:p>
        </p:txBody>
      </p:sp>
      <p:sp>
        <p:nvSpPr>
          <p:cNvPr id="3" name="TextBox 2"/>
          <p:cNvSpPr txBox="1"/>
          <p:nvPr/>
        </p:nvSpPr>
        <p:spPr>
          <a:xfrm>
            <a:off x="802611" y="2138719"/>
            <a:ext cx="1991956" cy="523220"/>
          </a:xfrm>
          <a:prstGeom prst="rect">
            <a:avLst/>
          </a:prstGeom>
          <a:noFill/>
        </p:spPr>
        <p:txBody>
          <a:bodyPr wrap="none" rtlCol="0">
            <a:spAutoFit/>
          </a:bodyPr>
          <a:lstStyle/>
          <a:p>
            <a:r>
              <a:rPr lang="en-US" sz="2800" dirty="0"/>
              <a:t>For streams:</a:t>
            </a:r>
          </a:p>
        </p:txBody>
      </p:sp>
      <mc:AlternateContent xmlns:mc="http://schemas.openxmlformats.org/markup-compatibility/2006" xmlns:a14="http://schemas.microsoft.com/office/drawing/2010/main">
        <mc:Choice Requires="a14">
          <p:sp>
            <p:nvSpPr>
              <p:cNvPr id="57" name="Rectangle 56"/>
              <p:cNvSpPr/>
              <p:nvPr/>
            </p:nvSpPr>
            <p:spPr>
              <a:xfrm>
                <a:off x="2794567" y="2138719"/>
                <a:ext cx="165506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𝑄</m:t>
                      </m:r>
                      <m:r>
                        <a:rPr lang="en-US" sz="3200" b="0" i="1" smtClean="0">
                          <a:latin typeface="Cambria Math" panose="02040503050406030204" pitchFamily="18" charset="0"/>
                        </a:rPr>
                        <m:t>=</m:t>
                      </m:r>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𝑈</m:t>
                          </m:r>
                        </m:e>
                      </m:acc>
                      <m:r>
                        <a:rPr lang="en-US" sz="3200" b="0" i="1" smtClean="0">
                          <a:latin typeface="Cambria Math" panose="02040503050406030204" pitchFamily="18" charset="0"/>
                        </a:rPr>
                        <m:t>𝐴</m:t>
                      </m:r>
                    </m:oMath>
                  </m:oMathPara>
                </a14:m>
                <a:endParaRPr lang="en-US" sz="3200" dirty="0"/>
              </a:p>
            </p:txBody>
          </p:sp>
        </mc:Choice>
        <mc:Fallback xmlns="">
          <p:sp>
            <p:nvSpPr>
              <p:cNvPr id="57" name="Rectangle 56"/>
              <p:cNvSpPr>
                <a:spLocks noRot="1" noChangeAspect="1" noMove="1" noResize="1" noEditPoints="1" noAdjustHandles="1" noChangeArrowheads="1" noChangeShapeType="1" noTextEdit="1"/>
              </p:cNvSpPr>
              <p:nvPr/>
            </p:nvSpPr>
            <p:spPr>
              <a:xfrm>
                <a:off x="2794567" y="2138719"/>
                <a:ext cx="1655068" cy="58477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4924554" y="1871001"/>
                <a:ext cx="1478674" cy="10143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𝑈</m:t>
                          </m:r>
                        </m:e>
                      </m:acc>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i="1">
                              <a:latin typeface="Cambria Math" panose="02040503050406030204" pitchFamily="18" charset="0"/>
                            </a:rPr>
                            <m:t>𝑄</m:t>
                          </m:r>
                        </m:num>
                        <m:den>
                          <m:r>
                            <a:rPr lang="en-US" sz="3200" i="1">
                              <a:latin typeface="Cambria Math" panose="02040503050406030204" pitchFamily="18" charset="0"/>
                            </a:rPr>
                            <m:t>𝐴</m:t>
                          </m:r>
                          <m:r>
                            <m:rPr>
                              <m:nor/>
                            </m:rPr>
                            <a:rPr lang="en-US" sz="3200" dirty="0"/>
                            <m:t> </m:t>
                          </m:r>
                        </m:den>
                      </m:f>
                    </m:oMath>
                  </m:oMathPara>
                </a14:m>
                <a:endParaRPr lang="en-US" sz="3200" dirty="0"/>
              </a:p>
            </p:txBody>
          </p:sp>
        </mc:Choice>
        <mc:Fallback xmlns="">
          <p:sp>
            <p:nvSpPr>
              <p:cNvPr id="58" name="Rectangle 57"/>
              <p:cNvSpPr>
                <a:spLocks noRot="1" noChangeAspect="1" noMove="1" noResize="1" noEditPoints="1" noAdjustHandles="1" noChangeArrowheads="1" noChangeShapeType="1" noTextEdit="1"/>
              </p:cNvSpPr>
              <p:nvPr/>
            </p:nvSpPr>
            <p:spPr>
              <a:xfrm>
                <a:off x="4924554" y="1871001"/>
                <a:ext cx="1478674" cy="1014317"/>
              </a:xfrm>
              <a:prstGeom prst="rect">
                <a:avLst/>
              </a:prstGeom>
              <a:blipFill rotWithShape="0">
                <a:blip r:embed="rId3"/>
                <a:stretch>
                  <a:fillRect/>
                </a:stretch>
              </a:blipFill>
            </p:spPr>
            <p:txBody>
              <a:bodyPr/>
              <a:lstStyle/>
              <a:p>
                <a:r>
                  <a:rPr lang="en-US">
                    <a:noFill/>
                  </a:rPr>
                  <a:t> </a:t>
                </a:r>
              </a:p>
            </p:txBody>
          </p:sp>
        </mc:Fallback>
      </mc:AlternateContent>
      <p:sp>
        <p:nvSpPr>
          <p:cNvPr id="59" name="TextBox 58"/>
          <p:cNvSpPr txBox="1"/>
          <p:nvPr/>
        </p:nvSpPr>
        <p:spPr>
          <a:xfrm>
            <a:off x="802611" y="4158019"/>
            <a:ext cx="2721130" cy="523220"/>
          </a:xfrm>
          <a:prstGeom prst="rect">
            <a:avLst/>
          </a:prstGeom>
          <a:noFill/>
        </p:spPr>
        <p:txBody>
          <a:bodyPr wrap="none" rtlCol="0">
            <a:spAutoFit/>
          </a:bodyPr>
          <a:lstStyle/>
          <a:p>
            <a:r>
              <a:rPr lang="en-US" sz="2800" dirty="0"/>
              <a:t>For groundwater:</a:t>
            </a:r>
          </a:p>
        </p:txBody>
      </p:sp>
      <mc:AlternateContent xmlns:mc="http://schemas.openxmlformats.org/markup-compatibility/2006" xmlns:a14="http://schemas.microsoft.com/office/drawing/2010/main">
        <mc:Choice Requires="a14">
          <p:sp>
            <p:nvSpPr>
              <p:cNvPr id="60" name="TextBox 59"/>
              <p:cNvSpPr txBox="1"/>
              <p:nvPr/>
            </p:nvSpPr>
            <p:spPr>
              <a:xfrm>
                <a:off x="5203251" y="3964440"/>
                <a:ext cx="1992853" cy="9103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𝑄</m:t>
                          </m:r>
                        </m:num>
                        <m:den>
                          <m:r>
                            <a:rPr lang="en-US" sz="2800" b="0" i="1" smtClean="0">
                              <a:latin typeface="Cambria Math" panose="02040503050406030204" pitchFamily="18" charset="0"/>
                              <a:ea typeface="Cambria Math" panose="02040503050406030204" pitchFamily="18" charset="0"/>
                            </a:rPr>
                            <m:t>𝐴</m:t>
                          </m:r>
                        </m:den>
                      </m:f>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𝐾</m:t>
                      </m:r>
                      <m:f>
                        <m:fPr>
                          <m:ctrlPr>
                            <a:rPr lang="en-US" sz="2800" b="0" i="1" smtClean="0">
                              <a:latin typeface="Cambria Math" panose="02040503050406030204" pitchFamily="18" charset="0"/>
                              <a:ea typeface="Cambria Math" panose="02040503050406030204" pitchFamily="18" charset="0"/>
                            </a:rPr>
                          </m:ctrlPr>
                        </m:fPr>
                        <m:num>
                          <m:r>
                            <m:rPr>
                              <m:sty m:val="p"/>
                            </m:rPr>
                            <a:rPr lang="el-GR" sz="2800" b="0" i="1" smtClean="0">
                              <a:latin typeface="Cambria Math" panose="02040503050406030204" pitchFamily="18" charset="0"/>
                              <a:ea typeface="Cambria Math" panose="02040503050406030204" pitchFamily="18" charset="0"/>
                            </a:rPr>
                            <m:t>Δ</m:t>
                          </m:r>
                          <m:r>
                            <a:rPr lang="en-US" sz="2800" b="0" i="1" smtClean="0">
                              <a:latin typeface="Cambria Math" panose="02040503050406030204" pitchFamily="18" charset="0"/>
                              <a:ea typeface="Cambria Math" panose="02040503050406030204" pitchFamily="18" charset="0"/>
                            </a:rPr>
                            <m:t>h</m:t>
                          </m:r>
                        </m:num>
                        <m:den>
                          <m:r>
                            <m:rPr>
                              <m:sty m:val="p"/>
                            </m:rPr>
                            <a:rPr lang="el-GR" sz="2800" b="0" i="1" smtClean="0">
                              <a:latin typeface="Cambria Math" panose="02040503050406030204" pitchFamily="18" charset="0"/>
                              <a:ea typeface="Cambria Math" panose="02040503050406030204" pitchFamily="18" charset="0"/>
                            </a:rPr>
                            <m:t>Δ</m:t>
                          </m:r>
                          <m:r>
                            <a:rPr lang="en-US" sz="2800" b="0" i="1" smtClean="0">
                              <a:latin typeface="Cambria Math" panose="02040503050406030204" pitchFamily="18" charset="0"/>
                              <a:ea typeface="Cambria Math" panose="02040503050406030204" pitchFamily="18" charset="0"/>
                            </a:rPr>
                            <m:t>𝑙</m:t>
                          </m:r>
                        </m:den>
                      </m:f>
                    </m:oMath>
                  </m:oMathPara>
                </a14:m>
                <a:endParaRPr lang="en-US" sz="2800" dirty="0"/>
              </a:p>
            </p:txBody>
          </p:sp>
        </mc:Choice>
        <mc:Fallback xmlns="">
          <p:sp>
            <p:nvSpPr>
              <p:cNvPr id="60" name="TextBox 59"/>
              <p:cNvSpPr txBox="1">
                <a:spLocks noRot="1" noChangeAspect="1" noMove="1" noResize="1" noEditPoints="1" noAdjustHandles="1" noChangeArrowheads="1" noChangeShapeType="1" noTextEdit="1"/>
              </p:cNvSpPr>
              <p:nvPr/>
            </p:nvSpPr>
            <p:spPr>
              <a:xfrm>
                <a:off x="5203251" y="3964440"/>
                <a:ext cx="1992853" cy="91037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4028627" y="4200230"/>
                <a:ext cx="98796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r>
                            <a:rPr lang="en-US" sz="3200" i="1">
                              <a:latin typeface="Cambria Math" panose="02040503050406030204" pitchFamily="18" charset="0"/>
                            </a:rPr>
                            <m:t>𝑈</m:t>
                          </m:r>
                        </m:e>
                      </m:acc>
                      <m:r>
                        <a:rPr lang="en-US" sz="3200" b="0" i="1" smtClean="0">
                          <a:latin typeface="Cambria Math" panose="02040503050406030204" pitchFamily="18" charset="0"/>
                        </a:rPr>
                        <m:t>=</m:t>
                      </m:r>
                    </m:oMath>
                  </m:oMathPara>
                </a14:m>
                <a:endParaRPr lang="en-US" sz="3200" dirty="0"/>
              </a:p>
            </p:txBody>
          </p:sp>
        </mc:Choice>
        <mc:Fallback xmlns="">
          <p:sp>
            <p:nvSpPr>
              <p:cNvPr id="61" name="Rectangle 60"/>
              <p:cNvSpPr>
                <a:spLocks noRot="1" noChangeAspect="1" noMove="1" noResize="1" noEditPoints="1" noAdjustHandles="1" noChangeArrowheads="1" noChangeShapeType="1" noTextEdit="1"/>
              </p:cNvSpPr>
              <p:nvPr/>
            </p:nvSpPr>
            <p:spPr>
              <a:xfrm>
                <a:off x="4028627" y="4200230"/>
                <a:ext cx="987963" cy="584775"/>
              </a:xfrm>
              <a:prstGeom prst="rect">
                <a:avLst/>
              </a:prstGeom>
              <a:blipFill rotWithShape="0">
                <a:blip r:embed="rId5"/>
                <a:stretch>
                  <a:fillRect/>
                </a:stretch>
              </a:blipFill>
            </p:spPr>
            <p:txBody>
              <a:bodyPr/>
              <a:lstStyle/>
              <a:p>
                <a:r>
                  <a:rPr lang="en-US">
                    <a:noFill/>
                  </a:rPr>
                  <a:t> </a:t>
                </a:r>
              </a:p>
            </p:txBody>
          </p:sp>
        </mc:Fallback>
      </mc:AlternateContent>
      <p:sp>
        <p:nvSpPr>
          <p:cNvPr id="5" name="&quot;No&quot; Symbol 4"/>
          <p:cNvSpPr/>
          <p:nvPr/>
        </p:nvSpPr>
        <p:spPr>
          <a:xfrm>
            <a:off x="3955027" y="3902067"/>
            <a:ext cx="1135161" cy="1181100"/>
          </a:xfrm>
          <a:prstGeom prst="noSmoking">
            <a:avLst>
              <a:gd name="adj" fmla="val 12139"/>
            </a:avLst>
          </a:prstGeom>
          <a:solidFill>
            <a:srgbClr val="FF0000"/>
          </a:solidFill>
          <a:ln w="28575">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2" name="Freeform 61"/>
          <p:cNvSpPr/>
          <p:nvPr/>
        </p:nvSpPr>
        <p:spPr>
          <a:xfrm>
            <a:off x="8590360" y="2370775"/>
            <a:ext cx="2133600" cy="333375"/>
          </a:xfrm>
          <a:custGeom>
            <a:avLst/>
            <a:gdLst>
              <a:gd name="connsiteX0" fmla="*/ 0 w 2133600"/>
              <a:gd name="connsiteY0" fmla="*/ 19050 h 333375"/>
              <a:gd name="connsiteX1" fmla="*/ 2133600 w 2133600"/>
              <a:gd name="connsiteY1" fmla="*/ 0 h 333375"/>
              <a:gd name="connsiteX2" fmla="*/ 1800225 w 2133600"/>
              <a:gd name="connsiteY2" fmla="*/ 180975 h 333375"/>
              <a:gd name="connsiteX3" fmla="*/ 1381125 w 2133600"/>
              <a:gd name="connsiteY3" fmla="*/ 266700 h 333375"/>
              <a:gd name="connsiteX4" fmla="*/ 857250 w 2133600"/>
              <a:gd name="connsiteY4" fmla="*/ 333375 h 333375"/>
              <a:gd name="connsiteX5" fmla="*/ 419100 w 2133600"/>
              <a:gd name="connsiteY5" fmla="*/ 295275 h 333375"/>
              <a:gd name="connsiteX6" fmla="*/ 85725 w 2133600"/>
              <a:gd name="connsiteY6" fmla="*/ 180975 h 333375"/>
              <a:gd name="connsiteX7" fmla="*/ 0 w 2133600"/>
              <a:gd name="connsiteY7" fmla="*/ 190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600" h="333375">
                <a:moveTo>
                  <a:pt x="0" y="19050"/>
                </a:moveTo>
                <a:lnTo>
                  <a:pt x="2133600" y="0"/>
                </a:lnTo>
                <a:lnTo>
                  <a:pt x="1800225" y="180975"/>
                </a:lnTo>
                <a:lnTo>
                  <a:pt x="1381125" y="266700"/>
                </a:lnTo>
                <a:lnTo>
                  <a:pt x="857250" y="333375"/>
                </a:lnTo>
                <a:lnTo>
                  <a:pt x="419100" y="295275"/>
                </a:lnTo>
                <a:lnTo>
                  <a:pt x="85725" y="180975"/>
                </a:lnTo>
                <a:lnTo>
                  <a:pt x="0" y="190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6704410" y="2138719"/>
            <a:ext cx="5305425" cy="565431"/>
          </a:xfrm>
          <a:custGeom>
            <a:avLst/>
            <a:gdLst>
              <a:gd name="connsiteX0" fmla="*/ 0 w 5305425"/>
              <a:gd name="connsiteY0" fmla="*/ 2390 h 565431"/>
              <a:gd name="connsiteX1" fmla="*/ 819150 w 5305425"/>
              <a:gd name="connsiteY1" fmla="*/ 21440 h 565431"/>
              <a:gd name="connsiteX2" fmla="*/ 1381125 w 5305425"/>
              <a:gd name="connsiteY2" fmla="*/ 50015 h 565431"/>
              <a:gd name="connsiteX3" fmla="*/ 1790700 w 5305425"/>
              <a:gd name="connsiteY3" fmla="*/ 164315 h 565431"/>
              <a:gd name="connsiteX4" fmla="*/ 2047875 w 5305425"/>
              <a:gd name="connsiteY4" fmla="*/ 459590 h 565431"/>
              <a:gd name="connsiteX5" fmla="*/ 2686050 w 5305425"/>
              <a:gd name="connsiteY5" fmla="*/ 564365 h 565431"/>
              <a:gd name="connsiteX6" fmla="*/ 3295650 w 5305425"/>
              <a:gd name="connsiteY6" fmla="*/ 507215 h 565431"/>
              <a:gd name="connsiteX7" fmla="*/ 3762375 w 5305425"/>
              <a:gd name="connsiteY7" fmla="*/ 402440 h 565431"/>
              <a:gd name="connsiteX8" fmla="*/ 4229100 w 5305425"/>
              <a:gd name="connsiteY8" fmla="*/ 135740 h 565431"/>
              <a:gd name="connsiteX9" fmla="*/ 4924425 w 5305425"/>
              <a:gd name="connsiteY9" fmla="*/ 11915 h 565431"/>
              <a:gd name="connsiteX10" fmla="*/ 5305425 w 5305425"/>
              <a:gd name="connsiteY10" fmla="*/ 11915 h 56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5425" h="565431">
                <a:moveTo>
                  <a:pt x="0" y="2390"/>
                </a:moveTo>
                <a:lnTo>
                  <a:pt x="819150" y="21440"/>
                </a:lnTo>
                <a:cubicBezTo>
                  <a:pt x="1049337" y="29377"/>
                  <a:pt x="1219200" y="26203"/>
                  <a:pt x="1381125" y="50015"/>
                </a:cubicBezTo>
                <a:cubicBezTo>
                  <a:pt x="1543050" y="73827"/>
                  <a:pt x="1679575" y="96053"/>
                  <a:pt x="1790700" y="164315"/>
                </a:cubicBezTo>
                <a:cubicBezTo>
                  <a:pt x="1901825" y="232577"/>
                  <a:pt x="1898650" y="392915"/>
                  <a:pt x="2047875" y="459590"/>
                </a:cubicBezTo>
                <a:cubicBezTo>
                  <a:pt x="2197100" y="526265"/>
                  <a:pt x="2478088" y="556428"/>
                  <a:pt x="2686050" y="564365"/>
                </a:cubicBezTo>
                <a:cubicBezTo>
                  <a:pt x="2894013" y="572303"/>
                  <a:pt x="3116263" y="534203"/>
                  <a:pt x="3295650" y="507215"/>
                </a:cubicBezTo>
                <a:cubicBezTo>
                  <a:pt x="3475038" y="480228"/>
                  <a:pt x="3606800" y="464353"/>
                  <a:pt x="3762375" y="402440"/>
                </a:cubicBezTo>
                <a:cubicBezTo>
                  <a:pt x="3917950" y="340527"/>
                  <a:pt x="4035425" y="200827"/>
                  <a:pt x="4229100" y="135740"/>
                </a:cubicBezTo>
                <a:cubicBezTo>
                  <a:pt x="4422775" y="70653"/>
                  <a:pt x="4745037" y="32553"/>
                  <a:pt x="4924425" y="11915"/>
                </a:cubicBezTo>
                <a:cubicBezTo>
                  <a:pt x="5103813" y="-8723"/>
                  <a:pt x="5204619" y="1596"/>
                  <a:pt x="5305425" y="11915"/>
                </a:cubicBezTo>
              </a:path>
            </a:pathLst>
          </a:cu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p:cNvGrpSpPr/>
          <p:nvPr/>
        </p:nvGrpSpPr>
        <p:grpSpPr>
          <a:xfrm>
            <a:off x="5800725" y="2476500"/>
            <a:ext cx="3362325" cy="407963"/>
            <a:chOff x="5800725" y="2476500"/>
            <a:chExt cx="3362325" cy="407963"/>
          </a:xfrm>
        </p:grpSpPr>
        <p:cxnSp>
          <p:nvCxnSpPr>
            <p:cNvPr id="8" name="Straight Arrow Connector 7"/>
            <p:cNvCxnSpPr/>
            <p:nvPr/>
          </p:nvCxnSpPr>
          <p:spPr>
            <a:xfrm flipV="1">
              <a:off x="6248400" y="2514600"/>
              <a:ext cx="2914650" cy="1895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800725" y="2476500"/>
              <a:ext cx="457200" cy="407963"/>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8" name="Group 137"/>
          <p:cNvGrpSpPr/>
          <p:nvPr/>
        </p:nvGrpSpPr>
        <p:grpSpPr>
          <a:xfrm>
            <a:off x="8067974" y="3571792"/>
            <a:ext cx="2733870" cy="1695593"/>
            <a:chOff x="8067974" y="3571792"/>
            <a:chExt cx="2733870" cy="1695593"/>
          </a:xfrm>
        </p:grpSpPr>
        <p:sp>
          <p:nvSpPr>
            <p:cNvPr id="128" name="Freeform 127"/>
            <p:cNvSpPr/>
            <p:nvPr/>
          </p:nvSpPr>
          <p:spPr>
            <a:xfrm>
              <a:off x="8067974" y="3571792"/>
              <a:ext cx="2733870" cy="1695593"/>
            </a:xfrm>
            <a:custGeom>
              <a:avLst/>
              <a:gdLst>
                <a:gd name="connsiteX0" fmla="*/ 268437 w 2807343"/>
                <a:gd name="connsiteY0" fmla="*/ 1203620 h 1713268"/>
                <a:gd name="connsiteX1" fmla="*/ 435124 w 2807343"/>
                <a:gd name="connsiteY1" fmla="*/ 1256007 h 1713268"/>
                <a:gd name="connsiteX2" fmla="*/ 587524 w 2807343"/>
                <a:gd name="connsiteY2" fmla="*/ 1370307 h 1713268"/>
                <a:gd name="connsiteX3" fmla="*/ 811362 w 2807343"/>
                <a:gd name="connsiteY3" fmla="*/ 1470320 h 1713268"/>
                <a:gd name="connsiteX4" fmla="*/ 949474 w 2807343"/>
                <a:gd name="connsiteY4" fmla="*/ 1565570 h 1713268"/>
                <a:gd name="connsiteX5" fmla="*/ 1078062 w 2807343"/>
                <a:gd name="connsiteY5" fmla="*/ 1637007 h 1713268"/>
                <a:gd name="connsiteX6" fmla="*/ 1159024 w 2807343"/>
                <a:gd name="connsiteY6" fmla="*/ 1656057 h 1713268"/>
                <a:gd name="connsiteX7" fmla="*/ 1449537 w 2807343"/>
                <a:gd name="connsiteY7" fmla="*/ 1641770 h 1713268"/>
                <a:gd name="connsiteX8" fmla="*/ 1725762 w 2807343"/>
                <a:gd name="connsiteY8" fmla="*/ 1689395 h 1713268"/>
                <a:gd name="connsiteX9" fmla="*/ 1982937 w 2807343"/>
                <a:gd name="connsiteY9" fmla="*/ 1698920 h 1713268"/>
                <a:gd name="connsiteX10" fmla="*/ 2130574 w 2807343"/>
                <a:gd name="connsiteY10" fmla="*/ 1694157 h 1713268"/>
                <a:gd name="connsiteX11" fmla="*/ 2268687 w 2807343"/>
                <a:gd name="connsiteY11" fmla="*/ 1703682 h 1713268"/>
                <a:gd name="connsiteX12" fmla="*/ 2521099 w 2807343"/>
                <a:gd name="connsiteY12" fmla="*/ 1713207 h 1713268"/>
                <a:gd name="connsiteX13" fmla="*/ 2706837 w 2807343"/>
                <a:gd name="connsiteY13" fmla="*/ 1698920 h 1713268"/>
                <a:gd name="connsiteX14" fmla="*/ 2716362 w 2807343"/>
                <a:gd name="connsiteY14" fmla="*/ 1679870 h 1713268"/>
                <a:gd name="connsiteX15" fmla="*/ 2749699 w 2807343"/>
                <a:gd name="connsiteY15" fmla="*/ 1589382 h 1713268"/>
                <a:gd name="connsiteX16" fmla="*/ 2640162 w 2807343"/>
                <a:gd name="connsiteY16" fmla="*/ 1389357 h 1713268"/>
                <a:gd name="connsiteX17" fmla="*/ 2806849 w 2807343"/>
                <a:gd name="connsiteY17" fmla="*/ 1198857 h 1713268"/>
                <a:gd name="connsiteX18" fmla="*/ 2687787 w 2807343"/>
                <a:gd name="connsiteY18" fmla="*/ 984545 h 1713268"/>
                <a:gd name="connsiteX19" fmla="*/ 2583012 w 2807343"/>
                <a:gd name="connsiteY19" fmla="*/ 784520 h 1713268"/>
                <a:gd name="connsiteX20" fmla="*/ 2454424 w 2807343"/>
                <a:gd name="connsiteY20" fmla="*/ 579732 h 1713268"/>
                <a:gd name="connsiteX21" fmla="*/ 2392512 w 2807343"/>
                <a:gd name="connsiteY21" fmla="*/ 427332 h 1713268"/>
                <a:gd name="connsiteX22" fmla="*/ 2354412 w 2807343"/>
                <a:gd name="connsiteY22" fmla="*/ 303507 h 1713268"/>
                <a:gd name="connsiteX23" fmla="*/ 2278212 w 2807343"/>
                <a:gd name="connsiteY23" fmla="*/ 274932 h 1713268"/>
                <a:gd name="connsiteX24" fmla="*/ 2144862 w 2807343"/>
                <a:gd name="connsiteY24" fmla="*/ 236832 h 1713268"/>
                <a:gd name="connsiteX25" fmla="*/ 2068662 w 2807343"/>
                <a:gd name="connsiteY25" fmla="*/ 208257 h 1713268"/>
                <a:gd name="connsiteX26" fmla="*/ 2006749 w 2807343"/>
                <a:gd name="connsiteY26" fmla="*/ 84432 h 1713268"/>
                <a:gd name="connsiteX27" fmla="*/ 1844824 w 2807343"/>
                <a:gd name="connsiteY27" fmla="*/ 41570 h 1713268"/>
                <a:gd name="connsiteX28" fmla="*/ 1749574 w 2807343"/>
                <a:gd name="connsiteY28" fmla="*/ 51095 h 1713268"/>
                <a:gd name="connsiteX29" fmla="*/ 1549549 w 2807343"/>
                <a:gd name="connsiteY29" fmla="*/ 36807 h 1713268"/>
                <a:gd name="connsiteX30" fmla="*/ 1430487 w 2807343"/>
                <a:gd name="connsiteY30" fmla="*/ 27282 h 1713268"/>
                <a:gd name="connsiteX31" fmla="*/ 1349524 w 2807343"/>
                <a:gd name="connsiteY31" fmla="*/ 17757 h 1713268"/>
                <a:gd name="connsiteX32" fmla="*/ 1154262 w 2807343"/>
                <a:gd name="connsiteY32" fmla="*/ 3470 h 1713268"/>
                <a:gd name="connsiteX33" fmla="*/ 1039962 w 2807343"/>
                <a:gd name="connsiteY33" fmla="*/ 89195 h 1713268"/>
                <a:gd name="connsiteX34" fmla="*/ 911374 w 2807343"/>
                <a:gd name="connsiteY34" fmla="*/ 227307 h 1713268"/>
                <a:gd name="connsiteX35" fmla="*/ 711349 w 2807343"/>
                <a:gd name="connsiteY35" fmla="*/ 189207 h 1713268"/>
                <a:gd name="connsiteX36" fmla="*/ 497037 w 2807343"/>
                <a:gd name="connsiteY36" fmla="*/ 213020 h 1713268"/>
                <a:gd name="connsiteX37" fmla="*/ 325587 w 2807343"/>
                <a:gd name="connsiteY37" fmla="*/ 374945 h 1713268"/>
                <a:gd name="connsiteX38" fmla="*/ 254149 w 2807343"/>
                <a:gd name="connsiteY38" fmla="*/ 603545 h 1713268"/>
                <a:gd name="connsiteX39" fmla="*/ 30312 w 2807343"/>
                <a:gd name="connsiteY39" fmla="*/ 760707 h 1713268"/>
                <a:gd name="connsiteX40" fmla="*/ 11262 w 2807343"/>
                <a:gd name="connsiteY40" fmla="*/ 951207 h 1713268"/>
                <a:gd name="connsiteX41" fmla="*/ 116037 w 2807343"/>
                <a:gd name="connsiteY41" fmla="*/ 1175045 h 1713268"/>
                <a:gd name="connsiteX42" fmla="*/ 268437 w 2807343"/>
                <a:gd name="connsiteY42" fmla="*/ 1203620 h 1713268"/>
                <a:gd name="connsiteX0" fmla="*/ 268437 w 2807343"/>
                <a:gd name="connsiteY0" fmla="*/ 1203620 h 1713268"/>
                <a:gd name="connsiteX1" fmla="*/ 435124 w 2807343"/>
                <a:gd name="connsiteY1" fmla="*/ 1256007 h 1713268"/>
                <a:gd name="connsiteX2" fmla="*/ 587524 w 2807343"/>
                <a:gd name="connsiteY2" fmla="*/ 1370307 h 1713268"/>
                <a:gd name="connsiteX3" fmla="*/ 811362 w 2807343"/>
                <a:gd name="connsiteY3" fmla="*/ 1470320 h 1713268"/>
                <a:gd name="connsiteX4" fmla="*/ 949474 w 2807343"/>
                <a:gd name="connsiteY4" fmla="*/ 1565570 h 1713268"/>
                <a:gd name="connsiteX5" fmla="*/ 1078062 w 2807343"/>
                <a:gd name="connsiteY5" fmla="*/ 1637007 h 1713268"/>
                <a:gd name="connsiteX6" fmla="*/ 1159024 w 2807343"/>
                <a:gd name="connsiteY6" fmla="*/ 1656057 h 1713268"/>
                <a:gd name="connsiteX7" fmla="*/ 1449537 w 2807343"/>
                <a:gd name="connsiteY7" fmla="*/ 1641770 h 1713268"/>
                <a:gd name="connsiteX8" fmla="*/ 1725762 w 2807343"/>
                <a:gd name="connsiteY8" fmla="*/ 1689395 h 1713268"/>
                <a:gd name="connsiteX9" fmla="*/ 1982937 w 2807343"/>
                <a:gd name="connsiteY9" fmla="*/ 1698920 h 1713268"/>
                <a:gd name="connsiteX10" fmla="*/ 2130574 w 2807343"/>
                <a:gd name="connsiteY10" fmla="*/ 1694157 h 1713268"/>
                <a:gd name="connsiteX11" fmla="*/ 2268687 w 2807343"/>
                <a:gd name="connsiteY11" fmla="*/ 1703682 h 1713268"/>
                <a:gd name="connsiteX12" fmla="*/ 2521099 w 2807343"/>
                <a:gd name="connsiteY12" fmla="*/ 1713207 h 1713268"/>
                <a:gd name="connsiteX13" fmla="*/ 2706837 w 2807343"/>
                <a:gd name="connsiteY13" fmla="*/ 1698920 h 1713268"/>
                <a:gd name="connsiteX14" fmla="*/ 2716362 w 2807343"/>
                <a:gd name="connsiteY14" fmla="*/ 1679870 h 1713268"/>
                <a:gd name="connsiteX15" fmla="*/ 2749699 w 2807343"/>
                <a:gd name="connsiteY15" fmla="*/ 1589382 h 1713268"/>
                <a:gd name="connsiteX16" fmla="*/ 2640162 w 2807343"/>
                <a:gd name="connsiteY16" fmla="*/ 1389357 h 1713268"/>
                <a:gd name="connsiteX17" fmla="*/ 2806849 w 2807343"/>
                <a:gd name="connsiteY17" fmla="*/ 1198857 h 1713268"/>
                <a:gd name="connsiteX18" fmla="*/ 2687787 w 2807343"/>
                <a:gd name="connsiteY18" fmla="*/ 984545 h 1713268"/>
                <a:gd name="connsiteX19" fmla="*/ 2583012 w 2807343"/>
                <a:gd name="connsiteY19" fmla="*/ 784520 h 1713268"/>
                <a:gd name="connsiteX20" fmla="*/ 2454424 w 2807343"/>
                <a:gd name="connsiteY20" fmla="*/ 579732 h 1713268"/>
                <a:gd name="connsiteX21" fmla="*/ 2392512 w 2807343"/>
                <a:gd name="connsiteY21" fmla="*/ 427332 h 1713268"/>
                <a:gd name="connsiteX22" fmla="*/ 2354412 w 2807343"/>
                <a:gd name="connsiteY22" fmla="*/ 303507 h 1713268"/>
                <a:gd name="connsiteX23" fmla="*/ 2278212 w 2807343"/>
                <a:gd name="connsiteY23" fmla="*/ 274932 h 1713268"/>
                <a:gd name="connsiteX24" fmla="*/ 2144862 w 2807343"/>
                <a:gd name="connsiteY24" fmla="*/ 236832 h 1713268"/>
                <a:gd name="connsiteX25" fmla="*/ 2068662 w 2807343"/>
                <a:gd name="connsiteY25" fmla="*/ 208257 h 1713268"/>
                <a:gd name="connsiteX26" fmla="*/ 2006749 w 2807343"/>
                <a:gd name="connsiteY26" fmla="*/ 84432 h 1713268"/>
                <a:gd name="connsiteX27" fmla="*/ 1844824 w 2807343"/>
                <a:gd name="connsiteY27" fmla="*/ 41570 h 1713268"/>
                <a:gd name="connsiteX28" fmla="*/ 1749574 w 2807343"/>
                <a:gd name="connsiteY28" fmla="*/ 51095 h 1713268"/>
                <a:gd name="connsiteX29" fmla="*/ 1549549 w 2807343"/>
                <a:gd name="connsiteY29" fmla="*/ 36807 h 1713268"/>
                <a:gd name="connsiteX30" fmla="*/ 1430487 w 2807343"/>
                <a:gd name="connsiteY30" fmla="*/ 27282 h 1713268"/>
                <a:gd name="connsiteX31" fmla="*/ 1349524 w 2807343"/>
                <a:gd name="connsiteY31" fmla="*/ 17757 h 1713268"/>
                <a:gd name="connsiteX32" fmla="*/ 1154262 w 2807343"/>
                <a:gd name="connsiteY32" fmla="*/ 3470 h 1713268"/>
                <a:gd name="connsiteX33" fmla="*/ 1039962 w 2807343"/>
                <a:gd name="connsiteY33" fmla="*/ 89195 h 1713268"/>
                <a:gd name="connsiteX34" fmla="*/ 911374 w 2807343"/>
                <a:gd name="connsiteY34" fmla="*/ 227307 h 1713268"/>
                <a:gd name="connsiteX35" fmla="*/ 711349 w 2807343"/>
                <a:gd name="connsiteY35" fmla="*/ 189207 h 1713268"/>
                <a:gd name="connsiteX36" fmla="*/ 549425 w 2807343"/>
                <a:gd name="connsiteY36" fmla="*/ 241595 h 1713268"/>
                <a:gd name="connsiteX37" fmla="*/ 325587 w 2807343"/>
                <a:gd name="connsiteY37" fmla="*/ 374945 h 1713268"/>
                <a:gd name="connsiteX38" fmla="*/ 254149 w 2807343"/>
                <a:gd name="connsiteY38" fmla="*/ 603545 h 1713268"/>
                <a:gd name="connsiteX39" fmla="*/ 30312 w 2807343"/>
                <a:gd name="connsiteY39" fmla="*/ 760707 h 1713268"/>
                <a:gd name="connsiteX40" fmla="*/ 11262 w 2807343"/>
                <a:gd name="connsiteY40" fmla="*/ 951207 h 1713268"/>
                <a:gd name="connsiteX41" fmla="*/ 116037 w 2807343"/>
                <a:gd name="connsiteY41" fmla="*/ 1175045 h 1713268"/>
                <a:gd name="connsiteX42" fmla="*/ 268437 w 2807343"/>
                <a:gd name="connsiteY42" fmla="*/ 1203620 h 1713268"/>
                <a:gd name="connsiteX0" fmla="*/ 268437 w 2807343"/>
                <a:gd name="connsiteY0" fmla="*/ 1203620 h 1713268"/>
                <a:gd name="connsiteX1" fmla="*/ 435124 w 2807343"/>
                <a:gd name="connsiteY1" fmla="*/ 1256007 h 1713268"/>
                <a:gd name="connsiteX2" fmla="*/ 587524 w 2807343"/>
                <a:gd name="connsiteY2" fmla="*/ 1370307 h 1713268"/>
                <a:gd name="connsiteX3" fmla="*/ 811362 w 2807343"/>
                <a:gd name="connsiteY3" fmla="*/ 1470320 h 1713268"/>
                <a:gd name="connsiteX4" fmla="*/ 949474 w 2807343"/>
                <a:gd name="connsiteY4" fmla="*/ 1565570 h 1713268"/>
                <a:gd name="connsiteX5" fmla="*/ 1078062 w 2807343"/>
                <a:gd name="connsiteY5" fmla="*/ 1637007 h 1713268"/>
                <a:gd name="connsiteX6" fmla="*/ 1159024 w 2807343"/>
                <a:gd name="connsiteY6" fmla="*/ 1656057 h 1713268"/>
                <a:gd name="connsiteX7" fmla="*/ 1449537 w 2807343"/>
                <a:gd name="connsiteY7" fmla="*/ 1641770 h 1713268"/>
                <a:gd name="connsiteX8" fmla="*/ 1725762 w 2807343"/>
                <a:gd name="connsiteY8" fmla="*/ 1689395 h 1713268"/>
                <a:gd name="connsiteX9" fmla="*/ 1982937 w 2807343"/>
                <a:gd name="connsiteY9" fmla="*/ 1698920 h 1713268"/>
                <a:gd name="connsiteX10" fmla="*/ 2130574 w 2807343"/>
                <a:gd name="connsiteY10" fmla="*/ 1694157 h 1713268"/>
                <a:gd name="connsiteX11" fmla="*/ 2268687 w 2807343"/>
                <a:gd name="connsiteY11" fmla="*/ 1703682 h 1713268"/>
                <a:gd name="connsiteX12" fmla="*/ 2521099 w 2807343"/>
                <a:gd name="connsiteY12" fmla="*/ 1713207 h 1713268"/>
                <a:gd name="connsiteX13" fmla="*/ 2706837 w 2807343"/>
                <a:gd name="connsiteY13" fmla="*/ 1698920 h 1713268"/>
                <a:gd name="connsiteX14" fmla="*/ 2716362 w 2807343"/>
                <a:gd name="connsiteY14" fmla="*/ 1679870 h 1713268"/>
                <a:gd name="connsiteX15" fmla="*/ 2749699 w 2807343"/>
                <a:gd name="connsiteY15" fmla="*/ 1589382 h 1713268"/>
                <a:gd name="connsiteX16" fmla="*/ 2640162 w 2807343"/>
                <a:gd name="connsiteY16" fmla="*/ 1389357 h 1713268"/>
                <a:gd name="connsiteX17" fmla="*/ 2806849 w 2807343"/>
                <a:gd name="connsiteY17" fmla="*/ 1198857 h 1713268"/>
                <a:gd name="connsiteX18" fmla="*/ 2687787 w 2807343"/>
                <a:gd name="connsiteY18" fmla="*/ 984545 h 1713268"/>
                <a:gd name="connsiteX19" fmla="*/ 2583012 w 2807343"/>
                <a:gd name="connsiteY19" fmla="*/ 784520 h 1713268"/>
                <a:gd name="connsiteX20" fmla="*/ 2454424 w 2807343"/>
                <a:gd name="connsiteY20" fmla="*/ 579732 h 1713268"/>
                <a:gd name="connsiteX21" fmla="*/ 2392512 w 2807343"/>
                <a:gd name="connsiteY21" fmla="*/ 427332 h 1713268"/>
                <a:gd name="connsiteX22" fmla="*/ 2354412 w 2807343"/>
                <a:gd name="connsiteY22" fmla="*/ 303507 h 1713268"/>
                <a:gd name="connsiteX23" fmla="*/ 2278212 w 2807343"/>
                <a:gd name="connsiteY23" fmla="*/ 274932 h 1713268"/>
                <a:gd name="connsiteX24" fmla="*/ 2144862 w 2807343"/>
                <a:gd name="connsiteY24" fmla="*/ 236832 h 1713268"/>
                <a:gd name="connsiteX25" fmla="*/ 2068662 w 2807343"/>
                <a:gd name="connsiteY25" fmla="*/ 208257 h 1713268"/>
                <a:gd name="connsiteX26" fmla="*/ 2006749 w 2807343"/>
                <a:gd name="connsiteY26" fmla="*/ 84432 h 1713268"/>
                <a:gd name="connsiteX27" fmla="*/ 1844824 w 2807343"/>
                <a:gd name="connsiteY27" fmla="*/ 41570 h 1713268"/>
                <a:gd name="connsiteX28" fmla="*/ 1749574 w 2807343"/>
                <a:gd name="connsiteY28" fmla="*/ 51095 h 1713268"/>
                <a:gd name="connsiteX29" fmla="*/ 1549549 w 2807343"/>
                <a:gd name="connsiteY29" fmla="*/ 36807 h 1713268"/>
                <a:gd name="connsiteX30" fmla="*/ 1430487 w 2807343"/>
                <a:gd name="connsiteY30" fmla="*/ 27282 h 1713268"/>
                <a:gd name="connsiteX31" fmla="*/ 1349524 w 2807343"/>
                <a:gd name="connsiteY31" fmla="*/ 17757 h 1713268"/>
                <a:gd name="connsiteX32" fmla="*/ 1154262 w 2807343"/>
                <a:gd name="connsiteY32" fmla="*/ 3470 h 1713268"/>
                <a:gd name="connsiteX33" fmla="*/ 1039962 w 2807343"/>
                <a:gd name="connsiteY33" fmla="*/ 89195 h 1713268"/>
                <a:gd name="connsiteX34" fmla="*/ 911374 w 2807343"/>
                <a:gd name="connsiteY34" fmla="*/ 227307 h 1713268"/>
                <a:gd name="connsiteX35" fmla="*/ 758974 w 2807343"/>
                <a:gd name="connsiteY35" fmla="*/ 203495 h 1713268"/>
                <a:gd name="connsiteX36" fmla="*/ 549425 w 2807343"/>
                <a:gd name="connsiteY36" fmla="*/ 241595 h 1713268"/>
                <a:gd name="connsiteX37" fmla="*/ 325587 w 2807343"/>
                <a:gd name="connsiteY37" fmla="*/ 374945 h 1713268"/>
                <a:gd name="connsiteX38" fmla="*/ 254149 w 2807343"/>
                <a:gd name="connsiteY38" fmla="*/ 603545 h 1713268"/>
                <a:gd name="connsiteX39" fmla="*/ 30312 w 2807343"/>
                <a:gd name="connsiteY39" fmla="*/ 760707 h 1713268"/>
                <a:gd name="connsiteX40" fmla="*/ 11262 w 2807343"/>
                <a:gd name="connsiteY40" fmla="*/ 951207 h 1713268"/>
                <a:gd name="connsiteX41" fmla="*/ 116037 w 2807343"/>
                <a:gd name="connsiteY41" fmla="*/ 1175045 h 1713268"/>
                <a:gd name="connsiteX42" fmla="*/ 268437 w 2807343"/>
                <a:gd name="connsiteY42" fmla="*/ 1203620 h 1713268"/>
                <a:gd name="connsiteX0" fmla="*/ 268437 w 2807343"/>
                <a:gd name="connsiteY0" fmla="*/ 1208187 h 1717835"/>
                <a:gd name="connsiteX1" fmla="*/ 435124 w 2807343"/>
                <a:gd name="connsiteY1" fmla="*/ 1260574 h 1717835"/>
                <a:gd name="connsiteX2" fmla="*/ 587524 w 2807343"/>
                <a:gd name="connsiteY2" fmla="*/ 1374874 h 1717835"/>
                <a:gd name="connsiteX3" fmla="*/ 811362 w 2807343"/>
                <a:gd name="connsiteY3" fmla="*/ 1474887 h 1717835"/>
                <a:gd name="connsiteX4" fmla="*/ 949474 w 2807343"/>
                <a:gd name="connsiteY4" fmla="*/ 1570137 h 1717835"/>
                <a:gd name="connsiteX5" fmla="*/ 1078062 w 2807343"/>
                <a:gd name="connsiteY5" fmla="*/ 1641574 h 1717835"/>
                <a:gd name="connsiteX6" fmla="*/ 1159024 w 2807343"/>
                <a:gd name="connsiteY6" fmla="*/ 1660624 h 1717835"/>
                <a:gd name="connsiteX7" fmla="*/ 1449537 w 2807343"/>
                <a:gd name="connsiteY7" fmla="*/ 1646337 h 1717835"/>
                <a:gd name="connsiteX8" fmla="*/ 1725762 w 2807343"/>
                <a:gd name="connsiteY8" fmla="*/ 1693962 h 1717835"/>
                <a:gd name="connsiteX9" fmla="*/ 1982937 w 2807343"/>
                <a:gd name="connsiteY9" fmla="*/ 1703487 h 1717835"/>
                <a:gd name="connsiteX10" fmla="*/ 2130574 w 2807343"/>
                <a:gd name="connsiteY10" fmla="*/ 1698724 h 1717835"/>
                <a:gd name="connsiteX11" fmla="*/ 2268687 w 2807343"/>
                <a:gd name="connsiteY11" fmla="*/ 1708249 h 1717835"/>
                <a:gd name="connsiteX12" fmla="*/ 2521099 w 2807343"/>
                <a:gd name="connsiteY12" fmla="*/ 1717774 h 1717835"/>
                <a:gd name="connsiteX13" fmla="*/ 2706837 w 2807343"/>
                <a:gd name="connsiteY13" fmla="*/ 1703487 h 1717835"/>
                <a:gd name="connsiteX14" fmla="*/ 2716362 w 2807343"/>
                <a:gd name="connsiteY14" fmla="*/ 1684437 h 1717835"/>
                <a:gd name="connsiteX15" fmla="*/ 2749699 w 2807343"/>
                <a:gd name="connsiteY15" fmla="*/ 1593949 h 1717835"/>
                <a:gd name="connsiteX16" fmla="*/ 2640162 w 2807343"/>
                <a:gd name="connsiteY16" fmla="*/ 1393924 h 1717835"/>
                <a:gd name="connsiteX17" fmla="*/ 2806849 w 2807343"/>
                <a:gd name="connsiteY17" fmla="*/ 1203424 h 1717835"/>
                <a:gd name="connsiteX18" fmla="*/ 2687787 w 2807343"/>
                <a:gd name="connsiteY18" fmla="*/ 989112 h 1717835"/>
                <a:gd name="connsiteX19" fmla="*/ 2583012 w 2807343"/>
                <a:gd name="connsiteY19" fmla="*/ 789087 h 1717835"/>
                <a:gd name="connsiteX20" fmla="*/ 2454424 w 2807343"/>
                <a:gd name="connsiteY20" fmla="*/ 584299 h 1717835"/>
                <a:gd name="connsiteX21" fmla="*/ 2392512 w 2807343"/>
                <a:gd name="connsiteY21" fmla="*/ 431899 h 1717835"/>
                <a:gd name="connsiteX22" fmla="*/ 2354412 w 2807343"/>
                <a:gd name="connsiteY22" fmla="*/ 308074 h 1717835"/>
                <a:gd name="connsiteX23" fmla="*/ 2278212 w 2807343"/>
                <a:gd name="connsiteY23" fmla="*/ 279499 h 1717835"/>
                <a:gd name="connsiteX24" fmla="*/ 2144862 w 2807343"/>
                <a:gd name="connsiteY24" fmla="*/ 241399 h 1717835"/>
                <a:gd name="connsiteX25" fmla="*/ 2068662 w 2807343"/>
                <a:gd name="connsiteY25" fmla="*/ 212824 h 1717835"/>
                <a:gd name="connsiteX26" fmla="*/ 2006749 w 2807343"/>
                <a:gd name="connsiteY26" fmla="*/ 88999 h 1717835"/>
                <a:gd name="connsiteX27" fmla="*/ 1844824 w 2807343"/>
                <a:gd name="connsiteY27" fmla="*/ 46137 h 1717835"/>
                <a:gd name="connsiteX28" fmla="*/ 1749574 w 2807343"/>
                <a:gd name="connsiteY28" fmla="*/ 55662 h 1717835"/>
                <a:gd name="connsiteX29" fmla="*/ 1549549 w 2807343"/>
                <a:gd name="connsiteY29" fmla="*/ 41374 h 1717835"/>
                <a:gd name="connsiteX30" fmla="*/ 1430487 w 2807343"/>
                <a:gd name="connsiteY30" fmla="*/ 31849 h 1717835"/>
                <a:gd name="connsiteX31" fmla="*/ 1349524 w 2807343"/>
                <a:gd name="connsiteY31" fmla="*/ 22324 h 1717835"/>
                <a:gd name="connsiteX32" fmla="*/ 1154262 w 2807343"/>
                <a:gd name="connsiteY32" fmla="*/ 8037 h 1717835"/>
                <a:gd name="connsiteX33" fmla="*/ 1125687 w 2807343"/>
                <a:gd name="connsiteY33" fmla="*/ 160437 h 1717835"/>
                <a:gd name="connsiteX34" fmla="*/ 911374 w 2807343"/>
                <a:gd name="connsiteY34" fmla="*/ 231874 h 1717835"/>
                <a:gd name="connsiteX35" fmla="*/ 758974 w 2807343"/>
                <a:gd name="connsiteY35" fmla="*/ 208062 h 1717835"/>
                <a:gd name="connsiteX36" fmla="*/ 549425 w 2807343"/>
                <a:gd name="connsiteY36" fmla="*/ 246162 h 1717835"/>
                <a:gd name="connsiteX37" fmla="*/ 325587 w 2807343"/>
                <a:gd name="connsiteY37" fmla="*/ 379512 h 1717835"/>
                <a:gd name="connsiteX38" fmla="*/ 254149 w 2807343"/>
                <a:gd name="connsiteY38" fmla="*/ 608112 h 1717835"/>
                <a:gd name="connsiteX39" fmla="*/ 30312 w 2807343"/>
                <a:gd name="connsiteY39" fmla="*/ 765274 h 1717835"/>
                <a:gd name="connsiteX40" fmla="*/ 11262 w 2807343"/>
                <a:gd name="connsiteY40" fmla="*/ 955774 h 1717835"/>
                <a:gd name="connsiteX41" fmla="*/ 116037 w 2807343"/>
                <a:gd name="connsiteY41" fmla="*/ 1179612 h 1717835"/>
                <a:gd name="connsiteX42" fmla="*/ 268437 w 2807343"/>
                <a:gd name="connsiteY42" fmla="*/ 1208187 h 1717835"/>
                <a:gd name="connsiteX0" fmla="*/ 268437 w 2807343"/>
                <a:gd name="connsiteY0" fmla="*/ 1186759 h 1696407"/>
                <a:gd name="connsiteX1" fmla="*/ 435124 w 2807343"/>
                <a:gd name="connsiteY1" fmla="*/ 1239146 h 1696407"/>
                <a:gd name="connsiteX2" fmla="*/ 587524 w 2807343"/>
                <a:gd name="connsiteY2" fmla="*/ 1353446 h 1696407"/>
                <a:gd name="connsiteX3" fmla="*/ 811362 w 2807343"/>
                <a:gd name="connsiteY3" fmla="*/ 1453459 h 1696407"/>
                <a:gd name="connsiteX4" fmla="*/ 949474 w 2807343"/>
                <a:gd name="connsiteY4" fmla="*/ 1548709 h 1696407"/>
                <a:gd name="connsiteX5" fmla="*/ 1078062 w 2807343"/>
                <a:gd name="connsiteY5" fmla="*/ 1620146 h 1696407"/>
                <a:gd name="connsiteX6" fmla="*/ 1159024 w 2807343"/>
                <a:gd name="connsiteY6" fmla="*/ 1639196 h 1696407"/>
                <a:gd name="connsiteX7" fmla="*/ 1449537 w 2807343"/>
                <a:gd name="connsiteY7" fmla="*/ 1624909 h 1696407"/>
                <a:gd name="connsiteX8" fmla="*/ 1725762 w 2807343"/>
                <a:gd name="connsiteY8" fmla="*/ 1672534 h 1696407"/>
                <a:gd name="connsiteX9" fmla="*/ 1982937 w 2807343"/>
                <a:gd name="connsiteY9" fmla="*/ 1682059 h 1696407"/>
                <a:gd name="connsiteX10" fmla="*/ 2130574 w 2807343"/>
                <a:gd name="connsiteY10" fmla="*/ 1677296 h 1696407"/>
                <a:gd name="connsiteX11" fmla="*/ 2268687 w 2807343"/>
                <a:gd name="connsiteY11" fmla="*/ 1686821 h 1696407"/>
                <a:gd name="connsiteX12" fmla="*/ 2521099 w 2807343"/>
                <a:gd name="connsiteY12" fmla="*/ 1696346 h 1696407"/>
                <a:gd name="connsiteX13" fmla="*/ 2706837 w 2807343"/>
                <a:gd name="connsiteY13" fmla="*/ 1682059 h 1696407"/>
                <a:gd name="connsiteX14" fmla="*/ 2716362 w 2807343"/>
                <a:gd name="connsiteY14" fmla="*/ 1663009 h 1696407"/>
                <a:gd name="connsiteX15" fmla="*/ 2749699 w 2807343"/>
                <a:gd name="connsiteY15" fmla="*/ 1572521 h 1696407"/>
                <a:gd name="connsiteX16" fmla="*/ 2640162 w 2807343"/>
                <a:gd name="connsiteY16" fmla="*/ 1372496 h 1696407"/>
                <a:gd name="connsiteX17" fmla="*/ 2806849 w 2807343"/>
                <a:gd name="connsiteY17" fmla="*/ 1181996 h 1696407"/>
                <a:gd name="connsiteX18" fmla="*/ 2687787 w 2807343"/>
                <a:gd name="connsiteY18" fmla="*/ 967684 h 1696407"/>
                <a:gd name="connsiteX19" fmla="*/ 2583012 w 2807343"/>
                <a:gd name="connsiteY19" fmla="*/ 767659 h 1696407"/>
                <a:gd name="connsiteX20" fmla="*/ 2454424 w 2807343"/>
                <a:gd name="connsiteY20" fmla="*/ 562871 h 1696407"/>
                <a:gd name="connsiteX21" fmla="*/ 2392512 w 2807343"/>
                <a:gd name="connsiteY21" fmla="*/ 410471 h 1696407"/>
                <a:gd name="connsiteX22" fmla="*/ 2354412 w 2807343"/>
                <a:gd name="connsiteY22" fmla="*/ 286646 h 1696407"/>
                <a:gd name="connsiteX23" fmla="*/ 2278212 w 2807343"/>
                <a:gd name="connsiteY23" fmla="*/ 258071 h 1696407"/>
                <a:gd name="connsiteX24" fmla="*/ 2144862 w 2807343"/>
                <a:gd name="connsiteY24" fmla="*/ 219971 h 1696407"/>
                <a:gd name="connsiteX25" fmla="*/ 2068662 w 2807343"/>
                <a:gd name="connsiteY25" fmla="*/ 191396 h 1696407"/>
                <a:gd name="connsiteX26" fmla="*/ 2006749 w 2807343"/>
                <a:gd name="connsiteY26" fmla="*/ 67571 h 1696407"/>
                <a:gd name="connsiteX27" fmla="*/ 1844824 w 2807343"/>
                <a:gd name="connsiteY27" fmla="*/ 24709 h 1696407"/>
                <a:gd name="connsiteX28" fmla="*/ 1749574 w 2807343"/>
                <a:gd name="connsiteY28" fmla="*/ 34234 h 1696407"/>
                <a:gd name="connsiteX29" fmla="*/ 1549549 w 2807343"/>
                <a:gd name="connsiteY29" fmla="*/ 19946 h 1696407"/>
                <a:gd name="connsiteX30" fmla="*/ 1430487 w 2807343"/>
                <a:gd name="connsiteY30" fmla="*/ 10421 h 1696407"/>
                <a:gd name="connsiteX31" fmla="*/ 1349524 w 2807343"/>
                <a:gd name="connsiteY31" fmla="*/ 896 h 1696407"/>
                <a:gd name="connsiteX32" fmla="*/ 1239987 w 2807343"/>
                <a:gd name="connsiteY32" fmla="*/ 34234 h 1696407"/>
                <a:gd name="connsiteX33" fmla="*/ 1125687 w 2807343"/>
                <a:gd name="connsiteY33" fmla="*/ 139009 h 1696407"/>
                <a:gd name="connsiteX34" fmla="*/ 911374 w 2807343"/>
                <a:gd name="connsiteY34" fmla="*/ 210446 h 1696407"/>
                <a:gd name="connsiteX35" fmla="*/ 758974 w 2807343"/>
                <a:gd name="connsiteY35" fmla="*/ 186634 h 1696407"/>
                <a:gd name="connsiteX36" fmla="*/ 549425 w 2807343"/>
                <a:gd name="connsiteY36" fmla="*/ 224734 h 1696407"/>
                <a:gd name="connsiteX37" fmla="*/ 325587 w 2807343"/>
                <a:gd name="connsiteY37" fmla="*/ 358084 h 1696407"/>
                <a:gd name="connsiteX38" fmla="*/ 254149 w 2807343"/>
                <a:gd name="connsiteY38" fmla="*/ 586684 h 1696407"/>
                <a:gd name="connsiteX39" fmla="*/ 30312 w 2807343"/>
                <a:gd name="connsiteY39" fmla="*/ 743846 h 1696407"/>
                <a:gd name="connsiteX40" fmla="*/ 11262 w 2807343"/>
                <a:gd name="connsiteY40" fmla="*/ 934346 h 1696407"/>
                <a:gd name="connsiteX41" fmla="*/ 116037 w 2807343"/>
                <a:gd name="connsiteY41" fmla="*/ 1158184 h 1696407"/>
                <a:gd name="connsiteX42" fmla="*/ 268437 w 2807343"/>
                <a:gd name="connsiteY42" fmla="*/ 1186759 h 1696407"/>
                <a:gd name="connsiteX0" fmla="*/ 268437 w 2807343"/>
                <a:gd name="connsiteY0" fmla="*/ 1185945 h 1695593"/>
                <a:gd name="connsiteX1" fmla="*/ 435124 w 2807343"/>
                <a:gd name="connsiteY1" fmla="*/ 1238332 h 1695593"/>
                <a:gd name="connsiteX2" fmla="*/ 587524 w 2807343"/>
                <a:gd name="connsiteY2" fmla="*/ 1352632 h 1695593"/>
                <a:gd name="connsiteX3" fmla="*/ 811362 w 2807343"/>
                <a:gd name="connsiteY3" fmla="*/ 1452645 h 1695593"/>
                <a:gd name="connsiteX4" fmla="*/ 949474 w 2807343"/>
                <a:gd name="connsiteY4" fmla="*/ 1547895 h 1695593"/>
                <a:gd name="connsiteX5" fmla="*/ 1078062 w 2807343"/>
                <a:gd name="connsiteY5" fmla="*/ 1619332 h 1695593"/>
                <a:gd name="connsiteX6" fmla="*/ 1159024 w 2807343"/>
                <a:gd name="connsiteY6" fmla="*/ 1638382 h 1695593"/>
                <a:gd name="connsiteX7" fmla="*/ 1449537 w 2807343"/>
                <a:gd name="connsiteY7" fmla="*/ 1624095 h 1695593"/>
                <a:gd name="connsiteX8" fmla="*/ 1725762 w 2807343"/>
                <a:gd name="connsiteY8" fmla="*/ 1671720 h 1695593"/>
                <a:gd name="connsiteX9" fmla="*/ 1982937 w 2807343"/>
                <a:gd name="connsiteY9" fmla="*/ 1681245 h 1695593"/>
                <a:gd name="connsiteX10" fmla="*/ 2130574 w 2807343"/>
                <a:gd name="connsiteY10" fmla="*/ 1676482 h 1695593"/>
                <a:gd name="connsiteX11" fmla="*/ 2268687 w 2807343"/>
                <a:gd name="connsiteY11" fmla="*/ 1686007 h 1695593"/>
                <a:gd name="connsiteX12" fmla="*/ 2521099 w 2807343"/>
                <a:gd name="connsiteY12" fmla="*/ 1695532 h 1695593"/>
                <a:gd name="connsiteX13" fmla="*/ 2706837 w 2807343"/>
                <a:gd name="connsiteY13" fmla="*/ 1681245 h 1695593"/>
                <a:gd name="connsiteX14" fmla="*/ 2716362 w 2807343"/>
                <a:gd name="connsiteY14" fmla="*/ 1662195 h 1695593"/>
                <a:gd name="connsiteX15" fmla="*/ 2749699 w 2807343"/>
                <a:gd name="connsiteY15" fmla="*/ 1571707 h 1695593"/>
                <a:gd name="connsiteX16" fmla="*/ 2640162 w 2807343"/>
                <a:gd name="connsiteY16" fmla="*/ 1371682 h 1695593"/>
                <a:gd name="connsiteX17" fmla="*/ 2806849 w 2807343"/>
                <a:gd name="connsiteY17" fmla="*/ 1181182 h 1695593"/>
                <a:gd name="connsiteX18" fmla="*/ 2687787 w 2807343"/>
                <a:gd name="connsiteY18" fmla="*/ 966870 h 1695593"/>
                <a:gd name="connsiteX19" fmla="*/ 2583012 w 2807343"/>
                <a:gd name="connsiteY19" fmla="*/ 766845 h 1695593"/>
                <a:gd name="connsiteX20" fmla="*/ 2454424 w 2807343"/>
                <a:gd name="connsiteY20" fmla="*/ 562057 h 1695593"/>
                <a:gd name="connsiteX21" fmla="*/ 2392512 w 2807343"/>
                <a:gd name="connsiteY21" fmla="*/ 409657 h 1695593"/>
                <a:gd name="connsiteX22" fmla="*/ 2354412 w 2807343"/>
                <a:gd name="connsiteY22" fmla="*/ 285832 h 1695593"/>
                <a:gd name="connsiteX23" fmla="*/ 2278212 w 2807343"/>
                <a:gd name="connsiteY23" fmla="*/ 257257 h 1695593"/>
                <a:gd name="connsiteX24" fmla="*/ 2144862 w 2807343"/>
                <a:gd name="connsiteY24" fmla="*/ 219157 h 1695593"/>
                <a:gd name="connsiteX25" fmla="*/ 2068662 w 2807343"/>
                <a:gd name="connsiteY25" fmla="*/ 190582 h 1695593"/>
                <a:gd name="connsiteX26" fmla="*/ 2006749 w 2807343"/>
                <a:gd name="connsiteY26" fmla="*/ 66757 h 1695593"/>
                <a:gd name="connsiteX27" fmla="*/ 1844824 w 2807343"/>
                <a:gd name="connsiteY27" fmla="*/ 23895 h 1695593"/>
                <a:gd name="connsiteX28" fmla="*/ 1749574 w 2807343"/>
                <a:gd name="connsiteY28" fmla="*/ 33420 h 1695593"/>
                <a:gd name="connsiteX29" fmla="*/ 1549549 w 2807343"/>
                <a:gd name="connsiteY29" fmla="*/ 19132 h 1695593"/>
                <a:gd name="connsiteX30" fmla="*/ 1449537 w 2807343"/>
                <a:gd name="connsiteY30" fmla="*/ 23895 h 1695593"/>
                <a:gd name="connsiteX31" fmla="*/ 1349524 w 2807343"/>
                <a:gd name="connsiteY31" fmla="*/ 82 h 1695593"/>
                <a:gd name="connsiteX32" fmla="*/ 1239987 w 2807343"/>
                <a:gd name="connsiteY32" fmla="*/ 33420 h 1695593"/>
                <a:gd name="connsiteX33" fmla="*/ 1125687 w 2807343"/>
                <a:gd name="connsiteY33" fmla="*/ 138195 h 1695593"/>
                <a:gd name="connsiteX34" fmla="*/ 911374 w 2807343"/>
                <a:gd name="connsiteY34" fmla="*/ 209632 h 1695593"/>
                <a:gd name="connsiteX35" fmla="*/ 758974 w 2807343"/>
                <a:gd name="connsiteY35" fmla="*/ 185820 h 1695593"/>
                <a:gd name="connsiteX36" fmla="*/ 549425 w 2807343"/>
                <a:gd name="connsiteY36" fmla="*/ 223920 h 1695593"/>
                <a:gd name="connsiteX37" fmla="*/ 325587 w 2807343"/>
                <a:gd name="connsiteY37" fmla="*/ 357270 h 1695593"/>
                <a:gd name="connsiteX38" fmla="*/ 254149 w 2807343"/>
                <a:gd name="connsiteY38" fmla="*/ 585870 h 1695593"/>
                <a:gd name="connsiteX39" fmla="*/ 30312 w 2807343"/>
                <a:gd name="connsiteY39" fmla="*/ 743032 h 1695593"/>
                <a:gd name="connsiteX40" fmla="*/ 11262 w 2807343"/>
                <a:gd name="connsiteY40" fmla="*/ 933532 h 1695593"/>
                <a:gd name="connsiteX41" fmla="*/ 116037 w 2807343"/>
                <a:gd name="connsiteY41" fmla="*/ 1157370 h 1695593"/>
                <a:gd name="connsiteX42" fmla="*/ 268437 w 2807343"/>
                <a:gd name="connsiteY42" fmla="*/ 1185945 h 1695593"/>
                <a:gd name="connsiteX0" fmla="*/ 268437 w 2807343"/>
                <a:gd name="connsiteY0" fmla="*/ 1185945 h 1695593"/>
                <a:gd name="connsiteX1" fmla="*/ 435124 w 2807343"/>
                <a:gd name="connsiteY1" fmla="*/ 1238332 h 1695593"/>
                <a:gd name="connsiteX2" fmla="*/ 587524 w 2807343"/>
                <a:gd name="connsiteY2" fmla="*/ 1352632 h 1695593"/>
                <a:gd name="connsiteX3" fmla="*/ 811362 w 2807343"/>
                <a:gd name="connsiteY3" fmla="*/ 1452645 h 1695593"/>
                <a:gd name="connsiteX4" fmla="*/ 949474 w 2807343"/>
                <a:gd name="connsiteY4" fmla="*/ 1547895 h 1695593"/>
                <a:gd name="connsiteX5" fmla="*/ 1078062 w 2807343"/>
                <a:gd name="connsiteY5" fmla="*/ 1619332 h 1695593"/>
                <a:gd name="connsiteX6" fmla="*/ 1159024 w 2807343"/>
                <a:gd name="connsiteY6" fmla="*/ 1638382 h 1695593"/>
                <a:gd name="connsiteX7" fmla="*/ 1449537 w 2807343"/>
                <a:gd name="connsiteY7" fmla="*/ 1624095 h 1695593"/>
                <a:gd name="connsiteX8" fmla="*/ 1725762 w 2807343"/>
                <a:gd name="connsiteY8" fmla="*/ 1671720 h 1695593"/>
                <a:gd name="connsiteX9" fmla="*/ 1982937 w 2807343"/>
                <a:gd name="connsiteY9" fmla="*/ 1681245 h 1695593"/>
                <a:gd name="connsiteX10" fmla="*/ 2130574 w 2807343"/>
                <a:gd name="connsiteY10" fmla="*/ 1676482 h 1695593"/>
                <a:gd name="connsiteX11" fmla="*/ 2268687 w 2807343"/>
                <a:gd name="connsiteY11" fmla="*/ 1686007 h 1695593"/>
                <a:gd name="connsiteX12" fmla="*/ 2521099 w 2807343"/>
                <a:gd name="connsiteY12" fmla="*/ 1695532 h 1695593"/>
                <a:gd name="connsiteX13" fmla="*/ 2706837 w 2807343"/>
                <a:gd name="connsiteY13" fmla="*/ 1681245 h 1695593"/>
                <a:gd name="connsiteX14" fmla="*/ 2716362 w 2807343"/>
                <a:gd name="connsiteY14" fmla="*/ 1662195 h 1695593"/>
                <a:gd name="connsiteX15" fmla="*/ 2749699 w 2807343"/>
                <a:gd name="connsiteY15" fmla="*/ 1571707 h 1695593"/>
                <a:gd name="connsiteX16" fmla="*/ 2640162 w 2807343"/>
                <a:gd name="connsiteY16" fmla="*/ 1371682 h 1695593"/>
                <a:gd name="connsiteX17" fmla="*/ 2806849 w 2807343"/>
                <a:gd name="connsiteY17" fmla="*/ 1181182 h 1695593"/>
                <a:gd name="connsiteX18" fmla="*/ 2687787 w 2807343"/>
                <a:gd name="connsiteY18" fmla="*/ 966870 h 1695593"/>
                <a:gd name="connsiteX19" fmla="*/ 2583012 w 2807343"/>
                <a:gd name="connsiteY19" fmla="*/ 766845 h 1695593"/>
                <a:gd name="connsiteX20" fmla="*/ 2454424 w 2807343"/>
                <a:gd name="connsiteY20" fmla="*/ 562057 h 1695593"/>
                <a:gd name="connsiteX21" fmla="*/ 2392512 w 2807343"/>
                <a:gd name="connsiteY21" fmla="*/ 409657 h 1695593"/>
                <a:gd name="connsiteX22" fmla="*/ 2354412 w 2807343"/>
                <a:gd name="connsiteY22" fmla="*/ 285832 h 1695593"/>
                <a:gd name="connsiteX23" fmla="*/ 2278212 w 2807343"/>
                <a:gd name="connsiteY23" fmla="*/ 257257 h 1695593"/>
                <a:gd name="connsiteX24" fmla="*/ 2144862 w 2807343"/>
                <a:gd name="connsiteY24" fmla="*/ 219157 h 1695593"/>
                <a:gd name="connsiteX25" fmla="*/ 2068662 w 2807343"/>
                <a:gd name="connsiteY25" fmla="*/ 190582 h 1695593"/>
                <a:gd name="connsiteX26" fmla="*/ 2006749 w 2807343"/>
                <a:gd name="connsiteY26" fmla="*/ 66757 h 1695593"/>
                <a:gd name="connsiteX27" fmla="*/ 1844824 w 2807343"/>
                <a:gd name="connsiteY27" fmla="*/ 23895 h 1695593"/>
                <a:gd name="connsiteX28" fmla="*/ 1759099 w 2807343"/>
                <a:gd name="connsiteY28" fmla="*/ 71520 h 1695593"/>
                <a:gd name="connsiteX29" fmla="*/ 1549549 w 2807343"/>
                <a:gd name="connsiteY29" fmla="*/ 19132 h 1695593"/>
                <a:gd name="connsiteX30" fmla="*/ 1449537 w 2807343"/>
                <a:gd name="connsiteY30" fmla="*/ 23895 h 1695593"/>
                <a:gd name="connsiteX31" fmla="*/ 1349524 w 2807343"/>
                <a:gd name="connsiteY31" fmla="*/ 82 h 1695593"/>
                <a:gd name="connsiteX32" fmla="*/ 1239987 w 2807343"/>
                <a:gd name="connsiteY32" fmla="*/ 33420 h 1695593"/>
                <a:gd name="connsiteX33" fmla="*/ 1125687 w 2807343"/>
                <a:gd name="connsiteY33" fmla="*/ 138195 h 1695593"/>
                <a:gd name="connsiteX34" fmla="*/ 911374 w 2807343"/>
                <a:gd name="connsiteY34" fmla="*/ 209632 h 1695593"/>
                <a:gd name="connsiteX35" fmla="*/ 758974 w 2807343"/>
                <a:gd name="connsiteY35" fmla="*/ 185820 h 1695593"/>
                <a:gd name="connsiteX36" fmla="*/ 549425 w 2807343"/>
                <a:gd name="connsiteY36" fmla="*/ 223920 h 1695593"/>
                <a:gd name="connsiteX37" fmla="*/ 325587 w 2807343"/>
                <a:gd name="connsiteY37" fmla="*/ 357270 h 1695593"/>
                <a:gd name="connsiteX38" fmla="*/ 254149 w 2807343"/>
                <a:gd name="connsiteY38" fmla="*/ 585870 h 1695593"/>
                <a:gd name="connsiteX39" fmla="*/ 30312 w 2807343"/>
                <a:gd name="connsiteY39" fmla="*/ 743032 h 1695593"/>
                <a:gd name="connsiteX40" fmla="*/ 11262 w 2807343"/>
                <a:gd name="connsiteY40" fmla="*/ 933532 h 1695593"/>
                <a:gd name="connsiteX41" fmla="*/ 116037 w 2807343"/>
                <a:gd name="connsiteY41" fmla="*/ 1157370 h 1695593"/>
                <a:gd name="connsiteX42" fmla="*/ 268437 w 2807343"/>
                <a:gd name="connsiteY42" fmla="*/ 1185945 h 1695593"/>
                <a:gd name="connsiteX0" fmla="*/ 268437 w 2807343"/>
                <a:gd name="connsiteY0" fmla="*/ 1185945 h 1695593"/>
                <a:gd name="connsiteX1" fmla="*/ 435124 w 2807343"/>
                <a:gd name="connsiteY1" fmla="*/ 1238332 h 1695593"/>
                <a:gd name="connsiteX2" fmla="*/ 587524 w 2807343"/>
                <a:gd name="connsiteY2" fmla="*/ 1352632 h 1695593"/>
                <a:gd name="connsiteX3" fmla="*/ 811362 w 2807343"/>
                <a:gd name="connsiteY3" fmla="*/ 1452645 h 1695593"/>
                <a:gd name="connsiteX4" fmla="*/ 949474 w 2807343"/>
                <a:gd name="connsiteY4" fmla="*/ 1547895 h 1695593"/>
                <a:gd name="connsiteX5" fmla="*/ 1078062 w 2807343"/>
                <a:gd name="connsiteY5" fmla="*/ 1619332 h 1695593"/>
                <a:gd name="connsiteX6" fmla="*/ 1159024 w 2807343"/>
                <a:gd name="connsiteY6" fmla="*/ 1638382 h 1695593"/>
                <a:gd name="connsiteX7" fmla="*/ 1449537 w 2807343"/>
                <a:gd name="connsiteY7" fmla="*/ 1624095 h 1695593"/>
                <a:gd name="connsiteX8" fmla="*/ 1725762 w 2807343"/>
                <a:gd name="connsiteY8" fmla="*/ 1671720 h 1695593"/>
                <a:gd name="connsiteX9" fmla="*/ 1982937 w 2807343"/>
                <a:gd name="connsiteY9" fmla="*/ 1681245 h 1695593"/>
                <a:gd name="connsiteX10" fmla="*/ 2130574 w 2807343"/>
                <a:gd name="connsiteY10" fmla="*/ 1676482 h 1695593"/>
                <a:gd name="connsiteX11" fmla="*/ 2268687 w 2807343"/>
                <a:gd name="connsiteY11" fmla="*/ 1686007 h 1695593"/>
                <a:gd name="connsiteX12" fmla="*/ 2521099 w 2807343"/>
                <a:gd name="connsiteY12" fmla="*/ 1695532 h 1695593"/>
                <a:gd name="connsiteX13" fmla="*/ 2706837 w 2807343"/>
                <a:gd name="connsiteY13" fmla="*/ 1681245 h 1695593"/>
                <a:gd name="connsiteX14" fmla="*/ 2716362 w 2807343"/>
                <a:gd name="connsiteY14" fmla="*/ 1662195 h 1695593"/>
                <a:gd name="connsiteX15" fmla="*/ 2749699 w 2807343"/>
                <a:gd name="connsiteY15" fmla="*/ 1571707 h 1695593"/>
                <a:gd name="connsiteX16" fmla="*/ 2640162 w 2807343"/>
                <a:gd name="connsiteY16" fmla="*/ 1371682 h 1695593"/>
                <a:gd name="connsiteX17" fmla="*/ 2806849 w 2807343"/>
                <a:gd name="connsiteY17" fmla="*/ 1181182 h 1695593"/>
                <a:gd name="connsiteX18" fmla="*/ 2687787 w 2807343"/>
                <a:gd name="connsiteY18" fmla="*/ 966870 h 1695593"/>
                <a:gd name="connsiteX19" fmla="*/ 2583012 w 2807343"/>
                <a:gd name="connsiteY19" fmla="*/ 766845 h 1695593"/>
                <a:gd name="connsiteX20" fmla="*/ 2454424 w 2807343"/>
                <a:gd name="connsiteY20" fmla="*/ 562057 h 1695593"/>
                <a:gd name="connsiteX21" fmla="*/ 2392512 w 2807343"/>
                <a:gd name="connsiteY21" fmla="*/ 409657 h 1695593"/>
                <a:gd name="connsiteX22" fmla="*/ 2354412 w 2807343"/>
                <a:gd name="connsiteY22" fmla="*/ 285832 h 1695593"/>
                <a:gd name="connsiteX23" fmla="*/ 2278212 w 2807343"/>
                <a:gd name="connsiteY23" fmla="*/ 257257 h 1695593"/>
                <a:gd name="connsiteX24" fmla="*/ 2144862 w 2807343"/>
                <a:gd name="connsiteY24" fmla="*/ 219157 h 1695593"/>
                <a:gd name="connsiteX25" fmla="*/ 2068662 w 2807343"/>
                <a:gd name="connsiteY25" fmla="*/ 190582 h 1695593"/>
                <a:gd name="connsiteX26" fmla="*/ 2006749 w 2807343"/>
                <a:gd name="connsiteY26" fmla="*/ 66757 h 1695593"/>
                <a:gd name="connsiteX27" fmla="*/ 1863874 w 2807343"/>
                <a:gd name="connsiteY27" fmla="*/ 42945 h 1695593"/>
                <a:gd name="connsiteX28" fmla="*/ 1759099 w 2807343"/>
                <a:gd name="connsiteY28" fmla="*/ 71520 h 1695593"/>
                <a:gd name="connsiteX29" fmla="*/ 1549549 w 2807343"/>
                <a:gd name="connsiteY29" fmla="*/ 19132 h 1695593"/>
                <a:gd name="connsiteX30" fmla="*/ 1449537 w 2807343"/>
                <a:gd name="connsiteY30" fmla="*/ 23895 h 1695593"/>
                <a:gd name="connsiteX31" fmla="*/ 1349524 w 2807343"/>
                <a:gd name="connsiteY31" fmla="*/ 82 h 1695593"/>
                <a:gd name="connsiteX32" fmla="*/ 1239987 w 2807343"/>
                <a:gd name="connsiteY32" fmla="*/ 33420 h 1695593"/>
                <a:gd name="connsiteX33" fmla="*/ 1125687 w 2807343"/>
                <a:gd name="connsiteY33" fmla="*/ 138195 h 1695593"/>
                <a:gd name="connsiteX34" fmla="*/ 911374 w 2807343"/>
                <a:gd name="connsiteY34" fmla="*/ 209632 h 1695593"/>
                <a:gd name="connsiteX35" fmla="*/ 758974 w 2807343"/>
                <a:gd name="connsiteY35" fmla="*/ 185820 h 1695593"/>
                <a:gd name="connsiteX36" fmla="*/ 549425 w 2807343"/>
                <a:gd name="connsiteY36" fmla="*/ 223920 h 1695593"/>
                <a:gd name="connsiteX37" fmla="*/ 325587 w 2807343"/>
                <a:gd name="connsiteY37" fmla="*/ 357270 h 1695593"/>
                <a:gd name="connsiteX38" fmla="*/ 254149 w 2807343"/>
                <a:gd name="connsiteY38" fmla="*/ 585870 h 1695593"/>
                <a:gd name="connsiteX39" fmla="*/ 30312 w 2807343"/>
                <a:gd name="connsiteY39" fmla="*/ 743032 h 1695593"/>
                <a:gd name="connsiteX40" fmla="*/ 11262 w 2807343"/>
                <a:gd name="connsiteY40" fmla="*/ 933532 h 1695593"/>
                <a:gd name="connsiteX41" fmla="*/ 116037 w 2807343"/>
                <a:gd name="connsiteY41" fmla="*/ 1157370 h 1695593"/>
                <a:gd name="connsiteX42" fmla="*/ 268437 w 2807343"/>
                <a:gd name="connsiteY42" fmla="*/ 1185945 h 1695593"/>
                <a:gd name="connsiteX0" fmla="*/ 268437 w 2807343"/>
                <a:gd name="connsiteY0" fmla="*/ 1185945 h 1695593"/>
                <a:gd name="connsiteX1" fmla="*/ 435124 w 2807343"/>
                <a:gd name="connsiteY1" fmla="*/ 1238332 h 1695593"/>
                <a:gd name="connsiteX2" fmla="*/ 587524 w 2807343"/>
                <a:gd name="connsiteY2" fmla="*/ 1352632 h 1695593"/>
                <a:gd name="connsiteX3" fmla="*/ 811362 w 2807343"/>
                <a:gd name="connsiteY3" fmla="*/ 1452645 h 1695593"/>
                <a:gd name="connsiteX4" fmla="*/ 949474 w 2807343"/>
                <a:gd name="connsiteY4" fmla="*/ 1547895 h 1695593"/>
                <a:gd name="connsiteX5" fmla="*/ 1078062 w 2807343"/>
                <a:gd name="connsiteY5" fmla="*/ 1619332 h 1695593"/>
                <a:gd name="connsiteX6" fmla="*/ 1159024 w 2807343"/>
                <a:gd name="connsiteY6" fmla="*/ 1638382 h 1695593"/>
                <a:gd name="connsiteX7" fmla="*/ 1449537 w 2807343"/>
                <a:gd name="connsiteY7" fmla="*/ 1624095 h 1695593"/>
                <a:gd name="connsiteX8" fmla="*/ 1725762 w 2807343"/>
                <a:gd name="connsiteY8" fmla="*/ 1671720 h 1695593"/>
                <a:gd name="connsiteX9" fmla="*/ 1982937 w 2807343"/>
                <a:gd name="connsiteY9" fmla="*/ 1681245 h 1695593"/>
                <a:gd name="connsiteX10" fmla="*/ 2130574 w 2807343"/>
                <a:gd name="connsiteY10" fmla="*/ 1676482 h 1695593"/>
                <a:gd name="connsiteX11" fmla="*/ 2268687 w 2807343"/>
                <a:gd name="connsiteY11" fmla="*/ 1686007 h 1695593"/>
                <a:gd name="connsiteX12" fmla="*/ 2521099 w 2807343"/>
                <a:gd name="connsiteY12" fmla="*/ 1695532 h 1695593"/>
                <a:gd name="connsiteX13" fmla="*/ 2706837 w 2807343"/>
                <a:gd name="connsiteY13" fmla="*/ 1681245 h 1695593"/>
                <a:gd name="connsiteX14" fmla="*/ 2716362 w 2807343"/>
                <a:gd name="connsiteY14" fmla="*/ 1662195 h 1695593"/>
                <a:gd name="connsiteX15" fmla="*/ 2749699 w 2807343"/>
                <a:gd name="connsiteY15" fmla="*/ 1571707 h 1695593"/>
                <a:gd name="connsiteX16" fmla="*/ 2640162 w 2807343"/>
                <a:gd name="connsiteY16" fmla="*/ 1371682 h 1695593"/>
                <a:gd name="connsiteX17" fmla="*/ 2806849 w 2807343"/>
                <a:gd name="connsiteY17" fmla="*/ 1181182 h 1695593"/>
                <a:gd name="connsiteX18" fmla="*/ 2687787 w 2807343"/>
                <a:gd name="connsiteY18" fmla="*/ 966870 h 1695593"/>
                <a:gd name="connsiteX19" fmla="*/ 2583012 w 2807343"/>
                <a:gd name="connsiteY19" fmla="*/ 766845 h 1695593"/>
                <a:gd name="connsiteX20" fmla="*/ 2454424 w 2807343"/>
                <a:gd name="connsiteY20" fmla="*/ 562057 h 1695593"/>
                <a:gd name="connsiteX21" fmla="*/ 2392512 w 2807343"/>
                <a:gd name="connsiteY21" fmla="*/ 409657 h 1695593"/>
                <a:gd name="connsiteX22" fmla="*/ 2354412 w 2807343"/>
                <a:gd name="connsiteY22" fmla="*/ 285832 h 1695593"/>
                <a:gd name="connsiteX23" fmla="*/ 2278212 w 2807343"/>
                <a:gd name="connsiteY23" fmla="*/ 257257 h 1695593"/>
                <a:gd name="connsiteX24" fmla="*/ 2144862 w 2807343"/>
                <a:gd name="connsiteY24" fmla="*/ 219157 h 1695593"/>
                <a:gd name="connsiteX25" fmla="*/ 2068662 w 2807343"/>
                <a:gd name="connsiteY25" fmla="*/ 190582 h 1695593"/>
                <a:gd name="connsiteX26" fmla="*/ 2006749 w 2807343"/>
                <a:gd name="connsiteY26" fmla="*/ 66757 h 1695593"/>
                <a:gd name="connsiteX27" fmla="*/ 1863874 w 2807343"/>
                <a:gd name="connsiteY27" fmla="*/ 42945 h 1695593"/>
                <a:gd name="connsiteX28" fmla="*/ 1759099 w 2807343"/>
                <a:gd name="connsiteY28" fmla="*/ 71520 h 1695593"/>
                <a:gd name="connsiteX29" fmla="*/ 1549549 w 2807343"/>
                <a:gd name="connsiteY29" fmla="*/ 19132 h 1695593"/>
                <a:gd name="connsiteX30" fmla="*/ 1449537 w 2807343"/>
                <a:gd name="connsiteY30" fmla="*/ 23895 h 1695593"/>
                <a:gd name="connsiteX31" fmla="*/ 1349524 w 2807343"/>
                <a:gd name="connsiteY31" fmla="*/ 82 h 1695593"/>
                <a:gd name="connsiteX32" fmla="*/ 1239987 w 2807343"/>
                <a:gd name="connsiteY32" fmla="*/ 33420 h 1695593"/>
                <a:gd name="connsiteX33" fmla="*/ 1125687 w 2807343"/>
                <a:gd name="connsiteY33" fmla="*/ 138195 h 1695593"/>
                <a:gd name="connsiteX34" fmla="*/ 911374 w 2807343"/>
                <a:gd name="connsiteY34" fmla="*/ 209632 h 1695593"/>
                <a:gd name="connsiteX35" fmla="*/ 758974 w 2807343"/>
                <a:gd name="connsiteY35" fmla="*/ 185820 h 1695593"/>
                <a:gd name="connsiteX36" fmla="*/ 549425 w 2807343"/>
                <a:gd name="connsiteY36" fmla="*/ 223920 h 1695593"/>
                <a:gd name="connsiteX37" fmla="*/ 397024 w 2807343"/>
                <a:gd name="connsiteY37" fmla="*/ 357270 h 1695593"/>
                <a:gd name="connsiteX38" fmla="*/ 254149 w 2807343"/>
                <a:gd name="connsiteY38" fmla="*/ 585870 h 1695593"/>
                <a:gd name="connsiteX39" fmla="*/ 30312 w 2807343"/>
                <a:gd name="connsiteY39" fmla="*/ 743032 h 1695593"/>
                <a:gd name="connsiteX40" fmla="*/ 11262 w 2807343"/>
                <a:gd name="connsiteY40" fmla="*/ 933532 h 1695593"/>
                <a:gd name="connsiteX41" fmla="*/ 116037 w 2807343"/>
                <a:gd name="connsiteY41" fmla="*/ 1157370 h 1695593"/>
                <a:gd name="connsiteX42" fmla="*/ 268437 w 2807343"/>
                <a:gd name="connsiteY42" fmla="*/ 1185945 h 1695593"/>
                <a:gd name="connsiteX0" fmla="*/ 272356 w 2811262"/>
                <a:gd name="connsiteY0" fmla="*/ 1185945 h 1695593"/>
                <a:gd name="connsiteX1" fmla="*/ 439043 w 2811262"/>
                <a:gd name="connsiteY1" fmla="*/ 1238332 h 1695593"/>
                <a:gd name="connsiteX2" fmla="*/ 591443 w 2811262"/>
                <a:gd name="connsiteY2" fmla="*/ 1352632 h 1695593"/>
                <a:gd name="connsiteX3" fmla="*/ 815281 w 2811262"/>
                <a:gd name="connsiteY3" fmla="*/ 1452645 h 1695593"/>
                <a:gd name="connsiteX4" fmla="*/ 953393 w 2811262"/>
                <a:gd name="connsiteY4" fmla="*/ 1547895 h 1695593"/>
                <a:gd name="connsiteX5" fmla="*/ 1081981 w 2811262"/>
                <a:gd name="connsiteY5" fmla="*/ 1619332 h 1695593"/>
                <a:gd name="connsiteX6" fmla="*/ 1162943 w 2811262"/>
                <a:gd name="connsiteY6" fmla="*/ 1638382 h 1695593"/>
                <a:gd name="connsiteX7" fmla="*/ 1453456 w 2811262"/>
                <a:gd name="connsiteY7" fmla="*/ 1624095 h 1695593"/>
                <a:gd name="connsiteX8" fmla="*/ 1729681 w 2811262"/>
                <a:gd name="connsiteY8" fmla="*/ 1671720 h 1695593"/>
                <a:gd name="connsiteX9" fmla="*/ 1986856 w 2811262"/>
                <a:gd name="connsiteY9" fmla="*/ 1681245 h 1695593"/>
                <a:gd name="connsiteX10" fmla="*/ 2134493 w 2811262"/>
                <a:gd name="connsiteY10" fmla="*/ 1676482 h 1695593"/>
                <a:gd name="connsiteX11" fmla="*/ 2272606 w 2811262"/>
                <a:gd name="connsiteY11" fmla="*/ 1686007 h 1695593"/>
                <a:gd name="connsiteX12" fmla="*/ 2525018 w 2811262"/>
                <a:gd name="connsiteY12" fmla="*/ 1695532 h 1695593"/>
                <a:gd name="connsiteX13" fmla="*/ 2710756 w 2811262"/>
                <a:gd name="connsiteY13" fmla="*/ 1681245 h 1695593"/>
                <a:gd name="connsiteX14" fmla="*/ 2720281 w 2811262"/>
                <a:gd name="connsiteY14" fmla="*/ 1662195 h 1695593"/>
                <a:gd name="connsiteX15" fmla="*/ 2753618 w 2811262"/>
                <a:gd name="connsiteY15" fmla="*/ 1571707 h 1695593"/>
                <a:gd name="connsiteX16" fmla="*/ 2644081 w 2811262"/>
                <a:gd name="connsiteY16" fmla="*/ 1371682 h 1695593"/>
                <a:gd name="connsiteX17" fmla="*/ 2810768 w 2811262"/>
                <a:gd name="connsiteY17" fmla="*/ 1181182 h 1695593"/>
                <a:gd name="connsiteX18" fmla="*/ 2691706 w 2811262"/>
                <a:gd name="connsiteY18" fmla="*/ 966870 h 1695593"/>
                <a:gd name="connsiteX19" fmla="*/ 2586931 w 2811262"/>
                <a:gd name="connsiteY19" fmla="*/ 766845 h 1695593"/>
                <a:gd name="connsiteX20" fmla="*/ 2458343 w 2811262"/>
                <a:gd name="connsiteY20" fmla="*/ 562057 h 1695593"/>
                <a:gd name="connsiteX21" fmla="*/ 2396431 w 2811262"/>
                <a:gd name="connsiteY21" fmla="*/ 409657 h 1695593"/>
                <a:gd name="connsiteX22" fmla="*/ 2358331 w 2811262"/>
                <a:gd name="connsiteY22" fmla="*/ 285832 h 1695593"/>
                <a:gd name="connsiteX23" fmla="*/ 2282131 w 2811262"/>
                <a:gd name="connsiteY23" fmla="*/ 257257 h 1695593"/>
                <a:gd name="connsiteX24" fmla="*/ 2148781 w 2811262"/>
                <a:gd name="connsiteY24" fmla="*/ 219157 h 1695593"/>
                <a:gd name="connsiteX25" fmla="*/ 2072581 w 2811262"/>
                <a:gd name="connsiteY25" fmla="*/ 190582 h 1695593"/>
                <a:gd name="connsiteX26" fmla="*/ 2010668 w 2811262"/>
                <a:gd name="connsiteY26" fmla="*/ 66757 h 1695593"/>
                <a:gd name="connsiteX27" fmla="*/ 1867793 w 2811262"/>
                <a:gd name="connsiteY27" fmla="*/ 42945 h 1695593"/>
                <a:gd name="connsiteX28" fmla="*/ 1763018 w 2811262"/>
                <a:gd name="connsiteY28" fmla="*/ 71520 h 1695593"/>
                <a:gd name="connsiteX29" fmla="*/ 1553468 w 2811262"/>
                <a:gd name="connsiteY29" fmla="*/ 19132 h 1695593"/>
                <a:gd name="connsiteX30" fmla="*/ 1453456 w 2811262"/>
                <a:gd name="connsiteY30" fmla="*/ 23895 h 1695593"/>
                <a:gd name="connsiteX31" fmla="*/ 1353443 w 2811262"/>
                <a:gd name="connsiteY31" fmla="*/ 82 h 1695593"/>
                <a:gd name="connsiteX32" fmla="*/ 1243906 w 2811262"/>
                <a:gd name="connsiteY32" fmla="*/ 33420 h 1695593"/>
                <a:gd name="connsiteX33" fmla="*/ 1129606 w 2811262"/>
                <a:gd name="connsiteY33" fmla="*/ 138195 h 1695593"/>
                <a:gd name="connsiteX34" fmla="*/ 915293 w 2811262"/>
                <a:gd name="connsiteY34" fmla="*/ 209632 h 1695593"/>
                <a:gd name="connsiteX35" fmla="*/ 762893 w 2811262"/>
                <a:gd name="connsiteY35" fmla="*/ 185820 h 1695593"/>
                <a:gd name="connsiteX36" fmla="*/ 553344 w 2811262"/>
                <a:gd name="connsiteY36" fmla="*/ 223920 h 1695593"/>
                <a:gd name="connsiteX37" fmla="*/ 400943 w 2811262"/>
                <a:gd name="connsiteY37" fmla="*/ 357270 h 1695593"/>
                <a:gd name="connsiteX38" fmla="*/ 324743 w 2811262"/>
                <a:gd name="connsiteY38" fmla="*/ 543007 h 1695593"/>
                <a:gd name="connsiteX39" fmla="*/ 34231 w 2811262"/>
                <a:gd name="connsiteY39" fmla="*/ 743032 h 1695593"/>
                <a:gd name="connsiteX40" fmla="*/ 15181 w 2811262"/>
                <a:gd name="connsiteY40" fmla="*/ 933532 h 1695593"/>
                <a:gd name="connsiteX41" fmla="*/ 119956 w 2811262"/>
                <a:gd name="connsiteY41" fmla="*/ 1157370 h 1695593"/>
                <a:gd name="connsiteX42" fmla="*/ 272356 w 2811262"/>
                <a:gd name="connsiteY42" fmla="*/ 1185945 h 1695593"/>
                <a:gd name="connsiteX0" fmla="*/ 259378 w 2798284"/>
                <a:gd name="connsiteY0" fmla="*/ 1185945 h 1695593"/>
                <a:gd name="connsiteX1" fmla="*/ 426065 w 2798284"/>
                <a:gd name="connsiteY1" fmla="*/ 1238332 h 1695593"/>
                <a:gd name="connsiteX2" fmla="*/ 578465 w 2798284"/>
                <a:gd name="connsiteY2" fmla="*/ 1352632 h 1695593"/>
                <a:gd name="connsiteX3" fmla="*/ 802303 w 2798284"/>
                <a:gd name="connsiteY3" fmla="*/ 1452645 h 1695593"/>
                <a:gd name="connsiteX4" fmla="*/ 940415 w 2798284"/>
                <a:gd name="connsiteY4" fmla="*/ 1547895 h 1695593"/>
                <a:gd name="connsiteX5" fmla="*/ 1069003 w 2798284"/>
                <a:gd name="connsiteY5" fmla="*/ 1619332 h 1695593"/>
                <a:gd name="connsiteX6" fmla="*/ 1149965 w 2798284"/>
                <a:gd name="connsiteY6" fmla="*/ 1638382 h 1695593"/>
                <a:gd name="connsiteX7" fmla="*/ 1440478 w 2798284"/>
                <a:gd name="connsiteY7" fmla="*/ 1624095 h 1695593"/>
                <a:gd name="connsiteX8" fmla="*/ 1716703 w 2798284"/>
                <a:gd name="connsiteY8" fmla="*/ 1671720 h 1695593"/>
                <a:gd name="connsiteX9" fmla="*/ 1973878 w 2798284"/>
                <a:gd name="connsiteY9" fmla="*/ 1681245 h 1695593"/>
                <a:gd name="connsiteX10" fmla="*/ 2121515 w 2798284"/>
                <a:gd name="connsiteY10" fmla="*/ 1676482 h 1695593"/>
                <a:gd name="connsiteX11" fmla="*/ 2259628 w 2798284"/>
                <a:gd name="connsiteY11" fmla="*/ 1686007 h 1695593"/>
                <a:gd name="connsiteX12" fmla="*/ 2512040 w 2798284"/>
                <a:gd name="connsiteY12" fmla="*/ 1695532 h 1695593"/>
                <a:gd name="connsiteX13" fmla="*/ 2697778 w 2798284"/>
                <a:gd name="connsiteY13" fmla="*/ 1681245 h 1695593"/>
                <a:gd name="connsiteX14" fmla="*/ 2707303 w 2798284"/>
                <a:gd name="connsiteY14" fmla="*/ 1662195 h 1695593"/>
                <a:gd name="connsiteX15" fmla="*/ 2740640 w 2798284"/>
                <a:gd name="connsiteY15" fmla="*/ 1571707 h 1695593"/>
                <a:gd name="connsiteX16" fmla="*/ 2631103 w 2798284"/>
                <a:gd name="connsiteY16" fmla="*/ 1371682 h 1695593"/>
                <a:gd name="connsiteX17" fmla="*/ 2797790 w 2798284"/>
                <a:gd name="connsiteY17" fmla="*/ 1181182 h 1695593"/>
                <a:gd name="connsiteX18" fmla="*/ 2678728 w 2798284"/>
                <a:gd name="connsiteY18" fmla="*/ 966870 h 1695593"/>
                <a:gd name="connsiteX19" fmla="*/ 2573953 w 2798284"/>
                <a:gd name="connsiteY19" fmla="*/ 766845 h 1695593"/>
                <a:gd name="connsiteX20" fmla="*/ 2445365 w 2798284"/>
                <a:gd name="connsiteY20" fmla="*/ 562057 h 1695593"/>
                <a:gd name="connsiteX21" fmla="*/ 2383453 w 2798284"/>
                <a:gd name="connsiteY21" fmla="*/ 409657 h 1695593"/>
                <a:gd name="connsiteX22" fmla="*/ 2345353 w 2798284"/>
                <a:gd name="connsiteY22" fmla="*/ 285832 h 1695593"/>
                <a:gd name="connsiteX23" fmla="*/ 2269153 w 2798284"/>
                <a:gd name="connsiteY23" fmla="*/ 257257 h 1695593"/>
                <a:gd name="connsiteX24" fmla="*/ 2135803 w 2798284"/>
                <a:gd name="connsiteY24" fmla="*/ 219157 h 1695593"/>
                <a:gd name="connsiteX25" fmla="*/ 2059603 w 2798284"/>
                <a:gd name="connsiteY25" fmla="*/ 190582 h 1695593"/>
                <a:gd name="connsiteX26" fmla="*/ 1997690 w 2798284"/>
                <a:gd name="connsiteY26" fmla="*/ 66757 h 1695593"/>
                <a:gd name="connsiteX27" fmla="*/ 1854815 w 2798284"/>
                <a:gd name="connsiteY27" fmla="*/ 42945 h 1695593"/>
                <a:gd name="connsiteX28" fmla="*/ 1750040 w 2798284"/>
                <a:gd name="connsiteY28" fmla="*/ 71520 h 1695593"/>
                <a:gd name="connsiteX29" fmla="*/ 1540490 w 2798284"/>
                <a:gd name="connsiteY29" fmla="*/ 19132 h 1695593"/>
                <a:gd name="connsiteX30" fmla="*/ 1440478 w 2798284"/>
                <a:gd name="connsiteY30" fmla="*/ 23895 h 1695593"/>
                <a:gd name="connsiteX31" fmla="*/ 1340465 w 2798284"/>
                <a:gd name="connsiteY31" fmla="*/ 82 h 1695593"/>
                <a:gd name="connsiteX32" fmla="*/ 1230928 w 2798284"/>
                <a:gd name="connsiteY32" fmla="*/ 33420 h 1695593"/>
                <a:gd name="connsiteX33" fmla="*/ 1116628 w 2798284"/>
                <a:gd name="connsiteY33" fmla="*/ 138195 h 1695593"/>
                <a:gd name="connsiteX34" fmla="*/ 902315 w 2798284"/>
                <a:gd name="connsiteY34" fmla="*/ 209632 h 1695593"/>
                <a:gd name="connsiteX35" fmla="*/ 749915 w 2798284"/>
                <a:gd name="connsiteY35" fmla="*/ 185820 h 1695593"/>
                <a:gd name="connsiteX36" fmla="*/ 540366 w 2798284"/>
                <a:gd name="connsiteY36" fmla="*/ 223920 h 1695593"/>
                <a:gd name="connsiteX37" fmla="*/ 387965 w 2798284"/>
                <a:gd name="connsiteY37" fmla="*/ 357270 h 1695593"/>
                <a:gd name="connsiteX38" fmla="*/ 311765 w 2798284"/>
                <a:gd name="connsiteY38" fmla="*/ 543007 h 1695593"/>
                <a:gd name="connsiteX39" fmla="*/ 97453 w 2798284"/>
                <a:gd name="connsiteY39" fmla="*/ 743032 h 1695593"/>
                <a:gd name="connsiteX40" fmla="*/ 2203 w 2798284"/>
                <a:gd name="connsiteY40" fmla="*/ 933532 h 1695593"/>
                <a:gd name="connsiteX41" fmla="*/ 106978 w 2798284"/>
                <a:gd name="connsiteY41" fmla="*/ 1157370 h 1695593"/>
                <a:gd name="connsiteX42" fmla="*/ 259378 w 2798284"/>
                <a:gd name="connsiteY42" fmla="*/ 1185945 h 1695593"/>
                <a:gd name="connsiteX0" fmla="*/ 194964 w 2733870"/>
                <a:gd name="connsiteY0" fmla="*/ 1185945 h 1695593"/>
                <a:gd name="connsiteX1" fmla="*/ 361651 w 2733870"/>
                <a:gd name="connsiteY1" fmla="*/ 1238332 h 1695593"/>
                <a:gd name="connsiteX2" fmla="*/ 514051 w 2733870"/>
                <a:gd name="connsiteY2" fmla="*/ 1352632 h 1695593"/>
                <a:gd name="connsiteX3" fmla="*/ 737889 w 2733870"/>
                <a:gd name="connsiteY3" fmla="*/ 1452645 h 1695593"/>
                <a:gd name="connsiteX4" fmla="*/ 876001 w 2733870"/>
                <a:gd name="connsiteY4" fmla="*/ 1547895 h 1695593"/>
                <a:gd name="connsiteX5" fmla="*/ 1004589 w 2733870"/>
                <a:gd name="connsiteY5" fmla="*/ 1619332 h 1695593"/>
                <a:gd name="connsiteX6" fmla="*/ 1085551 w 2733870"/>
                <a:gd name="connsiteY6" fmla="*/ 1638382 h 1695593"/>
                <a:gd name="connsiteX7" fmla="*/ 1376064 w 2733870"/>
                <a:gd name="connsiteY7" fmla="*/ 1624095 h 1695593"/>
                <a:gd name="connsiteX8" fmla="*/ 1652289 w 2733870"/>
                <a:gd name="connsiteY8" fmla="*/ 1671720 h 1695593"/>
                <a:gd name="connsiteX9" fmla="*/ 1909464 w 2733870"/>
                <a:gd name="connsiteY9" fmla="*/ 1681245 h 1695593"/>
                <a:gd name="connsiteX10" fmla="*/ 2057101 w 2733870"/>
                <a:gd name="connsiteY10" fmla="*/ 1676482 h 1695593"/>
                <a:gd name="connsiteX11" fmla="*/ 2195214 w 2733870"/>
                <a:gd name="connsiteY11" fmla="*/ 1686007 h 1695593"/>
                <a:gd name="connsiteX12" fmla="*/ 2447626 w 2733870"/>
                <a:gd name="connsiteY12" fmla="*/ 1695532 h 1695593"/>
                <a:gd name="connsiteX13" fmla="*/ 2633364 w 2733870"/>
                <a:gd name="connsiteY13" fmla="*/ 1681245 h 1695593"/>
                <a:gd name="connsiteX14" fmla="*/ 2642889 w 2733870"/>
                <a:gd name="connsiteY14" fmla="*/ 1662195 h 1695593"/>
                <a:gd name="connsiteX15" fmla="*/ 2676226 w 2733870"/>
                <a:gd name="connsiteY15" fmla="*/ 1571707 h 1695593"/>
                <a:gd name="connsiteX16" fmla="*/ 2566689 w 2733870"/>
                <a:gd name="connsiteY16" fmla="*/ 1371682 h 1695593"/>
                <a:gd name="connsiteX17" fmla="*/ 2733376 w 2733870"/>
                <a:gd name="connsiteY17" fmla="*/ 1181182 h 1695593"/>
                <a:gd name="connsiteX18" fmla="*/ 2614314 w 2733870"/>
                <a:gd name="connsiteY18" fmla="*/ 966870 h 1695593"/>
                <a:gd name="connsiteX19" fmla="*/ 2509539 w 2733870"/>
                <a:gd name="connsiteY19" fmla="*/ 766845 h 1695593"/>
                <a:gd name="connsiteX20" fmla="*/ 2380951 w 2733870"/>
                <a:gd name="connsiteY20" fmla="*/ 562057 h 1695593"/>
                <a:gd name="connsiteX21" fmla="*/ 2319039 w 2733870"/>
                <a:gd name="connsiteY21" fmla="*/ 409657 h 1695593"/>
                <a:gd name="connsiteX22" fmla="*/ 2280939 w 2733870"/>
                <a:gd name="connsiteY22" fmla="*/ 285832 h 1695593"/>
                <a:gd name="connsiteX23" fmla="*/ 2204739 w 2733870"/>
                <a:gd name="connsiteY23" fmla="*/ 257257 h 1695593"/>
                <a:gd name="connsiteX24" fmla="*/ 2071389 w 2733870"/>
                <a:gd name="connsiteY24" fmla="*/ 219157 h 1695593"/>
                <a:gd name="connsiteX25" fmla="*/ 1995189 w 2733870"/>
                <a:gd name="connsiteY25" fmla="*/ 190582 h 1695593"/>
                <a:gd name="connsiteX26" fmla="*/ 1933276 w 2733870"/>
                <a:gd name="connsiteY26" fmla="*/ 66757 h 1695593"/>
                <a:gd name="connsiteX27" fmla="*/ 1790401 w 2733870"/>
                <a:gd name="connsiteY27" fmla="*/ 42945 h 1695593"/>
                <a:gd name="connsiteX28" fmla="*/ 1685626 w 2733870"/>
                <a:gd name="connsiteY28" fmla="*/ 71520 h 1695593"/>
                <a:gd name="connsiteX29" fmla="*/ 1476076 w 2733870"/>
                <a:gd name="connsiteY29" fmla="*/ 19132 h 1695593"/>
                <a:gd name="connsiteX30" fmla="*/ 1376064 w 2733870"/>
                <a:gd name="connsiteY30" fmla="*/ 23895 h 1695593"/>
                <a:gd name="connsiteX31" fmla="*/ 1276051 w 2733870"/>
                <a:gd name="connsiteY31" fmla="*/ 82 h 1695593"/>
                <a:gd name="connsiteX32" fmla="*/ 1166514 w 2733870"/>
                <a:gd name="connsiteY32" fmla="*/ 33420 h 1695593"/>
                <a:gd name="connsiteX33" fmla="*/ 1052214 w 2733870"/>
                <a:gd name="connsiteY33" fmla="*/ 138195 h 1695593"/>
                <a:gd name="connsiteX34" fmla="*/ 837901 w 2733870"/>
                <a:gd name="connsiteY34" fmla="*/ 209632 h 1695593"/>
                <a:gd name="connsiteX35" fmla="*/ 685501 w 2733870"/>
                <a:gd name="connsiteY35" fmla="*/ 185820 h 1695593"/>
                <a:gd name="connsiteX36" fmla="*/ 475952 w 2733870"/>
                <a:gd name="connsiteY36" fmla="*/ 223920 h 1695593"/>
                <a:gd name="connsiteX37" fmla="*/ 323551 w 2733870"/>
                <a:gd name="connsiteY37" fmla="*/ 357270 h 1695593"/>
                <a:gd name="connsiteX38" fmla="*/ 247351 w 2733870"/>
                <a:gd name="connsiteY38" fmla="*/ 543007 h 1695593"/>
                <a:gd name="connsiteX39" fmla="*/ 33039 w 2733870"/>
                <a:gd name="connsiteY39" fmla="*/ 743032 h 1695593"/>
                <a:gd name="connsiteX40" fmla="*/ 9227 w 2733870"/>
                <a:gd name="connsiteY40" fmla="*/ 933532 h 1695593"/>
                <a:gd name="connsiteX41" fmla="*/ 42564 w 2733870"/>
                <a:gd name="connsiteY41" fmla="*/ 1157370 h 1695593"/>
                <a:gd name="connsiteX42" fmla="*/ 194964 w 2733870"/>
                <a:gd name="connsiteY42" fmla="*/ 1185945 h 1695593"/>
                <a:gd name="connsiteX0" fmla="*/ 194964 w 2733870"/>
                <a:gd name="connsiteY0" fmla="*/ 1185945 h 1695593"/>
                <a:gd name="connsiteX1" fmla="*/ 361651 w 2733870"/>
                <a:gd name="connsiteY1" fmla="*/ 1238332 h 1695593"/>
                <a:gd name="connsiteX2" fmla="*/ 514051 w 2733870"/>
                <a:gd name="connsiteY2" fmla="*/ 1352632 h 1695593"/>
                <a:gd name="connsiteX3" fmla="*/ 737889 w 2733870"/>
                <a:gd name="connsiteY3" fmla="*/ 1452645 h 1695593"/>
                <a:gd name="connsiteX4" fmla="*/ 876001 w 2733870"/>
                <a:gd name="connsiteY4" fmla="*/ 1547895 h 1695593"/>
                <a:gd name="connsiteX5" fmla="*/ 1004589 w 2733870"/>
                <a:gd name="connsiteY5" fmla="*/ 1619332 h 1695593"/>
                <a:gd name="connsiteX6" fmla="*/ 1085551 w 2733870"/>
                <a:gd name="connsiteY6" fmla="*/ 1638382 h 1695593"/>
                <a:gd name="connsiteX7" fmla="*/ 1376064 w 2733870"/>
                <a:gd name="connsiteY7" fmla="*/ 1624095 h 1695593"/>
                <a:gd name="connsiteX8" fmla="*/ 1652289 w 2733870"/>
                <a:gd name="connsiteY8" fmla="*/ 1671720 h 1695593"/>
                <a:gd name="connsiteX9" fmla="*/ 1909464 w 2733870"/>
                <a:gd name="connsiteY9" fmla="*/ 1681245 h 1695593"/>
                <a:gd name="connsiteX10" fmla="*/ 2057101 w 2733870"/>
                <a:gd name="connsiteY10" fmla="*/ 1676482 h 1695593"/>
                <a:gd name="connsiteX11" fmla="*/ 2195214 w 2733870"/>
                <a:gd name="connsiteY11" fmla="*/ 1686007 h 1695593"/>
                <a:gd name="connsiteX12" fmla="*/ 2447626 w 2733870"/>
                <a:gd name="connsiteY12" fmla="*/ 1695532 h 1695593"/>
                <a:gd name="connsiteX13" fmla="*/ 2633364 w 2733870"/>
                <a:gd name="connsiteY13" fmla="*/ 1681245 h 1695593"/>
                <a:gd name="connsiteX14" fmla="*/ 2642889 w 2733870"/>
                <a:gd name="connsiteY14" fmla="*/ 1662195 h 1695593"/>
                <a:gd name="connsiteX15" fmla="*/ 2676226 w 2733870"/>
                <a:gd name="connsiteY15" fmla="*/ 1571707 h 1695593"/>
                <a:gd name="connsiteX16" fmla="*/ 2566689 w 2733870"/>
                <a:gd name="connsiteY16" fmla="*/ 1371682 h 1695593"/>
                <a:gd name="connsiteX17" fmla="*/ 2733376 w 2733870"/>
                <a:gd name="connsiteY17" fmla="*/ 1181182 h 1695593"/>
                <a:gd name="connsiteX18" fmla="*/ 2614314 w 2733870"/>
                <a:gd name="connsiteY18" fmla="*/ 966870 h 1695593"/>
                <a:gd name="connsiteX19" fmla="*/ 2509539 w 2733870"/>
                <a:gd name="connsiteY19" fmla="*/ 766845 h 1695593"/>
                <a:gd name="connsiteX20" fmla="*/ 2380951 w 2733870"/>
                <a:gd name="connsiteY20" fmla="*/ 562057 h 1695593"/>
                <a:gd name="connsiteX21" fmla="*/ 2319039 w 2733870"/>
                <a:gd name="connsiteY21" fmla="*/ 409657 h 1695593"/>
                <a:gd name="connsiteX22" fmla="*/ 2280939 w 2733870"/>
                <a:gd name="connsiteY22" fmla="*/ 285832 h 1695593"/>
                <a:gd name="connsiteX23" fmla="*/ 2204739 w 2733870"/>
                <a:gd name="connsiteY23" fmla="*/ 257257 h 1695593"/>
                <a:gd name="connsiteX24" fmla="*/ 2071389 w 2733870"/>
                <a:gd name="connsiteY24" fmla="*/ 219157 h 1695593"/>
                <a:gd name="connsiteX25" fmla="*/ 1995189 w 2733870"/>
                <a:gd name="connsiteY25" fmla="*/ 190582 h 1695593"/>
                <a:gd name="connsiteX26" fmla="*/ 1933276 w 2733870"/>
                <a:gd name="connsiteY26" fmla="*/ 66757 h 1695593"/>
                <a:gd name="connsiteX27" fmla="*/ 1790401 w 2733870"/>
                <a:gd name="connsiteY27" fmla="*/ 42945 h 1695593"/>
                <a:gd name="connsiteX28" fmla="*/ 1685626 w 2733870"/>
                <a:gd name="connsiteY28" fmla="*/ 71520 h 1695593"/>
                <a:gd name="connsiteX29" fmla="*/ 1476076 w 2733870"/>
                <a:gd name="connsiteY29" fmla="*/ 19132 h 1695593"/>
                <a:gd name="connsiteX30" fmla="*/ 1376064 w 2733870"/>
                <a:gd name="connsiteY30" fmla="*/ 23895 h 1695593"/>
                <a:gd name="connsiteX31" fmla="*/ 1276051 w 2733870"/>
                <a:gd name="connsiteY31" fmla="*/ 82 h 1695593"/>
                <a:gd name="connsiteX32" fmla="*/ 1166514 w 2733870"/>
                <a:gd name="connsiteY32" fmla="*/ 33420 h 1695593"/>
                <a:gd name="connsiteX33" fmla="*/ 1052214 w 2733870"/>
                <a:gd name="connsiteY33" fmla="*/ 138195 h 1695593"/>
                <a:gd name="connsiteX34" fmla="*/ 837901 w 2733870"/>
                <a:gd name="connsiteY34" fmla="*/ 209632 h 1695593"/>
                <a:gd name="connsiteX35" fmla="*/ 685501 w 2733870"/>
                <a:gd name="connsiteY35" fmla="*/ 185820 h 1695593"/>
                <a:gd name="connsiteX36" fmla="*/ 475952 w 2733870"/>
                <a:gd name="connsiteY36" fmla="*/ 223920 h 1695593"/>
                <a:gd name="connsiteX37" fmla="*/ 323551 w 2733870"/>
                <a:gd name="connsiteY37" fmla="*/ 357270 h 1695593"/>
                <a:gd name="connsiteX38" fmla="*/ 247351 w 2733870"/>
                <a:gd name="connsiteY38" fmla="*/ 543007 h 1695593"/>
                <a:gd name="connsiteX39" fmla="*/ 33039 w 2733870"/>
                <a:gd name="connsiteY39" fmla="*/ 743032 h 1695593"/>
                <a:gd name="connsiteX40" fmla="*/ 9227 w 2733870"/>
                <a:gd name="connsiteY40" fmla="*/ 933532 h 1695593"/>
                <a:gd name="connsiteX41" fmla="*/ 80664 w 2733870"/>
                <a:gd name="connsiteY41" fmla="*/ 1090695 h 1695593"/>
                <a:gd name="connsiteX42" fmla="*/ 194964 w 2733870"/>
                <a:gd name="connsiteY42" fmla="*/ 1185945 h 16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33870" h="1695593">
                  <a:moveTo>
                    <a:pt x="194964" y="1185945"/>
                  </a:moveTo>
                  <a:cubicBezTo>
                    <a:pt x="241795" y="1210551"/>
                    <a:pt x="308470" y="1210551"/>
                    <a:pt x="361651" y="1238332"/>
                  </a:cubicBezTo>
                  <a:cubicBezTo>
                    <a:pt x="414832" y="1266113"/>
                    <a:pt x="451345" y="1316913"/>
                    <a:pt x="514051" y="1352632"/>
                  </a:cubicBezTo>
                  <a:cubicBezTo>
                    <a:pt x="576757" y="1388351"/>
                    <a:pt x="677564" y="1420101"/>
                    <a:pt x="737889" y="1452645"/>
                  </a:cubicBezTo>
                  <a:cubicBezTo>
                    <a:pt x="798214" y="1485189"/>
                    <a:pt x="831551" y="1520114"/>
                    <a:pt x="876001" y="1547895"/>
                  </a:cubicBezTo>
                  <a:cubicBezTo>
                    <a:pt x="920451" y="1575676"/>
                    <a:pt x="969664" y="1604251"/>
                    <a:pt x="1004589" y="1619332"/>
                  </a:cubicBezTo>
                  <a:cubicBezTo>
                    <a:pt x="1039514" y="1634413"/>
                    <a:pt x="1023639" y="1637588"/>
                    <a:pt x="1085551" y="1638382"/>
                  </a:cubicBezTo>
                  <a:cubicBezTo>
                    <a:pt x="1147463" y="1639176"/>
                    <a:pt x="1281608" y="1618539"/>
                    <a:pt x="1376064" y="1624095"/>
                  </a:cubicBezTo>
                  <a:cubicBezTo>
                    <a:pt x="1470520" y="1629651"/>
                    <a:pt x="1563389" y="1662195"/>
                    <a:pt x="1652289" y="1671720"/>
                  </a:cubicBezTo>
                  <a:cubicBezTo>
                    <a:pt x="1741189" y="1681245"/>
                    <a:pt x="1841995" y="1680451"/>
                    <a:pt x="1909464" y="1681245"/>
                  </a:cubicBezTo>
                  <a:cubicBezTo>
                    <a:pt x="1976933" y="1682039"/>
                    <a:pt x="2009476" y="1675688"/>
                    <a:pt x="2057101" y="1676482"/>
                  </a:cubicBezTo>
                  <a:cubicBezTo>
                    <a:pt x="2104726" y="1677276"/>
                    <a:pt x="2130127" y="1682832"/>
                    <a:pt x="2195214" y="1686007"/>
                  </a:cubicBezTo>
                  <a:cubicBezTo>
                    <a:pt x="2260302" y="1689182"/>
                    <a:pt x="2374601" y="1696326"/>
                    <a:pt x="2447626" y="1695532"/>
                  </a:cubicBezTo>
                  <a:cubicBezTo>
                    <a:pt x="2520651" y="1694738"/>
                    <a:pt x="2600820" y="1686801"/>
                    <a:pt x="2633364" y="1681245"/>
                  </a:cubicBezTo>
                  <a:cubicBezTo>
                    <a:pt x="2665908" y="1675689"/>
                    <a:pt x="2635745" y="1680451"/>
                    <a:pt x="2642889" y="1662195"/>
                  </a:cubicBezTo>
                  <a:cubicBezTo>
                    <a:pt x="2650033" y="1643939"/>
                    <a:pt x="2688926" y="1620126"/>
                    <a:pt x="2676226" y="1571707"/>
                  </a:cubicBezTo>
                  <a:cubicBezTo>
                    <a:pt x="2663526" y="1523288"/>
                    <a:pt x="2557164" y="1436769"/>
                    <a:pt x="2566689" y="1371682"/>
                  </a:cubicBezTo>
                  <a:cubicBezTo>
                    <a:pt x="2576214" y="1306595"/>
                    <a:pt x="2725439" y="1248651"/>
                    <a:pt x="2733376" y="1181182"/>
                  </a:cubicBezTo>
                  <a:cubicBezTo>
                    <a:pt x="2741313" y="1113713"/>
                    <a:pt x="2651620" y="1035926"/>
                    <a:pt x="2614314" y="966870"/>
                  </a:cubicBezTo>
                  <a:cubicBezTo>
                    <a:pt x="2577008" y="897814"/>
                    <a:pt x="2548433" y="834314"/>
                    <a:pt x="2509539" y="766845"/>
                  </a:cubicBezTo>
                  <a:cubicBezTo>
                    <a:pt x="2470645" y="699376"/>
                    <a:pt x="2412701" y="621588"/>
                    <a:pt x="2380951" y="562057"/>
                  </a:cubicBezTo>
                  <a:cubicBezTo>
                    <a:pt x="2349201" y="502526"/>
                    <a:pt x="2335708" y="455694"/>
                    <a:pt x="2319039" y="409657"/>
                  </a:cubicBezTo>
                  <a:cubicBezTo>
                    <a:pt x="2302370" y="363619"/>
                    <a:pt x="2299989" y="311232"/>
                    <a:pt x="2280939" y="285832"/>
                  </a:cubicBezTo>
                  <a:cubicBezTo>
                    <a:pt x="2261889" y="260432"/>
                    <a:pt x="2239664" y="268369"/>
                    <a:pt x="2204739" y="257257"/>
                  </a:cubicBezTo>
                  <a:cubicBezTo>
                    <a:pt x="2169814" y="246144"/>
                    <a:pt x="2106314" y="230269"/>
                    <a:pt x="2071389" y="219157"/>
                  </a:cubicBezTo>
                  <a:cubicBezTo>
                    <a:pt x="2036464" y="208044"/>
                    <a:pt x="2018208" y="215982"/>
                    <a:pt x="1995189" y="190582"/>
                  </a:cubicBezTo>
                  <a:cubicBezTo>
                    <a:pt x="1972170" y="165182"/>
                    <a:pt x="1967407" y="91363"/>
                    <a:pt x="1933276" y="66757"/>
                  </a:cubicBezTo>
                  <a:cubicBezTo>
                    <a:pt x="1899145" y="42151"/>
                    <a:pt x="1831676" y="42151"/>
                    <a:pt x="1790401" y="42945"/>
                  </a:cubicBezTo>
                  <a:cubicBezTo>
                    <a:pt x="1749126" y="43739"/>
                    <a:pt x="1738013" y="75489"/>
                    <a:pt x="1685626" y="71520"/>
                  </a:cubicBezTo>
                  <a:cubicBezTo>
                    <a:pt x="1633239" y="67551"/>
                    <a:pt x="1527670" y="27069"/>
                    <a:pt x="1476076" y="19132"/>
                  </a:cubicBezTo>
                  <a:cubicBezTo>
                    <a:pt x="1424482" y="11195"/>
                    <a:pt x="1409401" y="22307"/>
                    <a:pt x="1376064" y="23895"/>
                  </a:cubicBezTo>
                  <a:cubicBezTo>
                    <a:pt x="1342727" y="20720"/>
                    <a:pt x="1310976" y="-1506"/>
                    <a:pt x="1276051" y="82"/>
                  </a:cubicBezTo>
                  <a:cubicBezTo>
                    <a:pt x="1241126" y="1670"/>
                    <a:pt x="1203820" y="10401"/>
                    <a:pt x="1166514" y="33420"/>
                  </a:cubicBezTo>
                  <a:cubicBezTo>
                    <a:pt x="1129208" y="56439"/>
                    <a:pt x="1106983" y="108826"/>
                    <a:pt x="1052214" y="138195"/>
                  </a:cubicBezTo>
                  <a:cubicBezTo>
                    <a:pt x="997445" y="167564"/>
                    <a:pt x="899020" y="201695"/>
                    <a:pt x="837901" y="209632"/>
                  </a:cubicBezTo>
                  <a:cubicBezTo>
                    <a:pt x="776782" y="217570"/>
                    <a:pt x="745826" y="183439"/>
                    <a:pt x="685501" y="185820"/>
                  </a:cubicBezTo>
                  <a:cubicBezTo>
                    <a:pt x="625176" y="188201"/>
                    <a:pt x="536277" y="195345"/>
                    <a:pt x="475952" y="223920"/>
                  </a:cubicBezTo>
                  <a:cubicBezTo>
                    <a:pt x="415627" y="252495"/>
                    <a:pt x="361651" y="304089"/>
                    <a:pt x="323551" y="357270"/>
                  </a:cubicBezTo>
                  <a:cubicBezTo>
                    <a:pt x="285451" y="410451"/>
                    <a:pt x="295770" y="478713"/>
                    <a:pt x="247351" y="543007"/>
                  </a:cubicBezTo>
                  <a:cubicBezTo>
                    <a:pt x="198932" y="607301"/>
                    <a:pt x="72726" y="677945"/>
                    <a:pt x="33039" y="743032"/>
                  </a:cubicBezTo>
                  <a:cubicBezTo>
                    <a:pt x="-6648" y="808120"/>
                    <a:pt x="-5061" y="864476"/>
                    <a:pt x="9227" y="933532"/>
                  </a:cubicBezTo>
                  <a:cubicBezTo>
                    <a:pt x="23514" y="1002588"/>
                    <a:pt x="49708" y="1048626"/>
                    <a:pt x="80664" y="1090695"/>
                  </a:cubicBezTo>
                  <a:cubicBezTo>
                    <a:pt x="111620" y="1132764"/>
                    <a:pt x="148133" y="1161339"/>
                    <a:pt x="194964" y="1185945"/>
                  </a:cubicBezTo>
                  <a:close/>
                </a:path>
              </a:pathLst>
            </a:custGeom>
            <a:solidFill>
              <a:schemeClr val="accent1">
                <a:lumMod val="60000"/>
                <a:lumOff val="40000"/>
              </a:schemeClr>
            </a:solidFill>
            <a:ln w="28575">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11"/>
            <p:cNvSpPr/>
            <p:nvPr/>
          </p:nvSpPr>
          <p:spPr>
            <a:xfrm>
              <a:off x="8111942" y="4326779"/>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Freeform 63"/>
            <p:cNvSpPr/>
            <p:nvPr/>
          </p:nvSpPr>
          <p:spPr>
            <a:xfrm rot="3894316">
              <a:off x="8243428" y="4172171"/>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Freeform 64"/>
            <p:cNvSpPr/>
            <p:nvPr/>
          </p:nvSpPr>
          <p:spPr>
            <a:xfrm rot="2906312">
              <a:off x="8334460" y="4367575"/>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Freeform 65"/>
            <p:cNvSpPr/>
            <p:nvPr/>
          </p:nvSpPr>
          <p:spPr>
            <a:xfrm rot="5107411">
              <a:off x="8221540" y="4547307"/>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Freeform 66"/>
            <p:cNvSpPr/>
            <p:nvPr/>
          </p:nvSpPr>
          <p:spPr>
            <a:xfrm>
              <a:off x="8407103" y="3950130"/>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Freeform 67"/>
            <p:cNvSpPr/>
            <p:nvPr/>
          </p:nvSpPr>
          <p:spPr>
            <a:xfrm rot="3894316">
              <a:off x="8538589" y="3795522"/>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Freeform 68"/>
            <p:cNvSpPr/>
            <p:nvPr/>
          </p:nvSpPr>
          <p:spPr>
            <a:xfrm rot="2906312">
              <a:off x="8629621" y="3990926"/>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Freeform 69"/>
            <p:cNvSpPr/>
            <p:nvPr/>
          </p:nvSpPr>
          <p:spPr>
            <a:xfrm rot="5107411">
              <a:off x="8516701" y="4170658"/>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Freeform 70"/>
            <p:cNvSpPr/>
            <p:nvPr/>
          </p:nvSpPr>
          <p:spPr>
            <a:xfrm>
              <a:off x="8483282" y="4541983"/>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Freeform 71"/>
            <p:cNvSpPr/>
            <p:nvPr/>
          </p:nvSpPr>
          <p:spPr>
            <a:xfrm rot="3894316">
              <a:off x="8614768" y="4387375"/>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reeform 72"/>
            <p:cNvSpPr/>
            <p:nvPr/>
          </p:nvSpPr>
          <p:spPr>
            <a:xfrm rot="2906312">
              <a:off x="8705800" y="4582779"/>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Freeform 73"/>
            <p:cNvSpPr/>
            <p:nvPr/>
          </p:nvSpPr>
          <p:spPr>
            <a:xfrm rot="5107411">
              <a:off x="8592880" y="4762511"/>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Freeform 74"/>
            <p:cNvSpPr/>
            <p:nvPr/>
          </p:nvSpPr>
          <p:spPr>
            <a:xfrm>
              <a:off x="8778443" y="4165334"/>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Freeform 75"/>
            <p:cNvSpPr/>
            <p:nvPr/>
          </p:nvSpPr>
          <p:spPr>
            <a:xfrm rot="3894316">
              <a:off x="8909929" y="4010726"/>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Freeform 76"/>
            <p:cNvSpPr/>
            <p:nvPr/>
          </p:nvSpPr>
          <p:spPr>
            <a:xfrm rot="2906312">
              <a:off x="9000961" y="4206130"/>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Freeform 77"/>
            <p:cNvSpPr/>
            <p:nvPr/>
          </p:nvSpPr>
          <p:spPr>
            <a:xfrm rot="5107411">
              <a:off x="8888041" y="4385862"/>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Freeform 78"/>
            <p:cNvSpPr/>
            <p:nvPr/>
          </p:nvSpPr>
          <p:spPr>
            <a:xfrm>
              <a:off x="8873061" y="4753050"/>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Freeform 79"/>
            <p:cNvSpPr/>
            <p:nvPr/>
          </p:nvSpPr>
          <p:spPr>
            <a:xfrm rot="3894316">
              <a:off x="9004547" y="4598442"/>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Freeform 80"/>
            <p:cNvSpPr/>
            <p:nvPr/>
          </p:nvSpPr>
          <p:spPr>
            <a:xfrm rot="2906312">
              <a:off x="9095579" y="4793846"/>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Freeform 81"/>
            <p:cNvSpPr/>
            <p:nvPr/>
          </p:nvSpPr>
          <p:spPr>
            <a:xfrm rot="5107411">
              <a:off x="8982659" y="4973578"/>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Freeform 82"/>
            <p:cNvSpPr/>
            <p:nvPr/>
          </p:nvSpPr>
          <p:spPr>
            <a:xfrm>
              <a:off x="9168222" y="4376401"/>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Freeform 83"/>
            <p:cNvSpPr/>
            <p:nvPr/>
          </p:nvSpPr>
          <p:spPr>
            <a:xfrm rot="3894316">
              <a:off x="9299708" y="4221793"/>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Freeform 84"/>
            <p:cNvSpPr/>
            <p:nvPr/>
          </p:nvSpPr>
          <p:spPr>
            <a:xfrm rot="2906312">
              <a:off x="9390740" y="4417197"/>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Freeform 85"/>
            <p:cNvSpPr/>
            <p:nvPr/>
          </p:nvSpPr>
          <p:spPr>
            <a:xfrm rot="5107411">
              <a:off x="9277820" y="4596929"/>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Freeform 86"/>
            <p:cNvSpPr/>
            <p:nvPr/>
          </p:nvSpPr>
          <p:spPr>
            <a:xfrm>
              <a:off x="9248359" y="4956429"/>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Freeform 87"/>
            <p:cNvSpPr/>
            <p:nvPr/>
          </p:nvSpPr>
          <p:spPr>
            <a:xfrm rot="3894316">
              <a:off x="9379845" y="4801821"/>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Freeform 88"/>
            <p:cNvSpPr/>
            <p:nvPr/>
          </p:nvSpPr>
          <p:spPr>
            <a:xfrm rot="2906312">
              <a:off x="9470877" y="4997225"/>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Freeform 90"/>
            <p:cNvSpPr/>
            <p:nvPr/>
          </p:nvSpPr>
          <p:spPr>
            <a:xfrm>
              <a:off x="9543520" y="4579780"/>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Freeform 91"/>
            <p:cNvSpPr/>
            <p:nvPr/>
          </p:nvSpPr>
          <p:spPr>
            <a:xfrm rot="3894316">
              <a:off x="9675006" y="4425172"/>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Freeform 92"/>
            <p:cNvSpPr/>
            <p:nvPr/>
          </p:nvSpPr>
          <p:spPr>
            <a:xfrm rot="2906312">
              <a:off x="9766038" y="4620576"/>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Freeform 93"/>
            <p:cNvSpPr/>
            <p:nvPr/>
          </p:nvSpPr>
          <p:spPr>
            <a:xfrm rot="5107411">
              <a:off x="9653118" y="4800308"/>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Freeform 94"/>
            <p:cNvSpPr/>
            <p:nvPr/>
          </p:nvSpPr>
          <p:spPr>
            <a:xfrm rot="5107411">
              <a:off x="9912824" y="4443564"/>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Freeform 95"/>
            <p:cNvSpPr/>
            <p:nvPr/>
          </p:nvSpPr>
          <p:spPr>
            <a:xfrm>
              <a:off x="9897844" y="4810752"/>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Freeform 96"/>
            <p:cNvSpPr/>
            <p:nvPr/>
          </p:nvSpPr>
          <p:spPr>
            <a:xfrm rot="3894316">
              <a:off x="10029330" y="4656144"/>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Freeform 97"/>
            <p:cNvSpPr/>
            <p:nvPr/>
          </p:nvSpPr>
          <p:spPr>
            <a:xfrm rot="2906312">
              <a:off x="10120362" y="4851548"/>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Freeform 98"/>
            <p:cNvSpPr/>
            <p:nvPr/>
          </p:nvSpPr>
          <p:spPr>
            <a:xfrm rot="5107411">
              <a:off x="10007442" y="5031280"/>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Freeform 99"/>
            <p:cNvSpPr/>
            <p:nvPr/>
          </p:nvSpPr>
          <p:spPr>
            <a:xfrm>
              <a:off x="10193005" y="4434103"/>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Freeform 100"/>
            <p:cNvSpPr/>
            <p:nvPr/>
          </p:nvSpPr>
          <p:spPr>
            <a:xfrm rot="3894316">
              <a:off x="10324491" y="4279495"/>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Freeform 101"/>
            <p:cNvSpPr/>
            <p:nvPr/>
          </p:nvSpPr>
          <p:spPr>
            <a:xfrm rot="2906312">
              <a:off x="10415523" y="4474899"/>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rot="5107411">
              <a:off x="10302603" y="4654631"/>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Freeform 103"/>
            <p:cNvSpPr/>
            <p:nvPr/>
          </p:nvSpPr>
          <p:spPr>
            <a:xfrm>
              <a:off x="10273142" y="5014131"/>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Freeform 104"/>
            <p:cNvSpPr/>
            <p:nvPr/>
          </p:nvSpPr>
          <p:spPr>
            <a:xfrm rot="3894316">
              <a:off x="10404628" y="4859523"/>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rot="2906312">
              <a:off x="10495660" y="5054927"/>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Freeform 106"/>
            <p:cNvSpPr/>
            <p:nvPr/>
          </p:nvSpPr>
          <p:spPr>
            <a:xfrm>
              <a:off x="10568303" y="4637482"/>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Freeform 107"/>
            <p:cNvSpPr/>
            <p:nvPr/>
          </p:nvSpPr>
          <p:spPr>
            <a:xfrm rot="5107411">
              <a:off x="9727992" y="5021893"/>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Freeform 108"/>
            <p:cNvSpPr/>
            <p:nvPr/>
          </p:nvSpPr>
          <p:spPr>
            <a:xfrm rot="2906312">
              <a:off x="9589293" y="3815935"/>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Freeform 109"/>
            <p:cNvSpPr/>
            <p:nvPr/>
          </p:nvSpPr>
          <p:spPr>
            <a:xfrm rot="5107411">
              <a:off x="9476373" y="3995667"/>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721099" y="4006111"/>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Freeform 111"/>
            <p:cNvSpPr/>
            <p:nvPr/>
          </p:nvSpPr>
          <p:spPr>
            <a:xfrm rot="3894316">
              <a:off x="9852585" y="3851503"/>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Freeform 112"/>
            <p:cNvSpPr/>
            <p:nvPr/>
          </p:nvSpPr>
          <p:spPr>
            <a:xfrm rot="2906312">
              <a:off x="9943617" y="4046907"/>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Freeform 113"/>
            <p:cNvSpPr/>
            <p:nvPr/>
          </p:nvSpPr>
          <p:spPr>
            <a:xfrm rot="5107411">
              <a:off x="9830697" y="4226639"/>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Freeform 114"/>
            <p:cNvSpPr/>
            <p:nvPr/>
          </p:nvSpPr>
          <p:spPr>
            <a:xfrm rot="5107411">
              <a:off x="10125858" y="3849990"/>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Freeform 115"/>
            <p:cNvSpPr/>
            <p:nvPr/>
          </p:nvSpPr>
          <p:spPr>
            <a:xfrm>
              <a:off x="10096397" y="4209490"/>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Freeform 116"/>
            <p:cNvSpPr/>
            <p:nvPr/>
          </p:nvSpPr>
          <p:spPr>
            <a:xfrm rot="3894316">
              <a:off x="10227883" y="4054882"/>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Freeform 117"/>
            <p:cNvSpPr/>
            <p:nvPr/>
          </p:nvSpPr>
          <p:spPr>
            <a:xfrm rot="5107411">
              <a:off x="9551247" y="4217252"/>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Freeform 118"/>
            <p:cNvSpPr/>
            <p:nvPr/>
          </p:nvSpPr>
          <p:spPr>
            <a:xfrm rot="2906312">
              <a:off x="9206175" y="4038998"/>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Freeform 119"/>
            <p:cNvSpPr/>
            <p:nvPr/>
          </p:nvSpPr>
          <p:spPr>
            <a:xfrm rot="3894316">
              <a:off x="8815467" y="3807124"/>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Freeform 122"/>
            <p:cNvSpPr/>
            <p:nvPr/>
          </p:nvSpPr>
          <p:spPr>
            <a:xfrm rot="2906312">
              <a:off x="9201660" y="3625879"/>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Freeform 123"/>
            <p:cNvSpPr/>
            <p:nvPr/>
          </p:nvSpPr>
          <p:spPr>
            <a:xfrm rot="5107411">
              <a:off x="9088740" y="3805611"/>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Freeform 124"/>
            <p:cNvSpPr/>
            <p:nvPr/>
          </p:nvSpPr>
          <p:spPr>
            <a:xfrm>
              <a:off x="9350482" y="3800287"/>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Freeform 125"/>
            <p:cNvSpPr/>
            <p:nvPr/>
          </p:nvSpPr>
          <p:spPr>
            <a:xfrm rot="3894316">
              <a:off x="9481968" y="3645679"/>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Freeform 126"/>
            <p:cNvSpPr/>
            <p:nvPr/>
          </p:nvSpPr>
          <p:spPr>
            <a:xfrm rot="2906312">
              <a:off x="9801347" y="3663112"/>
              <a:ext cx="166366" cy="212469"/>
            </a:xfrm>
            <a:custGeom>
              <a:avLst/>
              <a:gdLst>
                <a:gd name="connsiteX0" fmla="*/ 3358 w 166366"/>
                <a:gd name="connsiteY0" fmla="*/ 197596 h 212469"/>
                <a:gd name="connsiteX1" fmla="*/ 31933 w 166366"/>
                <a:gd name="connsiteY1" fmla="*/ 7096 h 212469"/>
                <a:gd name="connsiteX2" fmla="*/ 165283 w 166366"/>
                <a:gd name="connsiteY2" fmla="*/ 54721 h 212469"/>
                <a:gd name="connsiteX3" fmla="*/ 89083 w 166366"/>
                <a:gd name="connsiteY3" fmla="*/ 188071 h 212469"/>
                <a:gd name="connsiteX4" fmla="*/ 3358 w 166366"/>
                <a:gd name="connsiteY4" fmla="*/ 197596 h 21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66" h="212469">
                  <a:moveTo>
                    <a:pt x="3358" y="197596"/>
                  </a:moveTo>
                  <a:cubicBezTo>
                    <a:pt x="-6167" y="167434"/>
                    <a:pt x="4946" y="30908"/>
                    <a:pt x="31933" y="7096"/>
                  </a:cubicBezTo>
                  <a:cubicBezTo>
                    <a:pt x="58920" y="-16716"/>
                    <a:pt x="155758" y="24559"/>
                    <a:pt x="165283" y="54721"/>
                  </a:cubicBezTo>
                  <a:cubicBezTo>
                    <a:pt x="174808" y="84883"/>
                    <a:pt x="119245" y="170609"/>
                    <a:pt x="89083" y="188071"/>
                  </a:cubicBezTo>
                  <a:cubicBezTo>
                    <a:pt x="58921" y="205533"/>
                    <a:pt x="12883" y="227758"/>
                    <a:pt x="3358" y="197596"/>
                  </a:cubicBezTo>
                  <a:close/>
                </a:path>
              </a:pathLst>
            </a:custGeom>
            <a:solidFill>
              <a:schemeClr val="accent4">
                <a:lumMod val="50000"/>
              </a:schemeClr>
            </a:solidFill>
            <a:ln w="28575">
              <a:solidFill>
                <a:schemeClr val="accent4">
                  <a:lumMod val="5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9" name="Group 138"/>
          <p:cNvGrpSpPr/>
          <p:nvPr/>
        </p:nvGrpSpPr>
        <p:grpSpPr>
          <a:xfrm>
            <a:off x="5236691" y="4479315"/>
            <a:ext cx="2840454" cy="452079"/>
            <a:chOff x="5236691" y="4479315"/>
            <a:chExt cx="2840454" cy="452079"/>
          </a:xfrm>
        </p:grpSpPr>
        <p:cxnSp>
          <p:nvCxnSpPr>
            <p:cNvPr id="129" name="Straight Arrow Connector 128"/>
            <p:cNvCxnSpPr/>
            <p:nvPr/>
          </p:nvCxnSpPr>
          <p:spPr>
            <a:xfrm flipV="1">
              <a:off x="5696097" y="4479315"/>
              <a:ext cx="2381048" cy="2544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5236691" y="4523431"/>
              <a:ext cx="457200" cy="407963"/>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3" name="TextBox 132"/>
          <p:cNvSpPr txBox="1"/>
          <p:nvPr/>
        </p:nvSpPr>
        <p:spPr>
          <a:xfrm>
            <a:off x="8031534" y="2712903"/>
            <a:ext cx="3330207" cy="369332"/>
          </a:xfrm>
          <a:prstGeom prst="rect">
            <a:avLst/>
          </a:prstGeom>
          <a:noFill/>
        </p:spPr>
        <p:txBody>
          <a:bodyPr wrap="none" rtlCol="0">
            <a:spAutoFit/>
          </a:bodyPr>
          <a:lstStyle/>
          <a:p>
            <a:r>
              <a:rPr lang="en-US" dirty="0"/>
              <a:t>Water flows in the whole channel</a:t>
            </a:r>
          </a:p>
        </p:txBody>
      </p:sp>
      <p:sp>
        <p:nvSpPr>
          <p:cNvPr id="134" name="TextBox 133"/>
          <p:cNvSpPr txBox="1"/>
          <p:nvPr/>
        </p:nvSpPr>
        <p:spPr>
          <a:xfrm>
            <a:off x="7849274" y="5246613"/>
            <a:ext cx="3525965" cy="369332"/>
          </a:xfrm>
          <a:prstGeom prst="rect">
            <a:avLst/>
          </a:prstGeom>
          <a:noFill/>
        </p:spPr>
        <p:txBody>
          <a:bodyPr wrap="none" rtlCol="0">
            <a:spAutoFit/>
          </a:bodyPr>
          <a:lstStyle/>
          <a:p>
            <a:r>
              <a:rPr lang="en-US" dirty="0"/>
              <a:t>Water only flows in the pore spaces</a:t>
            </a:r>
          </a:p>
        </p:txBody>
      </p:sp>
      <mc:AlternateContent xmlns:mc="http://schemas.openxmlformats.org/markup-compatibility/2006" xmlns:a14="http://schemas.microsoft.com/office/drawing/2010/main">
        <mc:Choice Requires="a14">
          <p:sp>
            <p:nvSpPr>
              <p:cNvPr id="135" name="Rectangle 134"/>
              <p:cNvSpPr/>
              <p:nvPr/>
            </p:nvSpPr>
            <p:spPr>
              <a:xfrm>
                <a:off x="4196845" y="5612717"/>
                <a:ext cx="2697533" cy="8450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latin typeface="Cambria Math" panose="02040503050406030204" pitchFamily="18" charset="0"/>
                            </a:rPr>
                          </m:ctrlPr>
                        </m:accPr>
                        <m:e>
                          <m:r>
                            <a:rPr lang="en-US" sz="2400" i="1">
                              <a:latin typeface="Cambria Math" panose="02040503050406030204" pitchFamily="18" charset="0"/>
                            </a:rPr>
                            <m:t>𝑈</m:t>
                          </m:r>
                        </m:e>
                      </m:acc>
                      <m:r>
                        <a:rPr lang="en-US" sz="2400" b="0" i="1" smtClean="0">
                          <a:latin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𝑄</m:t>
                          </m:r>
                        </m:num>
                        <m:den>
                          <m:r>
                            <a:rPr lang="en-US" sz="2000" i="1">
                              <a:latin typeface="Cambria Math" panose="02040503050406030204" pitchFamily="18" charset="0"/>
                              <a:ea typeface="Cambria Math" panose="02040503050406030204" pitchFamily="18" charset="0"/>
                            </a:rPr>
                            <m:t>𝐴</m:t>
                          </m:r>
                          <m:r>
                            <a:rPr lang="en-US" sz="2000" i="1" smtClean="0">
                              <a:latin typeface="Cambria Math" panose="02040503050406030204" pitchFamily="18" charset="0"/>
                              <a:ea typeface="Cambria Math" panose="02040503050406030204" pitchFamily="18" charset="0"/>
                            </a:rPr>
                            <m:t>𝜙</m:t>
                          </m:r>
                        </m:den>
                      </m:f>
                      <m:r>
                        <a:rPr lang="en-US" sz="20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m:t>
                      </m:r>
                      <m:f>
                        <m:fPr>
                          <m:ctrlPr>
                            <a:rPr lang="en-US" sz="240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𝜙</m:t>
                          </m:r>
                        </m:den>
                      </m:f>
                      <m:r>
                        <a:rPr lang="en-US" sz="2400" i="1">
                          <a:latin typeface="Cambria Math" panose="02040503050406030204" pitchFamily="18" charset="0"/>
                          <a:ea typeface="Cambria Math" panose="02040503050406030204" pitchFamily="18" charset="0"/>
                        </a:rPr>
                        <m:t>𝐾</m:t>
                      </m:r>
                      <m:f>
                        <m:fPr>
                          <m:ctrlPr>
                            <a:rPr lang="en-US" sz="2400" i="1">
                              <a:latin typeface="Cambria Math" panose="02040503050406030204" pitchFamily="18" charset="0"/>
                              <a:ea typeface="Cambria Math" panose="02040503050406030204" pitchFamily="18" charset="0"/>
                            </a:rPr>
                          </m:ctrlPr>
                        </m:fPr>
                        <m:num>
                          <m:r>
                            <m:rPr>
                              <m:sty m:val="p"/>
                            </m:rPr>
                            <a:rPr lang="el-GR" sz="2400" i="1">
                              <a:latin typeface="Cambria Math" panose="02040503050406030204" pitchFamily="18" charset="0"/>
                              <a:ea typeface="Cambria Math" panose="02040503050406030204" pitchFamily="18" charset="0"/>
                            </a:rPr>
                            <m:t>Δ</m:t>
                          </m:r>
                          <m:r>
                            <a:rPr lang="en-US" sz="2400" i="1">
                              <a:latin typeface="Cambria Math" panose="02040503050406030204" pitchFamily="18" charset="0"/>
                              <a:ea typeface="Cambria Math" panose="02040503050406030204" pitchFamily="18" charset="0"/>
                            </a:rPr>
                            <m:t>h</m:t>
                          </m:r>
                        </m:num>
                        <m:den>
                          <m:r>
                            <m:rPr>
                              <m:sty m:val="p"/>
                            </m:rPr>
                            <a:rPr lang="el-GR" sz="2400" i="1">
                              <a:latin typeface="Cambria Math" panose="02040503050406030204" pitchFamily="18" charset="0"/>
                              <a:ea typeface="Cambria Math" panose="02040503050406030204" pitchFamily="18" charset="0"/>
                            </a:rPr>
                            <m:t>Δ</m:t>
                          </m:r>
                          <m:r>
                            <a:rPr lang="en-US" sz="2400" i="1">
                              <a:latin typeface="Cambria Math" panose="02040503050406030204" pitchFamily="18" charset="0"/>
                              <a:ea typeface="Cambria Math" panose="02040503050406030204" pitchFamily="18" charset="0"/>
                            </a:rPr>
                            <m:t>𝑙</m:t>
                          </m:r>
                        </m:den>
                      </m:f>
                    </m:oMath>
                  </m:oMathPara>
                </a14:m>
                <a:endParaRPr lang="en-US" sz="2000" dirty="0"/>
              </a:p>
            </p:txBody>
          </p:sp>
        </mc:Choice>
        <mc:Fallback xmlns="">
          <p:sp>
            <p:nvSpPr>
              <p:cNvPr id="135" name="Rectangle 134"/>
              <p:cNvSpPr>
                <a:spLocks noRot="1" noChangeAspect="1" noMove="1" noResize="1" noEditPoints="1" noAdjustHandles="1" noChangeArrowheads="1" noChangeShapeType="1" noTextEdit="1"/>
              </p:cNvSpPr>
              <p:nvPr/>
            </p:nvSpPr>
            <p:spPr>
              <a:xfrm>
                <a:off x="4196845" y="5612717"/>
                <a:ext cx="2697533" cy="845040"/>
              </a:xfrm>
              <a:prstGeom prst="rect">
                <a:avLst/>
              </a:prstGeom>
              <a:blipFill rotWithShape="0">
                <a:blip r:embed="rId6"/>
                <a:stretch>
                  <a:fillRect/>
                </a:stretch>
              </a:blipFill>
            </p:spPr>
            <p:txBody>
              <a:bodyPr/>
              <a:lstStyle/>
              <a:p>
                <a:r>
                  <a:rPr lang="en-US">
                    <a:noFill/>
                  </a:rPr>
                  <a:t> </a:t>
                </a:r>
              </a:p>
            </p:txBody>
          </p:sp>
        </mc:Fallback>
      </mc:AlternateContent>
      <p:sp>
        <p:nvSpPr>
          <p:cNvPr id="136" name="TextBox 135"/>
          <p:cNvSpPr txBox="1"/>
          <p:nvPr/>
        </p:nvSpPr>
        <p:spPr>
          <a:xfrm>
            <a:off x="1323975" y="5586171"/>
            <a:ext cx="2704652" cy="923330"/>
          </a:xfrm>
          <a:prstGeom prst="rect">
            <a:avLst/>
          </a:prstGeom>
          <a:noFill/>
        </p:spPr>
        <p:txBody>
          <a:bodyPr wrap="square" rtlCol="0">
            <a:spAutoFit/>
          </a:bodyPr>
          <a:lstStyle/>
          <a:p>
            <a:r>
              <a:rPr lang="en-US" dirty="0"/>
              <a:t>Velocity of groundwater, or the velocity of a solute in groundwater</a:t>
            </a:r>
          </a:p>
        </p:txBody>
      </p:sp>
      <mc:AlternateContent xmlns:mc="http://schemas.openxmlformats.org/markup-compatibility/2006" xmlns:a14="http://schemas.microsoft.com/office/drawing/2010/main">
        <mc:Choice Requires="a14">
          <p:sp>
            <p:nvSpPr>
              <p:cNvPr id="140" name="Rectangle 139"/>
              <p:cNvSpPr/>
              <p:nvPr/>
            </p:nvSpPr>
            <p:spPr>
              <a:xfrm>
                <a:off x="7142400" y="5624698"/>
                <a:ext cx="1195199" cy="864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latin typeface="Cambria Math" panose="02040503050406030204" pitchFamily="18" charset="0"/>
                            </a:rPr>
                          </m:ctrlPr>
                        </m:accPr>
                        <m:e>
                          <m:r>
                            <a:rPr lang="en-US" sz="2800" i="1">
                              <a:latin typeface="Cambria Math" panose="02040503050406030204" pitchFamily="18" charset="0"/>
                            </a:rPr>
                            <m:t>𝑈</m:t>
                          </m:r>
                        </m:e>
                      </m:acc>
                      <m:r>
                        <a:rPr lang="en-US" sz="2800" b="0" i="1" smtClean="0">
                          <a:latin typeface="Cambria Math" panose="02040503050406030204" pitchFamily="18" charset="0"/>
                        </a:rPr>
                        <m:t>&gt;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𝑄</m:t>
                          </m:r>
                        </m:num>
                        <m:den>
                          <m:r>
                            <a:rPr lang="en-US" sz="2400" i="1">
                              <a:latin typeface="Cambria Math" panose="02040503050406030204" pitchFamily="18" charset="0"/>
                              <a:ea typeface="Cambria Math" panose="02040503050406030204" pitchFamily="18" charset="0"/>
                            </a:rPr>
                            <m:t>𝐴</m:t>
                          </m:r>
                        </m:den>
                      </m:f>
                    </m:oMath>
                  </m:oMathPara>
                </a14:m>
                <a:endParaRPr lang="en-US" sz="2400" dirty="0"/>
              </a:p>
            </p:txBody>
          </p:sp>
        </mc:Choice>
        <mc:Fallback xmlns="">
          <p:sp>
            <p:nvSpPr>
              <p:cNvPr id="140" name="Rectangle 139"/>
              <p:cNvSpPr>
                <a:spLocks noRot="1" noChangeAspect="1" noMove="1" noResize="1" noEditPoints="1" noAdjustHandles="1" noChangeArrowheads="1" noChangeShapeType="1" noTextEdit="1"/>
              </p:cNvSpPr>
              <p:nvPr/>
            </p:nvSpPr>
            <p:spPr>
              <a:xfrm>
                <a:off x="7142400" y="5624698"/>
                <a:ext cx="1195199" cy="864404"/>
              </a:xfrm>
              <a:prstGeom prst="rect">
                <a:avLst/>
              </a:prstGeom>
              <a:blipFill rotWithShape="0">
                <a:blip r:embed="rId7"/>
                <a:stretch>
                  <a:fillRect/>
                </a:stretch>
              </a:blipFill>
            </p:spPr>
            <p:txBody>
              <a:bodyPr/>
              <a:lstStyle/>
              <a:p>
                <a:r>
                  <a:rPr lang="en-US">
                    <a:noFill/>
                  </a:rPr>
                  <a:t> </a:t>
                </a:r>
              </a:p>
            </p:txBody>
          </p:sp>
        </mc:Fallback>
      </mc:AlternateContent>
      <p:sp>
        <p:nvSpPr>
          <p:cNvPr id="141" name="Left Arrow 140"/>
          <p:cNvSpPr/>
          <p:nvPr/>
        </p:nvSpPr>
        <p:spPr>
          <a:xfrm rot="19319749">
            <a:off x="5471127" y="3376657"/>
            <a:ext cx="1729712" cy="687111"/>
          </a:xfrm>
          <a:prstGeom prst="leftArrow">
            <a:avLst/>
          </a:prstGeom>
          <a:solidFill>
            <a:srgbClr val="FFFF00"/>
          </a:solidFill>
          <a:ln w="28575">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rgbClr val="FF0000"/>
                </a:solidFill>
              </a:rPr>
              <a:t>Darcy Flux</a:t>
            </a:r>
          </a:p>
        </p:txBody>
      </p:sp>
      <p:sp>
        <p:nvSpPr>
          <p:cNvPr id="90" name="TextBox 89"/>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05531366-3153-441E-817D-5083E34D9193}" type="slidenum">
              <a:rPr lang="en-US" smtClean="0"/>
              <a:t>46</a:t>
            </a:fld>
            <a:endParaRPr lang="en-US" dirty="0"/>
          </a:p>
        </p:txBody>
      </p:sp>
    </p:spTree>
    <p:extLst>
      <p:ext uri="{BB962C8B-B14F-4D97-AF65-F5344CB8AC3E}">
        <p14:creationId xmlns:p14="http://schemas.microsoft.com/office/powerpoint/2010/main" val="165336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left)">
                                      <p:cBhvr>
                                        <p:cTn id="15" dur="7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fade">
                                      <p:cBhvr>
                                        <p:cTn id="41" dur="500"/>
                                        <p:tgtEl>
                                          <p:spTgt spid="138"/>
                                        </p:tgtEl>
                                      </p:cBhvr>
                                    </p:animEffect>
                                  </p:childTnLst>
                                </p:cTn>
                              </p:par>
                              <p:par>
                                <p:cTn id="42" presetID="10" presetClass="entr" presetSubtype="0" fill="hold" nodeType="with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fade">
                                      <p:cBhvr>
                                        <p:cTn id="44" dur="500"/>
                                        <p:tgtEl>
                                          <p:spTgt spid="13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3"/>
                                        </p:tgtEl>
                                        <p:attrNameLst>
                                          <p:attrName>style.visibility</p:attrName>
                                        </p:attrNameLst>
                                      </p:cBhvr>
                                      <p:to>
                                        <p:strVal val="visible"/>
                                      </p:to>
                                    </p:set>
                                    <p:animEffect transition="in" filter="fade">
                                      <p:cBhvr>
                                        <p:cTn id="49" dur="500"/>
                                        <p:tgtEl>
                                          <p:spTgt spid="13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4"/>
                                        </p:tgtEl>
                                        <p:attrNameLst>
                                          <p:attrName>style.visibility</p:attrName>
                                        </p:attrNameLst>
                                      </p:cBhvr>
                                      <p:to>
                                        <p:strVal val="visible"/>
                                      </p:to>
                                    </p:set>
                                    <p:animEffect transition="in" filter="fade">
                                      <p:cBhvr>
                                        <p:cTn id="54" dur="500"/>
                                        <p:tgtEl>
                                          <p:spTgt spid="13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6"/>
                                        </p:tgtEl>
                                        <p:attrNameLst>
                                          <p:attrName>style.visibility</p:attrName>
                                        </p:attrNameLst>
                                      </p:cBhvr>
                                      <p:to>
                                        <p:strVal val="visible"/>
                                      </p:to>
                                    </p:set>
                                    <p:animEffect transition="in" filter="fade">
                                      <p:cBhvr>
                                        <p:cTn id="59" dur="500"/>
                                        <p:tgtEl>
                                          <p:spTgt spid="13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5"/>
                                        </p:tgtEl>
                                        <p:attrNameLst>
                                          <p:attrName>style.visibility</p:attrName>
                                        </p:attrNameLst>
                                      </p:cBhvr>
                                      <p:to>
                                        <p:strVal val="visible"/>
                                      </p:to>
                                    </p:set>
                                    <p:animEffect transition="in" filter="fade">
                                      <p:cBhvr>
                                        <p:cTn id="64" dur="500"/>
                                        <p:tgtEl>
                                          <p:spTgt spid="1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0"/>
                                        </p:tgtEl>
                                        <p:attrNameLst>
                                          <p:attrName>style.visibility</p:attrName>
                                        </p:attrNameLst>
                                      </p:cBhvr>
                                      <p:to>
                                        <p:strVal val="visible"/>
                                      </p:to>
                                    </p:set>
                                    <p:animEffect transition="in" filter="fade">
                                      <p:cBhvr>
                                        <p:cTn id="69" dur="500"/>
                                        <p:tgtEl>
                                          <p:spTgt spid="14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41"/>
                                        </p:tgtEl>
                                        <p:attrNameLst>
                                          <p:attrName>style.visibility</p:attrName>
                                        </p:attrNameLst>
                                      </p:cBhvr>
                                      <p:to>
                                        <p:strVal val="visible"/>
                                      </p:to>
                                    </p:set>
                                    <p:animEffect transition="in" filter="fade">
                                      <p:cBhvr>
                                        <p:cTn id="74"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5" grpId="0" animBg="1"/>
      <p:bldP spid="62" grpId="0" animBg="1"/>
      <p:bldP spid="63" grpId="0" animBg="1"/>
      <p:bldP spid="133" grpId="0"/>
      <p:bldP spid="134" grpId="0"/>
      <p:bldP spid="135" grpId="0"/>
      <p:bldP spid="136" grpId="0"/>
      <p:bldP spid="140" grpId="0"/>
      <p:bldP spid="1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 subsurface exchange: velocity in groundwater</a:t>
            </a:r>
          </a:p>
        </p:txBody>
      </p:sp>
      <p:sp>
        <p:nvSpPr>
          <p:cNvPr id="22" name="Flowchart: Process 21"/>
          <p:cNvSpPr/>
          <p:nvPr/>
        </p:nvSpPr>
        <p:spPr>
          <a:xfrm>
            <a:off x="1362075" y="2428875"/>
            <a:ext cx="4209067" cy="3895725"/>
          </a:xfrm>
          <a:prstGeom prst="flowChartProcess">
            <a:avLst/>
          </a:prstGeom>
          <a:solidFill>
            <a:schemeClr val="accent6">
              <a:lumMod val="40000"/>
              <a:lumOff val="60000"/>
            </a:schemeClr>
          </a:solidFill>
          <a:ln w="38100">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Floodplain</a:t>
            </a:r>
          </a:p>
        </p:txBody>
      </p:sp>
      <p:sp>
        <p:nvSpPr>
          <p:cNvPr id="33" name="Freeform 32"/>
          <p:cNvSpPr/>
          <p:nvPr/>
        </p:nvSpPr>
        <p:spPr>
          <a:xfrm>
            <a:off x="1271367" y="4837582"/>
            <a:ext cx="4299775" cy="434251"/>
          </a:xfrm>
          <a:custGeom>
            <a:avLst/>
            <a:gdLst>
              <a:gd name="connsiteX0" fmla="*/ 0 w 4685122"/>
              <a:gd name="connsiteY0" fmla="*/ 179259 h 434251"/>
              <a:gd name="connsiteX1" fmla="*/ 1828800 w 4685122"/>
              <a:gd name="connsiteY1" fmla="*/ 9577 h 434251"/>
              <a:gd name="connsiteX2" fmla="*/ 3619893 w 4685122"/>
              <a:gd name="connsiteY2" fmla="*/ 433783 h 434251"/>
              <a:gd name="connsiteX3" fmla="*/ 4685122 w 4685122"/>
              <a:gd name="connsiteY3" fmla="*/ 75564 h 434251"/>
            </a:gdLst>
            <a:ahLst/>
            <a:cxnLst>
              <a:cxn ang="0">
                <a:pos x="connsiteX0" y="connsiteY0"/>
              </a:cxn>
              <a:cxn ang="0">
                <a:pos x="connsiteX1" y="connsiteY1"/>
              </a:cxn>
              <a:cxn ang="0">
                <a:pos x="connsiteX2" y="connsiteY2"/>
              </a:cxn>
              <a:cxn ang="0">
                <a:pos x="connsiteX3" y="connsiteY3"/>
              </a:cxn>
            </a:cxnLst>
            <a:rect l="l" t="t" r="r" b="b"/>
            <a:pathLst>
              <a:path w="4685122" h="434251">
                <a:moveTo>
                  <a:pt x="0" y="179259"/>
                </a:moveTo>
                <a:cubicBezTo>
                  <a:pt x="612742" y="73207"/>
                  <a:pt x="1225485" y="-32844"/>
                  <a:pt x="1828800" y="9577"/>
                </a:cubicBezTo>
                <a:cubicBezTo>
                  <a:pt x="2432116" y="51998"/>
                  <a:pt x="3143839" y="422785"/>
                  <a:pt x="3619893" y="433783"/>
                </a:cubicBezTo>
                <a:cubicBezTo>
                  <a:pt x="4095947" y="444781"/>
                  <a:pt x="4390534" y="260172"/>
                  <a:pt x="4685122" y="75564"/>
                </a:cubicBezTo>
              </a:path>
            </a:pathLst>
          </a:custGeom>
          <a:noFill/>
          <a:ln w="127000">
            <a:solidFill>
              <a:srgbClr val="0070C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umming Junction 33"/>
          <p:cNvSpPr/>
          <p:nvPr/>
        </p:nvSpPr>
        <p:spPr>
          <a:xfrm>
            <a:off x="3514725" y="3505244"/>
            <a:ext cx="180975" cy="195008"/>
          </a:xfrm>
          <a:prstGeom prst="flowChartSummingJunction">
            <a:avLst/>
          </a:prstGeom>
          <a:noFill/>
          <a:ln w="38100">
            <a:solidFill>
              <a:srgbClr val="FF00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381125" y="4226768"/>
            <a:ext cx="4191000" cy="237194"/>
          </a:xfrm>
          <a:custGeom>
            <a:avLst/>
            <a:gdLst>
              <a:gd name="connsiteX0" fmla="*/ 0 w 4191000"/>
              <a:gd name="connsiteY0" fmla="*/ 126157 h 237194"/>
              <a:gd name="connsiteX1" fmla="*/ 962025 w 4191000"/>
              <a:gd name="connsiteY1" fmla="*/ 2332 h 237194"/>
              <a:gd name="connsiteX2" fmla="*/ 2343150 w 4191000"/>
              <a:gd name="connsiteY2" fmla="*/ 59482 h 237194"/>
              <a:gd name="connsiteX3" fmla="*/ 3533775 w 4191000"/>
              <a:gd name="connsiteY3" fmla="*/ 230932 h 237194"/>
              <a:gd name="connsiteX4" fmla="*/ 4191000 w 4191000"/>
              <a:gd name="connsiteY4" fmla="*/ 183307 h 237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0" h="237194">
                <a:moveTo>
                  <a:pt x="0" y="126157"/>
                </a:moveTo>
                <a:cubicBezTo>
                  <a:pt x="285750" y="69800"/>
                  <a:pt x="571500" y="13444"/>
                  <a:pt x="962025" y="2332"/>
                </a:cubicBezTo>
                <a:cubicBezTo>
                  <a:pt x="1352550" y="-8781"/>
                  <a:pt x="1914525" y="21382"/>
                  <a:pt x="2343150" y="59482"/>
                </a:cubicBezTo>
                <a:cubicBezTo>
                  <a:pt x="2771775" y="97582"/>
                  <a:pt x="3225800" y="210295"/>
                  <a:pt x="3533775" y="230932"/>
                </a:cubicBezTo>
                <a:cubicBezTo>
                  <a:pt x="3841750" y="251569"/>
                  <a:pt x="4016375" y="217438"/>
                  <a:pt x="4191000" y="183307"/>
                </a:cubicBezTo>
              </a:path>
            </a:pathLst>
          </a:custGeom>
          <a:noFill/>
          <a:ln w="28575">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362075" y="3676111"/>
            <a:ext cx="4210050" cy="171989"/>
          </a:xfrm>
          <a:custGeom>
            <a:avLst/>
            <a:gdLst>
              <a:gd name="connsiteX0" fmla="*/ 0 w 4210050"/>
              <a:gd name="connsiteY0" fmla="*/ 95789 h 171989"/>
              <a:gd name="connsiteX1" fmla="*/ 1133475 w 4210050"/>
              <a:gd name="connsiteY1" fmla="*/ 539 h 171989"/>
              <a:gd name="connsiteX2" fmla="*/ 2867025 w 4210050"/>
              <a:gd name="connsiteY2" fmla="*/ 133889 h 171989"/>
              <a:gd name="connsiteX3" fmla="*/ 4210050 w 4210050"/>
              <a:gd name="connsiteY3" fmla="*/ 171989 h 171989"/>
            </a:gdLst>
            <a:ahLst/>
            <a:cxnLst>
              <a:cxn ang="0">
                <a:pos x="connsiteX0" y="connsiteY0"/>
              </a:cxn>
              <a:cxn ang="0">
                <a:pos x="connsiteX1" y="connsiteY1"/>
              </a:cxn>
              <a:cxn ang="0">
                <a:pos x="connsiteX2" y="connsiteY2"/>
              </a:cxn>
              <a:cxn ang="0">
                <a:pos x="connsiteX3" y="connsiteY3"/>
              </a:cxn>
            </a:cxnLst>
            <a:rect l="l" t="t" r="r" b="b"/>
            <a:pathLst>
              <a:path w="4210050" h="171989">
                <a:moveTo>
                  <a:pt x="0" y="95789"/>
                </a:moveTo>
                <a:cubicBezTo>
                  <a:pt x="327819" y="44989"/>
                  <a:pt x="655638" y="-5811"/>
                  <a:pt x="1133475" y="539"/>
                </a:cubicBezTo>
                <a:cubicBezTo>
                  <a:pt x="1611312" y="6889"/>
                  <a:pt x="2354263" y="105314"/>
                  <a:pt x="2867025" y="133889"/>
                </a:cubicBezTo>
                <a:cubicBezTo>
                  <a:pt x="3379788" y="162464"/>
                  <a:pt x="3794919" y="167226"/>
                  <a:pt x="4210050" y="171989"/>
                </a:cubicBezTo>
              </a:path>
            </a:pathLst>
          </a:custGeom>
          <a:noFill/>
          <a:ln w="28575">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381125" y="3108146"/>
            <a:ext cx="4162425" cy="114719"/>
          </a:xfrm>
          <a:custGeom>
            <a:avLst/>
            <a:gdLst>
              <a:gd name="connsiteX0" fmla="*/ 0 w 4162425"/>
              <a:gd name="connsiteY0" fmla="*/ 16054 h 114719"/>
              <a:gd name="connsiteX1" fmla="*/ 1514475 w 4162425"/>
              <a:gd name="connsiteY1" fmla="*/ 6529 h 114719"/>
              <a:gd name="connsiteX2" fmla="*/ 3714750 w 4162425"/>
              <a:gd name="connsiteY2" fmla="*/ 101779 h 114719"/>
              <a:gd name="connsiteX3" fmla="*/ 4162425 w 4162425"/>
              <a:gd name="connsiteY3" fmla="*/ 111304 h 114719"/>
            </a:gdLst>
            <a:ahLst/>
            <a:cxnLst>
              <a:cxn ang="0">
                <a:pos x="connsiteX0" y="connsiteY0"/>
              </a:cxn>
              <a:cxn ang="0">
                <a:pos x="connsiteX1" y="connsiteY1"/>
              </a:cxn>
              <a:cxn ang="0">
                <a:pos x="connsiteX2" y="connsiteY2"/>
              </a:cxn>
              <a:cxn ang="0">
                <a:pos x="connsiteX3" y="connsiteY3"/>
              </a:cxn>
            </a:cxnLst>
            <a:rect l="l" t="t" r="r" b="b"/>
            <a:pathLst>
              <a:path w="4162425" h="114719">
                <a:moveTo>
                  <a:pt x="0" y="16054"/>
                </a:moveTo>
                <a:cubicBezTo>
                  <a:pt x="447675" y="4148"/>
                  <a:pt x="895350" y="-7758"/>
                  <a:pt x="1514475" y="6529"/>
                </a:cubicBezTo>
                <a:cubicBezTo>
                  <a:pt x="2133600" y="20816"/>
                  <a:pt x="3273425" y="84317"/>
                  <a:pt x="3714750" y="101779"/>
                </a:cubicBezTo>
                <a:cubicBezTo>
                  <a:pt x="4156075" y="119241"/>
                  <a:pt x="4159250" y="115272"/>
                  <a:pt x="4162425" y="111304"/>
                </a:cubicBezTo>
              </a:path>
            </a:pathLst>
          </a:custGeom>
          <a:noFill/>
          <a:ln w="28575">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62525" y="2847975"/>
            <a:ext cx="190500" cy="2238375"/>
          </a:xfrm>
          <a:custGeom>
            <a:avLst/>
            <a:gdLst>
              <a:gd name="connsiteX0" fmla="*/ 190500 w 190500"/>
              <a:gd name="connsiteY0" fmla="*/ 0 h 2238375"/>
              <a:gd name="connsiteX1" fmla="*/ 85725 w 190500"/>
              <a:gd name="connsiteY1" fmla="*/ 1171575 h 2238375"/>
              <a:gd name="connsiteX2" fmla="*/ 0 w 190500"/>
              <a:gd name="connsiteY2" fmla="*/ 2238375 h 2238375"/>
            </a:gdLst>
            <a:ahLst/>
            <a:cxnLst>
              <a:cxn ang="0">
                <a:pos x="connsiteX0" y="connsiteY0"/>
              </a:cxn>
              <a:cxn ang="0">
                <a:pos x="connsiteX1" y="connsiteY1"/>
              </a:cxn>
              <a:cxn ang="0">
                <a:pos x="connsiteX2" y="connsiteY2"/>
              </a:cxn>
            </a:cxnLst>
            <a:rect l="l" t="t" r="r" b="b"/>
            <a:pathLst>
              <a:path w="190500" h="2238375">
                <a:moveTo>
                  <a:pt x="190500" y="0"/>
                </a:moveTo>
                <a:cubicBezTo>
                  <a:pt x="153987" y="399256"/>
                  <a:pt x="117475" y="798513"/>
                  <a:pt x="85725" y="1171575"/>
                </a:cubicBezTo>
                <a:cubicBezTo>
                  <a:pt x="53975" y="1544637"/>
                  <a:pt x="26987" y="1891506"/>
                  <a:pt x="0" y="2238375"/>
                </a:cubicBezTo>
              </a:path>
            </a:pathLst>
          </a:custGeom>
          <a:noFill/>
          <a:ln w="28575">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10025" y="2895600"/>
            <a:ext cx="238125" cy="2085975"/>
          </a:xfrm>
          <a:custGeom>
            <a:avLst/>
            <a:gdLst>
              <a:gd name="connsiteX0" fmla="*/ 238125 w 238125"/>
              <a:gd name="connsiteY0" fmla="*/ 0 h 2085975"/>
              <a:gd name="connsiteX1" fmla="*/ 180975 w 238125"/>
              <a:gd name="connsiteY1" fmla="*/ 1114425 h 2085975"/>
              <a:gd name="connsiteX2" fmla="*/ 0 w 238125"/>
              <a:gd name="connsiteY2" fmla="*/ 2085975 h 2085975"/>
            </a:gdLst>
            <a:ahLst/>
            <a:cxnLst>
              <a:cxn ang="0">
                <a:pos x="connsiteX0" y="connsiteY0"/>
              </a:cxn>
              <a:cxn ang="0">
                <a:pos x="connsiteX1" y="connsiteY1"/>
              </a:cxn>
              <a:cxn ang="0">
                <a:pos x="connsiteX2" y="connsiteY2"/>
              </a:cxn>
            </a:cxnLst>
            <a:rect l="l" t="t" r="r" b="b"/>
            <a:pathLst>
              <a:path w="238125" h="2085975">
                <a:moveTo>
                  <a:pt x="238125" y="0"/>
                </a:moveTo>
                <a:cubicBezTo>
                  <a:pt x="229393" y="383381"/>
                  <a:pt x="220662" y="766763"/>
                  <a:pt x="180975" y="1114425"/>
                </a:cubicBezTo>
                <a:cubicBezTo>
                  <a:pt x="141288" y="1462087"/>
                  <a:pt x="70644" y="1774031"/>
                  <a:pt x="0" y="2085975"/>
                </a:cubicBezTo>
              </a:path>
            </a:pathLst>
          </a:custGeom>
          <a:noFill/>
          <a:ln w="28575">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343021" y="2828925"/>
            <a:ext cx="181229" cy="1981200"/>
          </a:xfrm>
          <a:custGeom>
            <a:avLst/>
            <a:gdLst>
              <a:gd name="connsiteX0" fmla="*/ 181229 w 181229"/>
              <a:gd name="connsiteY0" fmla="*/ 0 h 1981200"/>
              <a:gd name="connsiteX1" fmla="*/ 28829 w 181229"/>
              <a:gd name="connsiteY1" fmla="*/ 1638300 h 1981200"/>
              <a:gd name="connsiteX2" fmla="*/ 254 w 181229"/>
              <a:gd name="connsiteY2" fmla="*/ 1981200 h 1981200"/>
            </a:gdLst>
            <a:ahLst/>
            <a:cxnLst>
              <a:cxn ang="0">
                <a:pos x="connsiteX0" y="connsiteY0"/>
              </a:cxn>
              <a:cxn ang="0">
                <a:pos x="connsiteX1" y="connsiteY1"/>
              </a:cxn>
              <a:cxn ang="0">
                <a:pos x="connsiteX2" y="connsiteY2"/>
              </a:cxn>
            </a:cxnLst>
            <a:rect l="l" t="t" r="r" b="b"/>
            <a:pathLst>
              <a:path w="181229" h="1981200">
                <a:moveTo>
                  <a:pt x="181229" y="0"/>
                </a:moveTo>
                <a:cubicBezTo>
                  <a:pt x="120110" y="654050"/>
                  <a:pt x="58991" y="1308100"/>
                  <a:pt x="28829" y="1638300"/>
                </a:cubicBezTo>
                <a:cubicBezTo>
                  <a:pt x="-1333" y="1968500"/>
                  <a:pt x="-540" y="1974850"/>
                  <a:pt x="254" y="1981200"/>
                </a:cubicBezTo>
              </a:path>
            </a:pathLst>
          </a:custGeom>
          <a:noFill/>
          <a:ln w="28575">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90366" y="2924175"/>
            <a:ext cx="67084" cy="1790700"/>
          </a:xfrm>
          <a:custGeom>
            <a:avLst/>
            <a:gdLst>
              <a:gd name="connsiteX0" fmla="*/ 67084 w 67084"/>
              <a:gd name="connsiteY0" fmla="*/ 0 h 1790700"/>
              <a:gd name="connsiteX1" fmla="*/ 9934 w 67084"/>
              <a:gd name="connsiteY1" fmla="*/ 1171575 h 1790700"/>
              <a:gd name="connsiteX2" fmla="*/ 409 w 67084"/>
              <a:gd name="connsiteY2" fmla="*/ 1790700 h 1790700"/>
            </a:gdLst>
            <a:ahLst/>
            <a:cxnLst>
              <a:cxn ang="0">
                <a:pos x="connsiteX0" y="connsiteY0"/>
              </a:cxn>
              <a:cxn ang="0">
                <a:pos x="connsiteX1" y="connsiteY1"/>
              </a:cxn>
              <a:cxn ang="0">
                <a:pos x="connsiteX2" y="connsiteY2"/>
              </a:cxn>
            </a:cxnLst>
            <a:rect l="l" t="t" r="r" b="b"/>
            <a:pathLst>
              <a:path w="67084" h="1790700">
                <a:moveTo>
                  <a:pt x="67084" y="0"/>
                </a:moveTo>
                <a:cubicBezTo>
                  <a:pt x="44065" y="436562"/>
                  <a:pt x="21046" y="873125"/>
                  <a:pt x="9934" y="1171575"/>
                </a:cubicBezTo>
                <a:cubicBezTo>
                  <a:pt x="-1178" y="1470025"/>
                  <a:pt x="-385" y="1630362"/>
                  <a:pt x="409" y="1790700"/>
                </a:cubicBezTo>
              </a:path>
            </a:pathLst>
          </a:custGeom>
          <a:noFill/>
          <a:ln w="28575">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631771" y="2895600"/>
            <a:ext cx="206554" cy="1905000"/>
          </a:xfrm>
          <a:custGeom>
            <a:avLst/>
            <a:gdLst>
              <a:gd name="connsiteX0" fmla="*/ 16054 w 206554"/>
              <a:gd name="connsiteY0" fmla="*/ 0 h 1905000"/>
              <a:gd name="connsiteX1" fmla="*/ 6529 w 206554"/>
              <a:gd name="connsiteY1" fmla="*/ 723900 h 1905000"/>
              <a:gd name="connsiteX2" fmla="*/ 101779 w 206554"/>
              <a:gd name="connsiteY2" fmla="*/ 1381125 h 1905000"/>
              <a:gd name="connsiteX3" fmla="*/ 206554 w 20655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06554" h="1905000">
                <a:moveTo>
                  <a:pt x="16054" y="0"/>
                </a:moveTo>
                <a:cubicBezTo>
                  <a:pt x="4147" y="246856"/>
                  <a:pt x="-7759" y="493713"/>
                  <a:pt x="6529" y="723900"/>
                </a:cubicBezTo>
                <a:cubicBezTo>
                  <a:pt x="20817" y="954088"/>
                  <a:pt x="68442" y="1184275"/>
                  <a:pt x="101779" y="1381125"/>
                </a:cubicBezTo>
                <a:cubicBezTo>
                  <a:pt x="135116" y="1577975"/>
                  <a:pt x="170835" y="1741487"/>
                  <a:pt x="206554" y="1905000"/>
                </a:cubicBezTo>
              </a:path>
            </a:pathLst>
          </a:custGeom>
          <a:noFill/>
          <a:ln w="28575">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7226643" y="2228820"/>
                <a:ext cx="285571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panose="02040503050406030204" pitchFamily="18" charset="0"/>
                            </a:rPr>
                            <m:t>h</m:t>
                          </m:r>
                        </m:e>
                        <m:sub>
                          <m:r>
                            <a:rPr lang="en-US" sz="2000" b="0" i="1" smtClean="0">
                              <a:latin typeface="Cambria Math" panose="02040503050406030204" pitchFamily="18" charset="0"/>
                            </a:rPr>
                            <m:t>𝑠𝑡𝑟𝑒𝑎𝑚</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h</m:t>
                          </m:r>
                        </m:e>
                        <m:sub>
                          <m:r>
                            <a:rPr lang="en-US" sz="2000" b="0" i="1" smtClean="0">
                              <a:latin typeface="Cambria Math" panose="02040503050406030204" pitchFamily="18" charset="0"/>
                            </a:rPr>
                            <m:t>𝑤𝑒𝑙𝑙</m:t>
                          </m:r>
                        </m:sub>
                      </m:sSub>
                      <m:r>
                        <a:rPr lang="en-US" sz="2000" b="0" i="1" smtClean="0">
                          <a:latin typeface="Cambria Math" panose="02040503050406030204" pitchFamily="18" charset="0"/>
                        </a:rPr>
                        <m:t>=−1 </m:t>
                      </m:r>
                      <m:r>
                        <m:rPr>
                          <m:sty m:val="p"/>
                        </m:rPr>
                        <a:rPr lang="en-US" sz="2000" b="0" i="0" smtClean="0">
                          <a:latin typeface="Cambria Math" panose="02040503050406030204" pitchFamily="18" charset="0"/>
                        </a:rPr>
                        <m:t>m</m:t>
                      </m:r>
                    </m:oMath>
                  </m:oMathPara>
                </a14:m>
                <a:endParaRPr lang="en-US" sz="2000" b="0" dirty="0"/>
              </a:p>
            </p:txBody>
          </p:sp>
        </mc:Choice>
        <mc:Fallback xmlns="">
          <p:sp>
            <p:nvSpPr>
              <p:cNvPr id="6" name="TextBox 5"/>
              <p:cNvSpPr txBox="1">
                <a:spLocks noRot="1" noChangeAspect="1" noMove="1" noResize="1" noEditPoints="1" noAdjustHandles="1" noChangeArrowheads="1" noChangeShapeType="1" noTextEdit="1"/>
              </p:cNvSpPr>
              <p:nvPr/>
            </p:nvSpPr>
            <p:spPr>
              <a:xfrm>
                <a:off x="7226643" y="2228820"/>
                <a:ext cx="2855718" cy="400110"/>
              </a:xfrm>
              <a:prstGeom prst="rect">
                <a:avLst/>
              </a:prstGeom>
              <a:blipFill rotWithShape="0">
                <a:blip r:embed="rId2"/>
                <a:stretch>
                  <a:fillRect b="-1538"/>
                </a:stretch>
              </a:blipFill>
            </p:spPr>
            <p:txBody>
              <a:bodyPr/>
              <a:lstStyle/>
              <a:p>
                <a:r>
                  <a:rPr lang="en-US">
                    <a:noFill/>
                  </a:rPr>
                  <a:t> </a:t>
                </a:r>
              </a:p>
            </p:txBody>
          </p:sp>
        </mc:Fallback>
      </mc:AlternateContent>
      <p:grpSp>
        <p:nvGrpSpPr>
          <p:cNvPr id="16" name="Group 15"/>
          <p:cNvGrpSpPr/>
          <p:nvPr/>
        </p:nvGrpSpPr>
        <p:grpSpPr>
          <a:xfrm>
            <a:off x="3137765" y="3762105"/>
            <a:ext cx="772969" cy="1075477"/>
            <a:chOff x="3137765" y="3762105"/>
            <a:chExt cx="772969" cy="1075477"/>
          </a:xfrm>
        </p:grpSpPr>
        <p:cxnSp>
          <p:nvCxnSpPr>
            <p:cNvPr id="13" name="Straight Connector 12"/>
            <p:cNvCxnSpPr/>
            <p:nvPr/>
          </p:nvCxnSpPr>
          <p:spPr>
            <a:xfrm flipH="1">
              <a:off x="3462337" y="3762105"/>
              <a:ext cx="142875" cy="1075477"/>
            </a:xfrm>
            <a:prstGeom prst="line">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37765" y="4252658"/>
              <a:ext cx="772969" cy="369332"/>
            </a:xfrm>
            <a:prstGeom prst="rect">
              <a:avLst/>
            </a:prstGeom>
            <a:solidFill>
              <a:schemeClr val="bg1"/>
            </a:solidFill>
            <a:effectLst>
              <a:softEdge rad="63500"/>
            </a:effectLst>
          </p:spPr>
          <p:txBody>
            <a:bodyPr wrap="none" rtlCol="0">
              <a:spAutoFit/>
            </a:bodyPr>
            <a:lstStyle/>
            <a:p>
              <a:r>
                <a:rPr lang="en-US" dirty="0"/>
                <a:t>100 m</a:t>
              </a:r>
            </a:p>
          </p:txBody>
        </p:sp>
      </p:grpSp>
      <mc:AlternateContent xmlns:mc="http://schemas.openxmlformats.org/markup-compatibility/2006" xmlns:a14="http://schemas.microsoft.com/office/drawing/2010/main">
        <mc:Choice Requires="a14">
          <p:sp>
            <p:nvSpPr>
              <p:cNvPr id="15" name="Rectangle 14"/>
              <p:cNvSpPr/>
              <p:nvPr/>
            </p:nvSpPr>
            <p:spPr>
              <a:xfrm>
                <a:off x="6516898" y="2683845"/>
                <a:ext cx="4438010" cy="400110"/>
              </a:xfrm>
              <a:prstGeom prst="rect">
                <a:avLst/>
              </a:prstGeom>
            </p:spPr>
            <p:txBody>
              <a:bodyPr wrap="none">
                <a:spAutoFit/>
              </a:bodyPr>
              <a:lstStyle/>
              <a:p>
                <a:r>
                  <a:rPr lang="en-US" sz="2000" dirty="0"/>
                  <a:t>Distance from well to stream (</a:t>
                </a:r>
                <a14:m>
                  <m:oMath xmlns:m="http://schemas.openxmlformats.org/officeDocument/2006/math">
                    <m:r>
                      <a:rPr lang="en-US" sz="2000" i="1">
                        <a:latin typeface="Cambria Math" panose="02040503050406030204" pitchFamily="18" charset="0"/>
                        <a:ea typeface="Cambria Math" panose="02040503050406030204" pitchFamily="18" charset="0"/>
                      </a:rPr>
                      <m:t>𝑑</m:t>
                    </m:r>
                  </m:oMath>
                </a14:m>
                <a:r>
                  <a:rPr lang="en-US" sz="2000" dirty="0"/>
                  <a:t>) = 100 m</a:t>
                </a:r>
              </a:p>
            </p:txBody>
          </p:sp>
        </mc:Choice>
        <mc:Fallback xmlns="">
          <p:sp>
            <p:nvSpPr>
              <p:cNvPr id="15" name="Rectangle 14"/>
              <p:cNvSpPr>
                <a:spLocks noRot="1" noChangeAspect="1" noMove="1" noResize="1" noEditPoints="1" noAdjustHandles="1" noChangeArrowheads="1" noChangeShapeType="1" noTextEdit="1"/>
              </p:cNvSpPr>
              <p:nvPr/>
            </p:nvSpPr>
            <p:spPr>
              <a:xfrm>
                <a:off x="6516898" y="2683845"/>
                <a:ext cx="4438010" cy="400110"/>
              </a:xfrm>
              <a:prstGeom prst="rect">
                <a:avLst/>
              </a:prstGeom>
              <a:blipFill rotWithShape="0">
                <a:blip r:embed="rId3"/>
                <a:stretch>
                  <a:fillRect l="-1374" t="-7576" r="-1099"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538972" y="3476056"/>
                <a:ext cx="20387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𝐾</m:t>
                      </m:r>
                      <m:r>
                        <a:rPr lang="en-US" sz="2000" b="0" i="1" smtClean="0">
                          <a:latin typeface="Cambria Math" panose="02040503050406030204" pitchFamily="18" charset="0"/>
                        </a:rPr>
                        <m:t>=10 </m:t>
                      </m:r>
                      <m:r>
                        <m:rPr>
                          <m:sty m:val="p"/>
                        </m:rPr>
                        <a:rPr lang="en-US" sz="2000" b="0" i="0" smtClean="0">
                          <a:latin typeface="Cambria Math" panose="02040503050406030204" pitchFamily="18" charset="0"/>
                        </a:rPr>
                        <m:t>m</m:t>
                      </m:r>
                      <m:r>
                        <a:rPr lang="en-US" sz="2000" b="0" i="0" smtClean="0">
                          <a:latin typeface="Cambria Math" panose="02040503050406030204" pitchFamily="18" charset="0"/>
                        </a:rPr>
                        <m:t> </m:t>
                      </m:r>
                      <m:sSup>
                        <m:sSupPr>
                          <m:ctrlPr>
                            <a:rPr lang="en-US" sz="2000" b="0" i="1" smtClean="0">
                              <a:latin typeface="Cambria Math" panose="02040503050406030204" pitchFamily="18" charset="0"/>
                            </a:rPr>
                          </m:ctrlPr>
                        </m:sSupPr>
                        <m:e>
                          <m:r>
                            <m:rPr>
                              <m:sty m:val="p"/>
                            </m:rPr>
                            <a:rPr lang="en-US" sz="2000">
                              <a:latin typeface="Cambria Math" panose="02040503050406030204" pitchFamily="18" charset="0"/>
                            </a:rPr>
                            <m:t>day</m:t>
                          </m:r>
                        </m:e>
                        <m:sup>
                          <m:r>
                            <a:rPr lang="en-US" sz="2000">
                              <a:latin typeface="Cambria Math" panose="02040503050406030204" pitchFamily="18" charset="0"/>
                            </a:rPr>
                            <m:t>−1</m:t>
                          </m:r>
                        </m:sup>
                      </m:sSup>
                    </m:oMath>
                  </m:oMathPara>
                </a14:m>
                <a:endParaRPr lang="en-US" sz="2000" b="0" dirty="0"/>
              </a:p>
            </p:txBody>
          </p:sp>
        </mc:Choice>
        <mc:Fallback xmlns="">
          <p:sp>
            <p:nvSpPr>
              <p:cNvPr id="20" name="TextBox 19"/>
              <p:cNvSpPr txBox="1">
                <a:spLocks noRot="1" noChangeAspect="1" noMove="1" noResize="1" noEditPoints="1" noAdjustHandles="1" noChangeArrowheads="1" noChangeShapeType="1" noTextEdit="1"/>
              </p:cNvSpPr>
              <p:nvPr/>
            </p:nvSpPr>
            <p:spPr>
              <a:xfrm>
                <a:off x="7538972" y="3476056"/>
                <a:ext cx="2038700" cy="400110"/>
              </a:xfrm>
              <a:prstGeom prst="rect">
                <a:avLst/>
              </a:prstGeom>
              <a:blipFill rotWithShape="0">
                <a:blip r:embed="rId4"/>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010479" y="3081287"/>
                <a:ext cx="109568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𝜙</m:t>
                      </m:r>
                      <m:r>
                        <a:rPr lang="en-US" sz="2000" b="0" i="1" smtClean="0">
                          <a:latin typeface="Cambria Math" panose="02040503050406030204" pitchFamily="18" charset="0"/>
                        </a:rPr>
                        <m:t>=0.3</m:t>
                      </m:r>
                    </m:oMath>
                  </m:oMathPara>
                </a14:m>
                <a:endParaRPr lang="en-US" sz="2000" b="0" dirty="0"/>
              </a:p>
            </p:txBody>
          </p:sp>
        </mc:Choice>
        <mc:Fallback xmlns="">
          <p:sp>
            <p:nvSpPr>
              <p:cNvPr id="21" name="TextBox 20"/>
              <p:cNvSpPr txBox="1">
                <a:spLocks noRot="1" noChangeAspect="1" noMove="1" noResize="1" noEditPoints="1" noAdjustHandles="1" noChangeArrowheads="1" noChangeShapeType="1" noTextEdit="1"/>
              </p:cNvSpPr>
              <p:nvPr/>
            </p:nvSpPr>
            <p:spPr>
              <a:xfrm>
                <a:off x="8010479" y="3081287"/>
                <a:ext cx="1095685" cy="400110"/>
              </a:xfrm>
              <a:prstGeom prst="rect">
                <a:avLst/>
              </a:prstGeom>
              <a:blipFill rotWithShape="0">
                <a:blip r:embed="rId5"/>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123183" y="3967162"/>
                <a:ext cx="1479571" cy="6766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𝑄</m:t>
                          </m:r>
                        </m:num>
                        <m:den>
                          <m:r>
                            <a:rPr lang="en-US" sz="2000" b="0" i="1" smtClean="0">
                              <a:latin typeface="Cambria Math" panose="02040503050406030204" pitchFamily="18" charset="0"/>
                              <a:ea typeface="Cambria Math" panose="02040503050406030204" pitchFamily="18" charset="0"/>
                            </a:rPr>
                            <m:t>𝐴</m:t>
                          </m:r>
                        </m:den>
                      </m:f>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𝐾</m:t>
                      </m:r>
                      <m:f>
                        <m:fPr>
                          <m:ctrlPr>
                            <a:rPr lang="en-US" sz="2000" b="0" i="1" smtClean="0">
                              <a:latin typeface="Cambria Math" panose="02040503050406030204" pitchFamily="18" charset="0"/>
                              <a:ea typeface="Cambria Math" panose="02040503050406030204" pitchFamily="18" charset="0"/>
                            </a:rPr>
                          </m:ctrlPr>
                        </m:fPr>
                        <m:num>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h</m:t>
                          </m:r>
                        </m:num>
                        <m:den>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𝑙</m:t>
                          </m:r>
                        </m:den>
                      </m:f>
                    </m:oMath>
                  </m:oMathPara>
                </a14:m>
                <a:endParaRPr lang="en-US" sz="2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6123183" y="3967162"/>
                <a:ext cx="1479571" cy="676660"/>
              </a:xfrm>
              <a:prstGeom prst="rect">
                <a:avLst/>
              </a:prstGeom>
              <a:blipFill rotWithShape="0">
                <a:blip r:embed="rId6"/>
                <a:stretch>
                  <a:fillRect/>
                </a:stretch>
              </a:blipFill>
            </p:spPr>
            <p:txBody>
              <a:bodyPr/>
              <a:lstStyle/>
              <a:p>
                <a:r>
                  <a:rPr lang="en-US">
                    <a:noFill/>
                  </a:rPr>
                  <a:t> </a:t>
                </a:r>
              </a:p>
            </p:txBody>
          </p:sp>
        </mc:Fallback>
      </mc:AlternateContent>
      <p:sp>
        <p:nvSpPr>
          <p:cNvPr id="24" name="Flowchart: Summing Junction 23"/>
          <p:cNvSpPr/>
          <p:nvPr/>
        </p:nvSpPr>
        <p:spPr>
          <a:xfrm>
            <a:off x="5765409" y="1426942"/>
            <a:ext cx="180975" cy="195008"/>
          </a:xfrm>
          <a:prstGeom prst="flowChartSummingJunction">
            <a:avLst/>
          </a:prstGeom>
          <a:noFill/>
          <a:ln w="38100">
            <a:solidFill>
              <a:srgbClr val="FF00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6096000" y="1347920"/>
                <a:ext cx="5986254" cy="646331"/>
              </a:xfrm>
              <a:prstGeom prst="rect">
                <a:avLst/>
              </a:prstGeom>
              <a:noFill/>
            </p:spPr>
            <p:txBody>
              <a:bodyPr wrap="none" rtlCol="0">
                <a:spAutoFit/>
              </a:bodyPr>
              <a:lstStyle/>
              <a:p>
                <a:r>
                  <a:rPr lang="en-US" dirty="0"/>
                  <a:t>has recently been detected as a contaminated sampling well</a:t>
                </a:r>
              </a:p>
              <a:p>
                <a:r>
                  <a:rPr lang="en-US" dirty="0"/>
                  <a:t>How long will it take (</a:t>
                </a:r>
                <a14:m>
                  <m:oMath xmlns:m="http://schemas.openxmlformats.org/officeDocument/2006/math">
                    <m:r>
                      <a:rPr lang="en-US" i="1">
                        <a:latin typeface="Cambria Math" panose="02040503050406030204" pitchFamily="18" charset="0"/>
                      </a:rPr>
                      <m:t>𝑡</m:t>
                    </m:r>
                  </m:oMath>
                </a14:m>
                <a:r>
                  <a:rPr lang="en-US" dirty="0"/>
                  <a:t>) the contaminant to reach the stream?</a:t>
                </a:r>
              </a:p>
            </p:txBody>
          </p:sp>
        </mc:Choice>
        <mc:Fallback xmlns="">
          <p:sp>
            <p:nvSpPr>
              <p:cNvPr id="17" name="TextBox 16"/>
              <p:cNvSpPr txBox="1">
                <a:spLocks noRot="1" noChangeAspect="1" noMove="1" noResize="1" noEditPoints="1" noAdjustHandles="1" noChangeArrowheads="1" noChangeShapeType="1" noTextEdit="1"/>
              </p:cNvSpPr>
              <p:nvPr/>
            </p:nvSpPr>
            <p:spPr>
              <a:xfrm>
                <a:off x="6096000" y="1347920"/>
                <a:ext cx="5986254" cy="646331"/>
              </a:xfrm>
              <a:prstGeom prst="rect">
                <a:avLst/>
              </a:prstGeom>
              <a:blipFill rotWithShape="0">
                <a:blip r:embed="rId7"/>
                <a:stretch>
                  <a:fillRect l="-815" t="-4717" r="-102"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836295" y="4819294"/>
                <a:ext cx="1062214" cy="699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i="1">
                              <a:latin typeface="Cambria Math" panose="02040503050406030204" pitchFamily="18" charset="0"/>
                            </a:rPr>
                            <m:t>𝑈</m:t>
                          </m:r>
                        </m:e>
                      </m:acc>
                      <m:r>
                        <a:rPr lang="en-US" sz="2000"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𝑄</m:t>
                          </m:r>
                        </m:num>
                        <m:den>
                          <m:r>
                            <a:rPr lang="en-US" i="1">
                              <a:latin typeface="Cambria Math" panose="02040503050406030204" pitchFamily="18" charset="0"/>
                              <a:ea typeface="Cambria Math" panose="02040503050406030204" pitchFamily="18" charset="0"/>
                            </a:rPr>
                            <m:t>𝐴</m:t>
                          </m:r>
                          <m:r>
                            <a:rPr lang="en-US" i="1" smtClean="0">
                              <a:latin typeface="Cambria Math" panose="02040503050406030204" pitchFamily="18" charset="0"/>
                              <a:ea typeface="Cambria Math" panose="02040503050406030204" pitchFamily="18" charset="0"/>
                            </a:rPr>
                            <m:t>𝜙</m:t>
                          </m:r>
                        </m:den>
                      </m:f>
                    </m:oMath>
                  </m:oMathPara>
                </a14:m>
                <a:endParaRPr lang="en-US" sz="1400" dirty="0"/>
              </a:p>
            </p:txBody>
          </p:sp>
        </mc:Choice>
        <mc:Fallback xmlns="">
          <p:sp>
            <p:nvSpPr>
              <p:cNvPr id="25" name="Rectangle 24"/>
              <p:cNvSpPr>
                <a:spLocks noRot="1" noChangeAspect="1" noMove="1" noResize="1" noEditPoints="1" noAdjustHandles="1" noChangeArrowheads="1" noChangeShapeType="1" noTextEdit="1"/>
              </p:cNvSpPr>
              <p:nvPr/>
            </p:nvSpPr>
            <p:spPr>
              <a:xfrm>
                <a:off x="6836295" y="4819294"/>
                <a:ext cx="1062214" cy="699743"/>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7855372" y="5779846"/>
                <a:ext cx="799130" cy="6254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acc>
                            <m:accPr>
                              <m:chr m:val="̅"/>
                              <m:ctrlPr>
                                <a:rPr lang="en-US" i="1">
                                  <a:latin typeface="Cambria Math" panose="02040503050406030204" pitchFamily="18" charset="0"/>
                                </a:rPr>
                              </m:ctrlPr>
                            </m:accPr>
                            <m:e>
                              <m:r>
                                <a:rPr lang="en-US" i="1">
                                  <a:latin typeface="Cambria Math" panose="02040503050406030204" pitchFamily="18" charset="0"/>
                                </a:rPr>
                                <m:t>𝑈</m:t>
                              </m:r>
                            </m:e>
                          </m:acc>
                        </m:den>
                      </m:f>
                    </m:oMath>
                  </m:oMathPara>
                </a14:m>
                <a:endParaRPr lang="en-US" sz="1400" dirty="0"/>
              </a:p>
            </p:txBody>
          </p:sp>
        </mc:Choice>
        <mc:Fallback xmlns="">
          <p:sp>
            <p:nvSpPr>
              <p:cNvPr id="27" name="Rectangle 26"/>
              <p:cNvSpPr>
                <a:spLocks noRot="1" noChangeAspect="1" noMove="1" noResize="1" noEditPoints="1" noAdjustHandles="1" noChangeArrowheads="1" noChangeShapeType="1" noTextEdit="1"/>
              </p:cNvSpPr>
              <p:nvPr/>
            </p:nvSpPr>
            <p:spPr>
              <a:xfrm>
                <a:off x="7855372" y="5779846"/>
                <a:ext cx="799130" cy="625492"/>
              </a:xfrm>
              <a:prstGeom prst="rect">
                <a:avLst/>
              </a:prstGeom>
              <a:blipFill rotWithShape="0">
                <a:blip r:embed="rId9"/>
                <a:stretch>
                  <a:fillRect/>
                </a:stretch>
              </a:blipFill>
            </p:spPr>
            <p:txBody>
              <a:bodyPr/>
              <a:lstStyle/>
              <a:p>
                <a:r>
                  <a:rPr lang="en-US">
                    <a:noFill/>
                  </a:rPr>
                  <a:t> </a:t>
                </a:r>
              </a:p>
            </p:txBody>
          </p:sp>
        </mc:Fallback>
      </mc:AlternateContent>
      <p:sp>
        <p:nvSpPr>
          <p:cNvPr id="26" name="TextBox 25"/>
          <p:cNvSpPr txBox="1"/>
          <p:nvPr/>
        </p:nvSpPr>
        <p:spPr>
          <a:xfrm>
            <a:off x="113481" y="109534"/>
            <a:ext cx="418704" cy="369332"/>
          </a:xfrm>
          <a:prstGeom prst="rect">
            <a:avLst/>
          </a:prstGeom>
          <a:solidFill>
            <a:schemeClr val="bg1"/>
          </a:solidFill>
          <a:ln>
            <a:solidFill>
              <a:schemeClr val="tx1"/>
            </a:solidFill>
          </a:ln>
        </p:spPr>
        <p:txBody>
          <a:bodyPr wrap="none" rtlCol="0">
            <a:spAutoFit/>
          </a:bodyPr>
          <a:lstStyle/>
          <a:p>
            <a:fld id="{0756FFA6-38CC-45DF-933B-BDB21AB07695}" type="slidenum">
              <a:rPr lang="en-US" smtClean="0"/>
              <a:t>47</a:t>
            </a:fld>
            <a:endParaRPr lang="en-US" dirty="0"/>
          </a:p>
        </p:txBody>
      </p:sp>
      <mc:AlternateContent xmlns:mc="http://schemas.openxmlformats.org/markup-compatibility/2006" xmlns:a14="http://schemas.microsoft.com/office/drawing/2010/main">
        <mc:Choice Requires="a14">
          <p:sp>
            <p:nvSpPr>
              <p:cNvPr id="28" name="TextBox 27"/>
              <p:cNvSpPr txBox="1"/>
              <p:nvPr/>
            </p:nvSpPr>
            <p:spPr>
              <a:xfrm>
                <a:off x="7408795" y="3956200"/>
                <a:ext cx="4577792"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10</m:t>
                          </m:r>
                          <m:r>
                            <a:rPr lang="en-US" sz="2000" b="0" i="1" smtClean="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m</m:t>
                          </m:r>
                          <m:r>
                            <a:rPr lang="en-US" sz="2000">
                              <a:latin typeface="Cambria Math" panose="02040503050406030204" pitchFamily="18" charset="0"/>
                              <a:ea typeface="Cambria Math" panose="02040503050406030204" pitchFamily="18" charset="0"/>
                            </a:rPr>
                            <m:t> </m:t>
                          </m:r>
                          <m:sSup>
                            <m:sSupPr>
                              <m:ctrlPr>
                                <a:rPr lang="en-US" sz="2000" i="1">
                                  <a:latin typeface="Cambria Math" panose="02040503050406030204" pitchFamily="18" charset="0"/>
                                  <a:ea typeface="Cambria Math" panose="02040503050406030204" pitchFamily="18" charset="0"/>
                                </a:rPr>
                              </m:ctrlPr>
                            </m:sSupPr>
                            <m:e>
                              <m:r>
                                <m:rPr>
                                  <m:sty m:val="p"/>
                                </m:rPr>
                                <a:rPr lang="en-US" sz="2000">
                                  <a:latin typeface="Cambria Math" panose="02040503050406030204" pitchFamily="18" charset="0"/>
                                  <a:ea typeface="Cambria Math" panose="02040503050406030204" pitchFamily="18" charset="0"/>
                                </a:rPr>
                                <m:t>day</m:t>
                              </m:r>
                            </m:e>
                            <m:sup>
                              <m:r>
                                <a:rPr lang="en-US" sz="2000">
                                  <a:latin typeface="Cambria Math" panose="02040503050406030204" pitchFamily="18" charset="0"/>
                                  <a:ea typeface="Cambria Math" panose="02040503050406030204" pitchFamily="18" charset="0"/>
                                </a:rPr>
                                <m:t>−1</m:t>
                              </m:r>
                            </m:sup>
                          </m:sSup>
                        </m:e>
                      </m:d>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−1 </m:t>
                          </m:r>
                          <m:r>
                            <m:rPr>
                              <m:sty m:val="p"/>
                            </m:rPr>
                            <a:rPr lang="en-US" sz="2000" b="0" i="0" smtClean="0">
                              <a:latin typeface="Cambria Math" panose="02040503050406030204" pitchFamily="18" charset="0"/>
                              <a:ea typeface="Cambria Math" panose="02040503050406030204" pitchFamily="18" charset="0"/>
                            </a:rPr>
                            <m:t>m</m:t>
                          </m:r>
                        </m:num>
                        <m:den>
                          <m:r>
                            <a:rPr lang="en-US" sz="2000" b="0" i="1" smtClean="0">
                              <a:latin typeface="Cambria Math" panose="02040503050406030204" pitchFamily="18" charset="0"/>
                              <a:ea typeface="Cambria Math" panose="02040503050406030204" pitchFamily="18" charset="0"/>
                            </a:rPr>
                            <m:t>100 </m:t>
                          </m:r>
                          <m:r>
                            <m:rPr>
                              <m:sty m:val="p"/>
                            </m:rPr>
                            <a:rPr lang="en-US" sz="2000" b="0" i="0" smtClean="0">
                              <a:latin typeface="Cambria Math" panose="02040503050406030204" pitchFamily="18" charset="0"/>
                              <a:ea typeface="Cambria Math" panose="02040503050406030204" pitchFamily="18" charset="0"/>
                            </a:rPr>
                            <m:t>m</m:t>
                          </m:r>
                        </m:den>
                      </m:f>
                      <m:r>
                        <a:rPr lang="en-US" sz="2000" b="0" i="1" smtClean="0">
                          <a:latin typeface="Cambria Math" panose="02040503050406030204" pitchFamily="18" charset="0"/>
                          <a:ea typeface="Cambria Math" panose="02040503050406030204" pitchFamily="18" charset="0"/>
                        </a:rPr>
                        <m:t>=0.1 </m:t>
                      </m:r>
                      <m:r>
                        <m:rPr>
                          <m:sty m:val="p"/>
                        </m:rPr>
                        <a:rPr lang="en-US" sz="2000" b="0" i="0" smtClean="0">
                          <a:latin typeface="Cambria Math" panose="02040503050406030204" pitchFamily="18" charset="0"/>
                          <a:ea typeface="Cambria Math" panose="02040503050406030204" pitchFamily="18" charset="0"/>
                        </a:rPr>
                        <m:t>m</m:t>
                      </m:r>
                      <m:r>
                        <a:rPr lang="en-US" sz="2000" b="0" i="0" smtClean="0">
                          <a:latin typeface="Cambria Math" panose="02040503050406030204" pitchFamily="18" charset="0"/>
                          <a:ea typeface="Cambria Math" panose="02040503050406030204" pitchFamily="18" charset="0"/>
                        </a:rPr>
                        <m:t> </m:t>
                      </m:r>
                      <m:sSup>
                        <m:sSupPr>
                          <m:ctrlPr>
                            <a:rPr lang="en-US" sz="2000" b="0" i="1" smtClean="0">
                              <a:latin typeface="Cambria Math" panose="02040503050406030204" pitchFamily="18" charset="0"/>
                              <a:ea typeface="Cambria Math" panose="02040503050406030204" pitchFamily="18" charset="0"/>
                            </a:rPr>
                          </m:ctrlPr>
                        </m:sSupPr>
                        <m:e>
                          <m:r>
                            <m:rPr>
                              <m:sty m:val="p"/>
                            </m:rPr>
                            <a:rPr lang="en-US" sz="2000" b="0" i="0" smtClean="0">
                              <a:latin typeface="Cambria Math" panose="02040503050406030204" pitchFamily="18" charset="0"/>
                              <a:ea typeface="Cambria Math" panose="02040503050406030204" pitchFamily="18" charset="0"/>
                            </a:rPr>
                            <m:t>day</m:t>
                          </m:r>
                        </m:e>
                        <m:sup>
                          <m:r>
                            <a:rPr lang="en-US" sz="2000" b="0" i="0" smtClean="0">
                              <a:latin typeface="Cambria Math" panose="02040503050406030204" pitchFamily="18" charset="0"/>
                              <a:ea typeface="Cambria Math" panose="02040503050406030204" pitchFamily="18" charset="0"/>
                            </a:rPr>
                            <m:t>−1</m:t>
                          </m:r>
                        </m:sup>
                      </m:sSup>
                    </m:oMath>
                  </m:oMathPara>
                </a14:m>
                <a:endParaRPr lang="en-US" sz="2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7408795" y="3956200"/>
                <a:ext cx="4577792" cy="67056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7743925" y="4795540"/>
                <a:ext cx="3413242" cy="647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0.1</m:t>
                          </m:r>
                          <m:r>
                            <a:rPr lang="en-US" sz="2000" b="0" i="0" smtClean="0">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day</m:t>
                              </m:r>
                            </m:e>
                            <m:sup>
                              <m:r>
                                <a:rPr lang="en-US">
                                  <a:latin typeface="Cambria Math" panose="02040503050406030204" pitchFamily="18" charset="0"/>
                                  <a:ea typeface="Cambria Math" panose="02040503050406030204" pitchFamily="18" charset="0"/>
                                </a:rPr>
                                <m:t>−1</m:t>
                              </m:r>
                            </m:sup>
                          </m:sSup>
                        </m:num>
                        <m:den>
                          <m:r>
                            <a:rPr lang="en-US" sz="2000" b="0" i="1" smtClean="0">
                              <a:latin typeface="Cambria Math" panose="02040503050406030204" pitchFamily="18" charset="0"/>
                              <a:ea typeface="Cambria Math" panose="02040503050406030204" pitchFamily="18" charset="0"/>
                            </a:rPr>
                            <m:t>0.3</m:t>
                          </m:r>
                        </m:den>
                      </m:f>
                      <m:r>
                        <a:rPr lang="en-US" sz="2000" b="0" i="1" smtClean="0">
                          <a:latin typeface="Cambria Math" panose="02040503050406030204" pitchFamily="18" charset="0"/>
                          <a:ea typeface="Cambria Math" panose="02040503050406030204" pitchFamily="18" charset="0"/>
                        </a:rPr>
                        <m:t>=0.33</m:t>
                      </m:r>
                      <m:r>
                        <a:rPr lang="en-US" sz="2000" b="0" i="0" smtClean="0">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day</m:t>
                          </m:r>
                        </m:e>
                        <m:sup>
                          <m:r>
                            <a:rPr lang="en-US">
                              <a:latin typeface="Cambria Math" panose="02040503050406030204" pitchFamily="18" charset="0"/>
                              <a:ea typeface="Cambria Math" panose="02040503050406030204" pitchFamily="18" charset="0"/>
                            </a:rPr>
                            <m:t>−1</m:t>
                          </m:r>
                        </m:sup>
                      </m:sSup>
                    </m:oMath>
                  </m:oMathPara>
                </a14:m>
                <a:endParaRPr lang="en-US" sz="1400" dirty="0"/>
              </a:p>
            </p:txBody>
          </p:sp>
        </mc:Choice>
        <mc:Fallback xmlns="">
          <p:sp>
            <p:nvSpPr>
              <p:cNvPr id="29" name="Rectangle 28"/>
              <p:cNvSpPr>
                <a:spLocks noRot="1" noChangeAspect="1" noMove="1" noResize="1" noEditPoints="1" noAdjustHandles="1" noChangeArrowheads="1" noChangeShapeType="1" noTextEdit="1"/>
              </p:cNvSpPr>
              <p:nvPr/>
            </p:nvSpPr>
            <p:spPr>
              <a:xfrm>
                <a:off x="7743925" y="4795540"/>
                <a:ext cx="3413242" cy="647806"/>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8558321" y="5779846"/>
                <a:ext cx="2886688" cy="6603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100 </m:t>
                          </m:r>
                          <m:r>
                            <m:rPr>
                              <m:sty m:val="p"/>
                            </m:rPr>
                            <a:rPr lang="en-US">
                              <a:latin typeface="Cambria Math" panose="02040503050406030204" pitchFamily="18" charset="0"/>
                              <a:ea typeface="Cambria Math" panose="02040503050406030204" pitchFamily="18" charset="0"/>
                            </a:rPr>
                            <m:t>m</m:t>
                          </m:r>
                        </m:num>
                        <m:den>
                          <m:r>
                            <a:rPr lang="en-US" b="0" i="1" smtClean="0">
                              <a:latin typeface="Cambria Math" panose="02040503050406030204" pitchFamily="18" charset="0"/>
                              <a:ea typeface="Cambria Math" panose="02040503050406030204" pitchFamily="18" charset="0"/>
                            </a:rPr>
                            <m:t>0.33</m:t>
                          </m:r>
                          <m:r>
                            <a:rPr lang="en-US" b="0" i="0" smtClean="0">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day</m:t>
                              </m:r>
                            </m:e>
                            <m:sup>
                              <m:r>
                                <a:rPr lang="en-US">
                                  <a:latin typeface="Cambria Math" panose="02040503050406030204" pitchFamily="18" charset="0"/>
                                  <a:ea typeface="Cambria Math" panose="02040503050406030204" pitchFamily="18" charset="0"/>
                                </a:rPr>
                                <m:t>−1</m:t>
                              </m:r>
                            </m:sup>
                          </m:sSup>
                        </m:den>
                      </m:f>
                      <m:r>
                        <a:rPr lang="en-US" b="0" i="1" smtClean="0">
                          <a:latin typeface="Cambria Math" panose="02040503050406030204" pitchFamily="18" charset="0"/>
                          <a:ea typeface="Cambria Math" panose="02040503050406030204" pitchFamily="18" charset="0"/>
                        </a:rPr>
                        <m:t>=300 </m:t>
                      </m:r>
                      <m:r>
                        <m:rPr>
                          <m:sty m:val="p"/>
                        </m:rPr>
                        <a:rPr lang="en-US" b="0" i="0" smtClean="0">
                          <a:latin typeface="Cambria Math" panose="02040503050406030204" pitchFamily="18" charset="0"/>
                          <a:ea typeface="Cambria Math" panose="02040503050406030204" pitchFamily="18" charset="0"/>
                        </a:rPr>
                        <m:t>day</m:t>
                      </m:r>
                    </m:oMath>
                  </m:oMathPara>
                </a14:m>
                <a:endParaRPr lang="en-US" sz="1400" dirty="0"/>
              </a:p>
            </p:txBody>
          </p:sp>
        </mc:Choice>
        <mc:Fallback xmlns="">
          <p:sp>
            <p:nvSpPr>
              <p:cNvPr id="30" name="Rectangle 29"/>
              <p:cNvSpPr>
                <a:spLocks noRot="1" noChangeAspect="1" noMove="1" noResize="1" noEditPoints="1" noAdjustHandles="1" noChangeArrowheads="1" noChangeShapeType="1" noTextEdit="1"/>
              </p:cNvSpPr>
              <p:nvPr/>
            </p:nvSpPr>
            <p:spPr>
              <a:xfrm>
                <a:off x="8558321" y="5779846"/>
                <a:ext cx="2886688" cy="660309"/>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6566320" y="5779846"/>
                <a:ext cx="842475"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𝑈</m:t>
                          </m:r>
                        </m:e>
                      </m:ac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a:rPr lang="en-US" b="0" i="1" smtClean="0">
                              <a:latin typeface="Cambria Math" panose="02040503050406030204" pitchFamily="18" charset="0"/>
                              <a:ea typeface="Cambria Math" panose="02040503050406030204" pitchFamily="18" charset="0"/>
                            </a:rPr>
                            <m:t>𝑡</m:t>
                          </m:r>
                        </m:den>
                      </m:f>
                    </m:oMath>
                  </m:oMathPara>
                </a14:m>
                <a:endParaRPr lang="en-US" sz="1400" dirty="0"/>
              </a:p>
            </p:txBody>
          </p:sp>
        </mc:Choice>
        <mc:Fallback xmlns="">
          <p:sp>
            <p:nvSpPr>
              <p:cNvPr id="31" name="Rectangle 30"/>
              <p:cNvSpPr>
                <a:spLocks noRot="1" noChangeAspect="1" noMove="1" noResize="1" noEditPoints="1" noAdjustHandles="1" noChangeArrowheads="1" noChangeShapeType="1" noTextEdit="1"/>
              </p:cNvSpPr>
              <p:nvPr/>
            </p:nvSpPr>
            <p:spPr>
              <a:xfrm>
                <a:off x="6566320" y="5779846"/>
                <a:ext cx="842475" cy="618246"/>
              </a:xfrm>
              <a:prstGeom prst="rect">
                <a:avLst/>
              </a:prstGeom>
              <a:blipFill rotWithShape="0">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3370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7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7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p:bldP spid="21" grpId="0"/>
      <p:bldP spid="23" grpId="0"/>
      <p:bldP spid="25" grpId="0"/>
      <p:bldP spid="27" grpId="0"/>
      <p:bldP spid="28" grpId="0"/>
      <p:bldP spid="29" grpId="0"/>
      <p:bldP spid="30"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t>Storage in aquifers:</a:t>
            </a:r>
            <a:r>
              <a:rPr lang="en-US" dirty="0"/>
              <a:t> describing the amount of water that can be stored in porous media relative to a given change in the total hydraulic head</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t>Water in porous substrate:</a:t>
            </a:r>
            <a:r>
              <a:rPr lang="en-US" dirty="0"/>
              <a:t> the fundamental vocabulary and concepts necessary for defining aquifers</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t>Groundwater movement:</a:t>
            </a:r>
            <a:r>
              <a:rPr lang="en-US" dirty="0"/>
              <a:t> basic principles of predicting the direction and flux of groundwater movement</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t>Understanding variation in groundwater flow nets:</a:t>
            </a:r>
            <a:r>
              <a:rPr lang="en-US" dirty="0"/>
              <a:t> the characteristics of surface and subsurface topography that cause equipotential and flow lines to “bend”</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t>Exchange with surface waters:</a:t>
            </a:r>
            <a:r>
              <a:rPr lang="en-US" dirty="0"/>
              <a:t> interpreting the consequences of the intersection of subsurface flow nets with surface waters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t>Groundwater flux and velocity:</a:t>
            </a:r>
            <a:r>
              <a:rPr lang="en-US" dirty="0"/>
              <a:t> basic calculations of different characteristics of groundwater movement based on Darcy’s law</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48</a:t>
            </a:fld>
            <a:endParaRPr lang="en-US" dirty="0">
              <a:solidFill>
                <a:schemeClr val="tx1"/>
              </a:solidFill>
            </a:endParaRPr>
          </a:p>
        </p:txBody>
      </p:sp>
    </p:spTree>
    <p:extLst>
      <p:ext uri="{BB962C8B-B14F-4D97-AF65-F5344CB8AC3E}">
        <p14:creationId xmlns:p14="http://schemas.microsoft.com/office/powerpoint/2010/main" val="37589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Storage in aquifers:</a:t>
            </a:r>
            <a:r>
              <a:rPr lang="en-US" dirty="0">
                <a:solidFill>
                  <a:schemeClr val="bg2">
                    <a:lumMod val="75000"/>
                  </a:schemeClr>
                </a:solidFill>
              </a:rPr>
              <a:t> describing the amount of water that can be stored in porous media relative to a given change in the total hydraulic head</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t>Water in porous substrate:</a:t>
            </a:r>
            <a:r>
              <a:rPr lang="en-US" dirty="0"/>
              <a:t> the fundamental vocabulary and concepts necessary for defining aquifers</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movement:</a:t>
            </a:r>
            <a:r>
              <a:rPr lang="en-US" dirty="0">
                <a:solidFill>
                  <a:schemeClr val="bg2">
                    <a:lumMod val="75000"/>
                  </a:schemeClr>
                </a:solidFill>
              </a:rPr>
              <a:t> basic principles of predicting the direction and flux of groundwater movement</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Understanding variation in groundwater flow nets:</a:t>
            </a:r>
            <a:r>
              <a:rPr lang="en-US" dirty="0">
                <a:solidFill>
                  <a:schemeClr val="bg2">
                    <a:lumMod val="75000"/>
                  </a:schemeClr>
                </a:solidFill>
              </a:rPr>
              <a:t> the characteristics of surface and subsurface topography that cause equipotential and flow lines to “bend”</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Exchange with surface waters:</a:t>
            </a:r>
            <a:r>
              <a:rPr lang="en-US" dirty="0">
                <a:solidFill>
                  <a:schemeClr val="bg2">
                    <a:lumMod val="75000"/>
                  </a:schemeClr>
                </a:solidFill>
              </a:rPr>
              <a:t> interpreting the consequences of the intersection of subsurface flow nets with surface waters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Groundwater flux and velocity:</a:t>
            </a:r>
            <a:r>
              <a:rPr lang="en-US" dirty="0">
                <a:solidFill>
                  <a:schemeClr val="bg2">
                    <a:lumMod val="75000"/>
                  </a:schemeClr>
                </a:solidFill>
              </a:rPr>
              <a:t> basic calculations of different characteristics of groundwater movement based on Darcy’s law</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a:t>
            </a:fld>
            <a:endParaRPr lang="en-US" dirty="0">
              <a:solidFill>
                <a:schemeClr val="tx1"/>
              </a:solidFill>
            </a:endParaRPr>
          </a:p>
        </p:txBody>
      </p:sp>
    </p:spTree>
    <p:extLst>
      <p:ext uri="{BB962C8B-B14F-4D97-AF65-F5344CB8AC3E}">
        <p14:creationId xmlns:p14="http://schemas.microsoft.com/office/powerpoint/2010/main" val="205121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4114759" y="2786130"/>
            <a:ext cx="1465467" cy="1584766"/>
            <a:chOff x="1417237" y="3190547"/>
            <a:chExt cx="1465467" cy="1584766"/>
          </a:xfrm>
        </p:grpSpPr>
        <p:sp>
          <p:nvSpPr>
            <p:cNvPr id="65" name="Freeform 64"/>
            <p:cNvSpPr/>
            <p:nvPr/>
          </p:nvSpPr>
          <p:spPr>
            <a:xfrm>
              <a:off x="1417237" y="3290813"/>
              <a:ext cx="197634" cy="71753"/>
            </a:xfrm>
            <a:custGeom>
              <a:avLst/>
              <a:gdLst>
                <a:gd name="connsiteX0" fmla="*/ 1988 w 197634"/>
                <a:gd name="connsiteY0" fmla="*/ 75 h 71753"/>
                <a:gd name="connsiteX1" fmla="*/ 59138 w 197634"/>
                <a:gd name="connsiteY1" fmla="*/ 28650 h 71753"/>
                <a:gd name="connsiteX2" fmla="*/ 111526 w 197634"/>
                <a:gd name="connsiteY2" fmla="*/ 38175 h 71753"/>
                <a:gd name="connsiteX3" fmla="*/ 159151 w 197634"/>
                <a:gd name="connsiteY3" fmla="*/ 71512 h 71753"/>
                <a:gd name="connsiteX4" fmla="*/ 197251 w 197634"/>
                <a:gd name="connsiteY4" fmla="*/ 52462 h 71753"/>
                <a:gd name="connsiteX5" fmla="*/ 135338 w 197634"/>
                <a:gd name="connsiteY5" fmla="*/ 38175 h 71753"/>
                <a:gd name="connsiteX6" fmla="*/ 1988 w 197634"/>
                <a:gd name="connsiteY6" fmla="*/ 75 h 7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34" h="71753">
                  <a:moveTo>
                    <a:pt x="1988" y="75"/>
                  </a:moveTo>
                  <a:cubicBezTo>
                    <a:pt x="-10712" y="-1512"/>
                    <a:pt x="40882" y="22300"/>
                    <a:pt x="59138" y="28650"/>
                  </a:cubicBezTo>
                  <a:cubicBezTo>
                    <a:pt x="77394" y="35000"/>
                    <a:pt x="94857" y="31031"/>
                    <a:pt x="111526" y="38175"/>
                  </a:cubicBezTo>
                  <a:cubicBezTo>
                    <a:pt x="128195" y="45319"/>
                    <a:pt x="144864" y="69131"/>
                    <a:pt x="159151" y="71512"/>
                  </a:cubicBezTo>
                  <a:cubicBezTo>
                    <a:pt x="173439" y="73893"/>
                    <a:pt x="201220" y="58018"/>
                    <a:pt x="197251" y="52462"/>
                  </a:cubicBezTo>
                  <a:cubicBezTo>
                    <a:pt x="193282" y="46906"/>
                    <a:pt x="162325" y="47700"/>
                    <a:pt x="135338" y="38175"/>
                  </a:cubicBezTo>
                  <a:cubicBezTo>
                    <a:pt x="108351" y="28650"/>
                    <a:pt x="14688" y="1662"/>
                    <a:pt x="1988" y="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1442385" y="3943201"/>
              <a:ext cx="253355" cy="197370"/>
            </a:xfrm>
            <a:custGeom>
              <a:avLst/>
              <a:gdLst>
                <a:gd name="connsiteX0" fmla="*/ 253065 w 253355"/>
                <a:gd name="connsiteY0" fmla="*/ 149 h 197370"/>
                <a:gd name="connsiteX1" fmla="*/ 167340 w 253355"/>
                <a:gd name="connsiteY1" fmla="*/ 100162 h 197370"/>
                <a:gd name="connsiteX2" fmla="*/ 38753 w 253355"/>
                <a:gd name="connsiteY2" fmla="*/ 166837 h 197370"/>
                <a:gd name="connsiteX3" fmla="*/ 653 w 253355"/>
                <a:gd name="connsiteY3" fmla="*/ 176362 h 197370"/>
                <a:gd name="connsiteX4" fmla="*/ 62565 w 253355"/>
                <a:gd name="connsiteY4" fmla="*/ 195412 h 197370"/>
                <a:gd name="connsiteX5" fmla="*/ 138765 w 253355"/>
                <a:gd name="connsiteY5" fmla="*/ 123974 h 197370"/>
                <a:gd name="connsiteX6" fmla="*/ 253065 w 253355"/>
                <a:gd name="connsiteY6" fmla="*/ 149 h 19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5" h="197370">
                  <a:moveTo>
                    <a:pt x="253065" y="149"/>
                  </a:moveTo>
                  <a:cubicBezTo>
                    <a:pt x="257827" y="-3820"/>
                    <a:pt x="203059" y="72381"/>
                    <a:pt x="167340" y="100162"/>
                  </a:cubicBezTo>
                  <a:cubicBezTo>
                    <a:pt x="131621" y="127943"/>
                    <a:pt x="66534" y="154137"/>
                    <a:pt x="38753" y="166837"/>
                  </a:cubicBezTo>
                  <a:cubicBezTo>
                    <a:pt x="10972" y="179537"/>
                    <a:pt x="-3316" y="171600"/>
                    <a:pt x="653" y="176362"/>
                  </a:cubicBezTo>
                  <a:cubicBezTo>
                    <a:pt x="4622" y="181124"/>
                    <a:pt x="39546" y="204143"/>
                    <a:pt x="62565" y="195412"/>
                  </a:cubicBezTo>
                  <a:cubicBezTo>
                    <a:pt x="85584" y="186681"/>
                    <a:pt x="103840" y="151755"/>
                    <a:pt x="138765" y="123974"/>
                  </a:cubicBezTo>
                  <a:cubicBezTo>
                    <a:pt x="173690" y="96193"/>
                    <a:pt x="248303" y="4118"/>
                    <a:pt x="253065" y="1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2000647" y="4654120"/>
              <a:ext cx="158353" cy="121193"/>
            </a:xfrm>
            <a:custGeom>
              <a:avLst/>
              <a:gdLst>
                <a:gd name="connsiteX0" fmla="*/ 2778 w 158353"/>
                <a:gd name="connsiteY0" fmla="*/ 70280 h 121193"/>
                <a:gd name="connsiteX1" fmla="*/ 15478 w 158353"/>
                <a:gd name="connsiteY1" fmla="*/ 121080 h 121193"/>
                <a:gd name="connsiteX2" fmla="*/ 63103 w 158353"/>
                <a:gd name="connsiteY2" fmla="*/ 82980 h 121193"/>
                <a:gd name="connsiteX3" fmla="*/ 126603 w 158353"/>
                <a:gd name="connsiteY3" fmla="*/ 48055 h 121193"/>
                <a:gd name="connsiteX4" fmla="*/ 158353 w 158353"/>
                <a:gd name="connsiteY4" fmla="*/ 25830 h 121193"/>
                <a:gd name="connsiteX5" fmla="*/ 126603 w 158353"/>
                <a:gd name="connsiteY5" fmla="*/ 430 h 121193"/>
                <a:gd name="connsiteX6" fmla="*/ 63103 w 158353"/>
                <a:gd name="connsiteY6" fmla="*/ 48055 h 121193"/>
                <a:gd name="connsiteX7" fmla="*/ 2778 w 158353"/>
                <a:gd name="connsiteY7" fmla="*/ 70280 h 12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353" h="121193">
                  <a:moveTo>
                    <a:pt x="2778" y="70280"/>
                  </a:moveTo>
                  <a:cubicBezTo>
                    <a:pt x="-5159" y="82451"/>
                    <a:pt x="5424" y="118963"/>
                    <a:pt x="15478" y="121080"/>
                  </a:cubicBezTo>
                  <a:cubicBezTo>
                    <a:pt x="25532" y="123197"/>
                    <a:pt x="44582" y="95151"/>
                    <a:pt x="63103" y="82980"/>
                  </a:cubicBezTo>
                  <a:cubicBezTo>
                    <a:pt x="81624" y="70809"/>
                    <a:pt x="110728" y="57580"/>
                    <a:pt x="126603" y="48055"/>
                  </a:cubicBezTo>
                  <a:cubicBezTo>
                    <a:pt x="142478" y="38530"/>
                    <a:pt x="158353" y="33767"/>
                    <a:pt x="158353" y="25830"/>
                  </a:cubicBezTo>
                  <a:cubicBezTo>
                    <a:pt x="158353" y="17893"/>
                    <a:pt x="142478" y="-3274"/>
                    <a:pt x="126603" y="430"/>
                  </a:cubicBezTo>
                  <a:cubicBezTo>
                    <a:pt x="110728" y="4134"/>
                    <a:pt x="83211" y="35355"/>
                    <a:pt x="63103" y="48055"/>
                  </a:cubicBezTo>
                  <a:cubicBezTo>
                    <a:pt x="42995" y="60755"/>
                    <a:pt x="10715" y="58109"/>
                    <a:pt x="2778" y="7028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2485981" y="3898179"/>
              <a:ext cx="85978" cy="90355"/>
            </a:xfrm>
            <a:custGeom>
              <a:avLst/>
              <a:gdLst>
                <a:gd name="connsiteX0" fmla="*/ 44 w 85978"/>
                <a:gd name="connsiteY0" fmla="*/ 89621 h 90355"/>
                <a:gd name="connsiteX1" fmla="*/ 54019 w 85978"/>
                <a:gd name="connsiteY1" fmla="*/ 41996 h 90355"/>
                <a:gd name="connsiteX2" fmla="*/ 85769 w 85978"/>
                <a:gd name="connsiteY2" fmla="*/ 22946 h 90355"/>
                <a:gd name="connsiteX3" fmla="*/ 63544 w 85978"/>
                <a:gd name="connsiteY3" fmla="*/ 721 h 90355"/>
                <a:gd name="connsiteX4" fmla="*/ 44 w 85978"/>
                <a:gd name="connsiteY4" fmla="*/ 89621 h 90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78" h="90355">
                  <a:moveTo>
                    <a:pt x="44" y="89621"/>
                  </a:moveTo>
                  <a:cubicBezTo>
                    <a:pt x="-1543" y="96500"/>
                    <a:pt x="39732" y="53108"/>
                    <a:pt x="54019" y="41996"/>
                  </a:cubicBezTo>
                  <a:cubicBezTo>
                    <a:pt x="68307" y="30883"/>
                    <a:pt x="84182" y="29825"/>
                    <a:pt x="85769" y="22946"/>
                  </a:cubicBezTo>
                  <a:cubicBezTo>
                    <a:pt x="87356" y="16067"/>
                    <a:pt x="79948" y="-4042"/>
                    <a:pt x="63544" y="721"/>
                  </a:cubicBezTo>
                  <a:cubicBezTo>
                    <a:pt x="47140" y="5484"/>
                    <a:pt x="1631" y="82742"/>
                    <a:pt x="44" y="8962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2809684" y="3190547"/>
              <a:ext cx="73020" cy="67486"/>
            </a:xfrm>
            <a:custGeom>
              <a:avLst/>
              <a:gdLst>
                <a:gd name="connsiteX0" fmla="*/ 191 w 73020"/>
                <a:gd name="connsiteY0" fmla="*/ 67003 h 67486"/>
                <a:gd name="connsiteX1" fmla="*/ 70041 w 73020"/>
                <a:gd name="connsiteY1" fmla="*/ 28903 h 67486"/>
                <a:gd name="connsiteX2" fmla="*/ 50991 w 73020"/>
                <a:gd name="connsiteY2" fmla="*/ 328 h 67486"/>
                <a:gd name="connsiteX3" fmla="*/ 191 w 73020"/>
                <a:gd name="connsiteY3" fmla="*/ 67003 h 67486"/>
              </a:gdLst>
              <a:ahLst/>
              <a:cxnLst>
                <a:cxn ang="0">
                  <a:pos x="connsiteX0" y="connsiteY0"/>
                </a:cxn>
                <a:cxn ang="0">
                  <a:pos x="connsiteX1" y="connsiteY1"/>
                </a:cxn>
                <a:cxn ang="0">
                  <a:pos x="connsiteX2" y="connsiteY2"/>
                </a:cxn>
                <a:cxn ang="0">
                  <a:pos x="connsiteX3" y="connsiteY3"/>
                </a:cxn>
              </a:cxnLst>
              <a:rect l="l" t="t" r="r" b="b"/>
              <a:pathLst>
                <a:path w="73020" h="67486">
                  <a:moveTo>
                    <a:pt x="191" y="67003"/>
                  </a:moveTo>
                  <a:cubicBezTo>
                    <a:pt x="3366" y="71765"/>
                    <a:pt x="61574" y="40015"/>
                    <a:pt x="70041" y="28903"/>
                  </a:cubicBezTo>
                  <a:cubicBezTo>
                    <a:pt x="78508" y="17791"/>
                    <a:pt x="67924" y="-2847"/>
                    <a:pt x="50991" y="328"/>
                  </a:cubicBezTo>
                  <a:cubicBezTo>
                    <a:pt x="34058" y="3503"/>
                    <a:pt x="-2984" y="62241"/>
                    <a:pt x="191" y="6700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531255" y="2093833"/>
            <a:ext cx="2477252" cy="3077110"/>
            <a:chOff x="4418026" y="2488679"/>
            <a:chExt cx="2477252" cy="3077110"/>
          </a:xfrm>
        </p:grpSpPr>
        <p:sp>
          <p:nvSpPr>
            <p:cNvPr id="18" name="Oval 17"/>
            <p:cNvSpPr/>
            <p:nvPr/>
          </p:nvSpPr>
          <p:spPr>
            <a:xfrm>
              <a:off x="4837518" y="2488679"/>
              <a:ext cx="942680" cy="857839"/>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847756" y="2567635"/>
              <a:ext cx="733719" cy="698178"/>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37697" y="3226959"/>
              <a:ext cx="802849" cy="801513"/>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270394" y="3201624"/>
              <a:ext cx="624884" cy="652335"/>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052770" y="3954802"/>
              <a:ext cx="802849" cy="801513"/>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949883" y="3862139"/>
              <a:ext cx="887687" cy="903603"/>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61264" y="4662186"/>
              <a:ext cx="887687" cy="903603"/>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418026" y="3283501"/>
              <a:ext cx="942680" cy="857839"/>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4517079" y="2713479"/>
            <a:ext cx="428625" cy="314325"/>
          </a:xfrm>
          <a:custGeom>
            <a:avLst/>
            <a:gdLst>
              <a:gd name="connsiteX0" fmla="*/ 0 w 428625"/>
              <a:gd name="connsiteY0" fmla="*/ 222250 h 314325"/>
              <a:gd name="connsiteX1" fmla="*/ 57150 w 428625"/>
              <a:gd name="connsiteY1" fmla="*/ 238125 h 314325"/>
              <a:gd name="connsiteX2" fmla="*/ 82550 w 428625"/>
              <a:gd name="connsiteY2" fmla="*/ 273050 h 314325"/>
              <a:gd name="connsiteX3" fmla="*/ 85725 w 428625"/>
              <a:gd name="connsiteY3" fmla="*/ 314325 h 314325"/>
              <a:gd name="connsiteX4" fmla="*/ 177800 w 428625"/>
              <a:gd name="connsiteY4" fmla="*/ 203200 h 314325"/>
              <a:gd name="connsiteX5" fmla="*/ 266700 w 428625"/>
              <a:gd name="connsiteY5" fmla="*/ 149225 h 314325"/>
              <a:gd name="connsiteX6" fmla="*/ 381000 w 428625"/>
              <a:gd name="connsiteY6" fmla="*/ 114300 h 314325"/>
              <a:gd name="connsiteX7" fmla="*/ 428625 w 428625"/>
              <a:gd name="connsiteY7" fmla="*/ 114300 h 314325"/>
              <a:gd name="connsiteX8" fmla="*/ 377825 w 428625"/>
              <a:gd name="connsiteY8" fmla="*/ 92075 h 314325"/>
              <a:gd name="connsiteX9" fmla="*/ 336550 w 428625"/>
              <a:gd name="connsiteY9" fmla="*/ 28575 h 314325"/>
              <a:gd name="connsiteX10" fmla="*/ 336550 w 428625"/>
              <a:gd name="connsiteY10" fmla="*/ 0 h 314325"/>
              <a:gd name="connsiteX11" fmla="*/ 250825 w 428625"/>
              <a:gd name="connsiteY11" fmla="*/ 104775 h 314325"/>
              <a:gd name="connsiteX12" fmla="*/ 184150 w 428625"/>
              <a:gd name="connsiteY12" fmla="*/ 155575 h 314325"/>
              <a:gd name="connsiteX13" fmla="*/ 92075 w 428625"/>
              <a:gd name="connsiteY13" fmla="*/ 203200 h 314325"/>
              <a:gd name="connsiteX14" fmla="*/ 0 w 428625"/>
              <a:gd name="connsiteY14" fmla="*/ 2222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8625" h="314325">
                <a:moveTo>
                  <a:pt x="0" y="222250"/>
                </a:moveTo>
                <a:lnTo>
                  <a:pt x="57150" y="238125"/>
                </a:lnTo>
                <a:lnTo>
                  <a:pt x="82550" y="273050"/>
                </a:lnTo>
                <a:lnTo>
                  <a:pt x="85725" y="314325"/>
                </a:lnTo>
                <a:lnTo>
                  <a:pt x="177800" y="203200"/>
                </a:lnTo>
                <a:lnTo>
                  <a:pt x="266700" y="149225"/>
                </a:lnTo>
                <a:lnTo>
                  <a:pt x="381000" y="114300"/>
                </a:lnTo>
                <a:lnTo>
                  <a:pt x="428625" y="114300"/>
                </a:lnTo>
                <a:lnTo>
                  <a:pt x="377825" y="92075"/>
                </a:lnTo>
                <a:lnTo>
                  <a:pt x="336550" y="28575"/>
                </a:lnTo>
                <a:lnTo>
                  <a:pt x="336550" y="0"/>
                </a:lnTo>
                <a:lnTo>
                  <a:pt x="250825" y="104775"/>
                </a:lnTo>
                <a:lnTo>
                  <a:pt x="184150" y="155575"/>
                </a:lnTo>
                <a:lnTo>
                  <a:pt x="92075" y="203200"/>
                </a:lnTo>
                <a:lnTo>
                  <a:pt x="0" y="2222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136079" y="3513579"/>
            <a:ext cx="333375" cy="273050"/>
          </a:xfrm>
          <a:custGeom>
            <a:avLst/>
            <a:gdLst>
              <a:gd name="connsiteX0" fmla="*/ 282575 w 333375"/>
              <a:gd name="connsiteY0" fmla="*/ 0 h 273050"/>
              <a:gd name="connsiteX1" fmla="*/ 333375 w 333375"/>
              <a:gd name="connsiteY1" fmla="*/ 53975 h 273050"/>
              <a:gd name="connsiteX2" fmla="*/ 222250 w 333375"/>
              <a:gd name="connsiteY2" fmla="*/ 101600 h 273050"/>
              <a:gd name="connsiteX3" fmla="*/ 171450 w 333375"/>
              <a:gd name="connsiteY3" fmla="*/ 146050 h 273050"/>
              <a:gd name="connsiteX4" fmla="*/ 95250 w 333375"/>
              <a:gd name="connsiteY4" fmla="*/ 228600 h 273050"/>
              <a:gd name="connsiteX5" fmla="*/ 57150 w 333375"/>
              <a:gd name="connsiteY5" fmla="*/ 273050 h 273050"/>
              <a:gd name="connsiteX6" fmla="*/ 44450 w 333375"/>
              <a:gd name="connsiteY6" fmla="*/ 228600 h 273050"/>
              <a:gd name="connsiteX7" fmla="*/ 0 w 333375"/>
              <a:gd name="connsiteY7" fmla="*/ 212725 h 273050"/>
              <a:gd name="connsiteX8" fmla="*/ 76200 w 333375"/>
              <a:gd name="connsiteY8" fmla="*/ 187325 h 273050"/>
              <a:gd name="connsiteX9" fmla="*/ 149225 w 333375"/>
              <a:gd name="connsiteY9" fmla="*/ 142875 h 273050"/>
              <a:gd name="connsiteX10" fmla="*/ 231775 w 333375"/>
              <a:gd name="connsiteY10" fmla="*/ 79375 h 273050"/>
              <a:gd name="connsiteX11" fmla="*/ 282575 w 333375"/>
              <a:gd name="connsiteY11"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273050">
                <a:moveTo>
                  <a:pt x="282575" y="0"/>
                </a:moveTo>
                <a:lnTo>
                  <a:pt x="333375" y="53975"/>
                </a:lnTo>
                <a:lnTo>
                  <a:pt x="222250" y="101600"/>
                </a:lnTo>
                <a:lnTo>
                  <a:pt x="171450" y="146050"/>
                </a:lnTo>
                <a:lnTo>
                  <a:pt x="95250" y="228600"/>
                </a:lnTo>
                <a:lnTo>
                  <a:pt x="57150" y="273050"/>
                </a:lnTo>
                <a:lnTo>
                  <a:pt x="44450" y="228600"/>
                </a:lnTo>
                <a:lnTo>
                  <a:pt x="0" y="212725"/>
                </a:lnTo>
                <a:lnTo>
                  <a:pt x="76200" y="187325"/>
                </a:lnTo>
                <a:lnTo>
                  <a:pt x="149225" y="142875"/>
                </a:lnTo>
                <a:lnTo>
                  <a:pt x="231775" y="79375"/>
                </a:lnTo>
                <a:lnTo>
                  <a:pt x="282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644079" y="3500879"/>
            <a:ext cx="263525" cy="184150"/>
          </a:xfrm>
          <a:custGeom>
            <a:avLst/>
            <a:gdLst>
              <a:gd name="connsiteX0" fmla="*/ 0 w 263525"/>
              <a:gd name="connsiteY0" fmla="*/ 60325 h 184150"/>
              <a:gd name="connsiteX1" fmla="*/ 101600 w 263525"/>
              <a:gd name="connsiteY1" fmla="*/ 101600 h 184150"/>
              <a:gd name="connsiteX2" fmla="*/ 184150 w 263525"/>
              <a:gd name="connsiteY2" fmla="*/ 142875 h 184150"/>
              <a:gd name="connsiteX3" fmla="*/ 222250 w 263525"/>
              <a:gd name="connsiteY3" fmla="*/ 184150 h 184150"/>
              <a:gd name="connsiteX4" fmla="*/ 228600 w 263525"/>
              <a:gd name="connsiteY4" fmla="*/ 142875 h 184150"/>
              <a:gd name="connsiteX5" fmla="*/ 263525 w 263525"/>
              <a:gd name="connsiteY5" fmla="*/ 136525 h 184150"/>
              <a:gd name="connsiteX6" fmla="*/ 152400 w 263525"/>
              <a:gd name="connsiteY6" fmla="*/ 98425 h 184150"/>
              <a:gd name="connsiteX7" fmla="*/ 76200 w 263525"/>
              <a:gd name="connsiteY7" fmla="*/ 63500 h 184150"/>
              <a:gd name="connsiteX8" fmla="*/ 12700 w 263525"/>
              <a:gd name="connsiteY8" fmla="*/ 0 h 184150"/>
              <a:gd name="connsiteX9" fmla="*/ 0 w 263525"/>
              <a:gd name="connsiteY9" fmla="*/ 60325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25" h="184150">
                <a:moveTo>
                  <a:pt x="0" y="60325"/>
                </a:moveTo>
                <a:lnTo>
                  <a:pt x="101600" y="101600"/>
                </a:lnTo>
                <a:lnTo>
                  <a:pt x="184150" y="142875"/>
                </a:lnTo>
                <a:lnTo>
                  <a:pt x="222250" y="184150"/>
                </a:lnTo>
                <a:lnTo>
                  <a:pt x="228600" y="142875"/>
                </a:lnTo>
                <a:lnTo>
                  <a:pt x="263525" y="136525"/>
                </a:lnTo>
                <a:lnTo>
                  <a:pt x="152400" y="98425"/>
                </a:lnTo>
                <a:lnTo>
                  <a:pt x="76200" y="63500"/>
                </a:lnTo>
                <a:lnTo>
                  <a:pt x="12700" y="0"/>
                </a:lnTo>
                <a:lnTo>
                  <a:pt x="0" y="603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006029" y="2738879"/>
            <a:ext cx="336550" cy="250825"/>
          </a:xfrm>
          <a:custGeom>
            <a:avLst/>
            <a:gdLst>
              <a:gd name="connsiteX0" fmla="*/ 28575 w 336550"/>
              <a:gd name="connsiteY0" fmla="*/ 0 h 250825"/>
              <a:gd name="connsiteX1" fmla="*/ 25400 w 336550"/>
              <a:gd name="connsiteY1" fmla="*/ 60325 h 250825"/>
              <a:gd name="connsiteX2" fmla="*/ 6350 w 336550"/>
              <a:gd name="connsiteY2" fmla="*/ 82550 h 250825"/>
              <a:gd name="connsiteX3" fmla="*/ 0 w 336550"/>
              <a:gd name="connsiteY3" fmla="*/ 88900 h 250825"/>
              <a:gd name="connsiteX4" fmla="*/ 47625 w 336550"/>
              <a:gd name="connsiteY4" fmla="*/ 101600 h 250825"/>
              <a:gd name="connsiteX5" fmla="*/ 165100 w 336550"/>
              <a:gd name="connsiteY5" fmla="*/ 142875 h 250825"/>
              <a:gd name="connsiteX6" fmla="*/ 244475 w 336550"/>
              <a:gd name="connsiteY6" fmla="*/ 219075 h 250825"/>
              <a:gd name="connsiteX7" fmla="*/ 273050 w 336550"/>
              <a:gd name="connsiteY7" fmla="*/ 250825 h 250825"/>
              <a:gd name="connsiteX8" fmla="*/ 273050 w 336550"/>
              <a:gd name="connsiteY8" fmla="*/ 187325 h 250825"/>
              <a:gd name="connsiteX9" fmla="*/ 320675 w 336550"/>
              <a:gd name="connsiteY9" fmla="*/ 146050 h 250825"/>
              <a:gd name="connsiteX10" fmla="*/ 336550 w 336550"/>
              <a:gd name="connsiteY10" fmla="*/ 130175 h 250825"/>
              <a:gd name="connsiteX11" fmla="*/ 203200 w 336550"/>
              <a:gd name="connsiteY11" fmla="*/ 117475 h 250825"/>
              <a:gd name="connsiteX12" fmla="*/ 104775 w 336550"/>
              <a:gd name="connsiteY12" fmla="*/ 73025 h 250825"/>
              <a:gd name="connsiteX13" fmla="*/ 28575 w 336550"/>
              <a:gd name="connsiteY13"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550" h="250825">
                <a:moveTo>
                  <a:pt x="28575" y="0"/>
                </a:moveTo>
                <a:lnTo>
                  <a:pt x="25400" y="60325"/>
                </a:lnTo>
                <a:lnTo>
                  <a:pt x="6350" y="82550"/>
                </a:lnTo>
                <a:lnTo>
                  <a:pt x="0" y="88900"/>
                </a:lnTo>
                <a:lnTo>
                  <a:pt x="47625" y="101600"/>
                </a:lnTo>
                <a:lnTo>
                  <a:pt x="165100" y="142875"/>
                </a:lnTo>
                <a:lnTo>
                  <a:pt x="244475" y="219075"/>
                </a:lnTo>
                <a:lnTo>
                  <a:pt x="273050" y="250825"/>
                </a:lnTo>
                <a:lnTo>
                  <a:pt x="273050" y="187325"/>
                </a:lnTo>
                <a:lnTo>
                  <a:pt x="320675" y="146050"/>
                </a:lnTo>
                <a:lnTo>
                  <a:pt x="336550" y="130175"/>
                </a:lnTo>
                <a:lnTo>
                  <a:pt x="203200" y="117475"/>
                </a:lnTo>
                <a:lnTo>
                  <a:pt x="104775" y="73025"/>
                </a:lnTo>
                <a:lnTo>
                  <a:pt x="28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310829" y="3030979"/>
            <a:ext cx="146050" cy="320675"/>
          </a:xfrm>
          <a:custGeom>
            <a:avLst/>
            <a:gdLst>
              <a:gd name="connsiteX0" fmla="*/ 0 w 146050"/>
              <a:gd name="connsiteY0" fmla="*/ 9525 h 320675"/>
              <a:gd name="connsiteX1" fmla="*/ 0 w 146050"/>
              <a:gd name="connsiteY1" fmla="*/ 9525 h 320675"/>
              <a:gd name="connsiteX2" fmla="*/ 73025 w 146050"/>
              <a:gd name="connsiteY2" fmla="*/ 6350 h 320675"/>
              <a:gd name="connsiteX3" fmla="*/ 88900 w 146050"/>
              <a:gd name="connsiteY3" fmla="*/ 3175 h 320675"/>
              <a:gd name="connsiteX4" fmla="*/ 101600 w 146050"/>
              <a:gd name="connsiteY4" fmla="*/ 0 h 320675"/>
              <a:gd name="connsiteX5" fmla="*/ 79375 w 146050"/>
              <a:gd name="connsiteY5" fmla="*/ 38100 h 320675"/>
              <a:gd name="connsiteX6" fmla="*/ 82550 w 146050"/>
              <a:gd name="connsiteY6" fmla="*/ 139700 h 320675"/>
              <a:gd name="connsiteX7" fmla="*/ 107950 w 146050"/>
              <a:gd name="connsiteY7" fmla="*/ 263525 h 320675"/>
              <a:gd name="connsiteX8" fmla="*/ 146050 w 146050"/>
              <a:gd name="connsiteY8" fmla="*/ 311150 h 320675"/>
              <a:gd name="connsiteX9" fmla="*/ 92075 w 146050"/>
              <a:gd name="connsiteY9" fmla="*/ 304800 h 320675"/>
              <a:gd name="connsiteX10" fmla="*/ 73025 w 146050"/>
              <a:gd name="connsiteY10" fmla="*/ 298450 h 320675"/>
              <a:gd name="connsiteX11" fmla="*/ 44450 w 146050"/>
              <a:gd name="connsiteY11" fmla="*/ 304800 h 320675"/>
              <a:gd name="connsiteX12" fmla="*/ 34925 w 146050"/>
              <a:gd name="connsiteY12" fmla="*/ 307975 h 320675"/>
              <a:gd name="connsiteX13" fmla="*/ 15875 w 146050"/>
              <a:gd name="connsiteY13" fmla="*/ 320675 h 320675"/>
              <a:gd name="connsiteX14" fmla="*/ 53975 w 146050"/>
              <a:gd name="connsiteY14" fmla="*/ 193675 h 320675"/>
              <a:gd name="connsiteX15" fmla="*/ 31750 w 146050"/>
              <a:gd name="connsiteY15" fmla="*/ 82550 h 320675"/>
              <a:gd name="connsiteX16" fmla="*/ 0 w 146050"/>
              <a:gd name="connsiteY16" fmla="*/ 9525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050" h="320675">
                <a:moveTo>
                  <a:pt x="0" y="9525"/>
                </a:moveTo>
                <a:lnTo>
                  <a:pt x="0" y="9525"/>
                </a:lnTo>
                <a:cubicBezTo>
                  <a:pt x="24342" y="8467"/>
                  <a:pt x="48722" y="8086"/>
                  <a:pt x="73025" y="6350"/>
                </a:cubicBezTo>
                <a:cubicBezTo>
                  <a:pt x="78408" y="5966"/>
                  <a:pt x="83632" y="4346"/>
                  <a:pt x="88900" y="3175"/>
                </a:cubicBezTo>
                <a:cubicBezTo>
                  <a:pt x="93160" y="2228"/>
                  <a:pt x="101600" y="0"/>
                  <a:pt x="101600" y="0"/>
                </a:cubicBezTo>
                <a:lnTo>
                  <a:pt x="79375" y="38100"/>
                </a:lnTo>
                <a:cubicBezTo>
                  <a:pt x="80433" y="71967"/>
                  <a:pt x="81492" y="105833"/>
                  <a:pt x="82550" y="139700"/>
                </a:cubicBezTo>
                <a:lnTo>
                  <a:pt x="107950" y="263525"/>
                </a:lnTo>
                <a:lnTo>
                  <a:pt x="146050" y="311150"/>
                </a:lnTo>
                <a:cubicBezTo>
                  <a:pt x="138149" y="310360"/>
                  <a:pt x="102810" y="307277"/>
                  <a:pt x="92075" y="304800"/>
                </a:cubicBezTo>
                <a:cubicBezTo>
                  <a:pt x="85553" y="303295"/>
                  <a:pt x="73025" y="298450"/>
                  <a:pt x="73025" y="298450"/>
                </a:cubicBezTo>
                <a:cubicBezTo>
                  <a:pt x="62113" y="300632"/>
                  <a:pt x="54912" y="301811"/>
                  <a:pt x="44450" y="304800"/>
                </a:cubicBezTo>
                <a:cubicBezTo>
                  <a:pt x="41232" y="305719"/>
                  <a:pt x="37851" y="306350"/>
                  <a:pt x="34925" y="307975"/>
                </a:cubicBezTo>
                <a:cubicBezTo>
                  <a:pt x="28254" y="311681"/>
                  <a:pt x="15875" y="320675"/>
                  <a:pt x="15875" y="320675"/>
                </a:cubicBezTo>
                <a:lnTo>
                  <a:pt x="53975" y="193675"/>
                </a:lnTo>
                <a:lnTo>
                  <a:pt x="31750" y="82550"/>
                </a:lnTo>
                <a:lnTo>
                  <a:pt x="0" y="95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472754" y="3383404"/>
            <a:ext cx="381000" cy="206375"/>
          </a:xfrm>
          <a:custGeom>
            <a:avLst/>
            <a:gdLst>
              <a:gd name="connsiteX0" fmla="*/ 22225 w 381000"/>
              <a:gd name="connsiteY0" fmla="*/ 0 h 206375"/>
              <a:gd name="connsiteX1" fmla="*/ 22225 w 381000"/>
              <a:gd name="connsiteY1" fmla="*/ 50800 h 206375"/>
              <a:gd name="connsiteX2" fmla="*/ 0 w 381000"/>
              <a:gd name="connsiteY2" fmla="*/ 79375 h 206375"/>
              <a:gd name="connsiteX3" fmla="*/ 82550 w 381000"/>
              <a:gd name="connsiteY3" fmla="*/ 82550 h 206375"/>
              <a:gd name="connsiteX4" fmla="*/ 212725 w 381000"/>
              <a:gd name="connsiteY4" fmla="*/ 114300 h 206375"/>
              <a:gd name="connsiteX5" fmla="*/ 358775 w 381000"/>
              <a:gd name="connsiteY5" fmla="*/ 206375 h 206375"/>
              <a:gd name="connsiteX6" fmla="*/ 336550 w 381000"/>
              <a:gd name="connsiteY6" fmla="*/ 114300 h 206375"/>
              <a:gd name="connsiteX7" fmla="*/ 381000 w 381000"/>
              <a:gd name="connsiteY7" fmla="*/ 31750 h 206375"/>
              <a:gd name="connsiteX8" fmla="*/ 307975 w 381000"/>
              <a:gd name="connsiteY8" fmla="*/ 66675 h 206375"/>
              <a:gd name="connsiteX9" fmla="*/ 161925 w 381000"/>
              <a:gd name="connsiteY9" fmla="*/ 73025 h 206375"/>
              <a:gd name="connsiteX10" fmla="*/ 22225 w 381000"/>
              <a:gd name="connsiteY10"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206375">
                <a:moveTo>
                  <a:pt x="22225" y="0"/>
                </a:moveTo>
                <a:lnTo>
                  <a:pt x="22225" y="50800"/>
                </a:lnTo>
                <a:lnTo>
                  <a:pt x="0" y="79375"/>
                </a:lnTo>
                <a:lnTo>
                  <a:pt x="82550" y="82550"/>
                </a:lnTo>
                <a:lnTo>
                  <a:pt x="212725" y="114300"/>
                </a:lnTo>
                <a:lnTo>
                  <a:pt x="358775" y="206375"/>
                </a:lnTo>
                <a:lnTo>
                  <a:pt x="336550" y="114300"/>
                </a:lnTo>
                <a:lnTo>
                  <a:pt x="381000" y="31750"/>
                </a:lnTo>
                <a:lnTo>
                  <a:pt x="307975" y="66675"/>
                </a:lnTo>
                <a:lnTo>
                  <a:pt x="161925" y="73025"/>
                </a:lnTo>
                <a:lnTo>
                  <a:pt x="222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434529" y="3129404"/>
            <a:ext cx="136525" cy="225425"/>
          </a:xfrm>
          <a:custGeom>
            <a:avLst/>
            <a:gdLst>
              <a:gd name="connsiteX0" fmla="*/ 34925 w 136525"/>
              <a:gd name="connsiteY0" fmla="*/ 222250 h 225425"/>
              <a:gd name="connsiteX1" fmla="*/ 136525 w 136525"/>
              <a:gd name="connsiteY1" fmla="*/ 225425 h 225425"/>
              <a:gd name="connsiteX2" fmla="*/ 111125 w 136525"/>
              <a:gd name="connsiteY2" fmla="*/ 142875 h 225425"/>
              <a:gd name="connsiteX3" fmla="*/ 130175 w 136525"/>
              <a:gd name="connsiteY3" fmla="*/ 0 h 225425"/>
              <a:gd name="connsiteX4" fmla="*/ 88900 w 136525"/>
              <a:gd name="connsiteY4" fmla="*/ 19050 h 225425"/>
              <a:gd name="connsiteX5" fmla="*/ 47625 w 136525"/>
              <a:gd name="connsiteY5" fmla="*/ 15875 h 225425"/>
              <a:gd name="connsiteX6" fmla="*/ 0 w 136525"/>
              <a:gd name="connsiteY6" fmla="*/ 15875 h 225425"/>
              <a:gd name="connsiteX7" fmla="*/ 44450 w 136525"/>
              <a:gd name="connsiteY7" fmla="*/ 123825 h 225425"/>
              <a:gd name="connsiteX8" fmla="*/ 34925 w 136525"/>
              <a:gd name="connsiteY8" fmla="*/ 22225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 h="225425">
                <a:moveTo>
                  <a:pt x="34925" y="222250"/>
                </a:moveTo>
                <a:lnTo>
                  <a:pt x="136525" y="225425"/>
                </a:lnTo>
                <a:lnTo>
                  <a:pt x="111125" y="142875"/>
                </a:lnTo>
                <a:lnTo>
                  <a:pt x="130175" y="0"/>
                </a:lnTo>
                <a:lnTo>
                  <a:pt x="88900" y="19050"/>
                </a:lnTo>
                <a:lnTo>
                  <a:pt x="47625" y="15875"/>
                </a:lnTo>
                <a:lnTo>
                  <a:pt x="0" y="15875"/>
                </a:lnTo>
                <a:lnTo>
                  <a:pt x="44450" y="123825"/>
                </a:lnTo>
                <a:cubicBezTo>
                  <a:pt x="43392" y="159808"/>
                  <a:pt x="42333" y="195792"/>
                  <a:pt x="34925" y="22225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548951" y="4179753"/>
            <a:ext cx="453801" cy="261060"/>
          </a:xfrm>
          <a:custGeom>
            <a:avLst/>
            <a:gdLst>
              <a:gd name="connsiteX0" fmla="*/ 107828 w 453801"/>
              <a:gd name="connsiteY0" fmla="*/ 260926 h 261060"/>
              <a:gd name="connsiteX1" fmla="*/ 180853 w 453801"/>
              <a:gd name="connsiteY1" fmla="*/ 194251 h 261060"/>
              <a:gd name="connsiteX2" fmla="*/ 301503 w 453801"/>
              <a:gd name="connsiteY2" fmla="*/ 108526 h 261060"/>
              <a:gd name="connsiteX3" fmla="*/ 450728 w 453801"/>
              <a:gd name="connsiteY3" fmla="*/ 79951 h 261060"/>
              <a:gd name="connsiteX4" fmla="*/ 399928 w 453801"/>
              <a:gd name="connsiteY4" fmla="*/ 60901 h 261060"/>
              <a:gd name="connsiteX5" fmla="*/ 371353 w 453801"/>
              <a:gd name="connsiteY5" fmla="*/ 35501 h 261060"/>
              <a:gd name="connsiteX6" fmla="*/ 368178 w 453801"/>
              <a:gd name="connsiteY6" fmla="*/ 576 h 261060"/>
              <a:gd name="connsiteX7" fmla="*/ 355478 w 453801"/>
              <a:gd name="connsiteY7" fmla="*/ 16451 h 261060"/>
              <a:gd name="connsiteX8" fmla="*/ 333253 w 453801"/>
              <a:gd name="connsiteY8" fmla="*/ 51376 h 261060"/>
              <a:gd name="connsiteX9" fmla="*/ 177678 w 453801"/>
              <a:gd name="connsiteY9" fmla="*/ 156151 h 261060"/>
              <a:gd name="connsiteX10" fmla="*/ 66553 w 453801"/>
              <a:gd name="connsiteY10" fmla="*/ 187901 h 261060"/>
              <a:gd name="connsiteX11" fmla="*/ 6228 w 453801"/>
              <a:gd name="connsiteY11" fmla="*/ 184726 h 261060"/>
              <a:gd name="connsiteX12" fmla="*/ 6228 w 453801"/>
              <a:gd name="connsiteY12" fmla="*/ 197426 h 261060"/>
              <a:gd name="connsiteX13" fmla="*/ 44328 w 453801"/>
              <a:gd name="connsiteY13" fmla="*/ 210126 h 261060"/>
              <a:gd name="connsiteX14" fmla="*/ 107828 w 453801"/>
              <a:gd name="connsiteY14" fmla="*/ 260926 h 2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1" h="261060">
                <a:moveTo>
                  <a:pt x="107828" y="260926"/>
                </a:moveTo>
                <a:cubicBezTo>
                  <a:pt x="130582" y="258280"/>
                  <a:pt x="148574" y="219651"/>
                  <a:pt x="180853" y="194251"/>
                </a:cubicBezTo>
                <a:cubicBezTo>
                  <a:pt x="213132" y="168851"/>
                  <a:pt x="256524" y="127576"/>
                  <a:pt x="301503" y="108526"/>
                </a:cubicBezTo>
                <a:cubicBezTo>
                  <a:pt x="346482" y="89476"/>
                  <a:pt x="434324" y="87888"/>
                  <a:pt x="450728" y="79951"/>
                </a:cubicBezTo>
                <a:cubicBezTo>
                  <a:pt x="467132" y="72013"/>
                  <a:pt x="413157" y="68309"/>
                  <a:pt x="399928" y="60901"/>
                </a:cubicBezTo>
                <a:cubicBezTo>
                  <a:pt x="386699" y="53493"/>
                  <a:pt x="376645" y="45555"/>
                  <a:pt x="371353" y="35501"/>
                </a:cubicBezTo>
                <a:cubicBezTo>
                  <a:pt x="366061" y="25447"/>
                  <a:pt x="370824" y="3751"/>
                  <a:pt x="368178" y="576"/>
                </a:cubicBezTo>
                <a:cubicBezTo>
                  <a:pt x="365532" y="-2599"/>
                  <a:pt x="361299" y="7984"/>
                  <a:pt x="355478" y="16451"/>
                </a:cubicBezTo>
                <a:cubicBezTo>
                  <a:pt x="349657" y="24918"/>
                  <a:pt x="362886" y="28093"/>
                  <a:pt x="333253" y="51376"/>
                </a:cubicBezTo>
                <a:cubicBezTo>
                  <a:pt x="303620" y="74659"/>
                  <a:pt x="222128" y="133397"/>
                  <a:pt x="177678" y="156151"/>
                </a:cubicBezTo>
                <a:cubicBezTo>
                  <a:pt x="133228" y="178905"/>
                  <a:pt x="95128" y="183139"/>
                  <a:pt x="66553" y="187901"/>
                </a:cubicBezTo>
                <a:cubicBezTo>
                  <a:pt x="37978" y="192663"/>
                  <a:pt x="16282" y="183139"/>
                  <a:pt x="6228" y="184726"/>
                </a:cubicBezTo>
                <a:cubicBezTo>
                  <a:pt x="-3826" y="186313"/>
                  <a:pt x="-122" y="193193"/>
                  <a:pt x="6228" y="197426"/>
                </a:cubicBezTo>
                <a:cubicBezTo>
                  <a:pt x="12578" y="201659"/>
                  <a:pt x="28982" y="193722"/>
                  <a:pt x="44328" y="210126"/>
                </a:cubicBezTo>
                <a:cubicBezTo>
                  <a:pt x="59674" y="226530"/>
                  <a:pt x="85074" y="263572"/>
                  <a:pt x="107828" y="26092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113979" y="4182213"/>
            <a:ext cx="348766" cy="274431"/>
          </a:xfrm>
          <a:custGeom>
            <a:avLst/>
            <a:gdLst>
              <a:gd name="connsiteX0" fmla="*/ 3175 w 348766"/>
              <a:gd name="connsiteY0" fmla="*/ 96541 h 274431"/>
              <a:gd name="connsiteX1" fmla="*/ 101600 w 348766"/>
              <a:gd name="connsiteY1" fmla="*/ 125116 h 274431"/>
              <a:gd name="connsiteX2" fmla="*/ 184150 w 348766"/>
              <a:gd name="connsiteY2" fmla="*/ 172741 h 274431"/>
              <a:gd name="connsiteX3" fmla="*/ 241300 w 348766"/>
              <a:gd name="connsiteY3" fmla="*/ 239416 h 274431"/>
              <a:gd name="connsiteX4" fmla="*/ 263525 w 348766"/>
              <a:gd name="connsiteY4" fmla="*/ 274341 h 274431"/>
              <a:gd name="connsiteX5" fmla="*/ 273050 w 348766"/>
              <a:gd name="connsiteY5" fmla="*/ 229891 h 274431"/>
              <a:gd name="connsiteX6" fmla="*/ 304800 w 348766"/>
              <a:gd name="connsiteY6" fmla="*/ 201316 h 274431"/>
              <a:gd name="connsiteX7" fmla="*/ 346075 w 348766"/>
              <a:gd name="connsiteY7" fmla="*/ 188616 h 274431"/>
              <a:gd name="connsiteX8" fmla="*/ 222250 w 348766"/>
              <a:gd name="connsiteY8" fmla="*/ 166391 h 274431"/>
              <a:gd name="connsiteX9" fmla="*/ 152400 w 348766"/>
              <a:gd name="connsiteY9" fmla="*/ 118766 h 274431"/>
              <a:gd name="connsiteX10" fmla="*/ 79375 w 348766"/>
              <a:gd name="connsiteY10" fmla="*/ 74316 h 274431"/>
              <a:gd name="connsiteX11" fmla="*/ 28575 w 348766"/>
              <a:gd name="connsiteY11" fmla="*/ 1291 h 274431"/>
              <a:gd name="connsiteX12" fmla="*/ 25400 w 348766"/>
              <a:gd name="connsiteY12" fmla="*/ 29866 h 274431"/>
              <a:gd name="connsiteX13" fmla="*/ 3175 w 348766"/>
              <a:gd name="connsiteY13" fmla="*/ 96541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766" h="274431">
                <a:moveTo>
                  <a:pt x="3175" y="96541"/>
                </a:moveTo>
                <a:cubicBezTo>
                  <a:pt x="15875" y="112416"/>
                  <a:pt x="71438" y="112416"/>
                  <a:pt x="101600" y="125116"/>
                </a:cubicBezTo>
                <a:cubicBezTo>
                  <a:pt x="131763" y="137816"/>
                  <a:pt x="160867" y="153691"/>
                  <a:pt x="184150" y="172741"/>
                </a:cubicBezTo>
                <a:cubicBezTo>
                  <a:pt x="207433" y="191791"/>
                  <a:pt x="228071" y="222483"/>
                  <a:pt x="241300" y="239416"/>
                </a:cubicBezTo>
                <a:cubicBezTo>
                  <a:pt x="254529" y="256349"/>
                  <a:pt x="258233" y="275928"/>
                  <a:pt x="263525" y="274341"/>
                </a:cubicBezTo>
                <a:cubicBezTo>
                  <a:pt x="268817" y="272754"/>
                  <a:pt x="266171" y="242062"/>
                  <a:pt x="273050" y="229891"/>
                </a:cubicBezTo>
                <a:cubicBezTo>
                  <a:pt x="279929" y="217720"/>
                  <a:pt x="292629" y="208195"/>
                  <a:pt x="304800" y="201316"/>
                </a:cubicBezTo>
                <a:cubicBezTo>
                  <a:pt x="316971" y="194437"/>
                  <a:pt x="359833" y="194437"/>
                  <a:pt x="346075" y="188616"/>
                </a:cubicBezTo>
                <a:cubicBezTo>
                  <a:pt x="332317" y="182795"/>
                  <a:pt x="254529" y="178033"/>
                  <a:pt x="222250" y="166391"/>
                </a:cubicBezTo>
                <a:cubicBezTo>
                  <a:pt x="189971" y="154749"/>
                  <a:pt x="176212" y="134112"/>
                  <a:pt x="152400" y="118766"/>
                </a:cubicBezTo>
                <a:cubicBezTo>
                  <a:pt x="128588" y="103420"/>
                  <a:pt x="100012" y="93895"/>
                  <a:pt x="79375" y="74316"/>
                </a:cubicBezTo>
                <a:cubicBezTo>
                  <a:pt x="58738" y="54737"/>
                  <a:pt x="37571" y="8699"/>
                  <a:pt x="28575" y="1291"/>
                </a:cubicBezTo>
                <a:cubicBezTo>
                  <a:pt x="19579" y="-6117"/>
                  <a:pt x="31221" y="20341"/>
                  <a:pt x="25400" y="29866"/>
                </a:cubicBezTo>
                <a:cubicBezTo>
                  <a:pt x="19579" y="39391"/>
                  <a:pt x="-9525" y="80666"/>
                  <a:pt x="3175" y="9654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056815" y="3440005"/>
            <a:ext cx="302913" cy="255436"/>
          </a:xfrm>
          <a:custGeom>
            <a:avLst/>
            <a:gdLst>
              <a:gd name="connsiteX0" fmla="*/ 57164 w 302913"/>
              <a:gd name="connsiteY0" fmla="*/ 254549 h 255436"/>
              <a:gd name="connsiteX1" fmla="*/ 139714 w 302913"/>
              <a:gd name="connsiteY1" fmla="*/ 156124 h 255436"/>
              <a:gd name="connsiteX2" fmla="*/ 206389 w 302913"/>
              <a:gd name="connsiteY2" fmla="*/ 105324 h 255436"/>
              <a:gd name="connsiteX3" fmla="*/ 301639 w 302913"/>
              <a:gd name="connsiteY3" fmla="*/ 54524 h 255436"/>
              <a:gd name="connsiteX4" fmla="*/ 260364 w 302913"/>
              <a:gd name="connsiteY4" fmla="*/ 32299 h 255436"/>
              <a:gd name="connsiteX5" fmla="*/ 247664 w 302913"/>
              <a:gd name="connsiteY5" fmla="*/ 549 h 255436"/>
              <a:gd name="connsiteX6" fmla="*/ 206389 w 302913"/>
              <a:gd name="connsiteY6" fmla="*/ 60874 h 255436"/>
              <a:gd name="connsiteX7" fmla="*/ 146064 w 302913"/>
              <a:gd name="connsiteY7" fmla="*/ 124374 h 255436"/>
              <a:gd name="connsiteX8" fmla="*/ 38114 w 302913"/>
              <a:gd name="connsiteY8" fmla="*/ 171999 h 255436"/>
              <a:gd name="connsiteX9" fmla="*/ 14 w 302913"/>
              <a:gd name="connsiteY9" fmla="*/ 181524 h 255436"/>
              <a:gd name="connsiteX10" fmla="*/ 41289 w 302913"/>
              <a:gd name="connsiteY10" fmla="*/ 203749 h 255436"/>
              <a:gd name="connsiteX11" fmla="*/ 57164 w 302913"/>
              <a:gd name="connsiteY11" fmla="*/ 254549 h 2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913" h="255436">
                <a:moveTo>
                  <a:pt x="57164" y="254549"/>
                </a:moveTo>
                <a:cubicBezTo>
                  <a:pt x="73568" y="246611"/>
                  <a:pt x="114843" y="180995"/>
                  <a:pt x="139714" y="156124"/>
                </a:cubicBezTo>
                <a:cubicBezTo>
                  <a:pt x="164585" y="131253"/>
                  <a:pt x="179402" y="122257"/>
                  <a:pt x="206389" y="105324"/>
                </a:cubicBezTo>
                <a:cubicBezTo>
                  <a:pt x="233377" y="88391"/>
                  <a:pt x="292643" y="66695"/>
                  <a:pt x="301639" y="54524"/>
                </a:cubicBezTo>
                <a:cubicBezTo>
                  <a:pt x="310635" y="42353"/>
                  <a:pt x="269360" y="41295"/>
                  <a:pt x="260364" y="32299"/>
                </a:cubicBezTo>
                <a:cubicBezTo>
                  <a:pt x="251368" y="23303"/>
                  <a:pt x="256660" y="-4213"/>
                  <a:pt x="247664" y="549"/>
                </a:cubicBezTo>
                <a:cubicBezTo>
                  <a:pt x="238668" y="5311"/>
                  <a:pt x="223322" y="40236"/>
                  <a:pt x="206389" y="60874"/>
                </a:cubicBezTo>
                <a:cubicBezTo>
                  <a:pt x="189456" y="81511"/>
                  <a:pt x="174110" y="105853"/>
                  <a:pt x="146064" y="124374"/>
                </a:cubicBezTo>
                <a:cubicBezTo>
                  <a:pt x="118018" y="142895"/>
                  <a:pt x="62456" y="162474"/>
                  <a:pt x="38114" y="171999"/>
                </a:cubicBezTo>
                <a:cubicBezTo>
                  <a:pt x="13772" y="181524"/>
                  <a:pt x="-515" y="176232"/>
                  <a:pt x="14" y="181524"/>
                </a:cubicBezTo>
                <a:cubicBezTo>
                  <a:pt x="543" y="186816"/>
                  <a:pt x="30177" y="192637"/>
                  <a:pt x="41289" y="203749"/>
                </a:cubicBezTo>
                <a:cubicBezTo>
                  <a:pt x="52401" y="214861"/>
                  <a:pt x="40760" y="262487"/>
                  <a:pt x="57164" y="2545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907"/>
            <a:ext cx="10515600" cy="1325563"/>
          </a:xfrm>
        </p:spPr>
        <p:txBody>
          <a:bodyPr/>
          <a:lstStyle/>
          <a:p>
            <a:r>
              <a:rPr lang="en-US" dirty="0"/>
              <a:t>Water in porous media: the basics</a:t>
            </a:r>
          </a:p>
        </p:txBody>
      </p:sp>
      <p:sp>
        <p:nvSpPr>
          <p:cNvPr id="37" name="Oval 36"/>
          <p:cNvSpPr/>
          <p:nvPr/>
        </p:nvSpPr>
        <p:spPr>
          <a:xfrm>
            <a:off x="3657694" y="5372100"/>
            <a:ext cx="1428374" cy="1372607"/>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75000"/>
                  </a:schemeClr>
                </a:solidFill>
              </a:rPr>
              <a:t>Soil (solid) particles</a:t>
            </a:r>
          </a:p>
        </p:txBody>
      </p:sp>
      <p:sp>
        <p:nvSpPr>
          <p:cNvPr id="38" name="Freeform 37"/>
          <p:cNvSpPr/>
          <p:nvPr/>
        </p:nvSpPr>
        <p:spPr>
          <a:xfrm>
            <a:off x="5249124" y="5780832"/>
            <a:ext cx="992076" cy="488892"/>
          </a:xfrm>
          <a:custGeom>
            <a:avLst/>
            <a:gdLst>
              <a:gd name="connsiteX0" fmla="*/ 107828 w 453801"/>
              <a:gd name="connsiteY0" fmla="*/ 260926 h 261060"/>
              <a:gd name="connsiteX1" fmla="*/ 180853 w 453801"/>
              <a:gd name="connsiteY1" fmla="*/ 194251 h 261060"/>
              <a:gd name="connsiteX2" fmla="*/ 301503 w 453801"/>
              <a:gd name="connsiteY2" fmla="*/ 108526 h 261060"/>
              <a:gd name="connsiteX3" fmla="*/ 450728 w 453801"/>
              <a:gd name="connsiteY3" fmla="*/ 79951 h 261060"/>
              <a:gd name="connsiteX4" fmla="*/ 399928 w 453801"/>
              <a:gd name="connsiteY4" fmla="*/ 60901 h 261060"/>
              <a:gd name="connsiteX5" fmla="*/ 371353 w 453801"/>
              <a:gd name="connsiteY5" fmla="*/ 35501 h 261060"/>
              <a:gd name="connsiteX6" fmla="*/ 368178 w 453801"/>
              <a:gd name="connsiteY6" fmla="*/ 576 h 261060"/>
              <a:gd name="connsiteX7" fmla="*/ 355478 w 453801"/>
              <a:gd name="connsiteY7" fmla="*/ 16451 h 261060"/>
              <a:gd name="connsiteX8" fmla="*/ 333253 w 453801"/>
              <a:gd name="connsiteY8" fmla="*/ 51376 h 261060"/>
              <a:gd name="connsiteX9" fmla="*/ 177678 w 453801"/>
              <a:gd name="connsiteY9" fmla="*/ 156151 h 261060"/>
              <a:gd name="connsiteX10" fmla="*/ 66553 w 453801"/>
              <a:gd name="connsiteY10" fmla="*/ 187901 h 261060"/>
              <a:gd name="connsiteX11" fmla="*/ 6228 w 453801"/>
              <a:gd name="connsiteY11" fmla="*/ 184726 h 261060"/>
              <a:gd name="connsiteX12" fmla="*/ 6228 w 453801"/>
              <a:gd name="connsiteY12" fmla="*/ 197426 h 261060"/>
              <a:gd name="connsiteX13" fmla="*/ 44328 w 453801"/>
              <a:gd name="connsiteY13" fmla="*/ 210126 h 261060"/>
              <a:gd name="connsiteX14" fmla="*/ 107828 w 453801"/>
              <a:gd name="connsiteY14" fmla="*/ 260926 h 2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1" h="261060">
                <a:moveTo>
                  <a:pt x="107828" y="260926"/>
                </a:moveTo>
                <a:cubicBezTo>
                  <a:pt x="130582" y="258280"/>
                  <a:pt x="148574" y="219651"/>
                  <a:pt x="180853" y="194251"/>
                </a:cubicBezTo>
                <a:cubicBezTo>
                  <a:pt x="213132" y="168851"/>
                  <a:pt x="256524" y="127576"/>
                  <a:pt x="301503" y="108526"/>
                </a:cubicBezTo>
                <a:cubicBezTo>
                  <a:pt x="346482" y="89476"/>
                  <a:pt x="434324" y="87888"/>
                  <a:pt x="450728" y="79951"/>
                </a:cubicBezTo>
                <a:cubicBezTo>
                  <a:pt x="467132" y="72013"/>
                  <a:pt x="413157" y="68309"/>
                  <a:pt x="399928" y="60901"/>
                </a:cubicBezTo>
                <a:cubicBezTo>
                  <a:pt x="386699" y="53493"/>
                  <a:pt x="376645" y="45555"/>
                  <a:pt x="371353" y="35501"/>
                </a:cubicBezTo>
                <a:cubicBezTo>
                  <a:pt x="366061" y="25447"/>
                  <a:pt x="370824" y="3751"/>
                  <a:pt x="368178" y="576"/>
                </a:cubicBezTo>
                <a:cubicBezTo>
                  <a:pt x="365532" y="-2599"/>
                  <a:pt x="361299" y="7984"/>
                  <a:pt x="355478" y="16451"/>
                </a:cubicBezTo>
                <a:cubicBezTo>
                  <a:pt x="349657" y="24918"/>
                  <a:pt x="362886" y="28093"/>
                  <a:pt x="333253" y="51376"/>
                </a:cubicBezTo>
                <a:cubicBezTo>
                  <a:pt x="303620" y="74659"/>
                  <a:pt x="222128" y="133397"/>
                  <a:pt x="177678" y="156151"/>
                </a:cubicBezTo>
                <a:cubicBezTo>
                  <a:pt x="133228" y="178905"/>
                  <a:pt x="95128" y="183139"/>
                  <a:pt x="66553" y="187901"/>
                </a:cubicBezTo>
                <a:cubicBezTo>
                  <a:pt x="37978" y="192663"/>
                  <a:pt x="16282" y="183139"/>
                  <a:pt x="6228" y="184726"/>
                </a:cubicBezTo>
                <a:cubicBezTo>
                  <a:pt x="-3826" y="186313"/>
                  <a:pt x="-122" y="193193"/>
                  <a:pt x="6228" y="197426"/>
                </a:cubicBezTo>
                <a:cubicBezTo>
                  <a:pt x="12578" y="201659"/>
                  <a:pt x="28982" y="193722"/>
                  <a:pt x="44328" y="210126"/>
                </a:cubicBezTo>
                <a:cubicBezTo>
                  <a:pt x="59674" y="226530"/>
                  <a:pt x="85074" y="263572"/>
                  <a:pt x="107828" y="26092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574561" y="6085058"/>
            <a:ext cx="1347677" cy="369332"/>
          </a:xfrm>
          <a:prstGeom prst="rect">
            <a:avLst/>
          </a:prstGeom>
          <a:noFill/>
        </p:spPr>
        <p:txBody>
          <a:bodyPr wrap="none" rtlCol="0">
            <a:spAutoFit/>
          </a:bodyPr>
          <a:lstStyle/>
          <a:p>
            <a:r>
              <a:rPr lang="en-US" dirty="0"/>
              <a:t>Liquid water</a:t>
            </a:r>
          </a:p>
        </p:txBody>
      </p:sp>
      <mc:AlternateContent xmlns:mc="http://schemas.openxmlformats.org/markup-compatibility/2006" xmlns:a14="http://schemas.microsoft.com/office/drawing/2010/main">
        <mc:Choice Requires="a14">
          <p:sp>
            <p:nvSpPr>
              <p:cNvPr id="5" name="TextBox 4"/>
              <p:cNvSpPr txBox="1"/>
              <p:nvPr/>
            </p:nvSpPr>
            <p:spPr>
              <a:xfrm>
                <a:off x="376193" y="2063416"/>
                <a:ext cx="88819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𝑇</m:t>
                          </m:r>
                        </m:sub>
                      </m:sSub>
                      <m:r>
                        <a:rPr lang="en-US" sz="2400" b="0" i="1" smtClean="0">
                          <a:latin typeface="Cambria Math" panose="02040503050406030204" pitchFamily="18" charset="0"/>
                        </a:rPr>
                        <m:t>=</m:t>
                      </m:r>
                    </m:oMath>
                  </m:oMathPara>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376193" y="2063416"/>
                <a:ext cx="888192" cy="461665"/>
              </a:xfrm>
              <a:prstGeom prst="rect">
                <a:avLst/>
              </a:prstGeom>
              <a:blipFill rotWithShape="0">
                <a:blip r:embed="rId3"/>
                <a:stretch>
                  <a:fillRect b="-1316"/>
                </a:stretch>
              </a:blipFill>
            </p:spPr>
            <p:txBody>
              <a:bodyPr/>
              <a:lstStyle/>
              <a:p>
                <a:r>
                  <a:rPr lang="en-US">
                    <a:noFill/>
                  </a:rPr>
                  <a:t> </a:t>
                </a:r>
              </a:p>
            </p:txBody>
          </p:sp>
        </mc:Fallback>
      </mc:AlternateContent>
      <p:grpSp>
        <p:nvGrpSpPr>
          <p:cNvPr id="47" name="Group 46"/>
          <p:cNvGrpSpPr/>
          <p:nvPr/>
        </p:nvGrpSpPr>
        <p:grpSpPr>
          <a:xfrm>
            <a:off x="3023858" y="4910435"/>
            <a:ext cx="913142" cy="870397"/>
            <a:chOff x="2668258" y="4910435"/>
            <a:chExt cx="913142" cy="870397"/>
          </a:xfrm>
        </p:grpSpPr>
        <mc:AlternateContent xmlns:mc="http://schemas.openxmlformats.org/markup-compatibility/2006" xmlns:a14="http://schemas.microsoft.com/office/drawing/2010/main">
          <mc:Choice Requires="a14">
            <p:sp>
              <p:nvSpPr>
                <p:cNvPr id="100" name="TextBox 99"/>
                <p:cNvSpPr txBox="1"/>
                <p:nvPr/>
              </p:nvSpPr>
              <p:spPr>
                <a:xfrm>
                  <a:off x="2668258" y="4910435"/>
                  <a:ext cx="5368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𝑉</m:t>
                            </m:r>
                          </m:e>
                          <m:sub>
                            <m:r>
                              <a:rPr lang="en-US" sz="2400" b="0" i="1" smtClean="0">
                                <a:latin typeface="Cambria Math" panose="02040503050406030204" pitchFamily="18" charset="0"/>
                              </a:rPr>
                              <m:t>𝑆</m:t>
                            </m:r>
                          </m:sub>
                        </m:sSub>
                      </m:oMath>
                    </m:oMathPara>
                  </a14:m>
                  <a:endParaRPr lang="en-US" sz="2400" dirty="0"/>
                </a:p>
              </p:txBody>
            </p:sp>
          </mc:Choice>
          <mc:Fallback xmlns="">
            <p:sp>
              <p:nvSpPr>
                <p:cNvPr id="100" name="TextBox 99"/>
                <p:cNvSpPr txBox="1">
                  <a:spLocks noRot="1" noChangeAspect="1" noMove="1" noResize="1" noEditPoints="1" noAdjustHandles="1" noChangeArrowheads="1" noChangeShapeType="1" noTextEdit="1"/>
                </p:cNvSpPr>
                <p:nvPr/>
              </p:nvSpPr>
              <p:spPr>
                <a:xfrm>
                  <a:off x="2668258" y="4910435"/>
                  <a:ext cx="536877" cy="461665"/>
                </a:xfrm>
                <a:prstGeom prst="rect">
                  <a:avLst/>
                </a:prstGeom>
                <a:blipFill rotWithShape="0">
                  <a:blip r:embed="rId4"/>
                  <a:stretch>
                    <a:fillRect b="-2667"/>
                  </a:stretch>
                </a:blipFill>
              </p:spPr>
              <p:txBody>
                <a:bodyPr/>
                <a:lstStyle/>
                <a:p>
                  <a:r>
                    <a:rPr lang="en-US">
                      <a:noFill/>
                    </a:rPr>
                    <a:t> </a:t>
                  </a:r>
                </a:p>
              </p:txBody>
            </p:sp>
          </mc:Fallback>
        </mc:AlternateContent>
        <p:cxnSp>
          <p:nvCxnSpPr>
            <p:cNvPr id="46" name="Straight Arrow Connector 45"/>
            <p:cNvCxnSpPr/>
            <p:nvPr/>
          </p:nvCxnSpPr>
          <p:spPr>
            <a:xfrm>
              <a:off x="3139038" y="5372100"/>
              <a:ext cx="442362" cy="4087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2" name="TextBox 101"/>
              <p:cNvSpPr txBox="1"/>
              <p:nvPr/>
            </p:nvSpPr>
            <p:spPr>
              <a:xfrm>
                <a:off x="1097874" y="2063416"/>
                <a:ext cx="5368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𝑉</m:t>
                          </m:r>
                        </m:e>
                        <m:sub>
                          <m:r>
                            <a:rPr lang="en-US" sz="2400" b="0" i="1" smtClean="0">
                              <a:latin typeface="Cambria Math" panose="02040503050406030204" pitchFamily="18" charset="0"/>
                            </a:rPr>
                            <m:t>𝑆</m:t>
                          </m:r>
                        </m:sub>
                      </m:sSub>
                    </m:oMath>
                  </m:oMathPara>
                </a14:m>
                <a:endParaRPr lang="en-US" sz="24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1097874" y="2063416"/>
                <a:ext cx="536877" cy="461665"/>
              </a:xfrm>
              <a:prstGeom prst="rect">
                <a:avLst/>
              </a:prstGeom>
              <a:blipFill rotWithShape="0">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p:cNvSpPr txBox="1"/>
              <p:nvPr/>
            </p:nvSpPr>
            <p:spPr>
              <a:xfrm>
                <a:off x="1416853" y="2060198"/>
                <a:ext cx="87107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m:t>
                          </m:r>
                          <m:r>
                            <a:rPr lang="en-US" sz="2400" i="1">
                              <a:latin typeface="Cambria Math" panose="02040503050406030204" pitchFamily="18" charset="0"/>
                            </a:rPr>
                            <m:t>𝑉</m:t>
                          </m:r>
                        </m:e>
                        <m:sub>
                          <m:r>
                            <a:rPr lang="en-US" sz="2400" b="0" i="1" smtClean="0">
                              <a:latin typeface="Cambria Math" panose="02040503050406030204" pitchFamily="18" charset="0"/>
                            </a:rPr>
                            <m:t>𝑊</m:t>
                          </m:r>
                        </m:sub>
                      </m:sSub>
                    </m:oMath>
                  </m:oMathPara>
                </a14:m>
                <a:endParaRPr lang="en-US" sz="2400" dirty="0"/>
              </a:p>
            </p:txBody>
          </p:sp>
        </mc:Choice>
        <mc:Fallback xmlns="">
          <p:sp>
            <p:nvSpPr>
              <p:cNvPr id="103" name="TextBox 102"/>
              <p:cNvSpPr txBox="1">
                <a:spLocks noRot="1" noChangeAspect="1" noMove="1" noResize="1" noEditPoints="1" noAdjustHandles="1" noChangeArrowheads="1" noChangeShapeType="1" noTextEdit="1"/>
              </p:cNvSpPr>
              <p:nvPr/>
            </p:nvSpPr>
            <p:spPr>
              <a:xfrm>
                <a:off x="1416853" y="2060198"/>
                <a:ext cx="871071" cy="461665"/>
              </a:xfrm>
              <a:prstGeom prst="rect">
                <a:avLst/>
              </a:prstGeom>
              <a:blipFill rotWithShape="0">
                <a:blip r:embed="rId6"/>
                <a:stretch>
                  <a:fillRect/>
                </a:stretch>
              </a:blipFill>
            </p:spPr>
            <p:txBody>
              <a:bodyPr/>
              <a:lstStyle/>
              <a:p>
                <a:r>
                  <a:rPr lang="en-US">
                    <a:noFill/>
                  </a:rPr>
                  <a:t> </a:t>
                </a:r>
              </a:p>
            </p:txBody>
          </p:sp>
        </mc:Fallback>
      </mc:AlternateContent>
      <p:grpSp>
        <p:nvGrpSpPr>
          <p:cNvPr id="105" name="Group 104"/>
          <p:cNvGrpSpPr/>
          <p:nvPr/>
        </p:nvGrpSpPr>
        <p:grpSpPr>
          <a:xfrm>
            <a:off x="5973762" y="5596738"/>
            <a:ext cx="1670663" cy="461665"/>
            <a:chOff x="1545895" y="5135073"/>
            <a:chExt cx="1670663" cy="461665"/>
          </a:xfrm>
        </p:grpSpPr>
        <mc:AlternateContent xmlns:mc="http://schemas.openxmlformats.org/markup-compatibility/2006" xmlns:a14="http://schemas.microsoft.com/office/drawing/2010/main">
          <mc:Choice Requires="a14">
            <p:sp>
              <p:nvSpPr>
                <p:cNvPr id="106" name="TextBox 105"/>
                <p:cNvSpPr txBox="1"/>
                <p:nvPr/>
              </p:nvSpPr>
              <p:spPr>
                <a:xfrm>
                  <a:off x="2574716" y="5135073"/>
                  <a:ext cx="64184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𝑉</m:t>
                            </m:r>
                          </m:e>
                          <m:sub>
                            <m:r>
                              <a:rPr lang="en-US" sz="2400" b="0" i="1" smtClean="0">
                                <a:latin typeface="Cambria Math" panose="02040503050406030204" pitchFamily="18" charset="0"/>
                              </a:rPr>
                              <m:t>𝑊</m:t>
                            </m:r>
                          </m:sub>
                        </m:sSub>
                      </m:oMath>
                    </m:oMathPara>
                  </a14:m>
                  <a:endParaRPr lang="en-US" sz="2400" dirty="0"/>
                </a:p>
              </p:txBody>
            </p:sp>
          </mc:Choice>
          <mc:Fallback xmlns="">
            <p:sp>
              <p:nvSpPr>
                <p:cNvPr id="106" name="TextBox 105"/>
                <p:cNvSpPr txBox="1">
                  <a:spLocks noRot="1" noChangeAspect="1" noMove="1" noResize="1" noEditPoints="1" noAdjustHandles="1" noChangeArrowheads="1" noChangeShapeType="1" noTextEdit="1"/>
                </p:cNvSpPr>
                <p:nvPr/>
              </p:nvSpPr>
              <p:spPr>
                <a:xfrm>
                  <a:off x="2574716" y="5135073"/>
                  <a:ext cx="641842" cy="461665"/>
                </a:xfrm>
                <a:prstGeom prst="rect">
                  <a:avLst/>
                </a:prstGeom>
                <a:blipFill rotWithShape="0">
                  <a:blip r:embed="rId7"/>
                  <a:stretch>
                    <a:fillRect b="-1316"/>
                  </a:stretch>
                </a:blipFill>
              </p:spPr>
              <p:txBody>
                <a:bodyPr/>
                <a:lstStyle/>
                <a:p>
                  <a:r>
                    <a:rPr lang="en-US">
                      <a:noFill/>
                    </a:rPr>
                    <a:t> </a:t>
                  </a:r>
                </a:p>
              </p:txBody>
            </p:sp>
          </mc:Fallback>
        </mc:AlternateContent>
        <p:cxnSp>
          <p:nvCxnSpPr>
            <p:cNvPr id="107" name="Straight Arrow Connector 106"/>
            <p:cNvCxnSpPr/>
            <p:nvPr/>
          </p:nvCxnSpPr>
          <p:spPr>
            <a:xfrm flipH="1">
              <a:off x="1545895" y="5387747"/>
              <a:ext cx="1028821" cy="836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8" name="TextBox 107"/>
              <p:cNvSpPr txBox="1"/>
              <p:nvPr/>
            </p:nvSpPr>
            <p:spPr>
              <a:xfrm>
                <a:off x="2070122" y="2060198"/>
                <a:ext cx="7830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m:t>
                          </m:r>
                          <m:r>
                            <a:rPr lang="en-US" sz="2400" i="1">
                              <a:latin typeface="Cambria Math" panose="02040503050406030204" pitchFamily="18" charset="0"/>
                            </a:rPr>
                            <m:t>𝑉</m:t>
                          </m:r>
                        </m:e>
                        <m:sub>
                          <m:r>
                            <a:rPr lang="en-US" sz="2400" b="0" i="1" smtClean="0">
                              <a:latin typeface="Cambria Math" panose="02040503050406030204" pitchFamily="18" charset="0"/>
                            </a:rPr>
                            <m:t>𝐴</m:t>
                          </m:r>
                        </m:sub>
                      </m:sSub>
                    </m:oMath>
                  </m:oMathPara>
                </a14:m>
                <a:endParaRPr lang="en-US" sz="2400" dirty="0"/>
              </a:p>
            </p:txBody>
          </p:sp>
        </mc:Choice>
        <mc:Fallback xmlns="">
          <p:sp>
            <p:nvSpPr>
              <p:cNvPr id="108" name="TextBox 107"/>
              <p:cNvSpPr txBox="1">
                <a:spLocks noRot="1" noChangeAspect="1" noMove="1" noResize="1" noEditPoints="1" noAdjustHandles="1" noChangeArrowheads="1" noChangeShapeType="1" noTextEdit="1"/>
              </p:cNvSpPr>
              <p:nvPr/>
            </p:nvSpPr>
            <p:spPr>
              <a:xfrm>
                <a:off x="2070122" y="2060198"/>
                <a:ext cx="783035" cy="461665"/>
              </a:xfrm>
              <a:prstGeom prst="rect">
                <a:avLst/>
              </a:prstGeom>
              <a:blipFill rotWithShape="0">
                <a:blip r:embed="rId8"/>
                <a:stretch>
                  <a:fillRect b="-1316"/>
                </a:stretch>
              </a:blipFill>
            </p:spPr>
            <p:txBody>
              <a:bodyPr/>
              <a:lstStyle/>
              <a:p>
                <a:r>
                  <a:rPr lang="en-US">
                    <a:noFill/>
                  </a:rPr>
                  <a:t> </a:t>
                </a:r>
              </a:p>
            </p:txBody>
          </p:sp>
        </mc:Fallback>
      </mc:AlternateContent>
      <p:grpSp>
        <p:nvGrpSpPr>
          <p:cNvPr id="109" name="Group 108"/>
          <p:cNvGrpSpPr/>
          <p:nvPr/>
        </p:nvGrpSpPr>
        <p:grpSpPr>
          <a:xfrm>
            <a:off x="3354545" y="3735330"/>
            <a:ext cx="1663791" cy="764798"/>
            <a:chOff x="2216688" y="4416162"/>
            <a:chExt cx="1663791" cy="764798"/>
          </a:xfrm>
        </p:grpSpPr>
        <mc:AlternateContent xmlns:mc="http://schemas.openxmlformats.org/markup-compatibility/2006" xmlns:a14="http://schemas.microsoft.com/office/drawing/2010/main">
          <mc:Choice Requires="a14">
            <p:sp>
              <p:nvSpPr>
                <p:cNvPr id="110" name="TextBox 109"/>
                <p:cNvSpPr txBox="1"/>
                <p:nvPr/>
              </p:nvSpPr>
              <p:spPr>
                <a:xfrm>
                  <a:off x="2216688" y="4719295"/>
                  <a:ext cx="55380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𝑉</m:t>
                            </m:r>
                          </m:e>
                          <m:sub>
                            <m:r>
                              <a:rPr lang="en-US" sz="2400" b="0" i="1" smtClean="0">
                                <a:latin typeface="Cambria Math" panose="02040503050406030204" pitchFamily="18" charset="0"/>
                              </a:rPr>
                              <m:t>𝐴</m:t>
                            </m:r>
                          </m:sub>
                        </m:sSub>
                      </m:oMath>
                    </m:oMathPara>
                  </a14:m>
                  <a:endParaRPr lang="en-US" sz="2400" dirty="0"/>
                </a:p>
              </p:txBody>
            </p:sp>
          </mc:Choice>
          <mc:Fallback xmlns="">
            <p:sp>
              <p:nvSpPr>
                <p:cNvPr id="110" name="TextBox 109"/>
                <p:cNvSpPr txBox="1">
                  <a:spLocks noRot="1" noChangeAspect="1" noMove="1" noResize="1" noEditPoints="1" noAdjustHandles="1" noChangeArrowheads="1" noChangeShapeType="1" noTextEdit="1"/>
                </p:cNvSpPr>
                <p:nvPr/>
              </p:nvSpPr>
              <p:spPr>
                <a:xfrm>
                  <a:off x="2216688" y="4719295"/>
                  <a:ext cx="553805" cy="461665"/>
                </a:xfrm>
                <a:prstGeom prst="rect">
                  <a:avLst/>
                </a:prstGeom>
                <a:blipFill rotWithShape="0">
                  <a:blip r:embed="rId9"/>
                  <a:stretch>
                    <a:fillRect b="-1316"/>
                  </a:stretch>
                </a:blipFill>
              </p:spPr>
              <p:txBody>
                <a:bodyPr/>
                <a:lstStyle/>
                <a:p>
                  <a:r>
                    <a:rPr lang="en-US">
                      <a:noFill/>
                    </a:rPr>
                    <a:t> </a:t>
                  </a:r>
                </a:p>
              </p:txBody>
            </p:sp>
          </mc:Fallback>
        </mc:AlternateContent>
        <p:cxnSp>
          <p:nvCxnSpPr>
            <p:cNvPr id="111" name="Straight Arrow Connector 110"/>
            <p:cNvCxnSpPr/>
            <p:nvPr/>
          </p:nvCxnSpPr>
          <p:spPr>
            <a:xfrm flipV="1">
              <a:off x="2704486" y="4416162"/>
              <a:ext cx="1175993" cy="4515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2" name="TextBox 111"/>
              <p:cNvSpPr txBox="1"/>
              <p:nvPr/>
            </p:nvSpPr>
            <p:spPr>
              <a:xfrm>
                <a:off x="369801" y="5426635"/>
                <a:ext cx="193841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𝑃</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𝑇</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𝑆</m:t>
                          </m:r>
                        </m:sub>
                      </m:sSub>
                    </m:oMath>
                  </m:oMathPara>
                </a14:m>
                <a:endParaRPr lang="en-US" sz="2400" dirty="0"/>
              </a:p>
            </p:txBody>
          </p:sp>
        </mc:Choice>
        <mc:Fallback xmlns="">
          <p:sp>
            <p:nvSpPr>
              <p:cNvPr id="112" name="TextBox 111"/>
              <p:cNvSpPr txBox="1">
                <a:spLocks noRot="1" noChangeAspect="1" noMove="1" noResize="1" noEditPoints="1" noAdjustHandles="1" noChangeArrowheads="1" noChangeShapeType="1" noTextEdit="1"/>
              </p:cNvSpPr>
              <p:nvPr/>
            </p:nvSpPr>
            <p:spPr>
              <a:xfrm>
                <a:off x="369801" y="5426635"/>
                <a:ext cx="1938416" cy="461665"/>
              </a:xfrm>
              <a:prstGeom prst="rect">
                <a:avLst/>
              </a:prstGeom>
              <a:blipFill rotWithShape="0">
                <a:blip r:embed="rId10"/>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p:cNvSpPr txBox="1"/>
              <p:nvPr/>
            </p:nvSpPr>
            <p:spPr>
              <a:xfrm>
                <a:off x="770680" y="5992725"/>
                <a:ext cx="16228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b="0" i="1" smtClean="0">
                              <a:latin typeface="Cambria Math" panose="02040503050406030204" pitchFamily="18" charset="0"/>
                            </a:rPr>
                            <m:t>𝐴</m:t>
                          </m:r>
                        </m:sub>
                      </m:sSub>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i="1">
                              <a:latin typeface="Cambria Math" panose="02040503050406030204" pitchFamily="18" charset="0"/>
                            </a:rPr>
                            <m:t>𝑉</m:t>
                          </m:r>
                        </m:e>
                        <m:sub>
                          <m:r>
                            <a:rPr lang="en-US" sz="2400" b="0" i="1" smtClean="0">
                              <a:latin typeface="Cambria Math" panose="02040503050406030204" pitchFamily="18" charset="0"/>
                            </a:rPr>
                            <m:t>𝑊</m:t>
                          </m:r>
                        </m:sub>
                        <m:sup>
                          <m:r>
                            <a:rPr lang="en-US" sz="2400" b="0" i="1" smtClean="0">
                              <a:latin typeface="Cambria Math" panose="02040503050406030204" pitchFamily="18" charset="0"/>
                            </a:rPr>
                            <m:t>∗</m:t>
                          </m:r>
                        </m:sup>
                      </m:sSubSup>
                    </m:oMath>
                  </m:oMathPara>
                </a14:m>
                <a:endParaRPr lang="en-US" sz="2400" dirty="0"/>
              </a:p>
            </p:txBody>
          </p:sp>
        </mc:Choice>
        <mc:Fallback xmlns="">
          <p:sp>
            <p:nvSpPr>
              <p:cNvPr id="113" name="TextBox 112"/>
              <p:cNvSpPr txBox="1">
                <a:spLocks noRot="1" noChangeAspect="1" noMove="1" noResize="1" noEditPoints="1" noAdjustHandles="1" noChangeArrowheads="1" noChangeShapeType="1" noTextEdit="1"/>
              </p:cNvSpPr>
              <p:nvPr/>
            </p:nvSpPr>
            <p:spPr>
              <a:xfrm>
                <a:off x="770680" y="5992725"/>
                <a:ext cx="1622817" cy="461665"/>
              </a:xfrm>
              <a:prstGeom prst="rect">
                <a:avLst/>
              </a:prstGeom>
              <a:blipFill rotWithShape="0">
                <a:blip r:embed="rId11"/>
                <a:stretch>
                  <a:fillRect b="-2632"/>
                </a:stretch>
              </a:blipFill>
            </p:spPr>
            <p:txBody>
              <a:bodyPr/>
              <a:lstStyle/>
              <a:p>
                <a:r>
                  <a:rPr lang="en-US">
                    <a:noFill/>
                  </a:rPr>
                  <a:t> </a:t>
                </a:r>
              </a:p>
            </p:txBody>
          </p:sp>
        </mc:Fallback>
      </mc:AlternateContent>
      <p:sp>
        <p:nvSpPr>
          <p:cNvPr id="114" name="TextBox 113"/>
          <p:cNvSpPr txBox="1"/>
          <p:nvPr/>
        </p:nvSpPr>
        <p:spPr>
          <a:xfrm>
            <a:off x="369801" y="4953694"/>
            <a:ext cx="1755352" cy="461665"/>
          </a:xfrm>
          <a:prstGeom prst="rect">
            <a:avLst/>
          </a:prstGeom>
          <a:noFill/>
        </p:spPr>
        <p:txBody>
          <a:bodyPr wrap="none" rtlCol="0">
            <a:spAutoFit/>
          </a:bodyPr>
          <a:lstStyle/>
          <a:p>
            <a:r>
              <a:rPr lang="en-US" sz="2400" dirty="0"/>
              <a:t>Pore volume</a:t>
            </a:r>
          </a:p>
        </p:txBody>
      </p:sp>
      <p:sp>
        <p:nvSpPr>
          <p:cNvPr id="115" name="TextBox 114"/>
          <p:cNvSpPr txBox="1"/>
          <p:nvPr/>
        </p:nvSpPr>
        <p:spPr>
          <a:xfrm>
            <a:off x="388893" y="1224595"/>
            <a:ext cx="3741152" cy="830997"/>
          </a:xfrm>
          <a:prstGeom prst="rect">
            <a:avLst/>
          </a:prstGeom>
          <a:noFill/>
        </p:spPr>
        <p:txBody>
          <a:bodyPr wrap="none" rtlCol="0">
            <a:spAutoFit/>
          </a:bodyPr>
          <a:lstStyle/>
          <a:p>
            <a:r>
              <a:rPr lang="en-US" sz="2400" dirty="0"/>
              <a:t>Total volume is sum of </a:t>
            </a:r>
          </a:p>
          <a:p>
            <a:r>
              <a:rPr lang="en-US" sz="2400" dirty="0"/>
              <a:t>solid, water, and air volumes</a:t>
            </a:r>
          </a:p>
        </p:txBody>
      </p:sp>
      <p:sp>
        <p:nvSpPr>
          <p:cNvPr id="116" name="TextBox 115"/>
          <p:cNvSpPr txBox="1"/>
          <p:nvPr/>
        </p:nvSpPr>
        <p:spPr>
          <a:xfrm>
            <a:off x="7838895" y="1332470"/>
            <a:ext cx="3168303" cy="461665"/>
          </a:xfrm>
          <a:prstGeom prst="rect">
            <a:avLst/>
          </a:prstGeom>
          <a:noFill/>
        </p:spPr>
        <p:txBody>
          <a:bodyPr wrap="none" rtlCol="0">
            <a:spAutoFit/>
          </a:bodyPr>
          <a:lstStyle/>
          <a:p>
            <a:r>
              <a:rPr lang="en-US" sz="2400" dirty="0"/>
              <a:t>Dimensionless ratios [1]</a:t>
            </a:r>
          </a:p>
        </p:txBody>
      </p:sp>
      <p:sp>
        <p:nvSpPr>
          <p:cNvPr id="117" name="TextBox 116"/>
          <p:cNvSpPr txBox="1"/>
          <p:nvPr/>
        </p:nvSpPr>
        <p:spPr>
          <a:xfrm>
            <a:off x="8994834" y="1886467"/>
            <a:ext cx="1196290" cy="461665"/>
          </a:xfrm>
          <a:prstGeom prst="rect">
            <a:avLst/>
          </a:prstGeom>
          <a:noFill/>
        </p:spPr>
        <p:txBody>
          <a:bodyPr wrap="none" rtlCol="0">
            <a:spAutoFit/>
          </a:bodyPr>
          <a:lstStyle/>
          <a:p>
            <a:r>
              <a:rPr lang="en-US" sz="2400" dirty="0"/>
              <a:t>Porosity</a:t>
            </a:r>
          </a:p>
        </p:txBody>
      </p:sp>
      <mc:AlternateContent xmlns:mc="http://schemas.openxmlformats.org/markup-compatibility/2006" xmlns:a14="http://schemas.microsoft.com/office/drawing/2010/main">
        <mc:Choice Requires="a14">
          <p:sp>
            <p:nvSpPr>
              <p:cNvPr id="118" name="TextBox 117"/>
              <p:cNvSpPr txBox="1"/>
              <p:nvPr/>
            </p:nvSpPr>
            <p:spPr>
              <a:xfrm>
                <a:off x="8994834" y="2356843"/>
                <a:ext cx="1188659" cy="844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𝜙</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𝑃</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b="0" i="1" smtClean="0">
                                  <a:latin typeface="Cambria Math" panose="02040503050406030204" pitchFamily="18" charset="0"/>
                                </a:rPr>
                                <m:t>𝑇</m:t>
                              </m:r>
                            </m:sub>
                          </m:sSub>
                        </m:den>
                      </m:f>
                    </m:oMath>
                  </m:oMathPara>
                </a14:m>
                <a:endParaRPr lang="en-US" sz="2400" i="1" dirty="0">
                  <a:latin typeface="Cambria Math" panose="02040503050406030204" pitchFamily="18" charset="0"/>
                </a:endParaRPr>
              </a:p>
            </p:txBody>
          </p:sp>
        </mc:Choice>
        <mc:Fallback xmlns="">
          <p:sp>
            <p:nvSpPr>
              <p:cNvPr id="118" name="TextBox 117"/>
              <p:cNvSpPr txBox="1">
                <a:spLocks noRot="1" noChangeAspect="1" noMove="1" noResize="1" noEditPoints="1" noAdjustHandles="1" noChangeArrowheads="1" noChangeShapeType="1" noTextEdit="1"/>
              </p:cNvSpPr>
              <p:nvPr/>
            </p:nvSpPr>
            <p:spPr>
              <a:xfrm>
                <a:off x="8994834" y="2356843"/>
                <a:ext cx="1188659" cy="844205"/>
              </a:xfrm>
              <a:prstGeom prst="rect">
                <a:avLst/>
              </a:prstGeom>
              <a:blipFill rotWithShape="0">
                <a:blip r:embed="rId12"/>
                <a:stretch>
                  <a:fillRect/>
                </a:stretch>
              </a:blipFill>
            </p:spPr>
            <p:txBody>
              <a:bodyPr/>
              <a:lstStyle/>
              <a:p>
                <a:r>
                  <a:rPr lang="en-US">
                    <a:noFill/>
                  </a:rPr>
                  <a:t> </a:t>
                </a:r>
              </a:p>
            </p:txBody>
          </p:sp>
        </mc:Fallback>
      </mc:AlternateContent>
      <p:sp>
        <p:nvSpPr>
          <p:cNvPr id="130" name="TextBox 129"/>
          <p:cNvSpPr txBox="1"/>
          <p:nvPr/>
        </p:nvSpPr>
        <p:spPr>
          <a:xfrm>
            <a:off x="8238791" y="3387054"/>
            <a:ext cx="3578800" cy="461665"/>
          </a:xfrm>
          <a:prstGeom prst="rect">
            <a:avLst/>
          </a:prstGeom>
          <a:noFill/>
        </p:spPr>
        <p:txBody>
          <a:bodyPr wrap="none" rtlCol="0">
            <a:spAutoFit/>
          </a:bodyPr>
          <a:lstStyle/>
          <a:p>
            <a:r>
              <a:rPr lang="en-US" sz="2400" dirty="0"/>
              <a:t>Water content (volumetric)</a:t>
            </a:r>
          </a:p>
        </p:txBody>
      </p:sp>
      <mc:AlternateContent xmlns:mc="http://schemas.openxmlformats.org/markup-compatibility/2006" xmlns:a14="http://schemas.microsoft.com/office/drawing/2010/main">
        <mc:Choice Requires="a14">
          <p:sp>
            <p:nvSpPr>
              <p:cNvPr id="131" name="TextBox 130"/>
              <p:cNvSpPr txBox="1"/>
              <p:nvPr/>
            </p:nvSpPr>
            <p:spPr>
              <a:xfrm>
                <a:off x="8994834" y="3870108"/>
                <a:ext cx="1222579" cy="844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b="0" i="1" smtClean="0">
                                  <a:latin typeface="Cambria Math" panose="02040503050406030204" pitchFamily="18" charset="0"/>
                                </a:rPr>
                                <m:t>𝑊</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b="0" i="1" smtClean="0">
                                  <a:latin typeface="Cambria Math" panose="02040503050406030204" pitchFamily="18" charset="0"/>
                                </a:rPr>
                                <m:t>𝑇</m:t>
                              </m:r>
                            </m:sub>
                          </m:sSub>
                        </m:den>
                      </m:f>
                    </m:oMath>
                  </m:oMathPara>
                </a14:m>
                <a:endParaRPr lang="en-US" sz="2400" i="1" dirty="0">
                  <a:latin typeface="Cambria Math" panose="02040503050406030204" pitchFamily="18" charset="0"/>
                </a:endParaRPr>
              </a:p>
            </p:txBody>
          </p:sp>
        </mc:Choice>
        <mc:Fallback xmlns="">
          <p:sp>
            <p:nvSpPr>
              <p:cNvPr id="131" name="TextBox 130"/>
              <p:cNvSpPr txBox="1">
                <a:spLocks noRot="1" noChangeAspect="1" noMove="1" noResize="1" noEditPoints="1" noAdjustHandles="1" noChangeArrowheads="1" noChangeShapeType="1" noTextEdit="1"/>
              </p:cNvSpPr>
              <p:nvPr/>
            </p:nvSpPr>
            <p:spPr>
              <a:xfrm>
                <a:off x="8994834" y="3870108"/>
                <a:ext cx="1222579" cy="844205"/>
              </a:xfrm>
              <a:prstGeom prst="rect">
                <a:avLst/>
              </a:prstGeom>
              <a:blipFill rotWithShape="0">
                <a:blip r:embed="rId13"/>
                <a:stretch>
                  <a:fillRect/>
                </a:stretch>
              </a:blipFill>
            </p:spPr>
            <p:txBody>
              <a:bodyPr/>
              <a:lstStyle/>
              <a:p>
                <a:r>
                  <a:rPr lang="en-US">
                    <a:noFill/>
                  </a:rPr>
                  <a:t> </a:t>
                </a:r>
              </a:p>
            </p:txBody>
          </p:sp>
        </mc:Fallback>
      </mc:AlternateContent>
      <p:sp>
        <p:nvSpPr>
          <p:cNvPr id="57" name="Freeform 56"/>
          <p:cNvSpPr/>
          <p:nvPr/>
        </p:nvSpPr>
        <p:spPr>
          <a:xfrm>
            <a:off x="4866987" y="3628458"/>
            <a:ext cx="271876" cy="651669"/>
          </a:xfrm>
          <a:custGeom>
            <a:avLst/>
            <a:gdLst>
              <a:gd name="connsiteX0" fmla="*/ 57438 w 271876"/>
              <a:gd name="connsiteY0" fmla="*/ 543492 h 651669"/>
              <a:gd name="connsiteX1" fmla="*/ 92363 w 271876"/>
              <a:gd name="connsiteY1" fmla="*/ 613342 h 651669"/>
              <a:gd name="connsiteX2" fmla="*/ 124113 w 271876"/>
              <a:gd name="connsiteY2" fmla="*/ 622867 h 651669"/>
              <a:gd name="connsiteX3" fmla="*/ 152688 w 271876"/>
              <a:gd name="connsiteY3" fmla="*/ 635567 h 651669"/>
              <a:gd name="connsiteX4" fmla="*/ 238413 w 271876"/>
              <a:gd name="connsiteY4" fmla="*/ 651442 h 651669"/>
              <a:gd name="connsiteX5" fmla="*/ 241588 w 271876"/>
              <a:gd name="connsiteY5" fmla="*/ 622867 h 651669"/>
              <a:gd name="connsiteX6" fmla="*/ 266988 w 271876"/>
              <a:gd name="connsiteY6" fmla="*/ 587942 h 651669"/>
              <a:gd name="connsiteX7" fmla="*/ 266988 w 271876"/>
              <a:gd name="connsiteY7" fmla="*/ 556192 h 651669"/>
              <a:gd name="connsiteX8" fmla="*/ 216188 w 271876"/>
              <a:gd name="connsiteY8" fmla="*/ 476817 h 651669"/>
              <a:gd name="connsiteX9" fmla="*/ 187613 w 271876"/>
              <a:gd name="connsiteY9" fmla="*/ 330767 h 651669"/>
              <a:gd name="connsiteX10" fmla="*/ 197138 w 271876"/>
              <a:gd name="connsiteY10" fmla="*/ 191067 h 651669"/>
              <a:gd name="connsiteX11" fmla="*/ 241588 w 271876"/>
              <a:gd name="connsiteY11" fmla="*/ 83117 h 651669"/>
              <a:gd name="connsiteX12" fmla="*/ 228888 w 271876"/>
              <a:gd name="connsiteY12" fmla="*/ 29142 h 651669"/>
              <a:gd name="connsiteX13" fmla="*/ 209838 w 271876"/>
              <a:gd name="connsiteY13" fmla="*/ 567 h 651669"/>
              <a:gd name="connsiteX14" fmla="*/ 111413 w 271876"/>
              <a:gd name="connsiteY14" fmla="*/ 10092 h 651669"/>
              <a:gd name="connsiteX15" fmla="*/ 51088 w 271876"/>
              <a:gd name="connsiteY15" fmla="*/ 10092 h 651669"/>
              <a:gd name="connsiteX16" fmla="*/ 25688 w 271876"/>
              <a:gd name="connsiteY16" fmla="*/ 19617 h 651669"/>
              <a:gd name="connsiteX17" fmla="*/ 288 w 271876"/>
              <a:gd name="connsiteY17" fmla="*/ 45017 h 651669"/>
              <a:gd name="connsiteX18" fmla="*/ 12988 w 271876"/>
              <a:gd name="connsiteY18" fmla="*/ 57717 h 651669"/>
              <a:gd name="connsiteX19" fmla="*/ 28863 w 271876"/>
              <a:gd name="connsiteY19" fmla="*/ 92642 h 651669"/>
              <a:gd name="connsiteX20" fmla="*/ 60613 w 271876"/>
              <a:gd name="connsiteY20" fmla="*/ 143442 h 651669"/>
              <a:gd name="connsiteX21" fmla="*/ 101888 w 271876"/>
              <a:gd name="connsiteY21" fmla="*/ 222817 h 651669"/>
              <a:gd name="connsiteX22" fmla="*/ 108238 w 271876"/>
              <a:gd name="connsiteY22" fmla="*/ 368867 h 651669"/>
              <a:gd name="connsiteX23" fmla="*/ 79663 w 271876"/>
              <a:gd name="connsiteY23" fmla="*/ 489517 h 651669"/>
              <a:gd name="connsiteX24" fmla="*/ 57438 w 271876"/>
              <a:gd name="connsiteY24" fmla="*/ 543492 h 65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876" h="651669">
                <a:moveTo>
                  <a:pt x="57438" y="543492"/>
                </a:moveTo>
                <a:cubicBezTo>
                  <a:pt x="59555" y="564129"/>
                  <a:pt x="81251" y="600113"/>
                  <a:pt x="92363" y="613342"/>
                </a:cubicBezTo>
                <a:cubicBezTo>
                  <a:pt x="103475" y="626571"/>
                  <a:pt x="114059" y="619163"/>
                  <a:pt x="124113" y="622867"/>
                </a:cubicBezTo>
                <a:cubicBezTo>
                  <a:pt x="134167" y="626571"/>
                  <a:pt x="133638" y="630805"/>
                  <a:pt x="152688" y="635567"/>
                </a:cubicBezTo>
                <a:cubicBezTo>
                  <a:pt x="171738" y="640329"/>
                  <a:pt x="223596" y="653559"/>
                  <a:pt x="238413" y="651442"/>
                </a:cubicBezTo>
                <a:cubicBezTo>
                  <a:pt x="253230" y="649325"/>
                  <a:pt x="236826" y="633450"/>
                  <a:pt x="241588" y="622867"/>
                </a:cubicBezTo>
                <a:cubicBezTo>
                  <a:pt x="246351" y="612284"/>
                  <a:pt x="262755" y="599055"/>
                  <a:pt x="266988" y="587942"/>
                </a:cubicBezTo>
                <a:cubicBezTo>
                  <a:pt x="271221" y="576830"/>
                  <a:pt x="275455" y="574713"/>
                  <a:pt x="266988" y="556192"/>
                </a:cubicBezTo>
                <a:cubicBezTo>
                  <a:pt x="258521" y="537671"/>
                  <a:pt x="229417" y="514388"/>
                  <a:pt x="216188" y="476817"/>
                </a:cubicBezTo>
                <a:cubicBezTo>
                  <a:pt x="202959" y="439246"/>
                  <a:pt x="190788" y="378392"/>
                  <a:pt x="187613" y="330767"/>
                </a:cubicBezTo>
                <a:cubicBezTo>
                  <a:pt x="184438" y="283142"/>
                  <a:pt x="188142" y="232342"/>
                  <a:pt x="197138" y="191067"/>
                </a:cubicBezTo>
                <a:cubicBezTo>
                  <a:pt x="206134" y="149792"/>
                  <a:pt x="236296" y="110104"/>
                  <a:pt x="241588" y="83117"/>
                </a:cubicBezTo>
                <a:cubicBezTo>
                  <a:pt x="246880" y="56129"/>
                  <a:pt x="234180" y="42900"/>
                  <a:pt x="228888" y="29142"/>
                </a:cubicBezTo>
                <a:cubicBezTo>
                  <a:pt x="223596" y="15384"/>
                  <a:pt x="229417" y="3742"/>
                  <a:pt x="209838" y="567"/>
                </a:cubicBezTo>
                <a:cubicBezTo>
                  <a:pt x="190259" y="-2608"/>
                  <a:pt x="137871" y="8504"/>
                  <a:pt x="111413" y="10092"/>
                </a:cubicBezTo>
                <a:cubicBezTo>
                  <a:pt x="84955" y="11679"/>
                  <a:pt x="65375" y="8505"/>
                  <a:pt x="51088" y="10092"/>
                </a:cubicBezTo>
                <a:cubicBezTo>
                  <a:pt x="36801" y="11679"/>
                  <a:pt x="34155" y="13796"/>
                  <a:pt x="25688" y="19617"/>
                </a:cubicBezTo>
                <a:cubicBezTo>
                  <a:pt x="17221" y="25438"/>
                  <a:pt x="2405" y="38667"/>
                  <a:pt x="288" y="45017"/>
                </a:cubicBezTo>
                <a:cubicBezTo>
                  <a:pt x="-1829" y="51367"/>
                  <a:pt x="8225" y="49779"/>
                  <a:pt x="12988" y="57717"/>
                </a:cubicBezTo>
                <a:cubicBezTo>
                  <a:pt x="17750" y="65654"/>
                  <a:pt x="20926" y="78355"/>
                  <a:pt x="28863" y="92642"/>
                </a:cubicBezTo>
                <a:cubicBezTo>
                  <a:pt x="36800" y="106929"/>
                  <a:pt x="48442" y="121746"/>
                  <a:pt x="60613" y="143442"/>
                </a:cubicBezTo>
                <a:cubicBezTo>
                  <a:pt x="72784" y="165138"/>
                  <a:pt x="93951" y="185246"/>
                  <a:pt x="101888" y="222817"/>
                </a:cubicBezTo>
                <a:cubicBezTo>
                  <a:pt x="109825" y="260388"/>
                  <a:pt x="111942" y="324417"/>
                  <a:pt x="108238" y="368867"/>
                </a:cubicBezTo>
                <a:cubicBezTo>
                  <a:pt x="104534" y="413317"/>
                  <a:pt x="87071" y="462530"/>
                  <a:pt x="79663" y="489517"/>
                </a:cubicBezTo>
                <a:cubicBezTo>
                  <a:pt x="72255" y="516504"/>
                  <a:pt x="55321" y="522855"/>
                  <a:pt x="57438" y="54349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899744" y="2447307"/>
            <a:ext cx="1881272" cy="2212410"/>
          </a:xfrm>
          <a:custGeom>
            <a:avLst/>
            <a:gdLst>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67190 w 1881272"/>
              <a:gd name="connsiteY109" fmla="*/ 710038 h 2212410"/>
              <a:gd name="connsiteX110" fmla="*/ 1451315 w 1881272"/>
              <a:gd name="connsiteY110" fmla="*/ 729088 h 2212410"/>
              <a:gd name="connsiteX111" fmla="*/ 1448140 w 1881272"/>
              <a:gd name="connsiteY111" fmla="*/ 764013 h 2212410"/>
              <a:gd name="connsiteX112" fmla="*/ 1441790 w 1881272"/>
              <a:gd name="connsiteY112" fmla="*/ 843388 h 2212410"/>
              <a:gd name="connsiteX113" fmla="*/ 1406865 w 1881272"/>
              <a:gd name="connsiteY113" fmla="*/ 960863 h 2212410"/>
              <a:gd name="connsiteX114" fmla="*/ 1365590 w 1881272"/>
              <a:gd name="connsiteY114" fmla="*/ 1040238 h 2212410"/>
              <a:gd name="connsiteX115" fmla="*/ 1289390 w 1881272"/>
              <a:gd name="connsiteY115"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69571 w 1881272"/>
              <a:gd name="connsiteY109" fmla="*/ 740995 h 2212410"/>
              <a:gd name="connsiteX110" fmla="*/ 1451315 w 1881272"/>
              <a:gd name="connsiteY110" fmla="*/ 729088 h 2212410"/>
              <a:gd name="connsiteX111" fmla="*/ 1448140 w 1881272"/>
              <a:gd name="connsiteY111" fmla="*/ 764013 h 2212410"/>
              <a:gd name="connsiteX112" fmla="*/ 1441790 w 1881272"/>
              <a:gd name="connsiteY112" fmla="*/ 843388 h 2212410"/>
              <a:gd name="connsiteX113" fmla="*/ 1406865 w 1881272"/>
              <a:gd name="connsiteY113" fmla="*/ 960863 h 2212410"/>
              <a:gd name="connsiteX114" fmla="*/ 1365590 w 1881272"/>
              <a:gd name="connsiteY114" fmla="*/ 1040238 h 2212410"/>
              <a:gd name="connsiteX115" fmla="*/ 1289390 w 1881272"/>
              <a:gd name="connsiteY115"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86240 w 1881272"/>
              <a:gd name="connsiteY109" fmla="*/ 852914 h 2212410"/>
              <a:gd name="connsiteX110" fmla="*/ 1451315 w 1881272"/>
              <a:gd name="connsiteY110" fmla="*/ 729088 h 2212410"/>
              <a:gd name="connsiteX111" fmla="*/ 1448140 w 1881272"/>
              <a:gd name="connsiteY111" fmla="*/ 764013 h 2212410"/>
              <a:gd name="connsiteX112" fmla="*/ 1441790 w 1881272"/>
              <a:gd name="connsiteY112" fmla="*/ 843388 h 2212410"/>
              <a:gd name="connsiteX113" fmla="*/ 1406865 w 1881272"/>
              <a:gd name="connsiteY113" fmla="*/ 960863 h 2212410"/>
              <a:gd name="connsiteX114" fmla="*/ 1365590 w 1881272"/>
              <a:gd name="connsiteY114" fmla="*/ 1040238 h 2212410"/>
              <a:gd name="connsiteX115" fmla="*/ 1289390 w 1881272"/>
              <a:gd name="connsiteY115"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71953 w 1881272"/>
              <a:gd name="connsiteY109" fmla="*/ 702896 h 2212410"/>
              <a:gd name="connsiteX110" fmla="*/ 1451315 w 1881272"/>
              <a:gd name="connsiteY110" fmla="*/ 729088 h 2212410"/>
              <a:gd name="connsiteX111" fmla="*/ 1448140 w 1881272"/>
              <a:gd name="connsiteY111" fmla="*/ 764013 h 2212410"/>
              <a:gd name="connsiteX112" fmla="*/ 1441790 w 1881272"/>
              <a:gd name="connsiteY112" fmla="*/ 843388 h 2212410"/>
              <a:gd name="connsiteX113" fmla="*/ 1406865 w 1881272"/>
              <a:gd name="connsiteY113" fmla="*/ 960863 h 2212410"/>
              <a:gd name="connsiteX114" fmla="*/ 1365590 w 1881272"/>
              <a:gd name="connsiteY114" fmla="*/ 1040238 h 2212410"/>
              <a:gd name="connsiteX115" fmla="*/ 1289390 w 1881272"/>
              <a:gd name="connsiteY115"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55284 w 1881272"/>
              <a:gd name="connsiteY109" fmla="*/ 538589 h 2212410"/>
              <a:gd name="connsiteX110" fmla="*/ 1451315 w 1881272"/>
              <a:gd name="connsiteY110" fmla="*/ 729088 h 2212410"/>
              <a:gd name="connsiteX111" fmla="*/ 1448140 w 1881272"/>
              <a:gd name="connsiteY111" fmla="*/ 764013 h 2212410"/>
              <a:gd name="connsiteX112" fmla="*/ 1441790 w 1881272"/>
              <a:gd name="connsiteY112" fmla="*/ 843388 h 2212410"/>
              <a:gd name="connsiteX113" fmla="*/ 1406865 w 1881272"/>
              <a:gd name="connsiteY113" fmla="*/ 960863 h 2212410"/>
              <a:gd name="connsiteX114" fmla="*/ 1365590 w 1881272"/>
              <a:gd name="connsiteY114" fmla="*/ 1040238 h 2212410"/>
              <a:gd name="connsiteX115" fmla="*/ 1289390 w 1881272"/>
              <a:gd name="connsiteY115"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55284 w 1881272"/>
              <a:gd name="connsiteY109" fmla="*/ 538589 h 2212410"/>
              <a:gd name="connsiteX110" fmla="*/ 1672772 w 1881272"/>
              <a:gd name="connsiteY110" fmla="*/ 814813 h 2212410"/>
              <a:gd name="connsiteX111" fmla="*/ 1448140 w 1881272"/>
              <a:gd name="connsiteY111" fmla="*/ 764013 h 2212410"/>
              <a:gd name="connsiteX112" fmla="*/ 1441790 w 1881272"/>
              <a:gd name="connsiteY112" fmla="*/ 843388 h 2212410"/>
              <a:gd name="connsiteX113" fmla="*/ 1406865 w 1881272"/>
              <a:gd name="connsiteY113" fmla="*/ 960863 h 2212410"/>
              <a:gd name="connsiteX114" fmla="*/ 1365590 w 1881272"/>
              <a:gd name="connsiteY114" fmla="*/ 1040238 h 2212410"/>
              <a:gd name="connsiteX115" fmla="*/ 1289390 w 1881272"/>
              <a:gd name="connsiteY115"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55284 w 1881272"/>
              <a:gd name="connsiteY109" fmla="*/ 538589 h 2212410"/>
              <a:gd name="connsiteX110" fmla="*/ 1672772 w 1881272"/>
              <a:gd name="connsiteY110" fmla="*/ 814813 h 2212410"/>
              <a:gd name="connsiteX111" fmla="*/ 1448140 w 1881272"/>
              <a:gd name="connsiteY111" fmla="*/ 764013 h 2212410"/>
              <a:gd name="connsiteX112" fmla="*/ 1441790 w 1881272"/>
              <a:gd name="connsiteY112" fmla="*/ 843388 h 2212410"/>
              <a:gd name="connsiteX113" fmla="*/ 1406865 w 1881272"/>
              <a:gd name="connsiteY113" fmla="*/ 960863 h 2212410"/>
              <a:gd name="connsiteX114" fmla="*/ 1365590 w 1881272"/>
              <a:gd name="connsiteY114" fmla="*/ 1040238 h 2212410"/>
              <a:gd name="connsiteX115" fmla="*/ 1289390 w 1881272"/>
              <a:gd name="connsiteY115"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55284 w 1881272"/>
              <a:gd name="connsiteY109" fmla="*/ 538589 h 2212410"/>
              <a:gd name="connsiteX110" fmla="*/ 1451315 w 1881272"/>
              <a:gd name="connsiteY110" fmla="*/ 743375 h 2212410"/>
              <a:gd name="connsiteX111" fmla="*/ 1448140 w 1881272"/>
              <a:gd name="connsiteY111" fmla="*/ 764013 h 2212410"/>
              <a:gd name="connsiteX112" fmla="*/ 1441790 w 1881272"/>
              <a:gd name="connsiteY112" fmla="*/ 843388 h 2212410"/>
              <a:gd name="connsiteX113" fmla="*/ 1406865 w 1881272"/>
              <a:gd name="connsiteY113" fmla="*/ 960863 h 2212410"/>
              <a:gd name="connsiteX114" fmla="*/ 1365590 w 1881272"/>
              <a:gd name="connsiteY114" fmla="*/ 1040238 h 2212410"/>
              <a:gd name="connsiteX115" fmla="*/ 1289390 w 1881272"/>
              <a:gd name="connsiteY115"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74334 w 1881272"/>
              <a:gd name="connsiteY109" fmla="*/ 757664 h 2212410"/>
              <a:gd name="connsiteX110" fmla="*/ 1451315 w 1881272"/>
              <a:gd name="connsiteY110" fmla="*/ 743375 h 2212410"/>
              <a:gd name="connsiteX111" fmla="*/ 1448140 w 1881272"/>
              <a:gd name="connsiteY111" fmla="*/ 764013 h 2212410"/>
              <a:gd name="connsiteX112" fmla="*/ 1441790 w 1881272"/>
              <a:gd name="connsiteY112" fmla="*/ 843388 h 2212410"/>
              <a:gd name="connsiteX113" fmla="*/ 1406865 w 1881272"/>
              <a:gd name="connsiteY113" fmla="*/ 960863 h 2212410"/>
              <a:gd name="connsiteX114" fmla="*/ 1365590 w 1881272"/>
              <a:gd name="connsiteY114" fmla="*/ 1040238 h 2212410"/>
              <a:gd name="connsiteX115" fmla="*/ 1289390 w 1881272"/>
              <a:gd name="connsiteY115"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48165 w 1881272"/>
              <a:gd name="connsiteY104" fmla="*/ 983088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51315 w 1881272"/>
              <a:gd name="connsiteY109" fmla="*/ 743375 h 2212410"/>
              <a:gd name="connsiteX110" fmla="*/ 1448140 w 1881272"/>
              <a:gd name="connsiteY110" fmla="*/ 764013 h 2212410"/>
              <a:gd name="connsiteX111" fmla="*/ 1441790 w 1881272"/>
              <a:gd name="connsiteY111" fmla="*/ 843388 h 2212410"/>
              <a:gd name="connsiteX112" fmla="*/ 1406865 w 1881272"/>
              <a:gd name="connsiteY112" fmla="*/ 960863 h 2212410"/>
              <a:gd name="connsiteX113" fmla="*/ 1365590 w 1881272"/>
              <a:gd name="connsiteY113" fmla="*/ 1040238 h 2212410"/>
              <a:gd name="connsiteX114" fmla="*/ 1289390 w 1881272"/>
              <a:gd name="connsiteY114" fmla="*/ 1106913 h 2212410"/>
              <a:gd name="connsiteX0" fmla="*/ 1289390 w 1881272"/>
              <a:gd name="connsiteY0" fmla="*/ 1106913 h 2212410"/>
              <a:gd name="connsiteX1" fmla="*/ 1190965 w 1881272"/>
              <a:gd name="connsiteY1" fmla="*/ 1160888 h 2212410"/>
              <a:gd name="connsiteX2" fmla="*/ 1019515 w 1881272"/>
              <a:gd name="connsiteY2" fmla="*/ 1176763 h 2212410"/>
              <a:gd name="connsiteX3" fmla="*/ 879815 w 1881272"/>
              <a:gd name="connsiteY3" fmla="*/ 1148188 h 2212410"/>
              <a:gd name="connsiteX4" fmla="*/ 724240 w 1881272"/>
              <a:gd name="connsiteY4" fmla="*/ 1018013 h 2212410"/>
              <a:gd name="connsiteX5" fmla="*/ 657565 w 1881272"/>
              <a:gd name="connsiteY5" fmla="*/ 837038 h 2212410"/>
              <a:gd name="connsiteX6" fmla="*/ 670265 w 1881272"/>
              <a:gd name="connsiteY6" fmla="*/ 665588 h 2212410"/>
              <a:gd name="connsiteX7" fmla="*/ 759165 w 1881272"/>
              <a:gd name="connsiteY7" fmla="*/ 510013 h 2212410"/>
              <a:gd name="connsiteX8" fmla="*/ 886165 w 1881272"/>
              <a:gd name="connsiteY8" fmla="*/ 414763 h 2212410"/>
              <a:gd name="connsiteX9" fmla="*/ 1095715 w 1881272"/>
              <a:gd name="connsiteY9" fmla="*/ 386188 h 2212410"/>
              <a:gd name="connsiteX10" fmla="*/ 1311615 w 1881272"/>
              <a:gd name="connsiteY10" fmla="*/ 475088 h 2212410"/>
              <a:gd name="connsiteX11" fmla="*/ 1410040 w 1881272"/>
              <a:gd name="connsiteY11" fmla="*/ 624313 h 2212410"/>
              <a:gd name="connsiteX12" fmla="*/ 1448140 w 1881272"/>
              <a:gd name="connsiteY12" fmla="*/ 729088 h 2212410"/>
              <a:gd name="connsiteX13" fmla="*/ 1486240 w 1881272"/>
              <a:gd name="connsiteY13" fmla="*/ 725913 h 2212410"/>
              <a:gd name="connsiteX14" fmla="*/ 1489415 w 1881272"/>
              <a:gd name="connsiteY14" fmla="*/ 681463 h 2212410"/>
              <a:gd name="connsiteX15" fmla="*/ 1508465 w 1881272"/>
              <a:gd name="connsiteY15" fmla="*/ 576688 h 2212410"/>
              <a:gd name="connsiteX16" fmla="*/ 1552915 w 1881272"/>
              <a:gd name="connsiteY16" fmla="*/ 490963 h 2212410"/>
              <a:gd name="connsiteX17" fmla="*/ 1657690 w 1881272"/>
              <a:gd name="connsiteY17" fmla="*/ 395713 h 2212410"/>
              <a:gd name="connsiteX18" fmla="*/ 1752940 w 1881272"/>
              <a:gd name="connsiteY18" fmla="*/ 370313 h 2212410"/>
              <a:gd name="connsiteX19" fmla="*/ 1711665 w 1881272"/>
              <a:gd name="connsiteY19" fmla="*/ 297288 h 2212410"/>
              <a:gd name="connsiteX20" fmla="*/ 1673565 w 1881272"/>
              <a:gd name="connsiteY20" fmla="*/ 338563 h 2212410"/>
              <a:gd name="connsiteX21" fmla="*/ 1530690 w 1881272"/>
              <a:gd name="connsiteY21" fmla="*/ 411588 h 2212410"/>
              <a:gd name="connsiteX22" fmla="*/ 1311615 w 1881272"/>
              <a:gd name="connsiteY22" fmla="*/ 414763 h 2212410"/>
              <a:gd name="connsiteX23" fmla="*/ 1156040 w 1881272"/>
              <a:gd name="connsiteY23" fmla="*/ 306813 h 2212410"/>
              <a:gd name="connsiteX24" fmla="*/ 1076665 w 1881272"/>
              <a:gd name="connsiteY24" fmla="*/ 157588 h 2212410"/>
              <a:gd name="connsiteX25" fmla="*/ 1070315 w 1881272"/>
              <a:gd name="connsiteY25" fmla="*/ 46463 h 2212410"/>
              <a:gd name="connsiteX26" fmla="*/ 1070315 w 1881272"/>
              <a:gd name="connsiteY26" fmla="*/ 14713 h 2212410"/>
              <a:gd name="connsiteX27" fmla="*/ 1070315 w 1881272"/>
              <a:gd name="connsiteY27" fmla="*/ 5188 h 2212410"/>
              <a:gd name="connsiteX28" fmla="*/ 984590 w 1881272"/>
              <a:gd name="connsiteY28" fmla="*/ 2013 h 2212410"/>
              <a:gd name="connsiteX29" fmla="*/ 978240 w 1881272"/>
              <a:gd name="connsiteY29" fmla="*/ 8363 h 2212410"/>
              <a:gd name="connsiteX30" fmla="*/ 984590 w 1881272"/>
              <a:gd name="connsiteY30" fmla="*/ 87738 h 2212410"/>
              <a:gd name="connsiteX31" fmla="*/ 949665 w 1881272"/>
              <a:gd name="connsiteY31" fmla="*/ 246488 h 2212410"/>
              <a:gd name="connsiteX32" fmla="*/ 819490 w 1881272"/>
              <a:gd name="connsiteY32" fmla="*/ 402063 h 2212410"/>
              <a:gd name="connsiteX33" fmla="*/ 622640 w 1881272"/>
              <a:gd name="connsiteY33" fmla="*/ 487788 h 2212410"/>
              <a:gd name="connsiteX34" fmla="*/ 489290 w 1881272"/>
              <a:gd name="connsiteY34" fmla="*/ 497313 h 2212410"/>
              <a:gd name="connsiteX35" fmla="*/ 343240 w 1881272"/>
              <a:gd name="connsiteY35" fmla="*/ 465563 h 2212410"/>
              <a:gd name="connsiteX36" fmla="*/ 219415 w 1881272"/>
              <a:gd name="connsiteY36" fmla="*/ 411588 h 2212410"/>
              <a:gd name="connsiteX37" fmla="*/ 117815 w 1881272"/>
              <a:gd name="connsiteY37" fmla="*/ 287763 h 2212410"/>
              <a:gd name="connsiteX38" fmla="*/ 105115 w 1881272"/>
              <a:gd name="connsiteY38" fmla="*/ 265538 h 2212410"/>
              <a:gd name="connsiteX39" fmla="*/ 92415 w 1881272"/>
              <a:gd name="connsiteY39" fmla="*/ 262363 h 2212410"/>
              <a:gd name="connsiteX40" fmla="*/ 32090 w 1881272"/>
              <a:gd name="connsiteY40" fmla="*/ 376663 h 2212410"/>
              <a:gd name="connsiteX41" fmla="*/ 340 w 1881272"/>
              <a:gd name="connsiteY41" fmla="*/ 452863 h 2212410"/>
              <a:gd name="connsiteX42" fmla="*/ 19390 w 1881272"/>
              <a:gd name="connsiteY42" fmla="*/ 456038 h 2212410"/>
              <a:gd name="connsiteX43" fmla="*/ 79715 w 1881272"/>
              <a:gd name="connsiteY43" fmla="*/ 440163 h 2212410"/>
              <a:gd name="connsiteX44" fmla="*/ 247990 w 1881272"/>
              <a:gd name="connsiteY44" fmla="*/ 471913 h 2212410"/>
              <a:gd name="connsiteX45" fmla="*/ 384515 w 1881272"/>
              <a:gd name="connsiteY45" fmla="*/ 529063 h 2212410"/>
              <a:gd name="connsiteX46" fmla="*/ 482940 w 1881272"/>
              <a:gd name="connsiteY46" fmla="*/ 627488 h 2212410"/>
              <a:gd name="connsiteX47" fmla="*/ 552790 w 1881272"/>
              <a:gd name="connsiteY47" fmla="*/ 744963 h 2212410"/>
              <a:gd name="connsiteX48" fmla="*/ 575015 w 1881272"/>
              <a:gd name="connsiteY48" fmla="*/ 910063 h 2212410"/>
              <a:gd name="connsiteX49" fmla="*/ 524215 w 1881272"/>
              <a:gd name="connsiteY49" fmla="*/ 1052938 h 2212410"/>
              <a:gd name="connsiteX50" fmla="*/ 435315 w 1881272"/>
              <a:gd name="connsiteY50" fmla="*/ 1170413 h 2212410"/>
              <a:gd name="connsiteX51" fmla="*/ 340065 w 1881272"/>
              <a:gd name="connsiteY51" fmla="*/ 1233913 h 2212410"/>
              <a:gd name="connsiteX52" fmla="*/ 228940 w 1881272"/>
              <a:gd name="connsiteY52" fmla="*/ 1287888 h 2212410"/>
              <a:gd name="connsiteX53" fmla="*/ 89240 w 1881272"/>
              <a:gd name="connsiteY53" fmla="*/ 1297413 h 2212410"/>
              <a:gd name="connsiteX54" fmla="*/ 86065 w 1881272"/>
              <a:gd name="connsiteY54" fmla="*/ 1306938 h 2212410"/>
              <a:gd name="connsiteX55" fmla="*/ 136865 w 1881272"/>
              <a:gd name="connsiteY55" fmla="*/ 1383138 h 2212410"/>
              <a:gd name="connsiteX56" fmla="*/ 228940 w 1881272"/>
              <a:gd name="connsiteY56" fmla="*/ 1491088 h 2212410"/>
              <a:gd name="connsiteX57" fmla="*/ 257515 w 1881272"/>
              <a:gd name="connsiteY57" fmla="*/ 1535538 h 2212410"/>
              <a:gd name="connsiteX58" fmla="*/ 267040 w 1881272"/>
              <a:gd name="connsiteY58" fmla="*/ 1529188 h 2212410"/>
              <a:gd name="connsiteX59" fmla="*/ 267040 w 1881272"/>
              <a:gd name="connsiteY59" fmla="*/ 1459338 h 2212410"/>
              <a:gd name="connsiteX60" fmla="*/ 305140 w 1881272"/>
              <a:gd name="connsiteY60" fmla="*/ 1348213 h 2212410"/>
              <a:gd name="connsiteX61" fmla="*/ 362290 w 1881272"/>
              <a:gd name="connsiteY61" fmla="*/ 1249788 h 2212410"/>
              <a:gd name="connsiteX62" fmla="*/ 457540 w 1881272"/>
              <a:gd name="connsiteY62" fmla="*/ 1176763 h 2212410"/>
              <a:gd name="connsiteX63" fmla="*/ 546440 w 1881272"/>
              <a:gd name="connsiteY63" fmla="*/ 1138663 h 2212410"/>
              <a:gd name="connsiteX64" fmla="*/ 686140 w 1881272"/>
              <a:gd name="connsiteY64" fmla="*/ 1110088 h 2212410"/>
              <a:gd name="connsiteX65" fmla="*/ 848065 w 1881272"/>
              <a:gd name="connsiteY65" fmla="*/ 1154538 h 2212410"/>
              <a:gd name="connsiteX66" fmla="*/ 1009990 w 1881272"/>
              <a:gd name="connsiteY66" fmla="*/ 1297413 h 2212410"/>
              <a:gd name="connsiteX67" fmla="*/ 1067140 w 1881272"/>
              <a:gd name="connsiteY67" fmla="*/ 1468863 h 2212410"/>
              <a:gd name="connsiteX68" fmla="*/ 1019515 w 1881272"/>
              <a:gd name="connsiteY68" fmla="*/ 1706988 h 2212410"/>
              <a:gd name="connsiteX69" fmla="*/ 930615 w 1881272"/>
              <a:gd name="connsiteY69" fmla="*/ 1821288 h 2212410"/>
              <a:gd name="connsiteX70" fmla="*/ 800440 w 1881272"/>
              <a:gd name="connsiteY70" fmla="*/ 1894313 h 2212410"/>
              <a:gd name="connsiteX71" fmla="*/ 638515 w 1881272"/>
              <a:gd name="connsiteY71" fmla="*/ 1910188 h 2212410"/>
              <a:gd name="connsiteX72" fmla="*/ 492465 w 1881272"/>
              <a:gd name="connsiteY72" fmla="*/ 1875263 h 2212410"/>
              <a:gd name="connsiteX73" fmla="*/ 482940 w 1881272"/>
              <a:gd name="connsiteY73" fmla="*/ 1878438 h 2212410"/>
              <a:gd name="connsiteX74" fmla="*/ 543265 w 1881272"/>
              <a:gd name="connsiteY74" fmla="*/ 1973688 h 2212410"/>
              <a:gd name="connsiteX75" fmla="*/ 676615 w 1881272"/>
              <a:gd name="connsiteY75" fmla="*/ 2195938 h 2212410"/>
              <a:gd name="connsiteX76" fmla="*/ 682965 w 1881272"/>
              <a:gd name="connsiteY76" fmla="*/ 2183238 h 2212410"/>
              <a:gd name="connsiteX77" fmla="*/ 717890 w 1881272"/>
              <a:gd name="connsiteY77" fmla="*/ 2081638 h 2212410"/>
              <a:gd name="connsiteX78" fmla="*/ 809965 w 1881272"/>
              <a:gd name="connsiteY78" fmla="*/ 1948288 h 2212410"/>
              <a:gd name="connsiteX79" fmla="*/ 940140 w 1881272"/>
              <a:gd name="connsiteY79" fmla="*/ 1862563 h 2212410"/>
              <a:gd name="connsiteX80" fmla="*/ 1079840 w 1881272"/>
              <a:gd name="connsiteY80" fmla="*/ 1824463 h 2212410"/>
              <a:gd name="connsiteX81" fmla="*/ 1213190 w 1881272"/>
              <a:gd name="connsiteY81" fmla="*/ 1827638 h 2212410"/>
              <a:gd name="connsiteX82" fmla="*/ 1327490 w 1881272"/>
              <a:gd name="connsiteY82" fmla="*/ 1872088 h 2212410"/>
              <a:gd name="connsiteX83" fmla="*/ 1451315 w 1881272"/>
              <a:gd name="connsiteY83" fmla="*/ 1964163 h 2212410"/>
              <a:gd name="connsiteX84" fmla="*/ 1470365 w 1881272"/>
              <a:gd name="connsiteY84" fmla="*/ 2011788 h 2212410"/>
              <a:gd name="connsiteX85" fmla="*/ 1479890 w 1881272"/>
              <a:gd name="connsiteY85" fmla="*/ 2002263 h 2212410"/>
              <a:gd name="connsiteX86" fmla="*/ 1517990 w 1881272"/>
              <a:gd name="connsiteY86" fmla="*/ 1910188 h 2212410"/>
              <a:gd name="connsiteX87" fmla="*/ 1514815 w 1881272"/>
              <a:gd name="connsiteY87" fmla="*/ 1903838 h 2212410"/>
              <a:gd name="connsiteX88" fmla="*/ 1451315 w 1881272"/>
              <a:gd name="connsiteY88" fmla="*/ 1887963 h 2212410"/>
              <a:gd name="connsiteX89" fmla="*/ 1346540 w 1881272"/>
              <a:gd name="connsiteY89" fmla="*/ 1833988 h 2212410"/>
              <a:gd name="connsiteX90" fmla="*/ 1232240 w 1881272"/>
              <a:gd name="connsiteY90" fmla="*/ 1713338 h 2212410"/>
              <a:gd name="connsiteX91" fmla="*/ 1171915 w 1881272"/>
              <a:gd name="connsiteY91" fmla="*/ 1545063 h 2212410"/>
              <a:gd name="connsiteX92" fmla="*/ 1171915 w 1881272"/>
              <a:gd name="connsiteY92" fmla="*/ 1373613 h 2212410"/>
              <a:gd name="connsiteX93" fmla="*/ 1232240 w 1881272"/>
              <a:gd name="connsiteY93" fmla="*/ 1224388 h 2212410"/>
              <a:gd name="connsiteX94" fmla="*/ 1381465 w 1881272"/>
              <a:gd name="connsiteY94" fmla="*/ 1081513 h 2212410"/>
              <a:gd name="connsiteX95" fmla="*/ 1489415 w 1881272"/>
              <a:gd name="connsiteY95" fmla="*/ 1040238 h 2212410"/>
              <a:gd name="connsiteX96" fmla="*/ 1575140 w 1881272"/>
              <a:gd name="connsiteY96" fmla="*/ 1021188 h 2212410"/>
              <a:gd name="connsiteX97" fmla="*/ 1721190 w 1881272"/>
              <a:gd name="connsiteY97" fmla="*/ 1033888 h 2212410"/>
              <a:gd name="connsiteX98" fmla="*/ 1825965 w 1881272"/>
              <a:gd name="connsiteY98" fmla="*/ 1078338 h 2212410"/>
              <a:gd name="connsiteX99" fmla="*/ 1857715 w 1881272"/>
              <a:gd name="connsiteY99" fmla="*/ 1097388 h 2212410"/>
              <a:gd name="connsiteX100" fmla="*/ 1873590 w 1881272"/>
              <a:gd name="connsiteY100" fmla="*/ 1027538 h 2212410"/>
              <a:gd name="connsiteX101" fmla="*/ 1879940 w 1881272"/>
              <a:gd name="connsiteY101" fmla="*/ 992613 h 2212410"/>
              <a:gd name="connsiteX102" fmla="*/ 1848190 w 1881272"/>
              <a:gd name="connsiteY102" fmla="*/ 1002138 h 2212410"/>
              <a:gd name="connsiteX103" fmla="*/ 1762465 w 1881272"/>
              <a:gd name="connsiteY103" fmla="*/ 1005313 h 2212410"/>
              <a:gd name="connsiteX104" fmla="*/ 1660072 w 1881272"/>
              <a:gd name="connsiteY104" fmla="*/ 973563 h 2212410"/>
              <a:gd name="connsiteX105" fmla="*/ 1597365 w 1881272"/>
              <a:gd name="connsiteY105" fmla="*/ 941813 h 2212410"/>
              <a:gd name="connsiteX106" fmla="*/ 1533865 w 1881272"/>
              <a:gd name="connsiteY106" fmla="*/ 859263 h 2212410"/>
              <a:gd name="connsiteX107" fmla="*/ 1498940 w 1881272"/>
              <a:gd name="connsiteY107" fmla="*/ 779888 h 2212410"/>
              <a:gd name="connsiteX108" fmla="*/ 1492590 w 1881272"/>
              <a:gd name="connsiteY108" fmla="*/ 725913 h 2212410"/>
              <a:gd name="connsiteX109" fmla="*/ 1451315 w 1881272"/>
              <a:gd name="connsiteY109" fmla="*/ 743375 h 2212410"/>
              <a:gd name="connsiteX110" fmla="*/ 1448140 w 1881272"/>
              <a:gd name="connsiteY110" fmla="*/ 764013 h 2212410"/>
              <a:gd name="connsiteX111" fmla="*/ 1441790 w 1881272"/>
              <a:gd name="connsiteY111" fmla="*/ 843388 h 2212410"/>
              <a:gd name="connsiteX112" fmla="*/ 1406865 w 1881272"/>
              <a:gd name="connsiteY112" fmla="*/ 960863 h 2212410"/>
              <a:gd name="connsiteX113" fmla="*/ 1365590 w 1881272"/>
              <a:gd name="connsiteY113" fmla="*/ 1040238 h 2212410"/>
              <a:gd name="connsiteX114" fmla="*/ 1289390 w 1881272"/>
              <a:gd name="connsiteY114" fmla="*/ 1106913 h 221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81272" h="2212410">
                <a:moveTo>
                  <a:pt x="1289390" y="1106913"/>
                </a:moveTo>
                <a:cubicBezTo>
                  <a:pt x="1260286" y="1127021"/>
                  <a:pt x="1235944" y="1149246"/>
                  <a:pt x="1190965" y="1160888"/>
                </a:cubicBezTo>
                <a:cubicBezTo>
                  <a:pt x="1145986" y="1172530"/>
                  <a:pt x="1071373" y="1178880"/>
                  <a:pt x="1019515" y="1176763"/>
                </a:cubicBezTo>
                <a:cubicBezTo>
                  <a:pt x="967657" y="1174646"/>
                  <a:pt x="929027" y="1174646"/>
                  <a:pt x="879815" y="1148188"/>
                </a:cubicBezTo>
                <a:cubicBezTo>
                  <a:pt x="830602" y="1121730"/>
                  <a:pt x="761282" y="1069871"/>
                  <a:pt x="724240" y="1018013"/>
                </a:cubicBezTo>
                <a:cubicBezTo>
                  <a:pt x="687198" y="966155"/>
                  <a:pt x="666561" y="895775"/>
                  <a:pt x="657565" y="837038"/>
                </a:cubicBezTo>
                <a:cubicBezTo>
                  <a:pt x="648569" y="778301"/>
                  <a:pt x="653332" y="720092"/>
                  <a:pt x="670265" y="665588"/>
                </a:cubicBezTo>
                <a:cubicBezTo>
                  <a:pt x="687198" y="611084"/>
                  <a:pt x="723182" y="551817"/>
                  <a:pt x="759165" y="510013"/>
                </a:cubicBezTo>
                <a:cubicBezTo>
                  <a:pt x="795148" y="468209"/>
                  <a:pt x="830073" y="435400"/>
                  <a:pt x="886165" y="414763"/>
                </a:cubicBezTo>
                <a:cubicBezTo>
                  <a:pt x="942257" y="394126"/>
                  <a:pt x="1024807" y="376134"/>
                  <a:pt x="1095715" y="386188"/>
                </a:cubicBezTo>
                <a:cubicBezTo>
                  <a:pt x="1166623" y="396242"/>
                  <a:pt x="1259227" y="435400"/>
                  <a:pt x="1311615" y="475088"/>
                </a:cubicBezTo>
                <a:cubicBezTo>
                  <a:pt x="1364003" y="514775"/>
                  <a:pt x="1387286" y="581980"/>
                  <a:pt x="1410040" y="624313"/>
                </a:cubicBezTo>
                <a:cubicBezTo>
                  <a:pt x="1432794" y="666646"/>
                  <a:pt x="1435440" y="712155"/>
                  <a:pt x="1448140" y="729088"/>
                </a:cubicBezTo>
                <a:cubicBezTo>
                  <a:pt x="1460840" y="746021"/>
                  <a:pt x="1479361" y="733851"/>
                  <a:pt x="1486240" y="725913"/>
                </a:cubicBezTo>
                <a:cubicBezTo>
                  <a:pt x="1493119" y="717975"/>
                  <a:pt x="1485711" y="706334"/>
                  <a:pt x="1489415" y="681463"/>
                </a:cubicBezTo>
                <a:cubicBezTo>
                  <a:pt x="1493119" y="656592"/>
                  <a:pt x="1497882" y="608438"/>
                  <a:pt x="1508465" y="576688"/>
                </a:cubicBezTo>
                <a:cubicBezTo>
                  <a:pt x="1519048" y="544938"/>
                  <a:pt x="1528044" y="521125"/>
                  <a:pt x="1552915" y="490963"/>
                </a:cubicBezTo>
                <a:cubicBezTo>
                  <a:pt x="1577786" y="460800"/>
                  <a:pt x="1624353" y="415821"/>
                  <a:pt x="1657690" y="395713"/>
                </a:cubicBezTo>
                <a:cubicBezTo>
                  <a:pt x="1691028" y="375605"/>
                  <a:pt x="1743944" y="386717"/>
                  <a:pt x="1752940" y="370313"/>
                </a:cubicBezTo>
                <a:cubicBezTo>
                  <a:pt x="1761936" y="353909"/>
                  <a:pt x="1724894" y="302580"/>
                  <a:pt x="1711665" y="297288"/>
                </a:cubicBezTo>
                <a:cubicBezTo>
                  <a:pt x="1698436" y="291996"/>
                  <a:pt x="1703728" y="319513"/>
                  <a:pt x="1673565" y="338563"/>
                </a:cubicBezTo>
                <a:cubicBezTo>
                  <a:pt x="1643403" y="357613"/>
                  <a:pt x="1591015" y="398888"/>
                  <a:pt x="1530690" y="411588"/>
                </a:cubicBezTo>
                <a:cubicBezTo>
                  <a:pt x="1470365" y="424288"/>
                  <a:pt x="1374057" y="432225"/>
                  <a:pt x="1311615" y="414763"/>
                </a:cubicBezTo>
                <a:cubicBezTo>
                  <a:pt x="1249173" y="397301"/>
                  <a:pt x="1195198" y="349675"/>
                  <a:pt x="1156040" y="306813"/>
                </a:cubicBezTo>
                <a:cubicBezTo>
                  <a:pt x="1116882" y="263950"/>
                  <a:pt x="1090952" y="200980"/>
                  <a:pt x="1076665" y="157588"/>
                </a:cubicBezTo>
                <a:cubicBezTo>
                  <a:pt x="1062378" y="114196"/>
                  <a:pt x="1071373" y="70275"/>
                  <a:pt x="1070315" y="46463"/>
                </a:cubicBezTo>
                <a:cubicBezTo>
                  <a:pt x="1069257" y="22651"/>
                  <a:pt x="1070315" y="14713"/>
                  <a:pt x="1070315" y="14713"/>
                </a:cubicBezTo>
                <a:cubicBezTo>
                  <a:pt x="1070315" y="7834"/>
                  <a:pt x="1084602" y="7305"/>
                  <a:pt x="1070315" y="5188"/>
                </a:cubicBezTo>
                <a:cubicBezTo>
                  <a:pt x="1056027" y="3071"/>
                  <a:pt x="999936" y="1484"/>
                  <a:pt x="984590" y="2013"/>
                </a:cubicBezTo>
                <a:cubicBezTo>
                  <a:pt x="969244" y="2542"/>
                  <a:pt x="978240" y="-5924"/>
                  <a:pt x="978240" y="8363"/>
                </a:cubicBezTo>
                <a:cubicBezTo>
                  <a:pt x="978240" y="22650"/>
                  <a:pt x="989352" y="48050"/>
                  <a:pt x="984590" y="87738"/>
                </a:cubicBezTo>
                <a:cubicBezTo>
                  <a:pt x="979827" y="127425"/>
                  <a:pt x="977182" y="194101"/>
                  <a:pt x="949665" y="246488"/>
                </a:cubicBezTo>
                <a:cubicBezTo>
                  <a:pt x="922148" y="298875"/>
                  <a:pt x="873994" y="361846"/>
                  <a:pt x="819490" y="402063"/>
                </a:cubicBezTo>
                <a:cubicBezTo>
                  <a:pt x="764986" y="442280"/>
                  <a:pt x="677673" y="471913"/>
                  <a:pt x="622640" y="487788"/>
                </a:cubicBezTo>
                <a:cubicBezTo>
                  <a:pt x="567607" y="503663"/>
                  <a:pt x="535857" y="501017"/>
                  <a:pt x="489290" y="497313"/>
                </a:cubicBezTo>
                <a:cubicBezTo>
                  <a:pt x="442723" y="493609"/>
                  <a:pt x="388219" y="479850"/>
                  <a:pt x="343240" y="465563"/>
                </a:cubicBezTo>
                <a:cubicBezTo>
                  <a:pt x="298261" y="451276"/>
                  <a:pt x="256986" y="441221"/>
                  <a:pt x="219415" y="411588"/>
                </a:cubicBezTo>
                <a:cubicBezTo>
                  <a:pt x="181844" y="381955"/>
                  <a:pt x="136865" y="312105"/>
                  <a:pt x="117815" y="287763"/>
                </a:cubicBezTo>
                <a:cubicBezTo>
                  <a:pt x="98765" y="263421"/>
                  <a:pt x="109348" y="269771"/>
                  <a:pt x="105115" y="265538"/>
                </a:cubicBezTo>
                <a:cubicBezTo>
                  <a:pt x="100882" y="261305"/>
                  <a:pt x="104586" y="243842"/>
                  <a:pt x="92415" y="262363"/>
                </a:cubicBezTo>
                <a:cubicBezTo>
                  <a:pt x="80244" y="280884"/>
                  <a:pt x="47436" y="344913"/>
                  <a:pt x="32090" y="376663"/>
                </a:cubicBezTo>
                <a:cubicBezTo>
                  <a:pt x="16744" y="408413"/>
                  <a:pt x="2457" y="439634"/>
                  <a:pt x="340" y="452863"/>
                </a:cubicBezTo>
                <a:cubicBezTo>
                  <a:pt x="-1777" y="466092"/>
                  <a:pt x="6161" y="458155"/>
                  <a:pt x="19390" y="456038"/>
                </a:cubicBezTo>
                <a:cubicBezTo>
                  <a:pt x="32619" y="453921"/>
                  <a:pt x="41615" y="437517"/>
                  <a:pt x="79715" y="440163"/>
                </a:cubicBezTo>
                <a:cubicBezTo>
                  <a:pt x="117815" y="442809"/>
                  <a:pt x="197190" y="457096"/>
                  <a:pt x="247990" y="471913"/>
                </a:cubicBezTo>
                <a:cubicBezTo>
                  <a:pt x="298790" y="486730"/>
                  <a:pt x="345357" y="503134"/>
                  <a:pt x="384515" y="529063"/>
                </a:cubicBezTo>
                <a:cubicBezTo>
                  <a:pt x="423673" y="554992"/>
                  <a:pt x="454894" y="591505"/>
                  <a:pt x="482940" y="627488"/>
                </a:cubicBezTo>
                <a:cubicBezTo>
                  <a:pt x="510986" y="663471"/>
                  <a:pt x="537444" y="697867"/>
                  <a:pt x="552790" y="744963"/>
                </a:cubicBezTo>
                <a:cubicBezTo>
                  <a:pt x="568136" y="792059"/>
                  <a:pt x="579777" y="858734"/>
                  <a:pt x="575015" y="910063"/>
                </a:cubicBezTo>
                <a:cubicBezTo>
                  <a:pt x="570253" y="961392"/>
                  <a:pt x="547498" y="1009546"/>
                  <a:pt x="524215" y="1052938"/>
                </a:cubicBezTo>
                <a:cubicBezTo>
                  <a:pt x="500932" y="1096330"/>
                  <a:pt x="466007" y="1140251"/>
                  <a:pt x="435315" y="1170413"/>
                </a:cubicBezTo>
                <a:cubicBezTo>
                  <a:pt x="404623" y="1200575"/>
                  <a:pt x="374461" y="1214334"/>
                  <a:pt x="340065" y="1233913"/>
                </a:cubicBezTo>
                <a:cubicBezTo>
                  <a:pt x="305669" y="1253492"/>
                  <a:pt x="270744" y="1277305"/>
                  <a:pt x="228940" y="1287888"/>
                </a:cubicBezTo>
                <a:cubicBezTo>
                  <a:pt x="187136" y="1298471"/>
                  <a:pt x="113052" y="1294238"/>
                  <a:pt x="89240" y="1297413"/>
                </a:cubicBezTo>
                <a:cubicBezTo>
                  <a:pt x="65427" y="1300588"/>
                  <a:pt x="78128" y="1292651"/>
                  <a:pt x="86065" y="1306938"/>
                </a:cubicBezTo>
                <a:cubicBezTo>
                  <a:pt x="94002" y="1321225"/>
                  <a:pt x="113053" y="1352446"/>
                  <a:pt x="136865" y="1383138"/>
                </a:cubicBezTo>
                <a:cubicBezTo>
                  <a:pt x="160677" y="1413830"/>
                  <a:pt x="208832" y="1465688"/>
                  <a:pt x="228940" y="1491088"/>
                </a:cubicBezTo>
                <a:cubicBezTo>
                  <a:pt x="249048" y="1516488"/>
                  <a:pt x="251165" y="1529188"/>
                  <a:pt x="257515" y="1535538"/>
                </a:cubicBezTo>
                <a:cubicBezTo>
                  <a:pt x="263865" y="1541888"/>
                  <a:pt x="265453" y="1541888"/>
                  <a:pt x="267040" y="1529188"/>
                </a:cubicBezTo>
                <a:cubicBezTo>
                  <a:pt x="268627" y="1516488"/>
                  <a:pt x="260690" y="1489500"/>
                  <a:pt x="267040" y="1459338"/>
                </a:cubicBezTo>
                <a:cubicBezTo>
                  <a:pt x="273390" y="1429176"/>
                  <a:pt x="289265" y="1383138"/>
                  <a:pt x="305140" y="1348213"/>
                </a:cubicBezTo>
                <a:cubicBezTo>
                  <a:pt x="321015" y="1313288"/>
                  <a:pt x="336890" y="1278363"/>
                  <a:pt x="362290" y="1249788"/>
                </a:cubicBezTo>
                <a:cubicBezTo>
                  <a:pt x="387690" y="1221213"/>
                  <a:pt x="426849" y="1195284"/>
                  <a:pt x="457540" y="1176763"/>
                </a:cubicBezTo>
                <a:cubicBezTo>
                  <a:pt x="488231" y="1158242"/>
                  <a:pt x="508340" y="1149775"/>
                  <a:pt x="546440" y="1138663"/>
                </a:cubicBezTo>
                <a:cubicBezTo>
                  <a:pt x="584540" y="1127551"/>
                  <a:pt x="635869" y="1107442"/>
                  <a:pt x="686140" y="1110088"/>
                </a:cubicBezTo>
                <a:cubicBezTo>
                  <a:pt x="736411" y="1112734"/>
                  <a:pt x="794090" y="1123317"/>
                  <a:pt x="848065" y="1154538"/>
                </a:cubicBezTo>
                <a:cubicBezTo>
                  <a:pt x="902040" y="1185759"/>
                  <a:pt x="973478" y="1245026"/>
                  <a:pt x="1009990" y="1297413"/>
                </a:cubicBezTo>
                <a:cubicBezTo>
                  <a:pt x="1046502" y="1349800"/>
                  <a:pt x="1065553" y="1400601"/>
                  <a:pt x="1067140" y="1468863"/>
                </a:cubicBezTo>
                <a:cubicBezTo>
                  <a:pt x="1068727" y="1537125"/>
                  <a:pt x="1042269" y="1648250"/>
                  <a:pt x="1019515" y="1706988"/>
                </a:cubicBezTo>
                <a:cubicBezTo>
                  <a:pt x="996761" y="1765726"/>
                  <a:pt x="967127" y="1790067"/>
                  <a:pt x="930615" y="1821288"/>
                </a:cubicBezTo>
                <a:cubicBezTo>
                  <a:pt x="894102" y="1852509"/>
                  <a:pt x="849123" y="1879496"/>
                  <a:pt x="800440" y="1894313"/>
                </a:cubicBezTo>
                <a:cubicBezTo>
                  <a:pt x="751757" y="1909130"/>
                  <a:pt x="689844" y="1913363"/>
                  <a:pt x="638515" y="1910188"/>
                </a:cubicBezTo>
                <a:cubicBezTo>
                  <a:pt x="587186" y="1907013"/>
                  <a:pt x="518394" y="1880555"/>
                  <a:pt x="492465" y="1875263"/>
                </a:cubicBezTo>
                <a:cubicBezTo>
                  <a:pt x="466536" y="1869971"/>
                  <a:pt x="474473" y="1862034"/>
                  <a:pt x="482940" y="1878438"/>
                </a:cubicBezTo>
                <a:cubicBezTo>
                  <a:pt x="491407" y="1894842"/>
                  <a:pt x="510986" y="1920772"/>
                  <a:pt x="543265" y="1973688"/>
                </a:cubicBezTo>
                <a:cubicBezTo>
                  <a:pt x="575544" y="2026604"/>
                  <a:pt x="653332" y="2161013"/>
                  <a:pt x="676615" y="2195938"/>
                </a:cubicBezTo>
                <a:cubicBezTo>
                  <a:pt x="699898" y="2230863"/>
                  <a:pt x="676086" y="2202288"/>
                  <a:pt x="682965" y="2183238"/>
                </a:cubicBezTo>
                <a:cubicBezTo>
                  <a:pt x="689844" y="2164188"/>
                  <a:pt x="696723" y="2120796"/>
                  <a:pt x="717890" y="2081638"/>
                </a:cubicBezTo>
                <a:cubicBezTo>
                  <a:pt x="739057" y="2042480"/>
                  <a:pt x="772923" y="1984800"/>
                  <a:pt x="809965" y="1948288"/>
                </a:cubicBezTo>
                <a:cubicBezTo>
                  <a:pt x="847007" y="1911776"/>
                  <a:pt x="895161" y="1883200"/>
                  <a:pt x="940140" y="1862563"/>
                </a:cubicBezTo>
                <a:cubicBezTo>
                  <a:pt x="985119" y="1841926"/>
                  <a:pt x="1034332" y="1830284"/>
                  <a:pt x="1079840" y="1824463"/>
                </a:cubicBezTo>
                <a:cubicBezTo>
                  <a:pt x="1125348" y="1818642"/>
                  <a:pt x="1171915" y="1819701"/>
                  <a:pt x="1213190" y="1827638"/>
                </a:cubicBezTo>
                <a:cubicBezTo>
                  <a:pt x="1254465" y="1835575"/>
                  <a:pt x="1287803" y="1849334"/>
                  <a:pt x="1327490" y="1872088"/>
                </a:cubicBezTo>
                <a:cubicBezTo>
                  <a:pt x="1367177" y="1894842"/>
                  <a:pt x="1427503" y="1940880"/>
                  <a:pt x="1451315" y="1964163"/>
                </a:cubicBezTo>
                <a:cubicBezTo>
                  <a:pt x="1475128" y="1987446"/>
                  <a:pt x="1465603" y="2005438"/>
                  <a:pt x="1470365" y="2011788"/>
                </a:cubicBezTo>
                <a:cubicBezTo>
                  <a:pt x="1475127" y="2018138"/>
                  <a:pt x="1471953" y="2019196"/>
                  <a:pt x="1479890" y="2002263"/>
                </a:cubicBezTo>
                <a:cubicBezTo>
                  <a:pt x="1487827" y="1985330"/>
                  <a:pt x="1512169" y="1926592"/>
                  <a:pt x="1517990" y="1910188"/>
                </a:cubicBezTo>
                <a:cubicBezTo>
                  <a:pt x="1523811" y="1893784"/>
                  <a:pt x="1525927" y="1907542"/>
                  <a:pt x="1514815" y="1903838"/>
                </a:cubicBezTo>
                <a:cubicBezTo>
                  <a:pt x="1503703" y="1900134"/>
                  <a:pt x="1479361" y="1899605"/>
                  <a:pt x="1451315" y="1887963"/>
                </a:cubicBezTo>
                <a:cubicBezTo>
                  <a:pt x="1423269" y="1876321"/>
                  <a:pt x="1383052" y="1863092"/>
                  <a:pt x="1346540" y="1833988"/>
                </a:cubicBezTo>
                <a:cubicBezTo>
                  <a:pt x="1310028" y="1804884"/>
                  <a:pt x="1261344" y="1761492"/>
                  <a:pt x="1232240" y="1713338"/>
                </a:cubicBezTo>
                <a:cubicBezTo>
                  <a:pt x="1203136" y="1665184"/>
                  <a:pt x="1181969" y="1601684"/>
                  <a:pt x="1171915" y="1545063"/>
                </a:cubicBezTo>
                <a:cubicBezTo>
                  <a:pt x="1161861" y="1488442"/>
                  <a:pt x="1161861" y="1427059"/>
                  <a:pt x="1171915" y="1373613"/>
                </a:cubicBezTo>
                <a:cubicBezTo>
                  <a:pt x="1181969" y="1320167"/>
                  <a:pt x="1197315" y="1273071"/>
                  <a:pt x="1232240" y="1224388"/>
                </a:cubicBezTo>
                <a:cubicBezTo>
                  <a:pt x="1267165" y="1175705"/>
                  <a:pt x="1338603" y="1112205"/>
                  <a:pt x="1381465" y="1081513"/>
                </a:cubicBezTo>
                <a:cubicBezTo>
                  <a:pt x="1424327" y="1050821"/>
                  <a:pt x="1457136" y="1050292"/>
                  <a:pt x="1489415" y="1040238"/>
                </a:cubicBezTo>
                <a:cubicBezTo>
                  <a:pt x="1521694" y="1030184"/>
                  <a:pt x="1536511" y="1022246"/>
                  <a:pt x="1575140" y="1021188"/>
                </a:cubicBezTo>
                <a:cubicBezTo>
                  <a:pt x="1613769" y="1020130"/>
                  <a:pt x="1679386" y="1024363"/>
                  <a:pt x="1721190" y="1033888"/>
                </a:cubicBezTo>
                <a:cubicBezTo>
                  <a:pt x="1762994" y="1043413"/>
                  <a:pt x="1803211" y="1067755"/>
                  <a:pt x="1825965" y="1078338"/>
                </a:cubicBezTo>
                <a:cubicBezTo>
                  <a:pt x="1848719" y="1088921"/>
                  <a:pt x="1849778" y="1105855"/>
                  <a:pt x="1857715" y="1097388"/>
                </a:cubicBezTo>
                <a:cubicBezTo>
                  <a:pt x="1865653" y="1088921"/>
                  <a:pt x="1869886" y="1045000"/>
                  <a:pt x="1873590" y="1027538"/>
                </a:cubicBezTo>
                <a:cubicBezTo>
                  <a:pt x="1877294" y="1010076"/>
                  <a:pt x="1884173" y="996846"/>
                  <a:pt x="1879940" y="992613"/>
                </a:cubicBezTo>
                <a:cubicBezTo>
                  <a:pt x="1875707" y="988380"/>
                  <a:pt x="1867769" y="1000021"/>
                  <a:pt x="1848190" y="1002138"/>
                </a:cubicBezTo>
                <a:cubicBezTo>
                  <a:pt x="1828611" y="1004255"/>
                  <a:pt x="1793818" y="1010075"/>
                  <a:pt x="1762465" y="1005313"/>
                </a:cubicBezTo>
                <a:cubicBezTo>
                  <a:pt x="1731112" y="1000551"/>
                  <a:pt x="1687589" y="984146"/>
                  <a:pt x="1660072" y="973563"/>
                </a:cubicBezTo>
                <a:cubicBezTo>
                  <a:pt x="1632555" y="962980"/>
                  <a:pt x="1618399" y="960863"/>
                  <a:pt x="1597365" y="941813"/>
                </a:cubicBezTo>
                <a:cubicBezTo>
                  <a:pt x="1576331" y="922763"/>
                  <a:pt x="1550269" y="886250"/>
                  <a:pt x="1533865" y="859263"/>
                </a:cubicBezTo>
                <a:cubicBezTo>
                  <a:pt x="1517461" y="832276"/>
                  <a:pt x="1505819" y="802113"/>
                  <a:pt x="1498940" y="779888"/>
                </a:cubicBezTo>
                <a:cubicBezTo>
                  <a:pt x="1492061" y="757663"/>
                  <a:pt x="1500527" y="731998"/>
                  <a:pt x="1492590" y="725913"/>
                </a:cubicBezTo>
                <a:cubicBezTo>
                  <a:pt x="1484653" y="719828"/>
                  <a:pt x="1458723" y="737025"/>
                  <a:pt x="1451315" y="743375"/>
                </a:cubicBezTo>
                <a:cubicBezTo>
                  <a:pt x="1443907" y="749725"/>
                  <a:pt x="1449727" y="747344"/>
                  <a:pt x="1448140" y="764013"/>
                </a:cubicBezTo>
                <a:cubicBezTo>
                  <a:pt x="1446553" y="780682"/>
                  <a:pt x="1448669" y="810580"/>
                  <a:pt x="1441790" y="843388"/>
                </a:cubicBezTo>
                <a:cubicBezTo>
                  <a:pt x="1434911" y="876196"/>
                  <a:pt x="1419565" y="928055"/>
                  <a:pt x="1406865" y="960863"/>
                </a:cubicBezTo>
                <a:cubicBezTo>
                  <a:pt x="1394165" y="993671"/>
                  <a:pt x="1382523" y="1018542"/>
                  <a:pt x="1365590" y="1040238"/>
                </a:cubicBezTo>
                <a:cubicBezTo>
                  <a:pt x="1348657" y="1061934"/>
                  <a:pt x="1318494" y="1086805"/>
                  <a:pt x="1289390" y="1106913"/>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p:cNvGrpSpPr/>
          <p:nvPr/>
        </p:nvGrpSpPr>
        <p:grpSpPr>
          <a:xfrm>
            <a:off x="5878208" y="4492080"/>
            <a:ext cx="1186802" cy="649187"/>
            <a:chOff x="2712727" y="4349488"/>
            <a:chExt cx="1186802" cy="649187"/>
          </a:xfrm>
        </p:grpSpPr>
        <mc:AlternateContent xmlns:mc="http://schemas.openxmlformats.org/markup-compatibility/2006" xmlns:a14="http://schemas.microsoft.com/office/drawing/2010/main">
          <mc:Choice Requires="a14">
            <p:sp>
              <p:nvSpPr>
                <p:cNvPr id="143" name="TextBox 142"/>
                <p:cNvSpPr txBox="1"/>
                <p:nvPr/>
              </p:nvSpPr>
              <p:spPr>
                <a:xfrm>
                  <a:off x="2712727" y="4537010"/>
                  <a:ext cx="5690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𝑉</m:t>
                            </m:r>
                          </m:e>
                          <m:sub>
                            <m:r>
                              <a:rPr lang="en-US" sz="2400" b="0" i="1" smtClean="0">
                                <a:latin typeface="Cambria Math" panose="02040503050406030204" pitchFamily="18" charset="0"/>
                              </a:rPr>
                              <m:t>𝑃</m:t>
                            </m:r>
                          </m:sub>
                        </m:sSub>
                      </m:oMath>
                    </m:oMathPara>
                  </a14:m>
                  <a:endParaRPr lang="en-US" sz="2400" dirty="0"/>
                </a:p>
              </p:txBody>
            </p:sp>
          </mc:Choice>
          <mc:Fallback xmlns="">
            <p:sp>
              <p:nvSpPr>
                <p:cNvPr id="143" name="TextBox 142"/>
                <p:cNvSpPr txBox="1">
                  <a:spLocks noRot="1" noChangeAspect="1" noMove="1" noResize="1" noEditPoints="1" noAdjustHandles="1" noChangeArrowheads="1" noChangeShapeType="1" noTextEdit="1"/>
                </p:cNvSpPr>
                <p:nvPr/>
              </p:nvSpPr>
              <p:spPr>
                <a:xfrm>
                  <a:off x="2712727" y="4537010"/>
                  <a:ext cx="569002" cy="461665"/>
                </a:xfrm>
                <a:prstGeom prst="rect">
                  <a:avLst/>
                </a:prstGeom>
                <a:blipFill rotWithShape="0">
                  <a:blip r:embed="rId15"/>
                  <a:stretch>
                    <a:fillRect b="-1333"/>
                  </a:stretch>
                </a:blipFill>
              </p:spPr>
              <p:txBody>
                <a:bodyPr/>
                <a:lstStyle/>
                <a:p>
                  <a:r>
                    <a:rPr lang="en-US">
                      <a:noFill/>
                    </a:rPr>
                    <a:t> </a:t>
                  </a:r>
                </a:p>
              </p:txBody>
            </p:sp>
          </mc:Fallback>
        </mc:AlternateContent>
        <p:cxnSp>
          <p:nvCxnSpPr>
            <p:cNvPr id="144" name="Straight Arrow Connector 143"/>
            <p:cNvCxnSpPr/>
            <p:nvPr/>
          </p:nvCxnSpPr>
          <p:spPr>
            <a:xfrm flipV="1">
              <a:off x="3174412" y="4349488"/>
              <a:ext cx="725117" cy="3352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a:xfrm>
            <a:off x="138896" y="162046"/>
            <a:ext cx="532436" cy="497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048ABC41-70D8-4DAE-911C-AA24CF9778E5}" type="slidenum">
              <a:rPr lang="en-US" smtClean="0">
                <a:solidFill>
                  <a:schemeClr val="tx1"/>
                </a:solidFill>
              </a:rPr>
              <a:t>6</a:t>
            </a:fld>
            <a:endParaRPr lang="en-US" dirty="0">
              <a:solidFill>
                <a:schemeClr val="tx1"/>
              </a:solidFill>
            </a:endParaRPr>
          </a:p>
        </p:txBody>
      </p:sp>
      <p:sp>
        <p:nvSpPr>
          <p:cNvPr id="63" name="TextBox 62"/>
          <p:cNvSpPr txBox="1"/>
          <p:nvPr/>
        </p:nvSpPr>
        <p:spPr>
          <a:xfrm>
            <a:off x="466531" y="6434242"/>
            <a:ext cx="3191163" cy="307777"/>
          </a:xfrm>
          <a:prstGeom prst="rect">
            <a:avLst/>
          </a:prstGeom>
          <a:noFill/>
        </p:spPr>
        <p:txBody>
          <a:bodyPr wrap="square" rtlCol="0">
            <a:spAutoFit/>
          </a:bodyPr>
          <a:lstStyle/>
          <a:p>
            <a:r>
              <a:rPr lang="en-US" sz="1400" dirty="0"/>
              <a:t>*if water is the only liquid in pores</a:t>
            </a:r>
          </a:p>
        </p:txBody>
      </p:sp>
    </p:spTree>
    <p:extLst>
      <p:ext uri="{BB962C8B-B14F-4D97-AF65-F5344CB8AC3E}">
        <p14:creationId xmlns:p14="http://schemas.microsoft.com/office/powerpoint/2010/main" val="12608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fade">
                                      <p:cBhvr>
                                        <p:cTn id="13" dur="500"/>
                                        <p:tgtEl>
                                          <p:spTgt spid="103"/>
                                        </p:tgtEl>
                                      </p:cBhvr>
                                    </p:animEffect>
                                  </p:childTnLst>
                                </p:cTn>
                              </p:par>
                              <p:par>
                                <p:cTn id="14" presetID="10" presetClass="entr" presetSubtype="0" fill="hold"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500"/>
                                        <p:tgtEl>
                                          <p:spTgt spid="1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par>
                                <p:cTn id="20" presetID="10" presetClass="entr" presetSubtype="0" fill="hold" nodeType="with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500"/>
                                        <p:tgtEl>
                                          <p:spTgt spid="10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fade">
                                      <p:cBhvr>
                                        <p:cTn id="28" dur="500"/>
                                        <p:tgtEl>
                                          <p:spTgt spid="1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500"/>
                                        <p:tgtEl>
                                          <p:spTgt spid="1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fade">
                                      <p:cBhvr>
                                        <p:cTn id="34" dur="500"/>
                                        <p:tgtEl>
                                          <p:spTgt spid="1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par>
                          <p:cTn id="38" fill="hold">
                            <p:stCondLst>
                              <p:cond delay="500"/>
                            </p:stCondLst>
                            <p:childTnLst>
                              <p:par>
                                <p:cTn id="39" presetID="42" presetClass="path" presetSubtype="0" accel="50000" decel="50000" fill="hold" grpId="1" nodeType="afterEffect">
                                  <p:stCondLst>
                                    <p:cond delay="0"/>
                                  </p:stCondLst>
                                  <p:childTnLst>
                                    <p:animMotion origin="layout" path="M 4.79167E-6 4.44444E-6 L 0.20247 0.00856 " pathEditMode="relative" rAng="0" ptsTypes="AA">
                                      <p:cBhvr>
                                        <p:cTn id="40" dur="2000" fill="hold"/>
                                        <p:tgtEl>
                                          <p:spTgt spid="70"/>
                                        </p:tgtEl>
                                        <p:attrNameLst>
                                          <p:attrName>ppt_x</p:attrName>
                                          <p:attrName>ppt_y</p:attrName>
                                        </p:attrNameLst>
                                      </p:cBhvr>
                                      <p:rCtr x="10117" y="417"/>
                                    </p:animMotion>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42"/>
                                        </p:tgtEl>
                                        <p:attrNameLst>
                                          <p:attrName>style.visibility</p:attrName>
                                        </p:attrNameLst>
                                      </p:cBhvr>
                                      <p:to>
                                        <p:strVal val="visible"/>
                                      </p:to>
                                    </p:set>
                                    <p:animEffect transition="in" filter="fade">
                                      <p:cBhvr>
                                        <p:cTn id="44" dur="500"/>
                                        <p:tgtEl>
                                          <p:spTgt spid="1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fade">
                                      <p:cBhvr>
                                        <p:cTn id="47" dur="500"/>
                                        <p:tgtEl>
                                          <p:spTgt spid="1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6"/>
                                        </p:tgtEl>
                                        <p:attrNameLst>
                                          <p:attrName>style.visibility</p:attrName>
                                        </p:attrNameLst>
                                      </p:cBhvr>
                                      <p:to>
                                        <p:strVal val="visible"/>
                                      </p:to>
                                    </p:set>
                                    <p:animEffect transition="in" filter="fade">
                                      <p:cBhvr>
                                        <p:cTn id="55" dur="500"/>
                                        <p:tgtEl>
                                          <p:spTgt spid="1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fade">
                                      <p:cBhvr>
                                        <p:cTn id="60" dur="500"/>
                                        <p:tgtEl>
                                          <p:spTgt spid="1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8"/>
                                        </p:tgtEl>
                                        <p:attrNameLst>
                                          <p:attrName>style.visibility</p:attrName>
                                        </p:attrNameLst>
                                      </p:cBhvr>
                                      <p:to>
                                        <p:strVal val="visible"/>
                                      </p:to>
                                    </p:set>
                                    <p:animEffect transition="in" filter="fade">
                                      <p:cBhvr>
                                        <p:cTn id="63" dur="500"/>
                                        <p:tgtEl>
                                          <p:spTgt spid="1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0"/>
                                        </p:tgtEl>
                                        <p:attrNameLst>
                                          <p:attrName>style.visibility</p:attrName>
                                        </p:attrNameLst>
                                      </p:cBhvr>
                                      <p:to>
                                        <p:strVal val="visible"/>
                                      </p:to>
                                    </p:set>
                                    <p:animEffect transition="in" filter="fade">
                                      <p:cBhvr>
                                        <p:cTn id="68" dur="500"/>
                                        <p:tgtEl>
                                          <p:spTgt spid="13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1"/>
                                        </p:tgtEl>
                                        <p:attrNameLst>
                                          <p:attrName>style.visibility</p:attrName>
                                        </p:attrNameLst>
                                      </p:cBhvr>
                                      <p:to>
                                        <p:strVal val="visible"/>
                                      </p:to>
                                    </p:set>
                                    <p:animEffect transition="in" filter="fade">
                                      <p:cBhvr>
                                        <p:cTn id="71"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8" grpId="0"/>
      <p:bldP spid="112" grpId="0"/>
      <p:bldP spid="113" grpId="0"/>
      <p:bldP spid="114" grpId="0"/>
      <p:bldP spid="115" grpId="0"/>
      <p:bldP spid="116" grpId="0"/>
      <p:bldP spid="117" grpId="0"/>
      <p:bldP spid="118" grpId="0"/>
      <p:bldP spid="130" grpId="0"/>
      <p:bldP spid="131" grpId="0"/>
      <p:bldP spid="57" grpId="0" animBg="1"/>
      <p:bldP spid="70" grpId="0" animBg="1"/>
      <p:bldP spid="70" grpId="1" animBg="1"/>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 in porous media: pressure head</a:t>
            </a:r>
          </a:p>
        </p:txBody>
      </p:sp>
      <p:sp>
        <p:nvSpPr>
          <p:cNvPr id="3" name="TextBox 2"/>
          <p:cNvSpPr txBox="1"/>
          <p:nvPr/>
        </p:nvSpPr>
        <p:spPr>
          <a:xfrm>
            <a:off x="1333322" y="1086221"/>
            <a:ext cx="9420079" cy="461665"/>
          </a:xfrm>
          <a:prstGeom prst="rect">
            <a:avLst/>
          </a:prstGeom>
          <a:noFill/>
        </p:spPr>
        <p:txBody>
          <a:bodyPr wrap="none" rtlCol="0">
            <a:spAutoFit/>
          </a:bodyPr>
          <a:lstStyle/>
          <a:p>
            <a:r>
              <a:rPr lang="en-US" sz="2400" dirty="0"/>
              <a:t>Hydraulic gradient – change in hydraulic head per unit length of flow path </a:t>
            </a:r>
          </a:p>
        </p:txBody>
      </p:sp>
      <p:sp>
        <p:nvSpPr>
          <p:cNvPr id="53" name="TextBox 52"/>
          <p:cNvSpPr txBox="1"/>
          <p:nvPr/>
        </p:nvSpPr>
        <p:spPr>
          <a:xfrm>
            <a:off x="1357856" y="1682085"/>
            <a:ext cx="8969443" cy="461665"/>
          </a:xfrm>
          <a:prstGeom prst="rect">
            <a:avLst/>
          </a:prstGeom>
          <a:noFill/>
        </p:spPr>
        <p:txBody>
          <a:bodyPr wrap="none" rtlCol="0">
            <a:spAutoFit/>
          </a:bodyPr>
          <a:lstStyle/>
          <a:p>
            <a:r>
              <a:rPr lang="en-US" sz="2400" dirty="0"/>
              <a:t>Hydraulic head – potential mechanical energy of water per unit weight</a:t>
            </a:r>
          </a:p>
        </p:txBody>
      </p:sp>
      <mc:AlternateContent xmlns:mc="http://schemas.openxmlformats.org/markup-compatibility/2006" xmlns:a14="http://schemas.microsoft.com/office/drawing/2010/main">
        <mc:Choice Requires="a14">
          <p:sp>
            <p:nvSpPr>
              <p:cNvPr id="54" name="TextBox 53"/>
              <p:cNvSpPr txBox="1"/>
              <p:nvPr/>
            </p:nvSpPr>
            <p:spPr>
              <a:xfrm>
                <a:off x="1333322" y="3254333"/>
                <a:ext cx="8026685" cy="461665"/>
              </a:xfrm>
              <a:prstGeom prst="rect">
                <a:avLst/>
              </a:prstGeom>
              <a:noFill/>
            </p:spPr>
            <p:txBody>
              <a:bodyPr wrap="none" rtlCol="0">
                <a:spAutoFit/>
              </a:bodyPr>
              <a:lstStyle/>
              <a:p>
                <a:r>
                  <a:rPr lang="en-US" sz="2400" dirty="0"/>
                  <a:t>Elevation head (</a:t>
                </a:r>
                <a14:m>
                  <m:oMath xmlns:m="http://schemas.openxmlformats.org/officeDocument/2006/math">
                    <m:r>
                      <a:rPr lang="en-US" sz="2400" i="1">
                        <a:latin typeface="Cambria Math" panose="02040503050406030204" pitchFamily="18" charset="0"/>
                        <a:ea typeface="Cambria Math" panose="02040503050406030204" pitchFamily="18" charset="0"/>
                      </a:rPr>
                      <m:t>𝑧</m:t>
                    </m:r>
                  </m:oMath>
                </a14:m>
                <a:r>
                  <a:rPr lang="en-US" sz="2400" dirty="0"/>
                  <a:t>) – potential mechanical energy due to gravity</a:t>
                </a:r>
              </a:p>
            </p:txBody>
          </p:sp>
        </mc:Choice>
        <mc:Fallback xmlns="">
          <p:sp>
            <p:nvSpPr>
              <p:cNvPr id="54" name="TextBox 53"/>
              <p:cNvSpPr txBox="1">
                <a:spLocks noRot="1" noChangeAspect="1" noMove="1" noResize="1" noEditPoints="1" noAdjustHandles="1" noChangeArrowheads="1" noChangeShapeType="1" noTextEdit="1"/>
              </p:cNvSpPr>
              <p:nvPr/>
            </p:nvSpPr>
            <p:spPr>
              <a:xfrm>
                <a:off x="1333322" y="3254333"/>
                <a:ext cx="8026685" cy="461665"/>
              </a:xfrm>
              <a:prstGeom prst="rect">
                <a:avLst/>
              </a:prstGeom>
              <a:blipFill rotWithShape="0">
                <a:blip r:embed="rId3"/>
                <a:stretch>
                  <a:fillRect l="-1216" t="-10526" r="-608"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121533" y="2256093"/>
                <a:ext cx="569387" cy="7344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d>
                            <m:dPr>
                              <m:begChr m:val="["/>
                              <m:endChr m:val="]"/>
                              <m:ctrlPr>
                                <a:rPr lang="en-US" sz="2000" i="1" smtClean="0">
                                  <a:latin typeface="Cambria Math" panose="02040503050406030204" pitchFamily="18" charset="0"/>
                                </a:rPr>
                              </m:ctrlPr>
                            </m:dPr>
                            <m:e>
                              <m:r>
                                <m:rPr>
                                  <m:sty m:val="p"/>
                                </m:rPr>
                                <a:rPr lang="en-US" sz="2000" b="0" i="0" smtClean="0">
                                  <a:latin typeface="Cambria Math" panose="02040503050406030204" pitchFamily="18" charset="0"/>
                                </a:rPr>
                                <m:t>E</m:t>
                              </m:r>
                            </m:e>
                          </m:d>
                        </m:num>
                        <m:den>
                          <m:d>
                            <m:dPr>
                              <m:begChr m:val="["/>
                              <m:endChr m:val="]"/>
                              <m:ctrlPr>
                                <a:rPr lang="en-US" sz="2000" i="1" smtClean="0">
                                  <a:latin typeface="Cambria Math" panose="02040503050406030204" pitchFamily="18" charset="0"/>
                                </a:rPr>
                              </m:ctrlPr>
                            </m:dPr>
                            <m:e>
                              <m:r>
                                <m:rPr>
                                  <m:sty m:val="p"/>
                                </m:rPr>
                                <a:rPr lang="en-US" sz="2000" b="0" i="0" smtClean="0">
                                  <a:latin typeface="Cambria Math" panose="02040503050406030204" pitchFamily="18" charset="0"/>
                                </a:rPr>
                                <m:t>F</m:t>
                              </m:r>
                            </m:e>
                          </m:d>
                        </m:den>
                      </m:f>
                    </m:oMath>
                  </m:oMathPara>
                </a14:m>
                <a:endParaRPr lang="en-US" sz="20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121533" y="2256093"/>
                <a:ext cx="569387" cy="7344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560041" y="2255136"/>
                <a:ext cx="1017330" cy="7344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r>
                                <m:rPr>
                                  <m:sty m:val="p"/>
                                </m:rPr>
                                <a:rPr lang="en-US" sz="2000">
                                  <a:latin typeface="Cambria Math" panose="02040503050406030204" pitchFamily="18" charset="0"/>
                                </a:rPr>
                                <m:t>F</m:t>
                              </m:r>
                              <m:r>
                                <a:rPr lang="en-US" sz="2000">
                                  <a:latin typeface="Cambria Math" panose="02040503050406030204" pitchFamily="18" charset="0"/>
                                </a:rPr>
                                <m:t> </m:t>
                              </m:r>
                              <m:r>
                                <m:rPr>
                                  <m:sty m:val="p"/>
                                </m:rPr>
                                <a:rPr lang="en-US" sz="2000">
                                  <a:latin typeface="Cambria Math" panose="02040503050406030204" pitchFamily="18" charset="0"/>
                                </a:rPr>
                                <m:t>L</m:t>
                              </m:r>
                            </m:e>
                          </m:d>
                        </m:num>
                        <m:den>
                          <m:d>
                            <m:dPr>
                              <m:begChr m:val="["/>
                              <m:endChr m:val="]"/>
                              <m:ctrlPr>
                                <a:rPr lang="en-US" sz="2000" i="1">
                                  <a:latin typeface="Cambria Math" panose="02040503050406030204" pitchFamily="18" charset="0"/>
                                </a:rPr>
                              </m:ctrlPr>
                            </m:dPr>
                            <m:e>
                              <m:r>
                                <m:rPr>
                                  <m:sty m:val="p"/>
                                </m:rPr>
                                <a:rPr lang="en-US" sz="2000">
                                  <a:latin typeface="Cambria Math" panose="02040503050406030204" pitchFamily="18" charset="0"/>
                                </a:rPr>
                                <m:t>F</m:t>
                              </m:r>
                            </m:e>
                          </m:d>
                        </m:den>
                      </m:f>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2560041" y="2255136"/>
                <a:ext cx="1017330" cy="7344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436443" y="2408515"/>
                <a:ext cx="94884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a:latin typeface="Cambria Math" panose="02040503050406030204" pitchFamily="18" charset="0"/>
                        </a:rPr>
                        <m:t>=</m:t>
                      </m:r>
                      <m:d>
                        <m:dPr>
                          <m:begChr m:val="["/>
                          <m:endChr m:val="]"/>
                          <m:ctrlPr>
                            <a:rPr lang="en-US" sz="2400" i="1">
                              <a:latin typeface="Cambria Math" panose="02040503050406030204" pitchFamily="18" charset="0"/>
                            </a:rPr>
                          </m:ctrlPr>
                        </m:dPr>
                        <m:e>
                          <m:r>
                            <m:rPr>
                              <m:sty m:val="p"/>
                            </m:rPr>
                            <a:rPr lang="en-US" sz="2400">
                              <a:latin typeface="Cambria Math" panose="02040503050406030204" pitchFamily="18" charset="0"/>
                            </a:rPr>
                            <m:t>L</m:t>
                          </m:r>
                        </m:e>
                      </m:d>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436443" y="2408515"/>
                <a:ext cx="948849"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333322" y="3869318"/>
                <a:ext cx="9842053" cy="461665"/>
              </a:xfrm>
              <a:prstGeom prst="rect">
                <a:avLst/>
              </a:prstGeom>
              <a:noFill/>
            </p:spPr>
            <p:txBody>
              <a:bodyPr wrap="none" rtlCol="0">
                <a:spAutoFit/>
              </a:bodyPr>
              <a:lstStyle/>
              <a:p>
                <a:r>
                  <a:rPr lang="en-US" sz="2400" dirty="0"/>
                  <a:t>Pressure head (</a:t>
                </a:r>
                <a14:m>
                  <m:oMath xmlns:m="http://schemas.openxmlformats.org/officeDocument/2006/math">
                    <m:r>
                      <a:rPr lang="el-GR" sz="2400" i="1">
                        <a:latin typeface="Cambria Math" panose="02040503050406030204" pitchFamily="18" charset="0"/>
                        <a:ea typeface="Cambria Math" panose="02040503050406030204" pitchFamily="18" charset="0"/>
                      </a:rPr>
                      <m:t>𝜓</m:t>
                    </m:r>
                  </m:oMath>
                </a14:m>
                <a:r>
                  <a:rPr lang="en-US" sz="2400" dirty="0"/>
                  <a:t>) – potential mechanical energy due to compression/tension</a:t>
                </a:r>
              </a:p>
            </p:txBody>
          </p:sp>
        </mc:Choice>
        <mc:Fallback xmlns="">
          <p:sp>
            <p:nvSpPr>
              <p:cNvPr id="11" name="TextBox 10"/>
              <p:cNvSpPr txBox="1">
                <a:spLocks noRot="1" noChangeAspect="1" noMove="1" noResize="1" noEditPoints="1" noAdjustHandles="1" noChangeArrowheads="1" noChangeShapeType="1" noTextEdit="1"/>
              </p:cNvSpPr>
              <p:nvPr/>
            </p:nvSpPr>
            <p:spPr>
              <a:xfrm>
                <a:off x="1333322" y="3869318"/>
                <a:ext cx="9842053" cy="461665"/>
              </a:xfrm>
              <a:prstGeom prst="rect">
                <a:avLst/>
              </a:prstGeom>
              <a:blipFill rotWithShape="0">
                <a:blip r:embed="rId7"/>
                <a:stretch>
                  <a:fillRect l="-991"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121533" y="4597425"/>
                <a:ext cx="1086323" cy="6711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sz="2000" i="1" smtClean="0">
                          <a:latin typeface="Cambria Math" panose="02040503050406030204" pitchFamily="18" charset="0"/>
                          <a:ea typeface="Cambria Math" panose="02040503050406030204" pitchFamily="18" charset="0"/>
                        </a:rPr>
                        <m:t>𝜓</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𝑝</m:t>
                          </m:r>
                        </m:num>
                        <m:den>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r>
                                <a:rPr lang="en-US" sz="2000" b="0" i="1" smtClean="0">
                                  <a:latin typeface="Cambria Math" panose="02040503050406030204" pitchFamily="18" charset="0"/>
                                  <a:ea typeface="Cambria Math" panose="02040503050406030204" pitchFamily="18" charset="0"/>
                                </a:rPr>
                                <m:t>𝑊</m:t>
                              </m:r>
                            </m:sub>
                          </m:sSub>
                        </m:den>
                      </m:f>
                    </m:oMath>
                  </m:oMathPara>
                </a14:m>
                <a:endParaRPr lang="en-US" sz="2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121533" y="4597425"/>
                <a:ext cx="1086323" cy="671146"/>
              </a:xfrm>
              <a:prstGeom prst="rect">
                <a:avLst/>
              </a:prstGeom>
              <a:blipFill rotWithShape="0">
                <a:blip r:embed="rId8"/>
                <a:stretch>
                  <a:fillRect/>
                </a:stretch>
              </a:blipFill>
            </p:spPr>
            <p:txBody>
              <a:bodyPr/>
              <a:lstStyle/>
              <a:p>
                <a:r>
                  <a:rPr lang="en-US">
                    <a:noFill/>
                  </a:rPr>
                  <a:t> </a:t>
                </a:r>
              </a:p>
            </p:txBody>
          </p:sp>
        </mc:Fallback>
      </mc:AlternateContent>
      <p:grpSp>
        <p:nvGrpSpPr>
          <p:cNvPr id="8" name="Group 7"/>
          <p:cNvGrpSpPr/>
          <p:nvPr/>
        </p:nvGrpSpPr>
        <p:grpSpPr>
          <a:xfrm>
            <a:off x="3144122" y="4379545"/>
            <a:ext cx="1948297" cy="461665"/>
            <a:chOff x="3021572" y="4921157"/>
            <a:chExt cx="1948297" cy="461665"/>
          </a:xfrm>
        </p:grpSpPr>
        <p:sp>
          <p:nvSpPr>
            <p:cNvPr id="5" name="Rectangle 4"/>
            <p:cNvSpPr/>
            <p:nvPr/>
          </p:nvSpPr>
          <p:spPr>
            <a:xfrm>
              <a:off x="3706446" y="4921157"/>
              <a:ext cx="1263423" cy="461665"/>
            </a:xfrm>
            <a:prstGeom prst="rect">
              <a:avLst/>
            </a:prstGeom>
          </p:spPr>
          <p:txBody>
            <a:bodyPr wrap="none">
              <a:spAutoFit/>
            </a:bodyPr>
            <a:lstStyle/>
            <a:p>
              <a:r>
                <a:rPr lang="en-US" sz="2400" dirty="0"/>
                <a:t>pressure</a:t>
              </a:r>
            </a:p>
          </p:txBody>
        </p:sp>
        <p:cxnSp>
          <p:nvCxnSpPr>
            <p:cNvPr id="7" name="Straight Arrow Connector 6"/>
            <p:cNvCxnSpPr>
              <a:stCxn id="5" idx="1"/>
            </p:cNvCxnSpPr>
            <p:nvPr/>
          </p:nvCxnSpPr>
          <p:spPr>
            <a:xfrm flipH="1">
              <a:off x="3021572" y="5151990"/>
              <a:ext cx="684874" cy="1081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138282" y="4979901"/>
            <a:ext cx="2711034" cy="461665"/>
            <a:chOff x="3006732" y="4921157"/>
            <a:chExt cx="2711034" cy="461665"/>
          </a:xfrm>
        </p:grpSpPr>
        <p:sp>
          <p:nvSpPr>
            <p:cNvPr id="18" name="Rectangle 17"/>
            <p:cNvSpPr/>
            <p:nvPr/>
          </p:nvSpPr>
          <p:spPr>
            <a:xfrm>
              <a:off x="3706446" y="4921157"/>
              <a:ext cx="2011320" cy="461665"/>
            </a:xfrm>
            <a:prstGeom prst="rect">
              <a:avLst/>
            </a:prstGeom>
          </p:spPr>
          <p:txBody>
            <a:bodyPr wrap="none">
              <a:spAutoFit/>
            </a:bodyPr>
            <a:lstStyle/>
            <a:p>
              <a:r>
                <a:rPr lang="en-US" sz="2400" dirty="0"/>
                <a:t>weight density</a:t>
              </a:r>
            </a:p>
          </p:txBody>
        </p:sp>
        <p:cxnSp>
          <p:nvCxnSpPr>
            <p:cNvPr id="19" name="Straight Arrow Connector 18"/>
            <p:cNvCxnSpPr>
              <a:stCxn id="18" idx="1"/>
            </p:cNvCxnSpPr>
            <p:nvPr/>
          </p:nvCxnSpPr>
          <p:spPr>
            <a:xfrm flipH="1" flipV="1">
              <a:off x="3006732" y="5048908"/>
              <a:ext cx="699714" cy="1030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p:cNvSpPr txBox="1"/>
              <p:nvPr/>
            </p:nvSpPr>
            <p:spPr>
              <a:xfrm>
                <a:off x="6845933" y="4565782"/>
                <a:ext cx="988989"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d>
                            <m:dPr>
                              <m:begChr m:val="["/>
                              <m:endChr m:val="]"/>
                              <m:ctrlPr>
                                <a:rPr lang="en-US" sz="2000" i="1" smtClean="0">
                                  <a:latin typeface="Cambria Math" panose="02040503050406030204" pitchFamily="18" charset="0"/>
                                </a:rPr>
                              </m:ctrlPr>
                            </m:dPr>
                            <m:e>
                              <m:r>
                                <m:rPr>
                                  <m:sty m:val="p"/>
                                </m:rPr>
                                <a:rPr lang="en-US" sz="2000" b="0" i="0" smtClean="0">
                                  <a:latin typeface="Cambria Math" panose="02040503050406030204" pitchFamily="18" charset="0"/>
                                </a:rPr>
                                <m:t>F</m:t>
                              </m:r>
                              <m:r>
                                <a:rPr lang="en-US" sz="2000" b="0" i="0" smtClean="0">
                                  <a:latin typeface="Cambria Math" panose="02040503050406030204" pitchFamily="18" charset="0"/>
                                </a:rPr>
                                <m:t>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L</m:t>
                                  </m:r>
                                </m:e>
                                <m:sup>
                                  <m:r>
                                    <a:rPr lang="en-US" sz="2000" b="0" i="0" smtClean="0">
                                      <a:latin typeface="Cambria Math" panose="02040503050406030204" pitchFamily="18" charset="0"/>
                                    </a:rPr>
                                    <m:t>−2</m:t>
                                  </m:r>
                                </m:sup>
                              </m:sSup>
                            </m:e>
                          </m:d>
                        </m:num>
                        <m:den/>
                      </m:f>
                    </m:oMath>
                  </m:oMathPara>
                </a14:m>
                <a:endParaRPr lang="en-US"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845933" y="4565782"/>
                <a:ext cx="988989" cy="707886"/>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845932" y="4982397"/>
                <a:ext cx="98898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panose="02040503050406030204" pitchFamily="18" charset="0"/>
                            </a:rPr>
                          </m:ctrlPr>
                        </m:dPr>
                        <m:e>
                          <m:r>
                            <m:rPr>
                              <m:sty m:val="p"/>
                            </m:rPr>
                            <a:rPr lang="en-US" sz="2000">
                              <a:latin typeface="Cambria Math" panose="02040503050406030204" pitchFamily="18" charset="0"/>
                            </a:rPr>
                            <m:t>F</m:t>
                          </m:r>
                          <m:r>
                            <a:rPr lang="en-US" sz="2000">
                              <a:latin typeface="Cambria Math" panose="02040503050406030204" pitchFamily="18" charset="0"/>
                            </a:rPr>
                            <m:t> </m:t>
                          </m:r>
                          <m:sSup>
                            <m:sSupPr>
                              <m:ctrlPr>
                                <a:rPr lang="en-US" sz="2000" i="1">
                                  <a:latin typeface="Cambria Math" panose="02040503050406030204" pitchFamily="18" charset="0"/>
                                </a:rPr>
                              </m:ctrlPr>
                            </m:sSupPr>
                            <m:e>
                              <m:r>
                                <m:rPr>
                                  <m:sty m:val="p"/>
                                </m:rPr>
                                <a:rPr lang="en-US" sz="2000">
                                  <a:latin typeface="Cambria Math" panose="02040503050406030204" pitchFamily="18" charset="0"/>
                                </a:rPr>
                                <m:t>L</m:t>
                              </m:r>
                            </m:e>
                            <m:sup>
                              <m:r>
                                <a:rPr lang="en-US" sz="2000">
                                  <a:latin typeface="Cambria Math" panose="02040503050406030204" pitchFamily="18" charset="0"/>
                                </a:rPr>
                                <m:t>−</m:t>
                              </m:r>
                              <m:r>
                                <a:rPr lang="en-US" sz="2000" b="0" i="1" smtClean="0">
                                  <a:latin typeface="Cambria Math" panose="02040503050406030204" pitchFamily="18" charset="0"/>
                                </a:rPr>
                                <m:t>3</m:t>
                              </m:r>
                            </m:sup>
                          </m:sSup>
                        </m:e>
                      </m:d>
                    </m:oMath>
                  </m:oMathPara>
                </a14:m>
                <a:endParaRPr lang="en-US" sz="2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845932" y="4982397"/>
                <a:ext cx="988989" cy="400110"/>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927187" y="4789840"/>
                <a:ext cx="82336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d>
                        <m:dPr>
                          <m:begChr m:val="["/>
                          <m:endChr m:val="]"/>
                          <m:ctrlPr>
                            <a:rPr lang="en-US" sz="2000" i="1" smtClean="0">
                              <a:latin typeface="Cambria Math" panose="02040503050406030204" pitchFamily="18" charset="0"/>
                            </a:rPr>
                          </m:ctrlPr>
                        </m:dPr>
                        <m:e>
                          <m:r>
                            <m:rPr>
                              <m:sty m:val="p"/>
                            </m:rPr>
                            <a:rPr lang="en-US" sz="2000">
                              <a:latin typeface="Cambria Math" panose="02040503050406030204" pitchFamily="18" charset="0"/>
                            </a:rPr>
                            <m:t>L</m:t>
                          </m:r>
                        </m:e>
                      </m:d>
                    </m:oMath>
                  </m:oMathPara>
                </a14:m>
                <a:endParaRPr lang="en-US" sz="2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927187" y="4789840"/>
                <a:ext cx="823366" cy="400110"/>
              </a:xfrm>
              <a:prstGeom prst="rect">
                <a:avLst/>
              </a:prstGeom>
              <a:blipFill rotWithShape="0">
                <a:blip r:embed="rId11"/>
                <a:stretch>
                  <a:fillRect/>
                </a:stretch>
              </a:blipFill>
            </p:spPr>
            <p:txBody>
              <a:bodyPr/>
              <a:lstStyle/>
              <a:p>
                <a:r>
                  <a:rPr lang="en-US">
                    <a:noFill/>
                  </a:rPr>
                  <a:t> </a:t>
                </a:r>
              </a:p>
            </p:txBody>
          </p:sp>
        </mc:Fallback>
      </mc:AlternateContent>
      <p:sp>
        <p:nvSpPr>
          <p:cNvPr id="24" name="TextBox 23"/>
          <p:cNvSpPr txBox="1"/>
          <p:nvPr/>
        </p:nvSpPr>
        <p:spPr>
          <a:xfrm>
            <a:off x="1357856" y="5901480"/>
            <a:ext cx="4403193" cy="461665"/>
          </a:xfrm>
          <a:prstGeom prst="rect">
            <a:avLst/>
          </a:prstGeom>
          <a:noFill/>
        </p:spPr>
        <p:txBody>
          <a:bodyPr wrap="none" rtlCol="0">
            <a:spAutoFit/>
          </a:bodyPr>
          <a:lstStyle/>
          <a:p>
            <a:r>
              <a:rPr lang="en-US" sz="2400" dirty="0"/>
              <a:t>Total hydraulic head (hydrostatic):</a:t>
            </a:r>
          </a:p>
        </p:txBody>
      </p:sp>
      <mc:AlternateContent xmlns:mc="http://schemas.openxmlformats.org/markup-compatibility/2006" xmlns:a14="http://schemas.microsoft.com/office/drawing/2010/main">
        <mc:Choice Requires="a14">
          <p:sp>
            <p:nvSpPr>
              <p:cNvPr id="25" name="TextBox 24"/>
              <p:cNvSpPr txBox="1"/>
              <p:nvPr/>
            </p:nvSpPr>
            <p:spPr>
              <a:xfrm>
                <a:off x="5761049" y="5830673"/>
                <a:ext cx="2437077" cy="6711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h</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r>
                        <a:rPr lang="en-US" sz="2000" b="0" i="1" smtClean="0">
                          <a:latin typeface="Cambria Math" panose="02040503050406030204" pitchFamily="18" charset="0"/>
                          <a:ea typeface="Cambria Math" panose="02040503050406030204" pitchFamily="18" charset="0"/>
                        </a:rPr>
                        <m:t>+</m:t>
                      </m:r>
                      <m:r>
                        <a:rPr lang="el-GR" sz="2000" i="1" smtClean="0">
                          <a:latin typeface="Cambria Math" panose="02040503050406030204" pitchFamily="18" charset="0"/>
                          <a:ea typeface="Cambria Math" panose="02040503050406030204" pitchFamily="18" charset="0"/>
                        </a:rPr>
                        <m:t>𝜓</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𝑝</m:t>
                          </m:r>
                        </m:num>
                        <m:den>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r>
                                <a:rPr lang="en-US" sz="2000" b="0" i="1" smtClean="0">
                                  <a:latin typeface="Cambria Math" panose="02040503050406030204" pitchFamily="18" charset="0"/>
                                  <a:ea typeface="Cambria Math" panose="02040503050406030204" pitchFamily="18" charset="0"/>
                                </a:rPr>
                                <m:t>𝑊</m:t>
                              </m:r>
                            </m:sub>
                          </m:sSub>
                        </m:den>
                      </m:f>
                    </m:oMath>
                  </m:oMathPara>
                </a14:m>
                <a:endParaRPr lang="en-US"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5761049" y="5830673"/>
                <a:ext cx="2437077" cy="671146"/>
              </a:xfrm>
              <a:prstGeom prst="rect">
                <a:avLst/>
              </a:prstGeom>
              <a:blipFill>
                <a:blip r:embed="rId12"/>
                <a:stretch>
                  <a:fillRect/>
                </a:stretch>
              </a:blipFill>
            </p:spPr>
            <p:txBody>
              <a:bodyPr/>
              <a:lstStyle/>
              <a:p>
                <a:r>
                  <a:rPr lang="en-US">
                    <a:noFill/>
                  </a:rPr>
                  <a:t> </a:t>
                </a:r>
              </a:p>
            </p:txBody>
          </p:sp>
        </mc:Fallback>
      </mc:AlternateContent>
      <p:sp>
        <p:nvSpPr>
          <p:cNvPr id="26" name="TextBox 25"/>
          <p:cNvSpPr txBox="1"/>
          <p:nvPr/>
        </p:nvSpPr>
        <p:spPr>
          <a:xfrm>
            <a:off x="9305747" y="3254333"/>
            <a:ext cx="2622256" cy="461665"/>
          </a:xfrm>
          <a:prstGeom prst="rect">
            <a:avLst/>
          </a:prstGeom>
          <a:noFill/>
        </p:spPr>
        <p:txBody>
          <a:bodyPr wrap="none" rtlCol="0">
            <a:spAutoFit/>
          </a:bodyPr>
          <a:lstStyle/>
          <a:p>
            <a:r>
              <a:rPr lang="en-US" sz="2400" dirty="0"/>
              <a:t>(gravitational head)</a:t>
            </a:r>
          </a:p>
        </p:txBody>
      </p:sp>
      <p:sp>
        <p:nvSpPr>
          <p:cNvPr id="6" name="TextBox 5"/>
          <p:cNvSpPr txBox="1"/>
          <p:nvPr/>
        </p:nvSpPr>
        <p:spPr>
          <a:xfrm>
            <a:off x="8918861" y="4174368"/>
            <a:ext cx="441146" cy="369332"/>
          </a:xfrm>
          <a:prstGeom prst="rect">
            <a:avLst/>
          </a:prstGeom>
          <a:noFill/>
        </p:spPr>
        <p:txBody>
          <a:bodyPr wrap="none" rtlCol="0">
            <a:spAutoFit/>
          </a:bodyPr>
          <a:lstStyle/>
          <a:p>
            <a:r>
              <a:rPr lang="en-US" dirty="0"/>
              <a:t>(+)</a:t>
            </a:r>
          </a:p>
        </p:txBody>
      </p:sp>
      <p:sp>
        <p:nvSpPr>
          <p:cNvPr id="27" name="TextBox 26"/>
          <p:cNvSpPr txBox="1"/>
          <p:nvPr/>
        </p:nvSpPr>
        <p:spPr>
          <a:xfrm>
            <a:off x="10242836" y="4170598"/>
            <a:ext cx="396262" cy="369332"/>
          </a:xfrm>
          <a:prstGeom prst="rect">
            <a:avLst/>
          </a:prstGeom>
          <a:noFill/>
        </p:spPr>
        <p:txBody>
          <a:bodyPr wrap="none" rtlCol="0">
            <a:spAutoFit/>
          </a:bodyPr>
          <a:lstStyle/>
          <a:p>
            <a:r>
              <a:rPr lang="en-US" dirty="0"/>
              <a:t>(-)</a:t>
            </a:r>
          </a:p>
        </p:txBody>
      </p:sp>
      <p:sp>
        <p:nvSpPr>
          <p:cNvPr id="30" name="Rectangle 29"/>
          <p:cNvSpPr/>
          <p:nvPr/>
        </p:nvSpPr>
        <p:spPr>
          <a:xfrm>
            <a:off x="138896" y="162046"/>
            <a:ext cx="532436" cy="497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778A63F-442E-42D9-BAB3-46D3DCE2F9E1}" type="slidenum">
              <a:rPr lang="en-US">
                <a:solidFill>
                  <a:schemeClr val="tx1"/>
                </a:solidFill>
              </a:rPr>
              <a:t>7</a:t>
            </a:fld>
            <a:endParaRPr lang="en-US" dirty="0">
              <a:solidFill>
                <a:schemeClr val="tx1"/>
              </a:solidFill>
            </a:endParaRPr>
          </a:p>
        </p:txBody>
      </p:sp>
      <p:sp>
        <p:nvSpPr>
          <p:cNvPr id="9" name="Rectangle 8">
            <a:extLst>
              <a:ext uri="{FF2B5EF4-FFF2-40B4-BE49-F238E27FC236}">
                <a16:creationId xmlns:a16="http://schemas.microsoft.com/office/drawing/2014/main" id="{C5C53C00-74A6-4A5E-9E20-D51524A63D69}"/>
              </a:ext>
            </a:extLst>
          </p:cNvPr>
          <p:cNvSpPr/>
          <p:nvPr/>
        </p:nvSpPr>
        <p:spPr>
          <a:xfrm>
            <a:off x="8340132" y="3869318"/>
            <a:ext cx="1637881" cy="707886"/>
          </a:xfrm>
          <a:prstGeom prst="rect">
            <a:avLst/>
          </a:prstGeom>
          <a:noFill/>
          <a:ln w="381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2468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20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20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20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2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2000"/>
                                        <p:tgtEl>
                                          <p:spTgt spid="2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1" grpId="0"/>
      <p:bldP spid="22" grpId="0"/>
      <p:bldP spid="23" grpId="0"/>
      <p:bldP spid="24" grpId="0"/>
      <p:bldP spid="25" grpId="0"/>
      <p:bldP spid="6" grpId="0"/>
      <p:bldP spid="27"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5"/>
            <a:ext cx="5423702" cy="1325563"/>
          </a:xfrm>
        </p:spPr>
        <p:txBody>
          <a:bodyPr/>
          <a:lstStyle/>
          <a:p>
            <a:r>
              <a:rPr lang="en-US" dirty="0"/>
              <a:t>Physics of water</a:t>
            </a:r>
          </a:p>
        </p:txBody>
      </p:sp>
      <p:grpSp>
        <p:nvGrpSpPr>
          <p:cNvPr id="3" name="Group 2"/>
          <p:cNvGrpSpPr/>
          <p:nvPr/>
        </p:nvGrpSpPr>
        <p:grpSpPr>
          <a:xfrm>
            <a:off x="1891862" y="2017987"/>
            <a:ext cx="3541988" cy="3894082"/>
            <a:chOff x="1891862" y="2017987"/>
            <a:chExt cx="3541988" cy="3894082"/>
          </a:xfrm>
        </p:grpSpPr>
        <p:sp>
          <p:nvSpPr>
            <p:cNvPr id="23" name="Can 22"/>
            <p:cNvSpPr/>
            <p:nvPr/>
          </p:nvSpPr>
          <p:spPr>
            <a:xfrm>
              <a:off x="1891862" y="2017987"/>
              <a:ext cx="3541988" cy="3894082"/>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23"/>
            <p:cNvSpPr/>
            <p:nvPr/>
          </p:nvSpPr>
          <p:spPr>
            <a:xfrm>
              <a:off x="1891862" y="3263461"/>
              <a:ext cx="3541988" cy="2643352"/>
            </a:xfrm>
            <a:prstGeom prst="can">
              <a:avLst>
                <a:gd name="adj" fmla="val 33946"/>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p:cNvSpPr/>
          <p:nvPr/>
        </p:nvSpPr>
        <p:spPr>
          <a:xfrm>
            <a:off x="138896" y="162046"/>
            <a:ext cx="532436" cy="497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BC486653-1D6F-4F54-96E1-FBD4BED4DEB0}" type="slidenum">
              <a:rPr lang="en-US" smtClean="0">
                <a:solidFill>
                  <a:schemeClr val="tx1"/>
                </a:solidFill>
              </a:rPr>
              <a:t>8</a:t>
            </a:fld>
            <a:endParaRPr lang="en-US" dirty="0">
              <a:solidFill>
                <a:schemeClr val="tx1"/>
              </a:solidFill>
            </a:endParaRPr>
          </a:p>
        </p:txBody>
      </p:sp>
      <p:sp>
        <p:nvSpPr>
          <p:cNvPr id="10" name="Left Arrow 9"/>
          <p:cNvSpPr/>
          <p:nvPr/>
        </p:nvSpPr>
        <p:spPr>
          <a:xfrm>
            <a:off x="5443180" y="3377682"/>
            <a:ext cx="4689865" cy="6718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the pressure head at the surface?</a:t>
            </a:r>
          </a:p>
        </p:txBody>
      </p:sp>
      <p:sp>
        <p:nvSpPr>
          <p:cNvPr id="15" name="Left Arrow 14"/>
          <p:cNvSpPr/>
          <p:nvPr/>
        </p:nvSpPr>
        <p:spPr>
          <a:xfrm>
            <a:off x="5443180" y="5083338"/>
            <a:ext cx="4689865" cy="6718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the pressure head near the bottom?</a:t>
            </a:r>
          </a:p>
        </p:txBody>
      </p:sp>
      <p:sp>
        <p:nvSpPr>
          <p:cNvPr id="11" name="TextBox 10"/>
          <p:cNvSpPr txBox="1"/>
          <p:nvPr/>
        </p:nvSpPr>
        <p:spPr>
          <a:xfrm>
            <a:off x="6261904" y="1319873"/>
            <a:ext cx="3708724" cy="1200329"/>
          </a:xfrm>
          <a:prstGeom prst="rect">
            <a:avLst/>
          </a:prstGeom>
          <a:noFill/>
        </p:spPr>
        <p:txBody>
          <a:bodyPr wrap="square" rtlCol="0">
            <a:spAutoFit/>
          </a:bodyPr>
          <a:lstStyle/>
          <a:p>
            <a:r>
              <a:rPr lang="en-US" sz="2400" dirty="0"/>
              <a:t>Why isn’t the water churning due to the difference in pressure?</a:t>
            </a:r>
          </a:p>
        </p:txBody>
      </p:sp>
      <p:sp>
        <p:nvSpPr>
          <p:cNvPr id="12" name="Isosceles Triangle 11"/>
          <p:cNvSpPr/>
          <p:nvPr/>
        </p:nvSpPr>
        <p:spPr>
          <a:xfrm rot="10800000">
            <a:off x="1891862" y="3532338"/>
            <a:ext cx="336988" cy="329682"/>
          </a:xfrm>
          <a:prstGeom prst="triangl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891862" y="3964656"/>
            <a:ext cx="336988" cy="131699"/>
            <a:chOff x="1891862" y="3810000"/>
            <a:chExt cx="336988" cy="131699"/>
          </a:xfrm>
          <a:solidFill>
            <a:schemeClr val="tx1"/>
          </a:solidFill>
        </p:grpSpPr>
        <p:cxnSp>
          <p:nvCxnSpPr>
            <p:cNvPr id="14" name="Straight Connector 13"/>
            <p:cNvCxnSpPr/>
            <p:nvPr/>
          </p:nvCxnSpPr>
          <p:spPr>
            <a:xfrm>
              <a:off x="1891862" y="3810000"/>
              <a:ext cx="336988" cy="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68062" y="3874536"/>
              <a:ext cx="184588" cy="2628"/>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7494" y="3941699"/>
              <a:ext cx="83343" cy="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50849" y="5637753"/>
            <a:ext cx="5815796" cy="1015663"/>
          </a:xfrm>
          <a:prstGeom prst="rect">
            <a:avLst/>
          </a:prstGeom>
          <a:noFill/>
        </p:spPr>
        <p:txBody>
          <a:bodyPr wrap="square" rtlCol="0">
            <a:spAutoFit/>
          </a:bodyPr>
          <a:lstStyle/>
          <a:p>
            <a:r>
              <a:rPr lang="en-US" sz="2000" dirty="0"/>
              <a:t>For a hydrostatic situation (i.e. water not moving) the increase in pressure head with depth is exactly the same as the decrease in elevation head.</a:t>
            </a:r>
          </a:p>
        </p:txBody>
      </p:sp>
      <p:sp>
        <p:nvSpPr>
          <p:cNvPr id="28" name="TextBox 27"/>
          <p:cNvSpPr txBox="1"/>
          <p:nvPr/>
        </p:nvSpPr>
        <p:spPr>
          <a:xfrm>
            <a:off x="6450849" y="3891303"/>
            <a:ext cx="5815796" cy="707886"/>
          </a:xfrm>
          <a:prstGeom prst="rect">
            <a:avLst/>
          </a:prstGeom>
          <a:noFill/>
        </p:spPr>
        <p:txBody>
          <a:bodyPr wrap="square" rtlCol="0">
            <a:spAutoFit/>
          </a:bodyPr>
          <a:lstStyle/>
          <a:p>
            <a:r>
              <a:rPr lang="en-US" sz="2000" dirty="0"/>
              <a:t>~1 </a:t>
            </a:r>
            <a:r>
              <a:rPr lang="en-US" sz="2000" dirty="0" err="1"/>
              <a:t>atm</a:t>
            </a:r>
            <a:r>
              <a:rPr lang="en-US" sz="2000" dirty="0"/>
              <a:t> absolute pressure</a:t>
            </a:r>
          </a:p>
          <a:p>
            <a:r>
              <a:rPr lang="en-US" sz="2000" dirty="0"/>
              <a:t>0 </a:t>
            </a:r>
            <a:r>
              <a:rPr lang="en-US" sz="2000" dirty="0" err="1"/>
              <a:t>atm</a:t>
            </a:r>
            <a:r>
              <a:rPr lang="en-US" sz="2000" dirty="0"/>
              <a:t> gauge pressure</a:t>
            </a:r>
          </a:p>
        </p:txBody>
      </p:sp>
      <p:sp>
        <p:nvSpPr>
          <p:cNvPr id="29" name="TextBox 28"/>
          <p:cNvSpPr txBox="1"/>
          <p:nvPr/>
        </p:nvSpPr>
        <p:spPr>
          <a:xfrm>
            <a:off x="2431099" y="4385947"/>
            <a:ext cx="2756722" cy="1015663"/>
          </a:xfrm>
          <a:prstGeom prst="rect">
            <a:avLst/>
          </a:prstGeom>
          <a:noFill/>
        </p:spPr>
        <p:txBody>
          <a:bodyPr wrap="square" rtlCol="0">
            <a:spAutoFit/>
          </a:bodyPr>
          <a:lstStyle/>
          <a:p>
            <a:r>
              <a:rPr lang="en-US" sz="2000" dirty="0">
                <a:solidFill>
                  <a:schemeClr val="bg1"/>
                </a:solidFill>
              </a:rPr>
              <a:t>Total hydraulic head is uniform throughout the bucket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34664CB-912F-4890-87F9-91B7D87126FF}"/>
                  </a:ext>
                </a:extLst>
              </p:cNvPr>
              <p:cNvSpPr txBox="1"/>
              <p:nvPr/>
            </p:nvSpPr>
            <p:spPr>
              <a:xfrm>
                <a:off x="2766050" y="5369639"/>
                <a:ext cx="184172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ea typeface="Cambria Math" panose="02040503050406030204" pitchFamily="18" charset="0"/>
                        </a:rPr>
                        <m:t>h</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𝑧</m:t>
                      </m:r>
                      <m:r>
                        <a:rPr lang="en-US" sz="2000" b="0" i="1" smtClean="0">
                          <a:solidFill>
                            <a:schemeClr val="bg1"/>
                          </a:solidFill>
                          <a:latin typeface="Cambria Math" panose="02040503050406030204" pitchFamily="18" charset="0"/>
                          <a:ea typeface="Cambria Math" panose="02040503050406030204" pitchFamily="18" charset="0"/>
                        </a:rPr>
                        <m:t>+</m:t>
                      </m:r>
                      <m:r>
                        <a:rPr lang="el-GR" sz="2000" i="1" smtClean="0">
                          <a:solidFill>
                            <a:schemeClr val="bg1"/>
                          </a:solidFill>
                          <a:latin typeface="Cambria Math" panose="02040503050406030204" pitchFamily="18" charset="0"/>
                          <a:ea typeface="Cambria Math" panose="02040503050406030204" pitchFamily="18" charset="0"/>
                        </a:rPr>
                        <m:t>𝜓</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𝐶</m:t>
                      </m:r>
                    </m:oMath>
                  </m:oMathPara>
                </a14:m>
                <a:endParaRPr lang="en-US" sz="2000" dirty="0">
                  <a:solidFill>
                    <a:schemeClr val="bg1"/>
                  </a:solidFill>
                </a:endParaRPr>
              </a:p>
            </p:txBody>
          </p:sp>
        </mc:Choice>
        <mc:Fallback xmlns="">
          <p:sp>
            <p:nvSpPr>
              <p:cNvPr id="19" name="TextBox 18">
                <a:extLst>
                  <a:ext uri="{FF2B5EF4-FFF2-40B4-BE49-F238E27FC236}">
                    <a16:creationId xmlns:a16="http://schemas.microsoft.com/office/drawing/2014/main" id="{F34664CB-912F-4890-87F9-91B7D87126FF}"/>
                  </a:ext>
                </a:extLst>
              </p:cNvPr>
              <p:cNvSpPr txBox="1">
                <a:spLocks noRot="1" noChangeAspect="1" noMove="1" noResize="1" noEditPoints="1" noAdjustHandles="1" noChangeArrowheads="1" noChangeShapeType="1" noTextEdit="1"/>
              </p:cNvSpPr>
              <p:nvPr/>
            </p:nvSpPr>
            <p:spPr>
              <a:xfrm>
                <a:off x="2766050" y="5369639"/>
                <a:ext cx="1841723" cy="400110"/>
              </a:xfrm>
              <a:prstGeom prst="rect">
                <a:avLst/>
              </a:prstGeom>
              <a:blipFill>
                <a:blip r:embed="rId3"/>
                <a:stretch>
                  <a:fillRect b="-15385"/>
                </a:stretch>
              </a:blipFill>
            </p:spPr>
            <p:txBody>
              <a:bodyPr/>
              <a:lstStyle/>
              <a:p>
                <a:r>
                  <a:rPr lang="en-US">
                    <a:noFill/>
                  </a:rPr>
                  <a:t> </a:t>
                </a:r>
              </a:p>
            </p:txBody>
          </p:sp>
        </mc:Fallback>
      </mc:AlternateContent>
    </p:spTree>
    <p:extLst>
      <p:ext uri="{BB962C8B-B14F-4D97-AF65-F5344CB8AC3E}">
        <p14:creationId xmlns:p14="http://schemas.microsoft.com/office/powerpoint/2010/main" val="34401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animBg="1"/>
      <p:bldP spid="27" grpId="0"/>
      <p:bldP spid="28" grpId="0"/>
      <p:bldP spid="29"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3461130" cy="1325563"/>
          </a:xfrm>
        </p:spPr>
        <p:txBody>
          <a:bodyPr>
            <a:normAutofit fontScale="90000"/>
          </a:bodyPr>
          <a:lstStyle/>
          <a:p>
            <a:r>
              <a:rPr lang="en-US" dirty="0"/>
              <a:t>Groundwater: the water table</a:t>
            </a:r>
          </a:p>
        </p:txBody>
      </p:sp>
      <p:sp>
        <p:nvSpPr>
          <p:cNvPr id="4" name="Rectangle 3"/>
          <p:cNvSpPr/>
          <p:nvPr/>
        </p:nvSpPr>
        <p:spPr>
          <a:xfrm>
            <a:off x="4299330" y="1417320"/>
            <a:ext cx="3912123" cy="5314950"/>
          </a:xfrm>
          <a:prstGeom prst="rect">
            <a:avLst/>
          </a:prstGeom>
          <a:pattFill prst="pct20">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Subsurface</a:t>
            </a:r>
          </a:p>
        </p:txBody>
      </p:sp>
      <mc:AlternateContent xmlns:mc="http://schemas.openxmlformats.org/markup-compatibility/2006" xmlns:a14="http://schemas.microsoft.com/office/drawing/2010/main">
        <mc:Choice Requires="a14">
          <p:sp>
            <p:nvSpPr>
              <p:cNvPr id="12" name="TextBox 11"/>
              <p:cNvSpPr txBox="1"/>
              <p:nvPr/>
            </p:nvSpPr>
            <p:spPr>
              <a:xfrm>
                <a:off x="942604" y="4009149"/>
                <a:ext cx="2448427"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=0</m:t>
                    </m:r>
                  </m:oMath>
                </a14:m>
                <a:r>
                  <a:rPr lang="en-US" dirty="0"/>
                  <a:t>  (gauge pressure)</a:t>
                </a:r>
              </a:p>
            </p:txBody>
          </p:sp>
        </mc:Choice>
        <mc:Fallback xmlns="">
          <p:sp>
            <p:nvSpPr>
              <p:cNvPr id="12" name="TextBox 11"/>
              <p:cNvSpPr txBox="1">
                <a:spLocks noRot="1" noChangeAspect="1" noMove="1" noResize="1" noEditPoints="1" noAdjustHandles="1" noChangeArrowheads="1" noChangeShapeType="1" noTextEdit="1"/>
              </p:cNvSpPr>
              <p:nvPr/>
            </p:nvSpPr>
            <p:spPr>
              <a:xfrm>
                <a:off x="942604" y="4009149"/>
                <a:ext cx="2448427" cy="369332"/>
              </a:xfrm>
              <a:prstGeom prst="rect">
                <a:avLst/>
              </a:prstGeom>
              <a:blipFill rotWithShape="0">
                <a:blip r:embed="rId2"/>
                <a:stretch>
                  <a:fillRect l="-748" t="-10000" r="-1995" b="-26667"/>
                </a:stretch>
              </a:blipFill>
            </p:spPr>
            <p:txBody>
              <a:bodyPr/>
              <a:lstStyle/>
              <a:p>
                <a:r>
                  <a:rPr lang="en-US">
                    <a:noFill/>
                  </a:rPr>
                  <a:t> </a:t>
                </a:r>
              </a:p>
            </p:txBody>
          </p:sp>
        </mc:Fallback>
      </mc:AlternateContent>
      <p:cxnSp>
        <p:nvCxnSpPr>
          <p:cNvPr id="17" name="Straight Arrow Connector 16"/>
          <p:cNvCxnSpPr/>
          <p:nvPr/>
        </p:nvCxnSpPr>
        <p:spPr>
          <a:xfrm flipV="1">
            <a:off x="3989070" y="1771650"/>
            <a:ext cx="22860" cy="23031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989070" y="4368046"/>
            <a:ext cx="0" cy="2158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2967761" y="2923222"/>
                <a:ext cx="8324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&lt;0</m:t>
                      </m:r>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2967761" y="2923222"/>
                <a:ext cx="832472" cy="369332"/>
              </a:xfrm>
              <a:prstGeom prst="rect">
                <a:avLst/>
              </a:prstGeom>
              <a:blipFill rotWithShape="0">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2967761" y="5085636"/>
                <a:ext cx="8324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𝜓</m:t>
                      </m:r>
                      <m:r>
                        <a:rPr lang="en-US" b="0" i="1" smtClean="0">
                          <a:latin typeface="Cambria Math" panose="02040503050406030204" pitchFamily="18" charset="0"/>
                          <a:ea typeface="Cambria Math" panose="02040503050406030204" pitchFamily="18" charset="0"/>
                        </a:rPr>
                        <m:t>&gt;0</m:t>
                      </m:r>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2967761" y="5085636"/>
                <a:ext cx="832472" cy="369332"/>
              </a:xfrm>
              <a:prstGeom prst="rect">
                <a:avLst/>
              </a:prstGeom>
              <a:blipFill rotWithShape="0">
                <a:blip r:embed="rId4"/>
                <a:stretch>
                  <a:fillRect b="-13115"/>
                </a:stretch>
              </a:blipFill>
            </p:spPr>
            <p:txBody>
              <a:bodyPr/>
              <a:lstStyle/>
              <a:p>
                <a:r>
                  <a:rPr lang="en-US">
                    <a:noFill/>
                  </a:rPr>
                  <a:t> </a:t>
                </a:r>
              </a:p>
            </p:txBody>
          </p:sp>
        </mc:Fallback>
      </mc:AlternateContent>
      <p:sp>
        <p:nvSpPr>
          <p:cNvPr id="28" name="Rectangle 27"/>
          <p:cNvSpPr/>
          <p:nvPr/>
        </p:nvSpPr>
        <p:spPr>
          <a:xfrm>
            <a:off x="4299330" y="3292554"/>
            <a:ext cx="3912123" cy="3439716"/>
          </a:xfrm>
          <a:prstGeom prst="rect">
            <a:avLst/>
          </a:prstGeom>
          <a:solidFill>
            <a:srgbClr val="00B0F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299330" y="4194810"/>
            <a:ext cx="39121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rot="10800000">
            <a:off x="7658100" y="3864410"/>
            <a:ext cx="320040" cy="31897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2" idx="3"/>
          </p:cNvCxnSpPr>
          <p:nvPr/>
        </p:nvCxnSpPr>
        <p:spPr>
          <a:xfrm flipV="1">
            <a:off x="3391031" y="4191430"/>
            <a:ext cx="908299" cy="23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426720" y="5920740"/>
                <a:ext cx="1430163" cy="605790"/>
              </a:xfrm>
              <a:prstGeom prst="rect">
                <a:avLst/>
              </a:prstGeom>
              <a:solidFill>
                <a:srgbClr val="00B0F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Cambria Math" panose="02040503050406030204" pitchFamily="18" charset="0"/>
                  </a:rPr>
                  <a:t>Saturated</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𝜃</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𝜙</m:t>
                    </m:r>
                  </m:oMath>
                </a14:m>
                <a:endParaRPr lang="en-US"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426720" y="5920740"/>
                <a:ext cx="1430163" cy="605790"/>
              </a:xfrm>
              <a:prstGeom prst="rect">
                <a:avLst/>
              </a:prstGeom>
              <a:blipFill rotWithShape="0">
                <a:blip r:embed="rId5"/>
                <a:stretch>
                  <a:fillRect t="-6863" b="-8824"/>
                </a:stretch>
              </a:blipFill>
            </p:spPr>
            <p:txBody>
              <a:bodyPr/>
              <a:lstStyle/>
              <a:p>
                <a:r>
                  <a:rPr lang="en-US">
                    <a:noFill/>
                  </a:rPr>
                  <a:t> </a:t>
                </a:r>
              </a:p>
            </p:txBody>
          </p:sp>
        </mc:Fallback>
      </mc:AlternateContent>
      <p:sp>
        <p:nvSpPr>
          <p:cNvPr id="41" name="TextBox 40"/>
          <p:cNvSpPr txBox="1"/>
          <p:nvPr/>
        </p:nvSpPr>
        <p:spPr>
          <a:xfrm>
            <a:off x="113481" y="109534"/>
            <a:ext cx="301686" cy="369332"/>
          </a:xfrm>
          <a:prstGeom prst="rect">
            <a:avLst/>
          </a:prstGeom>
          <a:solidFill>
            <a:schemeClr val="bg1"/>
          </a:solidFill>
          <a:ln>
            <a:solidFill>
              <a:schemeClr val="tx1"/>
            </a:solidFill>
          </a:ln>
        </p:spPr>
        <p:txBody>
          <a:bodyPr wrap="none" rtlCol="0">
            <a:spAutoFit/>
          </a:bodyPr>
          <a:lstStyle/>
          <a:p>
            <a:fld id="{435A2762-B912-4F67-8249-FB43D9F57F85}" type="slidenum">
              <a:rPr lang="en-US" dirty="0"/>
              <a:t>9</a:t>
            </a:fld>
            <a:endParaRPr lang="en-US" dirty="0"/>
          </a:p>
        </p:txBody>
      </p:sp>
      <p:sp>
        <p:nvSpPr>
          <p:cNvPr id="43" name="TextBox 42"/>
          <p:cNvSpPr txBox="1"/>
          <p:nvPr/>
        </p:nvSpPr>
        <p:spPr>
          <a:xfrm>
            <a:off x="386637" y="4891443"/>
            <a:ext cx="1757628" cy="923330"/>
          </a:xfrm>
          <a:prstGeom prst="rect">
            <a:avLst/>
          </a:prstGeom>
          <a:noFill/>
        </p:spPr>
        <p:txBody>
          <a:bodyPr wrap="square" rtlCol="0">
            <a:spAutoFit/>
          </a:bodyPr>
          <a:lstStyle/>
          <a:p>
            <a:r>
              <a:rPr lang="en-US" dirty="0"/>
              <a:t>Where is the saturated surface?</a:t>
            </a:r>
          </a:p>
        </p:txBody>
      </p:sp>
      <mc:AlternateContent xmlns:mc="http://schemas.openxmlformats.org/markup-compatibility/2006" xmlns:a14="http://schemas.microsoft.com/office/drawing/2010/main">
        <mc:Choice Requires="a14">
          <p:sp>
            <p:nvSpPr>
              <p:cNvPr id="45" name="TextBox 44"/>
              <p:cNvSpPr txBox="1"/>
              <p:nvPr/>
            </p:nvSpPr>
            <p:spPr>
              <a:xfrm>
                <a:off x="1832502" y="4347330"/>
                <a:ext cx="7873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1832502" y="4347330"/>
                <a:ext cx="787330" cy="369332"/>
              </a:xfrm>
              <a:prstGeom prst="rect">
                <a:avLst/>
              </a:prstGeom>
              <a:blipFill rotWithShape="0">
                <a:blip r:embed="rId8"/>
                <a:stretch>
                  <a:fillRect/>
                </a:stretch>
              </a:blipFill>
            </p:spPr>
            <p:txBody>
              <a:bodyPr/>
              <a:lstStyle/>
              <a:p>
                <a:r>
                  <a:rPr lang="en-US">
                    <a:noFill/>
                  </a:rPr>
                  <a:t> </a:t>
                </a:r>
              </a:p>
            </p:txBody>
          </p:sp>
        </mc:Fallback>
      </mc:AlternateContent>
      <p:grpSp>
        <p:nvGrpSpPr>
          <p:cNvPr id="9" name="Group 8"/>
          <p:cNvGrpSpPr/>
          <p:nvPr/>
        </p:nvGrpSpPr>
        <p:grpSpPr>
          <a:xfrm>
            <a:off x="7625262" y="4284465"/>
            <a:ext cx="385713" cy="190500"/>
            <a:chOff x="7625262" y="4284465"/>
            <a:chExt cx="385713" cy="190500"/>
          </a:xfrm>
        </p:grpSpPr>
        <p:cxnSp>
          <p:nvCxnSpPr>
            <p:cNvPr id="21" name="Straight Connector 20"/>
            <p:cNvCxnSpPr/>
            <p:nvPr/>
          </p:nvCxnSpPr>
          <p:spPr>
            <a:xfrm flipV="1">
              <a:off x="7625262" y="4284465"/>
              <a:ext cx="385713" cy="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715250" y="4379715"/>
              <a:ext cx="219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778115" y="4474846"/>
              <a:ext cx="109035" cy="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2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27" grpId="0"/>
      <p:bldP spid="28" grpId="0" animBg="1"/>
      <p:bldP spid="11" grpId="0" animBg="1"/>
      <p:bldP spid="29" grpId="0" animBg="1"/>
      <p:bldP spid="43"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prstDash val="solid"/>
          <a:headEnd type="none" w="med" len="med"/>
          <a:tailEnd type="triangle" w="med" len="med"/>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3862</TotalTime>
  <Words>3232</Words>
  <Application>Microsoft Office PowerPoint</Application>
  <PresentationFormat>Widescreen</PresentationFormat>
  <Paragraphs>544</Paragraphs>
  <Slides>48</Slides>
  <Notes>9</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Cambria Math</vt:lpstr>
      <vt:lpstr>Office Theme</vt:lpstr>
      <vt:lpstr>Groundwater and surface-subsurface exchange</vt:lpstr>
      <vt:lpstr>Water balance: internal balances</vt:lpstr>
      <vt:lpstr>Water balance: internal balances</vt:lpstr>
      <vt:lpstr>Groundwater: topics covered</vt:lpstr>
      <vt:lpstr>Groundwater: topics covered</vt:lpstr>
      <vt:lpstr>Water in porous media: the basics</vt:lpstr>
      <vt:lpstr>PowerPoint Presentation</vt:lpstr>
      <vt:lpstr>Physics of water</vt:lpstr>
      <vt:lpstr>Groundwater: the water table</vt:lpstr>
      <vt:lpstr>Snowmelt: periods and phases</vt:lpstr>
      <vt:lpstr>Groundwater: the water table</vt:lpstr>
      <vt:lpstr>Groundwater: aquifers have many scales</vt:lpstr>
      <vt:lpstr>Groundwater: topics covered</vt:lpstr>
      <vt:lpstr>Groundwater: unconfined aquifer</vt:lpstr>
      <vt:lpstr>Groundwater: confined aquifer</vt:lpstr>
      <vt:lpstr>Groundwater: specific storage vs. specific yield</vt:lpstr>
      <vt:lpstr>Groundwater: topics covered</vt:lpstr>
      <vt:lpstr>PowerPoint Presentation</vt:lpstr>
      <vt:lpstr>PowerPoint Presentation</vt:lpstr>
      <vt:lpstr>Groundwater: water movement</vt:lpstr>
      <vt:lpstr>Groundwater: flow nets</vt:lpstr>
      <vt:lpstr>Groundwater: topics covered</vt:lpstr>
      <vt:lpstr>Groundwater: movement through an aquifer</vt:lpstr>
      <vt:lpstr>Groundwater: flow nets</vt:lpstr>
      <vt:lpstr>Groundwater: nested flow paths</vt:lpstr>
      <vt:lpstr>Groundwater: nested flow paths</vt:lpstr>
      <vt:lpstr>Water balance: conservation in a control volume</vt:lpstr>
      <vt:lpstr>Groundwater:  conductivity is spatially variable</vt:lpstr>
      <vt:lpstr>Groundwater: geology matters</vt:lpstr>
      <vt:lpstr>Groundwater: map of potentiometric surface</vt:lpstr>
      <vt:lpstr>Groundwater: topics covered</vt:lpstr>
      <vt:lpstr>Stream-subsurface exchange: interaction of flow nets and rivers</vt:lpstr>
      <vt:lpstr>PowerPoint Presentation</vt:lpstr>
      <vt:lpstr>PowerPoint Presentation</vt:lpstr>
      <vt:lpstr>PowerPoint Presentation</vt:lpstr>
      <vt:lpstr>PowerPoint Presentation</vt:lpstr>
      <vt:lpstr>Stream-subsurface exchange: channel water balance</vt:lpstr>
      <vt:lpstr>Stream – subsurface exchange: Stream depletion zones</vt:lpstr>
      <vt:lpstr>Stream – subsurface exchange: Stream depletion zones</vt:lpstr>
      <vt:lpstr>PowerPoint Presentation</vt:lpstr>
      <vt:lpstr>Stream-subsurface exchange: consequences</vt:lpstr>
      <vt:lpstr>Stream subsurface exchange: consequences</vt:lpstr>
      <vt:lpstr>Groundwater: topics covered</vt:lpstr>
      <vt:lpstr>PowerPoint Presentation</vt:lpstr>
      <vt:lpstr>Stream flow measurement</vt:lpstr>
      <vt:lpstr>Stream – subsurface exchange: velocity in groundwater</vt:lpstr>
      <vt:lpstr>Stream – subsurface exchange: velocity in groundwater</vt:lpstr>
      <vt:lpstr>Groundwater: topics covered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Hydrostatics: elevation and pressure head</dc:title>
  <dc:creator>Payn, Robert</dc:creator>
  <cp:lastModifiedBy>Robert Payn</cp:lastModifiedBy>
  <cp:revision>237</cp:revision>
  <dcterms:created xsi:type="dcterms:W3CDTF">2014-10-09T17:34:30Z</dcterms:created>
  <dcterms:modified xsi:type="dcterms:W3CDTF">2021-10-20T12:41:31Z</dcterms:modified>
</cp:coreProperties>
</file>