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
        <p:nvSpPr>
          <p:cNvPr id="18" name="Google Shape;18;p2"/>
          <p:cNvSpPr/>
          <p:nvPr/>
        </p:nvSpPr>
        <p:spPr>
          <a:xfrm rot="-5400000">
            <a:off x="-1004005" y="1484288"/>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6" name="Google Shape;6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68" name="Google Shape;68;p14"/>
          <p:cNvPicPr preferRelativeResize="0"/>
          <p:nvPr/>
        </p:nvPicPr>
        <p:blipFill rotWithShape="1">
          <a:blip r:embed="rId2">
            <a:alphaModFix/>
          </a:blip>
          <a:srcRect b="29" l="0" r="0" t="39"/>
          <a:stretch/>
        </p:blipFill>
        <p:spPr>
          <a:xfrm>
            <a:off x="1" y="0"/>
            <a:ext cx="497998" cy="5143498"/>
          </a:xfrm>
          <a:prstGeom prst="rect">
            <a:avLst/>
          </a:prstGeom>
          <a:noFill/>
          <a:ln>
            <a:noFill/>
          </a:ln>
        </p:spPr>
      </p:pic>
      <p:sp>
        <p:nvSpPr>
          <p:cNvPr id="69" name="Google Shape;69;p14"/>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 name="Google Shape;70;p14"/>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Mediatuotanto</a:t>
            </a:r>
            <a:endParaRPr/>
          </a:p>
        </p:txBody>
      </p:sp>
      <p:pic>
        <p:nvPicPr>
          <p:cNvPr id="71" name="Google Shape;71;p14"/>
          <p:cNvPicPr preferRelativeResize="0"/>
          <p:nvPr/>
        </p:nvPicPr>
        <p:blipFill rotWithShape="1">
          <a:blip r:embed="rId3">
            <a:alphaModFix/>
          </a:blip>
          <a:srcRect b="0" l="0" r="0" t="0"/>
          <a:stretch/>
        </p:blipFill>
        <p:spPr>
          <a:xfrm>
            <a:off x="38286" y="512500"/>
            <a:ext cx="421426" cy="3530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4" name="Google Shape;7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8" name="Google Shape;7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3" name="Google Shape;8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9" name="Google Shape;89;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0" name="Google Shape;9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7" name="Google Shape;97;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9" name="Google Shape;9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2" name="Google Shape;10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6" name="Google Shape;10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24" name="Google Shape;24;p4"/>
          <p:cNvPicPr preferRelativeResize="0"/>
          <p:nvPr/>
        </p:nvPicPr>
        <p:blipFill rotWithShape="1">
          <a:blip r:embed="rId2">
            <a:alphaModFix/>
          </a:blip>
          <a:srcRect b="29" l="0" r="0" t="39"/>
          <a:stretch/>
        </p:blipFill>
        <p:spPr>
          <a:xfrm>
            <a:off x="1" y="0"/>
            <a:ext cx="497998" cy="5143498"/>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38286" y="512500"/>
            <a:ext cx="421426" cy="353098"/>
          </a:xfrm>
          <a:prstGeom prst="rect">
            <a:avLst/>
          </a:prstGeom>
          <a:noFill/>
          <a:ln>
            <a:noFill/>
          </a:ln>
        </p:spPr>
      </p:pic>
      <p:sp>
        <p:nvSpPr>
          <p:cNvPr id="26" name="Google Shape;26;p4"/>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 name="Google Shape;27;p4"/>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Mediatuotanto</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0.png"/><Relationship Id="rId2" Type="http://schemas.openxmlformats.org/officeDocument/2006/relationships/image" Target="../media/image22.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29" l="0" r="0" t="39"/>
          <a:stretch/>
        </p:blipFill>
        <p:spPr>
          <a:xfrm>
            <a:off x="1" y="0"/>
            <a:ext cx="497998" cy="5143498"/>
          </a:xfrm>
          <a:prstGeom prst="rect">
            <a:avLst/>
          </a:prstGeom>
          <a:noFill/>
          <a:ln>
            <a:noFill/>
          </a:ln>
        </p:spPr>
      </p:pic>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10" name="Google Shape;10;p1"/>
          <p:cNvPicPr preferRelativeResize="0"/>
          <p:nvPr/>
        </p:nvPicPr>
        <p:blipFill rotWithShape="1">
          <a:blip r:embed="rId2">
            <a:alphaModFix/>
          </a:blip>
          <a:srcRect b="0" l="0" r="0" t="0"/>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
        <p:nvSpPr>
          <p:cNvPr id="13" name="Google Shape;13;p1"/>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 name="Google Shape;14;p1"/>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Mediatuotanto</a:t>
            </a:r>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lUmo0O-ISvrBpuYYaOhAZtKqDwQrHBRm/view" TargetMode="External"/><Relationship Id="rId4" Type="http://schemas.openxmlformats.org/officeDocument/2006/relationships/image" Target="../media/image21.jpg"/><Relationship Id="rId5" Type="http://schemas.openxmlformats.org/officeDocument/2006/relationships/image" Target="../media/image18.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biteable.com/" TargetMode="External"/><Relationship Id="rId4" Type="http://schemas.openxmlformats.org/officeDocument/2006/relationships/hyperlink" Target="https://biteable.com/watch/hate-speech-definition-1982656" TargetMode="External"/><Relationship Id="rId5" Type="http://schemas.openxmlformats.org/officeDocument/2006/relationships/image" Target="../media/image9.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mgflip.com/memegenerator" TargetMode="External"/><Relationship Id="rId4" Type="http://schemas.openxmlformats.org/officeDocument/2006/relationships/image" Target="../media/image15.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5"/>
          <p:cNvSpPr txBox="1"/>
          <p:nvPr/>
        </p:nvSpPr>
        <p:spPr>
          <a:xfrm>
            <a:off x="1118200" y="53850"/>
            <a:ext cx="76641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 sz="1400" u="none" cap="none" strike="noStrike">
                <a:solidFill>
                  <a:srgbClr val="2BB0D4"/>
                </a:solidFill>
                <a:latin typeface="Arial"/>
                <a:ea typeface="Arial"/>
                <a:cs typeface="Arial"/>
                <a:sym typeface="Arial"/>
              </a:rPr>
              <a:t>Mitä on vihapuhe? &gt; Mediatuotanto &gt; </a:t>
            </a:r>
            <a:r>
              <a:rPr b="1" i="0" lang="fi" sz="1400" u="none" cap="none" strike="noStrike">
                <a:solidFill>
                  <a:srgbClr val="2BB0D4"/>
                </a:solidFill>
                <a:latin typeface="Arial"/>
                <a:ea typeface="Arial"/>
                <a:cs typeface="Arial"/>
                <a:sym typeface="Arial"/>
              </a:rPr>
              <a:t>Mikä on meidän mielestämme vihapuhetta?</a:t>
            </a:r>
            <a:endParaRPr b="1" i="0" sz="1400" u="none" cap="none" strike="noStrike">
              <a:solidFill>
                <a:srgbClr val="2BB0D4"/>
              </a:solidFill>
              <a:latin typeface="Arial"/>
              <a:ea typeface="Arial"/>
              <a:cs typeface="Arial"/>
              <a:sym typeface="Arial"/>
            </a:endParaRPr>
          </a:p>
        </p:txBody>
      </p:sp>
      <p:pic>
        <p:nvPicPr>
          <p:cNvPr id="114" name="Google Shape;114;p25"/>
          <p:cNvPicPr preferRelativeResize="0"/>
          <p:nvPr/>
        </p:nvPicPr>
        <p:blipFill rotWithShape="1">
          <a:blip r:embed="rId3">
            <a:alphaModFix/>
          </a:blip>
          <a:srcRect b="0" l="0" r="0" t="0"/>
          <a:stretch/>
        </p:blipFill>
        <p:spPr>
          <a:xfrm>
            <a:off x="570791" y="53850"/>
            <a:ext cx="547399" cy="458650"/>
          </a:xfrm>
          <a:prstGeom prst="rect">
            <a:avLst/>
          </a:prstGeom>
          <a:noFill/>
          <a:ln>
            <a:noFill/>
          </a:ln>
        </p:spPr>
      </p:pic>
      <p:sp>
        <p:nvSpPr>
          <p:cNvPr id="115" name="Google Shape;115;p25"/>
          <p:cNvSpPr txBox="1"/>
          <p:nvPr/>
        </p:nvSpPr>
        <p:spPr>
          <a:xfrm>
            <a:off x="837100" y="1533000"/>
            <a:ext cx="4372500" cy="136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fi" sz="4800" u="none" cap="none" strike="noStrike">
                <a:solidFill>
                  <a:srgbClr val="000000"/>
                </a:solidFill>
                <a:latin typeface="Arial"/>
                <a:ea typeface="Arial"/>
                <a:cs typeface="Arial"/>
                <a:sym typeface="Arial"/>
              </a:rPr>
              <a:t>Mikä on meidän mielestämme </a:t>
            </a:r>
            <a:r>
              <a:rPr b="1" i="0" lang="fi" sz="4800" u="none" cap="none" strike="noStrike">
                <a:solidFill>
                  <a:srgbClr val="000000"/>
                </a:solidFill>
                <a:latin typeface="Arial"/>
                <a:ea typeface="Arial"/>
                <a:cs typeface="Arial"/>
                <a:sym typeface="Arial"/>
              </a:rPr>
              <a:t>vihapuhetta</a:t>
            </a:r>
            <a:r>
              <a:rPr b="1" i="0" lang="fi" sz="4800" u="none" cap="none" strike="noStrike">
                <a:solidFill>
                  <a:srgbClr val="000000"/>
                </a:solidFill>
                <a:latin typeface="Arial"/>
                <a:ea typeface="Arial"/>
                <a:cs typeface="Arial"/>
                <a:sym typeface="Arial"/>
              </a:rPr>
              <a:t>?</a:t>
            </a:r>
            <a:endParaRPr b="1" i="0" sz="4800" u="none" cap="none" strike="noStrike">
              <a:solidFill>
                <a:srgbClr val="000000"/>
              </a:solidFill>
              <a:latin typeface="Arial"/>
              <a:ea typeface="Arial"/>
              <a:cs typeface="Arial"/>
              <a:sym typeface="Arial"/>
            </a:endParaRPr>
          </a:p>
        </p:txBody>
      </p:sp>
      <p:pic>
        <p:nvPicPr>
          <p:cNvPr id="116" name="Google Shape;116;p25"/>
          <p:cNvPicPr preferRelativeResize="0"/>
          <p:nvPr/>
        </p:nvPicPr>
        <p:blipFill rotWithShape="1">
          <a:blip r:embed="rId4">
            <a:alphaModFix/>
          </a:blip>
          <a:srcRect b="0" l="0" r="0" t="0"/>
          <a:stretch/>
        </p:blipFill>
        <p:spPr>
          <a:xfrm>
            <a:off x="5319548" y="557475"/>
            <a:ext cx="2235300" cy="1929000"/>
          </a:xfrm>
          <a:prstGeom prst="roundRect">
            <a:avLst>
              <a:gd fmla="val 8208" name="adj"/>
            </a:avLst>
          </a:prstGeom>
          <a:noFill/>
          <a:ln>
            <a:noFill/>
          </a:ln>
        </p:spPr>
      </p:pic>
      <p:pic>
        <p:nvPicPr>
          <p:cNvPr id="117" name="Google Shape;117;p25"/>
          <p:cNvPicPr preferRelativeResize="0"/>
          <p:nvPr/>
        </p:nvPicPr>
        <p:blipFill rotWithShape="1">
          <a:blip r:embed="rId5">
            <a:alphaModFix/>
          </a:blip>
          <a:srcRect b="0" l="0" r="0" t="0"/>
          <a:stretch/>
        </p:blipFill>
        <p:spPr>
          <a:xfrm>
            <a:off x="5695196" y="2636850"/>
            <a:ext cx="3087000" cy="1864800"/>
          </a:xfrm>
          <a:prstGeom prst="roundRect">
            <a:avLst>
              <a:gd fmla="val 9268"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nvSpPr>
        <p:spPr>
          <a:xfrm>
            <a:off x="1597299" y="201975"/>
            <a:ext cx="5307997" cy="109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Tai voit jopa kokeilla </a:t>
            </a:r>
            <a:r>
              <a:rPr b="1" i="0" lang="fi" sz="2400" u="none" cap="none" strike="noStrike">
                <a:solidFill>
                  <a:srgbClr val="2BB0D4"/>
                </a:solidFill>
                <a:latin typeface="Arial"/>
                <a:ea typeface="Arial"/>
                <a:cs typeface="Arial"/>
                <a:sym typeface="Arial"/>
              </a:rPr>
              <a:t>räppiä</a:t>
            </a:r>
            <a:r>
              <a:rPr b="0" i="0" lang="fi"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Kuuntele vaikka tämä ”huono” räppi...</a:t>
            </a:r>
            <a:endParaRPr b="0" i="0" sz="2400" u="none" cap="none" strike="noStrike">
              <a:solidFill>
                <a:srgbClr val="000000"/>
              </a:solidFill>
              <a:latin typeface="Arial"/>
              <a:ea typeface="Arial"/>
              <a:cs typeface="Arial"/>
              <a:sym typeface="Arial"/>
            </a:endParaRPr>
          </a:p>
        </p:txBody>
      </p:sp>
      <p:pic>
        <p:nvPicPr>
          <p:cNvPr id="196" name="Google Shape;196;p34" title="SELMA Bad Definition Video.mp4">
            <a:hlinkClick r:id="rId3"/>
          </p:cNvPr>
          <p:cNvPicPr preferRelativeResize="0"/>
          <p:nvPr/>
        </p:nvPicPr>
        <p:blipFill rotWithShape="1">
          <a:blip r:embed="rId4">
            <a:alphaModFix/>
          </a:blip>
          <a:srcRect b="0" l="0" r="0" t="0"/>
          <a:stretch/>
        </p:blipFill>
        <p:spPr>
          <a:xfrm>
            <a:off x="1682250" y="1514700"/>
            <a:ext cx="3938975" cy="2954025"/>
          </a:xfrm>
          <a:prstGeom prst="rect">
            <a:avLst/>
          </a:prstGeom>
          <a:noFill/>
          <a:ln>
            <a:noFill/>
          </a:ln>
          <a:effectLst>
            <a:outerShdw blurRad="57150" rotWithShape="0" algn="bl" dir="5400000" dist="19050">
              <a:srgbClr val="000000">
                <a:alpha val="49804"/>
              </a:srgbClr>
            </a:outerShdw>
          </a:effectLst>
        </p:spPr>
      </p:pic>
      <p:pic>
        <p:nvPicPr>
          <p:cNvPr id="197" name="Google Shape;197;p34"/>
          <p:cNvPicPr preferRelativeResize="0"/>
          <p:nvPr/>
        </p:nvPicPr>
        <p:blipFill rotWithShape="1">
          <a:blip r:embed="rId5">
            <a:alphaModFix/>
          </a:blip>
          <a:srcRect b="0" l="0" r="0" t="0"/>
          <a:stretch/>
        </p:blipFill>
        <p:spPr>
          <a:xfrm>
            <a:off x="6449275" y="2133825"/>
            <a:ext cx="2301399" cy="1638400"/>
          </a:xfrm>
          <a:prstGeom prst="rect">
            <a:avLst/>
          </a:prstGeom>
          <a:noFill/>
          <a:ln>
            <a:noFill/>
          </a:ln>
        </p:spPr>
      </p:pic>
      <p:pic>
        <p:nvPicPr>
          <p:cNvPr id="198" name="Google Shape;198;p34"/>
          <p:cNvPicPr preferRelativeResize="0"/>
          <p:nvPr/>
        </p:nvPicPr>
        <p:blipFill rotWithShape="1">
          <a:blip r:embed="rId6">
            <a:alphaModFix/>
          </a:blip>
          <a:srcRect b="0" l="0" r="0" t="0"/>
          <a:stretch/>
        </p:blipFill>
        <p:spPr>
          <a:xfrm>
            <a:off x="890601" y="201975"/>
            <a:ext cx="616476" cy="68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5"/>
          <p:cNvPicPr preferRelativeResize="0"/>
          <p:nvPr/>
        </p:nvPicPr>
        <p:blipFill rotWithShape="1">
          <a:blip r:embed="rId3">
            <a:alphaModFix/>
          </a:blip>
          <a:srcRect b="0" l="0" r="0" t="0"/>
          <a:stretch/>
        </p:blipFill>
        <p:spPr>
          <a:xfrm>
            <a:off x="2313182" y="703750"/>
            <a:ext cx="4517626" cy="1868000"/>
          </a:xfrm>
          <a:prstGeom prst="rect">
            <a:avLst/>
          </a:prstGeom>
          <a:noFill/>
          <a:ln>
            <a:noFill/>
          </a:ln>
        </p:spPr>
      </p:pic>
      <p:sp>
        <p:nvSpPr>
          <p:cNvPr id="204" name="Google Shape;204;p35"/>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fi" sz="3600" u="none" cap="none" strike="noStrike">
                <a:solidFill>
                  <a:srgbClr val="F7931D"/>
                </a:solidFill>
                <a:latin typeface="Arial"/>
                <a:ea typeface="Arial"/>
                <a:cs typeface="Arial"/>
                <a:sym typeface="Arial"/>
              </a:rPr>
              <a:t>www.hackinghate.eu</a:t>
            </a:r>
            <a:endParaRPr b="1" i="0" sz="3600" u="none" cap="none" strike="noStrike">
              <a:solidFill>
                <a:srgbClr val="F7931D"/>
              </a:solidFill>
              <a:latin typeface="Arial"/>
              <a:ea typeface="Arial"/>
              <a:cs typeface="Arial"/>
              <a:sym typeface="Arial"/>
            </a:endParaRPr>
          </a:p>
        </p:txBody>
      </p:sp>
      <p:sp>
        <p:nvSpPr>
          <p:cNvPr id="205" name="Google Shape;205;p35"/>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fi"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206" name="Google Shape;206;p35"/>
          <p:cNvPicPr preferRelativeResize="0"/>
          <p:nvPr/>
        </p:nvPicPr>
        <p:blipFill rotWithShape="1">
          <a:blip r:embed="rId4">
            <a:alphaModFix/>
          </a:blip>
          <a:srcRect b="0" l="0" r="0" t="0"/>
          <a:stretch/>
        </p:blipFill>
        <p:spPr>
          <a:xfrm>
            <a:off x="2994226" y="3738238"/>
            <a:ext cx="421425" cy="421425"/>
          </a:xfrm>
          <a:prstGeom prst="rect">
            <a:avLst/>
          </a:prstGeom>
          <a:noFill/>
          <a:ln>
            <a:noFill/>
          </a:ln>
        </p:spPr>
      </p:pic>
      <p:pic>
        <p:nvPicPr>
          <p:cNvPr id="207" name="Google Shape;207;p35"/>
          <p:cNvPicPr preferRelativeResize="0"/>
          <p:nvPr/>
        </p:nvPicPr>
        <p:blipFill rotWithShape="1">
          <a:blip r:embed="rId5">
            <a:alphaModFix/>
          </a:blip>
          <a:srcRect b="0" l="0" r="0" t="0"/>
          <a:stretch/>
        </p:blipFill>
        <p:spPr>
          <a:xfrm>
            <a:off x="698200" y="4566900"/>
            <a:ext cx="2193600" cy="413000"/>
          </a:xfrm>
          <a:prstGeom prst="rect">
            <a:avLst/>
          </a:prstGeom>
          <a:noFill/>
          <a:ln>
            <a:noFill/>
          </a:ln>
        </p:spPr>
      </p:pic>
      <p:pic>
        <p:nvPicPr>
          <p:cNvPr id="208" name="Google Shape;208;p35"/>
          <p:cNvPicPr preferRelativeResize="0"/>
          <p:nvPr/>
        </p:nvPicPr>
        <p:blipFill rotWithShape="1">
          <a:blip r:embed="rId6">
            <a:alphaModFix/>
          </a:blip>
          <a:srcRect b="0" l="0" r="0" t="0"/>
          <a:stretch/>
        </p:blipFill>
        <p:spPr>
          <a:xfrm>
            <a:off x="4951950" y="4627776"/>
            <a:ext cx="953696" cy="291250"/>
          </a:xfrm>
          <a:prstGeom prst="rect">
            <a:avLst/>
          </a:prstGeom>
          <a:noFill/>
          <a:ln>
            <a:noFill/>
          </a:ln>
        </p:spPr>
      </p:pic>
      <p:pic>
        <p:nvPicPr>
          <p:cNvPr id="209" name="Google Shape;209;p35"/>
          <p:cNvPicPr preferRelativeResize="0"/>
          <p:nvPr/>
        </p:nvPicPr>
        <p:blipFill rotWithShape="1">
          <a:blip r:embed="rId7">
            <a:alphaModFix/>
          </a:blip>
          <a:srcRect b="6254" l="0" r="0" t="6263"/>
          <a:stretch/>
        </p:blipFill>
        <p:spPr>
          <a:xfrm>
            <a:off x="3022725" y="4566900"/>
            <a:ext cx="1169370" cy="412999"/>
          </a:xfrm>
          <a:prstGeom prst="rect">
            <a:avLst/>
          </a:prstGeom>
          <a:noFill/>
          <a:ln>
            <a:noFill/>
          </a:ln>
        </p:spPr>
      </p:pic>
      <p:pic>
        <p:nvPicPr>
          <p:cNvPr id="210" name="Google Shape;210;p35"/>
          <p:cNvPicPr preferRelativeResize="0"/>
          <p:nvPr/>
        </p:nvPicPr>
        <p:blipFill rotWithShape="1">
          <a:blip r:embed="rId8">
            <a:alphaModFix/>
          </a:blip>
          <a:srcRect b="0" l="0" r="0" t="0"/>
          <a:stretch/>
        </p:blipFill>
        <p:spPr>
          <a:xfrm>
            <a:off x="4323031" y="4524394"/>
            <a:ext cx="498000" cy="498000"/>
          </a:xfrm>
          <a:prstGeom prst="rect">
            <a:avLst/>
          </a:prstGeom>
          <a:noFill/>
          <a:ln>
            <a:noFill/>
          </a:ln>
        </p:spPr>
      </p:pic>
      <p:pic>
        <p:nvPicPr>
          <p:cNvPr id="211" name="Google Shape;211;p35"/>
          <p:cNvPicPr preferRelativeResize="0"/>
          <p:nvPr/>
        </p:nvPicPr>
        <p:blipFill rotWithShape="1">
          <a:blip r:embed="rId9">
            <a:alphaModFix/>
          </a:blip>
          <a:srcRect b="0" l="0" r="0" t="0"/>
          <a:stretch/>
        </p:blipFill>
        <p:spPr>
          <a:xfrm>
            <a:off x="6036575" y="4499890"/>
            <a:ext cx="498002" cy="547023"/>
          </a:xfrm>
          <a:prstGeom prst="rect">
            <a:avLst/>
          </a:prstGeom>
          <a:noFill/>
          <a:ln>
            <a:noFill/>
          </a:ln>
        </p:spPr>
      </p:pic>
      <p:pic>
        <p:nvPicPr>
          <p:cNvPr id="212" name="Google Shape;212;p35"/>
          <p:cNvPicPr preferRelativeResize="0"/>
          <p:nvPr/>
        </p:nvPicPr>
        <p:blipFill rotWithShape="1">
          <a:blip r:embed="rId10">
            <a:alphaModFix/>
          </a:blip>
          <a:srcRect b="0" l="0" r="0" t="0"/>
          <a:stretch/>
        </p:blipFill>
        <p:spPr>
          <a:xfrm>
            <a:off x="6665500" y="4617700"/>
            <a:ext cx="953698" cy="311403"/>
          </a:xfrm>
          <a:prstGeom prst="rect">
            <a:avLst/>
          </a:prstGeom>
          <a:noFill/>
          <a:ln>
            <a:noFill/>
          </a:ln>
        </p:spPr>
      </p:pic>
      <p:pic>
        <p:nvPicPr>
          <p:cNvPr id="213" name="Google Shape;213;p35"/>
          <p:cNvPicPr preferRelativeResize="0"/>
          <p:nvPr/>
        </p:nvPicPr>
        <p:blipFill rotWithShape="1">
          <a:blip r:embed="rId11">
            <a:alphaModFix/>
          </a:blip>
          <a:srcRect b="0" l="0" r="0" t="0"/>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p:nvPr/>
        </p:nvSpPr>
        <p:spPr>
          <a:xfrm>
            <a:off x="716575" y="697300"/>
            <a:ext cx="7977900" cy="3361500"/>
          </a:xfrm>
          <a:prstGeom prst="wedgeRectCallout">
            <a:avLst>
              <a:gd fmla="val 38325" name="adj1"/>
              <a:gd fmla="val 72320" name="adj2"/>
            </a:avLst>
          </a:prstGeom>
          <a:solidFill>
            <a:srgbClr val="FFFFFF"/>
          </a:solid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txBox="1"/>
          <p:nvPr/>
        </p:nvSpPr>
        <p:spPr>
          <a:xfrm>
            <a:off x="895075" y="697300"/>
            <a:ext cx="7620900" cy="3361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fi" sz="1800" u="none" cap="none" strike="noStrike">
                <a:solidFill>
                  <a:schemeClr val="dk1"/>
                </a:solidFill>
                <a:latin typeface="Arial"/>
                <a:ea typeface="Arial"/>
                <a:cs typeface="Arial"/>
                <a:sym typeface="Arial"/>
              </a:rPr>
              <a:t>”Kaikki ilmaisut, niin kirjalliset kuin puhutut (mukaan lukien tekstiviestit, kuvat, musiikki, videot, pelit, maalaukset, symbolit, merkit, muut taiteen muodot), joita yksilö tai ihmisryhmä käyttää kaikenlaisten digitaalisten viestintävälineiden kautta, kuten tiedotusvälineet, verkkosivustot, foorumit, blogit, sosiaalinen media, sähköpostit, ja jotka kohdistuvat yksittäistä ihmistä tai ihmisryhmää vastaan jonkin perusominaisuuden perusteella. </a:t>
            </a:r>
            <a:r>
              <a:rPr b="0" i="0" lang="fi" sz="1800" u="none" cap="none" strike="noStrike">
                <a:solidFill>
                  <a:schemeClr val="dk1"/>
                </a:solidFill>
                <a:latin typeface="Arial"/>
                <a:ea typeface="Arial"/>
                <a:cs typeface="Arial"/>
                <a:sym typeface="Arial"/>
              </a:rPr>
              <a:t>Näitä</a:t>
            </a:r>
            <a:r>
              <a:rPr b="0" i="0" lang="fi" sz="1800" u="none" cap="none" strike="noStrike">
                <a:solidFill>
                  <a:schemeClr val="dk1"/>
                </a:solidFill>
                <a:latin typeface="Arial"/>
                <a:ea typeface="Arial"/>
                <a:cs typeface="Arial"/>
                <a:sym typeface="Arial"/>
              </a:rPr>
              <a:t> ovat erityisesti sukupuoli tai sukupuoli-identiteetti, rotu tai etninen alkuperä, seksuaalinen suuntautuminen, uskonnollinen vakaumus tai vammaisuus. Tarkoituksena on levittää vihaa, ahdistella, uhkailla ja lietsoa suoraan tai epäsuorasti väkivaltaa tiettyjä yksilöitä tai ryhmien jäseniä vastaan.”</a:t>
            </a:r>
            <a:endParaRPr b="1" i="0" sz="1800" u="none" cap="none" strike="noStrike">
              <a:solidFill>
                <a:srgbClr val="000000"/>
              </a:solidFill>
              <a:latin typeface="Arial"/>
              <a:ea typeface="Arial"/>
              <a:cs typeface="Arial"/>
              <a:sym typeface="Arial"/>
            </a:endParaRPr>
          </a:p>
        </p:txBody>
      </p:sp>
      <p:sp>
        <p:nvSpPr>
          <p:cNvPr id="124" name="Google Shape;124;p26"/>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fi" sz="1800" u="none" cap="none" strike="noStrike">
                <a:solidFill>
                  <a:schemeClr val="dk1"/>
                </a:solidFill>
                <a:latin typeface="Arial"/>
                <a:ea typeface="Arial"/>
                <a:cs typeface="Arial"/>
                <a:sym typeface="Arial"/>
              </a:rPr>
              <a:t>SELMA-hankkeen määritelmä </a:t>
            </a:r>
            <a:r>
              <a:rPr b="1" i="0" lang="fi" sz="1800" u="none" cap="none" strike="noStrike">
                <a:solidFill>
                  <a:srgbClr val="2BB0D4"/>
                </a:solidFill>
                <a:latin typeface="Arial"/>
                <a:ea typeface="Arial"/>
                <a:cs typeface="Arial"/>
                <a:sym typeface="Arial"/>
              </a:rPr>
              <a:t>verkon vihapuheesta</a:t>
            </a:r>
            <a:r>
              <a:rPr b="0" i="0" lang="fi"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p:nvPr/>
        </p:nvSpPr>
        <p:spPr>
          <a:xfrm>
            <a:off x="1234125" y="836025"/>
            <a:ext cx="6951000" cy="2543100"/>
          </a:xfrm>
          <a:prstGeom prst="wedgeRoundRectCallout">
            <a:avLst>
              <a:gd fmla="val 41866" name="adj1"/>
              <a:gd fmla="val 90575" name="adj2"/>
              <a:gd fmla="val 0" name="adj3"/>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7"/>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fi" sz="1800" u="none" cap="none" strike="noStrike">
                <a:solidFill>
                  <a:schemeClr val="dk1"/>
                </a:solidFill>
                <a:latin typeface="Arial"/>
                <a:ea typeface="Arial"/>
                <a:cs typeface="Arial"/>
                <a:sym typeface="Arial"/>
              </a:rPr>
              <a:t>Yksinkertaistettu muoto kuuluu näin:</a:t>
            </a:r>
            <a:endParaRPr b="0" i="0" sz="1400" u="none" cap="none" strike="noStrike">
              <a:solidFill>
                <a:srgbClr val="000000"/>
              </a:solidFill>
              <a:latin typeface="Arial"/>
              <a:ea typeface="Arial"/>
              <a:cs typeface="Arial"/>
              <a:sym typeface="Arial"/>
            </a:endParaRPr>
          </a:p>
        </p:txBody>
      </p:sp>
      <p:sp>
        <p:nvSpPr>
          <p:cNvPr id="131" name="Google Shape;131;p27"/>
          <p:cNvSpPr txBox="1"/>
          <p:nvPr/>
        </p:nvSpPr>
        <p:spPr>
          <a:xfrm>
            <a:off x="1572524" y="1249125"/>
            <a:ext cx="6404827" cy="1716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1" i="0" lang="fi" sz="2400" u="none" cap="none" strike="noStrike">
                <a:solidFill>
                  <a:srgbClr val="FFFFFF"/>
                </a:solidFill>
                <a:latin typeface="Arial"/>
                <a:ea typeface="Arial"/>
                <a:cs typeface="Arial"/>
                <a:sym typeface="Arial"/>
              </a:rPr>
              <a:t>”Kaikki verkkosisältö, joka kohdistuu jonkun perusominaisuuksiin tarkoituksena vihan lietsominen, uhkailu tai väkivaltaan yllyttäminen kyseistä henkilöä </a:t>
            </a:r>
            <a:r>
              <a:rPr b="1" i="0" lang="fi" sz="2400" u="none" cap="none" strike="noStrike">
                <a:solidFill>
                  <a:srgbClr val="FFFFFF"/>
                </a:solidFill>
                <a:latin typeface="Arial"/>
                <a:ea typeface="Arial"/>
                <a:cs typeface="Arial"/>
                <a:sym typeface="Arial"/>
              </a:rPr>
              <a:t>vastaan</a:t>
            </a:r>
            <a:r>
              <a:rPr b="1" i="0" lang="fi" sz="2400" u="none" cap="none" strike="noStrike">
                <a:solidFill>
                  <a:srgbClr val="FFFFFF"/>
                </a:solidFill>
                <a:latin typeface="Arial"/>
                <a:ea typeface="Arial"/>
                <a:cs typeface="Arial"/>
                <a:sym typeface="Arial"/>
              </a:rPr>
              <a:t>.”</a:t>
            </a:r>
            <a:endParaRPr b="1" i="0" sz="24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8"/>
          <p:cNvSpPr txBox="1"/>
          <p:nvPr/>
        </p:nvSpPr>
        <p:spPr>
          <a:xfrm>
            <a:off x="1636800" y="209800"/>
            <a:ext cx="7240800" cy="4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Mitä ilmaisu </a:t>
            </a:r>
            <a:r>
              <a:rPr b="1" i="0" lang="fi" sz="2400" u="none" cap="none" strike="noStrike">
                <a:solidFill>
                  <a:srgbClr val="2BB0D4"/>
                </a:solidFill>
                <a:latin typeface="Arial"/>
                <a:ea typeface="Arial"/>
                <a:cs typeface="Arial"/>
                <a:sym typeface="Arial"/>
              </a:rPr>
              <a:t>vihapuhe</a:t>
            </a:r>
            <a:r>
              <a:rPr b="0" i="0" lang="fi" sz="2400" u="none" cap="none" strike="noStrike">
                <a:solidFill>
                  <a:srgbClr val="000000"/>
                </a:solidFill>
                <a:latin typeface="Arial"/>
                <a:ea typeface="Arial"/>
                <a:cs typeface="Arial"/>
                <a:sym typeface="Arial"/>
              </a:rPr>
              <a:t> sinun mielestäsi tarkoittaa?</a:t>
            </a:r>
            <a:endParaRPr b="0" i="0" sz="2400" u="none" cap="none" strike="noStrike">
              <a:solidFill>
                <a:srgbClr val="000000"/>
              </a:solidFill>
              <a:latin typeface="Arial"/>
              <a:ea typeface="Arial"/>
              <a:cs typeface="Arial"/>
              <a:sym typeface="Arial"/>
            </a:endParaRPr>
          </a:p>
        </p:txBody>
      </p:sp>
      <p:sp>
        <p:nvSpPr>
          <p:cNvPr id="137" name="Google Shape;137;p28"/>
          <p:cNvSpPr txBox="1"/>
          <p:nvPr/>
        </p:nvSpPr>
        <p:spPr>
          <a:xfrm>
            <a:off x="2480800" y="865588"/>
            <a:ext cx="57042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Kun ihmiset ovat vihamielisiä verkossa, mihin ihmisten ominaisuuksiin he puuttuvat?</a:t>
            </a:r>
            <a:endParaRPr b="0" i="0" sz="1800" u="none" cap="none" strike="noStrike">
              <a:solidFill>
                <a:srgbClr val="000000"/>
              </a:solidFill>
              <a:latin typeface="Arial"/>
              <a:ea typeface="Arial"/>
              <a:cs typeface="Arial"/>
              <a:sym typeface="Arial"/>
            </a:endParaRPr>
          </a:p>
        </p:txBody>
      </p:sp>
      <p:sp>
        <p:nvSpPr>
          <p:cNvPr id="138" name="Google Shape;138;p28"/>
          <p:cNvSpPr txBox="1"/>
          <p:nvPr/>
        </p:nvSpPr>
        <p:spPr>
          <a:xfrm>
            <a:off x="4969575" y="2016150"/>
            <a:ext cx="3829500" cy="1637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fi" sz="1800" u="none" cap="none" strike="noStrike">
                <a:solidFill>
                  <a:srgbClr val="000000"/>
                </a:solidFill>
                <a:latin typeface="Arial"/>
                <a:ea typeface="Arial"/>
                <a:cs typeface="Arial"/>
                <a:sym typeface="Arial"/>
              </a:rPr>
              <a:t>Oletko sinä (tai kaverisi) kokenut vihapuhetta?</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fi" sz="1800" u="none" cap="none" strike="noStrike">
                <a:solidFill>
                  <a:srgbClr val="000000"/>
                </a:solidFill>
                <a:latin typeface="Arial"/>
                <a:ea typeface="Arial"/>
                <a:cs typeface="Arial"/>
                <a:sym typeface="Arial"/>
              </a:rPr>
              <a:t>Mitä tapahtui?</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fi" sz="1800" u="none" cap="none" strike="noStrike">
                <a:solidFill>
                  <a:srgbClr val="000000"/>
                </a:solidFill>
                <a:latin typeface="Arial"/>
                <a:ea typeface="Arial"/>
                <a:cs typeface="Arial"/>
                <a:sym typeface="Arial"/>
              </a:rPr>
              <a:t>Miltä sinusta/hänestä tuntui?</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fi" sz="1800" u="none" cap="none" strike="noStrike">
                <a:solidFill>
                  <a:srgbClr val="000000"/>
                </a:solidFill>
                <a:latin typeface="Arial"/>
                <a:ea typeface="Arial"/>
                <a:cs typeface="Arial"/>
                <a:sym typeface="Arial"/>
              </a:rPr>
              <a:t>Keitä siinä oli mukana?</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fi" sz="1800" u="none" cap="none" strike="noStrike">
                <a:solidFill>
                  <a:srgbClr val="000000"/>
                </a:solidFill>
                <a:latin typeface="Arial"/>
                <a:ea typeface="Arial"/>
                <a:cs typeface="Arial"/>
                <a:sym typeface="Arial"/>
              </a:rPr>
              <a:t>Miltä asia tuntuu hänestä nyt?</a:t>
            </a:r>
            <a:endParaRPr b="0" i="0" sz="1800" u="none" cap="none" strike="noStrike">
              <a:solidFill>
                <a:srgbClr val="000000"/>
              </a:solidFill>
              <a:latin typeface="Arial"/>
              <a:ea typeface="Arial"/>
              <a:cs typeface="Arial"/>
              <a:sym typeface="Arial"/>
            </a:endParaRPr>
          </a:p>
        </p:txBody>
      </p:sp>
      <p:sp>
        <p:nvSpPr>
          <p:cNvPr id="139" name="Google Shape;139;p28"/>
          <p:cNvSpPr/>
          <p:nvPr/>
        </p:nvSpPr>
        <p:spPr>
          <a:xfrm>
            <a:off x="904950" y="1720225"/>
            <a:ext cx="3829500" cy="2839500"/>
          </a:xfrm>
          <a:prstGeom prst="wedgeRectCallout">
            <a:avLst>
              <a:gd fmla="val 40098" name="adj1"/>
              <a:gd fmla="val 66353" name="adj2"/>
            </a:avLst>
          </a:prstGeom>
          <a:solidFill>
            <a:srgbClr val="2BB0D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8"/>
          <p:cNvSpPr txBox="1"/>
          <p:nvPr/>
        </p:nvSpPr>
        <p:spPr>
          <a:xfrm>
            <a:off x="1066800" y="1812325"/>
            <a:ext cx="3505800" cy="25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 sz="1400" u="none" cap="none" strike="noStrike">
                <a:solidFill>
                  <a:srgbClr val="FFFFFF"/>
                </a:solidFill>
                <a:latin typeface="Arial"/>
                <a:ea typeface="Arial"/>
                <a:cs typeface="Arial"/>
                <a:sym typeface="Arial"/>
              </a:rPr>
              <a:t>Muutamat SELMA-hankkeen jututtamat nuoret kuvasivat vihapuhetta näin:</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Arial"/>
              <a:buChar char="●"/>
            </a:pPr>
            <a:r>
              <a:rPr b="1" i="1" lang="fi" sz="1400" u="none" cap="none" strike="noStrike">
                <a:solidFill>
                  <a:srgbClr val="FFFFFF"/>
                </a:solidFill>
                <a:latin typeface="Arial"/>
                <a:ea typeface="Arial"/>
                <a:cs typeface="Arial"/>
                <a:sym typeface="Arial"/>
              </a:rPr>
              <a:t>Sanotaan ikäviä ja halventavia asioita toisista</a:t>
            </a:r>
            <a:endParaRPr b="1" i="1" sz="1400"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Arial"/>
              <a:buChar char="●"/>
            </a:pPr>
            <a:r>
              <a:rPr b="1" i="1" lang="fi" sz="1400" u="none" cap="none" strike="noStrike">
                <a:solidFill>
                  <a:srgbClr val="FFFFFF"/>
                </a:solidFill>
                <a:latin typeface="Arial"/>
                <a:ea typeface="Arial"/>
                <a:cs typeface="Arial"/>
                <a:sym typeface="Arial"/>
              </a:rPr>
              <a:t>Vihataan ihmisiä tai puhutaan heille loukkaavasti verkossa ja sosiaalisessa mediassa</a:t>
            </a:r>
            <a:endParaRPr b="1" i="1"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i" sz="1400" u="none" cap="none" strike="noStrike">
                <a:solidFill>
                  <a:srgbClr val="FFFFFF"/>
                </a:solidFill>
                <a:latin typeface="Arial"/>
                <a:ea typeface="Arial"/>
                <a:cs typeface="Arial"/>
                <a:sym typeface="Arial"/>
              </a:rPr>
              <a:t>Ovatko he oikeassa? </a:t>
            </a:r>
            <a:br>
              <a:rPr b="0" i="0" lang="fi" sz="1400" u="none" cap="none" strike="noStrike">
                <a:solidFill>
                  <a:srgbClr val="FFFFFF"/>
                </a:solidFill>
                <a:latin typeface="Arial"/>
                <a:ea typeface="Arial"/>
                <a:cs typeface="Arial"/>
                <a:sym typeface="Arial"/>
              </a:rPr>
            </a:br>
            <a:r>
              <a:rPr b="0" i="0" lang="fi" sz="1400" u="none" cap="none" strike="noStrike">
                <a:solidFill>
                  <a:srgbClr val="FFFFFF"/>
                </a:solidFill>
                <a:latin typeface="Arial"/>
                <a:ea typeface="Arial"/>
                <a:cs typeface="Arial"/>
                <a:sym typeface="Arial"/>
              </a:rPr>
              <a:t>Mitä mieltä olet heidän kommenteistaan?</a:t>
            </a:r>
            <a:endParaRPr b="0" i="0" sz="1400" u="none" cap="none" strike="noStrike">
              <a:solidFill>
                <a:srgbClr val="FFFFFF"/>
              </a:solidFill>
              <a:latin typeface="Arial"/>
              <a:ea typeface="Arial"/>
              <a:cs typeface="Arial"/>
              <a:sym typeface="Arial"/>
            </a:endParaRPr>
          </a:p>
        </p:txBody>
      </p:sp>
      <p:pic>
        <p:nvPicPr>
          <p:cNvPr id="141" name="Google Shape;141;p28"/>
          <p:cNvPicPr preferRelativeResize="0"/>
          <p:nvPr/>
        </p:nvPicPr>
        <p:blipFill rotWithShape="1">
          <a:blip r:embed="rId3">
            <a:alphaModFix/>
          </a:blip>
          <a:srcRect b="0" l="0" r="0" t="0"/>
          <a:stretch/>
        </p:blipFill>
        <p:spPr>
          <a:xfrm>
            <a:off x="818559" y="108875"/>
            <a:ext cx="621428" cy="620650"/>
          </a:xfrm>
          <a:prstGeom prst="rect">
            <a:avLst/>
          </a:prstGeom>
          <a:noFill/>
          <a:ln>
            <a:noFill/>
          </a:ln>
        </p:spPr>
      </p:pic>
      <p:pic>
        <p:nvPicPr>
          <p:cNvPr id="142" name="Google Shape;142;p28"/>
          <p:cNvPicPr preferRelativeResize="0"/>
          <p:nvPr/>
        </p:nvPicPr>
        <p:blipFill rotWithShape="1">
          <a:blip r:embed="rId4">
            <a:alphaModFix/>
          </a:blip>
          <a:srcRect b="0" l="0" r="0" t="0"/>
          <a:stretch/>
        </p:blipFill>
        <p:spPr>
          <a:xfrm>
            <a:off x="1883562" y="910127"/>
            <a:ext cx="448608" cy="62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p:nvPr/>
        </p:nvSpPr>
        <p:spPr>
          <a:xfrm>
            <a:off x="2044950" y="1384975"/>
            <a:ext cx="5816100" cy="19194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9"/>
          <p:cNvSpPr txBox="1"/>
          <p:nvPr/>
        </p:nvSpPr>
        <p:spPr>
          <a:xfrm>
            <a:off x="1686000" y="156400"/>
            <a:ext cx="6534000" cy="9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Meidän on laadittava ryhmällemme oma, yhdessä sovittu vihapuheen määritelmä.</a:t>
            </a:r>
            <a:endParaRPr b="0" i="0" sz="2400" u="none" cap="none" strike="noStrike">
              <a:solidFill>
                <a:srgbClr val="000000"/>
              </a:solidFill>
              <a:latin typeface="Arial"/>
              <a:ea typeface="Arial"/>
              <a:cs typeface="Arial"/>
              <a:sym typeface="Arial"/>
            </a:endParaRPr>
          </a:p>
        </p:txBody>
      </p:sp>
      <p:sp>
        <p:nvSpPr>
          <p:cNvPr id="149" name="Google Shape;149;p29"/>
          <p:cNvSpPr txBox="1"/>
          <p:nvPr/>
        </p:nvSpPr>
        <p:spPr>
          <a:xfrm>
            <a:off x="2293882" y="1384975"/>
            <a:ext cx="5567167" cy="19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FFFFFF"/>
                </a:solidFill>
                <a:latin typeface="Arial"/>
                <a:ea typeface="Arial"/>
                <a:cs typeface="Arial"/>
                <a:sym typeface="Arial"/>
              </a:rPr>
              <a:t>Katso paperilla olevia määritelmiä...</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fi" sz="1800" u="none" cap="none" strike="noStrike">
                <a:solidFill>
                  <a:srgbClr val="FFFFFF"/>
                </a:solidFill>
                <a:latin typeface="Arial"/>
                <a:ea typeface="Arial"/>
                <a:cs typeface="Arial"/>
                <a:sym typeface="Arial"/>
              </a:rPr>
              <a:t>Mikä niissä on hyvää?</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fi" sz="1800" u="none" cap="none" strike="noStrike">
                <a:solidFill>
                  <a:srgbClr val="FFFFFF"/>
                </a:solidFill>
                <a:latin typeface="Arial"/>
                <a:ea typeface="Arial"/>
                <a:cs typeface="Arial"/>
                <a:sym typeface="Arial"/>
              </a:rPr>
              <a:t>Mikä niissä on huonoa?</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fi" sz="1800" u="none" cap="none" strike="noStrike">
                <a:solidFill>
                  <a:srgbClr val="FFFFFF"/>
                </a:solidFill>
                <a:latin typeface="Arial"/>
                <a:ea typeface="Arial"/>
                <a:cs typeface="Arial"/>
                <a:sym typeface="Arial"/>
              </a:rPr>
              <a:t>Ymmärrätkö ne?</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fi" sz="1800" u="none" cap="none" strike="noStrike">
                <a:solidFill>
                  <a:srgbClr val="FFFFFF"/>
                </a:solidFill>
                <a:latin typeface="Arial"/>
                <a:ea typeface="Arial"/>
                <a:cs typeface="Arial"/>
                <a:sym typeface="Arial"/>
              </a:rPr>
              <a:t>Puuttuuko niistä jotain?</a:t>
            </a:r>
            <a:endParaRPr b="0" i="0" sz="1800" u="none" cap="none" strike="noStrike">
              <a:solidFill>
                <a:srgbClr val="FFFFFF"/>
              </a:solidFill>
              <a:latin typeface="Arial"/>
              <a:ea typeface="Arial"/>
              <a:cs typeface="Arial"/>
              <a:sym typeface="Arial"/>
            </a:endParaRPr>
          </a:p>
        </p:txBody>
      </p:sp>
      <p:sp>
        <p:nvSpPr>
          <p:cNvPr id="150" name="Google Shape;150;p29"/>
          <p:cNvSpPr txBox="1"/>
          <p:nvPr/>
        </p:nvSpPr>
        <p:spPr>
          <a:xfrm>
            <a:off x="1442545" y="3418500"/>
            <a:ext cx="7260022"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Nyt on meidän vuoromme... meidän on määriteltävä vihapuhe.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Aloitetaan miettimällä, </a:t>
            </a:r>
            <a:r>
              <a:rPr b="1" i="0" lang="fi" sz="2400" u="none" cap="none" strike="noStrike">
                <a:solidFill>
                  <a:srgbClr val="000000"/>
                </a:solidFill>
                <a:latin typeface="Arial"/>
                <a:ea typeface="Arial"/>
                <a:cs typeface="Arial"/>
                <a:sym typeface="Arial"/>
              </a:rPr>
              <a:t>mitä se ei ole...</a:t>
            </a:r>
            <a:r>
              <a:rPr b="0" i="0" lang="fi"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pic>
        <p:nvPicPr>
          <p:cNvPr id="151" name="Google Shape;151;p29"/>
          <p:cNvPicPr preferRelativeResize="0"/>
          <p:nvPr/>
        </p:nvPicPr>
        <p:blipFill rotWithShape="1">
          <a:blip r:embed="rId3">
            <a:alphaModFix/>
          </a:blip>
          <a:srcRect b="0" l="0" r="0" t="0"/>
          <a:stretch/>
        </p:blipFill>
        <p:spPr>
          <a:xfrm>
            <a:off x="665300" y="226076"/>
            <a:ext cx="858800" cy="787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p:nvPr/>
        </p:nvSpPr>
        <p:spPr>
          <a:xfrm>
            <a:off x="5161575" y="1648925"/>
            <a:ext cx="3469800" cy="27636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0"/>
          <p:cNvSpPr txBox="1"/>
          <p:nvPr/>
        </p:nvSpPr>
        <p:spPr>
          <a:xfrm>
            <a:off x="1721150" y="146700"/>
            <a:ext cx="66072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Nyt on aika hieman leikitellä luomallamme määritelmällä.</a:t>
            </a:r>
            <a:endParaRPr b="0" i="0" sz="2400" u="none" cap="none" strike="noStrike">
              <a:solidFill>
                <a:srgbClr val="000000"/>
              </a:solidFill>
              <a:latin typeface="Arial"/>
              <a:ea typeface="Arial"/>
              <a:cs typeface="Arial"/>
              <a:sym typeface="Arial"/>
            </a:endParaRPr>
          </a:p>
        </p:txBody>
      </p:sp>
      <p:grpSp>
        <p:nvGrpSpPr>
          <p:cNvPr id="158" name="Google Shape;158;p30"/>
          <p:cNvGrpSpPr/>
          <p:nvPr/>
        </p:nvGrpSpPr>
        <p:grpSpPr>
          <a:xfrm>
            <a:off x="5276725" y="1800425"/>
            <a:ext cx="3570900" cy="1625300"/>
            <a:chOff x="1001100" y="1776875"/>
            <a:chExt cx="3570900" cy="1625300"/>
          </a:xfrm>
        </p:grpSpPr>
        <p:sp>
          <p:nvSpPr>
            <p:cNvPr id="159" name="Google Shape;159;p30"/>
            <p:cNvSpPr txBox="1"/>
            <p:nvPr/>
          </p:nvSpPr>
          <p:spPr>
            <a:xfrm>
              <a:off x="1001100" y="1776875"/>
              <a:ext cx="3570900" cy="8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FFFFFF"/>
                  </a:solidFill>
                  <a:latin typeface="Arial"/>
                  <a:ea typeface="Arial"/>
                  <a:cs typeface="Arial"/>
                  <a:sym typeface="Arial"/>
                </a:rPr>
                <a:t>Seuraavaksi sinun pitää tehdä määritelmästä </a:t>
              </a:r>
              <a:r>
                <a:rPr b="1" i="0" lang="fi" sz="1800" u="none" cap="none" strike="noStrike">
                  <a:solidFill>
                    <a:srgbClr val="FFFFFF"/>
                  </a:solidFill>
                  <a:latin typeface="Arial"/>
                  <a:ea typeface="Arial"/>
                  <a:cs typeface="Arial"/>
                  <a:sym typeface="Arial"/>
                </a:rPr>
                <a:t>hauskempi ja kiinnostavampi</a:t>
              </a:r>
              <a:r>
                <a:rPr b="0" i="0" lang="fi" sz="1800" u="none" cap="none" strike="noStrike">
                  <a:solidFill>
                    <a:srgbClr val="FFFFFF"/>
                  </a:solidFill>
                  <a:latin typeface="Arial"/>
                  <a:ea typeface="Arial"/>
                  <a:cs typeface="Arial"/>
                  <a:sym typeface="Arial"/>
                </a:rPr>
                <a:t> versio.</a:t>
              </a:r>
              <a:endParaRPr b="0" i="0" sz="1800" u="none" cap="none" strike="noStrike">
                <a:solidFill>
                  <a:srgbClr val="FFFFFF"/>
                </a:solidFill>
                <a:latin typeface="Arial"/>
                <a:ea typeface="Arial"/>
                <a:cs typeface="Arial"/>
                <a:sym typeface="Arial"/>
              </a:endParaRPr>
            </a:p>
          </p:txBody>
        </p:sp>
        <p:sp>
          <p:nvSpPr>
            <p:cNvPr id="160" name="Google Shape;160;p30"/>
            <p:cNvSpPr txBox="1"/>
            <p:nvPr/>
          </p:nvSpPr>
          <p:spPr>
            <a:xfrm>
              <a:off x="1001100" y="2899675"/>
              <a:ext cx="32268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FFFFFF"/>
                  </a:solidFill>
                  <a:latin typeface="Arial"/>
                  <a:ea typeface="Arial"/>
                  <a:cs typeface="Arial"/>
                  <a:sym typeface="Arial"/>
                </a:rPr>
                <a:t>Voit hyödyntää animaatiota, meemejä, runoja tai räppiä... seuraavassa diassa on muutamia esimerkkejä.</a:t>
              </a:r>
              <a:endParaRPr b="0" i="0" sz="1800" u="none" cap="none" strike="noStrike">
                <a:solidFill>
                  <a:srgbClr val="FFFFFF"/>
                </a:solidFill>
                <a:latin typeface="Arial"/>
                <a:ea typeface="Arial"/>
                <a:cs typeface="Arial"/>
                <a:sym typeface="Arial"/>
              </a:endParaRPr>
            </a:p>
          </p:txBody>
        </p:sp>
      </p:grpSp>
      <p:pic>
        <p:nvPicPr>
          <p:cNvPr id="161" name="Google Shape;161;p30"/>
          <p:cNvPicPr preferRelativeResize="0"/>
          <p:nvPr/>
        </p:nvPicPr>
        <p:blipFill rotWithShape="1">
          <a:blip r:embed="rId3">
            <a:alphaModFix/>
          </a:blip>
          <a:srcRect b="17197" l="0" r="0" t="0"/>
          <a:stretch/>
        </p:blipFill>
        <p:spPr>
          <a:xfrm>
            <a:off x="2517188" y="2070685"/>
            <a:ext cx="2459375" cy="1084775"/>
          </a:xfrm>
          <a:prstGeom prst="rect">
            <a:avLst/>
          </a:prstGeom>
          <a:noFill/>
          <a:ln>
            <a:noFill/>
          </a:ln>
        </p:spPr>
      </p:pic>
      <p:pic>
        <p:nvPicPr>
          <p:cNvPr id="162" name="Google Shape;162;p30"/>
          <p:cNvPicPr preferRelativeResize="0"/>
          <p:nvPr/>
        </p:nvPicPr>
        <p:blipFill rotWithShape="1">
          <a:blip r:embed="rId4">
            <a:alphaModFix/>
          </a:blip>
          <a:srcRect b="0" l="0" r="0" t="0"/>
          <a:stretch/>
        </p:blipFill>
        <p:spPr>
          <a:xfrm>
            <a:off x="797192" y="3019353"/>
            <a:ext cx="2190208" cy="1338200"/>
          </a:xfrm>
          <a:prstGeom prst="rect">
            <a:avLst/>
          </a:prstGeom>
          <a:noFill/>
          <a:ln>
            <a:noFill/>
          </a:ln>
        </p:spPr>
      </p:pic>
      <p:pic>
        <p:nvPicPr>
          <p:cNvPr id="163" name="Google Shape;163;p30"/>
          <p:cNvPicPr preferRelativeResize="0"/>
          <p:nvPr/>
        </p:nvPicPr>
        <p:blipFill rotWithShape="1">
          <a:blip r:embed="rId5">
            <a:alphaModFix/>
          </a:blip>
          <a:srcRect b="0" l="0" r="0" t="0"/>
          <a:stretch/>
        </p:blipFill>
        <p:spPr>
          <a:xfrm>
            <a:off x="3209379" y="3616600"/>
            <a:ext cx="1879726" cy="1338200"/>
          </a:xfrm>
          <a:prstGeom prst="rect">
            <a:avLst/>
          </a:prstGeom>
          <a:noFill/>
          <a:ln>
            <a:noFill/>
          </a:ln>
        </p:spPr>
      </p:pic>
      <p:pic>
        <p:nvPicPr>
          <p:cNvPr id="164" name="Google Shape;164;p30"/>
          <p:cNvPicPr preferRelativeResize="0"/>
          <p:nvPr/>
        </p:nvPicPr>
        <p:blipFill rotWithShape="1">
          <a:blip r:embed="rId6">
            <a:alphaModFix/>
          </a:blip>
          <a:srcRect b="0" l="0" r="0" t="0"/>
          <a:stretch/>
        </p:blipFill>
        <p:spPr>
          <a:xfrm>
            <a:off x="760475" y="1648925"/>
            <a:ext cx="1571700" cy="1571700"/>
          </a:xfrm>
          <a:prstGeom prst="roundRect">
            <a:avLst>
              <a:gd fmla="val 11548" name="adj"/>
            </a:avLst>
          </a:prstGeom>
          <a:noFill/>
          <a:ln>
            <a:noFill/>
          </a:ln>
        </p:spPr>
      </p:pic>
      <p:sp>
        <p:nvSpPr>
          <p:cNvPr id="165" name="Google Shape;165;p30"/>
          <p:cNvSpPr txBox="1"/>
          <p:nvPr/>
        </p:nvSpPr>
        <p:spPr>
          <a:xfrm>
            <a:off x="1721150" y="1006025"/>
            <a:ext cx="5619300" cy="64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dk1"/>
                </a:solidFill>
                <a:latin typeface="Arial"/>
                <a:ea typeface="Arial"/>
                <a:cs typeface="Arial"/>
                <a:sym typeface="Arial"/>
              </a:rPr>
              <a:t>Tästä pitää tehdä ymmärrettävämpi kaikille.</a:t>
            </a:r>
            <a:endParaRPr b="0" i="0" sz="1800" u="none" cap="none" strike="noStrike">
              <a:solidFill>
                <a:schemeClr val="dk1"/>
              </a:solidFill>
              <a:latin typeface="Arial"/>
              <a:ea typeface="Arial"/>
              <a:cs typeface="Arial"/>
              <a:sym typeface="Arial"/>
            </a:endParaRPr>
          </a:p>
        </p:txBody>
      </p:sp>
      <p:pic>
        <p:nvPicPr>
          <p:cNvPr id="166" name="Google Shape;166;p30"/>
          <p:cNvPicPr preferRelativeResize="0"/>
          <p:nvPr/>
        </p:nvPicPr>
        <p:blipFill rotWithShape="1">
          <a:blip r:embed="rId7">
            <a:alphaModFix/>
          </a:blip>
          <a:srcRect b="0" l="0" r="0" t="0"/>
          <a:stretch/>
        </p:blipFill>
        <p:spPr>
          <a:xfrm>
            <a:off x="853874" y="92975"/>
            <a:ext cx="686542" cy="78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nvSpPr>
        <p:spPr>
          <a:xfrm>
            <a:off x="1378525" y="58600"/>
            <a:ext cx="5835000" cy="79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400"/>
              <a:buFont typeface="Arial"/>
              <a:buNone/>
            </a:pPr>
            <a:r>
              <a:rPr b="0" i="0" lang="fi" sz="2400" u="none" cap="none" strike="noStrike">
                <a:solidFill>
                  <a:schemeClr val="dk1"/>
                </a:solidFill>
                <a:latin typeface="Arial"/>
                <a:ea typeface="Arial"/>
                <a:cs typeface="Arial"/>
                <a:sym typeface="Arial"/>
              </a:rPr>
              <a:t>Kokeile </a:t>
            </a:r>
            <a:r>
              <a:rPr b="1" i="0" lang="fi" sz="2400" u="none" cap="none" strike="noStrike">
                <a:solidFill>
                  <a:srgbClr val="2BB0D4"/>
                </a:solidFill>
                <a:latin typeface="Arial"/>
                <a:ea typeface="Arial"/>
                <a:cs typeface="Arial"/>
                <a:sym typeface="Arial"/>
              </a:rPr>
              <a:t>animaation</a:t>
            </a:r>
            <a:r>
              <a:rPr b="0" i="0" lang="fi" sz="2400" u="none" cap="none" strike="noStrike">
                <a:solidFill>
                  <a:schemeClr val="dk1"/>
                </a:solidFill>
                <a:latin typeface="Arial"/>
                <a:ea typeface="Arial"/>
                <a:cs typeface="Arial"/>
                <a:sym typeface="Arial"/>
              </a:rPr>
              <a:t> tekemistä:  </a:t>
            </a:r>
            <a:br>
              <a:rPr b="0" i="0" lang="fi" sz="2400" u="none" cap="none" strike="noStrike">
                <a:solidFill>
                  <a:schemeClr val="dk1"/>
                </a:solidFill>
                <a:latin typeface="Arial"/>
                <a:ea typeface="Arial"/>
                <a:cs typeface="Arial"/>
                <a:sym typeface="Arial"/>
              </a:rPr>
            </a:br>
            <a:r>
              <a:rPr b="0" i="0" lang="fi" sz="2400" u="sng" cap="none" strike="noStrike">
                <a:solidFill>
                  <a:schemeClr val="hlink"/>
                </a:solidFill>
                <a:latin typeface="Arial"/>
                <a:ea typeface="Arial"/>
                <a:cs typeface="Arial"/>
                <a:sym typeface="Arial"/>
                <a:hlinkClick r:id="rId3"/>
              </a:rPr>
              <a:t>https://biteable.com/</a:t>
            </a:r>
            <a:r>
              <a:rPr b="0" i="0" lang="fi" sz="2400" u="none" cap="none" strike="noStrike">
                <a:solidFill>
                  <a:schemeClr val="dk1"/>
                </a:solidFill>
                <a:latin typeface="Arial"/>
                <a:ea typeface="Arial"/>
                <a:cs typeface="Arial"/>
                <a:sym typeface="Arial"/>
              </a:rPr>
              <a:t>, ilmainen työkalu</a:t>
            </a:r>
            <a:endParaRPr b="0" i="0" sz="2400" u="none" cap="none" strike="noStrike">
              <a:solidFill>
                <a:srgbClr val="000000"/>
              </a:solidFill>
              <a:latin typeface="Arial"/>
              <a:ea typeface="Arial"/>
              <a:cs typeface="Arial"/>
              <a:sym typeface="Arial"/>
            </a:endParaRPr>
          </a:p>
        </p:txBody>
      </p:sp>
      <p:pic>
        <p:nvPicPr>
          <p:cNvPr id="172" name="Google Shape;172;p31">
            <a:hlinkClick r:id="rId4"/>
          </p:cNvPr>
          <p:cNvPicPr preferRelativeResize="0"/>
          <p:nvPr/>
        </p:nvPicPr>
        <p:blipFill rotWithShape="1">
          <a:blip r:embed="rId5">
            <a:alphaModFix/>
          </a:blip>
          <a:srcRect b="0" l="0" r="0" t="0"/>
          <a:stretch/>
        </p:blipFill>
        <p:spPr>
          <a:xfrm>
            <a:off x="1561648" y="981438"/>
            <a:ext cx="6387000" cy="3583200"/>
          </a:xfrm>
          <a:prstGeom prst="roundRect">
            <a:avLst>
              <a:gd fmla="val 7524" name="adj"/>
            </a:avLst>
          </a:prstGeom>
          <a:noFill/>
          <a:ln>
            <a:noFill/>
          </a:ln>
        </p:spPr>
      </p:pic>
      <p:pic>
        <p:nvPicPr>
          <p:cNvPr id="173" name="Google Shape;173;p31"/>
          <p:cNvPicPr preferRelativeResize="0"/>
          <p:nvPr/>
        </p:nvPicPr>
        <p:blipFill rotWithShape="1">
          <a:blip r:embed="rId6">
            <a:alphaModFix/>
          </a:blip>
          <a:srcRect b="0" l="0" r="0" t="0"/>
          <a:stretch/>
        </p:blipFill>
        <p:spPr>
          <a:xfrm>
            <a:off x="828785" y="109024"/>
            <a:ext cx="786425" cy="6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nvSpPr>
        <p:spPr>
          <a:xfrm>
            <a:off x="1451125" y="136075"/>
            <a:ext cx="6057000" cy="7194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200"/>
              <a:buFont typeface="Arial"/>
              <a:buNone/>
            </a:pPr>
            <a:r>
              <a:rPr b="0" i="0" lang="fi" sz="2200" u="none" cap="none" strike="noStrike">
                <a:solidFill>
                  <a:schemeClr val="dk1"/>
                </a:solidFill>
                <a:latin typeface="Arial"/>
                <a:ea typeface="Arial"/>
                <a:cs typeface="Arial"/>
                <a:sym typeface="Arial"/>
              </a:rPr>
              <a:t>Vai kokeilisitko meemin tekemistä ilmaisella meemigeneraattorilla?</a:t>
            </a:r>
            <a:endParaRPr b="0" i="0" sz="2200" u="none" cap="none" strike="noStrike">
              <a:solidFill>
                <a:srgbClr val="000000"/>
              </a:solidFill>
              <a:latin typeface="Arial"/>
              <a:ea typeface="Arial"/>
              <a:cs typeface="Arial"/>
              <a:sym typeface="Arial"/>
            </a:endParaRPr>
          </a:p>
        </p:txBody>
      </p:sp>
      <p:pic>
        <p:nvPicPr>
          <p:cNvPr id="179" name="Google Shape;179;p32">
            <a:hlinkClick r:id="rId3"/>
          </p:cNvPr>
          <p:cNvPicPr preferRelativeResize="0"/>
          <p:nvPr/>
        </p:nvPicPr>
        <p:blipFill rotWithShape="1">
          <a:blip r:embed="rId4">
            <a:alphaModFix/>
          </a:blip>
          <a:srcRect b="0" l="2471" r="2480" t="0"/>
          <a:stretch/>
        </p:blipFill>
        <p:spPr>
          <a:xfrm>
            <a:off x="2517825" y="1204450"/>
            <a:ext cx="4656900" cy="3389700"/>
          </a:xfrm>
          <a:prstGeom prst="roundRect">
            <a:avLst>
              <a:gd fmla="val 6504" name="adj"/>
            </a:avLst>
          </a:prstGeom>
          <a:noFill/>
          <a:ln>
            <a:noFill/>
          </a:ln>
        </p:spPr>
      </p:pic>
      <p:pic>
        <p:nvPicPr>
          <p:cNvPr id="180" name="Google Shape;180;p32"/>
          <p:cNvPicPr preferRelativeResize="0"/>
          <p:nvPr/>
        </p:nvPicPr>
        <p:blipFill rotWithShape="1">
          <a:blip r:embed="rId5">
            <a:alphaModFix/>
          </a:blip>
          <a:srcRect b="0" l="0" r="0" t="0"/>
          <a:stretch/>
        </p:blipFill>
        <p:spPr>
          <a:xfrm>
            <a:off x="997300" y="135963"/>
            <a:ext cx="719525" cy="71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nvSpPr>
        <p:spPr>
          <a:xfrm>
            <a:off x="1712375" y="192475"/>
            <a:ext cx="54534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Tai entäpä jos keksisit </a:t>
            </a:r>
            <a:r>
              <a:rPr b="1" i="0" lang="fi" sz="2400" u="none" cap="none" strike="noStrike">
                <a:solidFill>
                  <a:srgbClr val="2BB0D4"/>
                </a:solidFill>
                <a:latin typeface="Arial"/>
                <a:ea typeface="Arial"/>
                <a:cs typeface="Arial"/>
                <a:sym typeface="Arial"/>
              </a:rPr>
              <a:t>runon</a:t>
            </a:r>
            <a:r>
              <a:rPr b="0" i="0" lang="fi"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grpSp>
        <p:nvGrpSpPr>
          <p:cNvPr id="186" name="Google Shape;186;p33"/>
          <p:cNvGrpSpPr/>
          <p:nvPr/>
        </p:nvGrpSpPr>
        <p:grpSpPr>
          <a:xfrm>
            <a:off x="693504" y="1491607"/>
            <a:ext cx="3615145" cy="2160303"/>
            <a:chOff x="112321" y="988407"/>
            <a:chExt cx="3615145" cy="2160303"/>
          </a:xfrm>
        </p:grpSpPr>
        <p:sp>
          <p:nvSpPr>
            <p:cNvPr id="187" name="Google Shape;187;p33"/>
            <p:cNvSpPr/>
            <p:nvPr/>
          </p:nvSpPr>
          <p:spPr>
            <a:xfrm rot="-298536">
              <a:off x="188229" y="1140521"/>
              <a:ext cx="3010237" cy="1881192"/>
            </a:xfrm>
            <a:prstGeom prst="roundRect">
              <a:avLst>
                <a:gd fmla="val 16667" name="adj"/>
              </a:avLst>
            </a:prstGeom>
            <a:no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3"/>
            <p:cNvSpPr txBox="1"/>
            <p:nvPr/>
          </p:nvSpPr>
          <p:spPr>
            <a:xfrm rot="-298408">
              <a:off x="645591" y="1116676"/>
              <a:ext cx="3023400" cy="148029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i" sz="2400" u="none" cap="none" strike="noStrike">
                  <a:solidFill>
                    <a:srgbClr val="2BB0D4"/>
                  </a:solidFill>
                  <a:latin typeface="Arial"/>
                  <a:ea typeface="Arial"/>
                  <a:cs typeface="Arial"/>
                  <a:sym typeface="Arial"/>
                </a:rPr>
                <a:t>Haiku</a:t>
              </a:r>
              <a:endParaRPr b="1" i="0" sz="2400" u="none" cap="none" strike="noStrike">
                <a:solidFill>
                  <a:srgbClr val="2BB0D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Vihapuhe lyö</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ihmisen olemusta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yllyttää, uhkaa.</a:t>
              </a:r>
              <a:endParaRPr b="0" i="0" sz="1800" u="none" cap="none" strike="noStrike">
                <a:solidFill>
                  <a:srgbClr val="000000"/>
                </a:solidFill>
                <a:latin typeface="Arial"/>
                <a:ea typeface="Arial"/>
                <a:cs typeface="Arial"/>
                <a:sym typeface="Arial"/>
              </a:endParaRPr>
            </a:p>
          </p:txBody>
        </p:sp>
      </p:grpSp>
      <p:sp>
        <p:nvSpPr>
          <p:cNvPr id="189" name="Google Shape;189;p33"/>
          <p:cNvSpPr txBox="1"/>
          <p:nvPr/>
        </p:nvSpPr>
        <p:spPr>
          <a:xfrm>
            <a:off x="4308650" y="895400"/>
            <a:ext cx="4867200" cy="395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i" sz="2400" u="none" cap="none" strike="noStrike">
                <a:solidFill>
                  <a:srgbClr val="2BB0D4"/>
                </a:solidFill>
                <a:latin typeface="Arial"/>
                <a:ea typeface="Arial"/>
                <a:cs typeface="Arial"/>
                <a:sym typeface="Arial"/>
              </a:rPr>
              <a:t>Akrostinen runo</a:t>
            </a:r>
            <a:endParaRPr b="1" i="0" sz="2400" u="none" cap="none" strike="noStrike">
              <a:solidFill>
                <a:srgbClr val="2BB0D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V</a:t>
            </a:r>
            <a:r>
              <a:rPr b="0" i="0" lang="fi" sz="1600" u="none" cap="none" strike="noStrike">
                <a:solidFill>
                  <a:srgbClr val="000000"/>
                </a:solidFill>
                <a:latin typeface="Arial"/>
                <a:ea typeface="Arial"/>
                <a:cs typeface="Arial"/>
                <a:sym typeface="Arial"/>
              </a:rPr>
              <a:t>ihapuhe –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I</a:t>
            </a:r>
            <a:r>
              <a:rPr b="0" i="0" lang="fi" sz="1600" u="none" cap="none" strike="noStrike">
                <a:solidFill>
                  <a:srgbClr val="000000"/>
                </a:solidFill>
                <a:latin typeface="Arial"/>
                <a:ea typeface="Arial"/>
                <a:cs typeface="Arial"/>
                <a:sym typeface="Arial"/>
              </a:rPr>
              <a:t>lmaisee vihaa,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H</a:t>
            </a:r>
            <a:r>
              <a:rPr b="0" i="0" lang="fi" sz="1600" u="none" cap="none" strike="noStrike">
                <a:solidFill>
                  <a:srgbClr val="000000"/>
                </a:solidFill>
                <a:latin typeface="Arial"/>
                <a:ea typeface="Arial"/>
                <a:cs typeface="Arial"/>
                <a:sym typeface="Arial"/>
              </a:rPr>
              <a:t>yökkää</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A</a:t>
            </a:r>
            <a:r>
              <a:rPr b="0" i="0" lang="fi" sz="1600" u="none" cap="none" strike="noStrike">
                <a:solidFill>
                  <a:srgbClr val="000000"/>
                </a:solidFill>
                <a:latin typeface="Arial"/>
                <a:ea typeface="Arial"/>
                <a:cs typeface="Arial"/>
                <a:sym typeface="Arial"/>
              </a:rPr>
              <a:t>rmotta ihmisen tai ryhmän kimppuun,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P</a:t>
            </a:r>
            <a:r>
              <a:rPr b="0" i="0" lang="fi" sz="1600" u="none" cap="none" strike="noStrike">
                <a:solidFill>
                  <a:srgbClr val="000000"/>
                </a:solidFill>
                <a:latin typeface="Arial"/>
                <a:ea typeface="Arial"/>
                <a:cs typeface="Arial"/>
                <a:sym typeface="Arial"/>
              </a:rPr>
              <a:t>anettelee ja leimaa stereotypioilla.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U</a:t>
            </a:r>
            <a:r>
              <a:rPr b="0" i="0" lang="fi" sz="1600" u="none" cap="none" strike="noStrike">
                <a:solidFill>
                  <a:srgbClr val="000000"/>
                </a:solidFill>
                <a:latin typeface="Arial"/>
                <a:ea typeface="Arial"/>
                <a:cs typeface="Arial"/>
                <a:sym typeface="Arial"/>
              </a:rPr>
              <a:t>skonto, ihonväri, ikä, sukupuoli,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H</a:t>
            </a:r>
            <a:r>
              <a:rPr b="0" i="0" lang="fi" sz="1600" u="none" cap="none" strike="noStrike">
                <a:solidFill>
                  <a:srgbClr val="000000"/>
                </a:solidFill>
                <a:latin typeface="Arial"/>
                <a:ea typeface="Arial"/>
                <a:cs typeface="Arial"/>
                <a:sym typeface="Arial"/>
              </a:rPr>
              <a:t>enkilön tai ryhmän ominaisuudet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fi" sz="1600" u="none" cap="none" strike="noStrike">
                <a:solidFill>
                  <a:srgbClr val="000000"/>
                </a:solidFill>
                <a:latin typeface="Arial"/>
                <a:ea typeface="Arial"/>
                <a:cs typeface="Arial"/>
                <a:sym typeface="Arial"/>
              </a:rPr>
              <a:t>E</a:t>
            </a:r>
            <a:r>
              <a:rPr b="0" i="0" lang="fi" sz="1600" u="none" cap="none" strike="noStrike">
                <a:solidFill>
                  <a:srgbClr val="000000"/>
                </a:solidFill>
                <a:latin typeface="Arial"/>
                <a:ea typeface="Arial"/>
                <a:cs typeface="Arial"/>
                <a:sym typeface="Arial"/>
              </a:rPr>
              <a:t>i ymmärretä, että toinenkin on ihminen.</a:t>
            </a:r>
            <a:endParaRPr b="0" i="0" sz="1600" u="none" cap="none" strike="noStrike">
              <a:solidFill>
                <a:srgbClr val="000000"/>
              </a:solidFill>
              <a:latin typeface="Arial"/>
              <a:ea typeface="Arial"/>
              <a:cs typeface="Arial"/>
              <a:sym typeface="Arial"/>
            </a:endParaRPr>
          </a:p>
        </p:txBody>
      </p:sp>
      <p:pic>
        <p:nvPicPr>
          <p:cNvPr id="190" name="Google Shape;190;p33"/>
          <p:cNvPicPr preferRelativeResize="0"/>
          <p:nvPr/>
        </p:nvPicPr>
        <p:blipFill rotWithShape="1">
          <a:blip r:embed="rId3">
            <a:alphaModFix/>
          </a:blip>
          <a:srcRect b="0" l="0" r="0" t="0"/>
          <a:stretch/>
        </p:blipFill>
        <p:spPr>
          <a:xfrm>
            <a:off x="924450" y="136050"/>
            <a:ext cx="696026" cy="75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