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05"/>
  </p:normalViewPr>
  <p:slideViewPr>
    <p:cSldViewPr snapToGrid="0" snapToObjects="1">
      <p:cViewPr varScale="1">
        <p:scale>
          <a:sx n="132" d="100"/>
          <a:sy n="132" d="100"/>
        </p:scale>
        <p:origin x="1456" y="16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11/25/25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11/25/25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11/25/25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11/25/25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 Target="slide3.xml"/><Relationship Id="rId7" Type="http://schemas.openxmlformats.org/officeDocument/2006/relationships/slide" Target="slide7.xm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slide" Target="slide6.xml"/><Relationship Id="rId11" Type="http://schemas.openxmlformats.org/officeDocument/2006/relationships/image" Target="../media/image1.jpg"/><Relationship Id="rId5" Type="http://schemas.openxmlformats.org/officeDocument/2006/relationships/slide" Target="slide5.xml"/><Relationship Id="rId10" Type="http://schemas.openxmlformats.org/officeDocument/2006/relationships/hyperlink" Target="http://DoViewPlanning.Org" TargetMode="External"/><Relationship Id="rId4" Type="http://schemas.openxmlformats.org/officeDocument/2006/relationships/slide" Target="slide4.xml"/><Relationship Id="rId9"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hyperlink" Target="http://DoViewPlanning.Org" TargetMode="External"/><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42289" y="96536"/>
            <a:ext cx="4760422" cy="738664"/>
          </a:xfrm>
          <a:prstGeom prst="rect">
            <a:avLst/>
          </a:prstGeom>
          <a:noFill/>
        </p:spPr>
        <p:txBody>
          <a:bodyPr wrap="square" lIns="0" tIns="0" rIns="0" bIns="0">
            <a:spAutoFit/>
          </a:bodyPr>
          <a:lstStyle/>
          <a:p>
            <a:pPr algn="ctr">
              <a:defRPr sz="2400">
                <a:solidFill>
                  <a:srgbClr val="000000"/>
                </a:solidFill>
              </a:defRPr>
            </a:pPr>
            <a:r>
              <a:rPr dirty="0"/>
              <a:t>NZ Office of the Auditor General</a:t>
            </a:r>
            <a:r>
              <a:rPr lang="en-AU" dirty="0"/>
              <a:t> OAG</a:t>
            </a:r>
            <a:r>
              <a:rPr dirty="0"/>
              <a:t> </a:t>
            </a:r>
            <a:r>
              <a:rPr dirty="0">
                <a:hlinkClick r:id="" action="ppaction://hlinkshowjump?jump=lastslide">
                  <a:extLst>
                    <a:ext uri="{A12FA001-AC4F-418D-AE19-62706E023703}">
                      <ahyp:hlinkClr xmlns:ahyp="http://schemas.microsoft.com/office/drawing/2018/hyperlinkcolor" val="tx"/>
                    </a:ext>
                  </a:extLst>
                </a:hlinkClick>
              </a:rPr>
              <a:t>DoView</a:t>
            </a:r>
            <a:r>
              <a:rPr dirty="0"/>
              <a:t> Strategy Diagram</a:t>
            </a:r>
          </a:p>
        </p:txBody>
      </p:sp>
      <p:sp>
        <p:nvSpPr>
          <p:cNvPr id="3" name="Rectangle 2">
            <a:hlinkClick r:id="rId2" action="ppaction://hlinksldjump"/>
          </p:cNvPr>
          <p:cNvSpPr/>
          <p:nvPr/>
        </p:nvSpPr>
        <p:spPr>
          <a:xfrm>
            <a:off x="3582000" y="1435608"/>
            <a:ext cx="1980000" cy="720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Final Outcomes</a:t>
            </a:r>
          </a:p>
        </p:txBody>
      </p:sp>
      <p:sp>
        <p:nvSpPr>
          <p:cNvPr id="4" name="Rectangle 3"/>
          <p:cNvSpPr/>
          <p:nvPr/>
        </p:nvSpPr>
        <p:spPr>
          <a:xfrm>
            <a:off x="3582000" y="1435608"/>
            <a:ext cx="19800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242000" y="2476764"/>
            <a:ext cx="6660000" cy="18288"/>
          </a:xfrm>
          <a:prstGeom prst="rect">
            <a:avLst/>
          </a:prstGeom>
          <a:solidFill>
            <a:srgbClr val="9696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a:hlinkClick r:id="rId3" action="ppaction://hlinksldjump"/>
          </p:cNvPr>
          <p:cNvSpPr/>
          <p:nvPr/>
        </p:nvSpPr>
        <p:spPr>
          <a:xfrm>
            <a:off x="1242000" y="2816208"/>
            <a:ext cx="1980000" cy="72000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Mandate, Role &amp; Public Sector Accountability System</a:t>
            </a:r>
          </a:p>
        </p:txBody>
      </p:sp>
      <p:sp>
        <p:nvSpPr>
          <p:cNvPr id="7" name="Rectangle 6">
            <a:hlinkClick r:id="rId4" action="ppaction://hlinksldjump"/>
          </p:cNvPr>
          <p:cNvSpPr/>
          <p:nvPr/>
        </p:nvSpPr>
        <p:spPr>
          <a:xfrm>
            <a:off x="3582000" y="2816208"/>
            <a:ext cx="1980000" cy="72000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Strategic Direction &amp; Shifts to 2028</a:t>
            </a:r>
          </a:p>
        </p:txBody>
      </p:sp>
      <p:sp>
        <p:nvSpPr>
          <p:cNvPr id="8" name="Rectangle 7">
            <a:hlinkClick r:id="rId5" action="ppaction://hlinksldjump"/>
          </p:cNvPr>
          <p:cNvSpPr/>
          <p:nvPr/>
        </p:nvSpPr>
        <p:spPr>
          <a:xfrm>
            <a:off x="5922000" y="2816208"/>
            <a:ext cx="1980000" cy="72000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Support to Parliament &amp; Select Committees</a:t>
            </a:r>
          </a:p>
        </p:txBody>
      </p:sp>
      <p:sp>
        <p:nvSpPr>
          <p:cNvPr id="9" name="Rectangle 8">
            <a:hlinkClick r:id="rId6" action="ppaction://hlinksldjump"/>
          </p:cNvPr>
          <p:cNvSpPr/>
          <p:nvPr/>
        </p:nvSpPr>
        <p:spPr>
          <a:xfrm>
            <a:off x="1242000" y="3968208"/>
            <a:ext cx="1980000" cy="72000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Annual Audits &amp; Controller Function (Financial Assurance)</a:t>
            </a:r>
          </a:p>
        </p:txBody>
      </p:sp>
      <p:sp>
        <p:nvSpPr>
          <p:cNvPr id="10" name="Rectangle 9">
            <a:hlinkClick r:id="rId7" action="ppaction://hlinksldjump"/>
          </p:cNvPr>
          <p:cNvSpPr/>
          <p:nvPr/>
        </p:nvSpPr>
        <p:spPr>
          <a:xfrm>
            <a:off x="3582000" y="3968208"/>
            <a:ext cx="1980000" cy="72000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Performance Audits, Inquiries &amp; Special Studies</a:t>
            </a:r>
          </a:p>
        </p:txBody>
      </p:sp>
      <p:sp>
        <p:nvSpPr>
          <p:cNvPr id="11" name="Rectangle 10">
            <a:hlinkClick r:id="rId8" action="ppaction://hlinksldjump"/>
          </p:cNvPr>
          <p:cNvSpPr/>
          <p:nvPr/>
        </p:nvSpPr>
        <p:spPr>
          <a:xfrm>
            <a:off x="5922000" y="3968208"/>
            <a:ext cx="1980000" cy="72000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Sector Guidance, Good Practice &amp; System Improvement</a:t>
            </a:r>
          </a:p>
        </p:txBody>
      </p:sp>
      <p:sp>
        <p:nvSpPr>
          <p:cNvPr id="12" name="Rectangle 11">
            <a:hlinkClick r:id="rId9" action="ppaction://hlinksldjump"/>
          </p:cNvPr>
          <p:cNvSpPr/>
          <p:nvPr/>
        </p:nvSpPr>
        <p:spPr>
          <a:xfrm>
            <a:off x="3582000" y="5120208"/>
            <a:ext cx="1980000" cy="72000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Organisational Structure, People &amp; Resources</a:t>
            </a:r>
          </a:p>
        </p:txBody>
      </p:sp>
      <p:sp>
        <p:nvSpPr>
          <p:cNvPr id="13" name="TextBox 12"/>
          <p:cNvSpPr txBox="1"/>
          <p:nvPr/>
        </p:nvSpPr>
        <p:spPr>
          <a:xfrm>
            <a:off x="713280" y="6537960"/>
            <a:ext cx="8156400" cy="246221"/>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a:t>
            </a:r>
            <a:r>
              <a:rPr lang="en-AU" dirty="0"/>
              <a:t>a001 </a:t>
            </a:r>
            <a:r>
              <a:rPr dirty="0"/>
              <a:t> 2025-11-19 15:29</a:t>
            </a:r>
          </a:p>
        </p:txBody>
      </p:sp>
      <p:sp>
        <p:nvSpPr>
          <p:cNvPr id="14" name="TextBox 13"/>
          <p:cNvSpPr txBox="1"/>
          <p:nvPr/>
        </p:nvSpPr>
        <p:spPr>
          <a:xfrm>
            <a:off x="7132320" y="6126480"/>
            <a:ext cx="1828800" cy="274320"/>
          </a:xfrm>
          <a:prstGeom prst="rect">
            <a:avLst/>
          </a:prstGeom>
          <a:noFill/>
        </p:spPr>
        <p:txBody>
          <a:bodyPr wrap="none">
            <a:spAutoFit/>
          </a:bodyPr>
          <a:lstStyle/>
          <a:p>
            <a:pPr algn="r"/>
            <a:r>
              <a:rPr sz="1400" dirty="0">
                <a:solidFill>
                  <a:srgbClr val="0066CC"/>
                </a:solidFill>
                <a:latin typeface="Calibri"/>
                <a:hlinkClick r:id="rId10"/>
              </a:rPr>
              <a:t>DoViewPlanning.Org</a:t>
            </a:r>
          </a:p>
        </p:txBody>
      </p:sp>
      <p:sp>
        <p:nvSpPr>
          <p:cNvPr id="15" name="TextBox 14"/>
          <p:cNvSpPr txBox="1"/>
          <p:nvPr/>
        </p:nvSpPr>
        <p:spPr>
          <a:xfrm>
            <a:off x="7101711" y="73014"/>
            <a:ext cx="182880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br>
              <a:rPr dirty="0"/>
            </a:br>
            <a:r>
              <a:rPr dirty="0"/>
              <a:t>Not created or endorsed</a:t>
            </a:r>
            <a:br>
              <a:rPr dirty="0"/>
            </a:br>
            <a:r>
              <a:rPr dirty="0"/>
              <a:t>by OAG</a:t>
            </a:r>
          </a:p>
        </p:txBody>
      </p:sp>
      <p:pic>
        <p:nvPicPr>
          <p:cNvPr id="16" name="Google Shape;415;p13" title="Doview new.jpeg">
            <a:extLst>
              <a:ext uri="{FF2B5EF4-FFF2-40B4-BE49-F238E27FC236}">
                <a16:creationId xmlns:a16="http://schemas.microsoft.com/office/drawing/2014/main" id="{AABA5607-73F6-413E-C243-AC30197E0C9E}"/>
              </a:ext>
            </a:extLst>
          </p:cNvPr>
          <p:cNvPicPr preferRelativeResize="0"/>
          <p:nvPr/>
        </p:nvPicPr>
        <p:blipFill>
          <a:blip r:embed="rId11">
            <a:alphaModFix/>
          </a:blip>
          <a:stretch>
            <a:fillRect/>
          </a:stretch>
        </p:blipFill>
        <p:spPr>
          <a:xfrm>
            <a:off x="6955367" y="6109740"/>
            <a:ext cx="327447" cy="307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4" name="TextBox 3"/>
          <p:cNvSpPr txBox="1"/>
          <p:nvPr/>
        </p:nvSpPr>
        <p:spPr>
          <a:xfrm>
            <a:off x="457200" y="777240"/>
            <a:ext cx="8229600" cy="548640"/>
          </a:xfrm>
          <a:prstGeom prst="rect">
            <a:avLst/>
          </a:prstGeom>
          <a:noFill/>
        </p:spPr>
        <p:txBody>
          <a:bodyPr wrap="none">
            <a:spAutoFit/>
          </a:bodyPr>
          <a:lstStyle/>
          <a:p>
            <a:pPr algn="ctr">
              <a:defRPr sz="2200">
                <a:solidFill>
                  <a:srgbClr val="000000"/>
                </a:solidFill>
              </a:defRPr>
            </a:pPr>
            <a:r>
              <a:t>What is a DoView?</a:t>
            </a:r>
          </a:p>
        </p:txBody>
      </p:sp>
      <p:sp>
        <p:nvSpPr>
          <p:cNvPr id="5" name="TextBox 4"/>
          <p:cNvSpPr txBox="1"/>
          <p:nvPr/>
        </p:nvSpPr>
        <p:spPr>
          <a:xfrm>
            <a:off x="640080" y="1463040"/>
            <a:ext cx="7863840" cy="4480560"/>
          </a:xfrm>
          <a:prstGeom prst="rect">
            <a:avLst/>
          </a:prstGeom>
          <a:noFill/>
        </p:spPr>
        <p:txBody>
          <a:bodyPr wrap="square" tIns="0" bIns="0">
            <a:spAutoFit/>
          </a:bodyPr>
          <a:lstStyle/>
          <a:p>
            <a:pPr algn="l">
              <a:defRPr sz="1600">
                <a:solidFill>
                  <a:srgbClr val="000000"/>
                </a:solidFill>
              </a:defRPr>
            </a:pPr>
            <a:r>
              <a:t>A DoView is a new type of diagram used to clarify the underlying ‘This-Then’ logic behind any issue. For example, in strategy and planning, all planning approaches are based on assumptions such as: if we do THIS, THEN that will happen.</a:t>
            </a:r>
            <a:br/>
            <a:br/>
            <a:r>
              <a:t>A DoView makes these assumptions explicit, allowing them to be examined, evaluated and used to make better strategic decisions. A DoView works as a shared thinking tool, helping teams align their mental models about objectives. In planning, DoViews assist with prioritising outcomes, placing indicators next to the boxes they measure, aligning activities with outcomes, measuring performance, evaluating impact, and guiding improvement efforts.</a:t>
            </a:r>
            <a:br/>
            <a:br/>
            <a:r>
              <a:t>DoViews can also analyse any document that is being used to think strategically about taking action—it surfaces the implicit ‘This-Then’ claims. For example, a DoView of a scientific paper reveals its logical structure, making it easier to summarise and understand. DoViewing a document highlights its implications for action.</a:t>
            </a:r>
            <a:br/>
            <a:br/>
            <a:r>
              <a:t>To generate a DoView about anything, visit DoViewPlanning.Org for the free AI DoView Drawing Prompt (ChatGPT). DoViews are powerful for summarising any complex content and accelerating understanding prior to taking any type of action in the world.</a:t>
            </a:r>
          </a:p>
        </p:txBody>
      </p:sp>
      <p:sp>
        <p:nvSpPr>
          <p:cNvPr id="6" name="TextBox 5"/>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15:29</a:t>
            </a:r>
          </a:p>
        </p:txBody>
      </p:sp>
      <p:sp>
        <p:nvSpPr>
          <p:cNvPr id="7" name="TextBox 6"/>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8" name="TextBox 7">
            <a:extLst>
              <a:ext uri="{FF2B5EF4-FFF2-40B4-BE49-F238E27FC236}">
                <a16:creationId xmlns:a16="http://schemas.microsoft.com/office/drawing/2014/main" id="{679F574C-E4E6-ED5A-C920-E9A27D8FF374}"/>
              </a:ext>
            </a:extLst>
          </p:cNvPr>
          <p:cNvSpPr txBox="1"/>
          <p:nvPr/>
        </p:nvSpPr>
        <p:spPr>
          <a:xfrm>
            <a:off x="7101711" y="73014"/>
            <a:ext cx="182880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br>
              <a:rPr dirty="0"/>
            </a:br>
            <a:r>
              <a:rPr dirty="0"/>
              <a:t>Not created or endorsed</a:t>
            </a:r>
            <a:br>
              <a:rPr dirty="0"/>
            </a:br>
            <a:r>
              <a:rPr dirty="0"/>
              <a:t>by OAG</a:t>
            </a:r>
          </a:p>
        </p:txBody>
      </p:sp>
      <p:pic>
        <p:nvPicPr>
          <p:cNvPr id="9" name="Google Shape;415;p13" title="Doview new.jpeg">
            <a:extLst>
              <a:ext uri="{FF2B5EF4-FFF2-40B4-BE49-F238E27FC236}">
                <a16:creationId xmlns:a16="http://schemas.microsoft.com/office/drawing/2014/main" id="{A733E1FF-3483-E67D-7E12-74EDFE450C53}"/>
              </a:ext>
            </a:extLst>
          </p:cNvPr>
          <p:cNvPicPr preferRelativeResize="0"/>
          <p:nvPr/>
        </p:nvPicPr>
        <p:blipFill>
          <a:blip r:embed="rId4">
            <a:alphaModFix/>
          </a:blip>
          <a:stretch>
            <a:fillRect/>
          </a:stretch>
        </p:blipFill>
        <p:spPr>
          <a:xfrm>
            <a:off x="6955367" y="6109740"/>
            <a:ext cx="327447" cy="307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2000" b="1">
                <a:solidFill>
                  <a:srgbClr val="000000"/>
                </a:solidFill>
                <a:latin typeface="Calibri"/>
              </a:rPr>
              <a:t>Final Outcomes</a:t>
            </a:r>
          </a:p>
        </p:txBody>
      </p:sp>
      <p:sp>
        <p:nvSpPr>
          <p:cNvPr id="4" name="Rectangle 3"/>
          <p:cNvSpPr/>
          <p:nvPr/>
        </p:nvSpPr>
        <p:spPr>
          <a:xfrm>
            <a:off x="457200" y="868680"/>
            <a:ext cx="82296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685800" y="155448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Public sector use of public money assured as lawful and regular</a:t>
            </a:r>
          </a:p>
        </p:txBody>
      </p:sp>
      <p:sp>
        <p:nvSpPr>
          <p:cNvPr id="7" name="Rectangle 6"/>
          <p:cNvSpPr/>
          <p:nvPr/>
        </p:nvSpPr>
        <p:spPr>
          <a:xfrm>
            <a:off x="685800" y="15544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685800" y="233172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Public sector financial performance and position transparently reported</a:t>
            </a:r>
          </a:p>
        </p:txBody>
      </p:sp>
      <p:sp>
        <p:nvSpPr>
          <p:cNvPr id="9" name="Rectangle 8"/>
          <p:cNvSpPr/>
          <p:nvPr/>
        </p:nvSpPr>
        <p:spPr>
          <a:xfrm>
            <a:off x="685800" y="233172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85800" y="310896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Public organisations’ service performance and impacts better understood by Parliament and the public</a:t>
            </a:r>
          </a:p>
        </p:txBody>
      </p:sp>
      <p:sp>
        <p:nvSpPr>
          <p:cNvPr id="11" name="Rectangle 10"/>
          <p:cNvSpPr/>
          <p:nvPr/>
        </p:nvSpPr>
        <p:spPr>
          <a:xfrm>
            <a:off x="685800" y="310896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85800" y="388620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Public organisations’ effectiveness and efficiency improved through audit recommendations and follow-up</a:t>
            </a:r>
          </a:p>
        </p:txBody>
      </p:sp>
      <p:sp>
        <p:nvSpPr>
          <p:cNvPr id="13" name="Rectangle 12"/>
          <p:cNvSpPr/>
          <p:nvPr/>
        </p:nvSpPr>
        <p:spPr>
          <a:xfrm>
            <a:off x="685800" y="388620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685800" y="466344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Parliament’s scrutiny of the public sector strengthened through independent advice and assurance</a:t>
            </a:r>
          </a:p>
        </p:txBody>
      </p:sp>
      <p:sp>
        <p:nvSpPr>
          <p:cNvPr id="15" name="Rectangle 14"/>
          <p:cNvSpPr/>
          <p:nvPr/>
        </p:nvSpPr>
        <p:spPr>
          <a:xfrm>
            <a:off x="685800" y="466344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85800" y="5440680"/>
            <a:ext cx="7772400" cy="54864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600" b="0">
                <a:solidFill>
                  <a:srgbClr val="000000"/>
                </a:solidFill>
                <a:latin typeface="Calibri"/>
              </a:rPr>
              <a:t>Public trust and confidence in the public sector improved</a:t>
            </a:r>
          </a:p>
        </p:txBody>
      </p:sp>
      <p:sp>
        <p:nvSpPr>
          <p:cNvPr id="17" name="Rectangle 16"/>
          <p:cNvSpPr/>
          <p:nvPr/>
        </p:nvSpPr>
        <p:spPr>
          <a:xfrm>
            <a:off x="685800" y="5440680"/>
            <a:ext cx="7772400" cy="18000"/>
          </a:xfrm>
          <a:prstGeom prst="rect">
            <a:avLst/>
          </a:prstGeom>
          <a:solidFill>
            <a:srgbClr val="BEBEB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15:29</a:t>
            </a:r>
          </a:p>
        </p:txBody>
      </p:sp>
      <p:sp>
        <p:nvSpPr>
          <p:cNvPr id="19" name="TextBox 18"/>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0" name="TextBox 19">
            <a:extLst>
              <a:ext uri="{FF2B5EF4-FFF2-40B4-BE49-F238E27FC236}">
                <a16:creationId xmlns:a16="http://schemas.microsoft.com/office/drawing/2014/main" id="{8743E4A9-8939-DE45-D1AE-F9A5D3DB6E65}"/>
              </a:ext>
            </a:extLst>
          </p:cNvPr>
          <p:cNvSpPr txBox="1"/>
          <p:nvPr/>
        </p:nvSpPr>
        <p:spPr>
          <a:xfrm>
            <a:off x="7101711" y="73014"/>
            <a:ext cx="182880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br>
              <a:rPr dirty="0"/>
            </a:br>
            <a:r>
              <a:rPr dirty="0"/>
              <a:t>Not created or endorsed</a:t>
            </a:r>
            <a:br>
              <a:rPr dirty="0"/>
            </a:br>
            <a:r>
              <a:rPr dirty="0"/>
              <a:t>by OAG</a:t>
            </a:r>
          </a:p>
        </p:txBody>
      </p:sp>
      <p:pic>
        <p:nvPicPr>
          <p:cNvPr id="21" name="Google Shape;415;p13" title="Doview new.jpeg">
            <a:extLst>
              <a:ext uri="{FF2B5EF4-FFF2-40B4-BE49-F238E27FC236}">
                <a16:creationId xmlns:a16="http://schemas.microsoft.com/office/drawing/2014/main" id="{B4BD8619-468F-0FCB-C27B-00235764DB89}"/>
              </a:ext>
            </a:extLst>
          </p:cNvPr>
          <p:cNvPicPr preferRelativeResize="0"/>
          <p:nvPr/>
        </p:nvPicPr>
        <p:blipFill>
          <a:blip r:embed="rId4">
            <a:alphaModFix/>
          </a:blip>
          <a:stretch>
            <a:fillRect/>
          </a:stretch>
        </p:blipFill>
        <p:spPr>
          <a:xfrm>
            <a:off x="6955367" y="6109740"/>
            <a:ext cx="327447" cy="307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Mandate, Role &amp; Public Sector Accountability System</a:t>
            </a:r>
          </a:p>
        </p:txBody>
      </p:sp>
      <p:sp>
        <p:nvSpPr>
          <p:cNvPr id="5" name="Rectangle 4"/>
          <p:cNvSpPr/>
          <p:nvPr/>
        </p:nvSpPr>
        <p:spPr>
          <a:xfrm>
            <a:off x="960120" y="2318015"/>
            <a:ext cx="1454277"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Auditor-General’s independence as an Officer of Parliament safeguarded</a:t>
            </a:r>
          </a:p>
        </p:txBody>
      </p:sp>
      <p:sp>
        <p:nvSpPr>
          <p:cNvPr id="6" name="Rectangle 5"/>
          <p:cNvSpPr/>
          <p:nvPr/>
        </p:nvSpPr>
        <p:spPr>
          <a:xfrm>
            <a:off x="960120" y="3301503"/>
            <a:ext cx="1454277"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Legislative mandate under the Public Audit Act and related statutes defined</a:t>
            </a:r>
          </a:p>
        </p:txBody>
      </p:sp>
      <p:sp>
        <p:nvSpPr>
          <p:cNvPr id="7" name="Rectangle 6"/>
          <p:cNvSpPr/>
          <p:nvPr/>
        </p:nvSpPr>
        <p:spPr>
          <a:xfrm>
            <a:off x="960120" y="4284991"/>
            <a:ext cx="1454277"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Expectations for lawful, honest, and prudent use of public resources articulated</a:t>
            </a:r>
          </a:p>
        </p:txBody>
      </p:sp>
      <p:sp>
        <p:nvSpPr>
          <p:cNvPr id="8" name="Right Arrow 7"/>
          <p:cNvSpPr/>
          <p:nvPr/>
        </p:nvSpPr>
        <p:spPr>
          <a:xfrm>
            <a:off x="2633853" y="3619511"/>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3298769" y="1743454"/>
            <a:ext cx="2196838" cy="682755"/>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Coverage of all public organisations across central and local government confirmed</a:t>
            </a:r>
          </a:p>
        </p:txBody>
      </p:sp>
      <p:sp>
        <p:nvSpPr>
          <p:cNvPr id="10" name="Rectangle 9"/>
          <p:cNvSpPr/>
          <p:nvPr/>
        </p:nvSpPr>
        <p:spPr>
          <a:xfrm>
            <a:off x="3298769" y="2602187"/>
            <a:ext cx="2196838" cy="498860"/>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Role in providing assurance to Parliament and the public clarified</a:t>
            </a:r>
          </a:p>
        </p:txBody>
      </p:sp>
      <p:sp>
        <p:nvSpPr>
          <p:cNvPr id="11" name="Rectangle 10"/>
          <p:cNvSpPr/>
          <p:nvPr/>
        </p:nvSpPr>
        <p:spPr>
          <a:xfrm>
            <a:off x="3298769" y="3247346"/>
            <a:ext cx="2196838" cy="774197"/>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Relationships with Parliament, select committees, and public </a:t>
            </a:r>
            <a:r>
              <a:rPr sz="1100" b="0" dirty="0" err="1">
                <a:solidFill>
                  <a:srgbClr val="000000"/>
                </a:solidFill>
              </a:rPr>
              <a:t>organisations</a:t>
            </a:r>
            <a:r>
              <a:rPr sz="1100" b="0" dirty="0">
                <a:solidFill>
                  <a:srgbClr val="000000"/>
                </a:solidFill>
              </a:rPr>
              <a:t> structured</a:t>
            </a:r>
          </a:p>
        </p:txBody>
      </p:sp>
      <p:sp>
        <p:nvSpPr>
          <p:cNvPr id="12" name="Rectangle 11"/>
          <p:cNvSpPr/>
          <p:nvPr/>
        </p:nvSpPr>
        <p:spPr>
          <a:xfrm>
            <a:off x="3298769" y="4250939"/>
            <a:ext cx="2196838" cy="518169"/>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Responsibilities for annual audits, performance audits, and inquiries distinguished</a:t>
            </a:r>
          </a:p>
        </p:txBody>
      </p:sp>
      <p:sp>
        <p:nvSpPr>
          <p:cNvPr id="13" name="Rectangle 12"/>
          <p:cNvSpPr/>
          <p:nvPr/>
        </p:nvSpPr>
        <p:spPr>
          <a:xfrm>
            <a:off x="3298769" y="4941828"/>
            <a:ext cx="2196838" cy="911355"/>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Assumptions about public </a:t>
            </a:r>
            <a:r>
              <a:rPr sz="1100" b="0" dirty="0" err="1">
                <a:solidFill>
                  <a:srgbClr val="000000"/>
                </a:solidFill>
              </a:rPr>
              <a:t>organisations’</a:t>
            </a:r>
            <a:r>
              <a:rPr sz="1100" b="0" dirty="0">
                <a:solidFill>
                  <a:srgbClr val="000000"/>
                </a:solidFill>
              </a:rPr>
              <a:t> openness and co-operation made explicit and communicated positively</a:t>
            </a:r>
          </a:p>
        </p:txBody>
      </p:sp>
      <p:sp>
        <p:nvSpPr>
          <p:cNvPr id="14" name="Right Arrow 13"/>
          <p:cNvSpPr/>
          <p:nvPr/>
        </p:nvSpPr>
        <p:spPr>
          <a:xfrm>
            <a:off x="5776475" y="3619511"/>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6379979" y="2161038"/>
            <a:ext cx="1377442"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Independent public reporting on performance, risks, and good practice consolidated</a:t>
            </a:r>
          </a:p>
        </p:txBody>
      </p:sp>
      <p:sp>
        <p:nvSpPr>
          <p:cNvPr id="16" name="Rectangle 15"/>
          <p:cNvSpPr/>
          <p:nvPr/>
        </p:nvSpPr>
        <p:spPr>
          <a:xfrm>
            <a:off x="6379979" y="3328421"/>
            <a:ext cx="1377442" cy="1075943"/>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Understanding of public sector performance and accountability across the system improved</a:t>
            </a:r>
          </a:p>
        </p:txBody>
      </p:sp>
      <p:sp>
        <p:nvSpPr>
          <p:cNvPr id="17" name="Rectangle 16"/>
          <p:cNvSpPr/>
          <p:nvPr/>
        </p:nvSpPr>
        <p:spPr>
          <a:xfrm>
            <a:off x="6379979" y="4495804"/>
            <a:ext cx="1377442" cy="892048"/>
          </a:xfrm>
          <a:prstGeom prst="rect">
            <a:avLst/>
          </a:prstGeom>
          <a:solidFill>
            <a:srgbClr val="FFFFBA"/>
          </a:solidFill>
          <a:ln>
            <a:solidFill>
              <a:srgbClr val="FFFFBA"/>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Public sector accountability system strengthened and more resilient</a:t>
            </a:r>
          </a:p>
        </p:txBody>
      </p:sp>
      <p:sp>
        <p:nvSpPr>
          <p:cNvPr id="18" name="TextBox 17"/>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15:29</a:t>
            </a:r>
          </a:p>
        </p:txBody>
      </p:sp>
      <p:sp>
        <p:nvSpPr>
          <p:cNvPr id="19" name="TextBox 18"/>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0" name="TextBox 19">
            <a:extLst>
              <a:ext uri="{FF2B5EF4-FFF2-40B4-BE49-F238E27FC236}">
                <a16:creationId xmlns:a16="http://schemas.microsoft.com/office/drawing/2014/main" id="{A7609F20-4782-4EF9-5204-A95BBA1393EA}"/>
              </a:ext>
            </a:extLst>
          </p:cNvPr>
          <p:cNvSpPr txBox="1"/>
          <p:nvPr/>
        </p:nvSpPr>
        <p:spPr>
          <a:xfrm>
            <a:off x="7101711" y="73014"/>
            <a:ext cx="182880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br>
              <a:rPr dirty="0"/>
            </a:br>
            <a:r>
              <a:rPr dirty="0"/>
              <a:t>Not created or endorsed</a:t>
            </a:r>
            <a:br>
              <a:rPr dirty="0"/>
            </a:br>
            <a:r>
              <a:rPr dirty="0"/>
              <a:t>by OAG</a:t>
            </a:r>
          </a:p>
        </p:txBody>
      </p:sp>
      <p:pic>
        <p:nvPicPr>
          <p:cNvPr id="21" name="Google Shape;415;p13" title="Doview new.jpeg">
            <a:extLst>
              <a:ext uri="{FF2B5EF4-FFF2-40B4-BE49-F238E27FC236}">
                <a16:creationId xmlns:a16="http://schemas.microsoft.com/office/drawing/2014/main" id="{48C6BF2D-713B-7397-62D8-4A836C1C18E8}"/>
              </a:ext>
            </a:extLst>
          </p:cNvPr>
          <p:cNvPicPr preferRelativeResize="0"/>
          <p:nvPr/>
        </p:nvPicPr>
        <p:blipFill>
          <a:blip r:embed="rId4">
            <a:alphaModFix/>
          </a:blip>
          <a:stretch>
            <a:fillRect/>
          </a:stretch>
        </p:blipFill>
        <p:spPr>
          <a:xfrm>
            <a:off x="6955367" y="6109740"/>
            <a:ext cx="327447" cy="307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Strategic Direction &amp; Shifts to 2028</a:t>
            </a:r>
          </a:p>
        </p:txBody>
      </p:sp>
      <p:sp>
        <p:nvSpPr>
          <p:cNvPr id="5" name="Rectangle 4"/>
          <p:cNvSpPr/>
          <p:nvPr/>
        </p:nvSpPr>
        <p:spPr>
          <a:xfrm>
            <a:off x="339914" y="2751694"/>
            <a:ext cx="145427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Strategic environment, risks, and opportunities for the public sector analysed</a:t>
            </a:r>
          </a:p>
        </p:txBody>
      </p:sp>
      <p:sp>
        <p:nvSpPr>
          <p:cNvPr id="6" name="Rectangle 5"/>
          <p:cNvSpPr/>
          <p:nvPr/>
        </p:nvSpPr>
        <p:spPr>
          <a:xfrm>
            <a:off x="339914" y="3919077"/>
            <a:ext cx="1454277"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Long-term outcomes and impact aspirations for the Auditor-General clarified</a:t>
            </a:r>
          </a:p>
        </p:txBody>
      </p:sp>
      <p:sp>
        <p:nvSpPr>
          <p:cNvPr id="7" name="Right Arrow 6"/>
          <p:cNvSpPr/>
          <p:nvPr/>
        </p:nvSpPr>
        <p:spPr>
          <a:xfrm>
            <a:off x="1917537" y="364106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322199" y="2133458"/>
            <a:ext cx="1300607" cy="708151"/>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Focus on strengthening core assurance role agreed</a:t>
            </a:r>
          </a:p>
        </p:txBody>
      </p:sp>
      <p:sp>
        <p:nvSpPr>
          <p:cNvPr id="9" name="Rectangle 8"/>
          <p:cNvSpPr/>
          <p:nvPr/>
        </p:nvSpPr>
        <p:spPr>
          <a:xfrm>
            <a:off x="2322199" y="2933049"/>
            <a:ext cx="1300607" cy="1259839"/>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Focus on increasing impact with public organisations and sectors defined</a:t>
            </a:r>
          </a:p>
        </p:txBody>
      </p:sp>
      <p:sp>
        <p:nvSpPr>
          <p:cNvPr id="10" name="Rectangle 9"/>
          <p:cNvSpPr/>
          <p:nvPr/>
        </p:nvSpPr>
        <p:spPr>
          <a:xfrm>
            <a:off x="2322199" y="4284328"/>
            <a:ext cx="130060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Focus on enhancing impact in te ao Māori and for Māori communities confirmed</a:t>
            </a:r>
          </a:p>
        </p:txBody>
      </p:sp>
      <p:sp>
        <p:nvSpPr>
          <p:cNvPr id="11" name="Right Arrow 10"/>
          <p:cNvSpPr/>
          <p:nvPr/>
        </p:nvSpPr>
        <p:spPr>
          <a:xfrm>
            <a:off x="3755216" y="366456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4212575" y="1552305"/>
            <a:ext cx="2111515" cy="615697"/>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Work programmes aligned to strategic focus areas developed</a:t>
            </a:r>
          </a:p>
        </p:txBody>
      </p:sp>
      <p:sp>
        <p:nvSpPr>
          <p:cNvPr id="13" name="Rectangle 12"/>
          <p:cNvSpPr/>
          <p:nvPr/>
        </p:nvSpPr>
        <p:spPr>
          <a:xfrm>
            <a:off x="4212574" y="2284268"/>
            <a:ext cx="2111515" cy="615697"/>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err="1">
                <a:solidFill>
                  <a:srgbClr val="000000"/>
                </a:solidFill>
              </a:rPr>
              <a:t>Prioritisation</a:t>
            </a:r>
            <a:r>
              <a:rPr sz="1100" b="0" dirty="0">
                <a:solidFill>
                  <a:srgbClr val="000000"/>
                </a:solidFill>
              </a:rPr>
              <a:t> of audits, performance studies, and inquiries refined</a:t>
            </a:r>
          </a:p>
        </p:txBody>
      </p:sp>
      <p:sp>
        <p:nvSpPr>
          <p:cNvPr id="14" name="Rectangle 13"/>
          <p:cNvSpPr/>
          <p:nvPr/>
        </p:nvSpPr>
        <p:spPr>
          <a:xfrm>
            <a:off x="4230704" y="3016231"/>
            <a:ext cx="2111515" cy="744727"/>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Impact measures and performance indicators for strategic shifts set</a:t>
            </a:r>
          </a:p>
        </p:txBody>
      </p:sp>
      <p:sp>
        <p:nvSpPr>
          <p:cNvPr id="15" name="Rectangle 14"/>
          <p:cNvSpPr/>
          <p:nvPr/>
        </p:nvSpPr>
        <p:spPr>
          <a:xfrm>
            <a:off x="4212571" y="3870893"/>
            <a:ext cx="2111515" cy="618237"/>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Internal planning, risk, and investment processes aligned with strategic intentions</a:t>
            </a:r>
          </a:p>
        </p:txBody>
      </p:sp>
      <p:sp>
        <p:nvSpPr>
          <p:cNvPr id="16" name="Rectangle 15"/>
          <p:cNvSpPr/>
          <p:nvPr/>
        </p:nvSpPr>
        <p:spPr>
          <a:xfrm>
            <a:off x="4212572" y="4629705"/>
            <a:ext cx="2111515" cy="615697"/>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Progress against strategic intentions regularly monitored and evaluated</a:t>
            </a:r>
          </a:p>
        </p:txBody>
      </p:sp>
      <p:sp>
        <p:nvSpPr>
          <p:cNvPr id="17" name="Rectangle 16"/>
          <p:cNvSpPr/>
          <p:nvPr/>
        </p:nvSpPr>
        <p:spPr>
          <a:xfrm>
            <a:off x="4212571" y="5360271"/>
            <a:ext cx="2111515" cy="901062"/>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Insights from assurance work, including te ao Māori engagements, integrated into future planning and topic selection</a:t>
            </a:r>
          </a:p>
        </p:txBody>
      </p:sp>
      <p:sp>
        <p:nvSpPr>
          <p:cNvPr id="18" name="Right Arrow 17"/>
          <p:cNvSpPr/>
          <p:nvPr/>
        </p:nvSpPr>
        <p:spPr>
          <a:xfrm>
            <a:off x="6543546" y="3664569"/>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7019034" y="2762869"/>
            <a:ext cx="1454277" cy="892048"/>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Impact of the Auditor-General’s work on public sector performance increased</a:t>
            </a:r>
          </a:p>
        </p:txBody>
      </p:sp>
      <p:sp>
        <p:nvSpPr>
          <p:cNvPr id="20" name="Rectangle 19"/>
          <p:cNvSpPr/>
          <p:nvPr/>
        </p:nvSpPr>
        <p:spPr>
          <a:xfrm>
            <a:off x="7019034" y="3746357"/>
            <a:ext cx="1454277" cy="1075943"/>
          </a:xfrm>
          <a:prstGeom prst="rect">
            <a:avLst/>
          </a:prstGeom>
          <a:solidFill>
            <a:srgbClr val="F9D3D4"/>
          </a:solidFill>
          <a:ln>
            <a:solidFill>
              <a:srgbClr val="F9D3D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Reputation as a trusted, independent source of insight and assurance strengthened</a:t>
            </a:r>
          </a:p>
        </p:txBody>
      </p:sp>
      <p:sp>
        <p:nvSpPr>
          <p:cNvPr id="21" name="TextBox 20"/>
          <p:cNvSpPr txBox="1"/>
          <p:nvPr/>
        </p:nvSpPr>
        <p:spPr>
          <a:xfrm>
            <a:off x="0" y="6561460"/>
            <a:ext cx="8595360" cy="320040"/>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2025-11-19 15:29</a:t>
            </a:r>
          </a:p>
        </p:txBody>
      </p:sp>
      <p:sp>
        <p:nvSpPr>
          <p:cNvPr id="22" name="TextBox 21"/>
          <p:cNvSpPr txBox="1"/>
          <p:nvPr/>
        </p:nvSpPr>
        <p:spPr>
          <a:xfrm>
            <a:off x="7101711" y="6120337"/>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3" name="TextBox 22">
            <a:extLst>
              <a:ext uri="{FF2B5EF4-FFF2-40B4-BE49-F238E27FC236}">
                <a16:creationId xmlns:a16="http://schemas.microsoft.com/office/drawing/2014/main" id="{EDEACDD0-D229-E117-E24C-77156A4CFBB4}"/>
              </a:ext>
            </a:extLst>
          </p:cNvPr>
          <p:cNvSpPr txBox="1"/>
          <p:nvPr/>
        </p:nvSpPr>
        <p:spPr>
          <a:xfrm>
            <a:off x="7101711" y="73014"/>
            <a:ext cx="182880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br>
              <a:rPr dirty="0"/>
            </a:br>
            <a:r>
              <a:rPr dirty="0"/>
              <a:t>Not created or endorsed</a:t>
            </a:r>
            <a:br>
              <a:rPr dirty="0"/>
            </a:br>
            <a:r>
              <a:rPr dirty="0"/>
              <a:t>by OAG</a:t>
            </a:r>
          </a:p>
        </p:txBody>
      </p:sp>
      <p:pic>
        <p:nvPicPr>
          <p:cNvPr id="24" name="Google Shape;415;p13" title="Doview new.jpeg">
            <a:extLst>
              <a:ext uri="{FF2B5EF4-FFF2-40B4-BE49-F238E27FC236}">
                <a16:creationId xmlns:a16="http://schemas.microsoft.com/office/drawing/2014/main" id="{92BD80F0-A7F4-E499-BE3B-54BD30432569}"/>
              </a:ext>
            </a:extLst>
          </p:cNvPr>
          <p:cNvPicPr preferRelativeResize="0"/>
          <p:nvPr/>
        </p:nvPicPr>
        <p:blipFill>
          <a:blip r:embed="rId4">
            <a:alphaModFix/>
          </a:blip>
          <a:stretch>
            <a:fillRect/>
          </a:stretch>
        </p:blipFill>
        <p:spPr>
          <a:xfrm>
            <a:off x="6924758" y="6103597"/>
            <a:ext cx="327447" cy="307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Support to Parliament &amp; Select Committees</a:t>
            </a:r>
          </a:p>
        </p:txBody>
      </p:sp>
      <p:sp>
        <p:nvSpPr>
          <p:cNvPr id="5" name="Rectangle 4"/>
          <p:cNvSpPr/>
          <p:nvPr/>
        </p:nvSpPr>
        <p:spPr>
          <a:xfrm>
            <a:off x="640634" y="2704086"/>
            <a:ext cx="1300607" cy="1356359"/>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Information needs of Parliament and select committees for holding public organisations to account identified</a:t>
            </a:r>
          </a:p>
        </p:txBody>
      </p:sp>
      <p:sp>
        <p:nvSpPr>
          <p:cNvPr id="6" name="Rectangle 5"/>
          <p:cNvSpPr/>
          <p:nvPr/>
        </p:nvSpPr>
        <p:spPr>
          <a:xfrm>
            <a:off x="640634" y="4151886"/>
            <a:ext cx="130060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Parliamentary work programme, Estimates, and annual review cycles mapped</a:t>
            </a:r>
          </a:p>
        </p:txBody>
      </p:sp>
      <p:sp>
        <p:nvSpPr>
          <p:cNvPr id="7" name="Right Arrow 6"/>
          <p:cNvSpPr/>
          <p:nvPr/>
        </p:nvSpPr>
        <p:spPr>
          <a:xfrm>
            <a:off x="2116056" y="364591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636184" y="1811531"/>
            <a:ext cx="1603438" cy="90017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Priority sectors, entities, and topics for parliamentary scrutiny agreed</a:t>
            </a:r>
          </a:p>
        </p:txBody>
      </p:sp>
      <p:sp>
        <p:nvSpPr>
          <p:cNvPr id="9" name="Rectangle 8"/>
          <p:cNvSpPr/>
          <p:nvPr/>
        </p:nvSpPr>
        <p:spPr>
          <a:xfrm>
            <a:off x="2636186" y="2852930"/>
            <a:ext cx="1603438" cy="116738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Financial and performance information from audits and other work </a:t>
            </a:r>
            <a:r>
              <a:rPr sz="1100" b="0" dirty="0" err="1">
                <a:solidFill>
                  <a:srgbClr val="000000"/>
                </a:solidFill>
              </a:rPr>
              <a:t>synthesised</a:t>
            </a:r>
            <a:r>
              <a:rPr sz="1100" b="0" dirty="0">
                <a:solidFill>
                  <a:srgbClr val="000000"/>
                </a:solidFill>
              </a:rPr>
              <a:t> for parliamentary use</a:t>
            </a:r>
          </a:p>
        </p:txBody>
      </p:sp>
      <p:sp>
        <p:nvSpPr>
          <p:cNvPr id="10" name="Rectangle 9"/>
          <p:cNvSpPr/>
          <p:nvPr/>
        </p:nvSpPr>
        <p:spPr>
          <a:xfrm>
            <a:off x="2636186" y="4204209"/>
            <a:ext cx="1603438" cy="839725"/>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Briefing papers, sector overviews, and thematic reports prepared</a:t>
            </a:r>
          </a:p>
        </p:txBody>
      </p:sp>
      <p:sp>
        <p:nvSpPr>
          <p:cNvPr id="11" name="Rectangle 10"/>
          <p:cNvSpPr/>
          <p:nvPr/>
        </p:nvSpPr>
        <p:spPr>
          <a:xfrm>
            <a:off x="2636186" y="5187697"/>
            <a:ext cx="1603438"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Tailored advice on Estimates, annual reviews, and specific issues formulated</a:t>
            </a:r>
          </a:p>
        </p:txBody>
      </p:sp>
      <p:sp>
        <p:nvSpPr>
          <p:cNvPr id="12" name="Right Arrow 11"/>
          <p:cNvSpPr/>
          <p:nvPr/>
        </p:nvSpPr>
        <p:spPr>
          <a:xfrm>
            <a:off x="4459079" y="361391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4934141" y="1702778"/>
            <a:ext cx="145427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Briefings to select committees scheduled and delivered</a:t>
            </a:r>
          </a:p>
        </p:txBody>
      </p:sp>
      <p:sp>
        <p:nvSpPr>
          <p:cNvPr id="14" name="Rectangle 13"/>
          <p:cNvSpPr/>
          <p:nvPr/>
        </p:nvSpPr>
        <p:spPr>
          <a:xfrm>
            <a:off x="4934141" y="2766531"/>
            <a:ext cx="1454277"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Questions from members of Parliament responded to with timely, relevant advice</a:t>
            </a:r>
          </a:p>
        </p:txBody>
      </p:sp>
      <p:sp>
        <p:nvSpPr>
          <p:cNvPr id="15" name="Rectangle 14"/>
          <p:cNvSpPr/>
          <p:nvPr/>
        </p:nvSpPr>
        <p:spPr>
          <a:xfrm>
            <a:off x="4944502" y="4014179"/>
            <a:ext cx="1454277" cy="997827"/>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Key risks, systemic issues, and good practice examples communicated clearly</a:t>
            </a:r>
          </a:p>
        </p:txBody>
      </p:sp>
      <p:sp>
        <p:nvSpPr>
          <p:cNvPr id="16" name="Rectangle 15"/>
          <p:cNvSpPr/>
          <p:nvPr/>
        </p:nvSpPr>
        <p:spPr>
          <a:xfrm>
            <a:off x="4934141" y="5148034"/>
            <a:ext cx="1464638"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Feedback from MPs and committees captured to refine future advice</a:t>
            </a:r>
          </a:p>
        </p:txBody>
      </p:sp>
      <p:sp>
        <p:nvSpPr>
          <p:cNvPr id="17" name="Right Arrow 16"/>
          <p:cNvSpPr/>
          <p:nvPr/>
        </p:nvSpPr>
        <p:spPr>
          <a:xfrm>
            <a:off x="6682454" y="3645918"/>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7232523" y="2739647"/>
            <a:ext cx="1454277" cy="892048"/>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Parliament’s scrutiny of public organisations’ performance and spending enhanced</a:t>
            </a:r>
          </a:p>
        </p:txBody>
      </p:sp>
      <p:sp>
        <p:nvSpPr>
          <p:cNvPr id="19" name="Rectangle 18"/>
          <p:cNvSpPr/>
          <p:nvPr/>
        </p:nvSpPr>
        <p:spPr>
          <a:xfrm>
            <a:off x="7232523" y="3723135"/>
            <a:ext cx="1454277" cy="1075943"/>
          </a:xfrm>
          <a:prstGeom prst="rect">
            <a:avLst/>
          </a:prstGeom>
          <a:solidFill>
            <a:srgbClr val="9FE1FF"/>
          </a:solidFill>
          <a:ln>
            <a:solidFill>
              <a:srgbClr val="9FE1F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Decisions and recommendations by Parliament better informed by independent evidence</a:t>
            </a:r>
          </a:p>
        </p:txBody>
      </p:sp>
      <p:sp>
        <p:nvSpPr>
          <p:cNvPr id="20" name="TextBox 19"/>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15:29</a:t>
            </a:r>
          </a:p>
        </p:txBody>
      </p:sp>
      <p:sp>
        <p:nvSpPr>
          <p:cNvPr id="21" name="TextBox 20"/>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2" name="TextBox 21">
            <a:extLst>
              <a:ext uri="{FF2B5EF4-FFF2-40B4-BE49-F238E27FC236}">
                <a16:creationId xmlns:a16="http://schemas.microsoft.com/office/drawing/2014/main" id="{FDA3FE7A-0745-D071-67CB-E08C2A0EA98F}"/>
              </a:ext>
            </a:extLst>
          </p:cNvPr>
          <p:cNvSpPr txBox="1"/>
          <p:nvPr/>
        </p:nvSpPr>
        <p:spPr>
          <a:xfrm>
            <a:off x="7101711" y="73014"/>
            <a:ext cx="182880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br>
              <a:rPr dirty="0"/>
            </a:br>
            <a:r>
              <a:rPr dirty="0"/>
              <a:t>Not created or endorsed</a:t>
            </a:r>
            <a:br>
              <a:rPr dirty="0"/>
            </a:br>
            <a:r>
              <a:rPr dirty="0"/>
              <a:t>by OAG</a:t>
            </a:r>
          </a:p>
        </p:txBody>
      </p:sp>
      <p:pic>
        <p:nvPicPr>
          <p:cNvPr id="23" name="Google Shape;415;p13" title="Doview new.jpeg">
            <a:extLst>
              <a:ext uri="{FF2B5EF4-FFF2-40B4-BE49-F238E27FC236}">
                <a16:creationId xmlns:a16="http://schemas.microsoft.com/office/drawing/2014/main" id="{67ABC099-CB5C-F922-E255-6DD34F668349}"/>
              </a:ext>
            </a:extLst>
          </p:cNvPr>
          <p:cNvPicPr preferRelativeResize="0"/>
          <p:nvPr/>
        </p:nvPicPr>
        <p:blipFill>
          <a:blip r:embed="rId4">
            <a:alphaModFix/>
          </a:blip>
          <a:stretch>
            <a:fillRect/>
          </a:stretch>
        </p:blipFill>
        <p:spPr>
          <a:xfrm>
            <a:off x="6955367" y="6109740"/>
            <a:ext cx="327447" cy="307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Annual Audits &amp; Controller Function (Financial Assurance)</a:t>
            </a:r>
          </a:p>
        </p:txBody>
      </p:sp>
      <p:sp>
        <p:nvSpPr>
          <p:cNvPr id="5" name="Rectangle 4"/>
          <p:cNvSpPr/>
          <p:nvPr/>
        </p:nvSpPr>
        <p:spPr>
          <a:xfrm>
            <a:off x="166370" y="2032000"/>
            <a:ext cx="995172" cy="1443736"/>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Public entities’ financial reporting frameworks and obligations mapped</a:t>
            </a:r>
          </a:p>
        </p:txBody>
      </p:sp>
      <p:sp>
        <p:nvSpPr>
          <p:cNvPr id="6" name="Rectangle 5"/>
          <p:cNvSpPr/>
          <p:nvPr/>
        </p:nvSpPr>
        <p:spPr>
          <a:xfrm>
            <a:off x="166370" y="3567176"/>
            <a:ext cx="995172"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Entity-level and system-level financial risks assessed</a:t>
            </a:r>
          </a:p>
        </p:txBody>
      </p:sp>
      <p:sp>
        <p:nvSpPr>
          <p:cNvPr id="7" name="Rectangle 6"/>
          <p:cNvSpPr/>
          <p:nvPr/>
        </p:nvSpPr>
        <p:spPr>
          <a:xfrm>
            <a:off x="166370" y="4734559"/>
            <a:ext cx="995172" cy="8920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Materiality thresholds and audit focus areas determined</a:t>
            </a:r>
          </a:p>
        </p:txBody>
      </p:sp>
      <p:sp>
        <p:nvSpPr>
          <p:cNvPr id="8" name="Right Arrow 7"/>
          <p:cNvSpPr/>
          <p:nvPr/>
        </p:nvSpPr>
        <p:spPr>
          <a:xfrm>
            <a:off x="1315212" y="3719576"/>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1695577" y="1613410"/>
            <a:ext cx="1072007" cy="1627632"/>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Auditors appointed and audit service providers overseen (OAG, Audit New Zealand, private firms)</a:t>
            </a:r>
          </a:p>
        </p:txBody>
      </p:sp>
      <p:sp>
        <p:nvSpPr>
          <p:cNvPr id="10" name="Rectangle 9"/>
          <p:cNvSpPr/>
          <p:nvPr/>
        </p:nvSpPr>
        <p:spPr>
          <a:xfrm>
            <a:off x="1695577" y="3332482"/>
            <a:ext cx="1072007"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Audit methodologies, standards, and quality assurance expectations applied</a:t>
            </a:r>
          </a:p>
        </p:txBody>
      </p:sp>
      <p:sp>
        <p:nvSpPr>
          <p:cNvPr id="11" name="Rectangle 10"/>
          <p:cNvSpPr/>
          <p:nvPr/>
        </p:nvSpPr>
        <p:spPr>
          <a:xfrm>
            <a:off x="1695577" y="4683761"/>
            <a:ext cx="1072007"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Monthly and annual processes for the Controller function defined</a:t>
            </a:r>
          </a:p>
        </p:txBody>
      </p:sp>
      <p:sp>
        <p:nvSpPr>
          <p:cNvPr id="12" name="Right Arrow 11"/>
          <p:cNvSpPr/>
          <p:nvPr/>
        </p:nvSpPr>
        <p:spPr>
          <a:xfrm>
            <a:off x="2891917" y="368172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3462528" y="1508761"/>
            <a:ext cx="1463421" cy="8793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Data and systems for monitoring spending against appropriations established</a:t>
            </a:r>
          </a:p>
        </p:txBody>
      </p:sp>
      <p:sp>
        <p:nvSpPr>
          <p:cNvPr id="14" name="Rectangle 13"/>
          <p:cNvSpPr/>
          <p:nvPr/>
        </p:nvSpPr>
        <p:spPr>
          <a:xfrm>
            <a:off x="3462528" y="2514345"/>
            <a:ext cx="1463421" cy="879348"/>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Entity financial statements and performance information examined</a:t>
            </a:r>
          </a:p>
        </p:txBody>
      </p:sp>
      <p:sp>
        <p:nvSpPr>
          <p:cNvPr id="15" name="Rectangle 14"/>
          <p:cNvSpPr/>
          <p:nvPr/>
        </p:nvSpPr>
        <p:spPr>
          <a:xfrm>
            <a:off x="3462528" y="3512311"/>
            <a:ext cx="1463421" cy="792735"/>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Evidence on regularity, probity, and financial management collected</a:t>
            </a:r>
          </a:p>
        </p:txBody>
      </p:sp>
      <p:sp>
        <p:nvSpPr>
          <p:cNvPr id="16" name="Rectangle 15"/>
          <p:cNvSpPr/>
          <p:nvPr/>
        </p:nvSpPr>
        <p:spPr>
          <a:xfrm>
            <a:off x="3462528" y="4442206"/>
            <a:ext cx="1463421" cy="1008127"/>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Breaches of appropriations, unauthorised expenditure, or control issues identified</a:t>
            </a:r>
          </a:p>
        </p:txBody>
      </p:sp>
      <p:sp>
        <p:nvSpPr>
          <p:cNvPr id="17" name="Rectangle 16"/>
          <p:cNvSpPr/>
          <p:nvPr/>
        </p:nvSpPr>
        <p:spPr>
          <a:xfrm>
            <a:off x="3462528" y="5582917"/>
            <a:ext cx="1463421" cy="81788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Controller checks on government spending against parliamentary authority carried out</a:t>
            </a:r>
          </a:p>
        </p:txBody>
      </p:sp>
      <p:sp>
        <p:nvSpPr>
          <p:cNvPr id="18" name="Right Arrow 17"/>
          <p:cNvSpPr/>
          <p:nvPr/>
        </p:nvSpPr>
        <p:spPr>
          <a:xfrm>
            <a:off x="5145405"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5620893" y="1988312"/>
            <a:ext cx="1225677"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Audit opinions on financial statements and performance information issued</a:t>
            </a:r>
          </a:p>
        </p:txBody>
      </p:sp>
      <p:sp>
        <p:nvSpPr>
          <p:cNvPr id="20" name="Rectangle 19"/>
          <p:cNvSpPr/>
          <p:nvPr/>
        </p:nvSpPr>
        <p:spPr>
          <a:xfrm>
            <a:off x="5620893" y="3155695"/>
            <a:ext cx="1225677" cy="1075943"/>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Controller reports and related advice to Ministers and Parliament provided</a:t>
            </a:r>
          </a:p>
        </p:txBody>
      </p:sp>
      <p:sp>
        <p:nvSpPr>
          <p:cNvPr id="21" name="Rectangle 20"/>
          <p:cNvSpPr/>
          <p:nvPr/>
        </p:nvSpPr>
        <p:spPr>
          <a:xfrm>
            <a:off x="5620893" y="4323078"/>
            <a:ext cx="1225677"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Key findings and recommendations communicated to entity governance and management</a:t>
            </a:r>
          </a:p>
        </p:txBody>
      </p:sp>
      <p:sp>
        <p:nvSpPr>
          <p:cNvPr id="22" name="Right Arrow 21"/>
          <p:cNvSpPr/>
          <p:nvPr/>
        </p:nvSpPr>
        <p:spPr>
          <a:xfrm>
            <a:off x="7066026"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7541514" y="2388108"/>
            <a:ext cx="1072007" cy="1259839"/>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Quality and reliability of public sector financial reporting improved</a:t>
            </a:r>
          </a:p>
        </p:txBody>
      </p:sp>
      <p:sp>
        <p:nvSpPr>
          <p:cNvPr id="24" name="Rectangle 23"/>
          <p:cNvSpPr/>
          <p:nvPr/>
        </p:nvSpPr>
        <p:spPr>
          <a:xfrm>
            <a:off x="7541514" y="3739387"/>
            <a:ext cx="1072007" cy="1443736"/>
          </a:xfrm>
          <a:prstGeom prst="rect">
            <a:avLst/>
          </a:prstGeom>
          <a:solidFill>
            <a:srgbClr val="BEFFA1"/>
          </a:solidFill>
          <a:ln>
            <a:solidFill>
              <a:srgbClr val="BEFFA1"/>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Use of public money by public organisations assured as lawful, prudent, and transparent</a:t>
            </a:r>
          </a:p>
        </p:txBody>
      </p:sp>
      <p:sp>
        <p:nvSpPr>
          <p:cNvPr id="25" name="TextBox 24"/>
          <p:cNvSpPr txBox="1"/>
          <p:nvPr/>
        </p:nvSpPr>
        <p:spPr>
          <a:xfrm>
            <a:off x="228600" y="6537960"/>
            <a:ext cx="8595360" cy="320040"/>
          </a:xfrm>
          <a:prstGeom prst="rect">
            <a:avLst/>
          </a:prstGeom>
          <a:noFill/>
        </p:spPr>
        <p:txBody>
          <a:bodyPr wrap="none">
            <a:spAutoFit/>
          </a:bodyPr>
          <a:lstStyle/>
          <a:p>
            <a:pPr algn="r">
              <a:defRPr sz="1000">
                <a:solidFill>
                  <a:srgbClr val="5A5A5A"/>
                </a:solidFill>
              </a:defRPr>
            </a:pPr>
            <a:r>
              <a:rPr dirty="0"/>
              <a:t>Not endorsed. From online info via free ChatGPT prompt. Use at own risk re IP &amp; accuracy. Dr Paul Duignan </a:t>
            </a:r>
            <a:r>
              <a:rPr dirty="0" err="1"/>
              <a:t>DoViewPlanning.Org</a:t>
            </a:r>
            <a:r>
              <a:rPr dirty="0"/>
              <a:t>.  2025-11-19 15:29</a:t>
            </a:r>
          </a:p>
        </p:txBody>
      </p:sp>
      <p:sp>
        <p:nvSpPr>
          <p:cNvPr id="26" name="TextBox 25"/>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7" name="TextBox 26">
            <a:extLst>
              <a:ext uri="{FF2B5EF4-FFF2-40B4-BE49-F238E27FC236}">
                <a16:creationId xmlns:a16="http://schemas.microsoft.com/office/drawing/2014/main" id="{8E00D668-A2F3-E0DB-901A-FF2543BFC395}"/>
              </a:ext>
            </a:extLst>
          </p:cNvPr>
          <p:cNvSpPr txBox="1"/>
          <p:nvPr/>
        </p:nvSpPr>
        <p:spPr>
          <a:xfrm>
            <a:off x="7101711" y="73014"/>
            <a:ext cx="182880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br>
              <a:rPr dirty="0"/>
            </a:br>
            <a:r>
              <a:rPr dirty="0"/>
              <a:t>Not created or endorsed</a:t>
            </a:r>
            <a:br>
              <a:rPr dirty="0"/>
            </a:br>
            <a:r>
              <a:rPr dirty="0"/>
              <a:t>by OAG</a:t>
            </a:r>
          </a:p>
        </p:txBody>
      </p:sp>
      <p:pic>
        <p:nvPicPr>
          <p:cNvPr id="28" name="Google Shape;415;p13" title="Doview new.jpeg">
            <a:extLst>
              <a:ext uri="{FF2B5EF4-FFF2-40B4-BE49-F238E27FC236}">
                <a16:creationId xmlns:a16="http://schemas.microsoft.com/office/drawing/2014/main" id="{5ED19E0C-16F7-29F9-D721-FBEA14C161A9}"/>
              </a:ext>
            </a:extLst>
          </p:cNvPr>
          <p:cNvPicPr preferRelativeResize="0"/>
          <p:nvPr/>
        </p:nvPicPr>
        <p:blipFill>
          <a:blip r:embed="rId4">
            <a:alphaModFix/>
          </a:blip>
          <a:stretch>
            <a:fillRect/>
          </a:stretch>
        </p:blipFill>
        <p:spPr>
          <a:xfrm>
            <a:off x="6955367" y="6109740"/>
            <a:ext cx="327447" cy="307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Performance Audits, Inquiries &amp; Special Studies</a:t>
            </a:r>
          </a:p>
        </p:txBody>
      </p:sp>
      <p:sp>
        <p:nvSpPr>
          <p:cNvPr id="5" name="Rectangle 4"/>
          <p:cNvSpPr/>
          <p:nvPr/>
        </p:nvSpPr>
        <p:spPr>
          <a:xfrm>
            <a:off x="186182" y="2388207"/>
            <a:ext cx="1377442"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Systemic performance and accountability issues across sectors scanned</a:t>
            </a:r>
          </a:p>
        </p:txBody>
      </p:sp>
      <p:sp>
        <p:nvSpPr>
          <p:cNvPr id="6" name="Rectangle 5"/>
          <p:cNvSpPr/>
          <p:nvPr/>
        </p:nvSpPr>
        <p:spPr>
          <a:xfrm>
            <a:off x="186182" y="3371695"/>
            <a:ext cx="1377442"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Risks, opportunities, and matters of strong parliamentary or public interest prioritised</a:t>
            </a:r>
          </a:p>
        </p:txBody>
      </p:sp>
      <p:sp>
        <p:nvSpPr>
          <p:cNvPr id="7" name="Right Arrow 6"/>
          <p:cNvSpPr/>
          <p:nvPr/>
        </p:nvSpPr>
        <p:spPr>
          <a:xfrm>
            <a:off x="1783080" y="329936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312035" y="1702912"/>
            <a:ext cx="1613980" cy="771145"/>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Potential performance audit and inquiry topics selected and scoped</a:t>
            </a:r>
          </a:p>
        </p:txBody>
      </p:sp>
      <p:sp>
        <p:nvSpPr>
          <p:cNvPr id="9" name="Rectangle 8"/>
          <p:cNvSpPr/>
          <p:nvPr/>
        </p:nvSpPr>
        <p:spPr>
          <a:xfrm>
            <a:off x="2312035" y="2595272"/>
            <a:ext cx="1613980" cy="62687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Clear audit or inquiry objectives and criteria defined</a:t>
            </a:r>
          </a:p>
        </p:txBody>
      </p:sp>
      <p:sp>
        <p:nvSpPr>
          <p:cNvPr id="10" name="Rectangle 9"/>
          <p:cNvSpPr/>
          <p:nvPr/>
        </p:nvSpPr>
        <p:spPr>
          <a:xfrm>
            <a:off x="2312035" y="3374038"/>
            <a:ext cx="1613980" cy="85547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Methods for fieldwork, data collection, and stakeholder engagement designed</a:t>
            </a:r>
          </a:p>
        </p:txBody>
      </p:sp>
      <p:sp>
        <p:nvSpPr>
          <p:cNvPr id="11" name="Rectangle 10"/>
          <p:cNvSpPr/>
          <p:nvPr/>
        </p:nvSpPr>
        <p:spPr>
          <a:xfrm>
            <a:off x="2312035" y="4359641"/>
            <a:ext cx="1613980" cy="811390"/>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Evidence from entities, service users, experts, and documents collected</a:t>
            </a:r>
          </a:p>
        </p:txBody>
      </p:sp>
      <p:sp>
        <p:nvSpPr>
          <p:cNvPr id="12" name="Rectangle 11"/>
          <p:cNvSpPr/>
          <p:nvPr/>
        </p:nvSpPr>
        <p:spPr>
          <a:xfrm>
            <a:off x="2312035" y="5308191"/>
            <a:ext cx="1613980" cy="807016"/>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Findings tested for robustness, fairness, and balance</a:t>
            </a:r>
          </a:p>
        </p:txBody>
      </p:sp>
      <p:sp>
        <p:nvSpPr>
          <p:cNvPr id="13" name="Right Arrow 12"/>
          <p:cNvSpPr/>
          <p:nvPr/>
        </p:nvSpPr>
        <p:spPr>
          <a:xfrm>
            <a:off x="4251896" y="3335431"/>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727384" y="2033935"/>
            <a:ext cx="1454277"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Performance audit, inquiry, and research reports drafted and quality-assured</a:t>
            </a:r>
          </a:p>
        </p:txBody>
      </p:sp>
      <p:sp>
        <p:nvSpPr>
          <p:cNvPr id="15" name="Rectangle 14"/>
          <p:cNvSpPr/>
          <p:nvPr/>
        </p:nvSpPr>
        <p:spPr>
          <a:xfrm>
            <a:off x="4727384" y="3017423"/>
            <a:ext cx="1454277" cy="1075943"/>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Recommendations for improving systems, performance, and transparency formulated</a:t>
            </a:r>
          </a:p>
        </p:txBody>
      </p:sp>
      <p:sp>
        <p:nvSpPr>
          <p:cNvPr id="16" name="Rectangle 15"/>
          <p:cNvSpPr/>
          <p:nvPr/>
        </p:nvSpPr>
        <p:spPr>
          <a:xfrm>
            <a:off x="4727384" y="4184806"/>
            <a:ext cx="1454277" cy="708151"/>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Reports tabled in Parliament and communicated publicly</a:t>
            </a:r>
          </a:p>
        </p:txBody>
      </p:sp>
      <p:sp>
        <p:nvSpPr>
          <p:cNvPr id="17" name="Right Arrow 16"/>
          <p:cNvSpPr/>
          <p:nvPr/>
        </p:nvSpPr>
        <p:spPr>
          <a:xfrm>
            <a:off x="6401117" y="362102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876605" y="1906321"/>
            <a:ext cx="1454277" cy="1259839"/>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Public organisations’ systems, processes, and services improved in response to recommendations</a:t>
            </a:r>
          </a:p>
        </p:txBody>
      </p:sp>
      <p:sp>
        <p:nvSpPr>
          <p:cNvPr id="19" name="Rectangle 18"/>
          <p:cNvSpPr/>
          <p:nvPr/>
        </p:nvSpPr>
        <p:spPr>
          <a:xfrm>
            <a:off x="6876605" y="3257600"/>
            <a:ext cx="1454277"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Public and parliamentary understanding of key performance issues deepened</a:t>
            </a:r>
          </a:p>
        </p:txBody>
      </p:sp>
      <p:sp>
        <p:nvSpPr>
          <p:cNvPr id="20" name="Rectangle 19"/>
          <p:cNvSpPr/>
          <p:nvPr/>
        </p:nvSpPr>
        <p:spPr>
          <a:xfrm>
            <a:off x="6876605" y="4241088"/>
            <a:ext cx="1454277" cy="892048"/>
          </a:xfrm>
          <a:prstGeom prst="rect">
            <a:avLst/>
          </a:prstGeom>
          <a:solidFill>
            <a:srgbClr val="D4C9A4"/>
          </a:solidFill>
          <a:ln>
            <a:solidFill>
              <a:srgbClr val="D4C9A4"/>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Future risks reduced through strengthened controls and governance</a:t>
            </a:r>
          </a:p>
        </p:txBody>
      </p:sp>
      <p:sp>
        <p:nvSpPr>
          <p:cNvPr id="21" name="TextBox 20"/>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15:29</a:t>
            </a:r>
          </a:p>
        </p:txBody>
      </p:sp>
      <p:sp>
        <p:nvSpPr>
          <p:cNvPr id="22" name="TextBox 21"/>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3" name="TextBox 22">
            <a:extLst>
              <a:ext uri="{FF2B5EF4-FFF2-40B4-BE49-F238E27FC236}">
                <a16:creationId xmlns:a16="http://schemas.microsoft.com/office/drawing/2014/main" id="{87CFD5C7-CC2E-0329-37E7-21B496F1518C}"/>
              </a:ext>
            </a:extLst>
          </p:cNvPr>
          <p:cNvSpPr txBox="1"/>
          <p:nvPr/>
        </p:nvSpPr>
        <p:spPr>
          <a:xfrm>
            <a:off x="7101711" y="73014"/>
            <a:ext cx="182880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br>
              <a:rPr dirty="0"/>
            </a:br>
            <a:r>
              <a:rPr dirty="0"/>
              <a:t>Not created or endorsed</a:t>
            </a:r>
            <a:br>
              <a:rPr dirty="0"/>
            </a:br>
            <a:r>
              <a:rPr dirty="0"/>
              <a:t>by OAG</a:t>
            </a:r>
          </a:p>
        </p:txBody>
      </p:sp>
      <p:pic>
        <p:nvPicPr>
          <p:cNvPr id="24" name="Google Shape;415;p13" title="Doview new.jpeg">
            <a:extLst>
              <a:ext uri="{FF2B5EF4-FFF2-40B4-BE49-F238E27FC236}">
                <a16:creationId xmlns:a16="http://schemas.microsoft.com/office/drawing/2014/main" id="{5DE0C56E-6730-2884-55B4-5387CCB2C272}"/>
              </a:ext>
            </a:extLst>
          </p:cNvPr>
          <p:cNvPicPr preferRelativeResize="0"/>
          <p:nvPr/>
        </p:nvPicPr>
        <p:blipFill>
          <a:blip r:embed="rId4">
            <a:alphaModFix/>
          </a:blip>
          <a:stretch>
            <a:fillRect/>
          </a:stretch>
        </p:blipFill>
        <p:spPr>
          <a:xfrm>
            <a:off x="6955367" y="6109740"/>
            <a:ext cx="327447" cy="307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Sector Guidance, Good Practice &amp; System Improvement</a:t>
            </a:r>
          </a:p>
        </p:txBody>
      </p:sp>
      <p:sp>
        <p:nvSpPr>
          <p:cNvPr id="5" name="Rectangle 4"/>
          <p:cNvSpPr/>
          <p:nvPr/>
        </p:nvSpPr>
        <p:spPr>
          <a:xfrm>
            <a:off x="818388" y="1882648"/>
            <a:ext cx="1300607" cy="181152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Areas where public organisations struggle with performance reporting, governance, and financial management analysed</a:t>
            </a:r>
          </a:p>
        </p:txBody>
      </p:sp>
      <p:sp>
        <p:nvSpPr>
          <p:cNvPr id="6" name="Rectangle 5"/>
          <p:cNvSpPr/>
          <p:nvPr/>
        </p:nvSpPr>
        <p:spPr>
          <a:xfrm>
            <a:off x="818388" y="3895344"/>
            <a:ext cx="1300607" cy="181152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Good practice and common pitfalls observed across audits and studies summarised, with priorities for new or updated guidance agreed</a:t>
            </a:r>
          </a:p>
        </p:txBody>
      </p:sp>
      <p:sp>
        <p:nvSpPr>
          <p:cNvPr id="7" name="Right Arrow 6"/>
          <p:cNvSpPr/>
          <p:nvPr/>
        </p:nvSpPr>
        <p:spPr>
          <a:xfrm>
            <a:off x="2411603"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960243" y="1614424"/>
            <a:ext cx="1312164"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Good practice guides on performance reporting, governance, and accountability produced</a:t>
            </a:r>
          </a:p>
        </p:txBody>
      </p:sp>
      <p:sp>
        <p:nvSpPr>
          <p:cNvPr id="9" name="Rectangle 8"/>
          <p:cNvSpPr/>
          <p:nvPr/>
        </p:nvSpPr>
        <p:spPr>
          <a:xfrm>
            <a:off x="2960243" y="3075431"/>
            <a:ext cx="1312164"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Sector-specific guidance, checklists, and examples compiled with partners</a:t>
            </a:r>
          </a:p>
        </p:txBody>
      </p:sp>
      <p:sp>
        <p:nvSpPr>
          <p:cNvPr id="10" name="Rectangle 9"/>
          <p:cNvSpPr/>
          <p:nvPr/>
        </p:nvSpPr>
        <p:spPr>
          <a:xfrm>
            <a:off x="2960243" y="4168647"/>
            <a:ext cx="1312164" cy="713232"/>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Web resources, seminars, and workshops designed</a:t>
            </a:r>
          </a:p>
        </p:txBody>
      </p:sp>
      <p:sp>
        <p:nvSpPr>
          <p:cNvPr id="11" name="Rectangle 10"/>
          <p:cNvSpPr/>
          <p:nvPr/>
        </p:nvSpPr>
        <p:spPr>
          <a:xfrm>
            <a:off x="2960243" y="5083047"/>
            <a:ext cx="1312164"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Online and printed materials maintained and periodically updated</a:t>
            </a:r>
          </a:p>
        </p:txBody>
      </p:sp>
      <p:sp>
        <p:nvSpPr>
          <p:cNvPr id="12" name="Right Arrow 11"/>
          <p:cNvSpPr/>
          <p:nvPr/>
        </p:nvSpPr>
        <p:spPr>
          <a:xfrm>
            <a:off x="4565015"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5113655" y="2087880"/>
            <a:ext cx="1070102" cy="2018792"/>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Guidance promoted through events, briefings, and online channels, and questions from entities about applying guidance responded to</a:t>
            </a:r>
          </a:p>
        </p:txBody>
      </p:sp>
      <p:sp>
        <p:nvSpPr>
          <p:cNvPr id="14" name="Rectangle 13"/>
          <p:cNvSpPr/>
          <p:nvPr/>
        </p:nvSpPr>
        <p:spPr>
          <a:xfrm>
            <a:off x="5113655" y="4538980"/>
            <a:ext cx="1070102" cy="1075943"/>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dirty="0">
                <a:solidFill>
                  <a:srgbClr val="000000"/>
                </a:solidFill>
              </a:rPr>
              <a:t>Feedback from sectors on usefulness of guidance captured and </a:t>
            </a:r>
            <a:r>
              <a:rPr sz="1100" b="0" dirty="0" err="1">
                <a:solidFill>
                  <a:srgbClr val="000000"/>
                </a:solidFill>
              </a:rPr>
              <a:t>analysed</a:t>
            </a:r>
            <a:endParaRPr sz="1100" b="0" dirty="0">
              <a:solidFill>
                <a:srgbClr val="000000"/>
              </a:solidFill>
            </a:endParaRPr>
          </a:p>
        </p:txBody>
      </p:sp>
      <p:sp>
        <p:nvSpPr>
          <p:cNvPr id="15" name="Right Arrow 14"/>
          <p:cNvSpPr/>
          <p:nvPr/>
        </p:nvSpPr>
        <p:spPr>
          <a:xfrm>
            <a:off x="6476365" y="3666744"/>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7025005" y="1795780"/>
            <a:ext cx="1300607" cy="1259839"/>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Quality of performance reporting and governance practices across the public sector improved</a:t>
            </a:r>
          </a:p>
        </p:txBody>
      </p:sp>
      <p:sp>
        <p:nvSpPr>
          <p:cNvPr id="17" name="Rectangle 16"/>
          <p:cNvSpPr/>
          <p:nvPr/>
        </p:nvSpPr>
        <p:spPr>
          <a:xfrm>
            <a:off x="7025005" y="3256787"/>
            <a:ext cx="1300607" cy="892048"/>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Consistency with good practice increased, with exemplars shared and adopted</a:t>
            </a:r>
          </a:p>
        </p:txBody>
      </p:sp>
      <p:sp>
        <p:nvSpPr>
          <p:cNvPr id="18" name="Rectangle 17"/>
          <p:cNvSpPr/>
          <p:nvPr/>
        </p:nvSpPr>
        <p:spPr>
          <a:xfrm>
            <a:off x="7025005" y="4350003"/>
            <a:ext cx="1300607" cy="1443736"/>
          </a:xfrm>
          <a:prstGeom prst="rect">
            <a:avLst/>
          </a:prstGeom>
          <a:solidFill>
            <a:srgbClr val="B6BCF2"/>
          </a:solidFill>
          <a:ln>
            <a:solidFill>
              <a:srgbClr val="B6BCF2"/>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Capability of public organisations to manage performance and report transparently strengthened</a:t>
            </a:r>
          </a:p>
        </p:txBody>
      </p:sp>
      <p:sp>
        <p:nvSpPr>
          <p:cNvPr id="19" name="TextBox 18"/>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15:29</a:t>
            </a:r>
          </a:p>
        </p:txBody>
      </p:sp>
      <p:sp>
        <p:nvSpPr>
          <p:cNvPr id="20" name="TextBox 19"/>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1" name="TextBox 20">
            <a:extLst>
              <a:ext uri="{FF2B5EF4-FFF2-40B4-BE49-F238E27FC236}">
                <a16:creationId xmlns:a16="http://schemas.microsoft.com/office/drawing/2014/main" id="{D97AE2DA-4160-E715-0022-A110354D99DB}"/>
              </a:ext>
            </a:extLst>
          </p:cNvPr>
          <p:cNvSpPr txBox="1"/>
          <p:nvPr/>
        </p:nvSpPr>
        <p:spPr>
          <a:xfrm>
            <a:off x="7101711" y="73014"/>
            <a:ext cx="182880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br>
              <a:rPr dirty="0"/>
            </a:br>
            <a:r>
              <a:rPr dirty="0"/>
              <a:t>Not created or endorsed</a:t>
            </a:r>
            <a:br>
              <a:rPr dirty="0"/>
            </a:br>
            <a:r>
              <a:rPr dirty="0"/>
              <a:t>by OAG</a:t>
            </a:r>
          </a:p>
        </p:txBody>
      </p:sp>
      <p:pic>
        <p:nvPicPr>
          <p:cNvPr id="22" name="Google Shape;415;p13" title="Doview new.jpeg">
            <a:extLst>
              <a:ext uri="{FF2B5EF4-FFF2-40B4-BE49-F238E27FC236}">
                <a16:creationId xmlns:a16="http://schemas.microsoft.com/office/drawing/2014/main" id="{0611C685-09E1-AFC7-8D3B-C7B57EE7671A}"/>
              </a:ext>
            </a:extLst>
          </p:cNvPr>
          <p:cNvPicPr preferRelativeResize="0"/>
          <p:nvPr/>
        </p:nvPicPr>
        <p:blipFill>
          <a:blip r:embed="rId4">
            <a:alphaModFix/>
          </a:blip>
          <a:stretch>
            <a:fillRect/>
          </a:stretch>
        </p:blipFill>
        <p:spPr>
          <a:xfrm>
            <a:off x="6955367" y="6109740"/>
            <a:ext cx="327447" cy="307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hlinkClick r:id="rId2" action="ppaction://hlinksldjump"/>
          </p:cNvPr>
          <p:cNvSpPr/>
          <p:nvPr/>
        </p:nvSpPr>
        <p:spPr>
          <a:xfrm>
            <a:off x="137160" y="137160"/>
            <a:ext cx="1645920" cy="548640"/>
          </a:xfrm>
          <a:prstGeom prst="rect">
            <a:avLst/>
          </a:prstGeom>
          <a:solidFill>
            <a:srgbClr val="E6E6E6"/>
          </a:solidFill>
          <a:ln>
            <a:solidFill>
              <a:srgbClr val="E6E6E6"/>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400" b="0">
                <a:solidFill>
                  <a:srgbClr val="000000"/>
                </a:solidFill>
              </a:rPr>
              <a:t>Back to Overview</a:t>
            </a:r>
          </a:p>
        </p:txBody>
      </p:sp>
      <p:sp>
        <p:nvSpPr>
          <p:cNvPr id="3" name="Rectangle 2"/>
          <p:cNvSpPr/>
          <p:nvPr/>
        </p:nvSpPr>
        <p:spPr>
          <a:xfrm>
            <a:off x="457200" y="868680"/>
            <a:ext cx="8229600" cy="411480"/>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800" b="1">
                <a:solidFill>
                  <a:srgbClr val="000000"/>
                </a:solidFill>
              </a:rPr>
              <a:t>Organisational Structure, People &amp; Resources</a:t>
            </a:r>
          </a:p>
        </p:txBody>
      </p:sp>
      <p:sp>
        <p:nvSpPr>
          <p:cNvPr id="5" name="Rectangle 4"/>
          <p:cNvSpPr/>
          <p:nvPr/>
        </p:nvSpPr>
        <p:spPr>
          <a:xfrm>
            <a:off x="89535" y="2499140"/>
            <a:ext cx="1225677"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Two-unit model (Office of the Auditor-General and Audit New Zealand) confirmed and explained</a:t>
            </a:r>
          </a:p>
        </p:txBody>
      </p:sp>
      <p:sp>
        <p:nvSpPr>
          <p:cNvPr id="6" name="Rectangle 5"/>
          <p:cNvSpPr/>
          <p:nvPr/>
        </p:nvSpPr>
        <p:spPr>
          <a:xfrm>
            <a:off x="89535" y="3850419"/>
            <a:ext cx="1225677"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Shared corporate services arrangements for both business units established</a:t>
            </a:r>
          </a:p>
        </p:txBody>
      </p:sp>
      <p:sp>
        <p:nvSpPr>
          <p:cNvPr id="7" name="Right Arrow 6"/>
          <p:cNvSpPr/>
          <p:nvPr/>
        </p:nvSpPr>
        <p:spPr>
          <a:xfrm>
            <a:off x="1489075" y="3642362"/>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1871527" y="2000504"/>
            <a:ext cx="1287469" cy="1247647"/>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Governance and leadership structures for strategic direction and oversight defined</a:t>
            </a:r>
          </a:p>
        </p:txBody>
      </p:sp>
      <p:sp>
        <p:nvSpPr>
          <p:cNvPr id="9" name="Rectangle 8"/>
          <p:cNvSpPr/>
          <p:nvPr/>
        </p:nvSpPr>
        <p:spPr>
          <a:xfrm>
            <a:off x="1871529" y="3411728"/>
            <a:ext cx="1287469"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Workforce planning for audit, assurance, and specialist skills completed</a:t>
            </a:r>
          </a:p>
        </p:txBody>
      </p:sp>
      <p:sp>
        <p:nvSpPr>
          <p:cNvPr id="10" name="Rectangle 9"/>
          <p:cNvSpPr/>
          <p:nvPr/>
        </p:nvSpPr>
        <p:spPr>
          <a:xfrm>
            <a:off x="1871528" y="4616482"/>
            <a:ext cx="1287469" cy="132570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Recruitment, development, and performance frameworks aligned with strategic intentions</a:t>
            </a:r>
          </a:p>
        </p:txBody>
      </p:sp>
      <p:sp>
        <p:nvSpPr>
          <p:cNvPr id="12" name="Rectangle 11"/>
          <p:cNvSpPr/>
          <p:nvPr/>
        </p:nvSpPr>
        <p:spPr>
          <a:xfrm>
            <a:off x="3853942" y="1818640"/>
            <a:ext cx="1225677"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Cultural capability, including te ao Māori capability, supported</a:t>
            </a:r>
          </a:p>
        </p:txBody>
      </p:sp>
      <p:sp>
        <p:nvSpPr>
          <p:cNvPr id="13" name="Rectangle 12"/>
          <p:cNvSpPr/>
          <p:nvPr/>
        </p:nvSpPr>
        <p:spPr>
          <a:xfrm>
            <a:off x="3853942" y="2986023"/>
            <a:ext cx="1225677"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Audit methodologies, templates, and IT tools maintained and updated</a:t>
            </a:r>
          </a:p>
        </p:txBody>
      </p:sp>
      <p:sp>
        <p:nvSpPr>
          <p:cNvPr id="14" name="Rectangle 13"/>
          <p:cNvSpPr/>
          <p:nvPr/>
        </p:nvSpPr>
        <p:spPr>
          <a:xfrm>
            <a:off x="3853942" y="4153406"/>
            <a:ext cx="1225677"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Quality assurance and peer review processes implemented</a:t>
            </a:r>
          </a:p>
        </p:txBody>
      </p:sp>
      <p:sp>
        <p:nvSpPr>
          <p:cNvPr id="15" name="Rectangle 14"/>
          <p:cNvSpPr/>
          <p:nvPr/>
        </p:nvSpPr>
        <p:spPr>
          <a:xfrm>
            <a:off x="3853942" y="5136894"/>
            <a:ext cx="1225677" cy="892048"/>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Knowledge management and insight-sharing processes strengthened</a:t>
            </a:r>
          </a:p>
        </p:txBody>
      </p:sp>
      <p:sp>
        <p:nvSpPr>
          <p:cNvPr id="16" name="Right Arrow 15"/>
          <p:cNvSpPr/>
          <p:nvPr/>
        </p:nvSpPr>
        <p:spPr>
          <a:xfrm>
            <a:off x="5299075"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774563" y="1988312"/>
            <a:ext cx="1148842" cy="1259839"/>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Funding and resource allocation aligned with strategic priorities and statutory work</a:t>
            </a:r>
          </a:p>
        </p:txBody>
      </p:sp>
      <p:sp>
        <p:nvSpPr>
          <p:cNvPr id="18" name="Rectangle 17"/>
          <p:cNvSpPr/>
          <p:nvPr/>
        </p:nvSpPr>
        <p:spPr>
          <a:xfrm>
            <a:off x="5774563" y="3339591"/>
            <a:ext cx="1148842" cy="708151"/>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Organisational risks monitored and mitigated</a:t>
            </a:r>
          </a:p>
        </p:txBody>
      </p:sp>
      <p:sp>
        <p:nvSpPr>
          <p:cNvPr id="19" name="Rectangle 18"/>
          <p:cNvSpPr/>
          <p:nvPr/>
        </p:nvSpPr>
        <p:spPr>
          <a:xfrm>
            <a:off x="5774563" y="4139182"/>
            <a:ext cx="1148842" cy="1443736"/>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0">
                <a:solidFill>
                  <a:srgbClr val="000000"/>
                </a:solidFill>
              </a:rPr>
              <a:t>Sustainability, wellbeing, and diversity considerations incorporated into resourcing decisions</a:t>
            </a:r>
          </a:p>
        </p:txBody>
      </p:sp>
      <p:sp>
        <p:nvSpPr>
          <p:cNvPr id="20" name="Right Arrow 19"/>
          <p:cNvSpPr/>
          <p:nvPr/>
        </p:nvSpPr>
        <p:spPr>
          <a:xfrm>
            <a:off x="7142861" y="3657600"/>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7618349" y="2480056"/>
            <a:ext cx="1225677" cy="1443736"/>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Capability and capacity to deliver the Auditor-General’s mandate sustained and strengthened</a:t>
            </a:r>
          </a:p>
        </p:txBody>
      </p:sp>
      <p:sp>
        <p:nvSpPr>
          <p:cNvPr id="22" name="Rectangle 21"/>
          <p:cNvSpPr/>
          <p:nvPr/>
        </p:nvSpPr>
        <p:spPr>
          <a:xfrm>
            <a:off x="7618349" y="4015232"/>
            <a:ext cx="1225677" cy="1075943"/>
          </a:xfrm>
          <a:prstGeom prst="rect">
            <a:avLst/>
          </a:prstGeom>
          <a:solidFill>
            <a:srgbClr val="FEBE8F"/>
          </a:solidFill>
          <a:ln>
            <a:solidFill>
              <a:srgbClr val="FEBE8F"/>
            </a:solidFill>
          </a:ln>
        </p:spPr>
        <p:style>
          <a:lnRef idx="1">
            <a:schemeClr val="accent1"/>
          </a:lnRef>
          <a:fillRef idx="3">
            <a:schemeClr val="accent1"/>
          </a:fillRef>
          <a:effectRef idx="2">
            <a:schemeClr val="accent1"/>
          </a:effectRef>
          <a:fontRef idx="minor">
            <a:schemeClr val="lt1"/>
          </a:fontRef>
        </p:style>
        <p:txBody>
          <a:bodyPr wrap="square" lIns="54864" tIns="27432" rIns="54864" bIns="27432" rtlCol="0" anchor="ctr"/>
          <a:lstStyle/>
          <a:p>
            <a:pPr algn="ctr"/>
            <a:r>
              <a:rPr sz="1100" b="1">
                <a:solidFill>
                  <a:srgbClr val="000000"/>
                </a:solidFill>
              </a:rPr>
              <a:t>Independence, integrity, and quality of the Office’s work protected over time</a:t>
            </a:r>
          </a:p>
        </p:txBody>
      </p:sp>
      <p:sp>
        <p:nvSpPr>
          <p:cNvPr id="23" name="TextBox 22"/>
          <p:cNvSpPr txBox="1"/>
          <p:nvPr/>
        </p:nvSpPr>
        <p:spPr>
          <a:xfrm>
            <a:off x="274320" y="6537960"/>
            <a:ext cx="8595360" cy="320040"/>
          </a:xfrm>
          <a:prstGeom prst="rect">
            <a:avLst/>
          </a:prstGeom>
          <a:noFill/>
        </p:spPr>
        <p:txBody>
          <a:bodyPr wrap="none">
            <a:spAutoFit/>
          </a:bodyPr>
          <a:lstStyle/>
          <a:p>
            <a:pPr algn="r">
              <a:defRPr sz="1000">
                <a:solidFill>
                  <a:srgbClr val="5A5A5A"/>
                </a:solidFill>
              </a:defRPr>
            </a:pPr>
            <a:r>
              <a:t>Not endorsed. From online info via free ChatGPT prompt. Use at own risk re IP &amp; accuracy. Dr Paul Duignan DoViewPlanning.Org.  2025-11-19 15:29</a:t>
            </a:r>
          </a:p>
        </p:txBody>
      </p:sp>
      <p:sp>
        <p:nvSpPr>
          <p:cNvPr id="24" name="TextBox 23"/>
          <p:cNvSpPr txBox="1"/>
          <p:nvPr/>
        </p:nvSpPr>
        <p:spPr>
          <a:xfrm>
            <a:off x="7132320" y="6126480"/>
            <a:ext cx="1828800" cy="274320"/>
          </a:xfrm>
          <a:prstGeom prst="rect">
            <a:avLst/>
          </a:prstGeom>
          <a:noFill/>
        </p:spPr>
        <p:txBody>
          <a:bodyPr wrap="none">
            <a:spAutoFit/>
          </a:bodyPr>
          <a:lstStyle/>
          <a:p>
            <a:pPr algn="r"/>
            <a:r>
              <a:rPr sz="1400">
                <a:solidFill>
                  <a:srgbClr val="0066CC"/>
                </a:solidFill>
                <a:latin typeface="Calibri"/>
                <a:hlinkClick r:id="rId3"/>
              </a:rPr>
              <a:t>DoViewPlanning.Org</a:t>
            </a:r>
          </a:p>
        </p:txBody>
      </p:sp>
      <p:sp>
        <p:nvSpPr>
          <p:cNvPr id="25" name="Right Arrow 24">
            <a:extLst>
              <a:ext uri="{FF2B5EF4-FFF2-40B4-BE49-F238E27FC236}">
                <a16:creationId xmlns:a16="http://schemas.microsoft.com/office/drawing/2014/main" id="{FAE6F0D2-25E7-E7B9-3E93-1D2C3C5504D1}"/>
              </a:ext>
            </a:extLst>
          </p:cNvPr>
          <p:cNvSpPr/>
          <p:nvPr/>
        </p:nvSpPr>
        <p:spPr>
          <a:xfrm>
            <a:off x="3360166" y="3630963"/>
            <a:ext cx="256032" cy="256032"/>
          </a:xfrm>
          <a:prstGeom prst="rightArrow">
            <a:avLst/>
          </a:prstGeom>
          <a:solidFill>
            <a:srgbClr val="C8C8C8"/>
          </a:solidFill>
          <a:ln w="635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a:extLst>
              <a:ext uri="{FF2B5EF4-FFF2-40B4-BE49-F238E27FC236}">
                <a16:creationId xmlns:a16="http://schemas.microsoft.com/office/drawing/2014/main" id="{B58C9E8E-3A18-E692-81CE-C895CFBEEB16}"/>
              </a:ext>
            </a:extLst>
          </p:cNvPr>
          <p:cNvSpPr txBox="1"/>
          <p:nvPr/>
        </p:nvSpPr>
        <p:spPr>
          <a:xfrm>
            <a:off x="7101711" y="73014"/>
            <a:ext cx="1828800" cy="553998"/>
          </a:xfrm>
          <a:prstGeom prst="rect">
            <a:avLst/>
          </a:prstGeom>
          <a:noFill/>
        </p:spPr>
        <p:txBody>
          <a:bodyPr wrap="square" lIns="0" tIns="0" rIns="0" bIns="0">
            <a:spAutoFit/>
          </a:bodyPr>
          <a:lstStyle/>
          <a:p>
            <a:pPr algn="r">
              <a:defRPr sz="1200">
                <a:solidFill>
                  <a:srgbClr val="787878"/>
                </a:solidFill>
                <a:latin typeface="Calibri"/>
              </a:defRPr>
            </a:pPr>
            <a:r>
              <a:rPr dirty="0"/>
              <a:t>Illustrative only</a:t>
            </a:r>
            <a:br>
              <a:rPr dirty="0"/>
            </a:br>
            <a:r>
              <a:rPr dirty="0"/>
              <a:t>Not created or endorsed</a:t>
            </a:r>
            <a:br>
              <a:rPr dirty="0"/>
            </a:br>
            <a:r>
              <a:rPr dirty="0"/>
              <a:t>by OAG</a:t>
            </a:r>
          </a:p>
        </p:txBody>
      </p:sp>
      <p:pic>
        <p:nvPicPr>
          <p:cNvPr id="27" name="Google Shape;415;p13" title="Doview new.jpeg">
            <a:extLst>
              <a:ext uri="{FF2B5EF4-FFF2-40B4-BE49-F238E27FC236}">
                <a16:creationId xmlns:a16="http://schemas.microsoft.com/office/drawing/2014/main" id="{9E34C549-5AD6-1D68-6F69-14D39DF91ADF}"/>
              </a:ext>
            </a:extLst>
          </p:cNvPr>
          <p:cNvPicPr preferRelativeResize="0"/>
          <p:nvPr/>
        </p:nvPicPr>
        <p:blipFill>
          <a:blip r:embed="rId4">
            <a:alphaModFix/>
          </a:blip>
          <a:stretch>
            <a:fillRect/>
          </a:stretch>
        </p:blipFill>
        <p:spPr>
          <a:xfrm>
            <a:off x="6955367" y="6109740"/>
            <a:ext cx="327447" cy="3078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TotalTime>
  <Words>1816</Words>
  <Application>Microsoft Macintosh PowerPoint</Application>
  <PresentationFormat>On-screen Show (4:3)</PresentationFormat>
  <Paragraphs>154</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Paul Duignan</cp:lastModifiedBy>
  <cp:revision>6</cp:revision>
  <dcterms:created xsi:type="dcterms:W3CDTF">2013-01-27T09:14:16Z</dcterms:created>
  <dcterms:modified xsi:type="dcterms:W3CDTF">2025-11-25T09:36:52Z</dcterms:modified>
  <cp:category/>
</cp:coreProperties>
</file>