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05"/>
  </p:normalViewPr>
  <p:slideViewPr>
    <p:cSldViewPr snapToGrid="0" snapToObjects="1">
      <p:cViewPr varScale="1">
        <p:scale>
          <a:sx n="132" d="100"/>
          <a:sy n="132" d="100"/>
        </p:scale>
        <p:origin x="145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image" Target="../media/image1.jpg"/><Relationship Id="rId5" Type="http://schemas.openxmlformats.org/officeDocument/2006/relationships/slide" Target="slide5.xml"/><Relationship Id="rId10" Type="http://schemas.openxmlformats.org/officeDocument/2006/relationships/hyperlink" Target="http://DoViewPlanning.Org" TargetMode="Externa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42289" y="96536"/>
            <a:ext cx="4760422" cy="738664"/>
          </a:xfrm>
          <a:prstGeom prst="rect">
            <a:avLst/>
          </a:prstGeom>
          <a:noFill/>
        </p:spPr>
        <p:txBody>
          <a:bodyPr wrap="square" lIns="0" tIns="0" rIns="0" bIns="0">
            <a:spAutoFit/>
          </a:bodyPr>
          <a:lstStyle/>
          <a:p>
            <a:pPr algn="ctr">
              <a:defRPr sz="2400">
                <a:solidFill>
                  <a:srgbClr val="000000"/>
                </a:solidFill>
              </a:defRPr>
            </a:pPr>
            <a:r>
              <a:rPr dirty="0"/>
              <a:t>NZ Office of the Auditor General</a:t>
            </a:r>
            <a:r>
              <a:rPr lang="en-AU" dirty="0"/>
              <a:t> OAG</a:t>
            </a:r>
            <a:r>
              <a:rPr dirty="0"/>
              <a:t> </a:t>
            </a:r>
            <a:r>
              <a:rPr dirty="0">
                <a:hlinkClick r:id="" action="ppaction://hlinkshowjump?jump=lastslide">
                  <a:extLst>
                    <a:ext uri="{A12FA001-AC4F-418D-AE19-62706E023703}">
                      <ahyp:hlinkClr xmlns:ahyp="http://schemas.microsoft.com/office/drawing/2018/hyperlinkcolor" val="tx"/>
                    </a:ext>
                  </a:extLst>
                </a:hlinkClick>
              </a:rPr>
              <a:t>DoView</a:t>
            </a:r>
            <a:r>
              <a:rPr dirty="0"/>
              <a:t> Strategy Diagram</a:t>
            </a:r>
          </a:p>
        </p:txBody>
      </p:sp>
      <p:sp>
        <p:nvSpPr>
          <p:cNvPr id="3" name="Rectangle 2">
            <a:hlinkClick r:id="rId2" action="ppaction://hlinksldjump"/>
          </p:cNvPr>
          <p:cNvSpPr/>
          <p:nvPr/>
        </p:nvSpPr>
        <p:spPr>
          <a:xfrm>
            <a:off x="3582000" y="1435608"/>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Final Outcomes</a:t>
            </a:r>
          </a:p>
        </p:txBody>
      </p:sp>
      <p:sp>
        <p:nvSpPr>
          <p:cNvPr id="4" name="Rectangle 3"/>
          <p:cNvSpPr/>
          <p:nvPr/>
        </p:nvSpPr>
        <p:spPr>
          <a:xfrm>
            <a:off x="3582000" y="1435608"/>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1242000" y="2476764"/>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816208"/>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Mandate, Role &amp; Public Sector Accountability System</a:t>
            </a:r>
          </a:p>
        </p:txBody>
      </p:sp>
      <p:sp>
        <p:nvSpPr>
          <p:cNvPr id="7" name="Rectangle 6">
            <a:hlinkClick r:id="rId4" action="ppaction://hlinksldjump"/>
          </p:cNvPr>
          <p:cNvSpPr/>
          <p:nvPr/>
        </p:nvSpPr>
        <p:spPr>
          <a:xfrm>
            <a:off x="3582000" y="2816208"/>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Strategic Direction &amp; Shifts to 2028</a:t>
            </a:r>
          </a:p>
        </p:txBody>
      </p:sp>
      <p:sp>
        <p:nvSpPr>
          <p:cNvPr id="8" name="Rectangle 7">
            <a:hlinkClick r:id="rId5" action="ppaction://hlinksldjump"/>
          </p:cNvPr>
          <p:cNvSpPr/>
          <p:nvPr/>
        </p:nvSpPr>
        <p:spPr>
          <a:xfrm>
            <a:off x="5922000" y="2816208"/>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Support to Parliament &amp; Select Committees</a:t>
            </a:r>
          </a:p>
        </p:txBody>
      </p:sp>
      <p:sp>
        <p:nvSpPr>
          <p:cNvPr id="9" name="Rectangle 8">
            <a:hlinkClick r:id="rId6" action="ppaction://hlinksldjump"/>
          </p:cNvPr>
          <p:cNvSpPr/>
          <p:nvPr/>
        </p:nvSpPr>
        <p:spPr>
          <a:xfrm>
            <a:off x="1242000" y="3968208"/>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Annual Audits &amp; Controller Function (Financial Assurance)</a:t>
            </a:r>
          </a:p>
        </p:txBody>
      </p:sp>
      <p:sp>
        <p:nvSpPr>
          <p:cNvPr id="10" name="Rectangle 9">
            <a:hlinkClick r:id="rId7" action="ppaction://hlinksldjump"/>
          </p:cNvPr>
          <p:cNvSpPr/>
          <p:nvPr/>
        </p:nvSpPr>
        <p:spPr>
          <a:xfrm>
            <a:off x="3582000" y="3968208"/>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Performance Audits, Inquiries &amp; Special Studies</a:t>
            </a:r>
          </a:p>
        </p:txBody>
      </p:sp>
      <p:sp>
        <p:nvSpPr>
          <p:cNvPr id="11" name="Rectangle 10">
            <a:hlinkClick r:id="rId8" action="ppaction://hlinksldjump"/>
          </p:cNvPr>
          <p:cNvSpPr/>
          <p:nvPr/>
        </p:nvSpPr>
        <p:spPr>
          <a:xfrm>
            <a:off x="5922000" y="3968208"/>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Sector Guidance, Good Practice &amp; System Improvement</a:t>
            </a:r>
          </a:p>
        </p:txBody>
      </p:sp>
      <p:sp>
        <p:nvSpPr>
          <p:cNvPr id="12" name="Rectangle 11">
            <a:hlinkClick r:id="rId9" action="ppaction://hlinksldjump"/>
          </p:cNvPr>
          <p:cNvSpPr/>
          <p:nvPr/>
        </p:nvSpPr>
        <p:spPr>
          <a:xfrm>
            <a:off x="3582000" y="5120208"/>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Organisational Structure, People &amp; Resources</a:t>
            </a:r>
          </a:p>
        </p:txBody>
      </p:sp>
      <p:sp>
        <p:nvSpPr>
          <p:cNvPr id="13" name="TextBox 12"/>
          <p:cNvSpPr txBox="1"/>
          <p:nvPr/>
        </p:nvSpPr>
        <p:spPr>
          <a:xfrm>
            <a:off x="713280" y="6537960"/>
            <a:ext cx="8156400"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a:t>
            </a:r>
            <a:r>
              <a:rPr lang="en-AU" dirty="0"/>
              <a:t>a001 </a:t>
            </a:r>
            <a:r>
              <a:rPr dirty="0"/>
              <a:t> 2025-11-19 15:29</a:t>
            </a:r>
          </a:p>
        </p:txBody>
      </p:sp>
      <p:sp>
        <p:nvSpPr>
          <p:cNvPr id="14" name="TextBox 13"/>
          <p:cNvSpPr txBox="1"/>
          <p:nvPr/>
        </p:nvSpPr>
        <p:spPr>
          <a:xfrm>
            <a:off x="7132320" y="6126480"/>
            <a:ext cx="1828800" cy="274320"/>
          </a:xfrm>
          <a:prstGeom prst="rect">
            <a:avLst/>
          </a:prstGeom>
          <a:noFill/>
        </p:spPr>
        <p:txBody>
          <a:bodyPr wrap="none">
            <a:spAutoFit/>
          </a:bodyPr>
          <a:lstStyle/>
          <a:p>
            <a:pPr algn="r"/>
            <a:r>
              <a:rPr sz="1400" dirty="0">
                <a:solidFill>
                  <a:srgbClr val="0066CC"/>
                </a:solidFill>
                <a:latin typeface="Calibri"/>
                <a:hlinkClick r:id="rId10"/>
              </a:rPr>
              <a:t>DoViewPlanning.Org</a:t>
            </a:r>
          </a:p>
        </p:txBody>
      </p:sp>
      <p:sp>
        <p:nvSpPr>
          <p:cNvPr id="15" name="TextBox 14"/>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16" name="Google Shape;415;p13" title="Doview new.jpeg">
            <a:extLst>
              <a:ext uri="{FF2B5EF4-FFF2-40B4-BE49-F238E27FC236}">
                <a16:creationId xmlns:a16="http://schemas.microsoft.com/office/drawing/2014/main" id="{AABA5607-73F6-413E-C243-AC30197E0C9E}"/>
              </a:ext>
            </a:extLst>
          </p:cNvPr>
          <p:cNvPicPr preferRelativeResize="0"/>
          <p:nvPr/>
        </p:nvPicPr>
        <p:blipFill>
          <a:blip r:embed="rId11">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prioritising outcomes, placing indicators next to the boxes they measure, aligning activities with outcomes, measuring performance, evaluating impact, and guiding improvement efforts.</a:t>
            </a:r>
            <a:br/>
            <a:br/>
            <a:r>
              <a:t>DoViews can also analyse any document that is being used to think strategically about taking action—it surfaces the implicit ‘This-Then’ claims. For example, a DoView of a scientific paper reveals its logical structure, making it easier to summarise and understand. DoViewing a document highlights its implications for action.</a:t>
            </a:r>
            <a:br/>
            <a:br/>
            <a:r>
              <a:t>To generate a DoView about anything, visit DoViewPlanning.Org for the free AI DoView Drawing Prompt (ChatGPT). DoViews are powerful for summarising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679F574C-E4E6-ED5A-C920-E9A27D8FF374}"/>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9" name="Google Shape;415;p13" title="Doview new.jpeg">
            <a:extLst>
              <a:ext uri="{FF2B5EF4-FFF2-40B4-BE49-F238E27FC236}">
                <a16:creationId xmlns:a16="http://schemas.microsoft.com/office/drawing/2014/main" id="{A733E1FF-3483-E67D-7E12-74EDFE450C53}"/>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sector use of public money assured as lawful and regular</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33172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sector financial performance and position transparently reported</a:t>
            </a:r>
          </a:p>
        </p:txBody>
      </p:sp>
      <p:sp>
        <p:nvSpPr>
          <p:cNvPr id="9" name="Rectangle 8"/>
          <p:cNvSpPr/>
          <p:nvPr/>
        </p:nvSpPr>
        <p:spPr>
          <a:xfrm>
            <a:off x="685800" y="233172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310896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organisations’ service performance and impacts better understood by Parliament and the public</a:t>
            </a:r>
          </a:p>
        </p:txBody>
      </p:sp>
      <p:sp>
        <p:nvSpPr>
          <p:cNvPr id="11" name="Rectangle 10"/>
          <p:cNvSpPr/>
          <p:nvPr/>
        </p:nvSpPr>
        <p:spPr>
          <a:xfrm>
            <a:off x="685800" y="31089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85800" y="388620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organisations’ effectiveness and efficiency improved through audit recommendations and follow-up</a:t>
            </a:r>
          </a:p>
        </p:txBody>
      </p:sp>
      <p:sp>
        <p:nvSpPr>
          <p:cNvPr id="13" name="Rectangle 12"/>
          <p:cNvSpPr/>
          <p:nvPr/>
        </p:nvSpPr>
        <p:spPr>
          <a:xfrm>
            <a:off x="685800" y="388620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85800" y="466344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Parliament’s scrutiny of the public sector strengthened through independent advice and assurance</a:t>
            </a:r>
          </a:p>
        </p:txBody>
      </p:sp>
      <p:sp>
        <p:nvSpPr>
          <p:cNvPr id="15" name="Rectangle 14"/>
          <p:cNvSpPr/>
          <p:nvPr/>
        </p:nvSpPr>
        <p:spPr>
          <a:xfrm>
            <a:off x="685800" y="46634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85800" y="54406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Public trust and confidence in the public sector improved</a:t>
            </a:r>
          </a:p>
        </p:txBody>
      </p:sp>
      <p:sp>
        <p:nvSpPr>
          <p:cNvPr id="17" name="Rectangle 16"/>
          <p:cNvSpPr/>
          <p:nvPr/>
        </p:nvSpPr>
        <p:spPr>
          <a:xfrm>
            <a:off x="685800" y="54406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19" name="TextBox 1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0" name="TextBox 19">
            <a:extLst>
              <a:ext uri="{FF2B5EF4-FFF2-40B4-BE49-F238E27FC236}">
                <a16:creationId xmlns:a16="http://schemas.microsoft.com/office/drawing/2014/main" id="{8743E4A9-8939-DE45-D1AE-F9A5D3DB6E65}"/>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1" name="Google Shape;415;p13" title="Doview new.jpeg">
            <a:extLst>
              <a:ext uri="{FF2B5EF4-FFF2-40B4-BE49-F238E27FC236}">
                <a16:creationId xmlns:a16="http://schemas.microsoft.com/office/drawing/2014/main" id="{B4BD8619-468F-0FCB-C27B-00235764DB89}"/>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Mandate, Role &amp; Public Sector Accountability System</a:t>
            </a:r>
          </a:p>
        </p:txBody>
      </p:sp>
      <p:sp>
        <p:nvSpPr>
          <p:cNvPr id="5" name="Rectangle 4"/>
          <p:cNvSpPr/>
          <p:nvPr/>
        </p:nvSpPr>
        <p:spPr>
          <a:xfrm>
            <a:off x="960120" y="2318015"/>
            <a:ext cx="1454277"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Auditor-General’s independence as an Officer of Parliament safeguarded</a:t>
            </a:r>
          </a:p>
        </p:txBody>
      </p:sp>
      <p:sp>
        <p:nvSpPr>
          <p:cNvPr id="6" name="Rectangle 5"/>
          <p:cNvSpPr/>
          <p:nvPr/>
        </p:nvSpPr>
        <p:spPr>
          <a:xfrm>
            <a:off x="960120" y="3301503"/>
            <a:ext cx="1454277"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Legislative mandate under the Public Audit Act and related statutes defined</a:t>
            </a:r>
          </a:p>
        </p:txBody>
      </p:sp>
      <p:sp>
        <p:nvSpPr>
          <p:cNvPr id="7" name="Rectangle 6"/>
          <p:cNvSpPr/>
          <p:nvPr/>
        </p:nvSpPr>
        <p:spPr>
          <a:xfrm>
            <a:off x="960120" y="4284991"/>
            <a:ext cx="1454277"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Expectations for lawful, honest, and prudent use of public resources articulated</a:t>
            </a:r>
          </a:p>
        </p:txBody>
      </p:sp>
      <p:sp>
        <p:nvSpPr>
          <p:cNvPr id="8" name="Right Arrow 7"/>
          <p:cNvSpPr/>
          <p:nvPr/>
        </p:nvSpPr>
        <p:spPr>
          <a:xfrm>
            <a:off x="2633853" y="361951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3298769" y="1743454"/>
            <a:ext cx="2196838" cy="68275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Coverage of all public organisations across central and local government confirmed</a:t>
            </a:r>
          </a:p>
        </p:txBody>
      </p:sp>
      <p:sp>
        <p:nvSpPr>
          <p:cNvPr id="10" name="Rectangle 9"/>
          <p:cNvSpPr/>
          <p:nvPr/>
        </p:nvSpPr>
        <p:spPr>
          <a:xfrm>
            <a:off x="3298769" y="2602187"/>
            <a:ext cx="2196838" cy="4988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Role in providing assurance to Parliament and the public clarified</a:t>
            </a:r>
          </a:p>
        </p:txBody>
      </p:sp>
      <p:sp>
        <p:nvSpPr>
          <p:cNvPr id="11" name="Rectangle 10"/>
          <p:cNvSpPr/>
          <p:nvPr/>
        </p:nvSpPr>
        <p:spPr>
          <a:xfrm>
            <a:off x="3298769" y="3247346"/>
            <a:ext cx="2196838" cy="774197"/>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Relationships with Parliament, select committees, and public </a:t>
            </a:r>
            <a:r>
              <a:rPr sz="1100" b="0" dirty="0" err="1">
                <a:solidFill>
                  <a:srgbClr val="000000"/>
                </a:solidFill>
              </a:rPr>
              <a:t>organisations</a:t>
            </a:r>
            <a:r>
              <a:rPr sz="1100" b="0" dirty="0">
                <a:solidFill>
                  <a:srgbClr val="000000"/>
                </a:solidFill>
              </a:rPr>
              <a:t> structured</a:t>
            </a:r>
          </a:p>
        </p:txBody>
      </p:sp>
      <p:sp>
        <p:nvSpPr>
          <p:cNvPr id="12" name="Rectangle 11"/>
          <p:cNvSpPr/>
          <p:nvPr/>
        </p:nvSpPr>
        <p:spPr>
          <a:xfrm>
            <a:off x="3298769" y="4250939"/>
            <a:ext cx="2196838" cy="51816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Responsibilities for annual audits, performance audits, and inquiries distinguished</a:t>
            </a:r>
          </a:p>
        </p:txBody>
      </p:sp>
      <p:sp>
        <p:nvSpPr>
          <p:cNvPr id="13" name="Rectangle 12"/>
          <p:cNvSpPr/>
          <p:nvPr/>
        </p:nvSpPr>
        <p:spPr>
          <a:xfrm>
            <a:off x="3298769" y="4941828"/>
            <a:ext cx="2196838" cy="91135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Assumptions about public </a:t>
            </a:r>
            <a:r>
              <a:rPr sz="1100" b="0" dirty="0" err="1">
                <a:solidFill>
                  <a:srgbClr val="000000"/>
                </a:solidFill>
              </a:rPr>
              <a:t>organisations’</a:t>
            </a:r>
            <a:r>
              <a:rPr sz="1100" b="0" dirty="0">
                <a:solidFill>
                  <a:srgbClr val="000000"/>
                </a:solidFill>
              </a:rPr>
              <a:t> openness and co-operation made explicit and communicated positively</a:t>
            </a:r>
          </a:p>
        </p:txBody>
      </p:sp>
      <p:sp>
        <p:nvSpPr>
          <p:cNvPr id="14" name="Right Arrow 13"/>
          <p:cNvSpPr/>
          <p:nvPr/>
        </p:nvSpPr>
        <p:spPr>
          <a:xfrm>
            <a:off x="5776475" y="361951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379979" y="2161038"/>
            <a:ext cx="1377442"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Independent public reporting on performance, risks, and good practice consolidated</a:t>
            </a:r>
          </a:p>
        </p:txBody>
      </p:sp>
      <p:sp>
        <p:nvSpPr>
          <p:cNvPr id="16" name="Rectangle 15"/>
          <p:cNvSpPr/>
          <p:nvPr/>
        </p:nvSpPr>
        <p:spPr>
          <a:xfrm>
            <a:off x="6379979" y="3328421"/>
            <a:ext cx="1377442"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Understanding of public sector performance and accountability across the system improved</a:t>
            </a:r>
          </a:p>
        </p:txBody>
      </p:sp>
      <p:sp>
        <p:nvSpPr>
          <p:cNvPr id="17" name="Rectangle 16"/>
          <p:cNvSpPr/>
          <p:nvPr/>
        </p:nvSpPr>
        <p:spPr>
          <a:xfrm>
            <a:off x="6379979" y="4495804"/>
            <a:ext cx="137744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Public sector accountability system strengthened and more resilient</a:t>
            </a:r>
          </a:p>
        </p:txBody>
      </p:sp>
      <p:sp>
        <p:nvSpPr>
          <p:cNvPr id="18" name="TextBox 1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19" name="TextBox 1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0" name="TextBox 19">
            <a:extLst>
              <a:ext uri="{FF2B5EF4-FFF2-40B4-BE49-F238E27FC236}">
                <a16:creationId xmlns:a16="http://schemas.microsoft.com/office/drawing/2014/main" id="{A7609F20-4782-4EF9-5204-A95BBA1393EA}"/>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1" name="Google Shape;415;p13" title="Doview new.jpeg">
            <a:extLst>
              <a:ext uri="{FF2B5EF4-FFF2-40B4-BE49-F238E27FC236}">
                <a16:creationId xmlns:a16="http://schemas.microsoft.com/office/drawing/2014/main" id="{48C6BF2D-713B-7397-62D8-4A836C1C18E8}"/>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Strategic Direction &amp; Shifts to 2028</a:t>
            </a:r>
          </a:p>
        </p:txBody>
      </p:sp>
      <p:sp>
        <p:nvSpPr>
          <p:cNvPr id="5" name="Rectangle 4"/>
          <p:cNvSpPr/>
          <p:nvPr/>
        </p:nvSpPr>
        <p:spPr>
          <a:xfrm>
            <a:off x="339914" y="2751694"/>
            <a:ext cx="145427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Strategic environment, risks, and opportunities for the public sector analysed</a:t>
            </a:r>
          </a:p>
        </p:txBody>
      </p:sp>
      <p:sp>
        <p:nvSpPr>
          <p:cNvPr id="6" name="Rectangle 5"/>
          <p:cNvSpPr/>
          <p:nvPr/>
        </p:nvSpPr>
        <p:spPr>
          <a:xfrm>
            <a:off x="339914" y="3919077"/>
            <a:ext cx="145427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Long-term outcomes and impact aspirations for the Auditor-General clarified</a:t>
            </a:r>
          </a:p>
        </p:txBody>
      </p:sp>
      <p:sp>
        <p:nvSpPr>
          <p:cNvPr id="7" name="Right Arrow 6"/>
          <p:cNvSpPr/>
          <p:nvPr/>
        </p:nvSpPr>
        <p:spPr>
          <a:xfrm>
            <a:off x="1917537" y="364106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322199" y="2133458"/>
            <a:ext cx="1300607" cy="708151"/>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Focus on strengthening core assurance role agreed</a:t>
            </a:r>
          </a:p>
        </p:txBody>
      </p:sp>
      <p:sp>
        <p:nvSpPr>
          <p:cNvPr id="9" name="Rectangle 8"/>
          <p:cNvSpPr/>
          <p:nvPr/>
        </p:nvSpPr>
        <p:spPr>
          <a:xfrm>
            <a:off x="2322199" y="2933049"/>
            <a:ext cx="130060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Focus on increasing impact with public organisations and sectors defined</a:t>
            </a:r>
          </a:p>
        </p:txBody>
      </p:sp>
      <p:sp>
        <p:nvSpPr>
          <p:cNvPr id="10" name="Rectangle 9"/>
          <p:cNvSpPr/>
          <p:nvPr/>
        </p:nvSpPr>
        <p:spPr>
          <a:xfrm>
            <a:off x="2322199" y="4284328"/>
            <a:ext cx="13006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Focus on enhancing impact in te ao Māori and for Māori communities confirmed</a:t>
            </a:r>
          </a:p>
        </p:txBody>
      </p:sp>
      <p:sp>
        <p:nvSpPr>
          <p:cNvPr id="11" name="Right Arrow 10"/>
          <p:cNvSpPr/>
          <p:nvPr/>
        </p:nvSpPr>
        <p:spPr>
          <a:xfrm>
            <a:off x="3755216" y="366456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212575" y="1552305"/>
            <a:ext cx="2111515" cy="61569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 programmes aligned to strategic focus areas developed</a:t>
            </a:r>
          </a:p>
        </p:txBody>
      </p:sp>
      <p:sp>
        <p:nvSpPr>
          <p:cNvPr id="13" name="Rectangle 12"/>
          <p:cNvSpPr/>
          <p:nvPr/>
        </p:nvSpPr>
        <p:spPr>
          <a:xfrm>
            <a:off x="4212574" y="2284268"/>
            <a:ext cx="2111515" cy="61569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err="1">
                <a:solidFill>
                  <a:srgbClr val="000000"/>
                </a:solidFill>
              </a:rPr>
              <a:t>Prioritisation</a:t>
            </a:r>
            <a:r>
              <a:rPr sz="1100" b="0" dirty="0">
                <a:solidFill>
                  <a:srgbClr val="000000"/>
                </a:solidFill>
              </a:rPr>
              <a:t> of audits, performance studies, and inquiries refined</a:t>
            </a:r>
          </a:p>
        </p:txBody>
      </p:sp>
      <p:sp>
        <p:nvSpPr>
          <p:cNvPr id="14" name="Rectangle 13"/>
          <p:cNvSpPr/>
          <p:nvPr/>
        </p:nvSpPr>
        <p:spPr>
          <a:xfrm>
            <a:off x="4230704" y="3016231"/>
            <a:ext cx="2111515" cy="74472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Impact measures and performance indicators for strategic shifts set</a:t>
            </a:r>
          </a:p>
        </p:txBody>
      </p:sp>
      <p:sp>
        <p:nvSpPr>
          <p:cNvPr id="15" name="Rectangle 14"/>
          <p:cNvSpPr/>
          <p:nvPr/>
        </p:nvSpPr>
        <p:spPr>
          <a:xfrm>
            <a:off x="4212571" y="3870893"/>
            <a:ext cx="2111515" cy="61823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Internal planning, risk, and investment processes aligned with strategic intentions</a:t>
            </a:r>
          </a:p>
        </p:txBody>
      </p:sp>
      <p:sp>
        <p:nvSpPr>
          <p:cNvPr id="16" name="Rectangle 15"/>
          <p:cNvSpPr/>
          <p:nvPr/>
        </p:nvSpPr>
        <p:spPr>
          <a:xfrm>
            <a:off x="4212572" y="4629705"/>
            <a:ext cx="2111515" cy="61569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Progress against strategic intentions regularly monitored and evaluated</a:t>
            </a:r>
          </a:p>
        </p:txBody>
      </p:sp>
      <p:sp>
        <p:nvSpPr>
          <p:cNvPr id="17" name="Rectangle 16"/>
          <p:cNvSpPr/>
          <p:nvPr/>
        </p:nvSpPr>
        <p:spPr>
          <a:xfrm>
            <a:off x="4212571" y="5360271"/>
            <a:ext cx="2111515" cy="901062"/>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Insights from assurance work, including te ao Māori engagements, integrated into future planning and topic selection</a:t>
            </a:r>
          </a:p>
        </p:txBody>
      </p:sp>
      <p:sp>
        <p:nvSpPr>
          <p:cNvPr id="18" name="Right Arrow 17"/>
          <p:cNvSpPr/>
          <p:nvPr/>
        </p:nvSpPr>
        <p:spPr>
          <a:xfrm>
            <a:off x="6543546" y="366456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019034" y="2762869"/>
            <a:ext cx="145427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Impact of the Auditor-General’s work on public sector performance increased</a:t>
            </a:r>
          </a:p>
        </p:txBody>
      </p:sp>
      <p:sp>
        <p:nvSpPr>
          <p:cNvPr id="20" name="Rectangle 19"/>
          <p:cNvSpPr/>
          <p:nvPr/>
        </p:nvSpPr>
        <p:spPr>
          <a:xfrm>
            <a:off x="7019034" y="3746357"/>
            <a:ext cx="145427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Reputation as a trusted, independent source of insight and assurance strengthened</a:t>
            </a:r>
          </a:p>
        </p:txBody>
      </p:sp>
      <p:sp>
        <p:nvSpPr>
          <p:cNvPr id="21" name="TextBox 20"/>
          <p:cNvSpPr txBox="1"/>
          <p:nvPr/>
        </p:nvSpPr>
        <p:spPr>
          <a:xfrm>
            <a:off x="0" y="6561460"/>
            <a:ext cx="8595360" cy="320040"/>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2025-11-19 15:29</a:t>
            </a:r>
          </a:p>
        </p:txBody>
      </p:sp>
      <p:sp>
        <p:nvSpPr>
          <p:cNvPr id="22" name="TextBox 21"/>
          <p:cNvSpPr txBox="1"/>
          <p:nvPr/>
        </p:nvSpPr>
        <p:spPr>
          <a:xfrm>
            <a:off x="7101711" y="6120337"/>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EDEACDD0-D229-E117-E24C-77156A4CFBB4}"/>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4" name="Google Shape;415;p13" title="Doview new.jpeg">
            <a:extLst>
              <a:ext uri="{FF2B5EF4-FFF2-40B4-BE49-F238E27FC236}">
                <a16:creationId xmlns:a16="http://schemas.microsoft.com/office/drawing/2014/main" id="{92BD80F0-A7F4-E499-BE3B-54BD30432569}"/>
              </a:ext>
            </a:extLst>
          </p:cNvPr>
          <p:cNvPicPr preferRelativeResize="0"/>
          <p:nvPr/>
        </p:nvPicPr>
        <p:blipFill>
          <a:blip r:embed="rId4">
            <a:alphaModFix/>
          </a:blip>
          <a:stretch>
            <a:fillRect/>
          </a:stretch>
        </p:blipFill>
        <p:spPr>
          <a:xfrm>
            <a:off x="6924758" y="6103597"/>
            <a:ext cx="327447" cy="307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Support to Parliament &amp; Select Committees</a:t>
            </a:r>
          </a:p>
        </p:txBody>
      </p:sp>
      <p:sp>
        <p:nvSpPr>
          <p:cNvPr id="5" name="Rectangle 4"/>
          <p:cNvSpPr/>
          <p:nvPr/>
        </p:nvSpPr>
        <p:spPr>
          <a:xfrm>
            <a:off x="640634" y="2704086"/>
            <a:ext cx="1300607" cy="135635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Information needs of Parliament and select committees for holding public organisations to account identified</a:t>
            </a:r>
          </a:p>
        </p:txBody>
      </p:sp>
      <p:sp>
        <p:nvSpPr>
          <p:cNvPr id="6" name="Rectangle 5"/>
          <p:cNvSpPr/>
          <p:nvPr/>
        </p:nvSpPr>
        <p:spPr>
          <a:xfrm>
            <a:off x="640634" y="4151886"/>
            <a:ext cx="130060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Parliamentary work programme, Estimates, and annual review cycles mapped</a:t>
            </a:r>
          </a:p>
        </p:txBody>
      </p:sp>
      <p:sp>
        <p:nvSpPr>
          <p:cNvPr id="7" name="Right Arrow 6"/>
          <p:cNvSpPr/>
          <p:nvPr/>
        </p:nvSpPr>
        <p:spPr>
          <a:xfrm>
            <a:off x="2116056" y="364591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636184" y="1811531"/>
            <a:ext cx="1603438" cy="90017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Priority sectors, entities, and topics for parliamentary scrutiny agreed</a:t>
            </a:r>
          </a:p>
        </p:txBody>
      </p:sp>
      <p:sp>
        <p:nvSpPr>
          <p:cNvPr id="9" name="Rectangle 8"/>
          <p:cNvSpPr/>
          <p:nvPr/>
        </p:nvSpPr>
        <p:spPr>
          <a:xfrm>
            <a:off x="2636186" y="2852930"/>
            <a:ext cx="1603438" cy="116738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Financial and performance information from audits and other work </a:t>
            </a:r>
            <a:r>
              <a:rPr sz="1100" b="0" dirty="0" err="1">
                <a:solidFill>
                  <a:srgbClr val="000000"/>
                </a:solidFill>
              </a:rPr>
              <a:t>synthesised</a:t>
            </a:r>
            <a:r>
              <a:rPr sz="1100" b="0" dirty="0">
                <a:solidFill>
                  <a:srgbClr val="000000"/>
                </a:solidFill>
              </a:rPr>
              <a:t> for parliamentary use</a:t>
            </a:r>
          </a:p>
        </p:txBody>
      </p:sp>
      <p:sp>
        <p:nvSpPr>
          <p:cNvPr id="10" name="Rectangle 9"/>
          <p:cNvSpPr/>
          <p:nvPr/>
        </p:nvSpPr>
        <p:spPr>
          <a:xfrm>
            <a:off x="2636186" y="4204209"/>
            <a:ext cx="1603438" cy="83972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Briefing papers, sector overviews, and thematic reports prepared</a:t>
            </a:r>
          </a:p>
        </p:txBody>
      </p:sp>
      <p:sp>
        <p:nvSpPr>
          <p:cNvPr id="11" name="Rectangle 10"/>
          <p:cNvSpPr/>
          <p:nvPr/>
        </p:nvSpPr>
        <p:spPr>
          <a:xfrm>
            <a:off x="2636186" y="5187697"/>
            <a:ext cx="1603438"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Tailored advice on Estimates, annual reviews, and specific issues formulated</a:t>
            </a:r>
          </a:p>
        </p:txBody>
      </p:sp>
      <p:sp>
        <p:nvSpPr>
          <p:cNvPr id="12" name="Right Arrow 11"/>
          <p:cNvSpPr/>
          <p:nvPr/>
        </p:nvSpPr>
        <p:spPr>
          <a:xfrm>
            <a:off x="4459079" y="361391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934141" y="1702778"/>
            <a:ext cx="145427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Briefings to select committees scheduled and delivered</a:t>
            </a:r>
          </a:p>
        </p:txBody>
      </p:sp>
      <p:sp>
        <p:nvSpPr>
          <p:cNvPr id="14" name="Rectangle 13"/>
          <p:cNvSpPr/>
          <p:nvPr/>
        </p:nvSpPr>
        <p:spPr>
          <a:xfrm>
            <a:off x="4934141" y="2766531"/>
            <a:ext cx="1454277"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Questions from members of Parliament responded to with timely, relevant advice</a:t>
            </a:r>
          </a:p>
        </p:txBody>
      </p:sp>
      <p:sp>
        <p:nvSpPr>
          <p:cNvPr id="15" name="Rectangle 14"/>
          <p:cNvSpPr/>
          <p:nvPr/>
        </p:nvSpPr>
        <p:spPr>
          <a:xfrm>
            <a:off x="4944502" y="4014179"/>
            <a:ext cx="1454277" cy="99782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Key risks, systemic issues, and good practice examples communicated clearly</a:t>
            </a:r>
          </a:p>
        </p:txBody>
      </p:sp>
      <p:sp>
        <p:nvSpPr>
          <p:cNvPr id="16" name="Rectangle 15"/>
          <p:cNvSpPr/>
          <p:nvPr/>
        </p:nvSpPr>
        <p:spPr>
          <a:xfrm>
            <a:off x="4934141" y="5148034"/>
            <a:ext cx="1464638"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Feedback from MPs and committees captured to refine future advice</a:t>
            </a:r>
          </a:p>
        </p:txBody>
      </p:sp>
      <p:sp>
        <p:nvSpPr>
          <p:cNvPr id="17" name="Right Arrow 16"/>
          <p:cNvSpPr/>
          <p:nvPr/>
        </p:nvSpPr>
        <p:spPr>
          <a:xfrm>
            <a:off x="6682454" y="364591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232523" y="2739647"/>
            <a:ext cx="145427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Parliament’s scrutiny of public organisations’ performance and spending enhanced</a:t>
            </a:r>
          </a:p>
        </p:txBody>
      </p:sp>
      <p:sp>
        <p:nvSpPr>
          <p:cNvPr id="19" name="Rectangle 18"/>
          <p:cNvSpPr/>
          <p:nvPr/>
        </p:nvSpPr>
        <p:spPr>
          <a:xfrm>
            <a:off x="7232523" y="3723135"/>
            <a:ext cx="1454277"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Decisions and recommendations by Parliament better informed by independent evidence</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FDA3FE7A-0745-D071-67CB-E08C2A0EA98F}"/>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3" name="Google Shape;415;p13" title="Doview new.jpeg">
            <a:extLst>
              <a:ext uri="{FF2B5EF4-FFF2-40B4-BE49-F238E27FC236}">
                <a16:creationId xmlns:a16="http://schemas.microsoft.com/office/drawing/2014/main" id="{67ABC099-CB5C-F922-E255-6DD34F668349}"/>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Annual Audits &amp; Controller Function (Financial Assurance)</a:t>
            </a:r>
          </a:p>
        </p:txBody>
      </p:sp>
      <p:sp>
        <p:nvSpPr>
          <p:cNvPr id="5" name="Rectangle 4"/>
          <p:cNvSpPr/>
          <p:nvPr/>
        </p:nvSpPr>
        <p:spPr>
          <a:xfrm>
            <a:off x="166370" y="2032000"/>
            <a:ext cx="995172"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entities’ financial reporting frameworks and obligations mapped</a:t>
            </a:r>
          </a:p>
        </p:txBody>
      </p:sp>
      <p:sp>
        <p:nvSpPr>
          <p:cNvPr id="6" name="Rectangle 5"/>
          <p:cNvSpPr/>
          <p:nvPr/>
        </p:nvSpPr>
        <p:spPr>
          <a:xfrm>
            <a:off x="166370" y="3567176"/>
            <a:ext cx="995172"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Entity-level and system-level financial risks assessed</a:t>
            </a:r>
          </a:p>
        </p:txBody>
      </p:sp>
      <p:sp>
        <p:nvSpPr>
          <p:cNvPr id="7" name="Rectangle 6"/>
          <p:cNvSpPr/>
          <p:nvPr/>
        </p:nvSpPr>
        <p:spPr>
          <a:xfrm>
            <a:off x="166370" y="4734559"/>
            <a:ext cx="995172"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Materiality thresholds and audit focus areas determined</a:t>
            </a:r>
          </a:p>
        </p:txBody>
      </p:sp>
      <p:sp>
        <p:nvSpPr>
          <p:cNvPr id="8" name="Right Arrow 7"/>
          <p:cNvSpPr/>
          <p:nvPr/>
        </p:nvSpPr>
        <p:spPr>
          <a:xfrm>
            <a:off x="1315212" y="371957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695577" y="1613410"/>
            <a:ext cx="1072007" cy="16276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Auditors appointed and audit service providers overseen (OAG, Audit New Zealand, private firms)</a:t>
            </a:r>
          </a:p>
        </p:txBody>
      </p:sp>
      <p:sp>
        <p:nvSpPr>
          <p:cNvPr id="10" name="Rectangle 9"/>
          <p:cNvSpPr/>
          <p:nvPr/>
        </p:nvSpPr>
        <p:spPr>
          <a:xfrm>
            <a:off x="1695577" y="3332482"/>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Audit methodologies, standards, and quality assurance expectations applied</a:t>
            </a:r>
          </a:p>
        </p:txBody>
      </p:sp>
      <p:sp>
        <p:nvSpPr>
          <p:cNvPr id="11" name="Rectangle 10"/>
          <p:cNvSpPr/>
          <p:nvPr/>
        </p:nvSpPr>
        <p:spPr>
          <a:xfrm>
            <a:off x="1695577" y="4683761"/>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Monthly and annual processes for the Controller function defined</a:t>
            </a:r>
          </a:p>
        </p:txBody>
      </p:sp>
      <p:sp>
        <p:nvSpPr>
          <p:cNvPr id="12" name="Right Arrow 11"/>
          <p:cNvSpPr/>
          <p:nvPr/>
        </p:nvSpPr>
        <p:spPr>
          <a:xfrm>
            <a:off x="2891917" y="368172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462528" y="1508761"/>
            <a:ext cx="1463421" cy="8793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Data and systems for monitoring spending against appropriations established</a:t>
            </a:r>
          </a:p>
        </p:txBody>
      </p:sp>
      <p:sp>
        <p:nvSpPr>
          <p:cNvPr id="14" name="Rectangle 13"/>
          <p:cNvSpPr/>
          <p:nvPr/>
        </p:nvSpPr>
        <p:spPr>
          <a:xfrm>
            <a:off x="3462528" y="2514345"/>
            <a:ext cx="1463421" cy="8793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Entity financial statements and performance information examined</a:t>
            </a:r>
          </a:p>
        </p:txBody>
      </p:sp>
      <p:sp>
        <p:nvSpPr>
          <p:cNvPr id="15" name="Rectangle 14"/>
          <p:cNvSpPr/>
          <p:nvPr/>
        </p:nvSpPr>
        <p:spPr>
          <a:xfrm>
            <a:off x="3462528" y="3512311"/>
            <a:ext cx="1463421" cy="79273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Evidence on regularity, probity, and financial management collected</a:t>
            </a:r>
          </a:p>
        </p:txBody>
      </p:sp>
      <p:sp>
        <p:nvSpPr>
          <p:cNvPr id="16" name="Rectangle 15"/>
          <p:cNvSpPr/>
          <p:nvPr/>
        </p:nvSpPr>
        <p:spPr>
          <a:xfrm>
            <a:off x="3462528" y="4442206"/>
            <a:ext cx="1463421" cy="1008127"/>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Breaches of appropriations, unauthorised expenditure, or control issues identified</a:t>
            </a:r>
          </a:p>
        </p:txBody>
      </p:sp>
      <p:sp>
        <p:nvSpPr>
          <p:cNvPr id="17" name="Rectangle 16"/>
          <p:cNvSpPr/>
          <p:nvPr/>
        </p:nvSpPr>
        <p:spPr>
          <a:xfrm>
            <a:off x="3462528" y="5582917"/>
            <a:ext cx="1463421" cy="81788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Controller checks on government spending against parliamentary authority carried out</a:t>
            </a:r>
          </a:p>
        </p:txBody>
      </p:sp>
      <p:sp>
        <p:nvSpPr>
          <p:cNvPr id="18" name="Right Arrow 17"/>
          <p:cNvSpPr/>
          <p:nvPr/>
        </p:nvSpPr>
        <p:spPr>
          <a:xfrm>
            <a:off x="5145405"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5620893" y="1988312"/>
            <a:ext cx="122567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Audit opinions on financial statements and performance information issued</a:t>
            </a:r>
          </a:p>
        </p:txBody>
      </p:sp>
      <p:sp>
        <p:nvSpPr>
          <p:cNvPr id="20" name="Rectangle 19"/>
          <p:cNvSpPr/>
          <p:nvPr/>
        </p:nvSpPr>
        <p:spPr>
          <a:xfrm>
            <a:off x="5620893" y="3155695"/>
            <a:ext cx="122567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Controller reports and related advice to Ministers and Parliament provided</a:t>
            </a:r>
          </a:p>
        </p:txBody>
      </p:sp>
      <p:sp>
        <p:nvSpPr>
          <p:cNvPr id="21" name="Rectangle 20"/>
          <p:cNvSpPr/>
          <p:nvPr/>
        </p:nvSpPr>
        <p:spPr>
          <a:xfrm>
            <a:off x="5620893" y="4323078"/>
            <a:ext cx="122567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Key findings and recommendations communicated to entity governance and management</a:t>
            </a:r>
          </a:p>
        </p:txBody>
      </p:sp>
      <p:sp>
        <p:nvSpPr>
          <p:cNvPr id="22" name="Right Arrow 21"/>
          <p:cNvSpPr/>
          <p:nvPr/>
        </p:nvSpPr>
        <p:spPr>
          <a:xfrm>
            <a:off x="7066026"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7541514" y="2388108"/>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Quality and reliability of public sector financial reporting improved</a:t>
            </a:r>
          </a:p>
        </p:txBody>
      </p:sp>
      <p:sp>
        <p:nvSpPr>
          <p:cNvPr id="24" name="Rectangle 23"/>
          <p:cNvSpPr/>
          <p:nvPr/>
        </p:nvSpPr>
        <p:spPr>
          <a:xfrm>
            <a:off x="7541514" y="3739387"/>
            <a:ext cx="1072007"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Use of public money by public organisations assured as lawful, prudent, and transparent</a:t>
            </a:r>
          </a:p>
        </p:txBody>
      </p:sp>
      <p:sp>
        <p:nvSpPr>
          <p:cNvPr id="25" name="TextBox 24"/>
          <p:cNvSpPr txBox="1"/>
          <p:nvPr/>
        </p:nvSpPr>
        <p:spPr>
          <a:xfrm>
            <a:off x="228600" y="6537960"/>
            <a:ext cx="8595360" cy="320040"/>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2025-11-19 15:29</a:t>
            </a:r>
          </a:p>
        </p:txBody>
      </p:sp>
      <p:sp>
        <p:nvSpPr>
          <p:cNvPr id="26" name="TextBox 2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7" name="TextBox 26">
            <a:extLst>
              <a:ext uri="{FF2B5EF4-FFF2-40B4-BE49-F238E27FC236}">
                <a16:creationId xmlns:a16="http://schemas.microsoft.com/office/drawing/2014/main" id="{8E00D668-A2F3-E0DB-901A-FF2543BFC395}"/>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8" name="Google Shape;415;p13" title="Doview new.jpeg">
            <a:extLst>
              <a:ext uri="{FF2B5EF4-FFF2-40B4-BE49-F238E27FC236}">
                <a16:creationId xmlns:a16="http://schemas.microsoft.com/office/drawing/2014/main" id="{5ED19E0C-16F7-29F9-D721-FBEA14C161A9}"/>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Performance Audits, Inquiries &amp; Special Studies</a:t>
            </a:r>
          </a:p>
        </p:txBody>
      </p:sp>
      <p:sp>
        <p:nvSpPr>
          <p:cNvPr id="5" name="Rectangle 4"/>
          <p:cNvSpPr/>
          <p:nvPr/>
        </p:nvSpPr>
        <p:spPr>
          <a:xfrm>
            <a:off x="186182" y="2388207"/>
            <a:ext cx="1377442"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Systemic performance and accountability issues across sectors scanned</a:t>
            </a:r>
          </a:p>
        </p:txBody>
      </p:sp>
      <p:sp>
        <p:nvSpPr>
          <p:cNvPr id="6" name="Rectangle 5"/>
          <p:cNvSpPr/>
          <p:nvPr/>
        </p:nvSpPr>
        <p:spPr>
          <a:xfrm>
            <a:off x="186182" y="3371695"/>
            <a:ext cx="1377442"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Risks, opportunities, and matters of strong parliamentary or public interest prioritised</a:t>
            </a:r>
          </a:p>
        </p:txBody>
      </p:sp>
      <p:sp>
        <p:nvSpPr>
          <p:cNvPr id="7" name="Right Arrow 6"/>
          <p:cNvSpPr/>
          <p:nvPr/>
        </p:nvSpPr>
        <p:spPr>
          <a:xfrm>
            <a:off x="1783080" y="329936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312035" y="1702912"/>
            <a:ext cx="1613980" cy="77114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Potential performance audit and inquiry topics selected and scoped</a:t>
            </a:r>
          </a:p>
        </p:txBody>
      </p:sp>
      <p:sp>
        <p:nvSpPr>
          <p:cNvPr id="9" name="Rectangle 8"/>
          <p:cNvSpPr/>
          <p:nvPr/>
        </p:nvSpPr>
        <p:spPr>
          <a:xfrm>
            <a:off x="2312035" y="2595272"/>
            <a:ext cx="1613980" cy="62687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Clear audit or inquiry objectives and criteria defined</a:t>
            </a:r>
          </a:p>
        </p:txBody>
      </p:sp>
      <p:sp>
        <p:nvSpPr>
          <p:cNvPr id="10" name="Rectangle 9"/>
          <p:cNvSpPr/>
          <p:nvPr/>
        </p:nvSpPr>
        <p:spPr>
          <a:xfrm>
            <a:off x="2312035" y="3374038"/>
            <a:ext cx="1613980" cy="85547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Methods for fieldwork, data collection, and stakeholder engagement designed</a:t>
            </a:r>
          </a:p>
        </p:txBody>
      </p:sp>
      <p:sp>
        <p:nvSpPr>
          <p:cNvPr id="11" name="Rectangle 10"/>
          <p:cNvSpPr/>
          <p:nvPr/>
        </p:nvSpPr>
        <p:spPr>
          <a:xfrm>
            <a:off x="2312035" y="4359641"/>
            <a:ext cx="1613980" cy="81139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Evidence from entities, service users, experts, and documents collected</a:t>
            </a:r>
          </a:p>
        </p:txBody>
      </p:sp>
      <p:sp>
        <p:nvSpPr>
          <p:cNvPr id="12" name="Rectangle 11"/>
          <p:cNvSpPr/>
          <p:nvPr/>
        </p:nvSpPr>
        <p:spPr>
          <a:xfrm>
            <a:off x="2312035" y="5308191"/>
            <a:ext cx="1613980" cy="80701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Findings tested for robustness, fairness, and balance</a:t>
            </a:r>
          </a:p>
        </p:txBody>
      </p:sp>
      <p:sp>
        <p:nvSpPr>
          <p:cNvPr id="13" name="Right Arrow 12"/>
          <p:cNvSpPr/>
          <p:nvPr/>
        </p:nvSpPr>
        <p:spPr>
          <a:xfrm>
            <a:off x="4251896" y="333543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727384" y="2033935"/>
            <a:ext cx="1454277"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Performance audit, inquiry, and research reports drafted and quality-assured</a:t>
            </a:r>
          </a:p>
        </p:txBody>
      </p:sp>
      <p:sp>
        <p:nvSpPr>
          <p:cNvPr id="15" name="Rectangle 14"/>
          <p:cNvSpPr/>
          <p:nvPr/>
        </p:nvSpPr>
        <p:spPr>
          <a:xfrm>
            <a:off x="4727384" y="3017423"/>
            <a:ext cx="1454277"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Recommendations for improving systems, performance, and transparency formulated</a:t>
            </a:r>
          </a:p>
        </p:txBody>
      </p:sp>
      <p:sp>
        <p:nvSpPr>
          <p:cNvPr id="16" name="Rectangle 15"/>
          <p:cNvSpPr/>
          <p:nvPr/>
        </p:nvSpPr>
        <p:spPr>
          <a:xfrm>
            <a:off x="4727384" y="4184806"/>
            <a:ext cx="1454277" cy="70815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Reports tabled in Parliament and communicated publicly</a:t>
            </a:r>
          </a:p>
        </p:txBody>
      </p:sp>
      <p:sp>
        <p:nvSpPr>
          <p:cNvPr id="17" name="Right Arrow 16"/>
          <p:cNvSpPr/>
          <p:nvPr/>
        </p:nvSpPr>
        <p:spPr>
          <a:xfrm>
            <a:off x="6401117"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876605" y="1906321"/>
            <a:ext cx="1454277"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Public organisations’ systems, processes, and services improved in response to recommendations</a:t>
            </a:r>
          </a:p>
        </p:txBody>
      </p:sp>
      <p:sp>
        <p:nvSpPr>
          <p:cNvPr id="19" name="Rectangle 18"/>
          <p:cNvSpPr/>
          <p:nvPr/>
        </p:nvSpPr>
        <p:spPr>
          <a:xfrm>
            <a:off x="6876605" y="3257600"/>
            <a:ext cx="1454277"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Public and parliamentary understanding of key performance issues deepened</a:t>
            </a:r>
          </a:p>
        </p:txBody>
      </p:sp>
      <p:sp>
        <p:nvSpPr>
          <p:cNvPr id="20" name="Rectangle 19"/>
          <p:cNvSpPr/>
          <p:nvPr/>
        </p:nvSpPr>
        <p:spPr>
          <a:xfrm>
            <a:off x="6876605" y="4241088"/>
            <a:ext cx="1454277"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Future risks reduced through strengthened controls and governance</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87CFD5C7-CC2E-0329-37E7-21B496F1518C}"/>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4" name="Google Shape;415;p13" title="Doview new.jpeg">
            <a:extLst>
              <a:ext uri="{FF2B5EF4-FFF2-40B4-BE49-F238E27FC236}">
                <a16:creationId xmlns:a16="http://schemas.microsoft.com/office/drawing/2014/main" id="{5DE0C56E-6730-2884-55B4-5387CCB2C272}"/>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Sector Guidance, Good Practice &amp; System Improvement</a:t>
            </a:r>
          </a:p>
        </p:txBody>
      </p:sp>
      <p:sp>
        <p:nvSpPr>
          <p:cNvPr id="5" name="Rectangle 4"/>
          <p:cNvSpPr/>
          <p:nvPr/>
        </p:nvSpPr>
        <p:spPr>
          <a:xfrm>
            <a:off x="818388" y="1882648"/>
            <a:ext cx="1300607" cy="181152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Areas where public organisations struggle with performance reporting, governance, and financial management analysed</a:t>
            </a:r>
          </a:p>
        </p:txBody>
      </p:sp>
      <p:sp>
        <p:nvSpPr>
          <p:cNvPr id="6" name="Rectangle 5"/>
          <p:cNvSpPr/>
          <p:nvPr/>
        </p:nvSpPr>
        <p:spPr>
          <a:xfrm>
            <a:off x="818388" y="3895344"/>
            <a:ext cx="1300607" cy="181152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Good practice and common pitfalls observed across audits and studies summarised, with priorities for new or updated guidance agreed</a:t>
            </a:r>
          </a:p>
        </p:txBody>
      </p:sp>
      <p:sp>
        <p:nvSpPr>
          <p:cNvPr id="7" name="Right Arrow 6"/>
          <p:cNvSpPr/>
          <p:nvPr/>
        </p:nvSpPr>
        <p:spPr>
          <a:xfrm>
            <a:off x="2411603"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960243" y="1614424"/>
            <a:ext cx="1312164"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Good practice guides on performance reporting, governance, and accountability produced</a:t>
            </a:r>
          </a:p>
        </p:txBody>
      </p:sp>
      <p:sp>
        <p:nvSpPr>
          <p:cNvPr id="9" name="Rectangle 8"/>
          <p:cNvSpPr/>
          <p:nvPr/>
        </p:nvSpPr>
        <p:spPr>
          <a:xfrm>
            <a:off x="2960243" y="3075431"/>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Sector-specific guidance, checklists, and examples compiled with partners</a:t>
            </a:r>
          </a:p>
        </p:txBody>
      </p:sp>
      <p:sp>
        <p:nvSpPr>
          <p:cNvPr id="10" name="Rectangle 9"/>
          <p:cNvSpPr/>
          <p:nvPr/>
        </p:nvSpPr>
        <p:spPr>
          <a:xfrm>
            <a:off x="2960243" y="4168647"/>
            <a:ext cx="1312164" cy="713232"/>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Web resources, seminars, and workshops designed</a:t>
            </a:r>
          </a:p>
        </p:txBody>
      </p:sp>
      <p:sp>
        <p:nvSpPr>
          <p:cNvPr id="11" name="Rectangle 10"/>
          <p:cNvSpPr/>
          <p:nvPr/>
        </p:nvSpPr>
        <p:spPr>
          <a:xfrm>
            <a:off x="2960243" y="5083047"/>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Online and printed materials maintained and periodically updated</a:t>
            </a:r>
          </a:p>
        </p:txBody>
      </p:sp>
      <p:sp>
        <p:nvSpPr>
          <p:cNvPr id="12" name="Right Arrow 11"/>
          <p:cNvSpPr/>
          <p:nvPr/>
        </p:nvSpPr>
        <p:spPr>
          <a:xfrm>
            <a:off x="4565015"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5113655" y="2087880"/>
            <a:ext cx="1070102" cy="2018792"/>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Guidance promoted through events, briefings, and online channels, and questions from entities about applying guidance responded to</a:t>
            </a:r>
          </a:p>
        </p:txBody>
      </p:sp>
      <p:sp>
        <p:nvSpPr>
          <p:cNvPr id="14" name="Rectangle 13"/>
          <p:cNvSpPr/>
          <p:nvPr/>
        </p:nvSpPr>
        <p:spPr>
          <a:xfrm>
            <a:off x="5113655" y="4538980"/>
            <a:ext cx="1070102"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Feedback from sectors on usefulness of guidance captured and </a:t>
            </a:r>
            <a:r>
              <a:rPr sz="1100" b="0" dirty="0" err="1">
                <a:solidFill>
                  <a:srgbClr val="000000"/>
                </a:solidFill>
              </a:rPr>
              <a:t>analysed</a:t>
            </a:r>
            <a:endParaRPr sz="1100" b="0" dirty="0">
              <a:solidFill>
                <a:srgbClr val="000000"/>
              </a:solidFill>
            </a:endParaRPr>
          </a:p>
        </p:txBody>
      </p:sp>
      <p:sp>
        <p:nvSpPr>
          <p:cNvPr id="15" name="Right Arrow 14"/>
          <p:cNvSpPr/>
          <p:nvPr/>
        </p:nvSpPr>
        <p:spPr>
          <a:xfrm>
            <a:off x="6476365"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025005" y="1795780"/>
            <a:ext cx="1300607"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Quality of performance reporting and governance practices across the public sector improved</a:t>
            </a:r>
          </a:p>
        </p:txBody>
      </p:sp>
      <p:sp>
        <p:nvSpPr>
          <p:cNvPr id="17" name="Rectangle 16"/>
          <p:cNvSpPr/>
          <p:nvPr/>
        </p:nvSpPr>
        <p:spPr>
          <a:xfrm>
            <a:off x="7025005" y="3256787"/>
            <a:ext cx="1300607"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Consistency with good practice increased, with exemplars shared and adopted</a:t>
            </a:r>
          </a:p>
        </p:txBody>
      </p:sp>
      <p:sp>
        <p:nvSpPr>
          <p:cNvPr id="18" name="Rectangle 17"/>
          <p:cNvSpPr/>
          <p:nvPr/>
        </p:nvSpPr>
        <p:spPr>
          <a:xfrm>
            <a:off x="7025005" y="4350003"/>
            <a:ext cx="1300607" cy="144373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Capability of public organisations to manage performance and report transparently strengthened</a:t>
            </a:r>
          </a:p>
        </p:txBody>
      </p:sp>
      <p:sp>
        <p:nvSpPr>
          <p:cNvPr id="19" name="TextBox 1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20" name="TextBox 19"/>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1" name="TextBox 20">
            <a:extLst>
              <a:ext uri="{FF2B5EF4-FFF2-40B4-BE49-F238E27FC236}">
                <a16:creationId xmlns:a16="http://schemas.microsoft.com/office/drawing/2014/main" id="{D97AE2DA-4160-E715-0022-A110354D99DB}"/>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2" name="Google Shape;415;p13" title="Doview new.jpeg">
            <a:extLst>
              <a:ext uri="{FF2B5EF4-FFF2-40B4-BE49-F238E27FC236}">
                <a16:creationId xmlns:a16="http://schemas.microsoft.com/office/drawing/2014/main" id="{0611C685-09E1-AFC7-8D3B-C7B57EE7671A}"/>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Organisational Structure, People &amp; Resources</a:t>
            </a:r>
          </a:p>
        </p:txBody>
      </p:sp>
      <p:sp>
        <p:nvSpPr>
          <p:cNvPr id="5" name="Rectangle 4"/>
          <p:cNvSpPr/>
          <p:nvPr/>
        </p:nvSpPr>
        <p:spPr>
          <a:xfrm>
            <a:off x="89535" y="2499140"/>
            <a:ext cx="1225677"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Two-unit model (Office of the Auditor-General and Audit New Zealand) confirmed and explained</a:t>
            </a:r>
          </a:p>
        </p:txBody>
      </p:sp>
      <p:sp>
        <p:nvSpPr>
          <p:cNvPr id="6" name="Rectangle 5"/>
          <p:cNvSpPr/>
          <p:nvPr/>
        </p:nvSpPr>
        <p:spPr>
          <a:xfrm>
            <a:off x="89535" y="3850419"/>
            <a:ext cx="1225677"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Shared corporate services arrangements for both business units established</a:t>
            </a:r>
          </a:p>
        </p:txBody>
      </p:sp>
      <p:sp>
        <p:nvSpPr>
          <p:cNvPr id="7" name="Right Arrow 6"/>
          <p:cNvSpPr/>
          <p:nvPr/>
        </p:nvSpPr>
        <p:spPr>
          <a:xfrm>
            <a:off x="1489075" y="364236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871527" y="2000504"/>
            <a:ext cx="1287469" cy="1247647"/>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Governance and leadership structures for strategic direction and oversight defined</a:t>
            </a:r>
          </a:p>
        </p:txBody>
      </p:sp>
      <p:sp>
        <p:nvSpPr>
          <p:cNvPr id="9" name="Rectangle 8"/>
          <p:cNvSpPr/>
          <p:nvPr/>
        </p:nvSpPr>
        <p:spPr>
          <a:xfrm>
            <a:off x="1871529" y="3411728"/>
            <a:ext cx="1287469"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Workforce planning for audit, assurance, and specialist skills completed</a:t>
            </a:r>
          </a:p>
        </p:txBody>
      </p:sp>
      <p:sp>
        <p:nvSpPr>
          <p:cNvPr id="10" name="Rectangle 9"/>
          <p:cNvSpPr/>
          <p:nvPr/>
        </p:nvSpPr>
        <p:spPr>
          <a:xfrm>
            <a:off x="1871528" y="4616482"/>
            <a:ext cx="1287469" cy="132570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Recruitment, development, and performance frameworks aligned with strategic intentions</a:t>
            </a:r>
          </a:p>
        </p:txBody>
      </p:sp>
      <p:sp>
        <p:nvSpPr>
          <p:cNvPr id="12" name="Rectangle 11"/>
          <p:cNvSpPr/>
          <p:nvPr/>
        </p:nvSpPr>
        <p:spPr>
          <a:xfrm>
            <a:off x="3853942" y="1818640"/>
            <a:ext cx="1225677"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Cultural capability, including te ao Māori capability, supported</a:t>
            </a:r>
          </a:p>
        </p:txBody>
      </p:sp>
      <p:sp>
        <p:nvSpPr>
          <p:cNvPr id="13" name="Rectangle 12"/>
          <p:cNvSpPr/>
          <p:nvPr/>
        </p:nvSpPr>
        <p:spPr>
          <a:xfrm>
            <a:off x="3853942" y="2986023"/>
            <a:ext cx="1225677"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Audit methodologies, templates, and IT tools maintained and updated</a:t>
            </a:r>
          </a:p>
        </p:txBody>
      </p:sp>
      <p:sp>
        <p:nvSpPr>
          <p:cNvPr id="14" name="Rectangle 13"/>
          <p:cNvSpPr/>
          <p:nvPr/>
        </p:nvSpPr>
        <p:spPr>
          <a:xfrm>
            <a:off x="3853942" y="4153406"/>
            <a:ext cx="1225677"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Quality assurance and peer review processes implemented</a:t>
            </a:r>
          </a:p>
        </p:txBody>
      </p:sp>
      <p:sp>
        <p:nvSpPr>
          <p:cNvPr id="15" name="Rectangle 14"/>
          <p:cNvSpPr/>
          <p:nvPr/>
        </p:nvSpPr>
        <p:spPr>
          <a:xfrm>
            <a:off x="3853942" y="5136894"/>
            <a:ext cx="1225677"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Knowledge management and insight-sharing processes strengthened</a:t>
            </a:r>
          </a:p>
        </p:txBody>
      </p:sp>
      <p:sp>
        <p:nvSpPr>
          <p:cNvPr id="16" name="Right Arrow 15"/>
          <p:cNvSpPr/>
          <p:nvPr/>
        </p:nvSpPr>
        <p:spPr>
          <a:xfrm>
            <a:off x="5299075"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774563" y="1988312"/>
            <a:ext cx="1148842"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Funding and resource allocation aligned with strategic priorities and statutory work</a:t>
            </a:r>
          </a:p>
        </p:txBody>
      </p:sp>
      <p:sp>
        <p:nvSpPr>
          <p:cNvPr id="18" name="Rectangle 17"/>
          <p:cNvSpPr/>
          <p:nvPr/>
        </p:nvSpPr>
        <p:spPr>
          <a:xfrm>
            <a:off x="5774563" y="3339591"/>
            <a:ext cx="1148842" cy="708151"/>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Organisational risks monitored and mitigated</a:t>
            </a:r>
          </a:p>
        </p:txBody>
      </p:sp>
      <p:sp>
        <p:nvSpPr>
          <p:cNvPr id="19" name="Rectangle 18"/>
          <p:cNvSpPr/>
          <p:nvPr/>
        </p:nvSpPr>
        <p:spPr>
          <a:xfrm>
            <a:off x="5774563" y="4139182"/>
            <a:ext cx="1148842"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Sustainability, wellbeing, and diversity considerations incorporated into resourcing decisions</a:t>
            </a:r>
          </a:p>
        </p:txBody>
      </p:sp>
      <p:sp>
        <p:nvSpPr>
          <p:cNvPr id="20" name="Right Arrow 19"/>
          <p:cNvSpPr/>
          <p:nvPr/>
        </p:nvSpPr>
        <p:spPr>
          <a:xfrm>
            <a:off x="7142861"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618349" y="2480056"/>
            <a:ext cx="1225677"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Capability and capacity to deliver the Auditor-General’s mandate sustained and strengthened</a:t>
            </a:r>
          </a:p>
        </p:txBody>
      </p:sp>
      <p:sp>
        <p:nvSpPr>
          <p:cNvPr id="22" name="Rectangle 21"/>
          <p:cNvSpPr/>
          <p:nvPr/>
        </p:nvSpPr>
        <p:spPr>
          <a:xfrm>
            <a:off x="7618349" y="4015232"/>
            <a:ext cx="1225677"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Independence, integrity, and quality of the Office’s work protected over time</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2025-11-19 15:29</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Right Arrow 24">
            <a:extLst>
              <a:ext uri="{FF2B5EF4-FFF2-40B4-BE49-F238E27FC236}">
                <a16:creationId xmlns:a16="http://schemas.microsoft.com/office/drawing/2014/main" id="{FAE6F0D2-25E7-E7B9-3E93-1D2C3C5504D1}"/>
              </a:ext>
            </a:extLst>
          </p:cNvPr>
          <p:cNvSpPr/>
          <p:nvPr/>
        </p:nvSpPr>
        <p:spPr>
          <a:xfrm>
            <a:off x="3360166" y="363096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B58C9E8E-3A18-E692-81CE-C895CFBEEB16}"/>
              </a:ext>
            </a:extLst>
          </p:cNvPr>
          <p:cNvSpPr txBox="1"/>
          <p:nvPr/>
        </p:nvSpPr>
        <p:spPr>
          <a:xfrm>
            <a:off x="7101711" y="73014"/>
            <a:ext cx="182880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br>
              <a:rPr dirty="0"/>
            </a:br>
            <a:r>
              <a:rPr dirty="0"/>
              <a:t>Not created or endorsed</a:t>
            </a:r>
            <a:br>
              <a:rPr dirty="0"/>
            </a:br>
            <a:r>
              <a:rPr dirty="0"/>
              <a:t>by OAG</a:t>
            </a:r>
          </a:p>
        </p:txBody>
      </p:sp>
      <p:pic>
        <p:nvPicPr>
          <p:cNvPr id="27" name="Google Shape;415;p13" title="Doview new.jpeg">
            <a:extLst>
              <a:ext uri="{FF2B5EF4-FFF2-40B4-BE49-F238E27FC236}">
                <a16:creationId xmlns:a16="http://schemas.microsoft.com/office/drawing/2014/main" id="{9E34C549-5AD6-1D68-6F69-14D39DF91ADF}"/>
              </a:ext>
            </a:extLst>
          </p:cNvPr>
          <p:cNvPicPr preferRelativeResize="0"/>
          <p:nvPr/>
        </p:nvPicPr>
        <p:blipFill>
          <a:blip r:embed="rId4">
            <a:alphaModFix/>
          </a:blip>
          <a:stretch>
            <a:fillRect/>
          </a:stretch>
        </p:blipFill>
        <p:spPr>
          <a:xfrm>
            <a:off x="6955367" y="6109740"/>
            <a:ext cx="327447" cy="307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TotalTime>
  <Words>1816</Words>
  <Application>Microsoft Macintosh PowerPoint</Application>
  <PresentationFormat>On-screen Show (4:3)</PresentationFormat>
  <Paragraphs>154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6</cp:revision>
  <dcterms:created xsi:type="dcterms:W3CDTF">2013-01-27T09:14:16Z</dcterms:created>
  <dcterms:modified xsi:type="dcterms:W3CDTF">2025-11-25T09:36:52Z</dcterms:modified>
  <cp:category/>
</cp:coreProperties>
</file>