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1" r:id="rId4"/>
    <p:sldMasterId id="2147483702" r:id="rId5"/>
    <p:sldMasterId id="214748370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5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5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cXSzBSdTy_iL8pCFnjPDK8fAYrsfE511/view?usp=sharin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cXSzBSdTy_iL8pCFnjPDK8fAYrsfE511/view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8200cedc7_6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b8200cedc7_6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f28a9d4e8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3f28a9d4e8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3f28a9d4e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3f28a9d4e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3f28a9d4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3f28a9d4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f28a9d4e8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3f28a9d4e8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3f28a9d4e8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3f28a9d4e8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3f28a9d4e8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3f28a9d4e8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92f97753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92f97753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 5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Conflict Resolution Quadrants</a:t>
            </a:r>
            <a:r>
              <a:rPr lang="en"/>
              <a:t> - pull this up as a reference for the next several slides.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the </a:t>
            </a:r>
            <a:r>
              <a:rPr lang="en"/>
              <a:t>participants</a:t>
            </a:r>
            <a:r>
              <a:rPr lang="en"/>
              <a:t> through this model so they are familiar.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3f28a9d4e8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3f28a9d4e8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Start with process then move to product.</a:t>
            </a:r>
            <a:endParaRPr sz="1200">
              <a:solidFill>
                <a:srgbClr val="3D5D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Finesse by principal recognizing the need for buy-in</a:t>
            </a:r>
            <a:endParaRPr sz="1200">
              <a:solidFill>
                <a:srgbClr val="3D5D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f28a9d4e8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f28a9d4e8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Start with process then move to product.</a:t>
            </a:r>
            <a:endParaRPr sz="1200">
              <a:solidFill>
                <a:srgbClr val="3D5D7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3D5D7F"/>
                </a:solidFill>
                <a:latin typeface="Roboto"/>
                <a:ea typeface="Roboto"/>
                <a:cs typeface="Roboto"/>
                <a:sym typeface="Roboto"/>
              </a:rPr>
              <a:t>Finesse by principal recognizing the need for buy-in</a:t>
            </a:r>
            <a:endParaRPr sz="1200">
              <a:solidFill>
                <a:srgbClr val="3D5D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b8200cedc7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b8200cedc7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92c0808c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92c0808c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92c0808c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92c0808c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a283c577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a283c577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80648f4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880648f4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Time: 1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Presenter Notes: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880648f44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880648f44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Time: 1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Notes: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80648f448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880648f448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Time: 1 Min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Presenter Notes: Also hand out the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5ae925592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5ae925592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Time: 5 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 Notes: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Conflict Resolution Quadrants</a:t>
            </a:r>
            <a:r>
              <a:rPr lang="en"/>
              <a:t> - Social Emotional Competency - Ability to form positive relationships, ability to work in a team, ability to deal effectively with conflict.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participants time to share and report out examples of non-productive conflict they have grappled with.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5D7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D5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bg>
      <p:bgPr>
        <a:solidFill>
          <a:srgbClr val="169296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7" name="Google Shape;127;p25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9" name="Google Shape;129;p25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5" name="Google Shape;145;p2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TITLE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414900" y="981425"/>
            <a:ext cx="83523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22900" y="287250"/>
            <a:ext cx="56469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7738" y="886863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D5D7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3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3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3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7" name="Google Shape;177;p33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bg>
      <p:bgPr>
        <a:solidFill>
          <a:srgbClr val="169296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16002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4"/>
          <p:cNvSpPr/>
          <p:nvPr/>
        </p:nvSpPr>
        <p:spPr>
          <a:xfrm>
            <a:off x="1295400" y="-16050"/>
            <a:ext cx="5870400" cy="5175600"/>
          </a:xfrm>
          <a:prstGeom prst="hexagon">
            <a:avLst>
              <a:gd fmla="val 13586" name="adj"/>
              <a:gd fmla="val 115470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4"/>
          <p:cNvSpPr/>
          <p:nvPr/>
        </p:nvSpPr>
        <p:spPr>
          <a:xfrm>
            <a:off x="-4800" y="-12000"/>
            <a:ext cx="2112000" cy="517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4"/>
          <p:cNvSpPr txBox="1"/>
          <p:nvPr>
            <p:ph type="ctrTitle"/>
          </p:nvPr>
        </p:nvSpPr>
        <p:spPr>
          <a:xfrm>
            <a:off x="311706" y="439775"/>
            <a:ext cx="6139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4" name="Google Shape;184;p34"/>
          <p:cNvSpPr txBox="1"/>
          <p:nvPr>
            <p:ph idx="1" type="subTitle"/>
          </p:nvPr>
        </p:nvSpPr>
        <p:spPr>
          <a:xfrm>
            <a:off x="311700" y="2529325"/>
            <a:ext cx="6139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5" name="Google Shape;18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26542" l="9717" r="12606" t="25181"/>
          <a:stretch/>
        </p:blipFill>
        <p:spPr>
          <a:xfrm>
            <a:off x="2151199" y="3422124"/>
            <a:ext cx="2460521" cy="118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TITLE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idx="1" type="subTitle"/>
          </p:nvPr>
        </p:nvSpPr>
        <p:spPr>
          <a:xfrm>
            <a:off x="414900" y="981425"/>
            <a:ext cx="8352300" cy="3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>
            <p:ph type="title"/>
          </p:nvPr>
        </p:nvSpPr>
        <p:spPr>
          <a:xfrm>
            <a:off x="422900" y="287250"/>
            <a:ext cx="5646900" cy="4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90" name="Google Shape;19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5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5"/>
          <p:cNvPicPr preferRelativeResize="0"/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67738" y="886863"/>
            <a:ext cx="2377440" cy="237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6" name="Google Shape;19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37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6" name="Google Shape;20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0" name="Google Shape;210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39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6" name="Google Shape;21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40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1" name="Google Shape;22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5" name="Google Shape;225;p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6" name="Google Shape;226;p4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3D5D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0" name="Google Shape;230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1" name="Google Shape;231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2" name="Google Shape;232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 1">
  <p:cSld name="SECTION_TITLE_AND_DESCRIPTION_1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36" name="Google Shape;236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7" name="Google Shape;237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40" name="Google Shape;24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3" name="Google Shape;243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4" name="Google Shape;24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" name="Google Shape;245;p4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47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laboration">
  <p:cSld name="Collaboration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50"/>
          <p:cNvSpPr txBox="1"/>
          <p:nvPr>
            <p:ph type="title"/>
          </p:nvPr>
        </p:nvSpPr>
        <p:spPr>
          <a:xfrm>
            <a:off x="1609264" y="2074863"/>
            <a:ext cx="59256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2000" u="none" cap="none" strike="noStrike">
                <a:solidFill>
                  <a:srgbClr val="16425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800" u="none" cap="none" strike="noStrike">
                <a:solidFill>
                  <a:srgbClr val="16425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0" name="Google Shape;260;p51"/>
          <p:cNvCxnSpPr/>
          <p:nvPr/>
        </p:nvCxnSpPr>
        <p:spPr>
          <a:xfrm rot="10800000">
            <a:off x="423601" y="1030760"/>
            <a:ext cx="8408700" cy="0"/>
          </a:xfrm>
          <a:prstGeom prst="straightConnector1">
            <a:avLst/>
          </a:prstGeom>
          <a:noFill/>
          <a:ln cap="flat" cmpd="sng" w="9525">
            <a:solidFill>
              <a:srgbClr val="5DA9A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">
  <p:cSld name="TITLE_3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3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4" name="Google Shape;264;p53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65" name="Google Shape;265;p53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66" name="Google Shape;266;p53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67" name="Google Shape;267;p53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53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53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53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71" name="Google Shape;271;p53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2" name="Google Shape;272;p53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73" name="Google Shape;273;p53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74" name="Google Shape;274;p53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75" name="Google Shape;275;p53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53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53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53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79" name="Google Shape;279;p53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 1">
  <p:cSld name="TITLE_4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4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54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283" name="Google Shape;283;p54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284" name="Google Shape;284;p54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285" name="Google Shape;285;p54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54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54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54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289" name="Google Shape;289;p54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0" name="Google Shape;290;p54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91" name="Google Shape;291;p54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292" name="Google Shape;292;p54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293" name="Google Shape;293;p54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54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5" name="Google Shape;295;p54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6" name="Google Shape;296;p54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297" name="Google Shape;297;p54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0" name="Google Shape;300;p5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1" name="Google Shape;301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gden School District 2018 Template 2">
  <p:cSld name="TITLE_5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6"/>
          <p:cNvSpPr txBox="1"/>
          <p:nvPr>
            <p:ph type="ctrTitle"/>
          </p:nvPr>
        </p:nvSpPr>
        <p:spPr>
          <a:xfrm>
            <a:off x="311700" y="1281175"/>
            <a:ext cx="8520600" cy="15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4" name="Google Shape;304;p56"/>
          <p:cNvSpPr txBox="1"/>
          <p:nvPr>
            <p:ph idx="1" type="subTitle"/>
          </p:nvPr>
        </p:nvSpPr>
        <p:spPr>
          <a:xfrm>
            <a:off x="311700" y="298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305" name="Google Shape;305;p56"/>
          <p:cNvGrpSpPr/>
          <p:nvPr/>
        </p:nvGrpSpPr>
        <p:grpSpPr>
          <a:xfrm>
            <a:off x="-562067" y="-642585"/>
            <a:ext cx="10240937" cy="6411435"/>
            <a:chOff x="-562067" y="-642585"/>
            <a:chExt cx="10240937" cy="6411435"/>
          </a:xfrm>
        </p:grpSpPr>
        <p:grpSp>
          <p:nvGrpSpPr>
            <p:cNvPr id="306" name="Google Shape;306;p56"/>
            <p:cNvGrpSpPr/>
            <p:nvPr/>
          </p:nvGrpSpPr>
          <p:grpSpPr>
            <a:xfrm flipH="1">
              <a:off x="8181902" y="-642585"/>
              <a:ext cx="1496968" cy="1832225"/>
              <a:chOff x="-498093" y="-514637"/>
              <a:chExt cx="1496968" cy="1832225"/>
            </a:xfrm>
          </p:grpSpPr>
          <p:sp>
            <p:nvSpPr>
              <p:cNvPr id="307" name="Google Shape;307;p56"/>
              <p:cNvSpPr/>
              <p:nvPr/>
            </p:nvSpPr>
            <p:spPr>
              <a:xfrm>
                <a:off x="-498093" y="-139819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4B888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56"/>
              <p:cNvSpPr/>
              <p:nvPr/>
            </p:nvSpPr>
            <p:spPr>
              <a:xfrm>
                <a:off x="172075" y="-514637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56"/>
              <p:cNvSpPr/>
              <p:nvPr/>
            </p:nvSpPr>
            <p:spPr>
              <a:xfrm>
                <a:off x="-498093" y="601488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5DA9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56"/>
              <p:cNvSpPr/>
              <p:nvPr/>
            </p:nvSpPr>
            <p:spPr>
              <a:xfrm>
                <a:off x="172075" y="227513"/>
                <a:ext cx="826800" cy="7161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6EC8C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11" name="Google Shape;311;p56"/>
            <p:cNvPicPr preferRelativeResize="0"/>
            <p:nvPr/>
          </p:nvPicPr>
          <p:blipFill rotWithShape="1">
            <a:blip r:embed="rId2">
              <a:alphaModFix/>
            </a:blip>
            <a:srcRect b="26542" l="9717" r="12606" t="25181"/>
            <a:stretch/>
          </p:blipFill>
          <p:spPr>
            <a:xfrm>
              <a:off x="7107369" y="211118"/>
              <a:ext cx="982327" cy="4717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2" name="Google Shape;312;p56"/>
            <p:cNvCxnSpPr/>
            <p:nvPr/>
          </p:nvCxnSpPr>
          <p:spPr>
            <a:xfrm rot="10800000">
              <a:off x="-14266" y="462325"/>
              <a:ext cx="6826500" cy="0"/>
            </a:xfrm>
            <a:prstGeom prst="straightConnector1">
              <a:avLst/>
            </a:prstGeom>
            <a:noFill/>
            <a:ln cap="flat" cmpd="sng" w="9525">
              <a:solidFill>
                <a:srgbClr val="5DA9A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13" name="Google Shape;313;p56"/>
            <p:cNvGrpSpPr/>
            <p:nvPr/>
          </p:nvGrpSpPr>
          <p:grpSpPr>
            <a:xfrm flipH="1">
              <a:off x="-562067" y="3936624"/>
              <a:ext cx="9667697" cy="1832225"/>
              <a:chOff x="-1622" y="3828438"/>
              <a:chExt cx="9667697" cy="1832225"/>
            </a:xfrm>
          </p:grpSpPr>
          <p:grpSp>
            <p:nvGrpSpPr>
              <p:cNvPr id="314" name="Google Shape;314;p56"/>
              <p:cNvGrpSpPr/>
              <p:nvPr/>
            </p:nvGrpSpPr>
            <p:grpSpPr>
              <a:xfrm rot="10800000">
                <a:off x="8169107" y="3828438"/>
                <a:ext cx="1496968" cy="1832225"/>
                <a:chOff x="-498093" y="-514637"/>
                <a:chExt cx="1496968" cy="1832225"/>
              </a:xfrm>
            </p:grpSpPr>
            <p:sp>
              <p:nvSpPr>
                <p:cNvPr id="315" name="Google Shape;315;p56"/>
                <p:cNvSpPr/>
                <p:nvPr/>
              </p:nvSpPr>
              <p:spPr>
                <a:xfrm>
                  <a:off x="-498093" y="-139819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4B888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56"/>
                <p:cNvSpPr/>
                <p:nvPr/>
              </p:nvSpPr>
              <p:spPr>
                <a:xfrm>
                  <a:off x="172075" y="-514637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7" name="Google Shape;317;p56"/>
                <p:cNvSpPr/>
                <p:nvPr/>
              </p:nvSpPr>
              <p:spPr>
                <a:xfrm>
                  <a:off x="-498093" y="601488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5DA9A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56"/>
                <p:cNvSpPr/>
                <p:nvPr/>
              </p:nvSpPr>
              <p:spPr>
                <a:xfrm>
                  <a:off x="172075" y="227513"/>
                  <a:ext cx="826800" cy="716100"/>
                </a:xfrm>
                <a:prstGeom prst="hexagon">
                  <a:avLst>
                    <a:gd fmla="val 25000" name="adj"/>
                    <a:gd fmla="val 115470" name="vf"/>
                  </a:avLst>
                </a:prstGeom>
                <a:solidFill>
                  <a:srgbClr val="6EC8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319" name="Google Shape;319;p56"/>
              <p:cNvCxnSpPr/>
              <p:nvPr/>
            </p:nvCxnSpPr>
            <p:spPr>
              <a:xfrm>
                <a:off x="-1622" y="4555503"/>
                <a:ext cx="74880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DA9A7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8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0" y="4635625"/>
            <a:ext cx="9144000" cy="507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108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9875" y="4712975"/>
            <a:ext cx="369418" cy="3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9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Helvetica Neue Light"/>
              <a:buNone/>
              <a:def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Thin"/>
              <a:buChar char="●"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Helvetica Neue Light"/>
              <a:buNone/>
              <a:defRPr sz="28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Thin"/>
              <a:buChar char="●"/>
              <a:defRPr sz="1800">
                <a:latin typeface="Roboto Thin"/>
                <a:ea typeface="Roboto Thin"/>
                <a:cs typeface="Roboto Thin"/>
                <a:sym typeface="Roboto Thin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●"/>
              <a:defRPr>
                <a:latin typeface="Roboto Thin"/>
                <a:ea typeface="Roboto Thin"/>
                <a:cs typeface="Roboto Thin"/>
                <a:sym typeface="Roboto Thin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Thin"/>
              <a:buChar char="○"/>
              <a:defRPr>
                <a:latin typeface="Roboto Thin"/>
                <a:ea typeface="Roboto Thin"/>
                <a:cs typeface="Roboto Thin"/>
                <a:sym typeface="Roboto Thin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Thin"/>
              <a:buChar char="■"/>
              <a:defRPr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/>
        </p:txBody>
      </p: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gif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/>
          <p:nvPr>
            <p:ph type="ctrTitle"/>
          </p:nvPr>
        </p:nvSpPr>
        <p:spPr>
          <a:xfrm>
            <a:off x="1502250" y="796725"/>
            <a:ext cx="6139500" cy="886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Principal Collaboration</a:t>
            </a:r>
            <a:endParaRPr b="1">
              <a:solidFill>
                <a:srgbClr val="0046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7"/>
          <p:cNvSpPr txBox="1"/>
          <p:nvPr>
            <p:ph idx="1" type="subTitle"/>
          </p:nvPr>
        </p:nvSpPr>
        <p:spPr>
          <a:xfrm>
            <a:off x="1464925" y="1779150"/>
            <a:ext cx="61395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467F"/>
                </a:solidFill>
                <a:latin typeface="Open Sans"/>
                <a:ea typeface="Open Sans"/>
                <a:cs typeface="Open Sans"/>
                <a:sym typeface="Open Sans"/>
              </a:rPr>
              <a:t>Problem Solving PLC Barriers</a:t>
            </a:r>
            <a:endParaRPr>
              <a:solidFill>
                <a:srgbClr val="00467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467F"/>
                </a:solidFill>
                <a:latin typeface="Open Sans"/>
                <a:ea typeface="Open Sans"/>
                <a:cs typeface="Open Sans"/>
                <a:sym typeface="Open Sans"/>
              </a:rPr>
              <a:t>March</a:t>
            </a:r>
            <a:endParaRPr>
              <a:solidFill>
                <a:srgbClr val="0046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6" name="Google Shape;32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7713" y="2475598"/>
            <a:ext cx="2668575" cy="152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6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6984" y="171512"/>
            <a:ext cx="8587024" cy="48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7" title="GTI_Heartbeat_Globev2.png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381500" y="86325"/>
            <a:ext cx="1651523" cy="154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8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6984" y="171512"/>
            <a:ext cx="8587024" cy="48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9" title="GTI_Heartbeat_Globev2.png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381500" y="86325"/>
            <a:ext cx="1651523" cy="154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70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6984" y="171512"/>
            <a:ext cx="8587024" cy="480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00" y="86325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71" title="GTI_Heartbeat_Globev2.png"/>
          <p:cNvPicPr preferRelativeResize="0"/>
          <p:nvPr/>
        </p:nvPicPr>
        <p:blipFill>
          <a:blip r:embed="rId4">
            <a:alphaModFix amt="42000"/>
          </a:blip>
          <a:stretch>
            <a:fillRect/>
          </a:stretch>
        </p:blipFill>
        <p:spPr>
          <a:xfrm>
            <a:off x="381500" y="86325"/>
            <a:ext cx="1651523" cy="154909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71"/>
          <p:cNvSpPr txBox="1"/>
          <p:nvPr/>
        </p:nvSpPr>
        <p:spPr>
          <a:xfrm>
            <a:off x="341125" y="4544300"/>
            <a:ext cx="84135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 Thin"/>
                <a:ea typeface="Roboto Thin"/>
                <a:cs typeface="Roboto Thin"/>
                <a:sym typeface="Roboto Thin"/>
              </a:rPr>
              <a:t>Presentation adapted from Dr. Cummings, U of U, David Eccles School of Business</a:t>
            </a:r>
            <a:endParaRPr sz="1800"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00" y="361950"/>
            <a:ext cx="65532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3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73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Conundrums 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46" name="Google Shape;446;p73"/>
          <p:cNvSpPr txBox="1"/>
          <p:nvPr/>
        </p:nvSpPr>
        <p:spPr>
          <a:xfrm>
            <a:off x="341700" y="973300"/>
            <a:ext cx="8069100" cy="37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you view the issue of having teachers be in more than one PLC?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Meeting once a week only allows for problem solving in one subject area.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Meeting once a week only allows for problem solving in one standard in one subject area at a time. Work through entire cycle, more about standard than subject area.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Thoughts? Agree? Disagree?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7" name="Google Shape;44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4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74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Conundrums 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54" name="Google Shape;454;p74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is the subject determined? How are the standards determined?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Principal?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Teachers?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Leadership Team?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Continuous Improvement Plan?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DLI - Nuances of shared standards or not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5" name="Google Shape;455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>
            <p:ph idx="2" type="body"/>
          </p:nvPr>
        </p:nvSpPr>
        <p:spPr>
          <a:xfrm>
            <a:off x="4577500" y="0"/>
            <a:ext cx="4566600" cy="51435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2" name="Google Shape;3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300" y="781825"/>
            <a:ext cx="3579850" cy="35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8"/>
          <p:cNvSpPr txBox="1"/>
          <p:nvPr>
            <p:ph type="title"/>
          </p:nvPr>
        </p:nvSpPr>
        <p:spPr>
          <a:xfrm>
            <a:off x="265500" y="-75"/>
            <a:ext cx="4045200" cy="122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00467F"/>
                </a:solidFill>
                <a:latin typeface="Roboto Medium"/>
                <a:ea typeface="Roboto Medium"/>
                <a:cs typeface="Roboto Medium"/>
                <a:sym typeface="Roboto Medium"/>
              </a:rPr>
              <a:t>Objective</a:t>
            </a:r>
            <a:endParaRPr sz="5000">
              <a:solidFill>
                <a:srgbClr val="0046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34" name="Google Shape;334;p58"/>
          <p:cNvSpPr txBox="1"/>
          <p:nvPr>
            <p:ph idx="1" type="subTitle"/>
          </p:nvPr>
        </p:nvSpPr>
        <p:spPr>
          <a:xfrm>
            <a:off x="208800" y="1148400"/>
            <a:ext cx="4158600" cy="38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800"/>
              <a:buFont typeface="Roboto Light"/>
              <a:buChar char="●"/>
            </a:pPr>
            <a:r>
              <a:rPr lang="en" sz="26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Principals will explore the problem-solving </a:t>
            </a:r>
            <a:r>
              <a:rPr b="1" lang="en" sz="26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Leadership</a:t>
            </a:r>
            <a:r>
              <a:rPr lang="en" sz="26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b="1" lang="en" sz="2600">
                <a:solidFill>
                  <a:srgbClr val="00467F"/>
                </a:solidFill>
                <a:latin typeface="Roboto"/>
                <a:ea typeface="Roboto"/>
                <a:cs typeface="Roboto"/>
                <a:sym typeface="Roboto"/>
              </a:rPr>
              <a:t>Component</a:t>
            </a:r>
            <a:r>
              <a:rPr lang="en" sz="2600">
                <a:solidFill>
                  <a:srgbClr val="00467F"/>
                </a:solidFill>
                <a:latin typeface="Roboto Light"/>
                <a:ea typeface="Roboto Light"/>
                <a:cs typeface="Roboto Light"/>
                <a:sym typeface="Roboto Light"/>
              </a:rPr>
              <a:t> of each ring of the PLC Bullseye.</a:t>
            </a:r>
            <a:endParaRPr sz="2600">
              <a:solidFill>
                <a:srgbClr val="00467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35" name="Google Shape;33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8595" y="4621050"/>
            <a:ext cx="985400" cy="5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9"/>
          <p:cNvSpPr txBox="1"/>
          <p:nvPr/>
        </p:nvSpPr>
        <p:spPr>
          <a:xfrm>
            <a:off x="409975" y="280075"/>
            <a:ext cx="8065200" cy="444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467F"/>
                </a:solidFill>
                <a:latin typeface="Roboto Medium"/>
                <a:ea typeface="Roboto Medium"/>
                <a:cs typeface="Roboto Medium"/>
                <a:sym typeface="Roboto Medium"/>
              </a:rPr>
              <a:t>Shared Norms</a:t>
            </a:r>
            <a:endParaRPr sz="3400">
              <a:solidFill>
                <a:srgbClr val="0046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41" name="Google Shape;341;p59"/>
          <p:cNvSpPr txBox="1"/>
          <p:nvPr/>
        </p:nvSpPr>
        <p:spPr>
          <a:xfrm>
            <a:off x="409975" y="979025"/>
            <a:ext cx="4192800" cy="3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467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Meeting Norms</a:t>
            </a:r>
            <a:endParaRPr sz="2000">
              <a:solidFill>
                <a:srgbClr val="00467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 on time and prepared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Stay engaged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Speak your truth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000"/>
              <a:buFont typeface="Open Sans Light"/>
              <a:buChar char="●"/>
            </a:pPr>
            <a:r>
              <a:rPr lang="en" sz="20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Assume best intent</a:t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67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2" name="Google Shape;34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0"/>
          <p:cNvSpPr txBox="1"/>
          <p:nvPr>
            <p:ph idx="4294967295" type="body"/>
          </p:nvPr>
        </p:nvSpPr>
        <p:spPr>
          <a:xfrm>
            <a:off x="311700" y="1003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Clear expectations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Common consensus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Collaborative action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Positive interdependence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Results oriented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Effective feedback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Continuous improvement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100"/>
              <a:buFont typeface="Open Sans Light"/>
              <a:buChar char="●"/>
            </a:pPr>
            <a:r>
              <a:rPr lang="en" sz="2100">
                <a:solidFill>
                  <a:srgbClr val="0046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Evidence-based practices</a:t>
            </a:r>
            <a:endParaRPr sz="2100">
              <a:solidFill>
                <a:srgbClr val="00467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60"/>
          <p:cNvSpPr txBox="1"/>
          <p:nvPr/>
        </p:nvSpPr>
        <p:spPr>
          <a:xfrm>
            <a:off x="352287" y="202550"/>
            <a:ext cx="8520600" cy="547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467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Collective Commitments</a:t>
            </a:r>
            <a:endParaRPr sz="3000">
              <a:solidFill>
                <a:srgbClr val="00467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49" name="Google Shape;34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76" y="922700"/>
            <a:ext cx="3475824" cy="42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Problem Solving the Leadership Component 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356" name="Google Shape;35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913" y="889800"/>
            <a:ext cx="3686175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2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62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PLC Target - Good - Better - Best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64" name="Google Shape;364;p62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5" name="Google Shape;36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75" y="895475"/>
            <a:ext cx="4065351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2"/>
          <p:cNvSpPr/>
          <p:nvPr/>
        </p:nvSpPr>
        <p:spPr>
          <a:xfrm>
            <a:off x="167375" y="1170975"/>
            <a:ext cx="1511100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2"/>
          <p:cNvSpPr/>
          <p:nvPr/>
        </p:nvSpPr>
        <p:spPr>
          <a:xfrm>
            <a:off x="5146350" y="1708650"/>
            <a:ext cx="2858100" cy="863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3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63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PLC Target - Good - Better - Best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74" name="Google Shape;374;p63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5" name="Google Shape;37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5" y="895475"/>
            <a:ext cx="4065351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3"/>
          <p:cNvSpPr/>
          <p:nvPr/>
        </p:nvSpPr>
        <p:spPr>
          <a:xfrm>
            <a:off x="104350" y="2233225"/>
            <a:ext cx="1238700" cy="19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7" name="Google Shape;37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918" y="895475"/>
            <a:ext cx="2974282" cy="4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3"/>
          <p:cNvSpPr/>
          <p:nvPr/>
        </p:nvSpPr>
        <p:spPr>
          <a:xfrm>
            <a:off x="4961613" y="1344100"/>
            <a:ext cx="3018900" cy="987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4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4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PLC Target - Good - Better - Best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85" name="Google Shape;385;p64"/>
          <p:cNvSpPr txBox="1"/>
          <p:nvPr/>
        </p:nvSpPr>
        <p:spPr>
          <a:xfrm>
            <a:off x="341700" y="747325"/>
            <a:ext cx="8069100" cy="401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     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375" y="895475"/>
            <a:ext cx="4065351" cy="406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64"/>
          <p:cNvSpPr/>
          <p:nvPr/>
        </p:nvSpPr>
        <p:spPr>
          <a:xfrm rot="-3868890">
            <a:off x="1164916" y="3792461"/>
            <a:ext cx="1447067" cy="19242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0761" y="895475"/>
            <a:ext cx="3130126" cy="42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4"/>
          <p:cNvSpPr/>
          <p:nvPr/>
        </p:nvSpPr>
        <p:spPr>
          <a:xfrm>
            <a:off x="5010075" y="1463775"/>
            <a:ext cx="3090900" cy="906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5"/>
          <p:cNvSpPr/>
          <p:nvPr/>
        </p:nvSpPr>
        <p:spPr>
          <a:xfrm rot="-5400000">
            <a:off x="4214675" y="-3502825"/>
            <a:ext cx="540300" cy="806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5"/>
          <p:cNvSpPr txBox="1"/>
          <p:nvPr>
            <p:ph idx="4294967295" type="title"/>
          </p:nvPr>
        </p:nvSpPr>
        <p:spPr>
          <a:xfrm>
            <a:off x="311700" y="113300"/>
            <a:ext cx="8099100" cy="572700"/>
          </a:xfrm>
          <a:prstGeom prst="rect">
            <a:avLst/>
          </a:prstGeom>
          <a:solidFill>
            <a:srgbClr val="56A0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Conflict Resolution</a:t>
            </a:r>
            <a:endParaRPr i="1" sz="3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96" name="Google Shape;396;p65"/>
          <p:cNvSpPr txBox="1"/>
          <p:nvPr/>
        </p:nvSpPr>
        <p:spPr>
          <a:xfrm>
            <a:off x="326700" y="1207900"/>
            <a:ext cx="8069100" cy="36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you define conflict resolution?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1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Roboto"/>
              <a:buChar char="○"/>
            </a:pPr>
            <a:r>
              <a:rPr lang="en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does it look like in your schools? 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Roboto"/>
              <a:buChar char="●"/>
            </a:pPr>
            <a:r>
              <a:rPr lang="en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would you define Productive vs. </a:t>
            </a:r>
            <a:r>
              <a:rPr lang="en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Unproductive</a:t>
            </a:r>
            <a:r>
              <a:rPr lang="en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Conflict? 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Roboto"/>
              <a:buChar char="○"/>
            </a:pPr>
            <a:r>
              <a:rPr lang="en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does it look like in your schools? 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7" name="Google Shape;39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7500"/>
            <a:ext cx="1067526" cy="5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69296"/>
      </a:accent1>
      <a:accent2>
        <a:srgbClr val="3D5D7F"/>
      </a:accent2>
      <a:accent3>
        <a:srgbClr val="78909C"/>
      </a:accent3>
      <a:accent4>
        <a:srgbClr val="EEB94A"/>
      </a:accent4>
      <a:accent5>
        <a:srgbClr val="5B6368"/>
      </a:accent5>
      <a:accent6>
        <a:srgbClr val="0C5558"/>
      </a:accent6>
      <a:hlink>
        <a:srgbClr val="1692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69296"/>
      </a:accent1>
      <a:accent2>
        <a:srgbClr val="3D5D7F"/>
      </a:accent2>
      <a:accent3>
        <a:srgbClr val="78909C"/>
      </a:accent3>
      <a:accent4>
        <a:srgbClr val="EEB94A"/>
      </a:accent4>
      <a:accent5>
        <a:srgbClr val="5B6368"/>
      </a:accent5>
      <a:accent6>
        <a:srgbClr val="0C5558"/>
      </a:accent6>
      <a:hlink>
        <a:srgbClr val="1692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