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p:restoredTop sz="94645"/>
  </p:normalViewPr>
  <p:slideViewPr>
    <p:cSldViewPr snapToGrid="0" snapToObjects="1">
      <p:cViewPr varScale="1">
        <p:scale>
          <a:sx n="152" d="100"/>
          <a:sy n="152" d="100"/>
        </p:scale>
        <p:origin x="1376"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11/25/25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image" Target="../media/image1.jpg"/><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hyperlink" Target="http://DoViewPlanning.Org" TargetMode="External"/><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15878" y="40186"/>
            <a:ext cx="5231219" cy="738664"/>
          </a:xfrm>
          <a:prstGeom prst="rect">
            <a:avLst/>
          </a:prstGeom>
          <a:noFill/>
        </p:spPr>
        <p:txBody>
          <a:bodyPr wrap="square" lIns="0" tIns="0" rIns="0" bIns="0">
            <a:spAutoFit/>
          </a:bodyPr>
          <a:lstStyle/>
          <a:p>
            <a:pPr algn="ctr">
              <a:defRPr sz="2400">
                <a:solidFill>
                  <a:srgbClr val="000000"/>
                </a:solidFill>
              </a:defRPr>
            </a:pPr>
            <a:r>
              <a:rPr dirty="0"/>
              <a:t>NZ Public Service Commission (PSC) DoView Strategy Diagram</a:t>
            </a:r>
          </a:p>
        </p:txBody>
      </p:sp>
      <p:sp>
        <p:nvSpPr>
          <p:cNvPr id="3" name="Rectangle 2">
            <a:hlinkClick r:id="rId2" action="ppaction://hlinksldjump"/>
          </p:cNvPr>
          <p:cNvSpPr/>
          <p:nvPr/>
        </p:nvSpPr>
        <p:spPr>
          <a:xfrm>
            <a:off x="3582000" y="1267920"/>
            <a:ext cx="1980000" cy="72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Final Outcomes</a:t>
            </a:r>
          </a:p>
        </p:txBody>
      </p:sp>
      <p:sp>
        <p:nvSpPr>
          <p:cNvPr id="4" name="Rectangle 3"/>
          <p:cNvSpPr/>
          <p:nvPr/>
        </p:nvSpPr>
        <p:spPr>
          <a:xfrm>
            <a:off x="3582000" y="1267920"/>
            <a:ext cx="19800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1242000" y="2309076"/>
            <a:ext cx="6660000" cy="18288"/>
          </a:xfrm>
          <a:prstGeom prst="rect">
            <a:avLst/>
          </a:prstGeom>
          <a:solidFill>
            <a:srgbClr val="9696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a:hlinkClick r:id="rId3" action="ppaction://hlinksldjump"/>
          </p:cNvPr>
          <p:cNvSpPr/>
          <p:nvPr/>
        </p:nvSpPr>
        <p:spPr>
          <a:xfrm>
            <a:off x="1242000" y="2648520"/>
            <a:ext cx="1980000" cy="72000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Public Service System Outcomes for New Zealanders</a:t>
            </a:r>
          </a:p>
        </p:txBody>
      </p:sp>
      <p:sp>
        <p:nvSpPr>
          <p:cNvPr id="7" name="Rectangle 6">
            <a:hlinkClick r:id="rId4" action="ppaction://hlinksldjump"/>
          </p:cNvPr>
          <p:cNvSpPr/>
          <p:nvPr/>
        </p:nvSpPr>
        <p:spPr>
          <a:xfrm>
            <a:off x="3582000" y="2648520"/>
            <a:ext cx="1980000" cy="72000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Activating the Public Service Around Government Priorities</a:t>
            </a:r>
          </a:p>
        </p:txBody>
      </p:sp>
      <p:sp>
        <p:nvSpPr>
          <p:cNvPr id="8" name="Rectangle 7">
            <a:hlinkClick r:id="rId5" action="ppaction://hlinksldjump"/>
          </p:cNvPr>
          <p:cNvSpPr/>
          <p:nvPr/>
        </p:nvSpPr>
        <p:spPr>
          <a:xfrm>
            <a:off x="5922000" y="2648520"/>
            <a:ext cx="1980000" cy="72000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Efficiency, Fiscal Consolidation &amp; System Performance</a:t>
            </a:r>
          </a:p>
        </p:txBody>
      </p:sp>
      <p:sp>
        <p:nvSpPr>
          <p:cNvPr id="9" name="Rectangle 8">
            <a:hlinkClick r:id="rId6" action="ppaction://hlinksldjump"/>
          </p:cNvPr>
          <p:cNvSpPr/>
          <p:nvPr/>
        </p:nvSpPr>
        <p:spPr>
          <a:xfrm>
            <a:off x="1242000" y="3800520"/>
            <a:ext cx="1980000" cy="72000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Māori–Crown Relationships &amp; Treaty Commitments in the Public Service</a:t>
            </a:r>
          </a:p>
        </p:txBody>
      </p:sp>
      <p:sp>
        <p:nvSpPr>
          <p:cNvPr id="10" name="Rectangle 9">
            <a:hlinkClick r:id="rId7" action="ppaction://hlinksldjump"/>
          </p:cNvPr>
          <p:cNvSpPr/>
          <p:nvPr/>
        </p:nvSpPr>
        <p:spPr>
          <a:xfrm>
            <a:off x="3582000" y="3800520"/>
            <a:ext cx="1980000" cy="72000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Open Government, Transparency &amp; Active Citizenship</a:t>
            </a:r>
          </a:p>
        </p:txBody>
      </p:sp>
      <p:sp>
        <p:nvSpPr>
          <p:cNvPr id="11" name="Rectangle 10">
            <a:hlinkClick r:id="rId8" action="ppaction://hlinksldjump"/>
          </p:cNvPr>
          <p:cNvSpPr/>
          <p:nvPr/>
        </p:nvSpPr>
        <p:spPr>
          <a:xfrm>
            <a:off x="5922000" y="3800520"/>
            <a:ext cx="1980000" cy="72000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Integrity, Ethics &amp; Public Trust in the Public Service</a:t>
            </a:r>
          </a:p>
        </p:txBody>
      </p:sp>
      <p:sp>
        <p:nvSpPr>
          <p:cNvPr id="12" name="Rectangle 11">
            <a:hlinkClick r:id="rId9" action="ppaction://hlinksldjump"/>
          </p:cNvPr>
          <p:cNvSpPr/>
          <p:nvPr/>
        </p:nvSpPr>
        <p:spPr>
          <a:xfrm>
            <a:off x="1242000" y="4952520"/>
            <a:ext cx="1980000" cy="72000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Public Service Capability, Leadership &amp; Workforce</a:t>
            </a:r>
          </a:p>
        </p:txBody>
      </p:sp>
      <p:sp>
        <p:nvSpPr>
          <p:cNvPr id="13" name="Rectangle 12">
            <a:hlinkClick r:id="rId10" action="ppaction://hlinksldjump"/>
          </p:cNvPr>
          <p:cNvSpPr/>
          <p:nvPr/>
        </p:nvSpPr>
        <p:spPr>
          <a:xfrm>
            <a:off x="5922000" y="4952520"/>
            <a:ext cx="1980000" cy="72000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PSC System Leadership, Governance &amp; Operating Model</a:t>
            </a:r>
          </a:p>
        </p:txBody>
      </p:sp>
      <p:sp>
        <p:nvSpPr>
          <p:cNvPr id="14" name="TextBox 13"/>
          <p:cNvSpPr txBox="1"/>
          <p:nvPr/>
        </p:nvSpPr>
        <p:spPr>
          <a:xfrm>
            <a:off x="713280" y="6537960"/>
            <a:ext cx="8156400" cy="246221"/>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  </a:t>
            </a:r>
            <a:r>
              <a:rPr lang="en-AU" dirty="0"/>
              <a:t>a022 </a:t>
            </a:r>
            <a:r>
              <a:rPr dirty="0"/>
              <a:t>2025-11-25 11:17</a:t>
            </a:r>
          </a:p>
        </p:txBody>
      </p:sp>
      <p:sp>
        <p:nvSpPr>
          <p:cNvPr id="15" name="TextBox 14"/>
          <p:cNvSpPr txBox="1"/>
          <p:nvPr/>
        </p:nvSpPr>
        <p:spPr>
          <a:xfrm>
            <a:off x="7132320" y="6100197"/>
            <a:ext cx="1828800" cy="274320"/>
          </a:xfrm>
          <a:prstGeom prst="rect">
            <a:avLst/>
          </a:prstGeom>
          <a:noFill/>
        </p:spPr>
        <p:txBody>
          <a:bodyPr wrap="none">
            <a:spAutoFit/>
          </a:bodyPr>
          <a:lstStyle/>
          <a:p>
            <a:pPr algn="r"/>
            <a:r>
              <a:rPr sz="1400" dirty="0">
                <a:solidFill>
                  <a:srgbClr val="0066CC"/>
                </a:solidFill>
                <a:latin typeface="Calibri"/>
                <a:hlinkClick r:id="rId11"/>
              </a:rPr>
              <a:t>DoViewPlanning.Org</a:t>
            </a:r>
          </a:p>
        </p:txBody>
      </p:sp>
      <p:sp>
        <p:nvSpPr>
          <p:cNvPr id="16" name="TextBox 15"/>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17" name="Google Shape;104;p1" title="Doview new.jpeg">
            <a:extLst>
              <a:ext uri="{FF2B5EF4-FFF2-40B4-BE49-F238E27FC236}">
                <a16:creationId xmlns:a16="http://schemas.microsoft.com/office/drawing/2014/main" id="{BECFE98C-D9E7-983A-570C-9E2091C19539}"/>
              </a:ext>
            </a:extLst>
          </p:cNvPr>
          <p:cNvPicPr preferRelativeResize="0"/>
          <p:nvPr/>
        </p:nvPicPr>
        <p:blipFill>
          <a:blip r:embed="rId12">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PSC System Leadership, Governance &amp; Operating Model</a:t>
            </a:r>
          </a:p>
        </p:txBody>
      </p:sp>
      <p:sp>
        <p:nvSpPr>
          <p:cNvPr id="5" name="Rectangle 4"/>
          <p:cNvSpPr/>
          <p:nvPr/>
        </p:nvSpPr>
        <p:spPr>
          <a:xfrm>
            <a:off x="282142" y="2353058"/>
            <a:ext cx="982505" cy="1259839"/>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Purpose to lead the Public Service to perform for New Zealand affirmed</a:t>
            </a:r>
          </a:p>
        </p:txBody>
      </p:sp>
      <p:sp>
        <p:nvSpPr>
          <p:cNvPr id="6" name="Rectangle 5"/>
          <p:cNvSpPr/>
          <p:nvPr/>
        </p:nvSpPr>
        <p:spPr>
          <a:xfrm>
            <a:off x="282142" y="3704337"/>
            <a:ext cx="982505" cy="1443736"/>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Statutory role, levers and scope of influence under the Public Service Act clarified</a:t>
            </a:r>
          </a:p>
        </p:txBody>
      </p:sp>
      <p:sp>
        <p:nvSpPr>
          <p:cNvPr id="7" name="Right Arrow 6"/>
          <p:cNvSpPr/>
          <p:nvPr/>
        </p:nvSpPr>
        <p:spPr>
          <a:xfrm>
            <a:off x="1493247" y="362255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1977879" y="2628902"/>
            <a:ext cx="1082861"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Internal operating model aligned with key system elements</a:t>
            </a:r>
          </a:p>
        </p:txBody>
      </p:sp>
      <p:sp>
        <p:nvSpPr>
          <p:cNvPr id="9" name="Rectangle 8"/>
          <p:cNvSpPr/>
          <p:nvPr/>
        </p:nvSpPr>
        <p:spPr>
          <a:xfrm>
            <a:off x="1977879" y="3796285"/>
            <a:ext cx="1082861"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Commission governance, risk and performance frameworks maintained</a:t>
            </a:r>
          </a:p>
        </p:txBody>
      </p:sp>
      <p:sp>
        <p:nvSpPr>
          <p:cNvPr id="10" name="Right Arrow 9"/>
          <p:cNvSpPr/>
          <p:nvPr/>
        </p:nvSpPr>
        <p:spPr>
          <a:xfrm>
            <a:off x="3289340" y="362255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3572031" y="1481328"/>
            <a:ext cx="1490656" cy="1133855"/>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Organisational capability, people and systems developed to meet changing priorities and fiscal expectations</a:t>
            </a:r>
          </a:p>
        </p:txBody>
      </p:sp>
      <p:sp>
        <p:nvSpPr>
          <p:cNvPr id="12" name="Rectangle 11"/>
          <p:cNvSpPr/>
          <p:nvPr/>
        </p:nvSpPr>
        <p:spPr>
          <a:xfrm>
            <a:off x="3572031" y="2752343"/>
            <a:ext cx="1490656" cy="949959"/>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Internal planning, </a:t>
            </a:r>
            <a:r>
              <a:rPr sz="1100" b="0" dirty="0" err="1">
                <a:solidFill>
                  <a:srgbClr val="000000"/>
                </a:solidFill>
              </a:rPr>
              <a:t>prioritisation</a:t>
            </a:r>
            <a:r>
              <a:rPr sz="1100" b="0" dirty="0">
                <a:solidFill>
                  <a:srgbClr val="000000"/>
                </a:solidFill>
              </a:rPr>
              <a:t> and resource allocation processes strengthened</a:t>
            </a:r>
          </a:p>
        </p:txBody>
      </p:sp>
      <p:sp>
        <p:nvSpPr>
          <p:cNvPr id="13" name="Rectangle 12"/>
          <p:cNvSpPr/>
          <p:nvPr/>
        </p:nvSpPr>
        <p:spPr>
          <a:xfrm>
            <a:off x="3572031" y="3861999"/>
            <a:ext cx="1490656"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Tripartite central agency leadership with Treasury and DPMC on system performance exercised</a:t>
            </a:r>
          </a:p>
        </p:txBody>
      </p:sp>
      <p:sp>
        <p:nvSpPr>
          <p:cNvPr id="14" name="Rectangle 13"/>
          <p:cNvSpPr/>
          <p:nvPr/>
        </p:nvSpPr>
        <p:spPr>
          <a:xfrm>
            <a:off x="3572031" y="5105949"/>
            <a:ext cx="1490656" cy="993099"/>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State of the Public Service and other system performance reports produced</a:t>
            </a:r>
          </a:p>
        </p:txBody>
      </p:sp>
      <p:sp>
        <p:nvSpPr>
          <p:cNvPr id="15" name="Right Arrow 14"/>
          <p:cNvSpPr/>
          <p:nvPr/>
        </p:nvSpPr>
        <p:spPr>
          <a:xfrm>
            <a:off x="5138183" y="362864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5533603" y="2982060"/>
            <a:ext cx="982506" cy="1627632"/>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Long-term insights briefings on system issues (for example integrity, workforce) delivered</a:t>
            </a:r>
          </a:p>
        </p:txBody>
      </p:sp>
      <p:sp>
        <p:nvSpPr>
          <p:cNvPr id="17" name="Right Arrow 16"/>
          <p:cNvSpPr/>
          <p:nvPr/>
        </p:nvSpPr>
        <p:spPr>
          <a:xfrm>
            <a:off x="6714086" y="362255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7196144" y="2700505"/>
            <a:ext cx="1490656"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PSC operating as a high-performing, sustainable central agency</a:t>
            </a:r>
          </a:p>
        </p:txBody>
      </p:sp>
      <p:sp>
        <p:nvSpPr>
          <p:cNvPr id="19" name="Rectangle 18"/>
          <p:cNvSpPr/>
          <p:nvPr/>
        </p:nvSpPr>
        <p:spPr>
          <a:xfrm>
            <a:off x="7196144" y="3739896"/>
            <a:ext cx="1490656"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System leadership, stewardship and coordination across the Public Service strengthened</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9A29D1B4-E992-EE23-3BA1-2086A7BF8AFD}"/>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23" name="Google Shape;104;p1" title="Doview new.jpeg">
            <a:extLst>
              <a:ext uri="{FF2B5EF4-FFF2-40B4-BE49-F238E27FC236}">
                <a16:creationId xmlns:a16="http://schemas.microsoft.com/office/drawing/2014/main" id="{3D8D37C7-9B18-13B1-793E-F0F51BEB6136}"/>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4" name="TextBox 3"/>
          <p:cNvSpPr txBox="1"/>
          <p:nvPr/>
        </p:nvSpPr>
        <p:spPr>
          <a:xfrm>
            <a:off x="457200" y="777240"/>
            <a:ext cx="8229600" cy="548640"/>
          </a:xfrm>
          <a:prstGeom prst="rect">
            <a:avLst/>
          </a:prstGeom>
          <a:noFill/>
        </p:spPr>
        <p:txBody>
          <a:bodyPr wrap="none">
            <a:spAutoFit/>
          </a:bodyPr>
          <a:lstStyle/>
          <a:p>
            <a:pPr algn="ctr">
              <a:defRPr sz="2200">
                <a:solidFill>
                  <a:srgbClr val="000000"/>
                </a:solidFill>
              </a:defRPr>
            </a:pPr>
            <a:r>
              <a:t>What is a DoView?</a:t>
            </a:r>
          </a:p>
        </p:txBody>
      </p:sp>
      <p:sp>
        <p:nvSpPr>
          <p:cNvPr id="5" name="TextBox 4"/>
          <p:cNvSpPr txBox="1"/>
          <p:nvPr/>
        </p:nvSpPr>
        <p:spPr>
          <a:xfrm>
            <a:off x="640080" y="1463040"/>
            <a:ext cx="7863840" cy="4480560"/>
          </a:xfrm>
          <a:prstGeom prst="rect">
            <a:avLst/>
          </a:prstGeom>
          <a:noFill/>
        </p:spPr>
        <p:txBody>
          <a:bodyPr wrap="square" tIns="0" bIns="0">
            <a:spAutoFit/>
          </a:bodyPr>
          <a:lstStyle/>
          <a:p>
            <a:pPr algn="l">
              <a:defRPr sz="1600">
                <a:solidFill>
                  <a:srgbClr val="000000"/>
                </a:solidFill>
              </a:defRPr>
            </a:pPr>
            <a:r>
              <a:t>A DoView is a new type of diagram used to clarify the underlying ‘This-Then’ logic behind any issue. For example, in strategy and planning, all planning approaches are based on assumptions such as: if we do THIS, THEN that will happen.</a:t>
            </a:r>
            <a:br/>
            <a:br/>
            <a:r>
              <a:t>A DoView makes these assumptions explicit, allowing them to be examined, evaluated and used to make better strategic decisions. A DoView works as a shared thinking tool, helping teams align their mental models about objectives. In planning, DoViews assist with prioritizing outcomes, placing indicators next to the boxes they measure, aligning activities with outcomes, measuring performance, evaluating impact, and guiding improvement efforts.</a:t>
            </a:r>
            <a:br/>
            <a:br/>
            <a:r>
              <a:t>DoViews can also analyze any document that is being used to think strategically about taking action—it surfaces the implicit ‘This-Then’ claims. For example, a DoView of a scientific paper reveals its logical structure, making it easier to summarize and understand. DoViewing a document highlights its implications for action.</a:t>
            </a:r>
            <a:br/>
            <a:br/>
            <a:r>
              <a:t>To generate a DoView about anything, visit DoViewPlanning.Org for the free AI DoView Drawing Prompt (ChatGPT). DoViews are powerful for summarizing any complex content and accelerating understanding prior to taking any type of action in the world.</a:t>
            </a:r>
          </a:p>
        </p:txBody>
      </p:sp>
      <p:sp>
        <p:nvSpPr>
          <p:cNvPr id="6" name="TextBox 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7" name="TextBox 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8" name="TextBox 7">
            <a:extLst>
              <a:ext uri="{FF2B5EF4-FFF2-40B4-BE49-F238E27FC236}">
                <a16:creationId xmlns:a16="http://schemas.microsoft.com/office/drawing/2014/main" id="{F84204E3-DEAC-EB8F-546B-A3B7BC51C32E}"/>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9" name="Google Shape;104;p1" title="Doview new.jpeg">
            <a:extLst>
              <a:ext uri="{FF2B5EF4-FFF2-40B4-BE49-F238E27FC236}">
                <a16:creationId xmlns:a16="http://schemas.microsoft.com/office/drawing/2014/main" id="{373279EA-3F3C-5038-02C2-21906F6ED1DA}"/>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2000" b="1">
                <a:solidFill>
                  <a:srgbClr val="000000"/>
                </a:solidFill>
                <a:latin typeface="Calibri"/>
              </a:rPr>
              <a:t>Final Outcomes</a:t>
            </a:r>
          </a:p>
        </p:txBody>
      </p:sp>
      <p:sp>
        <p:nvSpPr>
          <p:cNvPr id="4" name="Rectangle 3"/>
          <p:cNvSpPr/>
          <p:nvPr/>
        </p:nvSpPr>
        <p:spPr>
          <a:xfrm>
            <a:off x="457200" y="868680"/>
            <a:ext cx="82296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85800" y="155448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Leading edge, unified, trusted Public Service realised across Aotearoa New Zealand</a:t>
            </a:r>
          </a:p>
        </p:txBody>
      </p:sp>
      <p:sp>
        <p:nvSpPr>
          <p:cNvPr id="7" name="Rectangle 6"/>
          <p:cNvSpPr/>
          <p:nvPr/>
        </p:nvSpPr>
        <p:spPr>
          <a:xfrm>
            <a:off x="685800" y="155448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685800" y="233172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Better outcomes and improved public services for individuals, whānau and communities delivered</a:t>
            </a:r>
          </a:p>
        </p:txBody>
      </p:sp>
      <p:sp>
        <p:nvSpPr>
          <p:cNvPr id="9" name="Rectangle 8"/>
          <p:cNvSpPr/>
          <p:nvPr/>
        </p:nvSpPr>
        <p:spPr>
          <a:xfrm>
            <a:off x="685800" y="233172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85800" y="310896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Trust and confidence in the Public Service sustained and enhanced</a:t>
            </a:r>
          </a:p>
        </p:txBody>
      </p:sp>
      <p:sp>
        <p:nvSpPr>
          <p:cNvPr id="11" name="Rectangle 10"/>
          <p:cNvSpPr/>
          <p:nvPr/>
        </p:nvSpPr>
        <p:spPr>
          <a:xfrm>
            <a:off x="685800" y="310896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685800" y="388620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Crown–Māori relationships supported and strengthened through the Public Service</a:t>
            </a:r>
          </a:p>
        </p:txBody>
      </p:sp>
      <p:sp>
        <p:nvSpPr>
          <p:cNvPr id="13" name="Rectangle 12"/>
          <p:cNvSpPr/>
          <p:nvPr/>
        </p:nvSpPr>
        <p:spPr>
          <a:xfrm>
            <a:off x="685800" y="388620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685800" y="466344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Public Service capability, performance and long-term stewardship strengthened</a:t>
            </a:r>
          </a:p>
        </p:txBody>
      </p:sp>
      <p:sp>
        <p:nvSpPr>
          <p:cNvPr id="15" name="Rectangle 14"/>
          <p:cNvSpPr/>
          <p:nvPr/>
        </p:nvSpPr>
        <p:spPr>
          <a:xfrm>
            <a:off x="685800" y="466344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17" name="TextBox 1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18" name="TextBox 17">
            <a:extLst>
              <a:ext uri="{FF2B5EF4-FFF2-40B4-BE49-F238E27FC236}">
                <a16:creationId xmlns:a16="http://schemas.microsoft.com/office/drawing/2014/main" id="{5DFC028D-1D60-DBF9-B540-E50533C8B3D6}"/>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19" name="Google Shape;104;p1" title="Doview new.jpeg">
            <a:extLst>
              <a:ext uri="{FF2B5EF4-FFF2-40B4-BE49-F238E27FC236}">
                <a16:creationId xmlns:a16="http://schemas.microsoft.com/office/drawing/2014/main" id="{BFFAEAC9-98FE-6FF2-DD23-E444F82BB512}"/>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Public Service System Outcomes for New Zealanders</a:t>
            </a:r>
          </a:p>
        </p:txBody>
      </p:sp>
      <p:sp>
        <p:nvSpPr>
          <p:cNvPr id="5" name="Rectangle 4"/>
          <p:cNvSpPr/>
          <p:nvPr/>
        </p:nvSpPr>
        <p:spPr>
          <a:xfrm>
            <a:off x="520235" y="2728977"/>
            <a:ext cx="1223772"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Government outcomes and priorities for public services clarified</a:t>
            </a:r>
          </a:p>
        </p:txBody>
      </p:sp>
      <p:sp>
        <p:nvSpPr>
          <p:cNvPr id="6" name="Rectangle 5"/>
          <p:cNvSpPr/>
          <p:nvPr/>
        </p:nvSpPr>
        <p:spPr>
          <a:xfrm>
            <a:off x="520235" y="3822193"/>
            <a:ext cx="1223772"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New Zealanders’ needs, experiences and expectations understood</a:t>
            </a:r>
          </a:p>
        </p:txBody>
      </p:sp>
      <p:sp>
        <p:nvSpPr>
          <p:cNvPr id="7" name="Right Arrow 6"/>
          <p:cNvSpPr/>
          <p:nvPr/>
        </p:nvSpPr>
        <p:spPr>
          <a:xfrm>
            <a:off x="2036615" y="3593593"/>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585255" y="1993393"/>
            <a:ext cx="1312164" cy="71323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Outcome measures and performance objectives specified</a:t>
            </a:r>
          </a:p>
        </p:txBody>
      </p:sp>
      <p:sp>
        <p:nvSpPr>
          <p:cNvPr id="9" name="Rectangle 8"/>
          <p:cNvSpPr/>
          <p:nvPr/>
        </p:nvSpPr>
        <p:spPr>
          <a:xfrm>
            <a:off x="2585255" y="2907793"/>
            <a:ext cx="1312164" cy="71323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System-level outcome framework agreed</a:t>
            </a:r>
          </a:p>
        </p:txBody>
      </p:sp>
      <p:sp>
        <p:nvSpPr>
          <p:cNvPr id="10" name="Rectangle 9"/>
          <p:cNvSpPr/>
          <p:nvPr/>
        </p:nvSpPr>
        <p:spPr>
          <a:xfrm>
            <a:off x="2585255" y="3822193"/>
            <a:ext cx="1312164" cy="71323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Equity, whānau and regional outcomes emphasised</a:t>
            </a:r>
          </a:p>
        </p:txBody>
      </p:sp>
      <p:sp>
        <p:nvSpPr>
          <p:cNvPr id="11" name="Rectangle 10"/>
          <p:cNvSpPr/>
          <p:nvPr/>
        </p:nvSpPr>
        <p:spPr>
          <a:xfrm>
            <a:off x="2585255" y="4736593"/>
            <a:ext cx="1312164" cy="71323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Cross-government outcome indicators aligned</a:t>
            </a:r>
          </a:p>
        </p:txBody>
      </p:sp>
      <p:sp>
        <p:nvSpPr>
          <p:cNvPr id="12" name="Right Arrow 11"/>
          <p:cNvSpPr/>
          <p:nvPr/>
        </p:nvSpPr>
        <p:spPr>
          <a:xfrm>
            <a:off x="4190027" y="3593593"/>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738667" y="2634489"/>
            <a:ext cx="1379347" cy="71323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Agency strategies and plans aligned with government priorities</a:t>
            </a:r>
          </a:p>
        </p:txBody>
      </p:sp>
      <p:sp>
        <p:nvSpPr>
          <p:cNvPr id="14" name="Rectangle 13"/>
          <p:cNvSpPr/>
          <p:nvPr/>
        </p:nvSpPr>
        <p:spPr>
          <a:xfrm>
            <a:off x="4738667" y="3548889"/>
            <a:ext cx="1379347" cy="1259839"/>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Cross-agency delivery arrangements (for example interdepartmental executive boards) established</a:t>
            </a:r>
          </a:p>
        </p:txBody>
      </p:sp>
      <p:sp>
        <p:nvSpPr>
          <p:cNvPr id="15" name="Right Arrow 14"/>
          <p:cNvSpPr/>
          <p:nvPr/>
        </p:nvSpPr>
        <p:spPr>
          <a:xfrm>
            <a:off x="6410622" y="3593593"/>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6959262" y="1778003"/>
            <a:ext cx="1463040" cy="111251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Joined-up, accessible public services delivered across face-to-face and digital channels</a:t>
            </a:r>
          </a:p>
        </p:txBody>
      </p:sp>
      <p:sp>
        <p:nvSpPr>
          <p:cNvPr id="17" name="Rectangle 16"/>
          <p:cNvSpPr/>
          <p:nvPr/>
        </p:nvSpPr>
        <p:spPr>
          <a:xfrm>
            <a:off x="6959262" y="3091688"/>
            <a:ext cx="1463040"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Outcomes for individuals, whānau and communities improved across priority areas</a:t>
            </a:r>
          </a:p>
        </p:txBody>
      </p:sp>
      <p:sp>
        <p:nvSpPr>
          <p:cNvPr id="18" name="Rectangle 17"/>
          <p:cNvSpPr/>
          <p:nvPr/>
        </p:nvSpPr>
        <p:spPr>
          <a:xfrm>
            <a:off x="6959261" y="4368799"/>
            <a:ext cx="1463039" cy="1259839"/>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Public Service system performance monitored and reported at whole-of-system level</a:t>
            </a:r>
          </a:p>
        </p:txBody>
      </p:sp>
      <p:sp>
        <p:nvSpPr>
          <p:cNvPr id="19" name="TextBox 18"/>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20" name="TextBox 19"/>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1" name="TextBox 20">
            <a:extLst>
              <a:ext uri="{FF2B5EF4-FFF2-40B4-BE49-F238E27FC236}">
                <a16:creationId xmlns:a16="http://schemas.microsoft.com/office/drawing/2014/main" id="{0996FC94-CBC9-3159-A7D1-CB34D3DE20CD}"/>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22" name="Google Shape;104;p1" title="Doview new.jpeg">
            <a:extLst>
              <a:ext uri="{FF2B5EF4-FFF2-40B4-BE49-F238E27FC236}">
                <a16:creationId xmlns:a16="http://schemas.microsoft.com/office/drawing/2014/main" id="{F37ED026-09FE-CC21-23E9-8EE3D673B243}"/>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Activating the Public Service Around Government Priorities</a:t>
            </a:r>
          </a:p>
        </p:txBody>
      </p:sp>
      <p:sp>
        <p:nvSpPr>
          <p:cNvPr id="5" name="Rectangle 4"/>
          <p:cNvSpPr/>
          <p:nvPr/>
        </p:nvSpPr>
        <p:spPr>
          <a:xfrm>
            <a:off x="320040" y="1795780"/>
            <a:ext cx="10720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Government priorities for public services agreed and communicated</a:t>
            </a:r>
          </a:p>
        </p:txBody>
      </p:sp>
      <p:sp>
        <p:nvSpPr>
          <p:cNvPr id="6" name="Rectangle 5"/>
          <p:cNvSpPr/>
          <p:nvPr/>
        </p:nvSpPr>
        <p:spPr>
          <a:xfrm>
            <a:off x="320040" y="3072891"/>
            <a:ext cx="1072007" cy="1443736"/>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Cross-cutting issues requiring joined-up Public Service responses identified</a:t>
            </a:r>
          </a:p>
        </p:txBody>
      </p:sp>
      <p:sp>
        <p:nvSpPr>
          <p:cNvPr id="7" name="Rectangle 6"/>
          <p:cNvSpPr/>
          <p:nvPr/>
        </p:nvSpPr>
        <p:spPr>
          <a:xfrm>
            <a:off x="320040" y="4717795"/>
            <a:ext cx="10720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Ministers’ expectations for the Public Service clarified</a:t>
            </a:r>
          </a:p>
        </p:txBody>
      </p:sp>
      <p:sp>
        <p:nvSpPr>
          <p:cNvPr id="8" name="Right Arrow 7"/>
          <p:cNvSpPr/>
          <p:nvPr/>
        </p:nvSpPr>
        <p:spPr>
          <a:xfrm>
            <a:off x="1611503"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086991" y="3164840"/>
            <a:ext cx="986090"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Priority outcome frameworks and performance measures designed</a:t>
            </a:r>
          </a:p>
        </p:txBody>
      </p:sp>
      <p:sp>
        <p:nvSpPr>
          <p:cNvPr id="10" name="Right Arrow 9"/>
          <p:cNvSpPr/>
          <p:nvPr/>
        </p:nvSpPr>
        <p:spPr>
          <a:xfrm>
            <a:off x="3292538"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3768026" y="1795780"/>
            <a:ext cx="1072007" cy="1443736"/>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Chief executive performance expectations updated to include government priorities</a:t>
            </a:r>
          </a:p>
        </p:txBody>
      </p:sp>
      <p:sp>
        <p:nvSpPr>
          <p:cNvPr id="12" name="Rectangle 11"/>
          <p:cNvSpPr/>
          <p:nvPr/>
        </p:nvSpPr>
        <p:spPr>
          <a:xfrm>
            <a:off x="3768026" y="3440684"/>
            <a:ext cx="1072007"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Mandates for boards and senior leaders framed around cross-cutting priorities</a:t>
            </a:r>
          </a:p>
        </p:txBody>
      </p:sp>
      <p:sp>
        <p:nvSpPr>
          <p:cNvPr id="13" name="Rectangle 12"/>
          <p:cNvSpPr/>
          <p:nvPr/>
        </p:nvSpPr>
        <p:spPr>
          <a:xfrm>
            <a:off x="3768026" y="4901691"/>
            <a:ext cx="1072007"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Priority programmes and budget packages agreed</a:t>
            </a:r>
          </a:p>
        </p:txBody>
      </p:sp>
      <p:sp>
        <p:nvSpPr>
          <p:cNvPr id="14" name="Right Arrow 13"/>
          <p:cNvSpPr/>
          <p:nvPr/>
        </p:nvSpPr>
        <p:spPr>
          <a:xfrm>
            <a:off x="5059489"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5534977" y="2618232"/>
            <a:ext cx="1379347"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Interdepartmental Executive Boards and other cross-agency arrangements established for big issues</a:t>
            </a:r>
          </a:p>
        </p:txBody>
      </p:sp>
      <p:sp>
        <p:nvSpPr>
          <p:cNvPr id="16" name="Rectangle 15"/>
          <p:cNvSpPr/>
          <p:nvPr/>
        </p:nvSpPr>
        <p:spPr>
          <a:xfrm>
            <a:off x="5534977" y="4079239"/>
            <a:ext cx="1379347"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Agency strategies and structures organised around cross-cutting goals and targets</a:t>
            </a:r>
          </a:p>
        </p:txBody>
      </p:sp>
      <p:sp>
        <p:nvSpPr>
          <p:cNvPr id="17" name="Right Arrow 16"/>
          <p:cNvSpPr/>
          <p:nvPr/>
        </p:nvSpPr>
        <p:spPr>
          <a:xfrm>
            <a:off x="7133780"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7609268" y="2250440"/>
            <a:ext cx="1214692" cy="1443736"/>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Public Service focus on government priorities activated and maintained</a:t>
            </a:r>
          </a:p>
        </p:txBody>
      </p:sp>
      <p:sp>
        <p:nvSpPr>
          <p:cNvPr id="19" name="Rectangle 18"/>
          <p:cNvSpPr/>
          <p:nvPr/>
        </p:nvSpPr>
        <p:spPr>
          <a:xfrm>
            <a:off x="7609268" y="3895344"/>
            <a:ext cx="1214692" cy="1443736"/>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Delivery progress against priority objectives monitored, challenged and adjusted</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56D4B56B-1223-330B-2E7E-1E9B3FD4B0F0}"/>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23" name="Google Shape;104;p1" title="Doview new.jpeg">
            <a:extLst>
              <a:ext uri="{FF2B5EF4-FFF2-40B4-BE49-F238E27FC236}">
                <a16:creationId xmlns:a16="http://schemas.microsoft.com/office/drawing/2014/main" id="{B758A6F9-AB36-9198-9DBC-9388AA082170}"/>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Efficiency, Fiscal Consolidation &amp; System Performance</a:t>
            </a:r>
          </a:p>
        </p:txBody>
      </p:sp>
      <p:sp>
        <p:nvSpPr>
          <p:cNvPr id="5" name="Rectangle 4"/>
          <p:cNvSpPr/>
          <p:nvPr/>
        </p:nvSpPr>
        <p:spPr>
          <a:xfrm>
            <a:off x="212090" y="2316762"/>
            <a:ext cx="995172" cy="1627632"/>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Fiscal constraints and efficiency expectations for the Public Service clarified</a:t>
            </a:r>
          </a:p>
        </p:txBody>
      </p:sp>
      <p:sp>
        <p:nvSpPr>
          <p:cNvPr id="6" name="Rectangle 5"/>
          <p:cNvSpPr/>
          <p:nvPr/>
        </p:nvSpPr>
        <p:spPr>
          <a:xfrm>
            <a:off x="212090" y="4035834"/>
            <a:ext cx="995172" cy="125983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Baseline of expenditure and common functions mapped across agencies</a:t>
            </a:r>
          </a:p>
        </p:txBody>
      </p:sp>
      <p:sp>
        <p:nvSpPr>
          <p:cNvPr id="7" name="Right Arrow 6"/>
          <p:cNvSpPr/>
          <p:nvPr/>
        </p:nvSpPr>
        <p:spPr>
          <a:xfrm>
            <a:off x="1276795" y="368836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1682750" y="1791368"/>
            <a:ext cx="1245743" cy="77571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Public Service workforce data and trends </a:t>
            </a:r>
            <a:r>
              <a:rPr sz="1100" b="0" dirty="0" err="1">
                <a:solidFill>
                  <a:srgbClr val="000000"/>
                </a:solidFill>
              </a:rPr>
              <a:t>analysed</a:t>
            </a:r>
            <a:endParaRPr sz="1100" b="0" dirty="0">
              <a:solidFill>
                <a:srgbClr val="000000"/>
              </a:solidFill>
            </a:endParaRPr>
          </a:p>
        </p:txBody>
      </p:sp>
      <p:sp>
        <p:nvSpPr>
          <p:cNvPr id="9" name="Rectangle 8"/>
          <p:cNvSpPr/>
          <p:nvPr/>
        </p:nvSpPr>
        <p:spPr>
          <a:xfrm>
            <a:off x="1682750" y="2733245"/>
            <a:ext cx="1245743" cy="752857"/>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Use of contractors and consultants assessed</a:t>
            </a:r>
          </a:p>
        </p:txBody>
      </p:sp>
      <p:sp>
        <p:nvSpPr>
          <p:cNvPr id="10" name="Rectangle 9"/>
          <p:cNvSpPr/>
          <p:nvPr/>
        </p:nvSpPr>
        <p:spPr>
          <a:xfrm>
            <a:off x="1682750" y="3659631"/>
            <a:ext cx="1245743" cy="1147261"/>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Workforce and employment relations policies, including pay equity, updated</a:t>
            </a:r>
          </a:p>
        </p:txBody>
      </p:sp>
      <p:sp>
        <p:nvSpPr>
          <p:cNvPr id="11" name="Rectangle 10"/>
          <p:cNvSpPr/>
          <p:nvPr/>
        </p:nvSpPr>
        <p:spPr>
          <a:xfrm>
            <a:off x="1682750" y="4973050"/>
            <a:ext cx="1245743" cy="1147261"/>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Approaches to common workforce planning and deployment advised</a:t>
            </a:r>
          </a:p>
        </p:txBody>
      </p:sp>
      <p:sp>
        <p:nvSpPr>
          <p:cNvPr id="12" name="Right Arrow 11"/>
          <p:cNvSpPr/>
          <p:nvPr/>
        </p:nvSpPr>
        <p:spPr>
          <a:xfrm>
            <a:off x="3147949"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623438" y="2055418"/>
            <a:ext cx="1468680" cy="1023337"/>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Machinery-of-government advice on structures and delivery arrangements provided</a:t>
            </a:r>
          </a:p>
        </p:txBody>
      </p:sp>
      <p:sp>
        <p:nvSpPr>
          <p:cNvPr id="14" name="Rectangle 13"/>
          <p:cNvSpPr/>
          <p:nvPr/>
        </p:nvSpPr>
        <p:spPr>
          <a:xfrm>
            <a:off x="3623438" y="3215915"/>
            <a:ext cx="1468680" cy="923775"/>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Core agency reviews and performance assessments completed with central agency partners</a:t>
            </a:r>
          </a:p>
        </p:txBody>
      </p:sp>
      <p:sp>
        <p:nvSpPr>
          <p:cNvPr id="15" name="Rectangle 14"/>
          <p:cNvSpPr/>
          <p:nvPr/>
        </p:nvSpPr>
        <p:spPr>
          <a:xfrm>
            <a:off x="3623438" y="4324299"/>
            <a:ext cx="1468680" cy="827431"/>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System-wide efficiency opportunities identified and prioritised</a:t>
            </a:r>
          </a:p>
        </p:txBody>
      </p:sp>
      <p:sp>
        <p:nvSpPr>
          <p:cNvPr id="16" name="Right Arrow 15"/>
          <p:cNvSpPr/>
          <p:nvPr/>
        </p:nvSpPr>
        <p:spPr>
          <a:xfrm>
            <a:off x="5241380" y="364733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5571190" y="3256075"/>
            <a:ext cx="1302512"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Reprioritisation, consolidation and investment decisions implemented across agencies</a:t>
            </a:r>
          </a:p>
        </p:txBody>
      </p:sp>
      <p:sp>
        <p:nvSpPr>
          <p:cNvPr id="18" name="Right Arrow 17"/>
          <p:cNvSpPr/>
          <p:nvPr/>
        </p:nvSpPr>
        <p:spPr>
          <a:xfrm>
            <a:off x="7096742" y="367780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7499904" y="2382114"/>
            <a:ext cx="1324055" cy="123444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Resources reprioritised towards highest-value public services and outcomes</a:t>
            </a:r>
          </a:p>
        </p:txBody>
      </p:sp>
      <p:sp>
        <p:nvSpPr>
          <p:cNvPr id="20" name="Rectangle 19"/>
          <p:cNvSpPr/>
          <p:nvPr/>
        </p:nvSpPr>
        <p:spPr>
          <a:xfrm>
            <a:off x="7499904" y="3737100"/>
            <a:ext cx="1324055" cy="141463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Public Service efficiency and fiscal sustainability improved while maintaining service quality</a:t>
            </a:r>
          </a:p>
        </p:txBody>
      </p:sp>
      <p:sp>
        <p:nvSpPr>
          <p:cNvPr id="21" name="TextBox 20"/>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22" name="TextBox 21"/>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3" name="TextBox 22">
            <a:extLst>
              <a:ext uri="{FF2B5EF4-FFF2-40B4-BE49-F238E27FC236}">
                <a16:creationId xmlns:a16="http://schemas.microsoft.com/office/drawing/2014/main" id="{79BC404D-C948-3714-DE2B-C14C3090E107}"/>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24" name="Google Shape;104;p1" title="Doview new.jpeg">
            <a:extLst>
              <a:ext uri="{FF2B5EF4-FFF2-40B4-BE49-F238E27FC236}">
                <a16:creationId xmlns:a16="http://schemas.microsoft.com/office/drawing/2014/main" id="{8695C9B7-6BE1-BA8C-7F83-7998EB06A3A9}"/>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Māori–Crown Relationships &amp; Treaty Commitments in the Public Service</a:t>
            </a:r>
          </a:p>
        </p:txBody>
      </p:sp>
      <p:sp>
        <p:nvSpPr>
          <p:cNvPr id="5" name="Rectangle 4"/>
          <p:cNvSpPr/>
          <p:nvPr/>
        </p:nvSpPr>
        <p:spPr>
          <a:xfrm>
            <a:off x="393674" y="2526284"/>
            <a:ext cx="995172"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Te Tiriti o Waitangi obligations across the Public Service articulated</a:t>
            </a:r>
          </a:p>
        </p:txBody>
      </p:sp>
      <p:sp>
        <p:nvSpPr>
          <p:cNvPr id="6" name="Rectangle 5"/>
          <p:cNvSpPr/>
          <p:nvPr/>
        </p:nvSpPr>
        <p:spPr>
          <a:xfrm>
            <a:off x="393674" y="3987291"/>
            <a:ext cx="995172"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Public Service expectations for engaging with Māori clarified</a:t>
            </a:r>
          </a:p>
        </p:txBody>
      </p:sp>
      <p:sp>
        <p:nvSpPr>
          <p:cNvPr id="7" name="Right Arrow 6"/>
          <p:cNvSpPr/>
          <p:nvPr/>
        </p:nvSpPr>
        <p:spPr>
          <a:xfrm>
            <a:off x="1617446"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102078" y="1887728"/>
            <a:ext cx="107200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Priority areas for strengthening Māori–Crown relationships identified</a:t>
            </a:r>
          </a:p>
        </p:txBody>
      </p:sp>
      <p:sp>
        <p:nvSpPr>
          <p:cNvPr id="9" name="Rectangle 8"/>
          <p:cNvSpPr/>
          <p:nvPr/>
        </p:nvSpPr>
        <p:spPr>
          <a:xfrm>
            <a:off x="2102078" y="3164839"/>
            <a:ext cx="107200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Guidance and standards on Māori–Crown engagement issued to agencies</a:t>
            </a:r>
          </a:p>
        </p:txBody>
      </p:sp>
      <p:sp>
        <p:nvSpPr>
          <p:cNvPr id="10" name="Rectangle 9"/>
          <p:cNvSpPr/>
          <p:nvPr/>
        </p:nvSpPr>
        <p:spPr>
          <a:xfrm>
            <a:off x="2102078" y="4441950"/>
            <a:ext cx="107200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Leadership expectations for building Māori capability set for chief executives</a:t>
            </a:r>
          </a:p>
        </p:txBody>
      </p:sp>
      <p:sp>
        <p:nvSpPr>
          <p:cNvPr id="11" name="Right Arrow 10"/>
          <p:cNvSpPr/>
          <p:nvPr/>
        </p:nvSpPr>
        <p:spPr>
          <a:xfrm>
            <a:off x="3402685"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3887317" y="3164840"/>
            <a:ext cx="983894"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Investment and support for Māori capability building and advice agreed</a:t>
            </a:r>
          </a:p>
        </p:txBody>
      </p:sp>
      <p:sp>
        <p:nvSpPr>
          <p:cNvPr id="13" name="Right Arrow 12"/>
          <p:cNvSpPr/>
          <p:nvPr/>
        </p:nvSpPr>
        <p:spPr>
          <a:xfrm>
            <a:off x="5099812"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5584444" y="1887728"/>
            <a:ext cx="122567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Agency strategies and workforce plans reflecting Māori perspectives developed</a:t>
            </a:r>
          </a:p>
        </p:txBody>
      </p:sp>
      <p:sp>
        <p:nvSpPr>
          <p:cNvPr id="15" name="Rectangle 14"/>
          <p:cNvSpPr/>
          <p:nvPr/>
        </p:nvSpPr>
        <p:spPr>
          <a:xfrm>
            <a:off x="5584444" y="3348735"/>
            <a:ext cx="122567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Stronger engagement practices with Māori communities implemented</a:t>
            </a:r>
          </a:p>
        </p:txBody>
      </p:sp>
      <p:sp>
        <p:nvSpPr>
          <p:cNvPr id="16" name="Rectangle 15"/>
          <p:cNvSpPr/>
          <p:nvPr/>
        </p:nvSpPr>
        <p:spPr>
          <a:xfrm>
            <a:off x="5584444" y="4625846"/>
            <a:ext cx="122567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Feedback and insight loops from Māori into system decision-making established</a:t>
            </a:r>
          </a:p>
        </p:txBody>
      </p:sp>
      <p:sp>
        <p:nvSpPr>
          <p:cNvPr id="17" name="Right Arrow 16"/>
          <p:cNvSpPr/>
          <p:nvPr/>
        </p:nvSpPr>
        <p:spPr>
          <a:xfrm>
            <a:off x="7038721"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7523353" y="2342388"/>
            <a:ext cx="107200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Crown–Māori relationships across the Public Service supported and strengthened</a:t>
            </a:r>
          </a:p>
        </p:txBody>
      </p:sp>
      <p:sp>
        <p:nvSpPr>
          <p:cNvPr id="19" name="Rectangle 18"/>
          <p:cNvSpPr/>
          <p:nvPr/>
        </p:nvSpPr>
        <p:spPr>
          <a:xfrm>
            <a:off x="7523353" y="3803395"/>
            <a:ext cx="1072007" cy="1443736"/>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Public Service capability to understand and reflect Māori perspectives enhanced</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2F7A81F1-B9A3-90BC-3FE8-F93EC40942FF}"/>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23" name="Google Shape;104;p1" title="Doview new.jpeg">
            <a:extLst>
              <a:ext uri="{FF2B5EF4-FFF2-40B4-BE49-F238E27FC236}">
                <a16:creationId xmlns:a16="http://schemas.microsoft.com/office/drawing/2014/main" id="{07A3EDFB-CFD2-3279-B3E0-FC9A6AA2B93B}"/>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Open Government, Transparency &amp; Active Citizenship</a:t>
            </a:r>
          </a:p>
        </p:txBody>
      </p:sp>
      <p:sp>
        <p:nvSpPr>
          <p:cNvPr id="5" name="Rectangle 4"/>
          <p:cNvSpPr/>
          <p:nvPr/>
        </p:nvSpPr>
        <p:spPr>
          <a:xfrm>
            <a:off x="716451" y="3134488"/>
            <a:ext cx="1223772" cy="1259839"/>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System-level expectations for open government and active citizenship articulated</a:t>
            </a:r>
          </a:p>
        </p:txBody>
      </p:sp>
      <p:sp>
        <p:nvSpPr>
          <p:cNvPr id="6" name="Right Arrow 5"/>
          <p:cNvSpPr/>
          <p:nvPr/>
        </p:nvSpPr>
        <p:spPr>
          <a:xfrm>
            <a:off x="2195248" y="362102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2706305" y="1744438"/>
            <a:ext cx="1556640" cy="1099841"/>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Open Government Partnership and related commitments coordinated across the system</a:t>
            </a:r>
          </a:p>
        </p:txBody>
      </p:sp>
      <p:sp>
        <p:nvSpPr>
          <p:cNvPr id="8" name="Rectangle 7"/>
          <p:cNvSpPr/>
          <p:nvPr/>
        </p:nvSpPr>
        <p:spPr>
          <a:xfrm>
            <a:off x="2706306" y="3020037"/>
            <a:ext cx="1556640" cy="1099841"/>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Official Information Act, proactive release and transparency priorities defined</a:t>
            </a:r>
          </a:p>
        </p:txBody>
      </p:sp>
      <p:sp>
        <p:nvSpPr>
          <p:cNvPr id="9" name="Rectangle 8"/>
          <p:cNvSpPr/>
          <p:nvPr/>
        </p:nvSpPr>
        <p:spPr>
          <a:xfrm>
            <a:off x="2706306" y="4301252"/>
            <a:ext cx="1556640" cy="618217"/>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Guidance on open government practices issued to agencies</a:t>
            </a:r>
          </a:p>
        </p:txBody>
      </p:sp>
      <p:sp>
        <p:nvSpPr>
          <p:cNvPr id="10" name="Rectangle 9"/>
          <p:cNvSpPr/>
          <p:nvPr/>
        </p:nvSpPr>
        <p:spPr>
          <a:xfrm>
            <a:off x="2706305" y="5100843"/>
            <a:ext cx="1556640" cy="1099841"/>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Systems and tools for public participation and engagement in policy and service design supported</a:t>
            </a:r>
          </a:p>
        </p:txBody>
      </p:sp>
      <p:sp>
        <p:nvSpPr>
          <p:cNvPr id="11" name="Right Arrow 10"/>
          <p:cNvSpPr/>
          <p:nvPr/>
        </p:nvSpPr>
        <p:spPr>
          <a:xfrm>
            <a:off x="4482401" y="362102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4957889" y="2259584"/>
            <a:ext cx="1070102" cy="1443736"/>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Data, research and public reporting products on trust and openness published</a:t>
            </a:r>
          </a:p>
        </p:txBody>
      </p:sp>
      <p:sp>
        <p:nvSpPr>
          <p:cNvPr id="13" name="Rectangle 12"/>
          <p:cNvSpPr/>
          <p:nvPr/>
        </p:nvSpPr>
        <p:spPr>
          <a:xfrm>
            <a:off x="4957889" y="3794760"/>
            <a:ext cx="1070102" cy="1443736"/>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Agencies supported to use insight from surveys and engagement to adjust practice</a:t>
            </a:r>
          </a:p>
        </p:txBody>
      </p:sp>
      <p:sp>
        <p:nvSpPr>
          <p:cNvPr id="14" name="Right Arrow 13"/>
          <p:cNvSpPr/>
          <p:nvPr/>
        </p:nvSpPr>
        <p:spPr>
          <a:xfrm>
            <a:off x="6247447" y="362102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6722935" y="2171190"/>
            <a:ext cx="1556638" cy="948437"/>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Transparency and public access to information increased</a:t>
            </a:r>
          </a:p>
        </p:txBody>
      </p:sp>
      <p:sp>
        <p:nvSpPr>
          <p:cNvPr id="16" name="Rectangle 15"/>
          <p:cNvSpPr/>
          <p:nvPr/>
        </p:nvSpPr>
        <p:spPr>
          <a:xfrm>
            <a:off x="6722935" y="3286768"/>
            <a:ext cx="1556638"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Civic participation and active citizenship supported</a:t>
            </a:r>
          </a:p>
        </p:txBody>
      </p:sp>
      <p:sp>
        <p:nvSpPr>
          <p:cNvPr id="17" name="Rectangle 16"/>
          <p:cNvSpPr/>
          <p:nvPr/>
        </p:nvSpPr>
        <p:spPr>
          <a:xfrm>
            <a:off x="6722934" y="4345958"/>
            <a:ext cx="1556639" cy="948437"/>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Public trust in government openness and accountability strengthened</a:t>
            </a:r>
          </a:p>
        </p:txBody>
      </p:sp>
      <p:sp>
        <p:nvSpPr>
          <p:cNvPr id="18" name="TextBox 17"/>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19" name="TextBox 18"/>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0" name="TextBox 19">
            <a:extLst>
              <a:ext uri="{FF2B5EF4-FFF2-40B4-BE49-F238E27FC236}">
                <a16:creationId xmlns:a16="http://schemas.microsoft.com/office/drawing/2014/main" id="{A7DADEF9-2F21-9EF4-5165-B5B7AD746125}"/>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21" name="Google Shape;104;p1" title="Doview new.jpeg">
            <a:extLst>
              <a:ext uri="{FF2B5EF4-FFF2-40B4-BE49-F238E27FC236}">
                <a16:creationId xmlns:a16="http://schemas.microsoft.com/office/drawing/2014/main" id="{D556FDC6-F56D-4E50-3ECB-88C7FD743D36}"/>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Integrity, Ethics &amp; Public Trust in the Public Service</a:t>
            </a:r>
          </a:p>
        </p:txBody>
      </p:sp>
      <p:sp>
        <p:nvSpPr>
          <p:cNvPr id="5" name="Rectangle 4"/>
          <p:cNvSpPr/>
          <p:nvPr/>
        </p:nvSpPr>
        <p:spPr>
          <a:xfrm>
            <a:off x="831845" y="2362710"/>
            <a:ext cx="1223772"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Public Service integrity principles and expectations articulated</a:t>
            </a:r>
          </a:p>
        </p:txBody>
      </p:sp>
      <p:sp>
        <p:nvSpPr>
          <p:cNvPr id="6" name="Rectangle 5"/>
          <p:cNvSpPr/>
          <p:nvPr/>
        </p:nvSpPr>
        <p:spPr>
          <a:xfrm>
            <a:off x="831845" y="3346198"/>
            <a:ext cx="1223772"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Standards of integrity and conduct for public sector agencies issued</a:t>
            </a:r>
          </a:p>
        </p:txBody>
      </p:sp>
      <p:sp>
        <p:nvSpPr>
          <p:cNvPr id="7" name="Rectangle 6"/>
          <p:cNvSpPr/>
          <p:nvPr/>
        </p:nvSpPr>
        <p:spPr>
          <a:xfrm>
            <a:off x="831845" y="4329686"/>
            <a:ext cx="1223772"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Integrity expectations for leaders in the system clarified</a:t>
            </a:r>
          </a:p>
        </p:txBody>
      </p:sp>
      <p:sp>
        <p:nvSpPr>
          <p:cNvPr id="8" name="Right Arrow 7"/>
          <p:cNvSpPr/>
          <p:nvPr/>
        </p:nvSpPr>
        <p:spPr>
          <a:xfrm>
            <a:off x="2275073" y="366420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750561" y="3038350"/>
            <a:ext cx="1559052" cy="708151"/>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Guidance and tools on integrity and conduct provided to agencies and staff</a:t>
            </a:r>
          </a:p>
        </p:txBody>
      </p:sp>
      <p:sp>
        <p:nvSpPr>
          <p:cNvPr id="10" name="Rectangle 9"/>
          <p:cNvSpPr/>
          <p:nvPr/>
        </p:nvSpPr>
        <p:spPr>
          <a:xfrm>
            <a:off x="2750561" y="3837941"/>
            <a:ext cx="1559052" cy="708151"/>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Integrity capability-building initiatives promoted across the system</a:t>
            </a:r>
          </a:p>
        </p:txBody>
      </p:sp>
      <p:sp>
        <p:nvSpPr>
          <p:cNvPr id="11" name="Right Arrow 10"/>
          <p:cNvSpPr/>
          <p:nvPr/>
        </p:nvSpPr>
        <p:spPr>
          <a:xfrm>
            <a:off x="4529069" y="366420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5004557" y="1595122"/>
            <a:ext cx="1223772"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Integrity culture and risks monitored through surveys and data</a:t>
            </a:r>
          </a:p>
        </p:txBody>
      </p:sp>
      <p:sp>
        <p:nvSpPr>
          <p:cNvPr id="13" name="Rectangle 12"/>
          <p:cNvSpPr/>
          <p:nvPr/>
        </p:nvSpPr>
        <p:spPr>
          <a:xfrm>
            <a:off x="5004557" y="2578610"/>
            <a:ext cx="1223772"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Long-term insights on future integrity trends and risks developed and shared</a:t>
            </a:r>
          </a:p>
        </p:txBody>
      </p:sp>
      <p:sp>
        <p:nvSpPr>
          <p:cNvPr id="14" name="Rectangle 13"/>
          <p:cNvSpPr/>
          <p:nvPr/>
        </p:nvSpPr>
        <p:spPr>
          <a:xfrm>
            <a:off x="5004557" y="3929889"/>
            <a:ext cx="1223772"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Allegations of misconduct and integrity concerns investigated</a:t>
            </a:r>
          </a:p>
        </p:txBody>
      </p:sp>
      <p:sp>
        <p:nvSpPr>
          <p:cNvPr id="15" name="Rectangle 14"/>
          <p:cNvSpPr/>
          <p:nvPr/>
        </p:nvSpPr>
        <p:spPr>
          <a:xfrm>
            <a:off x="5004557" y="4913377"/>
            <a:ext cx="1223772"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Consequences for serious integrity breaches applied where appropriate</a:t>
            </a:r>
          </a:p>
        </p:txBody>
      </p:sp>
      <p:sp>
        <p:nvSpPr>
          <p:cNvPr id="16" name="Right Arrow 15"/>
          <p:cNvSpPr/>
          <p:nvPr/>
        </p:nvSpPr>
        <p:spPr>
          <a:xfrm>
            <a:off x="6447785" y="366420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923273" y="2454659"/>
            <a:ext cx="1314716" cy="123444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High standards of integrity and ethical behaviour upheld across the Public Service</a:t>
            </a:r>
          </a:p>
        </p:txBody>
      </p:sp>
      <p:sp>
        <p:nvSpPr>
          <p:cNvPr id="18" name="Rectangle 17"/>
          <p:cNvSpPr/>
          <p:nvPr/>
        </p:nvSpPr>
        <p:spPr>
          <a:xfrm>
            <a:off x="6923273" y="3929890"/>
            <a:ext cx="1314716"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Public trust and confidence in the Public Service protected and enhanced</a:t>
            </a:r>
          </a:p>
        </p:txBody>
      </p:sp>
      <p:sp>
        <p:nvSpPr>
          <p:cNvPr id="19" name="TextBox 18"/>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20" name="TextBox 19"/>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1" name="TextBox 20">
            <a:extLst>
              <a:ext uri="{FF2B5EF4-FFF2-40B4-BE49-F238E27FC236}">
                <a16:creationId xmlns:a16="http://schemas.microsoft.com/office/drawing/2014/main" id="{ABD1F858-C866-0E74-C396-39EA27445CB9}"/>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22" name="Google Shape;104;p1" title="Doview new.jpeg">
            <a:extLst>
              <a:ext uri="{FF2B5EF4-FFF2-40B4-BE49-F238E27FC236}">
                <a16:creationId xmlns:a16="http://schemas.microsoft.com/office/drawing/2014/main" id="{249A7DB0-ADB5-3C6B-405E-FBE9852BC2B8}"/>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Public Service Capability, Leadership &amp; Workforce</a:t>
            </a:r>
          </a:p>
        </p:txBody>
      </p:sp>
      <p:sp>
        <p:nvSpPr>
          <p:cNvPr id="5" name="Rectangle 4"/>
          <p:cNvSpPr/>
          <p:nvPr/>
        </p:nvSpPr>
        <p:spPr>
          <a:xfrm>
            <a:off x="320040" y="2268728"/>
            <a:ext cx="1089182" cy="1443736"/>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Leadership strategy and Leadership Success Profile for the Public Service maintained</a:t>
            </a:r>
          </a:p>
        </p:txBody>
      </p:sp>
      <p:sp>
        <p:nvSpPr>
          <p:cNvPr id="6" name="Rectangle 5"/>
          <p:cNvSpPr/>
          <p:nvPr/>
        </p:nvSpPr>
        <p:spPr>
          <a:xfrm>
            <a:off x="320040" y="3803904"/>
            <a:ext cx="1089182" cy="1443736"/>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System-wide expectations for chief executive and senior leadership capability defined</a:t>
            </a:r>
          </a:p>
        </p:txBody>
      </p:sp>
      <p:sp>
        <p:nvSpPr>
          <p:cNvPr id="7" name="Right Arrow 6"/>
          <p:cNvSpPr/>
          <p:nvPr/>
        </p:nvSpPr>
        <p:spPr>
          <a:xfrm>
            <a:off x="1637822" y="363016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122454" y="1960880"/>
            <a:ext cx="1089182"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Comprehensive workforce and diversity data collected and analysed</a:t>
            </a:r>
          </a:p>
        </p:txBody>
      </p:sp>
      <p:sp>
        <p:nvSpPr>
          <p:cNvPr id="9" name="Rectangle 8"/>
          <p:cNvSpPr/>
          <p:nvPr/>
        </p:nvSpPr>
        <p:spPr>
          <a:xfrm>
            <a:off x="2122454" y="2944368"/>
            <a:ext cx="1089182" cy="1443736"/>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Workforce policy and employment relations settings, including pay equity, developed</a:t>
            </a:r>
          </a:p>
        </p:txBody>
      </p:sp>
      <p:sp>
        <p:nvSpPr>
          <p:cNvPr id="10" name="Rectangle 9"/>
          <p:cNvSpPr/>
          <p:nvPr/>
        </p:nvSpPr>
        <p:spPr>
          <a:xfrm>
            <a:off x="2122454" y="4479544"/>
            <a:ext cx="1089182"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Guidance on workforce diversity and inclusion provided and updated</a:t>
            </a:r>
          </a:p>
        </p:txBody>
      </p:sp>
      <p:sp>
        <p:nvSpPr>
          <p:cNvPr id="11" name="Right Arrow 10"/>
          <p:cNvSpPr/>
          <p:nvPr/>
        </p:nvSpPr>
        <p:spPr>
          <a:xfrm>
            <a:off x="3440237" y="363016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3864910" y="3121659"/>
            <a:ext cx="1065662"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Long-term workforce and capability outlook for the Public Service developed</a:t>
            </a:r>
          </a:p>
        </p:txBody>
      </p:sp>
      <p:sp>
        <p:nvSpPr>
          <p:cNvPr id="13" name="Right Arrow 12"/>
          <p:cNvSpPr/>
          <p:nvPr/>
        </p:nvSpPr>
        <p:spPr>
          <a:xfrm>
            <a:off x="5091115" y="362000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5452844" y="1490697"/>
            <a:ext cx="1340101" cy="983487"/>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Leadership development </a:t>
            </a:r>
            <a:r>
              <a:rPr sz="1100" b="0" dirty="0" err="1">
                <a:solidFill>
                  <a:srgbClr val="000000"/>
                </a:solidFill>
              </a:rPr>
              <a:t>programmes</a:t>
            </a:r>
            <a:r>
              <a:rPr sz="1100" b="0" dirty="0">
                <a:solidFill>
                  <a:srgbClr val="000000"/>
                </a:solidFill>
              </a:rPr>
              <a:t> designed and delivered</a:t>
            </a:r>
          </a:p>
        </p:txBody>
      </p:sp>
      <p:sp>
        <p:nvSpPr>
          <p:cNvPr id="15" name="Rectangle 14"/>
          <p:cNvSpPr/>
          <p:nvPr/>
        </p:nvSpPr>
        <p:spPr>
          <a:xfrm>
            <a:off x="5452844" y="2607645"/>
            <a:ext cx="1340101" cy="1144442"/>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Common capability development for key functions and professions coordinated</a:t>
            </a:r>
          </a:p>
        </p:txBody>
      </p:sp>
      <p:sp>
        <p:nvSpPr>
          <p:cNvPr id="16" name="Rectangle 15"/>
          <p:cNvSpPr/>
          <p:nvPr/>
        </p:nvSpPr>
        <p:spPr>
          <a:xfrm>
            <a:off x="5452843" y="3848404"/>
            <a:ext cx="1340101" cy="97739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Regional Public Service Commissioner network capability supported</a:t>
            </a:r>
          </a:p>
        </p:txBody>
      </p:sp>
      <p:sp>
        <p:nvSpPr>
          <p:cNvPr id="17" name="Rectangle 16"/>
          <p:cNvSpPr/>
          <p:nvPr/>
        </p:nvSpPr>
        <p:spPr>
          <a:xfrm>
            <a:off x="5452843" y="4922111"/>
            <a:ext cx="1340101" cy="1144442"/>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Digital connectivity and modern working environment strategy advanced</a:t>
            </a:r>
          </a:p>
        </p:txBody>
      </p:sp>
      <p:sp>
        <p:nvSpPr>
          <p:cNvPr id="18" name="Right Arrow 17"/>
          <p:cNvSpPr/>
          <p:nvPr/>
        </p:nvSpPr>
        <p:spPr>
          <a:xfrm>
            <a:off x="7021545" y="363016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7506175" y="2770016"/>
            <a:ext cx="1317783"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Leadership capability across the Public Service strengthened</a:t>
            </a:r>
          </a:p>
        </p:txBody>
      </p:sp>
      <p:sp>
        <p:nvSpPr>
          <p:cNvPr id="20" name="Rectangle 19"/>
          <p:cNvSpPr/>
          <p:nvPr/>
        </p:nvSpPr>
        <p:spPr>
          <a:xfrm>
            <a:off x="7506175" y="3845188"/>
            <a:ext cx="1317783" cy="112776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Workforce capability, diversity and deployment improved across the system</a:t>
            </a:r>
          </a:p>
        </p:txBody>
      </p:sp>
      <p:sp>
        <p:nvSpPr>
          <p:cNvPr id="21" name="TextBox 20"/>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11:17</a:t>
            </a:r>
          </a:p>
        </p:txBody>
      </p:sp>
      <p:sp>
        <p:nvSpPr>
          <p:cNvPr id="22" name="TextBox 21"/>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3" name="TextBox 22">
            <a:extLst>
              <a:ext uri="{FF2B5EF4-FFF2-40B4-BE49-F238E27FC236}">
                <a16:creationId xmlns:a16="http://schemas.microsoft.com/office/drawing/2014/main" id="{7120D990-FFFD-FBD8-8CD6-3121C72AD176}"/>
              </a:ext>
            </a:extLst>
          </p:cNvPr>
          <p:cNvSpPr txBox="1"/>
          <p:nvPr/>
        </p:nvSpPr>
        <p:spPr>
          <a:xfrm>
            <a:off x="7498080" y="103725"/>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PSC</a:t>
            </a:r>
          </a:p>
        </p:txBody>
      </p:sp>
      <p:pic>
        <p:nvPicPr>
          <p:cNvPr id="24" name="Google Shape;104;p1" title="Doview new.jpeg">
            <a:extLst>
              <a:ext uri="{FF2B5EF4-FFF2-40B4-BE49-F238E27FC236}">
                <a16:creationId xmlns:a16="http://schemas.microsoft.com/office/drawing/2014/main" id="{CC71635A-4274-9E63-2900-911245CF0DD5}"/>
              </a:ext>
            </a:extLst>
          </p:cNvPr>
          <p:cNvPicPr preferRelativeResize="0"/>
          <p:nvPr/>
        </p:nvPicPr>
        <p:blipFill>
          <a:blip r:embed="rId4">
            <a:alphaModFix/>
          </a:blip>
          <a:stretch>
            <a:fillRect/>
          </a:stretch>
        </p:blipFill>
        <p:spPr>
          <a:xfrm>
            <a:off x="6987501" y="6136418"/>
            <a:ext cx="289637" cy="26438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TotalTime>
  <Words>1735</Words>
  <Application>Microsoft Macintosh PowerPoint</Application>
  <PresentationFormat>On-screen Show (4:3)</PresentationFormat>
  <Paragraphs>169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Paul Duignan</cp:lastModifiedBy>
  <cp:revision>3</cp:revision>
  <dcterms:created xsi:type="dcterms:W3CDTF">2013-01-27T09:14:16Z</dcterms:created>
  <dcterms:modified xsi:type="dcterms:W3CDTF">2025-11-24T23:27:44Z</dcterms:modified>
  <cp:category/>
</cp:coreProperties>
</file>