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629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5545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Open with the live URL already loaded in a browser tab behind you. Introduce the team by name and roll number, state the subject and guide, and frame the one-liner: a cloud-hosted Advance Java lab platform replacing desktop-only Swing demos. Keep this slide under 60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State the disconnect plainly: Advance Java labs are inherently desktop-bound (Swing, sockets, RMI), yet assessment, feedback and content distribution are inherently networked problems. JavaLabPortal is the bridge — not a replacement for the Java concepts, a delivery layer around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Be upfront about the two 'does </a:t>
            </a:r>
            <a:r>
              <a:rPr lang="en-US" dirty="0"/>
              <a:t>n</a:t>
            </a:r>
            <a:r>
              <a:rPr dirty="0"/>
              <a:t>ot' items before a panel member asks — it shows engineering honesty rather than overselling. Emphasize that Experiment 3's MVC calculator and the JDBC CRUD are the most architecturally complete demonstrations.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Trace one real request end to end if asked: browser submits addStudent.jsp form -&gt; StudentServlet (Controller) parses params -&gt; StudentDAO (Persistence) runs a PreparedStatement -&gt; Servlet forwards back to studentList.jsp (View). Mention the one known exception: addStudent.jsp calls ClassSectionDAO directly for its dropdown, a pragmatic shortcut you can name if pressed.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If asked why no Spring/Hibernate: this is an Advance Java LAB course — the syllabus explicitly targets raw Servlets, JSP and java.sql, so the stack intentionally mirrors what's taught, not what's trendiest.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This slide is deliberately honest about security gaps — panels respond far better to 'here is the limit and why it's acceptable for a teaching lab' than to a claim of production-grade security that collapses under one follow-up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Every DAO query in this project uses </a:t>
            </a:r>
            <a:r>
              <a:rPr dirty="0" err="1"/>
              <a:t>PreparedStatement</a:t>
            </a:r>
            <a:r>
              <a:rPr dirty="0"/>
              <a:t>, never string-concatenated SQL — that's the 100% badge. Point out the single FK (</a:t>
            </a:r>
            <a:r>
              <a:rPr dirty="0" err="1"/>
              <a:t>student.class_id</a:t>
            </a:r>
            <a:r>
              <a:rPr dirty="0"/>
              <a:t>) as the schema's one real relationship; everything else is intentionally flat for a lab project of this scope.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Live-demo moment: log in as a student, open Experiments, click into Experiment 3 and actually run a calculation through the MVC calculator so the panel sees it compute server-side, not just a static mockup.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This module is the direct, working implementation of Experiment 5 — 'build a JDBC application to connect MySQL and perform CRUD operations' — reused as the backbone of the real Student Management feature rather than a disposable demo.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Demonstrate the bug-fix story here if time allows: the filter originally blocked students from even VIEWING Theory/Experiments (not just add/delete) — a real debugging iteration worth mentioning as evidence of actual testing, not just a copy-paste build.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If a panel member asks 'why build a second calculator when you already have one in RMI?' — the answer is syllabus coverage: Experiment 3 and Experiment 7 are separate, independently graded requirements with different architectural teaching goals (MVC vs distributed objects).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Open DBConnection.java in the IDE live if asked — the environment-variable check is a single if/else block, short enough to read aloud and explain in 20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This slide is the fastest way to show the panel the full app surface without a live click-through — walk both columns top to bottom in under 90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 ready to explain HOW the &lt;500ms and 99.5% figures were measured if asked (manual browser timing vs a load-testing tool) — state the measurement method honestly rather than presenting them as a formal benchmark report if that testing wasn't formal.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Only claim the AWS ECR mirror and zero-downtime rollout if you actually set that up post-submission — if the real deployment was simpler (direct Docker Hub pull, single-instance restart), say so plainly rather than let this slide imply more infra maturity than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Say plainly that this was manual, scenario-based testing during development, not an automated JUnit/load-testing suite — overclaiming 'concurrent load results' as formal benchmarking invites a question you can't back up with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AccessControlFilter over-blocking story is the strongest answer in this whole deck if a panel member asks 'did you actually test this yourselves' — it's a concrete bug you found and fixed, not a hypothetical.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Each member should be ready to open their own listed file in the IDE live and explain 2-3 lines of it — the panel often picks one name and one file at random.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Frame these as deliberate next steps, not gaps in the current submission — the sandboxed compiler in particular is a significant engineering project on its own and should be pitched as 'phase 2', not 'what we ran out of time for'.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Close by switching to the live browser tab and clicking through one full flow (teacher login -&gt; add a student -&gt; logout -&gt; student login -&gt; view it) in under 90 seconds before opening the floor to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javalabportal-production.up.railway.app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javalabportal-production.up.railway.app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655" y="1326642"/>
            <a:ext cx="105156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 i="0" dirty="0" err="1">
                <a:solidFill>
                  <a:srgbClr val="FFFFFF"/>
                </a:solidFill>
                <a:latin typeface="Calibri"/>
              </a:rPr>
              <a:t>JavaLabPortal</a:t>
            </a:r>
            <a:endParaRPr sz="54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2130274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1" dirty="0">
                <a:solidFill>
                  <a:srgbClr val="B9C6E8"/>
                </a:solidFill>
                <a:latin typeface="Calibri"/>
              </a:rPr>
              <a:t>Enterprise Web-Based Practical Learning &amp; Examination Platform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2606040"/>
            <a:ext cx="10515600" cy="19050"/>
          </a:xfrm>
          <a:prstGeom prst="rect">
            <a:avLst/>
          </a:prstGeom>
          <a:solidFill>
            <a:srgbClr val="3345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880360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284C7"/>
                </a:solidFill>
                <a:latin typeface="Calibri"/>
              </a:rPr>
              <a:t>Institution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08960" y="2880360"/>
            <a:ext cx="80467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FFFFFF"/>
                </a:solidFill>
                <a:latin typeface="Calibri"/>
              </a:rPr>
              <a:t>Arya College of Engineering &amp; IT (ACEIT), Jaipur</a:t>
            </a:r>
          </a:p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FFFFFF"/>
                </a:solidFill>
                <a:latin typeface="Calibri"/>
              </a:rPr>
              <a:t>Affiliated to Rajasthan Technical University (RTU), Kota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447288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284C7"/>
                </a:solidFill>
                <a:latin typeface="Calibri"/>
              </a:rPr>
              <a:t>Department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08960" y="3447288"/>
            <a:ext cx="8046720" cy="201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 dirty="0">
                <a:solidFill>
                  <a:srgbClr val="FFFFFF"/>
                </a:solidFill>
                <a:latin typeface="Calibri"/>
              </a:rPr>
              <a:t>Artificial Intelligence &amp; Data Science  |  Session 202</a:t>
            </a:r>
            <a:r>
              <a:rPr lang="en-US" sz="1250" b="0" i="0" dirty="0">
                <a:solidFill>
                  <a:srgbClr val="FFFFFF"/>
                </a:solidFill>
                <a:latin typeface="Calibri"/>
              </a:rPr>
              <a:t>6</a:t>
            </a:r>
            <a:r>
              <a:rPr sz="1250" b="0" i="0" dirty="0">
                <a:solidFill>
                  <a:srgbClr val="FFFFFF"/>
                </a:solidFill>
                <a:latin typeface="Calibri"/>
              </a:rPr>
              <a:t>-2</a:t>
            </a:r>
            <a:r>
              <a:rPr lang="en-US" sz="1250" b="0" i="0" dirty="0">
                <a:solidFill>
                  <a:srgbClr val="FFFFFF"/>
                </a:solidFill>
                <a:latin typeface="Calibri"/>
              </a:rPr>
              <a:t>7</a:t>
            </a:r>
            <a:endParaRPr sz="1250" b="0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2960" y="3886200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284C7"/>
                </a:solidFill>
                <a:latin typeface="Calibri"/>
              </a:rPr>
              <a:t>Subject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08960" y="3886200"/>
            <a:ext cx="8046720" cy="201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 dirty="0">
                <a:solidFill>
                  <a:srgbClr val="FFFFFF"/>
                </a:solidFill>
                <a:latin typeface="Calibri"/>
              </a:rPr>
              <a:t>Advance Java Laboratory  (</a:t>
            </a:r>
            <a:r>
              <a:rPr sz="1250" b="0" i="0" dirty="0" err="1">
                <a:solidFill>
                  <a:srgbClr val="FFFFFF"/>
                </a:solidFill>
                <a:latin typeface="Calibri"/>
              </a:rPr>
              <a:t>B.Tech</a:t>
            </a:r>
            <a:r>
              <a:rPr sz="1250" b="0" i="0" dirty="0">
                <a:solidFill>
                  <a:srgbClr val="FFFFFF"/>
                </a:solidFill>
                <a:latin typeface="Calibri"/>
              </a:rPr>
              <a:t> 5th Semester)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325112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0284C7"/>
                </a:solidFill>
                <a:latin typeface="Calibri"/>
              </a:rPr>
              <a:t>Project Guide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8960" y="4325112"/>
            <a:ext cx="80467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FFFFFF"/>
                </a:solidFill>
                <a:latin typeface="Calibri"/>
              </a:rPr>
              <a:t>Er. Ram Babu Buri, Assistant Professor, Dept. of AI &amp; 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8006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0284C7"/>
                </a:solidFill>
                <a:latin typeface="Calibri"/>
              </a:rPr>
              <a:t>ENGINEERING TEAM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093208"/>
            <a:ext cx="10515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FFFFFF"/>
                </a:solidFill>
                <a:latin typeface="Calibri"/>
              </a:rPr>
              <a:t>Krishna Gupta (Lead) - 24EARAD083   •   Karan Ramlakhani - 24EARAD076   •   Kanishq Chasta - 24EARAD074   •   Jayesh Sharma - 24EARAD070   •   Juned Hussain - 24EARAD072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5806440"/>
            <a:ext cx="4572000" cy="45720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" y="5935012"/>
            <a:ext cx="4572000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dirty="0">
                <a:solidFill>
                  <a:schemeClr val="bg1"/>
                </a:solidFill>
                <a:latin typeface="Calibri"/>
              </a:rPr>
              <a:t>🔗  </a:t>
            </a:r>
            <a:r>
              <a:rPr lang="en-US" sz="1300" b="1" i="0" dirty="0" err="1">
                <a:solidFill>
                  <a:schemeClr val="bg1"/>
                </a:solidFill>
                <a:latin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javalabportal-production.up.railway.app</a:t>
            </a:r>
            <a:endParaRPr sz="1300" b="1" i="0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ABD5E44-4A68-8084-71FE-B0DFB0A1A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431"/>
            <a:ext cx="12192000" cy="1136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29742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3673" y="2446528"/>
            <a:ext cx="5394960" cy="2816352"/>
          </a:xfrm>
          <a:prstGeom prst="roundRect">
            <a:avLst>
              <a:gd name="adj" fmla="val 6000"/>
            </a:avLst>
          </a:prstGeom>
          <a:solidFill>
            <a:srgbClr val="FEF2F2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8" y="2588768"/>
            <a:ext cx="4992624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DC2626"/>
                </a:solidFill>
                <a:latin typeface="Calibri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990088"/>
            <a:ext cx="4992624" cy="21585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Desktop-only labs: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every Swing/RMI/Socket experiment runs on one machine, in one IDE, visible to one student at a time.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No central record: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code, screenshots and vivas live in scattered local folders, lost at semester end.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Faculty overhead: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manual roll-call, paper feedback forms, and re-explaining the same experiment per batch.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No single source of truth: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theory notes, experiment briefs and submissions are never in one place for review.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2307" y="2446528"/>
            <a:ext cx="5394960" cy="2816352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3475" y="2587752"/>
            <a:ext cx="4992624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16A34A"/>
                </a:solidFill>
                <a:latin typeface="Calibri"/>
              </a:rPr>
              <a:t>The Solution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3475" y="2953512"/>
            <a:ext cx="4992624" cy="21585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Centralized cloud portal: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every experiment, theory note and student record lives behind one login.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Role-based access: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teachers manage content and classes; students get a focused, read-only workspace.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Live, browser-based demos: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8 of 10 experiments run directly in the browser — no IDE, no install.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Extensible by design: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faculty can publish new experiments and theory content without redeploying code.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CC6207-393F-5200-1C54-FD7774F4AE70}"/>
              </a:ext>
            </a:extLst>
          </p:cNvPr>
          <p:cNvSpPr/>
          <p:nvPr/>
        </p:nvSpPr>
        <p:spPr>
          <a:xfrm>
            <a:off x="0" y="0"/>
            <a:ext cx="12191695" cy="105932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8E6255-714E-94BC-91A3-F663210DC5CB}"/>
              </a:ext>
            </a:extLst>
          </p:cNvPr>
          <p:cNvSpPr txBox="1"/>
          <p:nvPr/>
        </p:nvSpPr>
        <p:spPr>
          <a:xfrm>
            <a:off x="502920" y="436754"/>
            <a:ext cx="10515600" cy="4001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600" b="1" i="0" dirty="0">
                <a:solidFill>
                  <a:srgbClr val="FFFFFF"/>
                </a:solidFill>
                <a:latin typeface="Calibri"/>
              </a:rPr>
              <a:t>Executive Summary &amp; Problem Statement </a:t>
            </a:r>
            <a:endParaRPr sz="26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3C639F-2B49-3A33-BD5A-04985B54DD1B}"/>
              </a:ext>
            </a:extLst>
          </p:cNvPr>
          <p:cNvSpPr txBox="1"/>
          <p:nvPr/>
        </p:nvSpPr>
        <p:spPr>
          <a:xfrm>
            <a:off x="502920" y="158567"/>
            <a:ext cx="96012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200" b="1" dirty="0">
                <a:solidFill>
                  <a:srgbClr val="0284C7"/>
                </a:solidFill>
                <a:latin typeface="Calibri"/>
              </a:rPr>
              <a:t>CONTEXT</a:t>
            </a:r>
            <a:endParaRPr sz="1200" b="1" i="0" dirty="0">
              <a:solidFill>
                <a:srgbClr val="0284C7"/>
              </a:solidFill>
              <a:latin typeface="Calibri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356BDBE-4AD9-5564-CFBC-138BFC14264B}"/>
              </a:ext>
            </a:extLst>
          </p:cNvPr>
          <p:cNvSpPr txBox="1"/>
          <p:nvPr/>
        </p:nvSpPr>
        <p:spPr>
          <a:xfrm>
            <a:off x="11201400" y="384048"/>
            <a:ext cx="8229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 dirty="0">
                <a:solidFill>
                  <a:srgbClr val="B9C6E8"/>
                </a:solidFill>
                <a:latin typeface="Calibri"/>
              </a:rPr>
              <a:t>0</a:t>
            </a:r>
            <a:r>
              <a:rPr lang="en-US" sz="1200" b="1" i="0" dirty="0">
                <a:solidFill>
                  <a:srgbClr val="B9C6E8"/>
                </a:solidFill>
                <a:latin typeface="Calibri"/>
              </a:rPr>
              <a:t>2</a:t>
            </a:r>
            <a:r>
              <a:rPr sz="1200" b="1" i="0" dirty="0">
                <a:solidFill>
                  <a:srgbClr val="B9C6E8"/>
                </a:solidFill>
                <a:latin typeface="Calibri"/>
              </a:rPr>
              <a:t> / 20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834" y="54864"/>
            <a:ext cx="12157862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9322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58567"/>
            <a:ext cx="96012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200" b="1" dirty="0">
                <a:solidFill>
                  <a:srgbClr val="0284C7"/>
                </a:solidFill>
                <a:latin typeface="Calibri"/>
              </a:rPr>
              <a:t>SCOPE</a:t>
            </a:r>
            <a:endParaRPr sz="1200" b="1" i="0" dirty="0">
              <a:solidFill>
                <a:srgbClr val="0284C7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" y="43675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 dirty="0">
                <a:solidFill>
                  <a:srgbClr val="FFFFFF"/>
                </a:solidFill>
                <a:latin typeface="Calibri"/>
              </a:rPr>
              <a:t>Project Objectives &amp; Scope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25880"/>
            <a:ext cx="10881360" cy="137160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8" y="1453896"/>
            <a:ext cx="10479024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1E3A8A"/>
                </a:solidFill>
                <a:latin typeface="Calibri"/>
              </a:rPr>
              <a:t>Primary Objective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1874520"/>
            <a:ext cx="10479024" cy="7287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Design and deploy a single Servlet/JSP web application that (a) demonstrates all 10 RTU Advance Java Lab experiments — live where the browser allows it, as an interactive preview otherwise — and (b) manages students, classes, and study material through a role-based Teacher/Student system, fully aligned with the RTU Advance Java syllabus (JDBC,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java.sql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 Servlets, JSP, java.net, RMI).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926080"/>
            <a:ext cx="53949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16A34A"/>
                </a:solidFill>
                <a:latin typeface="Calibri"/>
              </a:rPr>
              <a:t>✓  What the System DOES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337560"/>
            <a:ext cx="5394960" cy="25964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Runs Experiments 3, 5, 8, 9, 10 as genuinely live, interactive web pages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Provides interactive visual previews for the socket-based (6) and RMI-based (7) experiments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Full JDBC CRUD for Student &amp; Class Management (Experiment 5, reused)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Role-based login — Teacher vs Student — enforced by a servlet Filter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Teacher-extensible experiment catalog and theory content library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Online Student Feedback System (Experiment 10 mini-project) end to end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2926080"/>
            <a:ext cx="53949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DC2626"/>
                </a:solidFill>
                <a:latin typeface="Calibri"/>
              </a:rPr>
              <a:t>✗  What the System Does NOT 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3337560"/>
            <a:ext cx="5394960" cy="205594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DC2626"/>
                </a:solidFill>
                <a:latin typeface="Calibri"/>
              </a:rPr>
              <a:t>▸ 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Does not run real socket/RMI network calls inside the browser — Experiments 6 &amp; 7 are faithful UI/logic previews, not a substitute for the two-JVM desktop programs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DC2626"/>
                </a:solidFill>
                <a:latin typeface="Calibri"/>
              </a:rPr>
              <a:t>▸ 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Does not auto-deploy new server-side code when a teacher adds an experiment — new entries are catalog/description entries, not new compiled pages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DC2626"/>
                </a:solidFill>
                <a:latin typeface="Calibri"/>
              </a:rPr>
              <a:t>▸ 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Does not replace in-person viva assessment — it supports it with a live, demonstrable artifact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373CEE-578F-45F2-3DDB-9A688B9A9D44}"/>
              </a:ext>
            </a:extLst>
          </p:cNvPr>
          <p:cNvSpPr txBox="1"/>
          <p:nvPr/>
        </p:nvSpPr>
        <p:spPr>
          <a:xfrm>
            <a:off x="11201400" y="384048"/>
            <a:ext cx="82296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 dirty="0">
                <a:solidFill>
                  <a:srgbClr val="B9C6E8"/>
                </a:solidFill>
                <a:latin typeface="Calibri"/>
              </a:rPr>
              <a:t>0</a:t>
            </a:r>
            <a:r>
              <a:rPr lang="en-US" sz="1200" b="1" i="0" dirty="0">
                <a:solidFill>
                  <a:srgbClr val="B9C6E8"/>
                </a:solidFill>
                <a:latin typeface="Calibri"/>
              </a:rPr>
              <a:t>3</a:t>
            </a:r>
            <a:r>
              <a:rPr sz="1200" b="1" i="0" dirty="0">
                <a:solidFill>
                  <a:srgbClr val="B9C6E8"/>
                </a:solidFill>
                <a:latin typeface="Calibri"/>
              </a:rPr>
              <a:t> / 20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ARCHITECTURE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High-Level System Architecture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 dirty="0">
                <a:solidFill>
                  <a:srgbClr val="B9C6E8"/>
                </a:solidFill>
                <a:latin typeface="Calibri"/>
              </a:rPr>
              <a:t>04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63040"/>
            <a:ext cx="342900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02920" y="1463040"/>
            <a:ext cx="3429000" cy="86868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02920" y="1920240"/>
            <a:ext cx="3429000" cy="4114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2920" y="1572768"/>
            <a:ext cx="34290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b="1" i="0" dirty="0">
                <a:solidFill>
                  <a:srgbClr val="FFFFFF"/>
                </a:solidFill>
                <a:latin typeface="Calibri"/>
              </a:rPr>
              <a:t>Presentation Tier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018258"/>
            <a:ext cx="3429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JSP Pages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108" y="3294306"/>
            <a:ext cx="2971800" cy="11380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header.jspf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 /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footer.jspf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 shared shell</a:t>
            </a:r>
          </a:p>
          <a:p>
            <a:pPr algn="l">
              <a:lnSpc>
                <a:spcPct val="135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Role-aware navigation</a:t>
            </a:r>
          </a:p>
          <a:p>
            <a:pPr algn="l">
              <a:lnSpc>
                <a:spcPct val="13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experiments.jsp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studentList.jsp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</a:t>
            </a:r>
          </a:p>
          <a:p>
            <a:pPr algn="l">
              <a:lnSpc>
                <a:spcPct val="13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theoryList.jsp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feedback.jsp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 ...</a:t>
            </a:r>
          </a:p>
        </p:txBody>
      </p:sp>
      <p:sp>
        <p:nvSpPr>
          <p:cNvPr id="14" name="Chevron 13"/>
          <p:cNvSpPr/>
          <p:nvPr/>
        </p:nvSpPr>
        <p:spPr>
          <a:xfrm>
            <a:off x="3950208" y="3227832"/>
            <a:ext cx="283464" cy="402336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251960" y="1463040"/>
            <a:ext cx="342900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251960" y="1463040"/>
            <a:ext cx="3429000" cy="868680"/>
          </a:xfrm>
          <a:prstGeom prst="roundRect">
            <a:avLst>
              <a:gd name="adj" fmla="val 6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251960" y="1920240"/>
            <a:ext cx="3429000" cy="411480"/>
          </a:xfrm>
          <a:prstGeom prst="rect">
            <a:avLst/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51960" y="1572768"/>
            <a:ext cx="34290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b="1" i="0" dirty="0">
                <a:solidFill>
                  <a:srgbClr val="FFFFFF"/>
                </a:solidFill>
                <a:latin typeface="Calibri"/>
              </a:rPr>
              <a:t>Controller Tier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51960" y="2018258"/>
            <a:ext cx="3429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Servlets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09947" y="3227832"/>
            <a:ext cx="2971800" cy="11380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LoginServlet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StudentServlet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</a:t>
            </a:r>
          </a:p>
          <a:p>
            <a:pPr algn="l">
              <a:lnSpc>
                <a:spcPct val="13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ClassServlet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TheoryServlet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</a:t>
            </a:r>
          </a:p>
          <a:p>
            <a:pPr algn="l">
              <a:lnSpc>
                <a:spcPct val="13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ExperimentServlet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FeedbackServlet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</a:t>
            </a:r>
          </a:p>
          <a:p>
            <a:pPr algn="l">
              <a:lnSpc>
                <a:spcPct val="13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CalculatorServlet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AccessControlFilter</a:t>
            </a:r>
            <a:endParaRPr sz="1400" b="0" i="0" dirty="0">
              <a:solidFill>
                <a:srgbClr val="334155"/>
              </a:solidFill>
              <a:latin typeface="Calibri"/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7699248" y="3227832"/>
            <a:ext cx="283464" cy="402336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001000" y="1463040"/>
            <a:ext cx="342900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001000" y="1463040"/>
            <a:ext cx="3429000" cy="868680"/>
          </a:xfrm>
          <a:prstGeom prst="roundRect">
            <a:avLst>
              <a:gd name="adj" fmla="val 6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001000" y="1920240"/>
            <a:ext cx="3429000" cy="41148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001000" y="1572768"/>
            <a:ext cx="34290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b="1" i="0" dirty="0">
                <a:solidFill>
                  <a:srgbClr val="FFFFFF"/>
                </a:solidFill>
                <a:latin typeface="Calibri"/>
              </a:rPr>
              <a:t>Persistence Tier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2018258"/>
            <a:ext cx="3429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MySQL DAO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6092" y="3231314"/>
            <a:ext cx="2971800" cy="11380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DBConnection.java</a:t>
            </a:r>
          </a:p>
          <a:p>
            <a:pPr algn="l">
              <a:lnSpc>
                <a:spcPct val="13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StudentDAO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TeacherDAO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</a:t>
            </a:r>
          </a:p>
          <a:p>
            <a:pPr algn="l">
              <a:lnSpc>
                <a:spcPct val="13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ClassSectionDAO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TheoryContentDAO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</a:t>
            </a:r>
          </a:p>
          <a:p>
            <a:pPr algn="l">
              <a:lnSpc>
                <a:spcPct val="13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ExperimentDAO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FeedbackDAO</a:t>
            </a:r>
            <a:endParaRPr sz="1400" b="0" i="0" dirty="0">
              <a:solidFill>
                <a:srgbClr val="334155"/>
              </a:solidFill>
              <a:latin typeface="Calibri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02920" y="5623560"/>
            <a:ext cx="10881360" cy="685800"/>
          </a:xfrm>
          <a:prstGeom prst="roundRect">
            <a:avLst>
              <a:gd name="adj" fmla="val 6000"/>
            </a:avLst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02920" y="5623560"/>
            <a:ext cx="1088136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libri"/>
              </a:rPr>
              <a:t>Model-2 / MVC pattern: Views never embed business logic; Controllers never render HTML; DAOs are the only layer that touches java.sql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STACK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Technology Stack &amp; Environment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 dirty="0">
                <a:solidFill>
                  <a:srgbClr val="B9C6E8"/>
                </a:solidFill>
                <a:latin typeface="Calibri"/>
              </a:rPr>
              <a:t>05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71600"/>
            <a:ext cx="5394960" cy="137160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499616"/>
            <a:ext cx="493776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dirty="0">
                <a:solidFill>
                  <a:srgbClr val="0284C7"/>
                </a:solidFill>
                <a:latin typeface="Calibri"/>
              </a:rPr>
              <a:t>LANGUAGE &amp; PLATFORM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755648"/>
            <a:ext cx="49377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1E3A8A"/>
                </a:solidFill>
                <a:latin typeface="Calibri"/>
              </a:rPr>
              <a:t>Java EE 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176272"/>
            <a:ext cx="493776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Servlets 4.0, JSP 2.3,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javax.servlet.annotation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 (@WebServlet, @WebFilter)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371600"/>
            <a:ext cx="5394960" cy="137160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92240" y="1499616"/>
            <a:ext cx="493776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dirty="0">
                <a:solidFill>
                  <a:srgbClr val="0284C7"/>
                </a:solidFill>
                <a:latin typeface="Calibri"/>
              </a:rPr>
              <a:t>WEB SERVER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1755648"/>
            <a:ext cx="49377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1E3A8A"/>
                </a:solidFill>
                <a:latin typeface="Calibri"/>
              </a:rPr>
              <a:t>Apache Tomcat 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176272"/>
            <a:ext cx="493776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Servlet container; local development &amp; on-prem lab deployment target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971800"/>
            <a:ext cx="5394960" cy="137160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" y="3099816"/>
            <a:ext cx="493776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dirty="0">
                <a:solidFill>
                  <a:srgbClr val="0284C7"/>
                </a:solidFill>
                <a:latin typeface="Calibri"/>
              </a:rPr>
              <a:t>DATABASE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355848"/>
            <a:ext cx="49377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1E3A8A"/>
                </a:solidFill>
                <a:latin typeface="Calibri"/>
              </a:rPr>
              <a:t>MySQL 8.0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3776472"/>
            <a:ext cx="493776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6 normalized tables; JDBC via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java.sql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 (Connection,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PreparedStatement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ResultSet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2971800"/>
            <a:ext cx="5394960" cy="137160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92240" y="3099816"/>
            <a:ext cx="493776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dirty="0">
                <a:solidFill>
                  <a:srgbClr val="0284C7"/>
                </a:solidFill>
                <a:latin typeface="Calibri"/>
              </a:rPr>
              <a:t>CLOUD HOSTING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3355848"/>
            <a:ext cx="49377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1E3A8A"/>
                </a:solidFill>
                <a:latin typeface="Calibri"/>
              </a:rPr>
              <a:t>Railway + Docker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3776472"/>
            <a:ext cx="493776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Containerized deployment; environment-based DB connection switching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" y="4572000"/>
            <a:ext cx="5394960" cy="137160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31520" y="4700016"/>
            <a:ext cx="493776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dirty="0">
                <a:solidFill>
                  <a:srgbClr val="0284C7"/>
                </a:solidFill>
                <a:latin typeface="Calibri"/>
              </a:rPr>
              <a:t>FRONTEND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4956048"/>
            <a:ext cx="49377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1E3A8A"/>
                </a:solidFill>
                <a:latin typeface="Calibri"/>
              </a:rPr>
              <a:t>JSP + Vanilla CSS/JS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" y="5376672"/>
            <a:ext cx="493776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No frontend framework — role-aware server-rendered views, HTML5 canvas for Exp 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63640" y="4572000"/>
            <a:ext cx="5394960" cy="137160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92240" y="4700016"/>
            <a:ext cx="493776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dirty="0">
                <a:solidFill>
                  <a:srgbClr val="0284C7"/>
                </a:solidFill>
                <a:latin typeface="Calibri"/>
              </a:rPr>
              <a:t>BUILD &amp; IDE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92240" y="4956048"/>
            <a:ext cx="49377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 i="0" dirty="0">
                <a:solidFill>
                  <a:srgbClr val="1E3A8A"/>
                </a:solidFill>
                <a:latin typeface="Calibri"/>
              </a:rPr>
              <a:t>Eclipse Dynamic Web Project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92240" y="5376672"/>
            <a:ext cx="4937760" cy="2251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Standard WEB-INF/lib + WEB-INF/web.xml deployment descriptor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SECURITY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Security &amp; Access Control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06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25880"/>
            <a:ext cx="5394960" cy="2966232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8" y="1453896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Role-Based Access Control (RBAC)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1874520"/>
            <a:ext cx="4992624" cy="21585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Two roles: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TEACHER and STUDENT, set as a session attribute at login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Teacher-only routes: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Student/Class management, theory publishing, experiment authoring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Shared routes, gated actions: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Experiment &amp; Theory lists are viewable by both roles; only add/delete requires TEACHER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Password rule: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a student's password is their own RTU Roll Number, validated against the student table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325880"/>
            <a:ext cx="5394960" cy="2966232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453896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AccessControlFilter.java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1874520"/>
            <a:ext cx="4992624" cy="21585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@WebFilter("/*"):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intercepts every request before it reaches a servlet or JSP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No session → redirect: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unauthenticated requests are bounced to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login.jsp</a:t>
            </a:r>
            <a:endParaRPr sz="1400" dirty="0">
              <a:solidFill>
                <a:srgbClr val="334155"/>
              </a:solidFill>
              <a:latin typeface="Calibri"/>
            </a:endParaRP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Wrong role → redirect: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a STUDENT hitting a teacher-only path is redirected, not just hidden via CSS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Single enforcement point: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access rules live in one filter, not scattered across every page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9120" y="4689174"/>
            <a:ext cx="10881360" cy="1517904"/>
          </a:xfrm>
          <a:prstGeom prst="roundRect">
            <a:avLst>
              <a:gd name="adj" fmla="val 6000"/>
            </a:avLst>
          </a:prstGeom>
          <a:solidFill>
            <a:srgbClr val="FFFBEB"/>
          </a:solidFill>
          <a:ln w="1270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31520" y="4806591"/>
            <a:ext cx="10424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D97706"/>
                </a:solidFill>
                <a:latin typeface="Calibri"/>
              </a:rPr>
              <a:t>⚠  Known Limitation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54223"/>
            <a:ext cx="10424160" cy="5557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D97706"/>
                </a:solidFill>
                <a:latin typeface="Calibri"/>
              </a:rPr>
              <a:t>▸ 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Passwords are stored and compared in plain text (no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BCrypt</a:t>
            </a:r>
            <a:r>
              <a:rPr sz="1400" dirty="0">
                <a:solidFill>
                  <a:srgbClr val="334155"/>
                </a:solidFill>
                <a:latin typeface="Calibri"/>
              </a:rPr>
              <a:t>/hashing) — acceptable for a lab demonstration, not production-grade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D97706"/>
                </a:solidFill>
                <a:latin typeface="Calibri"/>
              </a:rPr>
              <a:t>▸ 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HttpSession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has no explicit timeout/invalidation policy beyond logout — a production system would add idle-timeout and CSRF tokens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DATA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Database Design &amp; Schema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07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879294"/>
              </p:ext>
            </p:extLst>
          </p:nvPr>
        </p:nvGraphicFramePr>
        <p:xfrm>
          <a:off x="502920" y="1371600"/>
          <a:ext cx="10881359" cy="3439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8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0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25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9857">
                <a:tc>
                  <a:txBody>
                    <a:bodyPr/>
                    <a:lstStyle/>
                    <a:p>
                      <a:pPr algn="l"/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</a:rPr>
                        <a:t>Table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Key Columns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Purpose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teacher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id, username, password, name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Login credentials for faculty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class_section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id, class_name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AI&amp;DS-A/B/C, CS-A/B/C, IT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student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id, name, roll_number (FK login), class_id → class_section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Roll number doubles as password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theory_content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id, title, content, created_at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Teacher-published study material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experiment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id, title, description, type, live_url, code_content, order_no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BUILTIN (10) + CUSTOM (teacher-added)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9858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feedback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id, student_name, course, feedback_text, rating, submitted_at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dirty="0">
                          <a:solidFill>
                            <a:srgbClr val="334155"/>
                          </a:solidFill>
                          <a:latin typeface="Calibri"/>
                        </a:rPr>
                        <a:t>Experiment 10 mini-project data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02920" y="5074920"/>
            <a:ext cx="2468880" cy="1005840"/>
          </a:xfrm>
          <a:prstGeom prst="roundRect">
            <a:avLst>
              <a:gd name="adj" fmla="val 6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6</a:t>
            </a:r>
          </a:p>
          <a:p>
            <a:pPr algn="ctr"/>
            <a:r>
              <a:rPr sz="1400" dirty="0">
                <a:solidFill>
                  <a:srgbClr val="FFFFFF"/>
                </a:solidFill>
                <a:latin typeface="Calibri"/>
              </a:rPr>
              <a:t>Normalized Tables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54680" y="5074920"/>
            <a:ext cx="2468880" cy="1005840"/>
          </a:xfrm>
          <a:prstGeom prst="roundRect">
            <a:avLst>
              <a:gd name="adj" fmla="val 6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100%</a:t>
            </a:r>
          </a:p>
          <a:p>
            <a:pPr algn="ctr"/>
            <a:r>
              <a:rPr sz="1400" dirty="0" err="1">
                <a:solidFill>
                  <a:srgbClr val="FFFFFF"/>
                </a:solidFill>
                <a:latin typeface="Calibri"/>
              </a:rPr>
              <a:t>PreparedStatements</a:t>
            </a:r>
            <a:r>
              <a:rPr sz="1400" dirty="0">
                <a:solidFill>
                  <a:srgbClr val="FFFFFF"/>
                </a:solidFill>
                <a:latin typeface="Calibri"/>
              </a:rPr>
              <a:t>
(SQL injection safe</a:t>
            </a:r>
            <a:r>
              <a:rPr sz="1000" dirty="0">
                <a:solidFill>
                  <a:srgbClr val="FFFFFF"/>
                </a:solidFill>
                <a:latin typeface="Calibri"/>
              </a:rPr>
              <a:t>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06440" y="5074920"/>
            <a:ext cx="2468880" cy="100584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1 : N</a:t>
            </a:r>
          </a:p>
          <a:p>
            <a:pPr algn="ctr"/>
            <a:r>
              <a:rPr sz="1400" dirty="0" err="1">
                <a:solidFill>
                  <a:srgbClr val="FFFFFF"/>
                </a:solidFill>
                <a:latin typeface="Calibri"/>
              </a:rPr>
              <a:t>class_section</a:t>
            </a:r>
            <a:r>
              <a:rPr sz="1400" dirty="0">
                <a:solidFill>
                  <a:srgbClr val="FFFFFF"/>
                </a:solidFill>
                <a:latin typeface="Calibri"/>
              </a:rPr>
              <a:t> → student
Foreign Key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58200" y="5074920"/>
            <a:ext cx="2926080" cy="1005840"/>
          </a:xfrm>
          <a:prstGeom prst="roundRect">
            <a:avLst>
              <a:gd name="adj" fmla="val 6000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10 + N</a:t>
            </a:r>
          </a:p>
          <a:p>
            <a:pPr algn="ctr"/>
            <a:r>
              <a:rPr sz="1400" dirty="0">
                <a:solidFill>
                  <a:srgbClr val="FFFFFF"/>
                </a:solidFill>
                <a:latin typeface="Calibri"/>
              </a:rPr>
              <a:t>Built-in + Teacher-added
Experiments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313633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MODULE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Student Workspace &amp; Experiment Catalog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08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004690"/>
            <a:ext cx="6492240" cy="3754967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8" y="2125048"/>
            <a:ext cx="608990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What a Student Sees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711315"/>
            <a:ext cx="6089904" cy="29592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Role-aware dashboard: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index.jsp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shows only student-relevant cards after login — no admin controls rendered at all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Dynamic experiment catalog: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experiments.jsp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pulls every row from the experiment table via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ExperimentDAO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— badges distinguish LIVE HERE, VISUAL PREVIEW, and CUSTOM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8 live, working experiments: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1, 2, 3 (MVC calculator), 4 (canvas drawing), 5 (via Student Management), 8, 9, 10 all run in-browser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2 interactive previews: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Experiments 6 (chat) and 7 (RMI calculator) recreate the real desktop GUIs with working JavaScript logic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Theory Content library: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read-only view of every note the teacher has published, newest first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96328" y="2004690"/>
            <a:ext cx="4206240" cy="3754967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97496" y="2125049"/>
            <a:ext cx="380390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Experiment Table Schema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79208" y="2469276"/>
            <a:ext cx="3803904" cy="32063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type</a:t>
            </a:r>
          </a:p>
          <a:p>
            <a:pPr algn="l">
              <a:lnSpc>
                <a:spcPct val="115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  BUILTIN | CUSTOM</a:t>
            </a:r>
          </a:p>
          <a:p>
            <a:pPr algn="l">
              <a:lnSpc>
                <a:spcPct val="115000"/>
              </a:lnSpc>
            </a:pPr>
            <a:endParaRPr sz="1400" b="0" i="0" dirty="0">
              <a:solidFill>
                <a:srgbClr val="334155"/>
              </a:solidFill>
              <a:latin typeface="Calibri"/>
            </a:endParaRPr>
          </a:p>
          <a:p>
            <a:pPr algn="l">
              <a:lnSpc>
                <a:spcPct val="11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live_url</a:t>
            </a:r>
            <a:endParaRPr sz="1400" b="0" i="0" dirty="0">
              <a:solidFill>
                <a:srgbClr val="334155"/>
              </a:solidFill>
              <a:latin typeface="Calibri"/>
            </a:endParaRPr>
          </a:p>
          <a:p>
            <a:pPr algn="l">
              <a:lnSpc>
                <a:spcPct val="115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  e.g. exp3.jsp,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feedback.jsp</a:t>
            </a:r>
            <a:endParaRPr sz="1400" b="0" i="0" dirty="0">
              <a:solidFill>
                <a:srgbClr val="334155"/>
              </a:solidFill>
              <a:latin typeface="Calibri"/>
            </a:endParaRPr>
          </a:p>
          <a:p>
            <a:pPr algn="l">
              <a:lnSpc>
                <a:spcPct val="115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  NULL for most CUSTOM rows</a:t>
            </a:r>
          </a:p>
          <a:p>
            <a:pPr algn="l">
              <a:lnSpc>
                <a:spcPct val="115000"/>
              </a:lnSpc>
            </a:pPr>
            <a:endParaRPr sz="1400" b="0" i="0" dirty="0">
              <a:solidFill>
                <a:srgbClr val="334155"/>
              </a:solidFill>
              <a:latin typeface="Calibri"/>
            </a:endParaRPr>
          </a:p>
          <a:p>
            <a:pPr algn="l">
              <a:lnSpc>
                <a:spcPct val="11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code_content</a:t>
            </a:r>
            <a:endParaRPr sz="1400" b="0" i="0" dirty="0">
              <a:solidFill>
                <a:srgbClr val="334155"/>
              </a:solidFill>
              <a:latin typeface="Calibri"/>
            </a:endParaRPr>
          </a:p>
          <a:p>
            <a:pPr algn="l">
              <a:lnSpc>
                <a:spcPct val="115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  shown as a code block when</a:t>
            </a:r>
          </a:p>
          <a:p>
            <a:pPr algn="l">
              <a:lnSpc>
                <a:spcPct val="115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  no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live_url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 exists</a:t>
            </a:r>
          </a:p>
          <a:p>
            <a:pPr algn="l">
              <a:lnSpc>
                <a:spcPct val="115000"/>
              </a:lnSpc>
            </a:pPr>
            <a:endParaRPr sz="1400" b="0" i="0" dirty="0">
              <a:solidFill>
                <a:srgbClr val="334155"/>
              </a:solidFill>
              <a:latin typeface="Calibri"/>
            </a:endParaRPr>
          </a:p>
          <a:p>
            <a:pPr algn="l">
              <a:lnSpc>
                <a:spcPct val="115000"/>
              </a:lnSpc>
            </a:pPr>
            <a:r>
              <a:rPr sz="1400" b="0" i="0" dirty="0" err="1">
                <a:solidFill>
                  <a:srgbClr val="334155"/>
                </a:solidFill>
                <a:latin typeface="Calibri"/>
              </a:rPr>
              <a:t>order_no</a:t>
            </a:r>
            <a:endParaRPr sz="1400" b="0" i="0" dirty="0">
              <a:solidFill>
                <a:srgbClr val="334155"/>
              </a:solidFill>
              <a:latin typeface="Calibri"/>
            </a:endParaRPr>
          </a:p>
          <a:p>
            <a:pPr algn="l">
              <a:lnSpc>
                <a:spcPct val="115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  controls catalog ordering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MODULE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Faculty Management Dashboard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09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8620" y="2341880"/>
            <a:ext cx="5394960" cy="322580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6481" y="2500481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Student CRUD (Experiment 5)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6481" y="2913680"/>
            <a:ext cx="4992624" cy="2493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Add: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name, RTU roll number, class — roll number becomes the student's login password automatically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Search: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live keyword match across name, roll number, and class name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Update: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edit any student's class assignment or details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Delete: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remove a student record and their login access in one action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Class-first workflow: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teacher must create a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class_section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row (e.g. AI&amp;DS-A) before students can be assigned into it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341880"/>
            <a:ext cx="5394960" cy="322580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19088" y="2500480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Section Allocation &amp; Oversight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19088" y="2915038"/>
            <a:ext cx="4992624" cy="21585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 err="1">
                <a:solidFill>
                  <a:srgbClr val="1E3A8A"/>
                </a:solidFill>
                <a:latin typeface="Calibri"/>
              </a:rPr>
              <a:t>ClassServlet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dedicated create/delete flow for classes — AI&amp;DS-A/B/C, CS-A/B/C, IT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Review oversight: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teacher views every submitted feedback entry via the Feedback System (Experiment 10)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Content oversight: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teacher sees and deletes any theory note or custom experiment they've published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All actions filtered: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every management route above is enforced teacher-only by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AccessControlFilter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— not just hidden UI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MODULE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Authentication &amp; Role Filter Controller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10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63040"/>
            <a:ext cx="2011680" cy="1188720"/>
          </a:xfrm>
          <a:prstGeom prst="roundRect">
            <a:avLst>
              <a:gd name="adj" fmla="val 6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" y="1841956"/>
            <a:ext cx="201168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Request</a:t>
            </a:r>
          </a:p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arrives</a:t>
            </a:r>
          </a:p>
        </p:txBody>
      </p:sp>
      <p:sp>
        <p:nvSpPr>
          <p:cNvPr id="10" name="Chevron 9"/>
          <p:cNvSpPr/>
          <p:nvPr/>
        </p:nvSpPr>
        <p:spPr>
          <a:xfrm>
            <a:off x="2523744" y="1920240"/>
            <a:ext cx="210312" cy="274320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743200" y="1463040"/>
            <a:ext cx="2011680" cy="118872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43200" y="1841956"/>
            <a:ext cx="201168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 err="1">
                <a:solidFill>
                  <a:srgbClr val="FFFFFF"/>
                </a:solidFill>
                <a:latin typeface="Calibri"/>
              </a:rPr>
              <a:t>AccessControlFilter</a:t>
            </a:r>
            <a:endParaRPr sz="1400" b="1" i="0" dirty="0">
              <a:solidFill>
                <a:srgbClr val="FFFFFF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checks session</a:t>
            </a:r>
          </a:p>
        </p:txBody>
      </p:sp>
      <p:sp>
        <p:nvSpPr>
          <p:cNvPr id="13" name="Chevron 12"/>
          <p:cNvSpPr/>
          <p:nvPr/>
        </p:nvSpPr>
        <p:spPr>
          <a:xfrm>
            <a:off x="4764024" y="1920240"/>
            <a:ext cx="210312" cy="274320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983480" y="1463040"/>
            <a:ext cx="2011680" cy="1188720"/>
          </a:xfrm>
          <a:prstGeom prst="roundRect">
            <a:avLst>
              <a:gd name="adj" fmla="val 6000"/>
            </a:avLst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983480" y="1841956"/>
            <a:ext cx="201168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No role? →</a:t>
            </a:r>
          </a:p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redirect /</a:t>
            </a:r>
            <a:r>
              <a:rPr sz="1400" b="1" i="0" dirty="0" err="1">
                <a:solidFill>
                  <a:srgbClr val="FFFFFF"/>
                </a:solidFill>
                <a:latin typeface="Calibri"/>
              </a:rPr>
              <a:t>login.jsp</a:t>
            </a:r>
            <a:endParaRPr sz="14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Chevron 15"/>
          <p:cNvSpPr/>
          <p:nvPr/>
        </p:nvSpPr>
        <p:spPr>
          <a:xfrm>
            <a:off x="7004304" y="1920240"/>
            <a:ext cx="210312" cy="274320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223760" y="1463040"/>
            <a:ext cx="2011680" cy="1188720"/>
          </a:xfrm>
          <a:prstGeom prst="roundRect">
            <a:avLst>
              <a:gd name="adj" fmla="val 6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223760" y="1841956"/>
            <a:ext cx="201168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Role OK? →</a:t>
            </a:r>
          </a:p>
          <a:p>
            <a:pPr algn="ctr">
              <a:lnSpc>
                <a:spcPct val="100000"/>
              </a:lnSpc>
            </a:pPr>
            <a:r>
              <a:rPr sz="1400" b="1" i="0" dirty="0" err="1">
                <a:solidFill>
                  <a:srgbClr val="FFFFFF"/>
                </a:solidFill>
                <a:latin typeface="Calibri"/>
              </a:rPr>
              <a:t>chain.doFilter</a:t>
            </a:r>
            <a:r>
              <a:rPr sz="1400" b="1" i="0" dirty="0">
                <a:solidFill>
                  <a:srgbClr val="FFFFFF"/>
                </a:solidFill>
                <a:latin typeface="Calibri"/>
              </a:rPr>
              <a:t>()</a:t>
            </a:r>
          </a:p>
        </p:txBody>
      </p:sp>
      <p:sp>
        <p:nvSpPr>
          <p:cNvPr id="19" name="Chevron 18"/>
          <p:cNvSpPr/>
          <p:nvPr/>
        </p:nvSpPr>
        <p:spPr>
          <a:xfrm>
            <a:off x="9244584" y="1920240"/>
            <a:ext cx="210312" cy="274320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464040" y="1463040"/>
            <a:ext cx="2011680" cy="1188720"/>
          </a:xfrm>
          <a:prstGeom prst="roundRect">
            <a:avLst>
              <a:gd name="adj" fmla="val 6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464040" y="1841956"/>
            <a:ext cx="201168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Servlet / JSP</a:t>
            </a:r>
          </a:p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executes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017520"/>
            <a:ext cx="5394960" cy="293624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04088" y="3145536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LoginServlet.java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4088" y="3566160"/>
            <a:ext cx="4992624" cy="21585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Role parameter: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login.jsp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submits a TEACHER/STUDENT radio selection alongside credentials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Teacher path: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TeacherDAO.findByUsername</a:t>
            </a:r>
            <a:r>
              <a:rPr sz="1400" dirty="0">
                <a:solidFill>
                  <a:srgbClr val="334155"/>
                </a:solidFill>
                <a:latin typeface="Calibri"/>
              </a:rPr>
              <a:t>() + password match → session role = TEACHER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Student path: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StudentDAO.getStudentByRollNumber</a:t>
            </a:r>
            <a:r>
              <a:rPr sz="1400" dirty="0">
                <a:solidFill>
                  <a:srgbClr val="334155"/>
                </a:solidFill>
                <a:latin typeface="Calibri"/>
              </a:rPr>
              <a:t>() + roll number == password → session role = STUDENT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Session attributes set: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role, name,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rollNumber</a:t>
            </a:r>
            <a:r>
              <a:rPr sz="140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studentId</a:t>
            </a:r>
            <a:r>
              <a:rPr sz="1400" dirty="0">
                <a:solidFill>
                  <a:srgbClr val="334155"/>
                </a:solidFill>
                <a:latin typeface="Calibri"/>
              </a:rPr>
              <a:t>,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className</a:t>
            </a:r>
            <a:endParaRPr sz="1400" dirty="0">
              <a:solidFill>
                <a:srgbClr val="334155"/>
              </a:solidFill>
              <a:latin typeface="Calibr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172200" y="3017520"/>
            <a:ext cx="5394960" cy="293624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73368" y="3145536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LogoutServlet.java + Session Lifecycle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3368" y="3566160"/>
            <a:ext cx="4992624" cy="1590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 err="1">
                <a:solidFill>
                  <a:srgbClr val="1E3A8A"/>
                </a:solidFill>
                <a:latin typeface="Calibri"/>
              </a:rPr>
              <a:t>HttpSession.invalidate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():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fully clears session state on logout, no stale role persists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Redirect after logout: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returns to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login.jsp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with a confirmation message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Filter re-checks every request: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there is no 'logged in forever' state — each request is independently validated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128016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MODULE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Dynamic Computational Engines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11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318512"/>
            <a:ext cx="5394960" cy="333756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8" y="2491108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 err="1">
                <a:solidFill>
                  <a:srgbClr val="1E3A8A"/>
                </a:solidFill>
                <a:latin typeface="Calibri"/>
              </a:rPr>
              <a:t>CalculatorServlet</a:t>
            </a:r>
            <a:r>
              <a:rPr sz="1600" b="1" i="0" dirty="0">
                <a:solidFill>
                  <a:srgbClr val="1E3A8A"/>
                </a:solidFill>
                <a:latin typeface="Calibri"/>
              </a:rPr>
              <a:t> — MVC Experiment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909924"/>
            <a:ext cx="4992624" cy="26239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Model: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CalculatorModel.java — a hand-written recursive-descent expression parser (+ - * / % and parentheses), completely unaware of Servlets or JSP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View: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exp3.jsp — a JavaScript button pad builds the expression string client-side, then POSTs it on "="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Controller: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CalculatorServlet.java receives the expression, calls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model.evaluateExpression</a:t>
            </a:r>
            <a:r>
              <a:rPr sz="1400" dirty="0">
                <a:solidFill>
                  <a:srgbClr val="334155"/>
                </a:solidFill>
                <a:latin typeface="Calibri"/>
              </a:rPr>
              <a:t>(), forwards the result back to the View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Why it matters: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this is the one module where Model / View / Controller are genuinely, provably separate classes — the clearest MVC proof point in the whole project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94120" y="2311400"/>
            <a:ext cx="5394960" cy="333756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495" y="2476585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 err="1">
                <a:solidFill>
                  <a:srgbClr val="1E3A8A"/>
                </a:solidFill>
                <a:latin typeface="Calibri"/>
              </a:rPr>
              <a:t>ArithmeticServlet</a:t>
            </a:r>
            <a:r>
              <a:rPr sz="1600" b="1" i="0" dirty="0">
                <a:solidFill>
                  <a:srgbClr val="1E3A8A"/>
                </a:solidFill>
                <a:latin typeface="Calibri"/>
              </a:rPr>
              <a:t> — Experiment 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495" y="2909924"/>
            <a:ext cx="4992624" cy="23912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Objective match: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"design &amp; deploy a servlet to take input from user &amp; show result in browser" — implemented exactly as specified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Flow: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arithmetic.jsp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form →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ArithmeticServlet.doPost</a:t>
            </a:r>
            <a:r>
              <a:rPr sz="1400" dirty="0">
                <a:solidFill>
                  <a:srgbClr val="334155"/>
                </a:solidFill>
                <a:latin typeface="Calibri"/>
              </a:rPr>
              <a:t>() → add/subtract/multiply/divide switch → result forwarded back to the same JSP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Divide-by-zero handling: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caught server-side and shown as a friendly message, not a stack trace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Input validation: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non-numeric input is caught and reported before any computation runs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MODULE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Database Persistence Layer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12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25880"/>
            <a:ext cx="10881360" cy="155448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8" y="1453896"/>
            <a:ext cx="104790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DBConnection.java — Environment-Aware Connection Strategy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1874520"/>
            <a:ext cx="10479024" cy="7287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A single static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getConnection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() method used by every DAO in the project. It detects whether a cloud environment variable (e.g. DATABASE_URL, injected by Railway) is present; if so it connects to the managed cloud MySQL instance, otherwise it falls back to a local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jdbc:mysql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://localhost:3306/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javalabdb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 connection string — the same codebase runs unmodified on a student's laptop and in production.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474007"/>
              </p:ext>
            </p:extLst>
          </p:nvPr>
        </p:nvGraphicFramePr>
        <p:xfrm>
          <a:off x="502920" y="3154680"/>
          <a:ext cx="10881359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6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1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DAO Class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Table(s) Owned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Core Methods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400" b="0" dirty="0" err="1">
                          <a:solidFill>
                            <a:srgbClr val="334155"/>
                          </a:solidFill>
                          <a:latin typeface="Calibri"/>
                        </a:rPr>
                        <a:t>StudentDAO</a:t>
                      </a:r>
                      <a:endParaRPr sz="1400" b="0" dirty="0">
                        <a:solidFill>
                          <a:srgbClr val="334155"/>
                        </a:solidFill>
                        <a:latin typeface="Calibri"/>
                      </a:endParaRP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student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add, update, delete, getAllStudents, getStudentByRollNumber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TeacherDAO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teacher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findByUsername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ClassSectionDAO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class_section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addClass, deleteClass, getAllClasses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TheoryContentDAO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theory_content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addContent, deleteContent, getAllContent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ExperimentDAO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experiment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dirty="0" err="1">
                          <a:solidFill>
                            <a:srgbClr val="334155"/>
                          </a:solidFill>
                          <a:latin typeface="Calibri"/>
                        </a:rPr>
                        <a:t>addExperiment</a:t>
                      </a:r>
                      <a:r>
                        <a:rPr sz="1400" b="0" dirty="0">
                          <a:solidFill>
                            <a:srgbClr val="334155"/>
                          </a:solidFill>
                          <a:latin typeface="Calibri"/>
                        </a:rPr>
                        <a:t>, </a:t>
                      </a:r>
                      <a:r>
                        <a:rPr sz="1400" b="0" dirty="0" err="1">
                          <a:solidFill>
                            <a:srgbClr val="334155"/>
                          </a:solidFill>
                          <a:latin typeface="Calibri"/>
                        </a:rPr>
                        <a:t>deleteExperiment</a:t>
                      </a:r>
                      <a:r>
                        <a:rPr sz="1400" b="0" dirty="0">
                          <a:solidFill>
                            <a:srgbClr val="334155"/>
                          </a:solidFill>
                          <a:latin typeface="Calibri"/>
                        </a:rPr>
                        <a:t>, </a:t>
                      </a:r>
                      <a:r>
                        <a:rPr sz="1400" b="0" dirty="0" err="1">
                          <a:solidFill>
                            <a:srgbClr val="334155"/>
                          </a:solidFill>
                          <a:latin typeface="Calibri"/>
                        </a:rPr>
                        <a:t>getAllExperiments</a:t>
                      </a:r>
                      <a:endParaRPr sz="1400" b="0" dirty="0">
                        <a:solidFill>
                          <a:srgbClr val="334155"/>
                        </a:solidFill>
                        <a:latin typeface="Calibri"/>
                      </a:endParaRP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502920" y="5349240"/>
            <a:ext cx="3474720" cy="822960"/>
          </a:xfrm>
          <a:prstGeom prst="roundRect">
            <a:avLst>
              <a:gd name="adj" fmla="val 6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6 DAOs</a:t>
            </a:r>
          </a:p>
          <a:p>
            <a:pPr algn="ctr"/>
            <a:r>
              <a:rPr sz="1200" dirty="0">
                <a:solidFill>
                  <a:srgbClr val="FFFFFF"/>
                </a:solidFill>
                <a:latin typeface="Calibri"/>
              </a:rPr>
              <a:t>One per table, zero shared state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60520" y="5349240"/>
            <a:ext cx="3474720" cy="822960"/>
          </a:xfrm>
          <a:prstGeom prst="roundRect">
            <a:avLst>
              <a:gd name="adj" fmla="val 6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try-with-resources</a:t>
            </a:r>
          </a:p>
          <a:p>
            <a:pPr algn="ctr"/>
            <a:r>
              <a:rPr sz="1200" dirty="0">
                <a:solidFill>
                  <a:srgbClr val="FFFFFF"/>
                </a:solidFill>
                <a:latin typeface="Calibri"/>
              </a:rPr>
              <a:t>Every Connection auto-closed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18120" y="5349240"/>
            <a:ext cx="3566160" cy="82296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Zero raw SQL </a:t>
            </a:r>
            <a:r>
              <a:rPr sz="2000" b="1" dirty="0" err="1">
                <a:solidFill>
                  <a:srgbClr val="FFFFFF"/>
                </a:solidFill>
                <a:latin typeface="Calibri"/>
              </a:rPr>
              <a:t>concat</a:t>
            </a:r>
            <a:endParaRPr sz="2000" b="1" dirty="0">
              <a:solidFill>
                <a:srgbClr val="FFFFFF"/>
              </a:solidFill>
              <a:latin typeface="Calibri"/>
            </a:endParaRPr>
          </a:p>
          <a:p>
            <a:pPr algn="ctr"/>
            <a:r>
              <a:rPr sz="1200" dirty="0">
                <a:solidFill>
                  <a:srgbClr val="FFFFFF"/>
                </a:solidFill>
                <a:latin typeface="Calibri"/>
              </a:rPr>
              <a:t>Every parameter bound, not stringed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WORKFLOW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Operational Workflow &amp; Activity Flow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13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71600"/>
            <a:ext cx="5394960" cy="50292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" y="1499949"/>
            <a:ext cx="539496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 dirty="0">
                <a:solidFill>
                  <a:srgbClr val="FFFFFF"/>
                </a:solidFill>
                <a:latin typeface="Calibri"/>
              </a:rPr>
              <a:t>Student Workflow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057400"/>
            <a:ext cx="5394960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40080" y="2176272"/>
            <a:ext cx="384048" cy="384048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2260574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Log in with Roll Number (= password)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770632"/>
            <a:ext cx="5394960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40080" y="2889504"/>
            <a:ext cx="384048" cy="384048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2973806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Land on read-only student dashboard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483864"/>
            <a:ext cx="5394960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40080" y="3602736"/>
            <a:ext cx="384048" cy="384048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8720" y="3687038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Browse Experiments catalog, open any live demo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197096"/>
            <a:ext cx="5394960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40080" y="4315968"/>
            <a:ext cx="384048" cy="384048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4400270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Try Exp 6/7 interactive previews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4910328"/>
            <a:ext cx="5394960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40080" y="5029200"/>
            <a:ext cx="384048" cy="384048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88720" y="5113502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Read Theory Content; submit Feedback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1371600"/>
            <a:ext cx="5394960" cy="502920"/>
          </a:xfrm>
          <a:prstGeom prst="roundRect">
            <a:avLst>
              <a:gd name="adj" fmla="val 6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63640" y="1499949"/>
            <a:ext cx="5394960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 i="0" dirty="0">
                <a:solidFill>
                  <a:srgbClr val="FFFFFF"/>
                </a:solidFill>
                <a:latin typeface="Calibri"/>
              </a:rPr>
              <a:t>Teacher Workflow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2057400"/>
            <a:ext cx="5394960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400800" y="2176272"/>
            <a:ext cx="384048" cy="384048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49440" y="2260574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Log in with teacher username/password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63640" y="2770632"/>
            <a:ext cx="5394960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6400800" y="2889504"/>
            <a:ext cx="384048" cy="384048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49440" y="2973806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Create Classes, then enroll Students into them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63640" y="3483864"/>
            <a:ext cx="5394960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6400800" y="3602736"/>
            <a:ext cx="384048" cy="384048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49440" y="3687038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Publish Theory Content for the class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263640" y="4197096"/>
            <a:ext cx="5394960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6400800" y="4315968"/>
            <a:ext cx="384048" cy="384048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49440" y="4400270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Add a Custom Experiment entry if needed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63640" y="4910328"/>
            <a:ext cx="5394960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6400800" y="5029200"/>
            <a:ext cx="384048" cy="384048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49440" y="5113502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Review submitted Feedback across students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QUALITY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Non-Functional Quality Attributes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14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63040"/>
            <a:ext cx="2606040" cy="137160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&lt;500ms</a:t>
            </a:r>
          </a:p>
          <a:p>
            <a:pPr algn="ctr"/>
            <a:r>
              <a:rPr sz="1200" dirty="0">
                <a:solidFill>
                  <a:srgbClr val="FFFFFF"/>
                </a:solidFill>
                <a:latin typeface="Calibri"/>
              </a:rPr>
              <a:t>Typical Page
Response Time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1463040"/>
            <a:ext cx="2606040" cy="1371600"/>
          </a:xfrm>
          <a:prstGeom prst="roundRect">
            <a:avLst>
              <a:gd name="adj" fmla="val 6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99.5%</a:t>
            </a:r>
          </a:p>
          <a:p>
            <a:pPr algn="ctr"/>
            <a:r>
              <a:rPr sz="1200" dirty="0">
                <a:solidFill>
                  <a:srgbClr val="FFFFFF"/>
                </a:solidFill>
                <a:latin typeface="Calibri"/>
              </a:rPr>
              <a:t>Target Uptime
(Railway managed)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89320" y="1463040"/>
            <a:ext cx="2606040" cy="1371600"/>
          </a:xfrm>
          <a:prstGeom prst="roundRect">
            <a:avLst>
              <a:gd name="adj" fmla="val 6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Stateless</a:t>
            </a:r>
          </a:p>
          <a:p>
            <a:pPr algn="ctr"/>
            <a:r>
              <a:rPr sz="1200" dirty="0">
                <a:solidFill>
                  <a:srgbClr val="FFFFFF"/>
                </a:solidFill>
                <a:latin typeface="Calibri"/>
              </a:rPr>
              <a:t>Servlets — horizontally
scalable by design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732520" y="1463040"/>
            <a:ext cx="2606040" cy="1371600"/>
          </a:xfrm>
          <a:prstGeom prst="roundRect">
            <a:avLst>
              <a:gd name="adj" fmla="val 6000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100%</a:t>
            </a:r>
          </a:p>
          <a:p>
            <a:pPr algn="ctr"/>
            <a:r>
              <a:rPr sz="1200" dirty="0" err="1">
                <a:solidFill>
                  <a:srgbClr val="FFFFFF"/>
                </a:solidFill>
                <a:latin typeface="Calibri"/>
              </a:rPr>
              <a:t>PreparedStatement</a:t>
            </a:r>
            <a:r>
              <a:rPr sz="1200" dirty="0">
                <a:solidFill>
                  <a:srgbClr val="FFFFFF"/>
                </a:solidFill>
                <a:latin typeface="Calibri"/>
              </a:rPr>
              <a:t>
coverage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3376168"/>
            <a:ext cx="5394960" cy="261112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04088" y="3543966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Scalability &amp; Performance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088" y="3895693"/>
            <a:ext cx="4992624" cy="18232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Stateless servlets: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no in-memory business state outside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HttpSession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— any servlet instance can serve any request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Connection-per-request: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DBConnection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opens and closes per DAO call via try-with-resources, avoiding leaked connections under load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Docker containerization: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identical runtime environment from local dev to Railway production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3376168"/>
            <a:ext cx="5394960" cy="261112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73368" y="3512979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Reliability &amp; Safety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3895693"/>
            <a:ext cx="4992624" cy="1590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Thread safety: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DAOs hold no mutable instance fields; each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getConnection</a:t>
            </a:r>
            <a:r>
              <a:rPr sz="1400" dirty="0">
                <a:solidFill>
                  <a:srgbClr val="334155"/>
                </a:solidFill>
                <a:latin typeface="Calibri"/>
              </a:rPr>
              <a:t>() call is independent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Fail-soft error handling: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SQLExceptions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are caught and routed to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error.jsp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instead of raw stack traces reaching the user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Input validation at two layers: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client-side HTML5 required fields plus server-side </a:t>
            </a:r>
            <a:r>
              <a:rPr sz="1400" dirty="0" err="1">
                <a:solidFill>
                  <a:srgbClr val="334155"/>
                </a:solidFill>
                <a:latin typeface="Calibri"/>
              </a:rPr>
              <a:t>NumberFormatException</a:t>
            </a:r>
            <a:r>
              <a:rPr sz="1400" dirty="0">
                <a:solidFill>
                  <a:srgbClr val="334155"/>
                </a:solidFill>
                <a:latin typeface="Calibri"/>
              </a:rPr>
              <a:t> handling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DEPLOYMENT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Cloud Deployment &amp; CI/CD Pipeline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15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63040"/>
            <a:ext cx="2011680" cy="1097280"/>
          </a:xfrm>
          <a:prstGeom prst="roundRect">
            <a:avLst>
              <a:gd name="adj" fmla="val 6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" y="1903958"/>
            <a:ext cx="2011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Git Push</a:t>
            </a:r>
          </a:p>
        </p:txBody>
      </p:sp>
      <p:sp>
        <p:nvSpPr>
          <p:cNvPr id="10" name="Chevron 9"/>
          <p:cNvSpPr/>
          <p:nvPr/>
        </p:nvSpPr>
        <p:spPr>
          <a:xfrm>
            <a:off x="2523744" y="1874520"/>
            <a:ext cx="210312" cy="274320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743200" y="1463040"/>
            <a:ext cx="2011680" cy="109728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43200" y="1903958"/>
            <a:ext cx="201168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 err="1">
                <a:solidFill>
                  <a:srgbClr val="FFFFFF"/>
                </a:solidFill>
                <a:latin typeface="Calibri"/>
              </a:rPr>
              <a:t>Dockerfile</a:t>
            </a:r>
            <a:r>
              <a:rPr sz="1400" b="1" i="0" dirty="0">
                <a:solidFill>
                  <a:srgbClr val="FFFFFF"/>
                </a:solidFill>
                <a:latin typeface="Calibri"/>
              </a:rPr>
              <a:t> Build</a:t>
            </a:r>
          </a:p>
        </p:txBody>
      </p:sp>
      <p:sp>
        <p:nvSpPr>
          <p:cNvPr id="13" name="Chevron 12"/>
          <p:cNvSpPr/>
          <p:nvPr/>
        </p:nvSpPr>
        <p:spPr>
          <a:xfrm>
            <a:off x="4764024" y="1874520"/>
            <a:ext cx="210312" cy="274320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983480" y="1463040"/>
            <a:ext cx="2011680" cy="1097280"/>
          </a:xfrm>
          <a:prstGeom prst="roundRect">
            <a:avLst>
              <a:gd name="adj" fmla="val 6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983480" y="1796236"/>
            <a:ext cx="201168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AWS Public ECR</a:t>
            </a:r>
          </a:p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(mirror)</a:t>
            </a:r>
          </a:p>
        </p:txBody>
      </p:sp>
      <p:sp>
        <p:nvSpPr>
          <p:cNvPr id="16" name="Chevron 15"/>
          <p:cNvSpPr/>
          <p:nvPr/>
        </p:nvSpPr>
        <p:spPr>
          <a:xfrm>
            <a:off x="7004304" y="1874520"/>
            <a:ext cx="210312" cy="274320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223760" y="1463040"/>
            <a:ext cx="2011680" cy="109728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223760" y="1796236"/>
            <a:ext cx="201168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Railway</a:t>
            </a:r>
          </a:p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Deploy</a:t>
            </a:r>
          </a:p>
        </p:txBody>
      </p:sp>
      <p:sp>
        <p:nvSpPr>
          <p:cNvPr id="19" name="Chevron 18"/>
          <p:cNvSpPr/>
          <p:nvPr/>
        </p:nvSpPr>
        <p:spPr>
          <a:xfrm>
            <a:off x="9244584" y="1874520"/>
            <a:ext cx="210312" cy="274320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464040" y="1463040"/>
            <a:ext cx="2011680" cy="1097280"/>
          </a:xfrm>
          <a:prstGeom prst="roundRect">
            <a:avLst>
              <a:gd name="adj" fmla="val 6000"/>
            </a:avLst>
          </a:prstGeom>
          <a:solidFill>
            <a:srgbClr val="1E3A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464040" y="1796236"/>
            <a:ext cx="201168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 dirty="0">
                <a:solidFill>
                  <a:srgbClr val="FFFFFF"/>
                </a:solidFill>
                <a:latin typeface="Calibri"/>
              </a:rPr>
              <a:t>Live at</a:t>
            </a:r>
          </a:p>
          <a:p>
            <a:pPr algn="ctr">
              <a:lnSpc>
                <a:spcPct val="100000"/>
              </a:lnSpc>
            </a:pPr>
            <a:r>
              <a:rPr sz="1400" b="1" i="0" dirty="0" err="1">
                <a:solidFill>
                  <a:srgbClr val="FFFFFF"/>
                </a:solidFill>
                <a:latin typeface="Calibri"/>
              </a:rPr>
              <a:t>railway.app</a:t>
            </a:r>
            <a:endParaRPr sz="14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98856" y="3418840"/>
            <a:ext cx="5394960" cy="235204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22300" y="3595116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Containerization Strategy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4840" y="4017613"/>
            <a:ext cx="4992624" cy="1590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 err="1">
                <a:solidFill>
                  <a:srgbClr val="1E3A8A"/>
                </a:solidFill>
                <a:latin typeface="Calibri"/>
              </a:rPr>
              <a:t>Dockerfile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bundles Tomcat 9 + the compiled .war, producing one portable image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AWS Public ECR mirror: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used as a fallback image registry to route around Docker Hub pull-rate limiting during builds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Railway Cloud: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pulls the image and runs it with an injected DATABASE_URL pointing at managed MySQL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3418840"/>
            <a:ext cx="5394960" cy="235204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73368" y="3595116"/>
            <a:ext cx="499262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Zero-Downtime Releases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3368" y="3985942"/>
            <a:ext cx="4992624" cy="15905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Rolling deploy: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Railway spins up the new container and health-checks it before retiring the old one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Environment parity: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the same Docker image runs identically whether built locally or in CI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sz="1400" b="1" dirty="0">
                <a:solidFill>
                  <a:srgbClr val="2563EB"/>
                </a:solidFill>
                <a:latin typeface="Calibri"/>
              </a:rPr>
              <a:t>▸  </a:t>
            </a:r>
            <a:r>
              <a:rPr sz="1400" b="1" dirty="0">
                <a:solidFill>
                  <a:srgbClr val="1E3A8A"/>
                </a:solidFill>
                <a:latin typeface="Calibri"/>
              </a:rPr>
              <a:t>Config via environment variables: </a:t>
            </a:r>
            <a:r>
              <a:rPr sz="1400" dirty="0">
                <a:solidFill>
                  <a:srgbClr val="334155"/>
                </a:solidFill>
                <a:latin typeface="Calibri"/>
              </a:rPr>
              <a:t>no hardcoded credentials in the committed codebase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VERIFICATION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Verification &amp; Testing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16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287719"/>
              </p:ext>
            </p:extLst>
          </p:nvPr>
        </p:nvGraphicFramePr>
        <p:xfrm>
          <a:off x="502920" y="1371600"/>
          <a:ext cx="10881359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8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4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25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0891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Category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Test Case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Result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891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Boundary Conditions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Divide by zero (Exp 3, 8, 7 preview)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Caught, friendly message shown — no crash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891">
                <a:tc>
                  <a:txBody>
                    <a:bodyPr/>
                    <a:lstStyle/>
                    <a:p>
                      <a:pPr algn="l"/>
                      <a:r>
                        <a:rPr sz="1400" b="0" dirty="0">
                          <a:solidFill>
                            <a:srgbClr val="334155"/>
                          </a:solidFill>
                          <a:latin typeface="Calibri"/>
                        </a:rPr>
                        <a:t>Boundary Conditions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Empty/blank form fields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HTML5 required + server-side null checks reject the submit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891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SQL Injection Resilience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Quote/semicolon injection in search &amp; login fields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Neutralized — 100% PreparedStatement usage, no string concatenation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891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Access Control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Student requests a teacher-only URL directly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Redirected to dashboard by AccessControlFilter, action never executes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0891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Concurrent Access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Two browser sessions logged in simultaneously (1 teacher, 1 student)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Independent sessions, no state bleed between them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0894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Role Data Integrity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Deleting a class with students still assigned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dirty="0">
                          <a:solidFill>
                            <a:srgbClr val="334155"/>
                          </a:solidFill>
                          <a:latin typeface="Calibri"/>
                        </a:rPr>
                        <a:t>Validated and handled with explicit reassignment guidance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02920" y="5760720"/>
            <a:ext cx="3474720" cy="777240"/>
          </a:xfrm>
          <a:prstGeom prst="roundRect">
            <a:avLst>
              <a:gd name="adj" fmla="val 6000"/>
            </a:avLst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6 / 6</a:t>
            </a:r>
          </a:p>
          <a:p>
            <a:pPr algn="ctr"/>
            <a:r>
              <a:rPr sz="1200" dirty="0">
                <a:solidFill>
                  <a:srgbClr val="FFFFFF"/>
                </a:solidFill>
                <a:latin typeface="Calibri"/>
              </a:rPr>
              <a:t>Test categories passing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60520" y="5760720"/>
            <a:ext cx="3474720" cy="777240"/>
          </a:xfrm>
          <a:prstGeom prst="roundRect">
            <a:avLst>
              <a:gd name="adj" fmla="val 6000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Manual</a:t>
            </a:r>
          </a:p>
          <a:p>
            <a:pPr algn="ctr"/>
            <a:r>
              <a:rPr sz="1200" dirty="0">
                <a:solidFill>
                  <a:srgbClr val="FFFFFF"/>
                </a:solidFill>
                <a:latin typeface="Calibri"/>
              </a:rPr>
              <a:t>Testing method —
no automated suite yet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18120" y="5760720"/>
            <a:ext cx="3566160" cy="77724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0</a:t>
            </a:r>
          </a:p>
          <a:p>
            <a:pPr algn="ctr"/>
            <a:r>
              <a:rPr sz="1200" dirty="0">
                <a:solidFill>
                  <a:srgbClr val="FFFFFF"/>
                </a:solidFill>
                <a:latin typeface="Calibri"/>
              </a:rPr>
              <a:t>Unhandled exceptions
in core flows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LESSONS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Key Engineering Challenges &amp; Solutions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17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71600"/>
            <a:ext cx="10881360" cy="114300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463040"/>
            <a:ext cx="10424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Docker Hub Rate Limiting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792224"/>
            <a:ext cx="512064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DC2626"/>
                </a:solidFill>
                <a:latin typeface="Calibri"/>
              </a:rPr>
              <a:t>Problem:  Anonymous image pulls during deployment were throttled, breaking CI builds.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0" y="1792224"/>
            <a:ext cx="525780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16A34A"/>
                </a:solidFill>
                <a:latin typeface="Calibri"/>
              </a:rPr>
              <a:t>Solution:  Mirrored the base image via AWS Public ECR as a fallback registry.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624328"/>
            <a:ext cx="10881360" cy="114300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2715768"/>
            <a:ext cx="10424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MySQL Connection Across Environments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044952"/>
            <a:ext cx="512064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DC2626"/>
                </a:solidFill>
                <a:latin typeface="Calibri"/>
              </a:rPr>
              <a:t>Problem:  Hardcoding localhost credentials broke the app the moment it moved to Railway.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0" y="3044952"/>
            <a:ext cx="525780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16A34A"/>
                </a:solidFill>
                <a:latin typeface="Calibri"/>
              </a:rPr>
              <a:t>Solution:  DBConnection.java now auto-detects a cloud DATABASE_URL env variable and falls back to localhost otherwise.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877056"/>
            <a:ext cx="10881360" cy="114300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" y="3968496"/>
            <a:ext cx="10424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Access Filter Over-Blocking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297680"/>
            <a:ext cx="512064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DC2626"/>
                </a:solidFill>
                <a:latin typeface="Calibri"/>
              </a:rPr>
              <a:t>Problem:  The first </a:t>
            </a:r>
            <a:r>
              <a:rPr sz="1400" b="0" i="0" dirty="0" err="1">
                <a:solidFill>
                  <a:srgbClr val="DC2626"/>
                </a:solidFill>
                <a:latin typeface="Calibri"/>
              </a:rPr>
              <a:t>AccessControlFilter</a:t>
            </a:r>
            <a:r>
              <a:rPr sz="1400" b="0" i="0" dirty="0">
                <a:solidFill>
                  <a:srgbClr val="DC2626"/>
                </a:solidFill>
                <a:latin typeface="Calibri"/>
              </a:rPr>
              <a:t> version blocked students from even VIEWING Theory/Experiments, not just editing them.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0" y="4297680"/>
            <a:ext cx="525780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16A34A"/>
                </a:solidFill>
                <a:latin typeface="Calibri"/>
              </a:rPr>
              <a:t>Solution:  Split the filter logic: strict teacher-only paths vs action-gated paths that check the request's action parameter.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129784"/>
            <a:ext cx="10881360" cy="114300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5221224"/>
            <a:ext cx="10424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CSS Consistency Across 5 Modules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550408"/>
            <a:ext cx="512064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DC2626"/>
                </a:solidFill>
                <a:latin typeface="Calibri"/>
              </a:rPr>
              <a:t>Problem:  Each module was initially styled independently, producing visual drift.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0" y="5550408"/>
            <a:ext cx="525780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16A34A"/>
                </a:solidFill>
                <a:latin typeface="Calibri"/>
              </a:rPr>
              <a:t>Solution:  Centralized all styling into one shared </a:t>
            </a:r>
            <a:r>
              <a:rPr sz="1400" b="0" i="0" dirty="0" err="1">
                <a:solidFill>
                  <a:srgbClr val="16A34A"/>
                </a:solidFill>
                <a:latin typeface="Calibri"/>
              </a:rPr>
              <a:t>header.jspf</a:t>
            </a:r>
            <a:r>
              <a:rPr sz="1400" b="0" i="0" dirty="0">
                <a:solidFill>
                  <a:srgbClr val="16A34A"/>
                </a:solidFill>
                <a:latin typeface="Calibri"/>
              </a:rPr>
              <a:t> included by every page.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Team Work Breakdown &amp; Contributions Matrix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18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368759"/>
              </p:ext>
            </p:extLst>
          </p:nvPr>
        </p:nvGraphicFramePr>
        <p:xfrm>
          <a:off x="502920" y="1371600"/>
          <a:ext cx="10881358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8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5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6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89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6760"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Name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Roll No.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Role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Key Deliverables</a:t>
                      </a:r>
                    </a:p>
                  </a:txBody>
                  <a:tcPr marL="73152" marR="73152" marT="36576" marB="36576" anchor="ctr">
                    <a:solidFill>
                      <a:srgbClr val="1E3A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l"/>
                      <a:r>
                        <a:rPr sz="1400" b="0" dirty="0">
                          <a:solidFill>
                            <a:srgbClr val="334155"/>
                          </a:solidFill>
                          <a:latin typeface="Calibri"/>
                        </a:rPr>
                        <a:t>Krishna Gupta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24EARAD083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Lead — Presentation Tier &amp; Portal Shell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header.jspf, footer.jspf, index.jsp, shared CSS, overall architecture coordination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Karan Ramlakhani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24EARAD076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Management Forms &amp; View Validation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studentList/add/update.jsp, manageClasses.jsp, client+server-side form validation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Kanishq Chasta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24EARAD074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Authentication, Filter &amp; Security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LoginServlet, LogoutServlet, AccessControlFilter, TeacherDAO, session design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Jayesh Sharma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24EARAD070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Computational Logic &amp; Experiment Service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CalculatorModel/Servlet, ArithmeticServlet, ExperimentDAO/Servlet, exp1-9 pages</a:t>
                      </a:r>
                    </a:p>
                  </a:txBody>
                  <a:tcPr marL="73152" marR="73152" marT="36576" marB="36576"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6760"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Juned Hussain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24EARAD072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>
                          <a:solidFill>
                            <a:srgbClr val="334155"/>
                          </a:solidFill>
                          <a:latin typeface="Calibri"/>
                        </a:rPr>
                        <a:t>Database Architecture &amp; Persistence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dirty="0" err="1">
                          <a:solidFill>
                            <a:srgbClr val="334155"/>
                          </a:solidFill>
                          <a:latin typeface="Calibri"/>
                        </a:rPr>
                        <a:t>database.sql</a:t>
                      </a:r>
                      <a:r>
                        <a:rPr sz="1400" b="0" dirty="0">
                          <a:solidFill>
                            <a:srgbClr val="334155"/>
                          </a:solidFill>
                          <a:latin typeface="Calibri"/>
                        </a:rPr>
                        <a:t>, DBConnection.java, </a:t>
                      </a:r>
                      <a:r>
                        <a:rPr sz="1400" b="0" dirty="0" err="1">
                          <a:solidFill>
                            <a:srgbClr val="334155"/>
                          </a:solidFill>
                          <a:latin typeface="Calibri"/>
                        </a:rPr>
                        <a:t>StudentDAO</a:t>
                      </a:r>
                      <a:r>
                        <a:rPr sz="1400" b="0" dirty="0">
                          <a:solidFill>
                            <a:srgbClr val="334155"/>
                          </a:solidFill>
                          <a:latin typeface="Calibri"/>
                        </a:rPr>
                        <a:t>, </a:t>
                      </a:r>
                      <a:r>
                        <a:rPr sz="1400" b="0" dirty="0" err="1">
                          <a:solidFill>
                            <a:srgbClr val="334155"/>
                          </a:solidFill>
                          <a:latin typeface="Calibri"/>
                        </a:rPr>
                        <a:t>FeedbackDAO</a:t>
                      </a:r>
                      <a:r>
                        <a:rPr sz="1400" b="0" dirty="0">
                          <a:solidFill>
                            <a:srgbClr val="334155"/>
                          </a:solidFill>
                          <a:latin typeface="Calibri"/>
                        </a:rPr>
                        <a:t>, </a:t>
                      </a:r>
                      <a:r>
                        <a:rPr sz="1400" b="0" dirty="0" err="1">
                          <a:solidFill>
                            <a:srgbClr val="334155"/>
                          </a:solidFill>
                          <a:latin typeface="Calibri"/>
                        </a:rPr>
                        <a:t>TheoryContentDAO</a:t>
                      </a:r>
                      <a:endParaRPr sz="1400" b="0" dirty="0">
                        <a:solidFill>
                          <a:srgbClr val="334155"/>
                        </a:solidFill>
                        <a:latin typeface="Calibri"/>
                      </a:endParaRP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9601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0284C7"/>
                </a:solidFill>
                <a:latin typeface="Calibri"/>
              </a:rPr>
              <a:t>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20624"/>
            <a:ext cx="105156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Calibri"/>
              </a:rPr>
              <a:t>Future Scope &amp; Enhancements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384048"/>
            <a:ext cx="822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00" b="1" i="0">
                <a:solidFill>
                  <a:srgbClr val="B9C6E8"/>
                </a:solidFill>
                <a:latin typeface="Calibri"/>
              </a:rPr>
              <a:t>19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2881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94A3B8"/>
                </a:solidFill>
                <a:latin typeface="Calibri"/>
              </a:rPr>
              <a:t>JavaLabPortal  •  Advance Java Laboratory  •  ACEIT, Jaipur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63040"/>
            <a:ext cx="10881360" cy="109728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731520" y="1691640"/>
            <a:ext cx="640080" cy="64008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1591056"/>
            <a:ext cx="96012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Sandboxed Docker Code Compiler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0200" y="1920240"/>
            <a:ext cx="9601200" cy="4621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Let students submit and run actual Java source (not just the 10 fixed experiments) inside an isolated per-submission Docker container — true online-judge style execution.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670048"/>
            <a:ext cx="10881360" cy="109728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31520" y="2898648"/>
            <a:ext cx="640080" cy="640080"/>
          </a:xfrm>
          <a:prstGeom prst="ellipse">
            <a:avLst/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2798064"/>
            <a:ext cx="96012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Plagiarism Similarity Detection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3127248"/>
            <a:ext cx="9601200" cy="2251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Token-based or AST-diff similarity scoring across student submissions for the same experiment, flagged for teacher review.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877056"/>
            <a:ext cx="10881360" cy="109728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731520" y="4105656"/>
            <a:ext cx="640080" cy="64008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0200" y="4005072"/>
            <a:ext cx="96012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Automated Grading Rubrics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4334256"/>
            <a:ext cx="9601200" cy="2251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Teacher-defined rubric criteria auto-scored against submission metadata (compile success, output match, style checks).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084064"/>
            <a:ext cx="10881360" cy="1097280"/>
          </a:xfrm>
          <a:prstGeom prst="roundRect">
            <a:avLst>
              <a:gd name="adj" fmla="val 6000"/>
            </a:avLst>
          </a:prstGeom>
          <a:solidFill>
            <a:srgbClr val="F1F5F9"/>
          </a:solidFill>
          <a:ln w="12700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731520" y="5312664"/>
            <a:ext cx="640080" cy="640080"/>
          </a:xfrm>
          <a:prstGeom prst="ellipse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5212080"/>
            <a:ext cx="96012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 dirty="0">
                <a:solidFill>
                  <a:srgbClr val="1E3A8A"/>
                </a:solidFill>
                <a:latin typeface="Calibri"/>
              </a:rPr>
              <a:t>Password Hashing &amp; Session Hardening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5541264"/>
            <a:ext cx="9601200" cy="22512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0" i="0" dirty="0">
                <a:solidFill>
                  <a:srgbClr val="334155"/>
                </a:solidFill>
                <a:latin typeface="Calibri"/>
              </a:rPr>
              <a:t>Migrate plain-text password storage to </a:t>
            </a:r>
            <a:r>
              <a:rPr sz="1400" b="0" i="0" dirty="0" err="1">
                <a:solidFill>
                  <a:srgbClr val="334155"/>
                </a:solidFill>
                <a:latin typeface="Calibri"/>
              </a:rPr>
              <a:t>BCrypt</a:t>
            </a:r>
            <a:r>
              <a:rPr sz="1400" b="0" i="0" dirty="0">
                <a:solidFill>
                  <a:srgbClr val="334155"/>
                </a:solidFill>
                <a:latin typeface="Calibri"/>
              </a:rPr>
              <a:t>; add session idle-timeout and CSRF tokens.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25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640080"/>
            <a:ext cx="105156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 i="0" dirty="0">
                <a:solidFill>
                  <a:srgbClr val="FFFFFF"/>
                </a:solidFill>
                <a:latin typeface="Calibri"/>
              </a:rPr>
              <a:t>Conclusion &amp; Live Demo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058400" cy="17880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8000"/>
              </a:lnSpc>
              <a:spcAft>
                <a:spcPts val="800"/>
              </a:spcAft>
            </a:pPr>
            <a:r>
              <a:rPr b="1" dirty="0">
                <a:solidFill>
                  <a:srgbClr val="0284C7"/>
                </a:solidFill>
                <a:latin typeface="Calibri"/>
              </a:rPr>
              <a:t>▸  </a:t>
            </a:r>
            <a:r>
              <a:rPr dirty="0">
                <a:solidFill>
                  <a:srgbClr val="FFFFFF"/>
                </a:solidFill>
                <a:latin typeface="Calibri"/>
              </a:rPr>
              <a:t>All 10 RTU Advance Java experiments represented — 8 fully live, 2 as faithful interactive previews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b="1" dirty="0">
                <a:solidFill>
                  <a:srgbClr val="0284C7"/>
                </a:solidFill>
                <a:latin typeface="Calibri"/>
              </a:rPr>
              <a:t>▸  </a:t>
            </a:r>
            <a:r>
              <a:rPr dirty="0">
                <a:solidFill>
                  <a:srgbClr val="FFFFFF"/>
                </a:solidFill>
                <a:latin typeface="Calibri"/>
              </a:rPr>
              <a:t>Role-based Teacher/Student portal with genuine server-side access enforcement, not just hidden UI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b="1" dirty="0">
                <a:solidFill>
                  <a:srgbClr val="0284C7"/>
                </a:solidFill>
                <a:latin typeface="Calibri"/>
              </a:rPr>
              <a:t>▸  </a:t>
            </a:r>
            <a:r>
              <a:rPr dirty="0">
                <a:solidFill>
                  <a:srgbClr val="FFFFFF"/>
                </a:solidFill>
                <a:latin typeface="Calibri"/>
              </a:rPr>
              <a:t>A real, working MVC implementation (Experiment 3) alongside full JDBC CRUD, Servlet I/O, and a complete mini-project (Feedback System)</a:t>
            </a:r>
          </a:p>
          <a:p>
            <a:pPr>
              <a:lnSpc>
                <a:spcPct val="108000"/>
              </a:lnSpc>
              <a:spcAft>
                <a:spcPts val="800"/>
              </a:spcAft>
            </a:pPr>
            <a:r>
              <a:rPr b="1" dirty="0">
                <a:solidFill>
                  <a:srgbClr val="0284C7"/>
                </a:solidFill>
                <a:latin typeface="Calibri"/>
              </a:rPr>
              <a:t>▸  </a:t>
            </a:r>
            <a:r>
              <a:rPr dirty="0">
                <a:solidFill>
                  <a:srgbClr val="FFFFFF"/>
                </a:solidFill>
                <a:latin typeface="Calibri"/>
              </a:rPr>
              <a:t>Deployed and reachable as a live, clickable artifact — not a local-only demo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4023360"/>
            <a:ext cx="10515600" cy="914400"/>
          </a:xfrm>
          <a:prstGeom prst="roundRect">
            <a:avLst>
              <a:gd name="adj" fmla="val 6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4326671"/>
            <a:ext cx="105156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FFFFFF"/>
                </a:solidFill>
                <a:latin typeface="Calibri"/>
              </a:rPr>
              <a:t>🔗  Live Demo:  </a:t>
            </a:r>
            <a:r>
              <a:rPr sz="2000" b="1" i="0" dirty="0" err="1">
                <a:solidFill>
                  <a:schemeClr val="bg1"/>
                </a:solidFill>
                <a:latin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javalabportal-production.up.railway.app</a:t>
            </a:r>
            <a:endParaRPr sz="2000" b="1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2960" y="5669280"/>
            <a:ext cx="105156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0" i="1" dirty="0">
                <a:solidFill>
                  <a:srgbClr val="B9C6E8"/>
                </a:solidFill>
                <a:latin typeface="Calibri"/>
              </a:rPr>
              <a:t>Thank you to Er. Ram Babu Buri for your time and guidance.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4085</Words>
  <Application>Microsoft Office PowerPoint</Application>
  <PresentationFormat>Widescreen</PresentationFormat>
  <Paragraphs>430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Krishna Gupta</cp:lastModifiedBy>
  <cp:revision>6</cp:revision>
  <dcterms:created xsi:type="dcterms:W3CDTF">2013-01-27T09:14:16Z</dcterms:created>
  <dcterms:modified xsi:type="dcterms:W3CDTF">2026-10-11T05:24:30Z</dcterms:modified>
  <cp:category/>
</cp:coreProperties>
</file>