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4ffe1615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ffe1615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409ce0c066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09ce0c066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4ffe16159d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ffe16159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09ce0c066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09ce0c066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4ffe16159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ffe16159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409ce0c066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09ce0c066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409ce0c066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09ce0c066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409ce0c066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09ce0c066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409ce0c066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09ce0c066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409ce0c066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09ce0c066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409ce0c066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09ce0c066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17" name="Google Shape;17;p2"/>
          <p:cNvPicPr preferRelativeResize="0"/>
          <p:nvPr/>
        </p:nvPicPr>
        <p:blipFill rotWithShape="1">
          <a:blip r:embed="rId2">
            <a:alphaModFix/>
          </a:blip>
          <a:srcRect b="29" l="0" r="0" t="39"/>
          <a:stretch/>
        </p:blipFill>
        <p:spPr>
          <a:xfrm>
            <a:off x="1" y="0"/>
            <a:ext cx="497998" cy="5143498"/>
          </a:xfrm>
          <a:prstGeom prst="rect">
            <a:avLst/>
          </a:prstGeom>
          <a:noFill/>
          <a:ln>
            <a:noFill/>
          </a:ln>
        </p:spPr>
      </p:pic>
      <p:pic>
        <p:nvPicPr>
          <p:cNvPr id="18" name="Google Shape;18;p2"/>
          <p:cNvPicPr preferRelativeResize="0"/>
          <p:nvPr/>
        </p:nvPicPr>
        <p:blipFill>
          <a:blip r:embed="rId3">
            <a:alphaModFix/>
          </a:blip>
          <a:stretch>
            <a:fillRect/>
          </a:stretch>
        </p:blipFill>
        <p:spPr>
          <a:xfrm>
            <a:off x="570800" y="4743825"/>
            <a:ext cx="1761387" cy="331625"/>
          </a:xfrm>
          <a:prstGeom prst="rect">
            <a:avLst/>
          </a:prstGeom>
          <a:noFill/>
          <a:ln>
            <a:noFill/>
          </a:ln>
        </p:spPr>
      </p:pic>
      <p:pic>
        <p:nvPicPr>
          <p:cNvPr id="19" name="Google Shape;19;p2"/>
          <p:cNvPicPr preferRelativeResize="0"/>
          <p:nvPr/>
        </p:nvPicPr>
        <p:blipFill rotWithShape="1">
          <a:blip r:embed="rId4">
            <a:alphaModFix/>
          </a:blip>
          <a:srcRect b="0" l="0" r="0" t="0"/>
          <a:stretch/>
        </p:blipFill>
        <p:spPr>
          <a:xfrm>
            <a:off x="8273610" y="4743825"/>
            <a:ext cx="801965" cy="331626"/>
          </a:xfrm>
          <a:prstGeom prst="rect">
            <a:avLst/>
          </a:prstGeom>
          <a:noFill/>
          <a:ln>
            <a:noFill/>
          </a:ln>
        </p:spPr>
      </p:pic>
      <p:pic>
        <p:nvPicPr>
          <p:cNvPr id="20" name="Google Shape;20;p2"/>
          <p:cNvPicPr preferRelativeResize="0"/>
          <p:nvPr/>
        </p:nvPicPr>
        <p:blipFill rotWithShape="1">
          <a:blip r:embed="rId5">
            <a:alphaModFix/>
          </a:blip>
          <a:srcRect b="0" l="0" r="0" t="0"/>
          <a:stretch/>
        </p:blipFill>
        <p:spPr>
          <a:xfrm>
            <a:off x="38286" y="512500"/>
            <a:ext cx="421426" cy="3530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3" name="Google Shape;63;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7" name="Google Shape;67;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1" name="Google Shape;7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sp>
        <p:nvSpPr>
          <p:cNvPr id="73" name="Google Shape;7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5" name="Google Shape;75;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0" name="Shape 80"/>
        <p:cNvGrpSpPr/>
        <p:nvPr/>
      </p:nvGrpSpPr>
      <p:grpSpPr>
        <a:xfrm>
          <a:off x="0" y="0"/>
          <a:ext cx="0" cy="0"/>
          <a:chOff x="0" y="0"/>
          <a:chExt cx="0" cy="0"/>
        </a:xfrm>
      </p:grpSpPr>
      <p:sp>
        <p:nvSpPr>
          <p:cNvPr id="81" name="Google Shape;81;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2" name="Google Shape;82;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3" name="Google Shape;83;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4" name="Shape 84"/>
        <p:cNvGrpSpPr/>
        <p:nvPr/>
      </p:nvGrpSpPr>
      <p:grpSpPr>
        <a:xfrm>
          <a:off x="0" y="0"/>
          <a:ext cx="0" cy="0"/>
          <a:chOff x="0" y="0"/>
          <a:chExt cx="0" cy="0"/>
        </a:xfrm>
      </p:grpSpPr>
      <p:sp>
        <p:nvSpPr>
          <p:cNvPr id="85" name="Google Shape;85;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6" name="Google Shape;86;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7" name="Shape 87"/>
        <p:cNvGrpSpPr/>
        <p:nvPr/>
      </p:nvGrpSpPr>
      <p:grpSpPr>
        <a:xfrm>
          <a:off x="0" y="0"/>
          <a:ext cx="0" cy="0"/>
          <a:chOff x="0" y="0"/>
          <a:chExt cx="0" cy="0"/>
        </a:xfrm>
      </p:grpSpPr>
      <p:sp>
        <p:nvSpPr>
          <p:cNvPr id="88" name="Google Shape;88;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0" name="Google Shape;90;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1" name="Google Shape;91;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2" name="Google Shape;9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3" name="Google Shape;23;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 name="Shape 93"/>
        <p:cNvGrpSpPr/>
        <p:nvPr/>
      </p:nvGrpSpPr>
      <p:grpSpPr>
        <a:xfrm>
          <a:off x="0" y="0"/>
          <a:ext cx="0" cy="0"/>
          <a:chOff x="0" y="0"/>
          <a:chExt cx="0" cy="0"/>
        </a:xfrm>
      </p:grpSpPr>
      <p:sp>
        <p:nvSpPr>
          <p:cNvPr id="94" name="Google Shape;94;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5" name="Google Shape;95;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6" name="Shape 96"/>
        <p:cNvGrpSpPr/>
        <p:nvPr/>
      </p:nvGrpSpPr>
      <p:grpSpPr>
        <a:xfrm>
          <a:off x="0" y="0"/>
          <a:ext cx="0" cy="0"/>
          <a:chOff x="0" y="0"/>
          <a:chExt cx="0" cy="0"/>
        </a:xfrm>
      </p:grpSpPr>
      <p:sp>
        <p:nvSpPr>
          <p:cNvPr id="97" name="Google Shape;97;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8" name="Google Shape;98;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9" name="Google Shape;9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8" name="Google Shape;38;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9" name="Google Shape;39;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2" name="Google Shape;42;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6" name="Google Shape;46;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27.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29" l="0" r="0" t="39"/>
          <a:stretch/>
        </p:blipFill>
        <p:spPr>
          <a:xfrm>
            <a:off x="1" y="0"/>
            <a:ext cx="497998" cy="5143498"/>
          </a:xfrm>
          <a:prstGeom prst="rect">
            <a:avLst/>
          </a:prstGeom>
          <a:noFill/>
          <a:ln>
            <a:noFill/>
          </a:ln>
        </p:spPr>
      </p:pic>
      <p:pic>
        <p:nvPicPr>
          <p:cNvPr id="10" name="Google Shape;10;p1"/>
          <p:cNvPicPr preferRelativeResize="0"/>
          <p:nvPr/>
        </p:nvPicPr>
        <p:blipFill>
          <a:blip r:embed="rId2">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rotWithShape="1">
          <a:blip r:embed="rId3">
            <a:alphaModFix/>
          </a:blip>
          <a:srcRect b="0" l="0" r="0" t="0"/>
          <a:stretch/>
        </p:blipFill>
        <p:spPr>
          <a:xfrm>
            <a:off x="8273610" y="4743825"/>
            <a:ext cx="801965" cy="331626"/>
          </a:xfrm>
          <a:prstGeom prst="rect">
            <a:avLst/>
          </a:prstGeom>
          <a:noFill/>
          <a:ln>
            <a:noFill/>
          </a:ln>
        </p:spPr>
      </p:pic>
      <p:pic>
        <p:nvPicPr>
          <p:cNvPr id="12" name="Google Shape;12;p1"/>
          <p:cNvPicPr preferRelativeResize="0"/>
          <p:nvPr/>
        </p:nvPicPr>
        <p:blipFill rotWithShape="1">
          <a:blip r:embed="rId4">
            <a:alphaModFix/>
          </a:blip>
          <a:srcRect b="0" l="0" r="0" t="0"/>
          <a:stretch/>
        </p:blipFill>
        <p:spPr>
          <a:xfrm>
            <a:off x="38286" y="512500"/>
            <a:ext cx="421426" cy="3530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7" name="Shape 57"/>
        <p:cNvGrpSpPr/>
        <p:nvPr/>
      </p:nvGrpSpPr>
      <p:grpSpPr>
        <a:xfrm>
          <a:off x="0" y="0"/>
          <a:ext cx="0" cy="0"/>
          <a:chOff x="0" y="0"/>
          <a:chExt cx="0" cy="0"/>
        </a:xfrm>
      </p:grpSpPr>
      <p:sp>
        <p:nvSpPr>
          <p:cNvPr id="58" name="Google Shape;58;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9" name="Google Shape;59;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60" name="Google Shape;6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0.png"/><Relationship Id="rId7" Type="http://schemas.openxmlformats.org/officeDocument/2006/relationships/image" Target="../media/image4.jpg"/><Relationship Id="rId8"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drive.google.com/file/d/1lUmo0O-ISvrBpuYYaOhAZtKqDwQrHBRm/view" TargetMode="External"/><Relationship Id="rId4" Type="http://schemas.openxmlformats.org/officeDocument/2006/relationships/image" Target="../media/image14.jpg"/><Relationship Id="rId5" Type="http://schemas.openxmlformats.org/officeDocument/2006/relationships/image" Target="../media/image7.png"/><Relationship Id="rId6" Type="http://schemas.openxmlformats.org/officeDocument/2006/relationships/image" Target="../media/image31.png"/></Relationships>
</file>

<file path=ppt/slides/_rels/slide11.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3.png"/><Relationship Id="rId13" Type="http://schemas.openxmlformats.org/officeDocument/2006/relationships/image" Target="../media/image24.png"/><Relationship Id="rId12"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27.png"/><Relationship Id="rId9" Type="http://schemas.openxmlformats.org/officeDocument/2006/relationships/image" Target="../media/image20.png"/><Relationship Id="rId5" Type="http://schemas.openxmlformats.org/officeDocument/2006/relationships/image" Target="../media/image10.png"/><Relationship Id="rId6" Type="http://schemas.openxmlformats.org/officeDocument/2006/relationships/image" Target="../media/image29.png"/><Relationship Id="rId7" Type="http://schemas.openxmlformats.org/officeDocument/2006/relationships/image" Target="../media/image1.png"/><Relationship Id="rId8"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jpg"/><Relationship Id="rId5" Type="http://schemas.openxmlformats.org/officeDocument/2006/relationships/image" Target="../media/image7.png"/><Relationship Id="rId6" Type="http://schemas.openxmlformats.org/officeDocument/2006/relationships/image" Target="../media/image19.png"/><Relationship Id="rId7"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biteable.com/" TargetMode="External"/><Relationship Id="rId4" Type="http://schemas.openxmlformats.org/officeDocument/2006/relationships/hyperlink" Target="https://biteable.com/watch/hate-speech-definition-1982656" TargetMode="External"/><Relationship Id="rId5" Type="http://schemas.openxmlformats.org/officeDocument/2006/relationships/image" Target="../media/image17.png"/><Relationship Id="rId6"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imgflip.com/memegenerator" TargetMode="External"/><Relationship Id="rId4" Type="http://schemas.openxmlformats.org/officeDocument/2006/relationships/image" Target="../media/image12.jpg"/><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5"/>
          <p:cNvPicPr preferRelativeResize="0"/>
          <p:nvPr/>
        </p:nvPicPr>
        <p:blipFill>
          <a:blip r:embed="rId3">
            <a:alphaModFix/>
          </a:blip>
          <a:stretch>
            <a:fillRect/>
          </a:stretch>
        </p:blipFill>
        <p:spPr>
          <a:xfrm>
            <a:off x="8273610" y="4743825"/>
            <a:ext cx="801965" cy="331626"/>
          </a:xfrm>
          <a:prstGeom prst="rect">
            <a:avLst/>
          </a:prstGeom>
          <a:noFill/>
          <a:ln>
            <a:noFill/>
          </a:ln>
        </p:spPr>
      </p:pic>
      <p:sp>
        <p:nvSpPr>
          <p:cNvPr id="107" name="Google Shape;107;p25"/>
          <p:cNvSpPr txBox="1"/>
          <p:nvPr/>
        </p:nvSpPr>
        <p:spPr>
          <a:xfrm>
            <a:off x="1118200" y="53850"/>
            <a:ext cx="76641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2BB0D4"/>
                </a:solidFill>
              </a:rPr>
              <a:t>What is hate speech? &gt; Media Production &gt; </a:t>
            </a:r>
            <a:r>
              <a:rPr b="1" lang="en-GB">
                <a:solidFill>
                  <a:srgbClr val="2BB0D4"/>
                </a:solidFill>
              </a:rPr>
              <a:t>What is hate speech to us?</a:t>
            </a:r>
            <a:endParaRPr b="1">
              <a:solidFill>
                <a:srgbClr val="2BB0D4"/>
              </a:solidFill>
            </a:endParaRPr>
          </a:p>
        </p:txBody>
      </p:sp>
      <p:pic>
        <p:nvPicPr>
          <p:cNvPr id="108" name="Google Shape;108;p25"/>
          <p:cNvPicPr preferRelativeResize="0"/>
          <p:nvPr/>
        </p:nvPicPr>
        <p:blipFill rotWithShape="1">
          <a:blip r:embed="rId4">
            <a:alphaModFix/>
          </a:blip>
          <a:srcRect b="29" l="0" r="0" t="39"/>
          <a:stretch/>
        </p:blipFill>
        <p:spPr>
          <a:xfrm>
            <a:off x="1" y="0"/>
            <a:ext cx="497998" cy="5143498"/>
          </a:xfrm>
          <a:prstGeom prst="rect">
            <a:avLst/>
          </a:prstGeom>
          <a:noFill/>
          <a:ln>
            <a:noFill/>
          </a:ln>
        </p:spPr>
      </p:pic>
      <p:pic>
        <p:nvPicPr>
          <p:cNvPr id="109" name="Google Shape;109;p25"/>
          <p:cNvPicPr preferRelativeResize="0"/>
          <p:nvPr/>
        </p:nvPicPr>
        <p:blipFill>
          <a:blip r:embed="rId5">
            <a:alphaModFix/>
          </a:blip>
          <a:stretch>
            <a:fillRect/>
          </a:stretch>
        </p:blipFill>
        <p:spPr>
          <a:xfrm>
            <a:off x="570800" y="4743825"/>
            <a:ext cx="1761387" cy="331625"/>
          </a:xfrm>
          <a:prstGeom prst="rect">
            <a:avLst/>
          </a:prstGeom>
          <a:noFill/>
          <a:ln>
            <a:noFill/>
          </a:ln>
        </p:spPr>
      </p:pic>
      <p:pic>
        <p:nvPicPr>
          <p:cNvPr id="110" name="Google Shape;110;p25"/>
          <p:cNvPicPr preferRelativeResize="0"/>
          <p:nvPr/>
        </p:nvPicPr>
        <p:blipFill rotWithShape="1">
          <a:blip r:embed="rId6">
            <a:alphaModFix/>
          </a:blip>
          <a:srcRect b="0" l="0" r="0" t="0"/>
          <a:stretch/>
        </p:blipFill>
        <p:spPr>
          <a:xfrm>
            <a:off x="570791" y="53850"/>
            <a:ext cx="547399" cy="458650"/>
          </a:xfrm>
          <a:prstGeom prst="rect">
            <a:avLst/>
          </a:prstGeom>
          <a:noFill/>
          <a:ln>
            <a:noFill/>
          </a:ln>
        </p:spPr>
      </p:pic>
      <p:pic>
        <p:nvPicPr>
          <p:cNvPr id="111" name="Google Shape;111;p25"/>
          <p:cNvPicPr preferRelativeResize="0"/>
          <p:nvPr/>
        </p:nvPicPr>
        <p:blipFill rotWithShape="1">
          <a:blip r:embed="rId3">
            <a:alphaModFix/>
          </a:blip>
          <a:srcRect b="0" l="0" r="0" t="0"/>
          <a:stretch/>
        </p:blipFill>
        <p:spPr>
          <a:xfrm>
            <a:off x="8273610" y="4743825"/>
            <a:ext cx="801965" cy="331626"/>
          </a:xfrm>
          <a:prstGeom prst="rect">
            <a:avLst/>
          </a:prstGeom>
          <a:noFill/>
          <a:ln>
            <a:noFill/>
          </a:ln>
        </p:spPr>
      </p:pic>
      <p:sp>
        <p:nvSpPr>
          <p:cNvPr id="112" name="Google Shape;112;p25"/>
          <p:cNvSpPr txBox="1"/>
          <p:nvPr/>
        </p:nvSpPr>
        <p:spPr>
          <a:xfrm>
            <a:off x="837100" y="1533000"/>
            <a:ext cx="4372500" cy="136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t>What is hate speech to us?</a:t>
            </a:r>
            <a:endParaRPr b="1" sz="4800"/>
          </a:p>
        </p:txBody>
      </p:sp>
      <p:pic>
        <p:nvPicPr>
          <p:cNvPr id="113" name="Google Shape;113;p25"/>
          <p:cNvPicPr preferRelativeResize="0"/>
          <p:nvPr/>
        </p:nvPicPr>
        <p:blipFill>
          <a:blip r:embed="rId7">
            <a:alphaModFix/>
          </a:blip>
          <a:stretch>
            <a:fillRect/>
          </a:stretch>
        </p:blipFill>
        <p:spPr>
          <a:xfrm>
            <a:off x="5319548" y="557475"/>
            <a:ext cx="2235300" cy="1929000"/>
          </a:xfrm>
          <a:prstGeom prst="roundRect">
            <a:avLst>
              <a:gd fmla="val 8208" name="adj"/>
            </a:avLst>
          </a:prstGeom>
          <a:noFill/>
          <a:ln>
            <a:noFill/>
          </a:ln>
        </p:spPr>
      </p:pic>
      <p:pic>
        <p:nvPicPr>
          <p:cNvPr id="114" name="Google Shape;114;p25"/>
          <p:cNvPicPr preferRelativeResize="0"/>
          <p:nvPr/>
        </p:nvPicPr>
        <p:blipFill>
          <a:blip r:embed="rId8">
            <a:alphaModFix/>
          </a:blip>
          <a:stretch>
            <a:fillRect/>
          </a:stretch>
        </p:blipFill>
        <p:spPr>
          <a:xfrm>
            <a:off x="5695196" y="2636850"/>
            <a:ext cx="3087000" cy="1864800"/>
          </a:xfrm>
          <a:prstGeom prst="roundRect">
            <a:avLst>
              <a:gd fmla="val 9268"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nvSpPr>
        <p:spPr>
          <a:xfrm>
            <a:off x="1597300" y="201975"/>
            <a:ext cx="4306200" cy="10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t>You could even try </a:t>
            </a:r>
            <a:r>
              <a:rPr b="1" lang="en-GB" sz="2400">
                <a:solidFill>
                  <a:srgbClr val="2BB0D4"/>
                </a:solidFill>
              </a:rPr>
              <a:t>r</a:t>
            </a:r>
            <a:r>
              <a:rPr b="1" lang="en-GB" sz="2400">
                <a:solidFill>
                  <a:srgbClr val="2BB0D4"/>
                </a:solidFill>
              </a:rPr>
              <a:t>apping</a:t>
            </a:r>
            <a:r>
              <a:rPr lang="en-GB" sz="2400"/>
              <a:t>!</a:t>
            </a:r>
            <a:endParaRPr sz="2400"/>
          </a:p>
          <a:p>
            <a:pPr indent="0" lvl="0" marL="0" rtl="0" algn="l">
              <a:spcBef>
                <a:spcPts val="0"/>
              </a:spcBef>
              <a:spcAft>
                <a:spcPts val="0"/>
              </a:spcAft>
              <a:buNone/>
            </a:pPr>
            <a:r>
              <a:t/>
            </a:r>
            <a:endParaRPr sz="1800"/>
          </a:p>
          <a:p>
            <a:pPr indent="0" lvl="0" marL="0" rtl="0" algn="l">
              <a:spcBef>
                <a:spcPts val="0"/>
              </a:spcBef>
              <a:spcAft>
                <a:spcPts val="0"/>
              </a:spcAft>
              <a:buNone/>
            </a:pPr>
            <a:r>
              <a:rPr lang="en-GB" sz="2400"/>
              <a:t>Check out this ‘bad’ rap...</a:t>
            </a:r>
            <a:endParaRPr sz="2400"/>
          </a:p>
        </p:txBody>
      </p:sp>
      <p:pic>
        <p:nvPicPr>
          <p:cNvPr id="193" name="Google Shape;193;p34" title="SELMA Bad Definition Video.mp4">
            <a:hlinkClick r:id="rId3"/>
          </p:cNvPr>
          <p:cNvPicPr preferRelativeResize="0"/>
          <p:nvPr/>
        </p:nvPicPr>
        <p:blipFill>
          <a:blip r:embed="rId4">
            <a:alphaModFix/>
          </a:blip>
          <a:stretch>
            <a:fillRect/>
          </a:stretch>
        </p:blipFill>
        <p:spPr>
          <a:xfrm>
            <a:off x="1682250" y="1514700"/>
            <a:ext cx="3938975" cy="2954025"/>
          </a:xfrm>
          <a:prstGeom prst="rect">
            <a:avLst/>
          </a:prstGeom>
          <a:noFill/>
          <a:ln>
            <a:noFill/>
          </a:ln>
          <a:effectLst>
            <a:outerShdw blurRad="57150" rotWithShape="0" algn="bl" dir="5400000" dist="19050">
              <a:srgbClr val="000000">
                <a:alpha val="50000"/>
              </a:srgbClr>
            </a:outerShdw>
          </a:effectLst>
        </p:spPr>
      </p:pic>
      <p:pic>
        <p:nvPicPr>
          <p:cNvPr id="194" name="Google Shape;194;p34"/>
          <p:cNvPicPr preferRelativeResize="0"/>
          <p:nvPr/>
        </p:nvPicPr>
        <p:blipFill>
          <a:blip r:embed="rId5">
            <a:alphaModFix/>
          </a:blip>
          <a:stretch>
            <a:fillRect/>
          </a:stretch>
        </p:blipFill>
        <p:spPr>
          <a:xfrm>
            <a:off x="6449275" y="2133825"/>
            <a:ext cx="2301399" cy="1638400"/>
          </a:xfrm>
          <a:prstGeom prst="rect">
            <a:avLst/>
          </a:prstGeom>
          <a:noFill/>
          <a:ln>
            <a:noFill/>
          </a:ln>
        </p:spPr>
      </p:pic>
      <p:pic>
        <p:nvPicPr>
          <p:cNvPr id="195" name="Google Shape;195;p34"/>
          <p:cNvPicPr preferRelativeResize="0"/>
          <p:nvPr/>
        </p:nvPicPr>
        <p:blipFill>
          <a:blip r:embed="rId6">
            <a:alphaModFix/>
          </a:blip>
          <a:stretch>
            <a:fillRect/>
          </a:stretch>
        </p:blipFill>
        <p:spPr>
          <a:xfrm>
            <a:off x="890601" y="201975"/>
            <a:ext cx="616476" cy="687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5"/>
          <p:cNvPicPr preferRelativeResize="0"/>
          <p:nvPr/>
        </p:nvPicPr>
        <p:blipFill rotWithShape="1">
          <a:blip r:embed="rId3">
            <a:alphaModFix/>
          </a:blip>
          <a:srcRect b="29" l="0" r="0" t="39"/>
          <a:stretch/>
        </p:blipFill>
        <p:spPr>
          <a:xfrm>
            <a:off x="1" y="0"/>
            <a:ext cx="497998" cy="5143498"/>
          </a:xfrm>
          <a:prstGeom prst="rect">
            <a:avLst/>
          </a:prstGeom>
          <a:noFill/>
          <a:ln>
            <a:noFill/>
          </a:ln>
        </p:spPr>
      </p:pic>
      <p:pic>
        <p:nvPicPr>
          <p:cNvPr id="201" name="Google Shape;201;p35"/>
          <p:cNvPicPr preferRelativeResize="0"/>
          <p:nvPr/>
        </p:nvPicPr>
        <p:blipFill>
          <a:blip r:embed="rId4">
            <a:alphaModFix/>
          </a:blip>
          <a:stretch>
            <a:fillRect/>
          </a:stretch>
        </p:blipFill>
        <p:spPr>
          <a:xfrm>
            <a:off x="38286" y="512500"/>
            <a:ext cx="421426" cy="353098"/>
          </a:xfrm>
          <a:prstGeom prst="rect">
            <a:avLst/>
          </a:prstGeom>
          <a:noFill/>
          <a:ln>
            <a:noFill/>
          </a:ln>
        </p:spPr>
      </p:pic>
      <p:pic>
        <p:nvPicPr>
          <p:cNvPr id="202" name="Google Shape;202;p35"/>
          <p:cNvPicPr preferRelativeResize="0"/>
          <p:nvPr/>
        </p:nvPicPr>
        <p:blipFill rotWithShape="1">
          <a:blip r:embed="rId5">
            <a:alphaModFix/>
          </a:blip>
          <a:srcRect b="0" l="0" r="0" t="0"/>
          <a:stretch/>
        </p:blipFill>
        <p:spPr>
          <a:xfrm>
            <a:off x="2313182" y="703750"/>
            <a:ext cx="4517626" cy="1868000"/>
          </a:xfrm>
          <a:prstGeom prst="rect">
            <a:avLst/>
          </a:prstGeom>
          <a:noFill/>
          <a:ln>
            <a:noFill/>
          </a:ln>
        </p:spPr>
      </p:pic>
      <p:sp>
        <p:nvSpPr>
          <p:cNvPr id="203" name="Google Shape;203;p35"/>
          <p:cNvSpPr txBox="1"/>
          <p:nvPr/>
        </p:nvSpPr>
        <p:spPr>
          <a:xfrm>
            <a:off x="1933950" y="2764750"/>
            <a:ext cx="5276100" cy="73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600">
                <a:solidFill>
                  <a:srgbClr val="F7931D"/>
                </a:solidFill>
              </a:rPr>
              <a:t>www.hackinghate.eu</a:t>
            </a:r>
            <a:endParaRPr b="1" sz="3600">
              <a:solidFill>
                <a:srgbClr val="F7931D"/>
              </a:solidFill>
            </a:endParaRPr>
          </a:p>
        </p:txBody>
      </p:sp>
      <p:sp>
        <p:nvSpPr>
          <p:cNvPr id="204" name="Google Shape;204;p35"/>
          <p:cNvSpPr txBox="1"/>
          <p:nvPr/>
        </p:nvSpPr>
        <p:spPr>
          <a:xfrm>
            <a:off x="3498613" y="3742400"/>
            <a:ext cx="2146800" cy="41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solidFill>
                  <a:srgbClr val="F7931D"/>
                </a:solidFill>
              </a:rPr>
              <a:t>#SELMA_eu</a:t>
            </a:r>
            <a:endParaRPr b="1" sz="2500">
              <a:solidFill>
                <a:srgbClr val="F7931D"/>
              </a:solidFill>
            </a:endParaRPr>
          </a:p>
        </p:txBody>
      </p:sp>
      <p:pic>
        <p:nvPicPr>
          <p:cNvPr id="205" name="Google Shape;205;p35"/>
          <p:cNvPicPr preferRelativeResize="0"/>
          <p:nvPr/>
        </p:nvPicPr>
        <p:blipFill rotWithShape="1">
          <a:blip r:embed="rId6">
            <a:alphaModFix/>
          </a:blip>
          <a:srcRect b="0" l="0" r="0" t="0"/>
          <a:stretch/>
        </p:blipFill>
        <p:spPr>
          <a:xfrm>
            <a:off x="2994226" y="3738238"/>
            <a:ext cx="421425" cy="421425"/>
          </a:xfrm>
          <a:prstGeom prst="rect">
            <a:avLst/>
          </a:prstGeom>
          <a:noFill/>
          <a:ln>
            <a:noFill/>
          </a:ln>
        </p:spPr>
      </p:pic>
      <p:pic>
        <p:nvPicPr>
          <p:cNvPr id="206" name="Google Shape;206;p35"/>
          <p:cNvPicPr preferRelativeResize="0"/>
          <p:nvPr/>
        </p:nvPicPr>
        <p:blipFill>
          <a:blip r:embed="rId7">
            <a:alphaModFix/>
          </a:blip>
          <a:stretch>
            <a:fillRect/>
          </a:stretch>
        </p:blipFill>
        <p:spPr>
          <a:xfrm>
            <a:off x="698200" y="4566900"/>
            <a:ext cx="2193600" cy="413000"/>
          </a:xfrm>
          <a:prstGeom prst="rect">
            <a:avLst/>
          </a:prstGeom>
          <a:noFill/>
          <a:ln>
            <a:noFill/>
          </a:ln>
        </p:spPr>
      </p:pic>
      <p:pic>
        <p:nvPicPr>
          <p:cNvPr id="207" name="Google Shape;207;p35"/>
          <p:cNvPicPr preferRelativeResize="0"/>
          <p:nvPr/>
        </p:nvPicPr>
        <p:blipFill rotWithShape="1">
          <a:blip r:embed="rId8">
            <a:alphaModFix/>
          </a:blip>
          <a:srcRect b="0" l="0" r="0" t="0"/>
          <a:stretch/>
        </p:blipFill>
        <p:spPr>
          <a:xfrm>
            <a:off x="4951950" y="4627776"/>
            <a:ext cx="953696" cy="291250"/>
          </a:xfrm>
          <a:prstGeom prst="rect">
            <a:avLst/>
          </a:prstGeom>
          <a:noFill/>
          <a:ln>
            <a:noFill/>
          </a:ln>
        </p:spPr>
      </p:pic>
      <p:pic>
        <p:nvPicPr>
          <p:cNvPr id="208" name="Google Shape;208;p35"/>
          <p:cNvPicPr preferRelativeResize="0"/>
          <p:nvPr/>
        </p:nvPicPr>
        <p:blipFill rotWithShape="1">
          <a:blip r:embed="rId9">
            <a:alphaModFix/>
          </a:blip>
          <a:srcRect b="6254" l="0" r="0" t="6263"/>
          <a:stretch/>
        </p:blipFill>
        <p:spPr>
          <a:xfrm>
            <a:off x="3022725" y="4566900"/>
            <a:ext cx="1169370" cy="412999"/>
          </a:xfrm>
          <a:prstGeom prst="rect">
            <a:avLst/>
          </a:prstGeom>
          <a:noFill/>
          <a:ln>
            <a:noFill/>
          </a:ln>
        </p:spPr>
      </p:pic>
      <p:pic>
        <p:nvPicPr>
          <p:cNvPr id="209" name="Google Shape;209;p35"/>
          <p:cNvPicPr preferRelativeResize="0"/>
          <p:nvPr/>
        </p:nvPicPr>
        <p:blipFill rotWithShape="1">
          <a:blip r:embed="rId10">
            <a:alphaModFix/>
          </a:blip>
          <a:srcRect b="0" l="0" r="0" t="0"/>
          <a:stretch/>
        </p:blipFill>
        <p:spPr>
          <a:xfrm>
            <a:off x="4323031" y="4524394"/>
            <a:ext cx="498000" cy="498000"/>
          </a:xfrm>
          <a:prstGeom prst="rect">
            <a:avLst/>
          </a:prstGeom>
          <a:noFill/>
          <a:ln>
            <a:noFill/>
          </a:ln>
        </p:spPr>
      </p:pic>
      <p:pic>
        <p:nvPicPr>
          <p:cNvPr id="210" name="Google Shape;210;p35"/>
          <p:cNvPicPr preferRelativeResize="0"/>
          <p:nvPr/>
        </p:nvPicPr>
        <p:blipFill rotWithShape="1">
          <a:blip r:embed="rId11">
            <a:alphaModFix/>
          </a:blip>
          <a:srcRect b="0" l="0" r="0" t="0"/>
          <a:stretch/>
        </p:blipFill>
        <p:spPr>
          <a:xfrm>
            <a:off x="6036575" y="4499890"/>
            <a:ext cx="498002" cy="547023"/>
          </a:xfrm>
          <a:prstGeom prst="rect">
            <a:avLst/>
          </a:prstGeom>
          <a:noFill/>
          <a:ln>
            <a:noFill/>
          </a:ln>
        </p:spPr>
      </p:pic>
      <p:pic>
        <p:nvPicPr>
          <p:cNvPr id="211" name="Google Shape;211;p35"/>
          <p:cNvPicPr preferRelativeResize="0"/>
          <p:nvPr/>
        </p:nvPicPr>
        <p:blipFill rotWithShape="1">
          <a:blip r:embed="rId12">
            <a:alphaModFix/>
          </a:blip>
          <a:srcRect b="0" l="0" r="0" t="0"/>
          <a:stretch/>
        </p:blipFill>
        <p:spPr>
          <a:xfrm>
            <a:off x="6665500" y="4617700"/>
            <a:ext cx="953698" cy="311403"/>
          </a:xfrm>
          <a:prstGeom prst="rect">
            <a:avLst/>
          </a:prstGeom>
          <a:noFill/>
          <a:ln>
            <a:noFill/>
          </a:ln>
        </p:spPr>
      </p:pic>
      <p:pic>
        <p:nvPicPr>
          <p:cNvPr id="212" name="Google Shape;212;p35"/>
          <p:cNvPicPr preferRelativeResize="0"/>
          <p:nvPr/>
        </p:nvPicPr>
        <p:blipFill rotWithShape="1">
          <a:blip r:embed="rId13">
            <a:alphaModFix/>
          </a:blip>
          <a:srcRect b="0" l="0" r="0" t="0"/>
          <a:stretch/>
        </p:blipFill>
        <p:spPr>
          <a:xfrm>
            <a:off x="7750125" y="4627775"/>
            <a:ext cx="1142175" cy="291250"/>
          </a:xfrm>
          <a:prstGeom prst="rect">
            <a:avLst/>
          </a:prstGeom>
          <a:noFill/>
          <a:ln>
            <a:noFill/>
          </a:ln>
        </p:spPr>
      </p:pic>
      <p:pic>
        <p:nvPicPr>
          <p:cNvPr id="213" name="Google Shape;213;p35"/>
          <p:cNvPicPr preferRelativeResize="0"/>
          <p:nvPr/>
        </p:nvPicPr>
        <p:blipFill rotWithShape="1">
          <a:blip r:embed="rId4">
            <a:alphaModFix/>
          </a:blip>
          <a:srcRect b="0" l="0" r="0" t="0"/>
          <a:stretch/>
        </p:blipFill>
        <p:spPr>
          <a:xfrm>
            <a:off x="38286" y="512500"/>
            <a:ext cx="421426" cy="3530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6"/>
          <p:cNvSpPr/>
          <p:nvPr/>
        </p:nvSpPr>
        <p:spPr>
          <a:xfrm>
            <a:off x="716575" y="697300"/>
            <a:ext cx="7977900" cy="3361500"/>
          </a:xfrm>
          <a:prstGeom prst="wedgeRectCallout">
            <a:avLst>
              <a:gd fmla="val 38325" name="adj1"/>
              <a:gd fmla="val 72320" name="adj2"/>
            </a:avLst>
          </a:prstGeom>
          <a:solidFill>
            <a:srgbClr val="FFFFFF"/>
          </a:solidFill>
          <a:ln cap="flat" cmpd="sng" w="38100">
            <a:solidFill>
              <a:srgbClr val="2BB0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6"/>
          <p:cNvSpPr txBox="1"/>
          <p:nvPr/>
        </p:nvSpPr>
        <p:spPr>
          <a:xfrm>
            <a:off x="895075" y="697300"/>
            <a:ext cx="7620900" cy="33615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GB" sz="1800">
                <a:solidFill>
                  <a:schemeClr val="dk1"/>
                </a:solidFill>
              </a:rPr>
              <a:t>“every form of expression written or said (including text messages, images, music, videos, games, paintings,  symbols, signs,  other forms of art), expressed and disseminated by an individual or group of people, through all forms of electronic digital communication such as media, websites, forums, blogs, social media platforms, emails, targeting against an individual or group of people based on a core characteristic of them, in particular on their gender or gender identity, race or ethnic origin, sexual orientation, religious affiliation or belief, disability, with the intention to spread hate, harass, threaten and provoke directly or indirectly violence against the specific individuals or members of groups within the societies.”</a:t>
            </a:r>
            <a:endParaRPr b="1" sz="1800"/>
          </a:p>
        </p:txBody>
      </p:sp>
      <p:sp>
        <p:nvSpPr>
          <p:cNvPr id="121" name="Google Shape;121;p26"/>
          <p:cNvSpPr txBox="1"/>
          <p:nvPr/>
        </p:nvSpPr>
        <p:spPr>
          <a:xfrm>
            <a:off x="716575" y="143325"/>
            <a:ext cx="7165800" cy="450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800">
                <a:solidFill>
                  <a:schemeClr val="dk1"/>
                </a:solidFill>
              </a:rPr>
              <a:t>The SELMA project defines </a:t>
            </a:r>
            <a:r>
              <a:rPr b="1" lang="en-GB" sz="1800">
                <a:solidFill>
                  <a:srgbClr val="2BB0D4"/>
                </a:solidFill>
              </a:rPr>
              <a:t>o</a:t>
            </a:r>
            <a:r>
              <a:rPr b="1" lang="en-GB" sz="1800">
                <a:solidFill>
                  <a:srgbClr val="2BB0D4"/>
                </a:solidFill>
              </a:rPr>
              <a:t>nline hate speech</a:t>
            </a:r>
            <a:r>
              <a:rPr lang="en-GB" sz="1800">
                <a:solidFill>
                  <a:schemeClr val="dk1"/>
                </a:solidFill>
              </a:rPr>
              <a:t> 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7"/>
          <p:cNvSpPr/>
          <p:nvPr/>
        </p:nvSpPr>
        <p:spPr>
          <a:xfrm>
            <a:off x="1234125" y="836025"/>
            <a:ext cx="6951000" cy="2543100"/>
          </a:xfrm>
          <a:prstGeom prst="wedgeRoundRectCallout">
            <a:avLst>
              <a:gd fmla="val 41866" name="adj1"/>
              <a:gd fmla="val 90575" name="adj2"/>
              <a:gd fmla="val 0" name="adj3"/>
            </a:avLst>
          </a:prstGeom>
          <a:solidFill>
            <a:srgbClr val="2BB0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7"/>
          <p:cNvSpPr txBox="1"/>
          <p:nvPr/>
        </p:nvSpPr>
        <p:spPr>
          <a:xfrm>
            <a:off x="716575" y="143325"/>
            <a:ext cx="7165800" cy="450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800">
                <a:solidFill>
                  <a:schemeClr val="dk1"/>
                </a:solidFill>
              </a:rPr>
              <a:t>A simplified form is:</a:t>
            </a:r>
            <a:endParaRPr/>
          </a:p>
        </p:txBody>
      </p:sp>
      <p:sp>
        <p:nvSpPr>
          <p:cNvPr id="128" name="Google Shape;128;p27"/>
          <p:cNvSpPr txBox="1"/>
          <p:nvPr/>
        </p:nvSpPr>
        <p:spPr>
          <a:xfrm>
            <a:off x="1572525" y="1249125"/>
            <a:ext cx="6274200" cy="1716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GB" sz="2400">
                <a:solidFill>
                  <a:srgbClr val="FFFFFF"/>
                </a:solidFill>
              </a:rPr>
              <a:t>“Any online content targeting someone's core characteristics with the purpose of spreading hate, threatening or provoking violence against them.”</a:t>
            </a:r>
            <a:endParaRPr b="1" sz="24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8"/>
          <p:cNvSpPr txBox="1"/>
          <p:nvPr/>
        </p:nvSpPr>
        <p:spPr>
          <a:xfrm>
            <a:off x="1636800" y="209800"/>
            <a:ext cx="7240800" cy="4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t>What does the term </a:t>
            </a:r>
            <a:r>
              <a:rPr b="1" lang="en-GB" sz="2400">
                <a:solidFill>
                  <a:srgbClr val="2BB0D4"/>
                </a:solidFill>
              </a:rPr>
              <a:t>h</a:t>
            </a:r>
            <a:r>
              <a:rPr b="1" lang="en-GB" sz="2400">
                <a:solidFill>
                  <a:srgbClr val="2BB0D4"/>
                </a:solidFill>
              </a:rPr>
              <a:t>ate speech</a:t>
            </a:r>
            <a:r>
              <a:rPr lang="en-GB" sz="2400"/>
              <a:t> mean to you?</a:t>
            </a:r>
            <a:endParaRPr sz="2400"/>
          </a:p>
        </p:txBody>
      </p:sp>
      <p:sp>
        <p:nvSpPr>
          <p:cNvPr id="134" name="Google Shape;134;p28"/>
          <p:cNvSpPr txBox="1"/>
          <p:nvPr/>
        </p:nvSpPr>
        <p:spPr>
          <a:xfrm>
            <a:off x="2480800" y="865588"/>
            <a:ext cx="57042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When people are being hateful online, what characteristics do they target people for?</a:t>
            </a:r>
            <a:endParaRPr sz="1800"/>
          </a:p>
        </p:txBody>
      </p:sp>
      <p:sp>
        <p:nvSpPr>
          <p:cNvPr id="135" name="Google Shape;135;p28"/>
          <p:cNvSpPr txBox="1"/>
          <p:nvPr/>
        </p:nvSpPr>
        <p:spPr>
          <a:xfrm>
            <a:off x="4969575" y="2016150"/>
            <a:ext cx="3829500" cy="1637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Have </a:t>
            </a:r>
            <a:r>
              <a:rPr lang="en-GB" sz="1800"/>
              <a:t>you (or a friend) </a:t>
            </a:r>
            <a:r>
              <a:rPr lang="en-GB" sz="1800"/>
              <a:t>experienced </a:t>
            </a:r>
            <a:r>
              <a:rPr lang="en-GB" sz="1800"/>
              <a:t>hate speech?</a:t>
            </a:r>
            <a:endParaRPr sz="1800"/>
          </a:p>
          <a:p>
            <a:pPr indent="-342900" lvl="0" marL="457200" rtl="0" algn="l">
              <a:spcBef>
                <a:spcPts val="0"/>
              </a:spcBef>
              <a:spcAft>
                <a:spcPts val="0"/>
              </a:spcAft>
              <a:buSzPts val="1800"/>
              <a:buChar char="●"/>
            </a:pPr>
            <a:r>
              <a:rPr lang="en-GB" sz="1800"/>
              <a:t>What happened?</a:t>
            </a:r>
            <a:endParaRPr sz="1800"/>
          </a:p>
          <a:p>
            <a:pPr indent="-342900" lvl="0" marL="457200" rtl="0" algn="l">
              <a:spcBef>
                <a:spcPts val="0"/>
              </a:spcBef>
              <a:spcAft>
                <a:spcPts val="0"/>
              </a:spcAft>
              <a:buSzPts val="1800"/>
              <a:buChar char="●"/>
            </a:pPr>
            <a:r>
              <a:rPr lang="en-GB" sz="1800"/>
              <a:t>How did you/they feel?</a:t>
            </a:r>
            <a:endParaRPr sz="1800"/>
          </a:p>
          <a:p>
            <a:pPr indent="-342900" lvl="0" marL="457200" rtl="0" algn="l">
              <a:spcBef>
                <a:spcPts val="0"/>
              </a:spcBef>
              <a:spcAft>
                <a:spcPts val="0"/>
              </a:spcAft>
              <a:buSzPts val="1800"/>
              <a:buChar char="●"/>
            </a:pPr>
            <a:r>
              <a:rPr lang="en-GB" sz="1800"/>
              <a:t>Who was involved?</a:t>
            </a:r>
            <a:endParaRPr sz="1800"/>
          </a:p>
          <a:p>
            <a:pPr indent="-342900" lvl="0" marL="457200" rtl="0" algn="l">
              <a:spcBef>
                <a:spcPts val="0"/>
              </a:spcBef>
              <a:spcAft>
                <a:spcPts val="0"/>
              </a:spcAft>
              <a:buSzPts val="1800"/>
              <a:buChar char="●"/>
            </a:pPr>
            <a:r>
              <a:rPr lang="en-GB" sz="1800"/>
              <a:t>How do they feel now?</a:t>
            </a:r>
            <a:endParaRPr sz="1800"/>
          </a:p>
        </p:txBody>
      </p:sp>
      <p:sp>
        <p:nvSpPr>
          <p:cNvPr id="136" name="Google Shape;136;p28"/>
          <p:cNvSpPr/>
          <p:nvPr/>
        </p:nvSpPr>
        <p:spPr>
          <a:xfrm>
            <a:off x="904950" y="1720225"/>
            <a:ext cx="3829500" cy="2839500"/>
          </a:xfrm>
          <a:prstGeom prst="wedgeRectCallout">
            <a:avLst>
              <a:gd fmla="val 40098" name="adj1"/>
              <a:gd fmla="val 66353" name="adj2"/>
            </a:avLst>
          </a:prstGeom>
          <a:solidFill>
            <a:srgbClr val="2BB0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8"/>
          <p:cNvSpPr txBox="1"/>
          <p:nvPr/>
        </p:nvSpPr>
        <p:spPr>
          <a:xfrm>
            <a:off x="1066800" y="1812325"/>
            <a:ext cx="3505800" cy="25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Some young people that the SELMA project spoke to said that hate speech is:</a:t>
            </a:r>
            <a:endParaRPr>
              <a:solidFill>
                <a:srgbClr val="FFFFFF"/>
              </a:solidFill>
            </a:endParaRPr>
          </a:p>
          <a:p>
            <a:pPr indent="0" lvl="0" marL="0" rtl="0" algn="l">
              <a:spcBef>
                <a:spcPts val="0"/>
              </a:spcBef>
              <a:spcAft>
                <a:spcPts val="0"/>
              </a:spcAft>
              <a:buNone/>
            </a:pPr>
            <a:r>
              <a:t/>
            </a:r>
            <a:endParaRPr>
              <a:solidFill>
                <a:srgbClr val="FFFFFF"/>
              </a:solidFill>
            </a:endParaRPr>
          </a:p>
          <a:p>
            <a:pPr indent="-317500" lvl="0" marL="457200" rtl="0" algn="l">
              <a:spcBef>
                <a:spcPts val="0"/>
              </a:spcBef>
              <a:spcAft>
                <a:spcPts val="0"/>
              </a:spcAft>
              <a:buClr>
                <a:srgbClr val="FFFFFF"/>
              </a:buClr>
              <a:buSzPts val="1400"/>
              <a:buChar char="●"/>
            </a:pPr>
            <a:r>
              <a:rPr b="1" i="1" lang="en-GB">
                <a:solidFill>
                  <a:srgbClr val="FFFFFF"/>
                </a:solidFill>
              </a:rPr>
              <a:t>Saying bad and degrading things about others</a:t>
            </a:r>
            <a:endParaRPr b="1" i="1">
              <a:solidFill>
                <a:srgbClr val="FFFFFF"/>
              </a:solidFill>
            </a:endParaRPr>
          </a:p>
          <a:p>
            <a:pPr indent="-317500" lvl="0" marL="457200" rtl="0" algn="l">
              <a:spcBef>
                <a:spcPts val="0"/>
              </a:spcBef>
              <a:spcAft>
                <a:spcPts val="0"/>
              </a:spcAft>
              <a:buClr>
                <a:srgbClr val="FFFFFF"/>
              </a:buClr>
              <a:buSzPts val="1400"/>
              <a:buChar char="●"/>
            </a:pPr>
            <a:r>
              <a:rPr b="1" i="1" lang="en-GB">
                <a:solidFill>
                  <a:srgbClr val="FFFFFF"/>
                </a:solidFill>
              </a:rPr>
              <a:t>Hating, or speaking offensively to other people online and on social media</a:t>
            </a:r>
            <a:endParaRPr b="1" i="1">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GB">
                <a:solidFill>
                  <a:srgbClr val="FFFFFF"/>
                </a:solidFill>
              </a:rPr>
              <a:t>Are they right? </a:t>
            </a:r>
            <a:br>
              <a:rPr lang="en-GB">
                <a:solidFill>
                  <a:srgbClr val="FFFFFF"/>
                </a:solidFill>
              </a:rPr>
            </a:br>
            <a:r>
              <a:rPr lang="en-GB">
                <a:solidFill>
                  <a:srgbClr val="FFFFFF"/>
                </a:solidFill>
              </a:rPr>
              <a:t>What do you think about their comments?</a:t>
            </a:r>
            <a:endParaRPr>
              <a:solidFill>
                <a:srgbClr val="FFFFFF"/>
              </a:solidFill>
            </a:endParaRPr>
          </a:p>
        </p:txBody>
      </p:sp>
      <p:pic>
        <p:nvPicPr>
          <p:cNvPr id="138" name="Google Shape;138;p28"/>
          <p:cNvPicPr preferRelativeResize="0"/>
          <p:nvPr/>
        </p:nvPicPr>
        <p:blipFill>
          <a:blip r:embed="rId3">
            <a:alphaModFix/>
          </a:blip>
          <a:stretch>
            <a:fillRect/>
          </a:stretch>
        </p:blipFill>
        <p:spPr>
          <a:xfrm>
            <a:off x="818559" y="108875"/>
            <a:ext cx="621428" cy="620650"/>
          </a:xfrm>
          <a:prstGeom prst="rect">
            <a:avLst/>
          </a:prstGeom>
          <a:noFill/>
          <a:ln>
            <a:noFill/>
          </a:ln>
        </p:spPr>
      </p:pic>
      <p:pic>
        <p:nvPicPr>
          <p:cNvPr id="139" name="Google Shape;139;p28"/>
          <p:cNvPicPr preferRelativeResize="0"/>
          <p:nvPr/>
        </p:nvPicPr>
        <p:blipFill>
          <a:blip r:embed="rId4">
            <a:alphaModFix/>
          </a:blip>
          <a:stretch>
            <a:fillRect/>
          </a:stretch>
        </p:blipFill>
        <p:spPr>
          <a:xfrm>
            <a:off x="1883562" y="910127"/>
            <a:ext cx="448608" cy="620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9"/>
          <p:cNvSpPr/>
          <p:nvPr/>
        </p:nvSpPr>
        <p:spPr>
          <a:xfrm>
            <a:off x="2044950" y="1384975"/>
            <a:ext cx="5816100" cy="1919400"/>
          </a:xfrm>
          <a:prstGeom prst="roundRect">
            <a:avLst>
              <a:gd fmla="val 9359" name="adj"/>
            </a:avLst>
          </a:prstGeom>
          <a:solidFill>
            <a:srgbClr val="2BB0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9"/>
          <p:cNvSpPr txBox="1"/>
          <p:nvPr/>
        </p:nvSpPr>
        <p:spPr>
          <a:xfrm>
            <a:off x="1686000" y="156400"/>
            <a:ext cx="6534000" cy="9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t>We need to create our own, agreed definition of hate speech for our group.</a:t>
            </a:r>
            <a:endParaRPr sz="2400"/>
          </a:p>
        </p:txBody>
      </p:sp>
      <p:sp>
        <p:nvSpPr>
          <p:cNvPr id="146" name="Google Shape;146;p29"/>
          <p:cNvSpPr txBox="1"/>
          <p:nvPr/>
        </p:nvSpPr>
        <p:spPr>
          <a:xfrm>
            <a:off x="2154400" y="1411500"/>
            <a:ext cx="5706600" cy="18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rPr>
              <a:t>Take a look at the definitions provided on the sheet…</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342900" lvl="0" marL="457200" rtl="0" algn="l">
              <a:spcBef>
                <a:spcPts val="0"/>
              </a:spcBef>
              <a:spcAft>
                <a:spcPts val="0"/>
              </a:spcAft>
              <a:buClr>
                <a:srgbClr val="FFFFFF"/>
              </a:buClr>
              <a:buSzPts val="1800"/>
              <a:buChar char="●"/>
            </a:pPr>
            <a:r>
              <a:rPr lang="en-GB" sz="1800">
                <a:solidFill>
                  <a:srgbClr val="FFFFFF"/>
                </a:solidFill>
              </a:rPr>
              <a:t>What is good about them?</a:t>
            </a:r>
            <a:endParaRPr sz="1800">
              <a:solidFill>
                <a:srgbClr val="FFFFFF"/>
              </a:solidFill>
            </a:endParaRPr>
          </a:p>
          <a:p>
            <a:pPr indent="-342900" lvl="0" marL="457200" rtl="0" algn="l">
              <a:spcBef>
                <a:spcPts val="0"/>
              </a:spcBef>
              <a:spcAft>
                <a:spcPts val="0"/>
              </a:spcAft>
              <a:buClr>
                <a:srgbClr val="FFFFFF"/>
              </a:buClr>
              <a:buSzPts val="1800"/>
              <a:buChar char="●"/>
            </a:pPr>
            <a:r>
              <a:rPr lang="en-GB" sz="1800">
                <a:solidFill>
                  <a:srgbClr val="FFFFFF"/>
                </a:solidFill>
              </a:rPr>
              <a:t>What is bad about them?</a:t>
            </a:r>
            <a:endParaRPr sz="1800">
              <a:solidFill>
                <a:srgbClr val="FFFFFF"/>
              </a:solidFill>
            </a:endParaRPr>
          </a:p>
          <a:p>
            <a:pPr indent="-342900" lvl="0" marL="457200" rtl="0" algn="l">
              <a:spcBef>
                <a:spcPts val="0"/>
              </a:spcBef>
              <a:spcAft>
                <a:spcPts val="0"/>
              </a:spcAft>
              <a:buClr>
                <a:srgbClr val="FFFFFF"/>
              </a:buClr>
              <a:buSzPts val="1800"/>
              <a:buChar char="●"/>
            </a:pPr>
            <a:r>
              <a:rPr lang="en-GB" sz="1800">
                <a:solidFill>
                  <a:srgbClr val="FFFFFF"/>
                </a:solidFill>
              </a:rPr>
              <a:t>Do you understand them?</a:t>
            </a:r>
            <a:endParaRPr sz="1800">
              <a:solidFill>
                <a:srgbClr val="FFFFFF"/>
              </a:solidFill>
            </a:endParaRPr>
          </a:p>
          <a:p>
            <a:pPr indent="-342900" lvl="0" marL="457200" rtl="0" algn="l">
              <a:spcBef>
                <a:spcPts val="0"/>
              </a:spcBef>
              <a:spcAft>
                <a:spcPts val="0"/>
              </a:spcAft>
              <a:buClr>
                <a:srgbClr val="FFFFFF"/>
              </a:buClr>
              <a:buSzPts val="1800"/>
              <a:buChar char="●"/>
            </a:pPr>
            <a:r>
              <a:rPr lang="en-GB" sz="1800">
                <a:solidFill>
                  <a:srgbClr val="FFFFFF"/>
                </a:solidFill>
              </a:rPr>
              <a:t>Is there anything missing from them?</a:t>
            </a:r>
            <a:endParaRPr sz="1800">
              <a:solidFill>
                <a:srgbClr val="FFFFFF"/>
              </a:solidFill>
            </a:endParaRPr>
          </a:p>
        </p:txBody>
      </p:sp>
      <p:sp>
        <p:nvSpPr>
          <p:cNvPr id="147" name="Google Shape;147;p29"/>
          <p:cNvSpPr txBox="1"/>
          <p:nvPr/>
        </p:nvSpPr>
        <p:spPr>
          <a:xfrm>
            <a:off x="1400475" y="3418500"/>
            <a:ext cx="69846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t>Now it’s our turn...we need to define hate speech.</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GB" sz="2400"/>
              <a:t>Let’s start by thinking about </a:t>
            </a:r>
            <a:r>
              <a:rPr b="1" lang="en-GB" sz="2400"/>
              <a:t>what it’s not</a:t>
            </a:r>
            <a:r>
              <a:rPr lang="en-GB" sz="2400"/>
              <a:t>...</a:t>
            </a:r>
            <a:endParaRPr sz="2400"/>
          </a:p>
        </p:txBody>
      </p:sp>
      <p:pic>
        <p:nvPicPr>
          <p:cNvPr id="148" name="Google Shape;148;p29"/>
          <p:cNvPicPr preferRelativeResize="0"/>
          <p:nvPr/>
        </p:nvPicPr>
        <p:blipFill>
          <a:blip r:embed="rId3">
            <a:alphaModFix/>
          </a:blip>
          <a:stretch>
            <a:fillRect/>
          </a:stretch>
        </p:blipFill>
        <p:spPr>
          <a:xfrm>
            <a:off x="665300" y="226076"/>
            <a:ext cx="858800" cy="787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p:nvPr/>
        </p:nvSpPr>
        <p:spPr>
          <a:xfrm>
            <a:off x="5161575" y="1648925"/>
            <a:ext cx="3469800" cy="2763600"/>
          </a:xfrm>
          <a:prstGeom prst="roundRect">
            <a:avLst>
              <a:gd fmla="val 9359" name="adj"/>
            </a:avLst>
          </a:prstGeom>
          <a:solidFill>
            <a:srgbClr val="2BB0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0"/>
          <p:cNvSpPr txBox="1"/>
          <p:nvPr/>
        </p:nvSpPr>
        <p:spPr>
          <a:xfrm>
            <a:off x="1721150" y="146700"/>
            <a:ext cx="66072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t>Now we need to have some fun with the definition we’ve created.</a:t>
            </a:r>
            <a:endParaRPr sz="2400"/>
          </a:p>
        </p:txBody>
      </p:sp>
      <p:grpSp>
        <p:nvGrpSpPr>
          <p:cNvPr id="155" name="Google Shape;155;p30"/>
          <p:cNvGrpSpPr/>
          <p:nvPr/>
        </p:nvGrpSpPr>
        <p:grpSpPr>
          <a:xfrm>
            <a:off x="5276725" y="1800425"/>
            <a:ext cx="3570900" cy="1625300"/>
            <a:chOff x="1001100" y="1776875"/>
            <a:chExt cx="3570900" cy="1625300"/>
          </a:xfrm>
        </p:grpSpPr>
        <p:sp>
          <p:nvSpPr>
            <p:cNvPr id="156" name="Google Shape;156;p30"/>
            <p:cNvSpPr txBox="1"/>
            <p:nvPr/>
          </p:nvSpPr>
          <p:spPr>
            <a:xfrm>
              <a:off x="1001100" y="1776875"/>
              <a:ext cx="3570900" cy="8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rPr>
                <a:t>Your next job is to recreate the definition in a </a:t>
              </a:r>
              <a:r>
                <a:rPr b="1" lang="en-GB" sz="1800">
                  <a:solidFill>
                    <a:srgbClr val="FFFFFF"/>
                  </a:solidFill>
                </a:rPr>
                <a:t>more fun and engaging</a:t>
              </a:r>
              <a:r>
                <a:rPr lang="en-GB" sz="1800">
                  <a:solidFill>
                    <a:srgbClr val="FFFFFF"/>
                  </a:solidFill>
                </a:rPr>
                <a:t> way.</a:t>
              </a:r>
              <a:endParaRPr sz="1800">
                <a:solidFill>
                  <a:srgbClr val="FFFFFF"/>
                </a:solidFill>
              </a:endParaRPr>
            </a:p>
          </p:txBody>
        </p:sp>
        <p:sp>
          <p:nvSpPr>
            <p:cNvPr id="157" name="Google Shape;157;p30"/>
            <p:cNvSpPr txBox="1"/>
            <p:nvPr/>
          </p:nvSpPr>
          <p:spPr>
            <a:xfrm>
              <a:off x="1001100" y="2899675"/>
              <a:ext cx="32268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rPr>
                <a:t>You can use: animation, a meme, poetry or rap for this work...the next slide has some examples.</a:t>
              </a:r>
              <a:endParaRPr sz="1800">
                <a:solidFill>
                  <a:srgbClr val="FFFFFF"/>
                </a:solidFill>
              </a:endParaRPr>
            </a:p>
          </p:txBody>
        </p:sp>
      </p:grpSp>
      <p:pic>
        <p:nvPicPr>
          <p:cNvPr id="158" name="Google Shape;158;p30"/>
          <p:cNvPicPr preferRelativeResize="0"/>
          <p:nvPr/>
        </p:nvPicPr>
        <p:blipFill rotWithShape="1">
          <a:blip r:embed="rId3">
            <a:alphaModFix/>
          </a:blip>
          <a:srcRect b="17197" l="0" r="0" t="0"/>
          <a:stretch/>
        </p:blipFill>
        <p:spPr>
          <a:xfrm>
            <a:off x="2517188" y="2070685"/>
            <a:ext cx="2459375" cy="1084775"/>
          </a:xfrm>
          <a:prstGeom prst="rect">
            <a:avLst/>
          </a:prstGeom>
          <a:noFill/>
          <a:ln>
            <a:noFill/>
          </a:ln>
        </p:spPr>
      </p:pic>
      <p:pic>
        <p:nvPicPr>
          <p:cNvPr id="159" name="Google Shape;159;p30"/>
          <p:cNvPicPr preferRelativeResize="0"/>
          <p:nvPr/>
        </p:nvPicPr>
        <p:blipFill>
          <a:blip r:embed="rId4">
            <a:alphaModFix/>
          </a:blip>
          <a:stretch>
            <a:fillRect/>
          </a:stretch>
        </p:blipFill>
        <p:spPr>
          <a:xfrm>
            <a:off x="797192" y="3019353"/>
            <a:ext cx="2190208" cy="1338200"/>
          </a:xfrm>
          <a:prstGeom prst="rect">
            <a:avLst/>
          </a:prstGeom>
          <a:noFill/>
          <a:ln>
            <a:noFill/>
          </a:ln>
        </p:spPr>
      </p:pic>
      <p:pic>
        <p:nvPicPr>
          <p:cNvPr id="160" name="Google Shape;160;p30"/>
          <p:cNvPicPr preferRelativeResize="0"/>
          <p:nvPr/>
        </p:nvPicPr>
        <p:blipFill>
          <a:blip r:embed="rId5">
            <a:alphaModFix/>
          </a:blip>
          <a:stretch>
            <a:fillRect/>
          </a:stretch>
        </p:blipFill>
        <p:spPr>
          <a:xfrm>
            <a:off x="3209379" y="3616600"/>
            <a:ext cx="1879726" cy="1338200"/>
          </a:xfrm>
          <a:prstGeom prst="rect">
            <a:avLst/>
          </a:prstGeom>
          <a:noFill/>
          <a:ln>
            <a:noFill/>
          </a:ln>
        </p:spPr>
      </p:pic>
      <p:pic>
        <p:nvPicPr>
          <p:cNvPr id="161" name="Google Shape;161;p30"/>
          <p:cNvPicPr preferRelativeResize="0"/>
          <p:nvPr/>
        </p:nvPicPr>
        <p:blipFill>
          <a:blip r:embed="rId6">
            <a:alphaModFix/>
          </a:blip>
          <a:stretch>
            <a:fillRect/>
          </a:stretch>
        </p:blipFill>
        <p:spPr>
          <a:xfrm>
            <a:off x="760475" y="1648925"/>
            <a:ext cx="1571700" cy="1571700"/>
          </a:xfrm>
          <a:prstGeom prst="roundRect">
            <a:avLst>
              <a:gd fmla="val 11548" name="adj"/>
            </a:avLst>
          </a:prstGeom>
          <a:noFill/>
          <a:ln>
            <a:noFill/>
          </a:ln>
        </p:spPr>
      </p:pic>
      <p:sp>
        <p:nvSpPr>
          <p:cNvPr id="162" name="Google Shape;162;p30"/>
          <p:cNvSpPr txBox="1"/>
          <p:nvPr/>
        </p:nvSpPr>
        <p:spPr>
          <a:xfrm>
            <a:off x="1721150" y="1006025"/>
            <a:ext cx="5619300" cy="64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chemeClr val="dk1"/>
                </a:solidFill>
              </a:rPr>
              <a:t>We need to make this more accessible for everyone.</a:t>
            </a:r>
            <a:endParaRPr sz="1800">
              <a:solidFill>
                <a:schemeClr val="dk1"/>
              </a:solidFill>
            </a:endParaRPr>
          </a:p>
        </p:txBody>
      </p:sp>
      <p:pic>
        <p:nvPicPr>
          <p:cNvPr id="163" name="Google Shape;163;p30"/>
          <p:cNvPicPr preferRelativeResize="0"/>
          <p:nvPr/>
        </p:nvPicPr>
        <p:blipFill>
          <a:blip r:embed="rId7">
            <a:alphaModFix/>
          </a:blip>
          <a:stretch>
            <a:fillRect/>
          </a:stretch>
        </p:blipFill>
        <p:spPr>
          <a:xfrm>
            <a:off x="853874" y="92975"/>
            <a:ext cx="686542" cy="78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nvSpPr>
        <p:spPr>
          <a:xfrm>
            <a:off x="1378525" y="58600"/>
            <a:ext cx="5835000" cy="7941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GB" sz="2400">
                <a:solidFill>
                  <a:schemeClr val="dk1"/>
                </a:solidFill>
              </a:rPr>
              <a:t>Try making an </a:t>
            </a:r>
            <a:r>
              <a:rPr b="1" lang="en-GB" sz="2400">
                <a:solidFill>
                  <a:srgbClr val="2BB0D4"/>
                </a:solidFill>
              </a:rPr>
              <a:t>a</a:t>
            </a:r>
            <a:r>
              <a:rPr b="1" lang="en-GB" sz="2400">
                <a:solidFill>
                  <a:srgbClr val="2BB0D4"/>
                </a:solidFill>
              </a:rPr>
              <a:t>nimation</a:t>
            </a:r>
            <a:r>
              <a:rPr lang="en-GB" sz="2400">
                <a:solidFill>
                  <a:schemeClr val="dk1"/>
                </a:solidFill>
              </a:rPr>
              <a:t> - </a:t>
            </a:r>
            <a:br>
              <a:rPr lang="en-GB" sz="2400">
                <a:solidFill>
                  <a:schemeClr val="dk1"/>
                </a:solidFill>
              </a:rPr>
            </a:br>
            <a:r>
              <a:rPr lang="en-GB" sz="2400" u="sng">
                <a:solidFill>
                  <a:srgbClr val="1155CC"/>
                </a:solidFill>
                <a:hlinkClick r:id="rId3">
                  <a:extLst>
                    <a:ext uri="{A12FA001-AC4F-418D-AE19-62706E023703}">
                      <ahyp:hlinkClr val="tx"/>
                    </a:ext>
                  </a:extLst>
                </a:hlinkClick>
              </a:rPr>
              <a:t>https://biteable.com/</a:t>
            </a:r>
            <a:r>
              <a:rPr lang="en-GB" sz="2400">
                <a:solidFill>
                  <a:schemeClr val="dk1"/>
                </a:solidFill>
              </a:rPr>
              <a:t>, is free to sign up</a:t>
            </a:r>
            <a:endParaRPr sz="2400"/>
          </a:p>
        </p:txBody>
      </p:sp>
      <p:pic>
        <p:nvPicPr>
          <p:cNvPr id="169" name="Google Shape;169;p31">
            <a:hlinkClick r:id="rId4"/>
          </p:cNvPr>
          <p:cNvPicPr preferRelativeResize="0"/>
          <p:nvPr/>
        </p:nvPicPr>
        <p:blipFill>
          <a:blip r:embed="rId5">
            <a:alphaModFix/>
          </a:blip>
          <a:stretch>
            <a:fillRect/>
          </a:stretch>
        </p:blipFill>
        <p:spPr>
          <a:xfrm>
            <a:off x="1561648" y="981438"/>
            <a:ext cx="6387000" cy="3583200"/>
          </a:xfrm>
          <a:prstGeom prst="roundRect">
            <a:avLst>
              <a:gd fmla="val 7524" name="adj"/>
            </a:avLst>
          </a:prstGeom>
          <a:noFill/>
          <a:ln>
            <a:noFill/>
          </a:ln>
        </p:spPr>
      </p:pic>
      <p:pic>
        <p:nvPicPr>
          <p:cNvPr id="170" name="Google Shape;170;p31"/>
          <p:cNvPicPr preferRelativeResize="0"/>
          <p:nvPr/>
        </p:nvPicPr>
        <p:blipFill>
          <a:blip r:embed="rId6">
            <a:alphaModFix/>
          </a:blip>
          <a:stretch>
            <a:fillRect/>
          </a:stretch>
        </p:blipFill>
        <p:spPr>
          <a:xfrm>
            <a:off x="828785" y="109024"/>
            <a:ext cx="786425" cy="693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2"/>
          <p:cNvSpPr txBox="1"/>
          <p:nvPr/>
        </p:nvSpPr>
        <p:spPr>
          <a:xfrm>
            <a:off x="1451125" y="136075"/>
            <a:ext cx="6057000" cy="7194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GB" sz="2200">
                <a:solidFill>
                  <a:schemeClr val="dk1"/>
                </a:solidFill>
              </a:rPr>
              <a:t>Or you could try making a </a:t>
            </a:r>
            <a:r>
              <a:rPr b="1" lang="en-GB" sz="2200">
                <a:solidFill>
                  <a:srgbClr val="2BB0D4"/>
                </a:solidFill>
              </a:rPr>
              <a:t>m</a:t>
            </a:r>
            <a:r>
              <a:rPr b="1" lang="en-GB" sz="2200">
                <a:solidFill>
                  <a:srgbClr val="2BB0D4"/>
                </a:solidFill>
              </a:rPr>
              <a:t>eme</a:t>
            </a:r>
            <a:r>
              <a:rPr lang="en-GB" sz="2200">
                <a:solidFill>
                  <a:schemeClr val="dk1"/>
                </a:solidFill>
              </a:rPr>
              <a:t> with a free generator online</a:t>
            </a:r>
            <a:endParaRPr sz="2200"/>
          </a:p>
        </p:txBody>
      </p:sp>
      <p:pic>
        <p:nvPicPr>
          <p:cNvPr id="176" name="Google Shape;176;p32">
            <a:hlinkClick r:id="rId3"/>
          </p:cNvPr>
          <p:cNvPicPr preferRelativeResize="0"/>
          <p:nvPr/>
        </p:nvPicPr>
        <p:blipFill rotWithShape="1">
          <a:blip r:embed="rId4">
            <a:alphaModFix/>
          </a:blip>
          <a:srcRect b="0" l="2471" r="2480" t="0"/>
          <a:stretch/>
        </p:blipFill>
        <p:spPr>
          <a:xfrm>
            <a:off x="2517825" y="1204450"/>
            <a:ext cx="4656900" cy="3389700"/>
          </a:xfrm>
          <a:prstGeom prst="roundRect">
            <a:avLst>
              <a:gd fmla="val 6504" name="adj"/>
            </a:avLst>
          </a:prstGeom>
          <a:noFill/>
          <a:ln>
            <a:noFill/>
          </a:ln>
        </p:spPr>
      </p:pic>
      <p:pic>
        <p:nvPicPr>
          <p:cNvPr id="177" name="Google Shape;177;p32"/>
          <p:cNvPicPr preferRelativeResize="0"/>
          <p:nvPr/>
        </p:nvPicPr>
        <p:blipFill>
          <a:blip r:embed="rId5">
            <a:alphaModFix/>
          </a:blip>
          <a:stretch>
            <a:fillRect/>
          </a:stretch>
        </p:blipFill>
        <p:spPr>
          <a:xfrm>
            <a:off x="997300" y="135963"/>
            <a:ext cx="719525" cy="719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3"/>
          <p:cNvSpPr txBox="1"/>
          <p:nvPr/>
        </p:nvSpPr>
        <p:spPr>
          <a:xfrm>
            <a:off x="1712375" y="192475"/>
            <a:ext cx="54534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t>How about some </a:t>
            </a:r>
            <a:r>
              <a:rPr b="1" lang="en-GB" sz="2400">
                <a:solidFill>
                  <a:srgbClr val="2BB0D4"/>
                </a:solidFill>
              </a:rPr>
              <a:t>p</a:t>
            </a:r>
            <a:r>
              <a:rPr b="1" lang="en-GB" sz="2400">
                <a:solidFill>
                  <a:srgbClr val="2BB0D4"/>
                </a:solidFill>
              </a:rPr>
              <a:t>oetry</a:t>
            </a:r>
            <a:r>
              <a:rPr lang="en-GB" sz="2400"/>
              <a:t> instead?</a:t>
            </a:r>
            <a:endParaRPr sz="2400"/>
          </a:p>
        </p:txBody>
      </p:sp>
      <p:grpSp>
        <p:nvGrpSpPr>
          <p:cNvPr id="183" name="Google Shape;183;p33"/>
          <p:cNvGrpSpPr/>
          <p:nvPr/>
        </p:nvGrpSpPr>
        <p:grpSpPr>
          <a:xfrm>
            <a:off x="685600" y="1491609"/>
            <a:ext cx="3450600" cy="2160300"/>
            <a:chOff x="112300" y="988409"/>
            <a:chExt cx="3450600" cy="2160300"/>
          </a:xfrm>
        </p:grpSpPr>
        <p:sp>
          <p:nvSpPr>
            <p:cNvPr id="184" name="Google Shape;184;p33"/>
            <p:cNvSpPr/>
            <p:nvPr/>
          </p:nvSpPr>
          <p:spPr>
            <a:xfrm rot="-298536">
              <a:off x="187683" y="1127963"/>
              <a:ext cx="3299835" cy="1881192"/>
            </a:xfrm>
            <a:prstGeom prst="roundRect">
              <a:avLst>
                <a:gd fmla="val 16667" name="adj"/>
              </a:avLst>
            </a:prstGeom>
            <a:noFill/>
            <a:ln cap="flat" cmpd="sng" w="38100">
              <a:solidFill>
                <a:srgbClr val="2BB0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3"/>
            <p:cNvSpPr txBox="1"/>
            <p:nvPr/>
          </p:nvSpPr>
          <p:spPr>
            <a:xfrm rot="-298408">
              <a:off x="294448" y="1164940"/>
              <a:ext cx="3057800" cy="148029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2BB0D4"/>
                  </a:solidFill>
                </a:rPr>
                <a:t>Haiku</a:t>
              </a:r>
              <a:endParaRPr b="1" sz="2400">
                <a:solidFill>
                  <a:srgbClr val="2BB0D4"/>
                </a:solidFill>
              </a:endParaRPr>
            </a:p>
            <a:p>
              <a:pPr indent="0" lvl="0" marL="0" rtl="0" algn="l">
                <a:spcBef>
                  <a:spcPts val="0"/>
                </a:spcBef>
                <a:spcAft>
                  <a:spcPts val="0"/>
                </a:spcAft>
                <a:buNone/>
              </a:pPr>
              <a:r>
                <a:t/>
              </a:r>
              <a:endParaRPr sz="1800" u="sng"/>
            </a:p>
            <a:p>
              <a:pPr indent="0" lvl="0" marL="0" rtl="0" algn="l">
                <a:spcBef>
                  <a:spcPts val="0"/>
                </a:spcBef>
                <a:spcAft>
                  <a:spcPts val="0"/>
                </a:spcAft>
                <a:buNone/>
              </a:pPr>
              <a:r>
                <a:rPr lang="en-GB" sz="1800"/>
                <a:t>Hate Speech is content</a:t>
              </a:r>
              <a:endParaRPr sz="1800"/>
            </a:p>
            <a:p>
              <a:pPr indent="0" lvl="0" marL="0" rtl="0" algn="l">
                <a:spcBef>
                  <a:spcPts val="0"/>
                </a:spcBef>
                <a:spcAft>
                  <a:spcPts val="0"/>
                </a:spcAft>
                <a:buNone/>
              </a:pPr>
              <a:r>
                <a:rPr lang="en-GB" sz="1800"/>
                <a:t>Targeting people’s being</a:t>
              </a:r>
              <a:endParaRPr sz="1800"/>
            </a:p>
            <a:p>
              <a:pPr indent="0" lvl="0" marL="0" rtl="0" algn="l">
                <a:spcBef>
                  <a:spcPts val="0"/>
                </a:spcBef>
                <a:spcAft>
                  <a:spcPts val="0"/>
                </a:spcAft>
                <a:buNone/>
              </a:pPr>
              <a:r>
                <a:rPr lang="en-GB" sz="1800"/>
                <a:t>P</a:t>
              </a:r>
              <a:r>
                <a:rPr lang="en-GB" sz="1800"/>
                <a:t>rovokes, t</a:t>
              </a:r>
              <a:r>
                <a:rPr lang="en-GB" sz="1800"/>
                <a:t>hreatens. Hate.</a:t>
              </a:r>
              <a:endParaRPr sz="1800"/>
            </a:p>
          </p:txBody>
        </p:sp>
      </p:grpSp>
      <p:sp>
        <p:nvSpPr>
          <p:cNvPr id="186" name="Google Shape;186;p33"/>
          <p:cNvSpPr txBox="1"/>
          <p:nvPr/>
        </p:nvSpPr>
        <p:spPr>
          <a:xfrm>
            <a:off x="4308650" y="895400"/>
            <a:ext cx="4867200" cy="39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2BB0D4"/>
                </a:solidFill>
              </a:rPr>
              <a:t>Acrostic poem</a:t>
            </a:r>
            <a:endParaRPr b="1" sz="2400">
              <a:solidFill>
                <a:srgbClr val="2BB0D4"/>
              </a:solidFill>
            </a:endParaRPr>
          </a:p>
          <a:p>
            <a:pPr indent="0" lvl="0" marL="0" rtl="0" algn="l">
              <a:spcBef>
                <a:spcPts val="0"/>
              </a:spcBef>
              <a:spcAft>
                <a:spcPts val="0"/>
              </a:spcAft>
              <a:buNone/>
            </a:pPr>
            <a:r>
              <a:t/>
            </a:r>
            <a:endParaRPr sz="1800"/>
          </a:p>
          <a:p>
            <a:pPr indent="0" lvl="0" marL="0" rtl="0" algn="l">
              <a:spcBef>
                <a:spcPts val="0"/>
              </a:spcBef>
              <a:spcAft>
                <a:spcPts val="0"/>
              </a:spcAft>
              <a:buNone/>
            </a:pPr>
            <a:r>
              <a:rPr b="1" lang="en-GB" sz="1600"/>
              <a:t>H</a:t>
            </a:r>
            <a:r>
              <a:rPr lang="en-GB" sz="1600"/>
              <a:t>ate speech - </a:t>
            </a:r>
            <a:endParaRPr sz="1600"/>
          </a:p>
          <a:p>
            <a:pPr indent="0" lvl="0" marL="0" rtl="0" algn="l">
              <a:spcBef>
                <a:spcPts val="0"/>
              </a:spcBef>
              <a:spcAft>
                <a:spcPts val="0"/>
              </a:spcAft>
              <a:buNone/>
            </a:pPr>
            <a:r>
              <a:rPr b="1" lang="en-GB" sz="1600"/>
              <a:t>A</a:t>
            </a:r>
            <a:r>
              <a:rPr lang="en-GB" sz="1600"/>
              <a:t>dvocacy or promotion of hate,</a:t>
            </a:r>
            <a:endParaRPr sz="1600"/>
          </a:p>
          <a:p>
            <a:pPr indent="0" lvl="0" marL="0" rtl="0" algn="l">
              <a:spcBef>
                <a:spcPts val="0"/>
              </a:spcBef>
              <a:spcAft>
                <a:spcPts val="0"/>
              </a:spcAft>
              <a:buNone/>
            </a:pPr>
            <a:r>
              <a:rPr b="1" lang="en-GB" sz="1600"/>
              <a:t>T</a:t>
            </a:r>
            <a:r>
              <a:rPr lang="en-GB" sz="1600"/>
              <a:t>argeting a person or group.</a:t>
            </a:r>
            <a:endParaRPr sz="1600"/>
          </a:p>
          <a:p>
            <a:pPr indent="0" lvl="0" marL="0" rtl="0" algn="l">
              <a:spcBef>
                <a:spcPts val="0"/>
              </a:spcBef>
              <a:spcAft>
                <a:spcPts val="0"/>
              </a:spcAft>
              <a:buNone/>
            </a:pPr>
            <a:r>
              <a:rPr b="1" lang="en-GB" sz="1600"/>
              <a:t>E</a:t>
            </a:r>
            <a:r>
              <a:rPr lang="en-GB" sz="1600"/>
              <a:t>xpressing insults,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GB" sz="1600"/>
              <a:t>S</a:t>
            </a:r>
            <a:r>
              <a:rPr lang="en-GB" sz="1600"/>
              <a:t>tereotypes and stigmas.</a:t>
            </a:r>
            <a:endParaRPr sz="1600"/>
          </a:p>
          <a:p>
            <a:pPr indent="0" lvl="0" marL="0" rtl="0" algn="l">
              <a:spcBef>
                <a:spcPts val="0"/>
              </a:spcBef>
              <a:spcAft>
                <a:spcPts val="0"/>
              </a:spcAft>
              <a:buNone/>
            </a:pPr>
            <a:r>
              <a:rPr b="1" lang="en-GB" sz="1600"/>
              <a:t>P</a:t>
            </a:r>
            <a:r>
              <a:rPr lang="en-GB" sz="1600"/>
              <a:t>resented online on the grounds of</a:t>
            </a:r>
            <a:endParaRPr sz="1600"/>
          </a:p>
          <a:p>
            <a:pPr indent="0" lvl="0" marL="0" rtl="0" algn="l">
              <a:spcBef>
                <a:spcPts val="0"/>
              </a:spcBef>
              <a:spcAft>
                <a:spcPts val="0"/>
              </a:spcAft>
              <a:buNone/>
            </a:pPr>
            <a:r>
              <a:rPr b="1" lang="en-GB" sz="1600"/>
              <a:t>E</a:t>
            </a:r>
            <a:r>
              <a:rPr lang="en-GB" sz="1600"/>
              <a:t>thnicity, descent, colour, race age</a:t>
            </a:r>
            <a:endParaRPr sz="1600"/>
          </a:p>
          <a:p>
            <a:pPr indent="0" lvl="0" marL="0" rtl="0" algn="l">
              <a:spcBef>
                <a:spcPts val="0"/>
              </a:spcBef>
              <a:spcAft>
                <a:spcPts val="0"/>
              </a:spcAft>
              <a:buNone/>
            </a:pPr>
            <a:r>
              <a:rPr b="1" lang="en-GB" sz="1600"/>
              <a:t>E</a:t>
            </a:r>
            <a:r>
              <a:rPr lang="en-GB" sz="1600"/>
              <a:t>xploiting disability, language, religion, sex, gender</a:t>
            </a:r>
            <a:endParaRPr sz="1600"/>
          </a:p>
          <a:p>
            <a:pPr indent="0" lvl="0" marL="0" rtl="0" algn="l">
              <a:spcBef>
                <a:spcPts val="0"/>
              </a:spcBef>
              <a:spcAft>
                <a:spcPts val="0"/>
              </a:spcAft>
              <a:buNone/>
            </a:pPr>
            <a:r>
              <a:rPr b="1" lang="en-GB" sz="1600"/>
              <a:t>C</a:t>
            </a:r>
            <a:r>
              <a:rPr lang="en-GB" sz="1600"/>
              <a:t>haracteristics personal to the individual or group</a:t>
            </a:r>
            <a:endParaRPr sz="1600"/>
          </a:p>
          <a:p>
            <a:pPr indent="0" lvl="0" marL="0" rtl="0" algn="l">
              <a:spcBef>
                <a:spcPts val="0"/>
              </a:spcBef>
              <a:spcAft>
                <a:spcPts val="0"/>
              </a:spcAft>
              <a:buNone/>
            </a:pPr>
            <a:r>
              <a:rPr b="1" lang="en-GB" sz="1600"/>
              <a:t>H</a:t>
            </a:r>
            <a:r>
              <a:rPr lang="en-GB" sz="1600"/>
              <a:t>ate speech.</a:t>
            </a:r>
            <a:endParaRPr sz="1600"/>
          </a:p>
        </p:txBody>
      </p:sp>
      <p:pic>
        <p:nvPicPr>
          <p:cNvPr id="187" name="Google Shape;187;p33"/>
          <p:cNvPicPr preferRelativeResize="0"/>
          <p:nvPr/>
        </p:nvPicPr>
        <p:blipFill>
          <a:blip r:embed="rId3">
            <a:alphaModFix/>
          </a:blip>
          <a:stretch>
            <a:fillRect/>
          </a:stretch>
        </p:blipFill>
        <p:spPr>
          <a:xfrm>
            <a:off x="924450" y="136050"/>
            <a:ext cx="696026" cy="759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