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18"/>
  </p:notesMasterIdLst>
  <p:sldIdLst>
    <p:sldId id="256" r:id="rId6"/>
    <p:sldId id="282" r:id="rId7"/>
    <p:sldId id="267" r:id="rId8"/>
    <p:sldId id="286" r:id="rId9"/>
    <p:sldId id="287" r:id="rId10"/>
    <p:sldId id="283" r:id="rId11"/>
    <p:sldId id="288" r:id="rId12"/>
    <p:sldId id="292" r:id="rId13"/>
    <p:sldId id="293" r:id="rId14"/>
    <p:sldId id="294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879"/>
    <a:srgbClr val="F2DF74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18"/>
  </p:normalViewPr>
  <p:slideViewPr>
    <p:cSldViewPr snapToGrid="0" snapToObjects="1">
      <p:cViewPr varScale="1">
        <p:scale>
          <a:sx n="40" d="100"/>
          <a:sy n="40" d="100"/>
        </p:scale>
        <p:origin x="44" y="6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2DF7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2DF74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DF7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2DF7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2DF74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2DF7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25954"/>
            <a:ext cx="9144000" cy="731520"/>
          </a:xfrm>
        </p:spPr>
        <p:txBody>
          <a:bodyPr>
            <a:noAutofit/>
          </a:bodyPr>
          <a:lstStyle/>
          <a:p>
            <a:r>
              <a:rPr lang="de-DE" sz="3600" dirty="0"/>
              <a:t>Wie man ein ausgezeichneter Club wird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6638"/>
            <a:ext cx="9144000" cy="914400"/>
          </a:xfrm>
        </p:spPr>
        <p:txBody>
          <a:bodyPr/>
          <a:lstStyle/>
          <a:p>
            <a:r>
              <a:rPr lang="en-US" dirty="0"/>
              <a:t>The Successful Club Series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68FC1E-F35D-0A03-CB43-39210AEA139C}"/>
              </a:ext>
            </a:extLst>
          </p:cNvPr>
          <p:cNvSpPr txBox="1">
            <a:spLocks/>
          </p:cNvSpPr>
          <p:nvPr/>
        </p:nvSpPr>
        <p:spPr>
          <a:xfrm>
            <a:off x="1524000" y="5030351"/>
            <a:ext cx="9144000" cy="55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noProof="0" dirty="0"/>
              <a:t>Serie “Erfolgreicher Club”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7C55E0F5-C2BD-13C5-7A95-993E36779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6465888"/>
            <a:ext cx="6242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1pPr>
            <a:lvl2pPr marL="742950" indent="-28575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2pPr>
            <a:lvl3pPr marL="11430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3pPr>
            <a:lvl4pPr marL="16002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4pPr>
            <a:lvl5pPr marL="20574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Frei übersetzt von Sarah Mewes, Division A </a:t>
            </a:r>
            <a:r>
              <a:rPr lang="de-DE" altLang="de-DE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Director</a:t>
            </a:r>
            <a:r>
              <a:rPr lang="de-DE" altLang="de-DE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2025/2026, District 95 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AA3C-6A1D-0D6A-FFD2-876482FEB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78E3E-0AE7-5125-03F0-F2EB44402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812" y="1262840"/>
            <a:ext cx="5818187" cy="47689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/>
              <a:t>Für </a:t>
            </a:r>
            <a:r>
              <a:rPr lang="de-DE" sz="2500" b="1" dirty="0"/>
              <a:t>neu gegründete Clubs </a:t>
            </a:r>
            <a:r>
              <a:rPr lang="de-DE" sz="2500" dirty="0"/>
              <a:t>beträgt der Fälligkeitstermin </a:t>
            </a:r>
            <a:r>
              <a:rPr lang="de-DE" sz="2500" b="1" dirty="0"/>
              <a:t>90 Tage </a:t>
            </a:r>
            <a:r>
              <a:rPr lang="de-DE" sz="2500" dirty="0"/>
              <a:t>nach dem Gründungsdatum. </a:t>
            </a:r>
          </a:p>
          <a:p>
            <a:pPr>
              <a:lnSpc>
                <a:spcPct val="150000"/>
              </a:lnSpc>
            </a:pPr>
            <a:r>
              <a:rPr lang="de-DE" sz="2500" dirty="0"/>
              <a:t>Clubs, die nach dem 1. April gegründet werden, wird die Einreichung des Cluberfolgsplans für das Jahr der Gründung </a:t>
            </a:r>
            <a:r>
              <a:rPr lang="de-DE" sz="2500" b="1" dirty="0"/>
              <a:t>automatisch</a:t>
            </a:r>
            <a:r>
              <a:rPr lang="de-DE" sz="2500" dirty="0"/>
              <a:t> angerechnet.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2FC1AA-B654-5EC8-3DF3-A888437A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0800"/>
            <a:ext cx="5818066" cy="742574"/>
          </a:xfrm>
        </p:spPr>
        <p:txBody>
          <a:bodyPr>
            <a:noAutofit/>
          </a:bodyPr>
          <a:lstStyle/>
          <a:p>
            <a:r>
              <a:rPr lang="de-DE" dirty="0"/>
              <a:t>Cluberfolgsplan – Pflicht!</a:t>
            </a:r>
            <a:endParaRPr lang="en-US" dirty="0"/>
          </a:p>
        </p:txBody>
      </p:sp>
      <p:pic>
        <p:nvPicPr>
          <p:cNvPr id="7" name="Bildplatzhalter 6" descr="Ein Bild, das Person, Kleidung, Mann, Im Haus enthält.&#10;&#10;KI-generierte Inhalte können fehlerhaft sein.">
            <a:extLst>
              <a:ext uri="{FF2B5EF4-FFF2-40B4-BE49-F238E27FC236}">
                <a16:creationId xmlns:a16="http://schemas.microsoft.com/office/drawing/2014/main" id="{E3D6596E-6191-FE06-6078-81E0E36948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" b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60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852550"/>
            <a:ext cx="11647367" cy="3190505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de-DE" sz="4000" b="1" noProof="0" dirty="0"/>
              <a:t>Ein „Ausgezeichneter Club“ </a:t>
            </a:r>
          </a:p>
          <a:p>
            <a:pPr marL="0" indent="0" algn="ctr">
              <a:buNone/>
            </a:pPr>
            <a:r>
              <a:rPr lang="de-DE" sz="6600" b="1" noProof="0" dirty="0"/>
              <a:t>= </a:t>
            </a:r>
          </a:p>
          <a:p>
            <a:pPr marL="0" indent="0" algn="ctr">
              <a:buNone/>
            </a:pPr>
            <a:r>
              <a:rPr lang="de-DE" sz="4000" b="1" noProof="0" dirty="0"/>
              <a:t>Eine ausgezeichnete Erfahrung</a:t>
            </a:r>
          </a:p>
        </p:txBody>
      </p:sp>
    </p:spTree>
    <p:extLst>
      <p:ext uri="{BB962C8B-B14F-4D97-AF65-F5344CB8AC3E}">
        <p14:creationId xmlns:p14="http://schemas.microsoft.com/office/powerpoint/2010/main" val="349871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Jedes Clubmitglied ist Teil des Teams!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8208"/>
            <a:ext cx="9144000" cy="2168823"/>
          </a:xfrm>
        </p:spPr>
        <p:txBody>
          <a:bodyPr>
            <a:noAutofit/>
          </a:bodyPr>
          <a:lstStyle/>
          <a:p>
            <a:r>
              <a:rPr lang="de-DE" sz="4800" b="1" dirty="0"/>
              <a:t>Die Auszeichnung als „Ausgezeichneter Club“ bringt für alle Vorteile.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3008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Clubziele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DE" noProof="0" dirty="0"/>
              <a:t>Bildungsabschlüsse</a:t>
            </a:r>
          </a:p>
          <a:p>
            <a:pPr>
              <a:lnSpc>
                <a:spcPct val="200000"/>
              </a:lnSpc>
            </a:pPr>
            <a:r>
              <a:rPr lang="de-DE" noProof="0" dirty="0"/>
              <a:t>Mitgliederwachstum</a:t>
            </a:r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9048" cy="6217920"/>
          </a:xfrm>
        </p:spPr>
      </p:pic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Qualifikationsanforderungen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249878"/>
            <a:ext cx="11255975" cy="483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 ordnungsgemäßem Zustand („Good Standing“) sein und: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de-DE" dirty="0"/>
              <a:t>am 30. Juni (Ende des TM-Jahres) mindestens zwanzig Mitglieder haben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ODER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am 30. Juni (Ende des TM-Jahres) einen Nettozuwachs von mindestens drei neuen, dualen (doppelte Clubmitgliedschaften) oder wiedereingesetzten Mitgliedern haben</a:t>
            </a:r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b="1" dirty="0"/>
              <a:t>UND</a:t>
            </a:r>
          </a:p>
          <a:p>
            <a:pPr marL="0" indent="0">
              <a:buNone/>
            </a:pPr>
            <a:r>
              <a:rPr lang="de-DE" noProof="0" dirty="0"/>
              <a:t>einen Cluberfolgsplan bis zum 30. September eingereicht haben.</a:t>
            </a:r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 zu erreichende Ziele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0559785" cy="4358244"/>
          </a:xfrm>
        </p:spPr>
        <p:txBody>
          <a:bodyPr/>
          <a:lstStyle/>
          <a:p>
            <a:pPr marL="0" indent="0">
              <a:buNone/>
            </a:pPr>
            <a:r>
              <a:rPr lang="de-DE" b="1" noProof="0" dirty="0">
                <a:latin typeface="+mj-lt"/>
              </a:rPr>
              <a:t>Bildung</a:t>
            </a:r>
          </a:p>
          <a:p>
            <a:pPr marL="514350" indent="-514350">
              <a:buFont typeface="+mj-lt"/>
              <a:buAutoNum type="arabicPeriod"/>
            </a:pPr>
            <a:r>
              <a:rPr lang="de-DE" noProof="0" dirty="0"/>
              <a:t>Vier Stufe-1-Auszeichnungen erreicht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Zwei Stufe-2-Auszeichnungen erreicht</a:t>
            </a:r>
            <a:endParaRPr lang="de-DE" noProof="0" dirty="0"/>
          </a:p>
          <a:p>
            <a:pPr marL="514350" indent="-514350">
              <a:buFont typeface="+mj-lt"/>
              <a:buAutoNum type="arabicPeriod"/>
            </a:pPr>
            <a:r>
              <a:rPr lang="de-DE" noProof="0" dirty="0"/>
              <a:t>Zwei </a:t>
            </a:r>
            <a:r>
              <a:rPr lang="de-DE" u="sng" noProof="0" dirty="0"/>
              <a:t>weitere</a:t>
            </a:r>
            <a:r>
              <a:rPr lang="de-DE" dirty="0"/>
              <a:t> Stufe-2-Auszeichnungen erreicht</a:t>
            </a:r>
            <a:endParaRPr lang="de-DE" noProof="0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Zwei Stufe-3-Auszeichnungen erreicht</a:t>
            </a:r>
            <a:endParaRPr lang="de-DE" noProof="0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Eine Stufe-4-, Lernpfadabschluss- oder DTM-Auszeichnung erreicht </a:t>
            </a: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Eine </a:t>
            </a:r>
            <a:r>
              <a:rPr lang="de-DE" u="sng" dirty="0"/>
              <a:t>weitere</a:t>
            </a:r>
            <a:r>
              <a:rPr lang="de-DE" dirty="0"/>
              <a:t> Stufe-4-, Lernpfadabschluss- oder DTM-Auszeichnung erreicht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 zu erreichende Ziele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267326"/>
            <a:ext cx="11647367" cy="4892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noProof="0" dirty="0">
                <a:latin typeface="+mj-lt"/>
              </a:rPr>
              <a:t>Mitgliedschaft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de-DE" dirty="0"/>
              <a:t>Vier neue, duale oder wiedereingesetzte Mitglieder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de-DE" dirty="0"/>
              <a:t>Vier </a:t>
            </a:r>
            <a:r>
              <a:rPr lang="de-DE" u="sng" dirty="0"/>
              <a:t>weitere</a:t>
            </a:r>
            <a:r>
              <a:rPr lang="de-DE" dirty="0"/>
              <a:t> neue, duale oder wiedereingesetzte Mitglieder</a:t>
            </a:r>
            <a:endParaRPr lang="en-US" dirty="0"/>
          </a:p>
          <a:p>
            <a:pPr marL="0" indent="0">
              <a:buNone/>
            </a:pPr>
            <a:r>
              <a:rPr lang="de-DE" b="1" noProof="0" dirty="0"/>
              <a:t>Schulungen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de-DE" dirty="0"/>
              <a:t>In jedem der zwei Trainingszeiträume wurden mindestens vier Club Officer-Rollen geschult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Verwaltung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Pünktliche Zahlung von Mitgliedsbeiträgen mit den zugehörigen Namen von acht Mitgliedern (von denen mindestens drei verlängernde Mitglieder sein müssen ) für einen Halbjahres-Zeitraum und die pünktliche Übermittlung einer Club Officer-Liste.</a:t>
            </a:r>
            <a:r>
              <a:rPr lang="en-US" dirty="0"/>
              <a:t>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Anerkennung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2B27F-61D6-8710-A715-8E92902C5627}"/>
              </a:ext>
            </a:extLst>
          </p:cNvPr>
          <p:cNvCxnSpPr>
            <a:cxnSpLocks/>
          </p:cNvCxnSpPr>
          <p:nvPr/>
        </p:nvCxnSpPr>
        <p:spPr>
          <a:xfrm>
            <a:off x="465494" y="5285549"/>
            <a:ext cx="11311385" cy="46794"/>
          </a:xfrm>
          <a:prstGeom prst="line">
            <a:avLst/>
          </a:prstGeom>
          <a:ln w="22225">
            <a:solidFill>
              <a:srgbClr val="0B587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488932-2646-39A5-D2B3-B170C6ADB302}"/>
              </a:ext>
            </a:extLst>
          </p:cNvPr>
          <p:cNvSpPr txBox="1"/>
          <p:nvPr/>
        </p:nvSpPr>
        <p:spPr>
          <a:xfrm>
            <a:off x="465494" y="5332343"/>
            <a:ext cx="1010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  *</a:t>
            </a:r>
            <a:r>
              <a:rPr lang="de-DE" sz="1600" i="1" noProof="0" dirty="0"/>
              <a:t>Besondere Bedingungen für neu gegründete Clubs</a:t>
            </a:r>
          </a:p>
          <a:p>
            <a:r>
              <a:rPr lang="de-DE" sz="1600" i="1" noProof="0" dirty="0"/>
              <a:t>**Transfermitgliedschaften werden nicht auf diese Zahl angerechnet </a:t>
            </a:r>
            <a:endParaRPr lang="en-US" sz="1600" i="1" dirty="0"/>
          </a:p>
        </p:txBody>
      </p:sp>
      <p:pic>
        <p:nvPicPr>
          <p:cNvPr id="7" name="Grafik 6" descr="Ein Bild, das Text, Quittung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74DEFC35-E570-FE47-1D8F-78E718C1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9" y="1089958"/>
            <a:ext cx="11361764" cy="40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4405" r="38196" b="7708"/>
          <a:stretch/>
        </p:blipFill>
        <p:spPr>
          <a:xfrm>
            <a:off x="6096000" y="0"/>
            <a:ext cx="6096000" cy="62179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Cluberfolgsplan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noProof="0" dirty="0"/>
              <a:t>Konkrete Ziele festlegen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noProof="0" dirty="0"/>
              <a:t>Strategien entwickeln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noProof="0" dirty="0"/>
              <a:t>Zuständigkeiten bestimmen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noProof="0" dirty="0"/>
              <a:t>Zeitplan erstellen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noProof="0" dirty="0"/>
              <a:t>Erfolge nachverfolgen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D934-1A85-A625-32F8-A50D8B4D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66C1-EB84-22D1-6E66-2F0BE930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0800"/>
            <a:ext cx="5818066" cy="742574"/>
          </a:xfrm>
        </p:spPr>
        <p:txBody>
          <a:bodyPr>
            <a:noAutofit/>
          </a:bodyPr>
          <a:lstStyle/>
          <a:p>
            <a:r>
              <a:rPr lang="de-DE" dirty="0"/>
              <a:t>Cluberfolgsplan – Pflicht!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45F6-5F53-358A-0012-49FB275BD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716" y="1109049"/>
            <a:ext cx="5498276" cy="4332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Was ist neu ab dem 1. Juli 2025?</a:t>
            </a:r>
            <a:br>
              <a:rPr lang="de-DE" sz="2600" dirty="0"/>
            </a:br>
            <a:r>
              <a:rPr lang="de-DE" sz="2600" dirty="0"/>
              <a:t>Clubs </a:t>
            </a:r>
            <a:r>
              <a:rPr lang="de-DE" sz="2600" b="1" dirty="0"/>
              <a:t>müssen</a:t>
            </a:r>
            <a:r>
              <a:rPr lang="de-DE" sz="2600" dirty="0"/>
              <a:t> ihren Cluberfolgsplan bis spätestens </a:t>
            </a:r>
            <a:r>
              <a:rPr lang="de-DE" sz="2600" b="1" dirty="0"/>
              <a:t>30. September 2025</a:t>
            </a:r>
            <a:r>
              <a:rPr lang="de-DE" sz="2600" dirty="0"/>
              <a:t> über Club Central einreichen, um am Programm zur Auszeichnung von Clubs teilnehmen zu können.</a:t>
            </a:r>
            <a:endParaRPr lang="en-US" sz="2600" dirty="0"/>
          </a:p>
        </p:txBody>
      </p:sp>
      <p:pic>
        <p:nvPicPr>
          <p:cNvPr id="8" name="Bildplatzhalter 7" descr="Ein Bild, das Kleidung, Person, Schuhwerk, Lächeln enthält.&#10;&#10;KI-generierte Inhalte können fehlerhaft sein.">
            <a:extLst>
              <a:ext uri="{FF2B5EF4-FFF2-40B4-BE49-F238E27FC236}">
                <a16:creationId xmlns:a16="http://schemas.microsoft.com/office/drawing/2014/main" id="{D502483F-09FF-A9FF-05CD-690756B6D7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" b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5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3D198-247F-1193-D6FD-883FC791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678D-B597-D630-CE78-90FE3B44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279" y="1535080"/>
            <a:ext cx="5498980" cy="4332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600" dirty="0"/>
              <a:t>Selbst bei sehr guter Zielerreichung (Mitgliederzahl, Bildungsziele etc.) kann </a:t>
            </a:r>
            <a:r>
              <a:rPr lang="de-DE" sz="2600" b="1" dirty="0"/>
              <a:t>keine Auszeichnung</a:t>
            </a:r>
            <a:r>
              <a:rPr lang="de-DE" sz="2600" dirty="0"/>
              <a:t> verliehen werden, wenn kein Cluberfolgsplan eingereicht wurde.</a:t>
            </a:r>
            <a:endParaRPr lang="en-US" sz="2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49B7D0-157B-2E7E-EF8F-F24F55E1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50800"/>
            <a:ext cx="5818066" cy="742574"/>
          </a:xfrm>
        </p:spPr>
        <p:txBody>
          <a:bodyPr>
            <a:noAutofit/>
          </a:bodyPr>
          <a:lstStyle/>
          <a:p>
            <a:r>
              <a:rPr lang="de-DE" dirty="0"/>
              <a:t>Cluberfolgsplan – Pflicht!</a:t>
            </a:r>
            <a:endParaRPr lang="en-US" dirty="0"/>
          </a:p>
        </p:txBody>
      </p:sp>
      <p:pic>
        <p:nvPicPr>
          <p:cNvPr id="7" name="Bildplatzhalter 6" descr="Ein Bild, das Mobiliar, Kleidung, Tisch, Schuhwerk enthält.&#10;&#10;KI-generierte Inhalte können fehlerhaft sein.">
            <a:extLst>
              <a:ext uri="{FF2B5EF4-FFF2-40B4-BE49-F238E27FC236}">
                <a16:creationId xmlns:a16="http://schemas.microsoft.com/office/drawing/2014/main" id="{D49F312C-E809-C09C-8D55-EC28671179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" b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7425081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B2711F6-328C-E245-95D1-571D2E11DBFD}" vid="{EE5DBBF0-4BB4-784D-81B3-31040CDF4335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B2711F6-328C-E245-95D1-571D2E11DBFD}" vid="{60A0540D-10A0-D74A-B1DC-915144F8C7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33FC7432FEF44984CF47768FA684E2" ma:contentTypeVersion="16" ma:contentTypeDescription="Create a new document." ma:contentTypeScope="" ma:versionID="1de7e9fe96c3498f50023b7a13209a04">
  <xsd:schema xmlns:xsd="http://www.w3.org/2001/XMLSchema" xmlns:xs="http://www.w3.org/2001/XMLSchema" xmlns:p="http://schemas.microsoft.com/office/2006/metadata/properties" xmlns:ns2="ac26ef01-b6c3-4572-8707-9c06d710cfd3" xmlns:ns3="21de3649-6b75-473d-bb68-2a9f59004b9d" targetNamespace="http://schemas.microsoft.com/office/2006/metadata/properties" ma:root="true" ma:fieldsID="f3f5007bbbfd80071f20480505c05bba" ns2:_="" ns3:_="">
    <xsd:import namespace="ac26ef01-b6c3-4572-8707-9c06d710cfd3"/>
    <xsd:import namespace="21de3649-6b75-473d-bb68-2a9f59004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6ef01-b6c3-4572-8707-9c06d710c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3c1ae6-fb4c-46f0-9f45-decf50a5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e3649-6b75-473d-bb68-2a9f59004b9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e9da3d0-8424-4781-a302-42b917fc0bd2}" ma:internalName="TaxCatchAll" ma:showField="CatchAllData" ma:web="21de3649-6b75-473d-bb68-2a9f59004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de3649-6b75-473d-bb68-2a9f59004b9d" xsi:nil="true"/>
    <lcf76f155ced4ddcb4097134ff3c332f xmlns="ac26ef01-b6c3-4572-8707-9c06d710cf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7C471F-7E68-4ADE-966B-FEE6939B4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D1BEA-5466-48E1-BA0C-F0D84A064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6ef01-b6c3-4572-8707-9c06d710cfd3"/>
    <ds:schemaRef ds:uri="21de3649-6b75-473d-bb68-2a9f59004b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33452-BEDF-4B7F-A3B4-639FCF11E275}">
  <ds:schemaRefs>
    <ds:schemaRef ds:uri="http://schemas.microsoft.com/office/2006/metadata/properties"/>
    <ds:schemaRef ds:uri="http://schemas.microsoft.com/office/infopath/2007/PartnerControls"/>
    <ds:schemaRef ds:uri="21de3649-6b75-473d-bb68-2a9f59004b9d"/>
    <ds:schemaRef ds:uri="ac26ef01-b6c3-4572-8707-9c06d710cf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0</TotalTime>
  <Words>359</Words>
  <Application>Microsoft Office PowerPoint</Application>
  <PresentationFormat>Breitbild</PresentationFormat>
  <Paragraphs>58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Myriad Pro Light</vt:lpstr>
      <vt:lpstr>Toastmasters Theme Light Mode</vt:lpstr>
      <vt:lpstr>Toastmasters Theme Dark Mode</vt:lpstr>
      <vt:lpstr>Wie man ein ausgezeichneter Club wird</vt:lpstr>
      <vt:lpstr>Clubziele</vt:lpstr>
      <vt:lpstr>Qualifikationsanforderungen</vt:lpstr>
      <vt:lpstr>10 zu erreichende Ziele</vt:lpstr>
      <vt:lpstr>10 zu erreichende Ziele</vt:lpstr>
      <vt:lpstr>Anerkennung</vt:lpstr>
      <vt:lpstr>Cluberfolgsplan</vt:lpstr>
      <vt:lpstr>Cluberfolgsplan – Pflicht!</vt:lpstr>
      <vt:lpstr>Cluberfolgsplan – Pflicht!</vt:lpstr>
      <vt:lpstr>Cluberfolgsplan – Pflicht!</vt:lpstr>
      <vt:lpstr>Motivation</vt:lpstr>
      <vt:lpstr>Jedes Clubmitglied ist Teil des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Distinguished Club</dc:title>
  <dc:creator>Annabelle Tracy</dc:creator>
  <cp:lastModifiedBy>A. Hoffmann</cp:lastModifiedBy>
  <cp:revision>16</cp:revision>
  <dcterms:created xsi:type="dcterms:W3CDTF">2022-06-28T14:33:18Z</dcterms:created>
  <dcterms:modified xsi:type="dcterms:W3CDTF">2025-12-03T14:10:05Z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0x0101000033FC7432FEF44984CF47768FA684E2</vt:lpwstr>
  </property>
</Properties>
</file>