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1" r:id="rId5"/>
  </p:sldMasterIdLst>
  <p:notesMasterIdLst>
    <p:notesMasterId r:id="rId18"/>
  </p:notesMasterIdLst>
  <p:sldIdLst>
    <p:sldId id="256" r:id="rId6"/>
    <p:sldId id="282" r:id="rId7"/>
    <p:sldId id="267" r:id="rId8"/>
    <p:sldId id="286" r:id="rId9"/>
    <p:sldId id="287" r:id="rId10"/>
    <p:sldId id="283" r:id="rId11"/>
    <p:sldId id="288" r:id="rId12"/>
    <p:sldId id="292" r:id="rId13"/>
    <p:sldId id="293" r:id="rId14"/>
    <p:sldId id="294" r:id="rId15"/>
    <p:sldId id="290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5879"/>
    <a:srgbClr val="F2DF74"/>
    <a:srgbClr val="497593"/>
    <a:srgbClr val="7B98B2"/>
    <a:srgbClr val="B3C3D3"/>
    <a:srgbClr val="004165"/>
    <a:srgbClr val="772432"/>
    <a:srgbClr val="FEEE9F"/>
    <a:srgbClr val="E5E5E5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18"/>
  </p:normalViewPr>
  <p:slideViewPr>
    <p:cSldViewPr snapToGrid="0" snapToObjects="1">
      <p:cViewPr varScale="1">
        <p:scale>
          <a:sx n="40" d="100"/>
          <a:sy n="40" d="100"/>
        </p:scale>
        <p:origin x="44" y="684"/>
      </p:cViewPr>
      <p:guideLst/>
    </p:cSldViewPr>
  </p:slideViewPr>
  <p:outlineViewPr>
    <p:cViewPr>
      <p:scale>
        <a:sx n="75" d="100"/>
        <a:sy n="75" d="100"/>
      </p:scale>
      <p:origin x="0" y="-671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ACEEB-96A6-BE4B-AD4A-D8B0035CB14C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47FC4-CAF1-6741-875A-C83F3721E6B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39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65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oastmasters International">
            <a:extLst>
              <a:ext uri="{FF2B5EF4-FFF2-40B4-BE49-F238E27FC236}">
                <a16:creationId xmlns:a16="http://schemas.microsoft.com/office/drawing/2014/main" id="{81373B61-26E6-9E41-B3D7-2240926DC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4715" y="1830810"/>
            <a:ext cx="2782570" cy="4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3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403F9B-2509-B349-8F7B-B7A269B84D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49420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A32ABD0-551C-8047-9A8B-46EC083AD1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175783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164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DCE7488-AC56-214B-8402-0373CFC92E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852E0A00-B946-634D-9F60-5900F6809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01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D36E625B-E8A5-F64D-B280-FF6E4EB345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0FB4EF4-997C-8046-914F-6E0CB5DC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092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489E208B-BC0A-9749-9CAE-3D838D9DE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01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29875B-36BA-7147-91A7-92751BF38026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530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5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6B948D-23E4-3F42-B765-2AA919B9E9C5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14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w to use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How to use Colors on Charts/Tables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lnSpc>
                <a:spcPct val="110000"/>
              </a:lnSpc>
            </a:pPr>
            <a:r>
              <a:rPr lang="en-US" sz="2800" b="0" dirty="0"/>
              <a:t>When utilizing a chart, make sure there is enough color contrast between the text and the background color. Review the example on the next slide.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81AD1C-9BAD-504D-A94E-B572CF6BB330}"/>
              </a:ext>
            </a:extLst>
          </p:cNvPr>
          <p:cNvGrpSpPr/>
          <p:nvPr userDrawn="1"/>
        </p:nvGrpSpPr>
        <p:grpSpPr>
          <a:xfrm>
            <a:off x="6971959" y="785112"/>
            <a:ext cx="4340506" cy="868101"/>
            <a:chOff x="382104" y="3327719"/>
            <a:chExt cx="4340506" cy="8681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4C0F28-DFB4-FB48-B1BA-69CBD0ECB0DE}"/>
                </a:ext>
              </a:extLst>
            </p:cNvPr>
            <p:cNvSpPr/>
            <p:nvPr userDrawn="1"/>
          </p:nvSpPr>
          <p:spPr>
            <a:xfrm>
              <a:off x="382105" y="3327719"/>
              <a:ext cx="868101" cy="868101"/>
            </a:xfrm>
            <a:prstGeom prst="rect">
              <a:avLst/>
            </a:prstGeom>
            <a:solidFill>
              <a:srgbClr val="B3C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C55AFF-0CD7-6E47-9CE6-AD24C7E762D1}"/>
                </a:ext>
              </a:extLst>
            </p:cNvPr>
            <p:cNvSpPr/>
            <p:nvPr userDrawn="1"/>
          </p:nvSpPr>
          <p:spPr>
            <a:xfrm>
              <a:off x="1250206" y="3327719"/>
              <a:ext cx="868101" cy="868101"/>
            </a:xfrm>
            <a:prstGeom prst="rect">
              <a:avLst/>
            </a:prstGeom>
            <a:solidFill>
              <a:srgbClr val="7B9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AF0F4FD-D576-DB44-882A-074F220CF31B}"/>
                </a:ext>
              </a:extLst>
            </p:cNvPr>
            <p:cNvSpPr/>
            <p:nvPr userDrawn="1"/>
          </p:nvSpPr>
          <p:spPr>
            <a:xfrm>
              <a:off x="2118307" y="3327719"/>
              <a:ext cx="868101" cy="868101"/>
            </a:xfrm>
            <a:prstGeom prst="rect">
              <a:avLst/>
            </a:prstGeom>
            <a:solidFill>
              <a:srgbClr val="4975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F15AC36-03F4-7F46-B01D-5A11BD0A6A94}"/>
                </a:ext>
              </a:extLst>
            </p:cNvPr>
            <p:cNvSpPr/>
            <p:nvPr userDrawn="1"/>
          </p:nvSpPr>
          <p:spPr>
            <a:xfrm>
              <a:off x="2986408" y="3327719"/>
              <a:ext cx="868101" cy="868101"/>
            </a:xfrm>
            <a:prstGeom prst="rect">
              <a:avLst/>
            </a:prstGeom>
            <a:solidFill>
              <a:srgbClr val="0B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527A42-9DFA-1A41-9DD3-25755BEA8387}"/>
                </a:ext>
              </a:extLst>
            </p:cNvPr>
            <p:cNvSpPr/>
            <p:nvPr userDrawn="1"/>
          </p:nvSpPr>
          <p:spPr>
            <a:xfrm>
              <a:off x="3854509" y="3327719"/>
              <a:ext cx="868101" cy="8681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F82D3875-578C-9849-9094-D12B6FE410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2104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C6DB5269-9F92-124F-9EFB-0B5E49CFC12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02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3DF9AC09-C32F-7848-A0E3-9D5E9CA9800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106732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CFA7C4A-3612-C345-A189-543B61F29B6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97483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342C6220-558E-134C-ADB9-621C3F5FC88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54509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26A98E-0B3B-D649-B831-8ECA3D5D07AC}"/>
              </a:ext>
            </a:extLst>
          </p:cNvPr>
          <p:cNvGrpSpPr/>
          <p:nvPr userDrawn="1"/>
        </p:nvGrpSpPr>
        <p:grpSpPr>
          <a:xfrm>
            <a:off x="6971959" y="1900356"/>
            <a:ext cx="4340506" cy="868101"/>
            <a:chOff x="6794478" y="3327719"/>
            <a:chExt cx="4340506" cy="86810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66CF8A-D4B7-0640-8565-D3974191389E}"/>
                </a:ext>
              </a:extLst>
            </p:cNvPr>
            <p:cNvSpPr/>
            <p:nvPr userDrawn="1"/>
          </p:nvSpPr>
          <p:spPr>
            <a:xfrm>
              <a:off x="6794479" y="3327719"/>
              <a:ext cx="868101" cy="868101"/>
            </a:xfrm>
            <a:prstGeom prst="rect">
              <a:avLst/>
            </a:prstGeom>
            <a:solidFill>
              <a:srgbClr val="DB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0E2D77-3B55-5242-B380-4175817554C0}"/>
                </a:ext>
              </a:extLst>
            </p:cNvPr>
            <p:cNvSpPr/>
            <p:nvPr userDrawn="1"/>
          </p:nvSpPr>
          <p:spPr>
            <a:xfrm>
              <a:off x="7662580" y="3327719"/>
              <a:ext cx="868101" cy="868101"/>
            </a:xfrm>
            <a:prstGeom prst="rect">
              <a:avLst/>
            </a:prstGeom>
            <a:solidFill>
              <a:srgbClr val="C08D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BD00BB-9D42-6243-9736-8E9F8874AA73}"/>
                </a:ext>
              </a:extLst>
            </p:cNvPr>
            <p:cNvSpPr/>
            <p:nvPr userDrawn="1"/>
          </p:nvSpPr>
          <p:spPr>
            <a:xfrm>
              <a:off x="8530681" y="3327719"/>
              <a:ext cx="868101" cy="868101"/>
            </a:xfrm>
            <a:prstGeom prst="rect">
              <a:avLst/>
            </a:prstGeom>
            <a:solidFill>
              <a:srgbClr val="A6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AFEEF79-D422-7B44-8963-650D1FCB8CAE}"/>
                </a:ext>
              </a:extLst>
            </p:cNvPr>
            <p:cNvSpPr/>
            <p:nvPr userDrawn="1"/>
          </p:nvSpPr>
          <p:spPr>
            <a:xfrm>
              <a:off x="9398782" y="3327719"/>
              <a:ext cx="868101" cy="868101"/>
            </a:xfrm>
            <a:prstGeom prst="rect">
              <a:avLst/>
            </a:prstGeom>
            <a:solidFill>
              <a:srgbClr val="8D3B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7089A6-0701-4840-8598-9AAA5958F3F3}"/>
                </a:ext>
              </a:extLst>
            </p:cNvPr>
            <p:cNvSpPr/>
            <p:nvPr userDrawn="1"/>
          </p:nvSpPr>
          <p:spPr>
            <a:xfrm>
              <a:off x="10266883" y="3327719"/>
              <a:ext cx="868101" cy="868101"/>
            </a:xfrm>
            <a:prstGeom prst="rect">
              <a:avLst/>
            </a:prstGeom>
            <a:solidFill>
              <a:srgbClr val="772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AE711AD8-A200-934D-BA4B-F4C6307321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794478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D72198E-3F55-524E-9B45-1E7C4E57149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62580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D4572998-3193-9748-BC2F-A847C2A2FD4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191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DD2B0AB2-F8FE-344E-B643-8D6D9718EF9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387207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23C15460-6F14-C946-A23F-08B4721FF7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26688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9D9239-BCD2-0A4E-8663-64AA8D579F28}"/>
              </a:ext>
            </a:extLst>
          </p:cNvPr>
          <p:cNvSpPr txBox="1"/>
          <p:nvPr userDrawn="1"/>
        </p:nvSpPr>
        <p:spPr>
          <a:xfrm>
            <a:off x="6971959" y="3097411"/>
            <a:ext cx="43405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Minimum font size - </a:t>
            </a:r>
            <a:r>
              <a:rPr lang="en-US" sz="1800" b="1" dirty="0"/>
              <a:t>18pt</a:t>
            </a:r>
            <a:r>
              <a:rPr lang="en-US" sz="1800" b="0" dirty="0"/>
              <a:t>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Font weight - </a:t>
            </a:r>
            <a:r>
              <a:rPr lang="en-US" sz="1800" b="1" dirty="0"/>
              <a:t>Bold </a:t>
            </a:r>
            <a:r>
              <a:rPr lang="en-US" sz="1800" b="0" dirty="0"/>
              <a:t>(when used on background colors, for best accessibility).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Dark Gray </a:t>
            </a:r>
            <a:r>
              <a:rPr lang="en-US" sz="1800" b="1" i="0" dirty="0">
                <a:latin typeface="Arial" panose="020B0604020202020204" pitchFamily="34" charset="0"/>
                <a:cs typeface="Arial" panose="020B0604020202020204" pitchFamily="34" charset="0"/>
              </a:rPr>
              <a:t>#333333 </a:t>
            </a:r>
            <a:r>
              <a:rPr lang="en-US" sz="1800" b="0" dirty="0"/>
              <a:t>Text color on Accent 1 and Accent 2. 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White </a:t>
            </a:r>
            <a:r>
              <a:rPr lang="en-US" sz="1800" b="1" dirty="0"/>
              <a:t>#FFFFFF </a:t>
            </a:r>
            <a:r>
              <a:rPr lang="en-US" sz="1800" b="0" dirty="0"/>
              <a:t>Text color </a:t>
            </a:r>
            <a:br>
              <a:rPr lang="en-US" sz="1800" b="0" dirty="0"/>
            </a:br>
            <a:r>
              <a:rPr lang="en-US" sz="1800" b="0" dirty="0"/>
              <a:t>on Accent 3, Accent 4, and Accent 5.</a:t>
            </a:r>
          </a:p>
        </p:txBody>
      </p:sp>
      <p:sp>
        <p:nvSpPr>
          <p:cNvPr id="36" name="Slide Number Placeholder 14">
            <a:extLst>
              <a:ext uri="{FF2B5EF4-FFF2-40B4-BE49-F238E27FC236}">
                <a16:creationId xmlns:a16="http://schemas.microsoft.com/office/drawing/2014/main" id="{D2C14E01-4C90-EF4B-979D-86C4EB40D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06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007AC1-DD37-6E42-98C3-86C02FBCC8E2}"/>
              </a:ext>
            </a:extLst>
          </p:cNvPr>
          <p:cNvSpPr/>
          <p:nvPr userDrawn="1"/>
        </p:nvSpPr>
        <p:spPr>
          <a:xfrm rot="10800000">
            <a:off x="-6283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>
                <a:solidFill>
                  <a:srgbClr val="F2DF74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C0252C4-B718-4F4E-9975-7ABBF9C571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6113" y="1830811"/>
            <a:ext cx="2775881" cy="4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F0269-F024-D749-ADD6-30FCAA36B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08B39C-174F-EF45-985E-CC5DE69A33EE}" type="slidenum">
              <a:rPr lang="en-US" smtClean="0"/>
              <a:t>‹Nr.›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7BCF0-7BC9-FC4A-A00C-B7A2A9EF5227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8A56CE-E456-3B41-B78A-04881A67DE18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1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619CAB-6643-C445-9D1E-B586B7DBC1C9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2420E5-B19B-524A-8BC9-508D147EF32B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9AF70D-6371-A340-A1FF-58A02DD84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548366F-DD1B-E444-8E3B-E95A563D0E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F2DF74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EDBFCD6-6E1D-B541-A1AF-99FEDC0C7A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2555325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2DF74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6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08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70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1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1311304-9C98-8B49-B434-134184A09B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0320AC0-0FC1-8C47-8026-8DEF53359B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36392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ln>
                  <a:noFill/>
                </a:ln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3F4821-83A2-084E-87B9-80099BFD85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D38DF34-14F9-5F41-8070-1BD3DEF20C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5DF8844-5287-1E4A-BF7D-DE2C1E03B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3E7AE11-2C77-954A-BEF0-800001182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856762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rgbClr val="F5F5F5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6A30D6AC-E7B5-0C42-8FD4-4E98826C8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419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017C5F-3EE2-C848-A0FF-9B4B43B3F6D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958830-11F8-214C-8249-594F82B018E7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14">
            <a:extLst>
              <a:ext uri="{FF2B5EF4-FFF2-40B4-BE49-F238E27FC236}">
                <a16:creationId xmlns:a16="http://schemas.microsoft.com/office/drawing/2014/main" id="{DD7E7516-B2D4-0A47-850C-7EAA5B5E5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4FE3127-0010-5D49-9D39-446C6CC1D4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64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47D00C-4F35-FA44-AE6D-560B94E5574F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A27FD-DCD3-3544-B54F-6CE33927D8BA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E94052-9097-0040-96BB-ABD151D68A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A72D2038-C774-8A44-AC4D-D48CC95AF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823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3AA123F-7D5D-5743-842F-4FD61F2A7E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93622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09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rgbClr val="F2DF74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01494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7CE9458-0EE3-A344-A0D4-7BB7BD029951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rgbClr val="F2DF74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25C8691-7E6F-6449-8F4B-64C12952E9C9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293283-D734-4F44-B3FC-723952F7D4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E5ACE5E-8C71-F84C-84A2-7ADD0A4CE8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Slide Number Placeholder 14">
            <a:extLst>
              <a:ext uri="{FF2B5EF4-FFF2-40B4-BE49-F238E27FC236}">
                <a16:creationId xmlns:a16="http://schemas.microsoft.com/office/drawing/2014/main" id="{E7FF26C3-0AD4-B845-8559-0DB441415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31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B5B3A71-252E-BB41-AABA-BE0AC50B74E3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A11376-EE0E-454A-8528-A1A8B2FD9D25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60AE098-CC4F-1345-9B63-F539B3AC2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D770BF-1C25-444D-A9EC-565FA0F00C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75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F793A9-ACD0-8144-BA76-AC9911BA49FB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144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2C4270-C58C-C940-B0EF-3FBEAD7572B5}"/>
              </a:ext>
            </a:extLst>
          </p:cNvPr>
          <p:cNvSpPr/>
          <p:nvPr userDrawn="1"/>
        </p:nvSpPr>
        <p:spPr>
          <a:xfrm rot="10800000"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AD48D7-EAA2-964B-A120-85C67653E646}"/>
              </a:ext>
            </a:extLst>
          </p:cNvPr>
          <p:cNvCxnSpPr/>
          <p:nvPr userDrawn="1"/>
        </p:nvCxnSpPr>
        <p:spPr>
          <a:xfrm>
            <a:off x="406402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4999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632447-B762-F14C-9D91-BE4817800ADD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45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4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6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6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430D756-47CB-0E43-B9CD-A7BE8386C3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B29F451-CE5A-EB40-A282-04773C4C9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15B99DB-285A-9F48-94ED-A7E37351D0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6DD56EEB-5E1A-FC41-9BDC-6104C8A266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2BAA5A-C66E-AB4A-ABA6-ECB4D62095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D0E545A-1D40-EE41-8064-5928222E7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933943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87E99-5CDB-0B44-A02C-579184AD0956}"/>
              </a:ext>
            </a:extLst>
          </p:cNvPr>
          <p:cNvSpPr/>
          <p:nvPr userDrawn="1"/>
        </p:nvSpPr>
        <p:spPr>
          <a:xfrm>
            <a:off x="-12192" y="6212926"/>
            <a:ext cx="12216384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A0C571-507B-A14B-B259-16E2AE779A2A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Slide Number Placeholder 14">
            <a:extLst>
              <a:ext uri="{FF2B5EF4-FFF2-40B4-BE49-F238E27FC236}">
                <a16:creationId xmlns:a16="http://schemas.microsoft.com/office/drawing/2014/main" id="{DC11E212-7825-724C-8277-76300A33F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11A01E17-D85A-D046-9C02-D8AE0D756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0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oastmasters International">
            <a:extLst>
              <a:ext uri="{FF2B5EF4-FFF2-40B4-BE49-F238E27FC236}">
                <a16:creationId xmlns:a16="http://schemas.microsoft.com/office/drawing/2014/main" id="{C1B32BEE-8B31-7C45-8A6B-9A022FF6895A}"/>
              </a:ext>
            </a:extLst>
          </p:cNvPr>
          <p:cNvPicPr>
            <a:picLocks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89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53" r:id="rId5"/>
    <p:sldLayoutId id="2147483654" r:id="rId6"/>
    <p:sldLayoutId id="2147483687" r:id="rId7"/>
    <p:sldLayoutId id="2147483689" r:id="rId8"/>
    <p:sldLayoutId id="2147483690" r:id="rId9"/>
    <p:sldLayoutId id="2147483661" r:id="rId10"/>
    <p:sldLayoutId id="2147483663" r:id="rId11"/>
    <p:sldLayoutId id="2147483666" r:id="rId12"/>
    <p:sldLayoutId id="2147483660" r:id="rId13"/>
    <p:sldLayoutId id="2147483664" r:id="rId14"/>
    <p:sldLayoutId id="2147483667" r:id="rId15"/>
    <p:sldLayoutId id="2147483658" r:id="rId16"/>
    <p:sldLayoutId id="2147483659" r:id="rId17"/>
    <p:sldLayoutId id="2147483670" r:id="rId18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2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1008" userDrawn="1">
          <p15:clr>
            <a:srgbClr val="F26B43"/>
          </p15:clr>
        </p15:guide>
        <p15:guide id="7" pos="168" userDrawn="1">
          <p15:clr>
            <a:srgbClr val="F26B43"/>
          </p15:clr>
        </p15:guide>
        <p15:guide id="8" pos="7512" userDrawn="1">
          <p15:clr>
            <a:srgbClr val="F26B43"/>
          </p15:clr>
        </p15:guide>
        <p15:guide id="9" orient="horz" pos="3768" userDrawn="1">
          <p15:clr>
            <a:srgbClr val="F26B43"/>
          </p15:clr>
        </p15:guide>
        <p15:guide id="10" orient="horz" pos="36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0797D9-27CF-7B4D-9790-D869C58F3F4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4D54578-5BB9-2145-AEC0-3E09AB82C02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96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88" r:id="rId7"/>
    <p:sldLayoutId id="2147483692" r:id="rId8"/>
    <p:sldLayoutId id="2147483691" r:id="rId9"/>
    <p:sldLayoutId id="2147483678" r:id="rId10"/>
    <p:sldLayoutId id="2147483679" r:id="rId11"/>
    <p:sldLayoutId id="2147483681" r:id="rId12"/>
    <p:sldLayoutId id="2147483682" r:id="rId13"/>
    <p:sldLayoutId id="2147483684" r:id="rId14"/>
    <p:sldLayoutId id="2147483685" r:id="rId15"/>
    <p:sldLayoutId id="2147483686" r:id="rId16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F2DF7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40">
          <p15:clr>
            <a:srgbClr val="F26B43"/>
          </p15:clr>
        </p15:guide>
        <p15:guide id="3" pos="7440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pos="168">
          <p15:clr>
            <a:srgbClr val="F26B43"/>
          </p15:clr>
        </p15:guide>
        <p15:guide id="8" pos="7512">
          <p15:clr>
            <a:srgbClr val="F26B43"/>
          </p15:clr>
        </p15:guide>
        <p15:guide id="9" orient="horz" pos="376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64B49-3275-304E-93C5-D45AEE032E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25954"/>
            <a:ext cx="9144000" cy="731520"/>
          </a:xfrm>
        </p:spPr>
        <p:txBody>
          <a:bodyPr>
            <a:noAutofit/>
          </a:bodyPr>
          <a:lstStyle/>
          <a:p>
            <a:r>
              <a:rPr lang="de-DE" sz="3600" dirty="0"/>
              <a:t>Wie man ein ausgezeichneter Club wird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9918C5-6FAE-1E4A-B76E-5C27E234D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6638"/>
            <a:ext cx="9144000" cy="914400"/>
          </a:xfrm>
        </p:spPr>
        <p:txBody>
          <a:bodyPr/>
          <a:lstStyle/>
          <a:p>
            <a:r>
              <a:rPr lang="en-US" dirty="0"/>
              <a:t>The Successful Club Series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A68FC1E-F35D-0A03-CB43-39210AEA139C}"/>
              </a:ext>
            </a:extLst>
          </p:cNvPr>
          <p:cNvSpPr txBox="1">
            <a:spLocks/>
          </p:cNvSpPr>
          <p:nvPr/>
        </p:nvSpPr>
        <p:spPr>
          <a:xfrm>
            <a:off x="1524000" y="5030351"/>
            <a:ext cx="9144000" cy="553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noProof="0" dirty="0"/>
              <a:t>Serie “Erfolgreicher Club”</a:t>
            </a:r>
          </a:p>
        </p:txBody>
      </p:sp>
      <p:sp>
        <p:nvSpPr>
          <p:cNvPr id="5" name="Textfeld 3">
            <a:extLst>
              <a:ext uri="{FF2B5EF4-FFF2-40B4-BE49-F238E27FC236}">
                <a16:creationId xmlns:a16="http://schemas.microsoft.com/office/drawing/2014/main" id="{7C55E0F5-C2BD-13C5-7A95-993E36779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4975" y="6465888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1pPr>
            <a:lvl2pPr marL="742950" indent="-28575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2pPr>
            <a:lvl3pPr marL="11430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3pPr>
            <a:lvl4pPr marL="16002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4pPr>
            <a:lvl5pPr marL="20574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9pPr>
          </a:lstStyle>
          <a:p>
            <a:pPr algn="l"/>
            <a:r>
              <a:rPr lang="de-DE" altLang="de-DE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rPr>
              <a:t>Frei übersetzt von Sarah Mewes, Division A </a:t>
            </a:r>
            <a:r>
              <a:rPr lang="de-DE" altLang="de-DE" sz="1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rPr>
              <a:t>Director</a:t>
            </a:r>
            <a:r>
              <a:rPr lang="de-DE" altLang="de-DE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rPr>
              <a:t> 2025/2026, District 95 </a:t>
            </a:r>
          </a:p>
        </p:txBody>
      </p:sp>
    </p:spTree>
    <p:extLst>
      <p:ext uri="{BB962C8B-B14F-4D97-AF65-F5344CB8AC3E}">
        <p14:creationId xmlns:p14="http://schemas.microsoft.com/office/powerpoint/2010/main" val="2743629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0AA3C-6A1D-0D6A-FFD2-876482FEB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78E3E-0AE7-5125-03F0-F2EB44402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812" y="1262840"/>
            <a:ext cx="5818187" cy="47689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/>
              <a:t>Für </a:t>
            </a:r>
            <a:r>
              <a:rPr lang="de-DE" sz="2500" b="1" dirty="0"/>
              <a:t>neu gegründete Clubs </a:t>
            </a:r>
            <a:r>
              <a:rPr lang="de-DE" sz="2500" dirty="0"/>
              <a:t>beträgt der Fälligkeitstermin </a:t>
            </a:r>
            <a:r>
              <a:rPr lang="de-DE" sz="2500" b="1" dirty="0"/>
              <a:t>90 Tage </a:t>
            </a:r>
            <a:r>
              <a:rPr lang="de-DE" sz="2500" dirty="0"/>
              <a:t>nach dem Gründungsdatum. </a:t>
            </a:r>
          </a:p>
          <a:p>
            <a:pPr>
              <a:lnSpc>
                <a:spcPct val="150000"/>
              </a:lnSpc>
            </a:pPr>
            <a:r>
              <a:rPr lang="de-DE" sz="2500" dirty="0"/>
              <a:t>Clubs, die nach dem 1. April gegründet werden, wird die Einreichung des Cluberfolgsplans für das Jahr der Gründung </a:t>
            </a:r>
            <a:r>
              <a:rPr lang="de-DE" sz="2500" b="1" dirty="0"/>
              <a:t>automatisch</a:t>
            </a:r>
            <a:r>
              <a:rPr lang="de-DE" sz="2500" dirty="0"/>
              <a:t> angerechnet.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22FC1AA-B654-5EC8-3DF3-A888437A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50800"/>
            <a:ext cx="5818066" cy="742574"/>
          </a:xfrm>
        </p:spPr>
        <p:txBody>
          <a:bodyPr>
            <a:noAutofit/>
          </a:bodyPr>
          <a:lstStyle/>
          <a:p>
            <a:r>
              <a:rPr lang="de-DE" dirty="0"/>
              <a:t>Cluberfolgsplan – Pflicht!</a:t>
            </a:r>
            <a:endParaRPr lang="en-US" dirty="0"/>
          </a:p>
        </p:txBody>
      </p:sp>
      <p:pic>
        <p:nvPicPr>
          <p:cNvPr id="7" name="Bildplatzhalter 6" descr="Ein Bild, das Person, Kleidung, Mann, Im Haus enthält.&#10;&#10;KI-generierte Inhalte können fehlerhaft sein.">
            <a:extLst>
              <a:ext uri="{FF2B5EF4-FFF2-40B4-BE49-F238E27FC236}">
                <a16:creationId xmlns:a16="http://schemas.microsoft.com/office/drawing/2014/main" id="{E3D6596E-6191-FE06-6078-81E0E369480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64" b="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9604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852550"/>
            <a:ext cx="11647367" cy="3190505"/>
          </a:xfrm>
        </p:spPr>
        <p:txBody>
          <a:bodyPr/>
          <a:lstStyle/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de-DE" sz="4000" b="1" noProof="0" dirty="0"/>
              <a:t>Ein „Ausgezeichneter Club“ </a:t>
            </a:r>
          </a:p>
          <a:p>
            <a:pPr marL="0" indent="0" algn="ctr">
              <a:buNone/>
            </a:pPr>
            <a:r>
              <a:rPr lang="de-DE" sz="6600" b="1" noProof="0" dirty="0"/>
              <a:t>= </a:t>
            </a:r>
          </a:p>
          <a:p>
            <a:pPr marL="0" indent="0" algn="ctr">
              <a:buNone/>
            </a:pPr>
            <a:r>
              <a:rPr lang="de-DE" sz="4000" b="1" noProof="0" dirty="0"/>
              <a:t>Eine ausgezeichnete Erfahrung</a:t>
            </a:r>
          </a:p>
        </p:txBody>
      </p:sp>
    </p:spTree>
    <p:extLst>
      <p:ext uri="{BB962C8B-B14F-4D97-AF65-F5344CB8AC3E}">
        <p14:creationId xmlns:p14="http://schemas.microsoft.com/office/powerpoint/2010/main" val="3498712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Jedes Clubmitglied ist Teil des Teams!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EBDEE7-998C-2548-ADE9-731538AEF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58208"/>
            <a:ext cx="9144000" cy="2168823"/>
          </a:xfrm>
        </p:spPr>
        <p:txBody>
          <a:bodyPr>
            <a:noAutofit/>
          </a:bodyPr>
          <a:lstStyle/>
          <a:p>
            <a:r>
              <a:rPr lang="de-DE" sz="4800" b="1" dirty="0"/>
              <a:t>Die Auszeichnung als „Ausgezeichneter Club“ bringt für alle Vorteile.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230084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1F100-3540-3A4A-9BA9-F8AED7874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Clubziele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8BBB6-71F7-4542-B00E-A287C11C6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de-DE" noProof="0" dirty="0"/>
              <a:t>Bildungsabschlüsse</a:t>
            </a:r>
          </a:p>
          <a:p>
            <a:pPr>
              <a:lnSpc>
                <a:spcPct val="200000"/>
              </a:lnSpc>
            </a:pPr>
            <a:r>
              <a:rPr lang="de-DE" noProof="0" dirty="0"/>
              <a:t>Mitgliederwachstum</a:t>
            </a:r>
          </a:p>
        </p:txBody>
      </p:sp>
      <p:pic>
        <p:nvPicPr>
          <p:cNvPr id="6" name="Picture Placeholder 5" descr="A woman speaking in front of a group of people in a room">
            <a:extLst>
              <a:ext uri="{FF2B5EF4-FFF2-40B4-BE49-F238E27FC236}">
                <a16:creationId xmlns:a16="http://schemas.microsoft.com/office/drawing/2014/main" id="{2A257485-CC3B-B542-8387-DDE01B0BB3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9048" cy="6217920"/>
          </a:xfrm>
        </p:spPr>
      </p:pic>
    </p:spTree>
    <p:extLst>
      <p:ext uri="{BB962C8B-B14F-4D97-AF65-F5344CB8AC3E}">
        <p14:creationId xmlns:p14="http://schemas.microsoft.com/office/powerpoint/2010/main" val="2974528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Qualifikationsanforderungen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4" y="1249878"/>
            <a:ext cx="11255975" cy="483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 ordnungsgemäßem Zustand („Good Standing“) sein und:</a:t>
            </a:r>
            <a:endParaRPr lang="en-US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de-DE" dirty="0"/>
              <a:t>am 30. Juni (Ende des TM-Jahres) mindestens zwanzig Mitglieder haben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ODER</a:t>
            </a:r>
            <a:endParaRPr lang="en-US" dirty="0"/>
          </a:p>
          <a:p>
            <a:pPr marL="0" indent="0">
              <a:buNone/>
            </a:pPr>
            <a:r>
              <a:rPr lang="de-DE" dirty="0"/>
              <a:t>am 30. Juni (Ende des TM-Jahres) einen Nettozuwachs von mindestens drei neuen, dualen (doppelte Clubmitgliedschaften) oder wiedereingesetzten Mitgliedern haben</a:t>
            </a:r>
          </a:p>
          <a:p>
            <a:pPr marL="0" indent="0">
              <a:buNone/>
            </a:pPr>
            <a:endParaRPr lang="de-DE" sz="1200" b="1" dirty="0"/>
          </a:p>
          <a:p>
            <a:pPr marL="0" indent="0">
              <a:buNone/>
            </a:pPr>
            <a:r>
              <a:rPr lang="de-DE" b="1" dirty="0"/>
              <a:t>UND</a:t>
            </a:r>
          </a:p>
          <a:p>
            <a:pPr marL="0" indent="0">
              <a:buNone/>
            </a:pPr>
            <a:r>
              <a:rPr lang="de-DE" noProof="0" dirty="0"/>
              <a:t>einen Cluberfolgsplan bis zum 30. September eingereicht haben.</a:t>
            </a:r>
          </a:p>
        </p:txBody>
      </p:sp>
    </p:spTree>
    <p:extLst>
      <p:ext uri="{BB962C8B-B14F-4D97-AF65-F5344CB8AC3E}">
        <p14:creationId xmlns:p14="http://schemas.microsoft.com/office/powerpoint/2010/main" val="74397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10 zu erreichende Ziele</a:t>
            </a:r>
            <a:endParaRPr lang="de-DE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520042"/>
            <a:ext cx="10559785" cy="4358244"/>
          </a:xfrm>
        </p:spPr>
        <p:txBody>
          <a:bodyPr/>
          <a:lstStyle/>
          <a:p>
            <a:pPr marL="0" indent="0">
              <a:buNone/>
            </a:pPr>
            <a:r>
              <a:rPr lang="de-DE" b="1" noProof="0" dirty="0">
                <a:latin typeface="+mj-lt"/>
              </a:rPr>
              <a:t>Bildung</a:t>
            </a:r>
          </a:p>
          <a:p>
            <a:pPr marL="514350" indent="-514350">
              <a:buFont typeface="+mj-lt"/>
              <a:buAutoNum type="arabicPeriod"/>
            </a:pPr>
            <a:r>
              <a:rPr lang="de-DE" noProof="0" dirty="0"/>
              <a:t>Vier Stufe-1-Auszeichnungen erreicht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Zwei Stufe-2-Auszeichnungen erreicht</a:t>
            </a:r>
            <a:endParaRPr lang="de-DE" noProof="0" dirty="0"/>
          </a:p>
          <a:p>
            <a:pPr marL="514350" indent="-514350">
              <a:buFont typeface="+mj-lt"/>
              <a:buAutoNum type="arabicPeriod"/>
            </a:pPr>
            <a:r>
              <a:rPr lang="de-DE" noProof="0" dirty="0"/>
              <a:t>Zwei </a:t>
            </a:r>
            <a:r>
              <a:rPr lang="de-DE" u="sng" noProof="0" dirty="0"/>
              <a:t>weitere</a:t>
            </a:r>
            <a:r>
              <a:rPr lang="de-DE" dirty="0"/>
              <a:t> Stufe-2-Auszeichnungen erreicht</a:t>
            </a:r>
            <a:endParaRPr lang="de-DE" noProof="0" dirty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Zwei Stufe-3-Auszeichnungen erreicht</a:t>
            </a:r>
            <a:endParaRPr lang="de-DE" noProof="0" dirty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Eine Stufe-4-, Lernpfadabschluss- oder DTM-Auszeichnung erreicht </a:t>
            </a:r>
            <a:r>
              <a:rPr lang="en-US" dirty="0"/>
              <a:t> 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Eine </a:t>
            </a:r>
            <a:r>
              <a:rPr lang="de-DE" u="sng" dirty="0"/>
              <a:t>weitere</a:t>
            </a:r>
            <a:r>
              <a:rPr lang="de-DE" dirty="0"/>
              <a:t> Stufe-4-, Lernpfadabschluss- oder DTM-Auszeichnung erreicht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05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10 zu erreichende Ziele</a:t>
            </a:r>
            <a:endParaRPr lang="de-DE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267326"/>
            <a:ext cx="11647367" cy="4892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noProof="0" dirty="0">
                <a:latin typeface="+mj-lt"/>
              </a:rPr>
              <a:t>Mitgliedschaft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de-DE" dirty="0"/>
              <a:t>Vier neue, duale oder wiedereingesetzte Mitglieder</a:t>
            </a:r>
            <a:endParaRPr lang="en-US" dirty="0"/>
          </a:p>
          <a:p>
            <a:pPr marL="514350" indent="-514350">
              <a:buFont typeface="+mj-lt"/>
              <a:buAutoNum type="arabicPeriod" startAt="7"/>
            </a:pPr>
            <a:r>
              <a:rPr lang="de-DE" dirty="0"/>
              <a:t>Vier </a:t>
            </a:r>
            <a:r>
              <a:rPr lang="de-DE" u="sng" dirty="0"/>
              <a:t>weitere</a:t>
            </a:r>
            <a:r>
              <a:rPr lang="de-DE" dirty="0"/>
              <a:t> neue, duale oder wiedereingesetzte Mitglieder</a:t>
            </a:r>
            <a:endParaRPr lang="en-US" dirty="0"/>
          </a:p>
          <a:p>
            <a:pPr marL="0" indent="0">
              <a:buNone/>
            </a:pPr>
            <a:r>
              <a:rPr lang="de-DE" b="1" noProof="0" dirty="0"/>
              <a:t>Schulungen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de-DE" dirty="0"/>
              <a:t>In jedem der zwei Trainingszeiträume wurden mindestens vier Club Officer-Rollen geschult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Verwaltung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de-DE" dirty="0"/>
              <a:t>Pünktliche Zahlung von Mitgliedsbeiträgen mit den zugehörigen Namen von acht Mitgliedern (von denen mindestens drei verlängernde Mitglieder sein müssen ) für einen Halbjahres-Zeitraum und die pünktliche Übermittlung einer Club Officer-Liste.</a:t>
            </a:r>
            <a:r>
              <a:rPr lang="en-US" dirty="0"/>
              <a:t> 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68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9ADA1-3551-114F-9BA7-2841D0CB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Anerkennung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42B27F-61D6-8710-A715-8E92902C5627}"/>
              </a:ext>
            </a:extLst>
          </p:cNvPr>
          <p:cNvCxnSpPr>
            <a:cxnSpLocks/>
          </p:cNvCxnSpPr>
          <p:nvPr/>
        </p:nvCxnSpPr>
        <p:spPr>
          <a:xfrm>
            <a:off x="465494" y="5285549"/>
            <a:ext cx="11311385" cy="46794"/>
          </a:xfrm>
          <a:prstGeom prst="line">
            <a:avLst/>
          </a:prstGeom>
          <a:ln w="22225">
            <a:solidFill>
              <a:srgbClr val="0B5879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7488932-2646-39A5-D2B3-B170C6ADB302}"/>
              </a:ext>
            </a:extLst>
          </p:cNvPr>
          <p:cNvSpPr txBox="1"/>
          <p:nvPr/>
        </p:nvSpPr>
        <p:spPr>
          <a:xfrm>
            <a:off x="465494" y="5332343"/>
            <a:ext cx="10105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  *</a:t>
            </a:r>
            <a:r>
              <a:rPr lang="de-DE" sz="1600" i="1" noProof="0" dirty="0"/>
              <a:t>Besondere Bedingungen für neu gegründete Clubs</a:t>
            </a:r>
          </a:p>
          <a:p>
            <a:r>
              <a:rPr lang="de-DE" sz="1600" i="1" noProof="0" dirty="0"/>
              <a:t>**Transfermitgliedschaften werden nicht auf diese Zahl angerechnet </a:t>
            </a:r>
            <a:endParaRPr lang="en-US" sz="1600" i="1" dirty="0"/>
          </a:p>
        </p:txBody>
      </p:sp>
      <p:pic>
        <p:nvPicPr>
          <p:cNvPr id="7" name="Grafik 6" descr="Ein Bild, das Text, Quittung, Schrift, Screenshot enthält.&#10;&#10;KI-generierte Inhalte können fehlerhaft sein.">
            <a:extLst>
              <a:ext uri="{FF2B5EF4-FFF2-40B4-BE49-F238E27FC236}">
                <a16:creationId xmlns:a16="http://schemas.microsoft.com/office/drawing/2014/main" id="{74DEFC35-E570-FE47-1D8F-78E718C14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99" y="1089958"/>
            <a:ext cx="11361764" cy="405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3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A257485-CC3B-B542-8387-DDE01B0BB3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t="4405" r="38196" b="7708"/>
          <a:stretch/>
        </p:blipFill>
        <p:spPr>
          <a:xfrm>
            <a:off x="6096000" y="0"/>
            <a:ext cx="6096000" cy="621792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71F100-3540-3A4A-9BA9-F8AED7874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Cluberfolgsplan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8BBB6-71F7-4542-B00E-A287C11C6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noProof="0" dirty="0"/>
              <a:t>Konkrete Ziele festlegen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noProof="0" dirty="0"/>
              <a:t>Strategien entwickeln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noProof="0" dirty="0"/>
              <a:t>Zuständigkeiten bestimmen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noProof="0" dirty="0"/>
              <a:t>Zeitplan erstellen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noProof="0" dirty="0"/>
              <a:t>Erfolge nachverfolgen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6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4D934-1A85-A625-32F8-A50D8B4DB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766C1-EB84-22D1-6E66-2F0BE930A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50800"/>
            <a:ext cx="5818066" cy="742574"/>
          </a:xfrm>
        </p:spPr>
        <p:txBody>
          <a:bodyPr>
            <a:noAutofit/>
          </a:bodyPr>
          <a:lstStyle/>
          <a:p>
            <a:r>
              <a:rPr lang="de-DE" dirty="0"/>
              <a:t>Cluberfolgsplan – Pflicht!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C745F6-5F53-358A-0012-49FB275B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8716" y="1109049"/>
            <a:ext cx="5498276" cy="433231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2600" b="1" dirty="0"/>
              <a:t>Was ist neu ab dem 1. Juli 2025?</a:t>
            </a:r>
            <a:br>
              <a:rPr lang="de-DE" sz="2600" dirty="0"/>
            </a:br>
            <a:r>
              <a:rPr lang="de-DE" sz="2600" dirty="0"/>
              <a:t>Clubs </a:t>
            </a:r>
            <a:r>
              <a:rPr lang="de-DE" sz="2600" b="1" dirty="0"/>
              <a:t>müssen</a:t>
            </a:r>
            <a:r>
              <a:rPr lang="de-DE" sz="2600" dirty="0"/>
              <a:t> ihren Cluberfolgsplan bis spätestens </a:t>
            </a:r>
            <a:r>
              <a:rPr lang="de-DE" sz="2600" b="1" dirty="0"/>
              <a:t>30. September 2025</a:t>
            </a:r>
            <a:r>
              <a:rPr lang="de-DE" sz="2600" dirty="0"/>
              <a:t> über Club Central einreichen, um am Programm zur Auszeichnung von Clubs teilnehmen zu können.</a:t>
            </a:r>
            <a:endParaRPr lang="en-US" sz="2600" dirty="0"/>
          </a:p>
        </p:txBody>
      </p:sp>
      <p:pic>
        <p:nvPicPr>
          <p:cNvPr id="8" name="Bildplatzhalter 7" descr="Ein Bild, das Kleidung, Person, Schuhwerk, Lächeln enthält.&#10;&#10;KI-generierte Inhalte können fehlerhaft sein.">
            <a:extLst>
              <a:ext uri="{FF2B5EF4-FFF2-40B4-BE49-F238E27FC236}">
                <a16:creationId xmlns:a16="http://schemas.microsoft.com/office/drawing/2014/main" id="{D502483F-09FF-A9FF-05CD-690756B6D71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64" b="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4450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3D198-247F-1193-D6FD-883FC7919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A678D-B597-D630-CE78-90FE3B440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279" y="1535080"/>
            <a:ext cx="5498980" cy="433231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2600" dirty="0"/>
              <a:t>Selbst bei sehr guter Zielerreichung (Mitgliederzahl, Bildungsziele etc.) kann </a:t>
            </a:r>
            <a:r>
              <a:rPr lang="de-DE" sz="2600" b="1" dirty="0"/>
              <a:t>keine Auszeichnung</a:t>
            </a:r>
            <a:r>
              <a:rPr lang="de-DE" sz="2600" dirty="0"/>
              <a:t> verliehen werden, wenn kein Cluberfolgsplan eingereicht wurde.</a:t>
            </a:r>
            <a:endParaRPr lang="en-US" sz="26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C49B7D0-157B-2E7E-EF8F-F24F55E19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50800"/>
            <a:ext cx="5818066" cy="742574"/>
          </a:xfrm>
        </p:spPr>
        <p:txBody>
          <a:bodyPr>
            <a:noAutofit/>
          </a:bodyPr>
          <a:lstStyle/>
          <a:p>
            <a:r>
              <a:rPr lang="de-DE" dirty="0"/>
              <a:t>Cluberfolgsplan – Pflicht!</a:t>
            </a:r>
            <a:endParaRPr lang="en-US" dirty="0"/>
          </a:p>
        </p:txBody>
      </p:sp>
      <p:pic>
        <p:nvPicPr>
          <p:cNvPr id="7" name="Bildplatzhalter 6" descr="Ein Bild, das Mobiliar, Kleidung, Tisch, Schuhwerk enthält.&#10;&#10;KI-generierte Inhalte können fehlerhaft sein.">
            <a:extLst>
              <a:ext uri="{FF2B5EF4-FFF2-40B4-BE49-F238E27FC236}">
                <a16:creationId xmlns:a16="http://schemas.microsoft.com/office/drawing/2014/main" id="{D49F312C-E809-C09C-8D55-EC286711796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64" b="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7425081"/>
      </p:ext>
    </p:extLst>
  </p:cSld>
  <p:clrMapOvr>
    <a:masterClrMapping/>
  </p:clrMapOvr>
</p:sld>
</file>

<file path=ppt/theme/theme1.xml><?xml version="1.0" encoding="utf-8"?>
<a:theme xmlns:a="http://schemas.openxmlformats.org/drawingml/2006/main" name="Toastmasters Theme Light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B2711F6-328C-E245-95D1-571D2E11DBFD}" vid="{EE5DBBF0-4BB4-784D-81B3-31040CDF4335}"/>
    </a:ext>
  </a:extLst>
</a:theme>
</file>

<file path=ppt/theme/theme2.xml><?xml version="1.0" encoding="utf-8"?>
<a:theme xmlns:a="http://schemas.openxmlformats.org/drawingml/2006/main" name="Toastmasters Theme Dark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B2711F6-328C-E245-95D1-571D2E11DBFD}" vid="{60A0540D-10A0-D74A-B1DC-915144F8C7B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33FC7432FEF44984CF47768FA684E2" ma:contentTypeVersion="16" ma:contentTypeDescription="Create a new document." ma:contentTypeScope="" ma:versionID="1de7e9fe96c3498f50023b7a13209a04">
  <xsd:schema xmlns:xsd="http://www.w3.org/2001/XMLSchema" xmlns:xs="http://www.w3.org/2001/XMLSchema" xmlns:p="http://schemas.microsoft.com/office/2006/metadata/properties" xmlns:ns2="ac26ef01-b6c3-4572-8707-9c06d710cfd3" xmlns:ns3="21de3649-6b75-473d-bb68-2a9f59004b9d" targetNamespace="http://schemas.microsoft.com/office/2006/metadata/properties" ma:root="true" ma:fieldsID="f3f5007bbbfd80071f20480505c05bba" ns2:_="" ns3:_="">
    <xsd:import namespace="ac26ef01-b6c3-4572-8707-9c06d710cfd3"/>
    <xsd:import namespace="21de3649-6b75-473d-bb68-2a9f59004b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26ef01-b6c3-4572-8707-9c06d710cf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23c1ae6-fb4c-46f0-9f45-decf50a530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de3649-6b75-473d-bb68-2a9f59004b9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e9da3d0-8424-4781-a302-42b917fc0bd2}" ma:internalName="TaxCatchAll" ma:showField="CatchAllData" ma:web="21de3649-6b75-473d-bb68-2a9f59004b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de3649-6b75-473d-bb68-2a9f59004b9d" xsi:nil="true"/>
    <lcf76f155ced4ddcb4097134ff3c332f xmlns="ac26ef01-b6c3-4572-8707-9c06d710cfd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77C471F-7E68-4ADE-966B-FEE6939B47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4D1BEA-5466-48E1-BA0C-F0D84A064D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26ef01-b6c3-4572-8707-9c06d710cfd3"/>
    <ds:schemaRef ds:uri="21de3649-6b75-473d-bb68-2a9f59004b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D33452-BEDF-4B7F-A3B4-639FCF11E275}">
  <ds:schemaRefs>
    <ds:schemaRef ds:uri="http://schemas.microsoft.com/office/2006/metadata/properties"/>
    <ds:schemaRef ds:uri="http://schemas.microsoft.com/office/infopath/2007/PartnerControls"/>
    <ds:schemaRef ds:uri="21de3649-6b75-473d-bb68-2a9f59004b9d"/>
    <ds:schemaRef ds:uri="ac26ef01-b6c3-4572-8707-9c06d710cfd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Toastmasters Theme Light Mode</Template>
  <TotalTime>0</TotalTime>
  <Words>359</Words>
  <Application>Microsoft Office PowerPoint</Application>
  <PresentationFormat>Breitbild</PresentationFormat>
  <Paragraphs>58</Paragraphs>
  <Slides>12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Myriad Pro</vt:lpstr>
      <vt:lpstr>Myriad Pro Light</vt:lpstr>
      <vt:lpstr>Toastmasters Theme Light Mode</vt:lpstr>
      <vt:lpstr>Toastmasters Theme Dark Mode</vt:lpstr>
      <vt:lpstr>Wie man ein ausgezeichneter Club wird</vt:lpstr>
      <vt:lpstr>Clubziele</vt:lpstr>
      <vt:lpstr>Qualifikationsanforderungen</vt:lpstr>
      <vt:lpstr>10 zu erreichende Ziele</vt:lpstr>
      <vt:lpstr>10 zu erreichende Ziele</vt:lpstr>
      <vt:lpstr>Anerkennung</vt:lpstr>
      <vt:lpstr>Cluberfolgsplan</vt:lpstr>
      <vt:lpstr>Cluberfolgsplan – Pflicht!</vt:lpstr>
      <vt:lpstr>Cluberfolgsplan – Pflicht!</vt:lpstr>
      <vt:lpstr>Cluberfolgsplan – Pflicht!</vt:lpstr>
      <vt:lpstr>Motivation</vt:lpstr>
      <vt:lpstr>Jedes Clubmitglied ist Teil des Teams!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Be a Distinguished Club</dc:title>
  <dc:creator>Annabelle Tracy</dc:creator>
  <cp:lastModifiedBy>A. Hoffmann</cp:lastModifiedBy>
  <cp:revision>16</cp:revision>
  <dcterms:created xsi:type="dcterms:W3CDTF">2022-06-28T14:33:18Z</dcterms:created>
  <dcterms:modified xsi:type="dcterms:W3CDTF">2025-12-03T14:10:05Z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0x0101000033FC7432FEF44984CF47768FA684E2</vt:lpwstr>
  </property>
</Properties>
</file>