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3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</p:sldIdLst>
  <p:sldSz cx="12188825" cy="6858000"/>
  <p:notesSz cx="6858000" cy="9144000"/>
  <p:embeddedFontLst>
    <p:embeddedFont>
      <p:font typeface="Grandstander" pitchFamily="2" charset="0"/>
      <p:regular r:id="rId36"/>
      <p:bold r:id="rId37"/>
      <p:italic r:id="rId38"/>
      <p:boldItalic r:id="rId39"/>
    </p:embeddedFont>
    <p:embeddedFont>
      <p:font typeface="Grandstander Medium" pitchFamily="2" charset="0"/>
      <p:regular r:id="rId40"/>
      <p:bold r:id="rId41"/>
      <p:italic r:id="rId42"/>
      <p:boldItalic r:id="rId43"/>
    </p:embeddedFont>
    <p:embeddedFont>
      <p:font typeface="Grandstander SemiBold" pitchFamily="2" charset="0"/>
      <p:regular r:id="rId44"/>
      <p:bold r:id="rId45"/>
      <p:italic r:id="rId46"/>
      <p:boldItalic r:id="rId47"/>
    </p:embeddedFont>
    <p:embeddedFont>
      <p:font typeface="Lato" panose="020F0502020204030203" pitchFamily="34" charset="0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747775"/>
          </p15:clr>
        </p15:guide>
        <p15:guide id="2" pos="3839">
          <p15:clr>
            <a:srgbClr val="747775"/>
          </p15:clr>
        </p15:guide>
        <p15:guide id="3" pos="272">
          <p15:clr>
            <a:srgbClr val="747775"/>
          </p15:clr>
        </p15:guide>
        <p15:guide id="4" pos="7377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2" roundtripDataSignature="AMtx7mixx7dznMurkb7+NZR+2AMV1f5vmQ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DB6679-594B-6F1B-AC99-12BCF871885E}" name="Luis Felipe Gilberti Padial" initials="LF" userId="S::luis_padial@vanzolini-ead.org.br::02e162fd-d323-4666-a0cb-b14fecd75591" providerId="AD"/>
  <p188:author id="{554598CC-CBB0-1FD0-94CF-035FCB8DFC88}" name="Kátia Regina" initials="KR" userId="Kátia Regina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97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62" autoAdjust="0"/>
    <p:restoredTop sz="95196" autoAdjust="0"/>
  </p:normalViewPr>
  <p:slideViewPr>
    <p:cSldViewPr snapToGrid="0">
      <p:cViewPr varScale="1">
        <p:scale>
          <a:sx n="102" d="100"/>
          <a:sy n="102" d="100"/>
        </p:scale>
        <p:origin x="450" y="96"/>
      </p:cViewPr>
      <p:guideLst>
        <p:guide orient="horz" pos="2160"/>
        <p:guide pos="3839"/>
        <p:guide pos="272"/>
        <p:guide pos="73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font" Target="fonts/font16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6.xml"/><Relationship Id="rId41" Type="http://schemas.openxmlformats.org/officeDocument/2006/relationships/font" Target="fonts/font6.fntdata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microsoft.com/office/2018/10/relationships/authors" Target="author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9.fntdata"/><Relationship Id="rId5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kite-flat-design-isolated-cartoon-ilustra%C3%A7%C3%A3o-royalty-free/2150678691?phrase=PIPA&amp;searchscope=image%2Cfilm&amp;adppopup=true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ettyimages.com.br/detail/ilustra%C3%A7%C3%A3o/kite-one-traditional-flying-diamond-kite-black-ilustra%C3%A7%C3%A3o-royalty-free/2007872727?phrase=PIpa&amp;adppopup=true" TargetMode="External"/><Relationship Id="rId4" Type="http://schemas.openxmlformats.org/officeDocument/2006/relationships/hyperlink" Target="https://www.gettyimages.com.br/detail/ilustra%C3%A7%C3%A3o/kite-in-a-trendy-doodle-style-ilustra%C3%A7%C3%A3o-royalty-free/1370869199?phrase=pipa&amp;adppopup=true" TargetMode="Externa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>
              <a:solidFill>
                <a:srgbClr val="231F20"/>
              </a:solidFill>
            </a:endParaRPr>
          </a:p>
        </p:txBody>
      </p:sp>
      <p:sp>
        <p:nvSpPr>
          <p:cNvPr id="221" name="Google Shape;22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>
              <a:solidFill>
                <a:srgbClr val="231F20"/>
              </a:solidFill>
            </a:endParaRPr>
          </a:p>
        </p:txBody>
      </p:sp>
      <p:sp>
        <p:nvSpPr>
          <p:cNvPr id="236" name="Google Shape;23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52" name="Google Shape;25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73" name="Google Shape;27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8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pt-B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5" name="Google Shape;385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90" name="Google Shape;39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5" name="Google Shape;39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100"/>
              <a:buNone/>
            </a:pPr>
            <a:r>
              <a:rPr lang="da-DK" sz="1100" b="1" dirty="0">
                <a:latin typeface="Calibri"/>
                <a:ea typeface="Calibri"/>
                <a:cs typeface="Calibri"/>
                <a:sym typeface="Calibri"/>
              </a:rPr>
              <a:t>Slide 3 </a:t>
            </a:r>
            <a:r>
              <a:rPr lang="da-DK" sz="1100" dirty="0"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da-DK" sz="1100" dirty="0">
                <a:solidFill>
                  <a:schemeClr val="dk1"/>
                </a:solidFill>
                <a:hlinkClick r:id="rId3"/>
              </a:rPr>
              <a:t>https://www.gettyimages.com.br/detail/ilustra%C3%A7%C3%A3o/kite-flat-design-isolated-cartoon-ilustra%C3%A7%C3%A3o-royalty-free/2150678691?phrase=PIPA&amp;searchscope=image%2Cfilm&amp;adppopup=true</a:t>
            </a:r>
            <a:r>
              <a:rPr lang="da-DK" sz="1100" dirty="0">
                <a:solidFill>
                  <a:schemeClr val="dk1"/>
                </a:solidFill>
              </a:rPr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da-DK" sz="1100" b="1" dirty="0">
                <a:latin typeface="Calibri"/>
                <a:ea typeface="Calibri"/>
                <a:cs typeface="Calibri"/>
                <a:sym typeface="Calibri"/>
              </a:rPr>
              <a:t>Slides 4, 5, 8, 9, 18 e 19 </a:t>
            </a:r>
            <a:r>
              <a:rPr lang="da-DK" sz="1100" dirty="0"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da-DK" sz="1100" u="sng" dirty="0">
                <a:solidFill>
                  <a:schemeClr val="hlink"/>
                </a:solidFill>
                <a:hlinkClick r:id="rId4"/>
              </a:rPr>
              <a:t>https://www.gettyimages.com.br/detail/ilustra%C3%A7%C3%A3o/kite-in-a-trendy-doodle-style-ilustra%C3%A7%C3%A3o-royalty-free/1370869199?phrase=pipa&amp;adppopup=true</a:t>
            </a:r>
            <a:endParaRPr lang="da-DK" sz="1100" u="none" dirty="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da-DK" b="1" dirty="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Slides 12 e 13 </a:t>
            </a:r>
            <a:r>
              <a:rPr lang="da-DK" dirty="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da-DK" u="sng" dirty="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/ilustra%C3%A7%C3%A3o/set-of-colorful-lollipops-on-wooden-stick-ilustra%C3%A7%C3%A3o-royalty-free/1680196078?phrase=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piRULITO&amp;adppopup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;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/ilustra%C3%A7%C3%A3o/domestic-duck-isolated-on-white-background-ilustra%C3%A7%C3%A3o-royalty-free/1310921721?phrase=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PATO&amp;adppopup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;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/ilustra%C3%A7%C3%A3o/frozen-ice-flat-design-dessert-icon-ilustra%C3%A7%C3%A3o-royalty-free/980472464?phrase=PICOL%C3%89&amp;adppopup=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100"/>
              <a:buNone/>
              <a:tabLst/>
              <a:defRPr/>
            </a:pPr>
            <a:r>
              <a:rPr lang="da-DK" b="1" dirty="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Slides 14 e 15 </a:t>
            </a:r>
            <a:r>
              <a:rPr lang="da-DK" dirty="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da-DK" u="sng" dirty="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https://www.gettyimages.com.br/detail/ilustra%C3%A7%C3%A3o/kite-one-traditional-flying-diamond-kite-black-ilustra%C3%A7%C3%A3o-royalty-free/2007872727?phrase=PIpa&amp;adppopup=true</a:t>
            </a:r>
            <a:r>
              <a:rPr lang="da-DK" u="sng" dirty="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0" name="Google Shape;400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4" name="Google Shape;40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08" name="Google Shape;40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63cba4681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17" name="Google Shape;417;g363cba4681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363cba46818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30" name="Google Shape;430;g363cba46818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3746914c3be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39" name="Google Shape;439;g3746914c3be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3746914c3b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48" name="Google Shape;448;g3746914c3b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150" name="Google Shape;15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2" name="Google Shape;1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2" name="Google Shape;18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0" name="Google Shape;19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1" name="Google Shape;11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3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p33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3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3"/>
          <p:cNvSpPr/>
          <p:nvPr/>
        </p:nvSpPr>
        <p:spPr>
          <a:xfrm rot="-48255" flipH="1">
            <a:off x="10673069" y="1045337"/>
            <a:ext cx="1082625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oogle Shape;80;p42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81" name="Google Shape;81;p4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" name="Google Shape;82;p4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3" name="Google Shape;83;p4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43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26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259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4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90" name="Google Shape;90;p43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43"/>
          <p:cNvSpPr/>
          <p:nvPr/>
        </p:nvSpPr>
        <p:spPr>
          <a:xfrm rot="-48255" flipH="1">
            <a:off x="799839" y="1071805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94" name="Google Shape;94;p4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4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6" name="Google Shape;96;p44"/>
          <p:cNvSpPr/>
          <p:nvPr/>
        </p:nvSpPr>
        <p:spPr>
          <a:xfrm rot="-120000">
            <a:off x="181685" y="185167"/>
            <a:ext cx="177259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7" name="Google Shape;97;p44"/>
          <p:cNvSpPr txBox="1">
            <a:spLocks noGrp="1"/>
          </p:cNvSpPr>
          <p:nvPr>
            <p:ph type="subTitle" idx="1"/>
          </p:nvPr>
        </p:nvSpPr>
        <p:spPr>
          <a:xfrm rot="-120000">
            <a:off x="176417" y="170475"/>
            <a:ext cx="1785420" cy="54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1_6. Sistematizando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00" name="Google Shape;100;p4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4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02" name="Google Shape;102;p45"/>
          <p:cNvSpPr/>
          <p:nvPr/>
        </p:nvSpPr>
        <p:spPr>
          <a:xfrm rot="-120000">
            <a:off x="181660" y="183724"/>
            <a:ext cx="18551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3" name="Google Shape;103;p45"/>
          <p:cNvSpPr/>
          <p:nvPr/>
        </p:nvSpPr>
        <p:spPr>
          <a:xfrm>
            <a:off x="9692319" y="492692"/>
            <a:ext cx="2067696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1975" tIns="0" rIns="10795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45"/>
          <p:cNvSpPr>
            <a:spLocks noGrp="1"/>
          </p:cNvSpPr>
          <p:nvPr>
            <p:ph type="pic" idx="2"/>
          </p:nvPr>
        </p:nvSpPr>
        <p:spPr>
          <a:xfrm>
            <a:off x="5746840" y="882205"/>
            <a:ext cx="5912535" cy="370693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05" name="Google Shape;105;p45"/>
          <p:cNvSpPr txBox="1">
            <a:spLocks noGrp="1"/>
          </p:cNvSpPr>
          <p:nvPr>
            <p:ph type="subTitle" idx="1"/>
          </p:nvPr>
        </p:nvSpPr>
        <p:spPr>
          <a:xfrm rot="-120000">
            <a:off x="176392" y="168986"/>
            <a:ext cx="1870813" cy="54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11. Não usar - Base para orientações internas">
    <p:bg>
      <p:bgPr>
        <a:solidFill>
          <a:srgbClr val="8CB5F8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6"/>
          <p:cNvSpPr/>
          <p:nvPr/>
        </p:nvSpPr>
        <p:spPr>
          <a:xfrm>
            <a:off x="273062" y="300433"/>
            <a:ext cx="11672959" cy="1148400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4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11" name="Google Shape;111;p4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4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13" name="Google Shape;113;p47"/>
          <p:cNvSpPr/>
          <p:nvPr/>
        </p:nvSpPr>
        <p:spPr>
          <a:xfrm rot="-120000">
            <a:off x="181037" y="147971"/>
            <a:ext cx="390359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VAIVÉM DAS PALAVRAS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47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5" name="Google Shape;115;p47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1_6. Sistematizando 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18" name="Google Shape;118;p4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48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20" name="Google Shape;120;p48"/>
          <p:cNvSpPr/>
          <p:nvPr/>
        </p:nvSpPr>
        <p:spPr>
          <a:xfrm rot="-120000">
            <a:off x="180798" y="156902"/>
            <a:ext cx="468555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CADA TEXTO DO SEU JEITO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48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2" name="Google Shape;122;p48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25" name="Google Shape;125;p49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0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28" name="Google Shape;128;p50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08732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9" name="Google Shape;129;p50"/>
          <p:cNvSpPr txBox="1">
            <a:spLocks noGrp="1"/>
          </p:cNvSpPr>
          <p:nvPr>
            <p:ph type="title"/>
          </p:nvPr>
        </p:nvSpPr>
        <p:spPr>
          <a:xfrm>
            <a:off x="608441" y="898167"/>
            <a:ext cx="11165092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0" name="Google Shape;130;p50"/>
          <p:cNvSpPr txBox="1">
            <a:spLocks noGrp="1"/>
          </p:cNvSpPr>
          <p:nvPr>
            <p:ph type="subTitle" idx="2"/>
          </p:nvPr>
        </p:nvSpPr>
        <p:spPr>
          <a:xfrm rot="-60000">
            <a:off x="175529" y="209627"/>
            <a:ext cx="5781097" cy="4900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399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50"/>
          <p:cNvSpPr txBox="1"/>
          <p:nvPr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p3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34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34"/>
          <p:cNvSpPr txBox="1">
            <a:spLocks noGrp="1"/>
          </p:cNvSpPr>
          <p:nvPr>
            <p:ph type="body" idx="1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34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" name="Google Shape;24;p3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34"/>
          <p:cNvSpPr/>
          <p:nvPr/>
        </p:nvSpPr>
        <p:spPr>
          <a:xfrm rot="-120000">
            <a:off x="181617" y="211659"/>
            <a:ext cx="20009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34"/>
          <p:cNvSpPr/>
          <p:nvPr/>
        </p:nvSpPr>
        <p:spPr>
          <a:xfrm rot="-60000">
            <a:off x="6030533" y="194344"/>
            <a:ext cx="507706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2">
          <p15:clr>
            <a:srgbClr val="FBAE40"/>
          </p15:clr>
        </p15:guide>
        <p15:guide id="2" pos="511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0" name="Google Shape;30;p3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35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" name="Google Shape;32;p35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p3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4" name="Google Shape;34;p35"/>
          <p:cNvSpPr/>
          <p:nvPr/>
        </p:nvSpPr>
        <p:spPr>
          <a:xfrm rot="-120000">
            <a:off x="181359" y="166426"/>
            <a:ext cx="2846273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1_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8" name="Google Shape;38;p3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36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p36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1" name="Google Shape;41;p3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2" name="Google Shape;42;p36"/>
          <p:cNvSpPr/>
          <p:nvPr/>
        </p:nvSpPr>
        <p:spPr>
          <a:xfrm rot="-120000">
            <a:off x="181459" y="172092"/>
            <a:ext cx="2521590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LER É LEGAL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1_3. Para começar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5" name="Google Shape;45;p3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37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" name="Google Shape;47;p37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8" name="Google Shape;48;p3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9" name="Google Shape;49;p37"/>
          <p:cNvSpPr/>
          <p:nvPr/>
        </p:nvSpPr>
        <p:spPr>
          <a:xfrm rot="-120000">
            <a:off x="180768" y="177720"/>
            <a:ext cx="4786273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1_3. Para começar 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2" name="Google Shape;52;p3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38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" name="Google Shape;54;p38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5" name="Google Shape;55;p38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6" name="Google Shape;56;p38"/>
          <p:cNvSpPr/>
          <p:nvPr/>
        </p:nvSpPr>
        <p:spPr>
          <a:xfrm rot="-120000">
            <a:off x="181316" y="209121"/>
            <a:ext cx="298723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9" name="Google Shape;59;p3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3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1" name="Google Shape;61;p39"/>
          <p:cNvSpPr/>
          <p:nvPr/>
        </p:nvSpPr>
        <p:spPr>
          <a:xfrm rot="-120000">
            <a:off x="180860" y="160459"/>
            <a:ext cx="448173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39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3" name="Google Shape;63;p39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0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66" name="Google Shape;66;p40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" name="Google Shape;67;p40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40"/>
          <p:cNvSpPr txBox="1">
            <a:spLocks noGrp="1"/>
          </p:cNvSpPr>
          <p:nvPr>
            <p:ph type="body" idx="1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9" name="Google Shape;69;p40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0" name="Google Shape;70;p40"/>
          <p:cNvSpPr/>
          <p:nvPr/>
        </p:nvSpPr>
        <p:spPr>
          <a:xfrm rot="-120000">
            <a:off x="174794" y="163764"/>
            <a:ext cx="475948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1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4" name="Google Shape;74;p41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41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6" name="Google Shape;76;p4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7" name="Google Shape;77;p41"/>
          <p:cNvSpPr/>
          <p:nvPr/>
        </p:nvSpPr>
        <p:spPr>
          <a:xfrm rot="-120000">
            <a:off x="181445" y="171347"/>
            <a:ext cx="256429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2"/>
          <p:cNvSpPr txBox="1">
            <a:spLocks noGrp="1"/>
          </p:cNvSpPr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32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p32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png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png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"/>
          <p:cNvSpPr txBox="1"/>
          <p:nvPr/>
        </p:nvSpPr>
        <p:spPr>
          <a:xfrm>
            <a:off x="-1" y="2666099"/>
            <a:ext cx="12188825" cy="1830413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2352"/>
              </a:srgbClr>
            </a:outerShdw>
          </a:effectLst>
        </p:spPr>
        <p:txBody>
          <a:bodyPr spcFirstLastPara="1" wrap="square" lIns="119950" tIns="23975" rIns="121850" bIns="23975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99"/>
              <a:buFont typeface="Arial"/>
              <a:buNone/>
            </a:pPr>
            <a:r>
              <a:rPr lang="pt-BR" sz="4799" b="1" i="0" u="none" strike="noStrike" cap="none" noProof="0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MINHA PIPA</a:t>
            </a:r>
          </a:p>
        </p:txBody>
      </p:sp>
      <p:sp>
        <p:nvSpPr>
          <p:cNvPr id="137" name="Google Shape;137;p1"/>
          <p:cNvSpPr/>
          <p:nvPr/>
        </p:nvSpPr>
        <p:spPr>
          <a:xfrm rot="-48481" flipH="1">
            <a:off x="10628136" y="397660"/>
            <a:ext cx="1191008" cy="91468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99"/>
              <a:buFont typeface="Arial"/>
              <a:buNone/>
            </a:pPr>
            <a:r>
              <a:rPr lang="pt-BR" sz="5599" b="0" i="0" u="none" strike="noStrike" cap="none" noProof="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9" b="0" i="0" u="sng" strike="noStrike" cap="none" baseline="30000" noProof="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lang="pt-BR" sz="2933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"/>
          <p:cNvSpPr/>
          <p:nvPr/>
        </p:nvSpPr>
        <p:spPr>
          <a:xfrm flipH="1">
            <a:off x="315420" y="5453843"/>
            <a:ext cx="1879139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133" b="0" i="0" u="none" strike="noStrike" cap="none" noProof="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b="0" i="0" u="sng" strike="noStrike" cap="none" baseline="30000" noProof="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b="0" i="0" u="none" strike="noStrike" cap="none" noProof="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lang="pt-BR" sz="2133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"/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133" b="0" i="0" u="none" strike="noStrike" cap="none" noProof="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lang="pt-BR" sz="2133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"/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 noProof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18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"/>
          <p:cNvSpPr/>
          <p:nvPr/>
        </p:nvSpPr>
        <p:spPr>
          <a:xfrm rot="-60000">
            <a:off x="4286167" y="4638200"/>
            <a:ext cx="3633824" cy="828901"/>
          </a:xfrm>
          <a:prstGeom prst="roundRect">
            <a:avLst>
              <a:gd name="adj" fmla="val 30970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 noProof="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LÍNGUA PORTUGUESA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0"/>
          <p:cNvSpPr txBox="1">
            <a:spLocks noGrp="1"/>
          </p:cNvSpPr>
          <p:nvPr>
            <p:ph type="title"/>
          </p:nvPr>
        </p:nvSpPr>
        <p:spPr>
          <a:xfrm>
            <a:off x="608440" y="898168"/>
            <a:ext cx="11342259" cy="1084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noProof="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lang="pt-BR" sz="2600" b="0" noProof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LEIA A PALAVRA ABAIXO E PINTE AS QUE FOREM IGUAIS A ELA.</a:t>
            </a:r>
            <a:br>
              <a:rPr lang="pt-BR" sz="2600" noProof="0" dirty="0">
                <a:latin typeface="Arial"/>
                <a:ea typeface="Arial"/>
                <a:cs typeface="Arial"/>
                <a:sym typeface="Arial"/>
              </a:rPr>
            </a:br>
            <a:endParaRPr lang="pt-BR" sz="2600" noProof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0"/>
          <p:cNvSpPr/>
          <p:nvPr/>
        </p:nvSpPr>
        <p:spPr>
          <a:xfrm>
            <a:off x="4825518" y="2322202"/>
            <a:ext cx="2676763" cy="932087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2600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0"/>
          <p:cNvSpPr txBox="1"/>
          <p:nvPr/>
        </p:nvSpPr>
        <p:spPr>
          <a:xfrm>
            <a:off x="4808585" y="2510209"/>
            <a:ext cx="2693696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PIPA</a:t>
            </a:r>
            <a:endParaRPr lang="pt-BR" sz="26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0"/>
          <p:cNvSpPr/>
          <p:nvPr/>
        </p:nvSpPr>
        <p:spPr>
          <a:xfrm>
            <a:off x="478242" y="3983567"/>
            <a:ext cx="1866382" cy="82453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rPr lang="pt-BR" sz="2600" b="0" i="0" u="none" strike="noStrike" cap="none" noProof="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lang="pt-BR" sz="26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0"/>
          <p:cNvSpPr txBox="1"/>
          <p:nvPr/>
        </p:nvSpPr>
        <p:spPr>
          <a:xfrm>
            <a:off x="482761" y="4129165"/>
            <a:ext cx="1857344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rPr lang="pt-BR" sz="260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PIA</a:t>
            </a:r>
          </a:p>
        </p:txBody>
      </p:sp>
      <p:sp>
        <p:nvSpPr>
          <p:cNvPr id="228" name="Google Shape;228;p10"/>
          <p:cNvSpPr/>
          <p:nvPr/>
        </p:nvSpPr>
        <p:spPr>
          <a:xfrm>
            <a:off x="3515423" y="3983567"/>
            <a:ext cx="1866382" cy="82453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rPr lang="pt-BR" sz="2600" b="0" i="0" u="none" strike="noStrike" cap="none" noProof="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lang="pt-BR" sz="26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0"/>
          <p:cNvSpPr txBox="1"/>
          <p:nvPr/>
        </p:nvSpPr>
        <p:spPr>
          <a:xfrm>
            <a:off x="3522075" y="4129165"/>
            <a:ext cx="1853075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PIPA</a:t>
            </a:r>
          </a:p>
        </p:txBody>
      </p:sp>
      <p:sp>
        <p:nvSpPr>
          <p:cNvPr id="230" name="Google Shape;230;p10"/>
          <p:cNvSpPr/>
          <p:nvPr/>
        </p:nvSpPr>
        <p:spPr>
          <a:xfrm>
            <a:off x="6807022" y="3983567"/>
            <a:ext cx="1866382" cy="82453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rPr lang="pt-BR" sz="2600" b="0" i="0" u="none" strike="noStrike" cap="none" noProof="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lang="pt-BR" sz="26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0"/>
          <p:cNvSpPr/>
          <p:nvPr/>
        </p:nvSpPr>
        <p:spPr>
          <a:xfrm>
            <a:off x="9844201" y="3983567"/>
            <a:ext cx="1866382" cy="82453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rPr lang="pt-BR" sz="2600" b="0" i="0" u="none" strike="noStrike" cap="none" noProof="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lang="pt-BR" sz="26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10"/>
          <p:cNvSpPr txBox="1"/>
          <p:nvPr/>
        </p:nvSpPr>
        <p:spPr>
          <a:xfrm>
            <a:off x="6857506" y="4129165"/>
            <a:ext cx="1765413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PEPA</a:t>
            </a:r>
          </a:p>
        </p:txBody>
      </p:sp>
      <p:sp>
        <p:nvSpPr>
          <p:cNvPr id="233" name="Google Shape;233;p10"/>
          <p:cNvSpPr txBox="1"/>
          <p:nvPr/>
        </p:nvSpPr>
        <p:spPr>
          <a:xfrm>
            <a:off x="9842154" y="4129165"/>
            <a:ext cx="1868429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PIPA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1"/>
          <p:cNvSpPr txBox="1">
            <a:spLocks noGrp="1"/>
          </p:cNvSpPr>
          <p:nvPr>
            <p:ph type="title"/>
          </p:nvPr>
        </p:nvSpPr>
        <p:spPr>
          <a:xfrm>
            <a:off x="608440" y="898168"/>
            <a:ext cx="11393059" cy="1084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>
              <a:spcBef>
                <a:spcPts val="340"/>
              </a:spcBef>
              <a:buClr>
                <a:srgbClr val="7030A0"/>
              </a:buClr>
              <a:buSzPts val="2666"/>
            </a:pPr>
            <a:r>
              <a:rPr lang="pt-BR" sz="2600" dirty="0">
                <a:solidFill>
                  <a:srgbClr val="7030A0"/>
                </a:solidFill>
              </a:rPr>
              <a:t>5. </a:t>
            </a:r>
            <a:r>
              <a:rPr lang="pt-BR" sz="2600" b="0" noProof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LEIA A PALAVRA ABAIXO E PINTE AS QUE FOREM IGUAIS A ELA.</a:t>
            </a:r>
            <a:br>
              <a:rPr lang="pt-BR" sz="2600" noProof="0" dirty="0">
                <a:latin typeface="Arial"/>
                <a:ea typeface="Arial"/>
                <a:cs typeface="Arial"/>
                <a:sym typeface="Arial"/>
              </a:rPr>
            </a:br>
            <a:endParaRPr lang="pt-BR" sz="2600" noProof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11"/>
          <p:cNvSpPr/>
          <p:nvPr/>
        </p:nvSpPr>
        <p:spPr>
          <a:xfrm>
            <a:off x="4825518" y="2322202"/>
            <a:ext cx="2676763" cy="932087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1866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11"/>
          <p:cNvSpPr txBox="1"/>
          <p:nvPr/>
        </p:nvSpPr>
        <p:spPr>
          <a:xfrm>
            <a:off x="4808585" y="2510209"/>
            <a:ext cx="2693696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PIPA</a:t>
            </a:r>
            <a:endParaRPr lang="pt-BR" sz="26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11"/>
          <p:cNvSpPr/>
          <p:nvPr/>
        </p:nvSpPr>
        <p:spPr>
          <a:xfrm>
            <a:off x="478242" y="3983567"/>
            <a:ext cx="1866382" cy="82453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rPr lang="pt-BR" sz="1866" b="0" i="0" u="none" strike="noStrike" cap="none" noProof="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11"/>
          <p:cNvSpPr txBox="1"/>
          <p:nvPr/>
        </p:nvSpPr>
        <p:spPr>
          <a:xfrm>
            <a:off x="482761" y="4129165"/>
            <a:ext cx="1857344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rPr lang="pt-BR" sz="260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PIA</a:t>
            </a:r>
          </a:p>
        </p:txBody>
      </p:sp>
      <p:sp>
        <p:nvSpPr>
          <p:cNvPr id="243" name="Google Shape;243;p11"/>
          <p:cNvSpPr/>
          <p:nvPr/>
        </p:nvSpPr>
        <p:spPr>
          <a:xfrm>
            <a:off x="3515423" y="3983567"/>
            <a:ext cx="1866382" cy="824539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1866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1"/>
          <p:cNvSpPr txBox="1"/>
          <p:nvPr/>
        </p:nvSpPr>
        <p:spPr>
          <a:xfrm>
            <a:off x="3579214" y="4147495"/>
            <a:ext cx="1853075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PIPA</a:t>
            </a:r>
          </a:p>
        </p:txBody>
      </p:sp>
      <p:sp>
        <p:nvSpPr>
          <p:cNvPr id="245" name="Google Shape;245;p11"/>
          <p:cNvSpPr/>
          <p:nvPr/>
        </p:nvSpPr>
        <p:spPr>
          <a:xfrm>
            <a:off x="6807022" y="3983567"/>
            <a:ext cx="1866382" cy="82453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rPr lang="pt-BR" sz="1866" b="0" i="0" u="none" strike="noStrike" cap="none" noProof="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1"/>
          <p:cNvSpPr/>
          <p:nvPr/>
        </p:nvSpPr>
        <p:spPr>
          <a:xfrm>
            <a:off x="9844201" y="3983567"/>
            <a:ext cx="1866382" cy="824539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1866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1"/>
          <p:cNvSpPr txBox="1"/>
          <p:nvPr/>
        </p:nvSpPr>
        <p:spPr>
          <a:xfrm>
            <a:off x="6857506" y="4129165"/>
            <a:ext cx="1765413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PEPA</a:t>
            </a:r>
          </a:p>
        </p:txBody>
      </p:sp>
      <p:sp>
        <p:nvSpPr>
          <p:cNvPr id="248" name="Google Shape;248;p11"/>
          <p:cNvSpPr txBox="1"/>
          <p:nvPr/>
        </p:nvSpPr>
        <p:spPr>
          <a:xfrm>
            <a:off x="9844201" y="4129165"/>
            <a:ext cx="1868429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PIPA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0E3474C-592D-55B9-2A3F-890FD8C85ADC}"/>
              </a:ext>
            </a:extLst>
          </p:cNvPr>
          <p:cNvSpPr txBox="1">
            <a:spLocks/>
          </p:cNvSpPr>
          <p:nvPr/>
        </p:nvSpPr>
        <p:spPr>
          <a:xfrm>
            <a:off x="9107424" y="325969"/>
            <a:ext cx="3387344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noProof="0" dirty="0"/>
              <a:t>CORREÇÃO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2"/>
          <p:cNvSpPr/>
          <p:nvPr/>
        </p:nvSpPr>
        <p:spPr>
          <a:xfrm>
            <a:off x="1081607" y="2411869"/>
            <a:ext cx="2545313" cy="2021691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1866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12"/>
          <p:cNvSpPr/>
          <p:nvPr/>
        </p:nvSpPr>
        <p:spPr>
          <a:xfrm>
            <a:off x="4812291" y="2425215"/>
            <a:ext cx="2545313" cy="200757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1866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12"/>
          <p:cNvSpPr/>
          <p:nvPr/>
        </p:nvSpPr>
        <p:spPr>
          <a:xfrm>
            <a:off x="8575219" y="2425215"/>
            <a:ext cx="2545313" cy="200757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1866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12"/>
          <p:cNvSpPr/>
          <p:nvPr/>
        </p:nvSpPr>
        <p:spPr>
          <a:xfrm>
            <a:off x="1081607" y="4432785"/>
            <a:ext cx="2545313" cy="812588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1866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12"/>
          <p:cNvSpPr/>
          <p:nvPr/>
        </p:nvSpPr>
        <p:spPr>
          <a:xfrm>
            <a:off x="1081607" y="5228605"/>
            <a:ext cx="2545313" cy="812588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1866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2"/>
          <p:cNvSpPr/>
          <p:nvPr/>
        </p:nvSpPr>
        <p:spPr>
          <a:xfrm>
            <a:off x="4812291" y="4432785"/>
            <a:ext cx="2545313" cy="812588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1866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12"/>
          <p:cNvSpPr txBox="1"/>
          <p:nvPr/>
        </p:nvSpPr>
        <p:spPr>
          <a:xfrm>
            <a:off x="3418651" y="3175002"/>
            <a:ext cx="1588544" cy="1209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35433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lang="pt-BR" sz="2666" b="0" i="0" u="none" strike="noStrike" cap="none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5433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lang="pt-BR" sz="2666" b="0" i="0" u="none" strike="noStrike" cap="none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5433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lang="pt-BR" sz="2666" b="0" i="0" u="none" strike="noStrike" cap="none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12"/>
          <p:cNvSpPr/>
          <p:nvPr/>
        </p:nvSpPr>
        <p:spPr>
          <a:xfrm>
            <a:off x="4812291" y="5245374"/>
            <a:ext cx="2545313" cy="812588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1866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12"/>
          <p:cNvSpPr/>
          <p:nvPr/>
        </p:nvSpPr>
        <p:spPr>
          <a:xfrm>
            <a:off x="8575219" y="4432785"/>
            <a:ext cx="2545313" cy="812588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1866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12"/>
          <p:cNvSpPr/>
          <p:nvPr/>
        </p:nvSpPr>
        <p:spPr>
          <a:xfrm>
            <a:off x="8575219" y="5231929"/>
            <a:ext cx="2545313" cy="812588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1866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2"/>
          <p:cNvSpPr txBox="1"/>
          <p:nvPr/>
        </p:nvSpPr>
        <p:spPr>
          <a:xfrm>
            <a:off x="1062830" y="4557876"/>
            <a:ext cx="2582870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PIRULITO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2"/>
          <p:cNvSpPr txBox="1"/>
          <p:nvPr/>
        </p:nvSpPr>
        <p:spPr>
          <a:xfrm>
            <a:off x="4805891" y="4572409"/>
            <a:ext cx="2558116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PATO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2"/>
          <p:cNvSpPr txBox="1"/>
          <p:nvPr/>
        </p:nvSpPr>
        <p:spPr>
          <a:xfrm>
            <a:off x="8574720" y="4572409"/>
            <a:ext cx="2539339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PICOLÉ</a:t>
            </a:r>
            <a:endParaRPr lang="pt-BR" sz="3318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8" name="Google Shape;268;p12"/>
          <p:cNvPicPr preferRelativeResize="0"/>
          <p:nvPr/>
        </p:nvPicPr>
        <p:blipFill rotWithShape="1">
          <a:blip r:embed="rId3">
            <a:alphaModFix/>
          </a:blip>
          <a:srcRect l="-870" r="-870"/>
          <a:stretch/>
        </p:blipFill>
        <p:spPr>
          <a:xfrm>
            <a:off x="1862347" y="2504441"/>
            <a:ext cx="983833" cy="18962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69" name="Google Shape;269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77106" y="2640929"/>
            <a:ext cx="2034613" cy="16593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70" name="Google Shape;270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468502" y="2528063"/>
            <a:ext cx="751775" cy="183491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" name="Google Shape;276;p13">
            <a:extLst>
              <a:ext uri="{FF2B5EF4-FFF2-40B4-BE49-F238E27FC236}">
                <a16:creationId xmlns:a16="http://schemas.microsoft.com/office/drawing/2014/main" id="{20046A83-689D-6D33-CE23-87D3C46D2A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0" y="898168"/>
            <a:ext cx="11169031" cy="144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>
              <a:buClr>
                <a:srgbClr val="7030A0"/>
              </a:buClr>
              <a:buSzPts val="2666"/>
            </a:pPr>
            <a:r>
              <a:rPr lang="pt-BR" sz="2600" dirty="0">
                <a:solidFill>
                  <a:srgbClr val="7030A0"/>
                </a:solidFill>
              </a:rPr>
              <a:t>6. </a:t>
            </a:r>
            <a:r>
              <a:rPr lang="pt-BR" sz="2600" b="0" noProof="0" dirty="0">
                <a:solidFill>
                  <a:schemeClr val="dk1"/>
                </a:solidFill>
              </a:rPr>
              <a:t>COM A AJUDA DO PROFESSOR, CONTE AS LETRAS DAS PALAVRAS E REGISTRE ABAIXO. DEPOIS, PINTE A PALAVRA QUE TEM A MESMA QUANTIDADE DE LETRAS DA PALAVRA </a:t>
            </a:r>
            <a:r>
              <a:rPr lang="pt-BR" sz="2600" noProof="0" dirty="0">
                <a:solidFill>
                  <a:schemeClr val="dk1"/>
                </a:solidFill>
              </a:rPr>
              <a:t>PIPA</a:t>
            </a:r>
            <a:r>
              <a:rPr lang="pt-BR" sz="2600" b="0" noProof="0" dirty="0">
                <a:solidFill>
                  <a:schemeClr val="dk1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3"/>
          <p:cNvSpPr/>
          <p:nvPr/>
        </p:nvSpPr>
        <p:spPr>
          <a:xfrm>
            <a:off x="1081607" y="2411869"/>
            <a:ext cx="2545313" cy="2021691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1866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3"/>
          <p:cNvSpPr txBox="1">
            <a:spLocks noGrp="1"/>
          </p:cNvSpPr>
          <p:nvPr>
            <p:ph type="title"/>
          </p:nvPr>
        </p:nvSpPr>
        <p:spPr>
          <a:xfrm>
            <a:off x="608440" y="898168"/>
            <a:ext cx="11169031" cy="144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>
              <a:buClr>
                <a:srgbClr val="7030A0"/>
              </a:buClr>
              <a:buSzPts val="2666"/>
            </a:pPr>
            <a:r>
              <a:rPr lang="pt-BR" sz="2600" dirty="0">
                <a:solidFill>
                  <a:srgbClr val="7030A0"/>
                </a:solidFill>
              </a:rPr>
              <a:t>6. </a:t>
            </a:r>
            <a:r>
              <a:rPr lang="pt-BR" sz="2600" b="0" noProof="0" dirty="0">
                <a:solidFill>
                  <a:schemeClr val="dk1"/>
                </a:solidFill>
              </a:rPr>
              <a:t>COM A AJUDA DO PROFESSOR, CONTE AS LETRAS DAS PALAVRAS E REGISTRE ABAIXO. DEPOIS, PINTE A PALAVRA QUE TEM A MESMA QUANTIDADE DE LETRAS DA PALAVRA </a:t>
            </a:r>
            <a:r>
              <a:rPr lang="pt-BR" sz="2600" noProof="0" dirty="0">
                <a:solidFill>
                  <a:schemeClr val="dk1"/>
                </a:solidFill>
              </a:rPr>
              <a:t>PIPA</a:t>
            </a:r>
            <a:r>
              <a:rPr lang="pt-BR" sz="2600" b="0" noProof="0" dirty="0">
                <a:solidFill>
                  <a:schemeClr val="dk1"/>
                </a:solidFill>
              </a:rPr>
              <a:t>.</a:t>
            </a:r>
          </a:p>
        </p:txBody>
      </p:sp>
      <p:sp>
        <p:nvSpPr>
          <p:cNvPr id="277" name="Google Shape;277;p13"/>
          <p:cNvSpPr/>
          <p:nvPr/>
        </p:nvSpPr>
        <p:spPr>
          <a:xfrm>
            <a:off x="4812291" y="2425215"/>
            <a:ext cx="2545313" cy="200757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1866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3"/>
          <p:cNvSpPr/>
          <p:nvPr/>
        </p:nvSpPr>
        <p:spPr>
          <a:xfrm>
            <a:off x="8575219" y="2425215"/>
            <a:ext cx="2545313" cy="200757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1866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13"/>
          <p:cNvSpPr/>
          <p:nvPr/>
        </p:nvSpPr>
        <p:spPr>
          <a:xfrm>
            <a:off x="1081607" y="4432785"/>
            <a:ext cx="2545313" cy="812588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1866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13"/>
          <p:cNvSpPr/>
          <p:nvPr/>
        </p:nvSpPr>
        <p:spPr>
          <a:xfrm>
            <a:off x="1081607" y="5228605"/>
            <a:ext cx="2545313" cy="812588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</a:p>
        </p:txBody>
      </p:sp>
      <p:sp>
        <p:nvSpPr>
          <p:cNvPr id="281" name="Google Shape;281;p13"/>
          <p:cNvSpPr/>
          <p:nvPr/>
        </p:nvSpPr>
        <p:spPr>
          <a:xfrm>
            <a:off x="4812291" y="4432785"/>
            <a:ext cx="2545313" cy="812588"/>
          </a:xfrm>
          <a:prstGeom prst="rect">
            <a:avLst/>
          </a:prstGeom>
          <a:solidFill>
            <a:schemeClr val="accent4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1866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3"/>
          <p:cNvSpPr txBox="1"/>
          <p:nvPr/>
        </p:nvSpPr>
        <p:spPr>
          <a:xfrm>
            <a:off x="3418651" y="3175002"/>
            <a:ext cx="1588544" cy="1209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35433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lang="pt-BR" sz="2666" b="0" i="0" u="none" strike="noStrike" cap="none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5433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lang="pt-BR" sz="2666" b="0" i="0" u="none" strike="noStrike" cap="none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5433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lang="pt-BR" sz="2666" b="0" i="0" u="none" strike="noStrike" cap="none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3"/>
          <p:cNvSpPr/>
          <p:nvPr/>
        </p:nvSpPr>
        <p:spPr>
          <a:xfrm>
            <a:off x="4812291" y="5245374"/>
            <a:ext cx="2545313" cy="812588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1866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3"/>
          <p:cNvSpPr/>
          <p:nvPr/>
        </p:nvSpPr>
        <p:spPr>
          <a:xfrm>
            <a:off x="8575219" y="4432785"/>
            <a:ext cx="2545313" cy="812588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1866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3"/>
          <p:cNvSpPr/>
          <p:nvPr/>
        </p:nvSpPr>
        <p:spPr>
          <a:xfrm>
            <a:off x="8575219" y="5231929"/>
            <a:ext cx="2545313" cy="812588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2600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13"/>
          <p:cNvSpPr txBox="1"/>
          <p:nvPr/>
        </p:nvSpPr>
        <p:spPr>
          <a:xfrm>
            <a:off x="1062830" y="4557876"/>
            <a:ext cx="2582870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PIRULITO</a:t>
            </a:r>
            <a:endParaRPr lang="pt-BR" sz="26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3"/>
          <p:cNvSpPr txBox="1"/>
          <p:nvPr/>
        </p:nvSpPr>
        <p:spPr>
          <a:xfrm>
            <a:off x="4805891" y="4572409"/>
            <a:ext cx="2558116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PATO</a:t>
            </a:r>
            <a:endParaRPr lang="pt-BR" sz="26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3"/>
          <p:cNvSpPr txBox="1"/>
          <p:nvPr/>
        </p:nvSpPr>
        <p:spPr>
          <a:xfrm>
            <a:off x="8574720" y="4572409"/>
            <a:ext cx="2539339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PICOLÉ</a:t>
            </a:r>
            <a:endParaRPr lang="pt-BR" sz="26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" name="Google Shape;289;p13"/>
          <p:cNvPicPr preferRelativeResize="0"/>
          <p:nvPr/>
        </p:nvPicPr>
        <p:blipFill rotWithShape="1">
          <a:blip r:embed="rId3">
            <a:alphaModFix/>
          </a:blip>
          <a:srcRect l="-870" r="-870"/>
          <a:stretch/>
        </p:blipFill>
        <p:spPr>
          <a:xfrm>
            <a:off x="1862347" y="2504441"/>
            <a:ext cx="983833" cy="18962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90" name="Google Shape;290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77106" y="2640929"/>
            <a:ext cx="2034613" cy="16593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91" name="Google Shape;291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468502" y="2528063"/>
            <a:ext cx="751775" cy="183491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93" name="Google Shape;293;p13"/>
          <p:cNvSpPr txBox="1"/>
          <p:nvPr/>
        </p:nvSpPr>
        <p:spPr>
          <a:xfrm>
            <a:off x="2136096" y="5369690"/>
            <a:ext cx="375424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3"/>
          <p:cNvSpPr txBox="1"/>
          <p:nvPr/>
        </p:nvSpPr>
        <p:spPr>
          <a:xfrm>
            <a:off x="5866782" y="5348362"/>
            <a:ext cx="375424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lang="pt-BR" sz="26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13"/>
          <p:cNvSpPr txBox="1"/>
          <p:nvPr/>
        </p:nvSpPr>
        <p:spPr>
          <a:xfrm>
            <a:off x="9602012" y="5343835"/>
            <a:ext cx="375424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DF93930-FC4B-B116-7A73-12E65BA1937D}"/>
              </a:ext>
            </a:extLst>
          </p:cNvPr>
          <p:cNvSpPr txBox="1">
            <a:spLocks/>
          </p:cNvSpPr>
          <p:nvPr/>
        </p:nvSpPr>
        <p:spPr>
          <a:xfrm>
            <a:off x="9107424" y="325969"/>
            <a:ext cx="3387344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noProof="0" dirty="0"/>
              <a:t>CORREÇÃO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4"/>
          <p:cNvSpPr txBox="1">
            <a:spLocks noGrp="1"/>
          </p:cNvSpPr>
          <p:nvPr>
            <p:ph type="title"/>
          </p:nvPr>
        </p:nvSpPr>
        <p:spPr>
          <a:xfrm>
            <a:off x="355020" y="898168"/>
            <a:ext cx="11580384" cy="646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noProof="0" dirty="0">
                <a:solidFill>
                  <a:srgbClr val="7030A0"/>
                </a:solidFill>
              </a:rPr>
              <a:t>7. </a:t>
            </a:r>
            <a:r>
              <a:rPr lang="pt-BR" sz="2600" b="0" noProof="0" dirty="0">
                <a:solidFill>
                  <a:srgbClr val="231F20"/>
                </a:solidFill>
              </a:rPr>
              <a:t>PINTE AS PIPAS QUE ESTÃO ENFEITADAS SOMENTE COM LETRAS.</a:t>
            </a:r>
            <a:endParaRPr lang="pt-BR" sz="2600" b="0" noProof="0" dirty="0"/>
          </a:p>
        </p:txBody>
      </p:sp>
      <p:pic>
        <p:nvPicPr>
          <p:cNvPr id="301" name="Google Shape;3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95212" y="1817296"/>
            <a:ext cx="6300000" cy="43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5"/>
          <p:cNvSpPr txBox="1">
            <a:spLocks noGrp="1"/>
          </p:cNvSpPr>
          <p:nvPr>
            <p:ph type="title"/>
          </p:nvPr>
        </p:nvSpPr>
        <p:spPr>
          <a:xfrm>
            <a:off x="342900" y="898168"/>
            <a:ext cx="11557000" cy="646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>
              <a:buClr>
                <a:srgbClr val="7030A0"/>
              </a:buClr>
              <a:buSzPts val="2666"/>
            </a:pPr>
            <a:r>
              <a:rPr lang="pt-BR" sz="2600" dirty="0">
                <a:solidFill>
                  <a:srgbClr val="7030A0"/>
                </a:solidFill>
              </a:rPr>
              <a:t>7. </a:t>
            </a:r>
            <a:r>
              <a:rPr lang="pt-BR" sz="2600" b="0" noProof="0" dirty="0">
                <a:solidFill>
                  <a:srgbClr val="231F20"/>
                </a:solidFill>
              </a:rPr>
              <a:t>PINTE AS PIPAS QUE ESTÃO ENFEITADAS SOMENTE COM LETRAS.</a:t>
            </a:r>
            <a:endParaRPr lang="pt-BR" sz="2600" b="0" noProof="0" dirty="0"/>
          </a:p>
        </p:txBody>
      </p:sp>
      <p:pic>
        <p:nvPicPr>
          <p:cNvPr id="307" name="Google Shape;307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08412" y="1796704"/>
            <a:ext cx="6372000" cy="43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7EB21487-B2F3-1E2E-FA58-FF428D4F1398}"/>
              </a:ext>
            </a:extLst>
          </p:cNvPr>
          <p:cNvSpPr txBox="1">
            <a:spLocks/>
          </p:cNvSpPr>
          <p:nvPr/>
        </p:nvSpPr>
        <p:spPr>
          <a:xfrm>
            <a:off x="9107424" y="325969"/>
            <a:ext cx="3387344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noProof="0" dirty="0"/>
              <a:t>CORREÇÃO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>
            <a:extLst>
              <a:ext uri="{FF2B5EF4-FFF2-40B4-BE49-F238E27FC236}">
                <a16:creationId xmlns:a16="http://schemas.microsoft.com/office/drawing/2014/main" id="{129262D5-DAD8-0A65-4936-7AC43FD67FDB}"/>
              </a:ext>
            </a:extLst>
          </p:cNvPr>
          <p:cNvGrpSpPr/>
          <p:nvPr/>
        </p:nvGrpSpPr>
        <p:grpSpPr>
          <a:xfrm>
            <a:off x="1679638" y="5622801"/>
            <a:ext cx="1598346" cy="705039"/>
            <a:chOff x="1679638" y="5622801"/>
            <a:chExt cx="1598346" cy="705039"/>
          </a:xfrm>
        </p:grpSpPr>
        <p:sp>
          <p:nvSpPr>
            <p:cNvPr id="322" name="Google Shape;322;p16"/>
            <p:cNvSpPr/>
            <p:nvPr/>
          </p:nvSpPr>
          <p:spPr>
            <a:xfrm>
              <a:off x="1696097" y="5622801"/>
              <a:ext cx="1565428" cy="705039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50" tIns="60900" rIns="121850" bIns="609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6"/>
                <a:buFont typeface="Arial"/>
                <a:buNone/>
              </a:pPr>
              <a:endParaRPr lang="pt-BR" sz="1866" b="0" i="0" u="none" strike="noStrike" cap="none" noProof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16"/>
            <p:cNvSpPr txBox="1"/>
            <p:nvPr/>
          </p:nvSpPr>
          <p:spPr>
            <a:xfrm>
              <a:off x="1679638" y="5708649"/>
              <a:ext cx="1598346" cy="533264"/>
            </a:xfrm>
            <a:prstGeom prst="rect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50" tIns="60900" rIns="121850" bIns="609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66"/>
                <a:buFont typeface="Arial"/>
                <a:buNone/>
              </a:pPr>
              <a:r>
                <a:rPr lang="pt-BR" sz="2666" b="0" i="0" u="none" strike="noStrike" cap="none" noProof="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lang="pt-BR" sz="14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4" name="Google Shape;324;p16"/>
          <p:cNvGrpSpPr/>
          <p:nvPr/>
        </p:nvGrpSpPr>
        <p:grpSpPr>
          <a:xfrm>
            <a:off x="4110485" y="5622801"/>
            <a:ext cx="1570746" cy="705039"/>
            <a:chOff x="3407434" y="4217531"/>
            <a:chExt cx="1178366" cy="528917"/>
          </a:xfrm>
        </p:grpSpPr>
        <p:sp>
          <p:nvSpPr>
            <p:cNvPr id="325" name="Google Shape;325;p16"/>
            <p:cNvSpPr/>
            <p:nvPr/>
          </p:nvSpPr>
          <p:spPr>
            <a:xfrm>
              <a:off x="3411423" y="4217531"/>
              <a:ext cx="1174377" cy="528917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50" tIns="60900" rIns="121850" bIns="609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6"/>
                <a:buFont typeface="Arial"/>
                <a:buNone/>
              </a:pPr>
              <a:endParaRPr lang="pt-BR" sz="1866" b="0" i="0" u="none" strike="noStrike" cap="none" noProof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16"/>
            <p:cNvSpPr txBox="1"/>
            <p:nvPr/>
          </p:nvSpPr>
          <p:spPr>
            <a:xfrm>
              <a:off x="3407434" y="4281934"/>
              <a:ext cx="1164566" cy="400052"/>
            </a:xfrm>
            <a:prstGeom prst="rect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50" tIns="60900" rIns="121850" bIns="609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66"/>
                <a:buFont typeface="Arial"/>
                <a:buNone/>
              </a:pPr>
              <a:r>
                <a:rPr lang="pt-BR" sz="2666" b="0" i="0" u="none" strike="noStrike" cap="none" noProof="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lang="pt-BR" sz="14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" name="Google Shape;327;p16"/>
          <p:cNvGrpSpPr/>
          <p:nvPr/>
        </p:nvGrpSpPr>
        <p:grpSpPr>
          <a:xfrm>
            <a:off x="6513732" y="5622801"/>
            <a:ext cx="1565428" cy="705039"/>
            <a:chOff x="4967152" y="4217531"/>
            <a:chExt cx="1174377" cy="528917"/>
          </a:xfrm>
        </p:grpSpPr>
        <p:sp>
          <p:nvSpPr>
            <p:cNvPr id="328" name="Google Shape;328;p16"/>
            <p:cNvSpPr/>
            <p:nvPr/>
          </p:nvSpPr>
          <p:spPr>
            <a:xfrm>
              <a:off x="4967152" y="4217531"/>
              <a:ext cx="1174377" cy="528917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50" tIns="60900" rIns="121850" bIns="609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6"/>
                <a:buFont typeface="Arial"/>
                <a:buNone/>
              </a:pPr>
              <a:endParaRPr lang="pt-BR" sz="1866" b="0" i="0" u="none" strike="noStrike" cap="none" noProof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16"/>
            <p:cNvSpPr txBox="1"/>
            <p:nvPr/>
          </p:nvSpPr>
          <p:spPr>
            <a:xfrm>
              <a:off x="4972058" y="4281934"/>
              <a:ext cx="1164565" cy="400052"/>
            </a:xfrm>
            <a:prstGeom prst="rect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50" tIns="60900" rIns="121850" bIns="609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66"/>
                <a:buFont typeface="Arial"/>
                <a:buNone/>
              </a:pPr>
              <a:r>
                <a:rPr lang="pt-BR" sz="2666" b="0" i="0" u="none" strike="noStrike" cap="none" noProof="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lang="pt-BR" sz="14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0" name="Google Shape;330;p16"/>
          <p:cNvGrpSpPr/>
          <p:nvPr/>
        </p:nvGrpSpPr>
        <p:grpSpPr>
          <a:xfrm>
            <a:off x="8911662" y="5622801"/>
            <a:ext cx="1567134" cy="705039"/>
            <a:chOff x="6462698" y="4217531"/>
            <a:chExt cx="1175657" cy="528917"/>
          </a:xfrm>
        </p:grpSpPr>
        <p:sp>
          <p:nvSpPr>
            <p:cNvPr id="331" name="Google Shape;331;p16"/>
            <p:cNvSpPr/>
            <p:nvPr/>
          </p:nvSpPr>
          <p:spPr>
            <a:xfrm>
              <a:off x="6463338" y="4217531"/>
              <a:ext cx="1174377" cy="528917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50" tIns="60900" rIns="121850" bIns="609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6"/>
                <a:buFont typeface="Arial"/>
                <a:buNone/>
              </a:pPr>
              <a:endParaRPr lang="pt-BR" sz="1866" b="0" i="0" u="none" strike="noStrike" cap="none" noProof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16"/>
            <p:cNvSpPr txBox="1"/>
            <p:nvPr/>
          </p:nvSpPr>
          <p:spPr>
            <a:xfrm>
              <a:off x="6462698" y="4281934"/>
              <a:ext cx="1175657" cy="400052"/>
            </a:xfrm>
            <a:prstGeom prst="rect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50" tIns="60900" rIns="121850" bIns="609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66"/>
                <a:buFont typeface="Arial"/>
                <a:buNone/>
              </a:pPr>
              <a:r>
                <a:rPr lang="pt-BR" sz="2666" b="0" i="0" u="none" strike="noStrike" cap="none" noProof="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lang="pt-BR" sz="14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2169B62A-0CC7-4A7D-7AE8-229F75401236}"/>
              </a:ext>
            </a:extLst>
          </p:cNvPr>
          <p:cNvGrpSpPr/>
          <p:nvPr/>
        </p:nvGrpSpPr>
        <p:grpSpPr>
          <a:xfrm>
            <a:off x="9714490" y="357658"/>
            <a:ext cx="1994910" cy="447532"/>
            <a:chOff x="305605" y="2234344"/>
            <a:chExt cx="1994910" cy="447532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4B3ABCB8-0B52-EF21-5566-C38B1CA817DB}"/>
                </a:ext>
              </a:extLst>
            </p:cNvPr>
            <p:cNvSpPr txBox="1"/>
            <p:nvPr/>
          </p:nvSpPr>
          <p:spPr>
            <a:xfrm>
              <a:off x="428151" y="2362131"/>
              <a:ext cx="187236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noProof="0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LEITURA EM FASE</a:t>
              </a:r>
            </a:p>
          </p:txBody>
        </p:sp>
        <p:pic>
          <p:nvPicPr>
            <p:cNvPr id="4" name="Gráfico 1">
              <a:extLst>
                <a:ext uri="{FF2B5EF4-FFF2-40B4-BE49-F238E27FC236}">
                  <a16:creationId xmlns:a16="http://schemas.microsoft.com/office/drawing/2014/main" id="{5275F18D-99DE-292E-11A6-7258DA1C59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  <p:sp>
        <p:nvSpPr>
          <p:cNvPr id="9" name="Google Shape;337;p17">
            <a:extLst>
              <a:ext uri="{FF2B5EF4-FFF2-40B4-BE49-F238E27FC236}">
                <a16:creationId xmlns:a16="http://schemas.microsoft.com/office/drawing/2014/main" id="{B2908B3B-2C02-DF15-2A65-A6CB381B3C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35433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pt-BR" noProof="0" dirty="0"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endParaRPr lang="pt-BR" noProof="0" dirty="0"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00"/>
              <a:buNone/>
            </a:pPr>
            <a:endParaRPr lang="pt-BR" noProof="0" dirty="0"/>
          </a:p>
        </p:txBody>
      </p:sp>
      <p:sp>
        <p:nvSpPr>
          <p:cNvPr id="10" name="Google Shape;338;p17">
            <a:extLst>
              <a:ext uri="{FF2B5EF4-FFF2-40B4-BE49-F238E27FC236}">
                <a16:creationId xmlns:a16="http://schemas.microsoft.com/office/drawing/2014/main" id="{8D42C169-DDE2-D869-55FA-5B1B5D13355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1492" y="1135043"/>
            <a:ext cx="11102988" cy="1046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>
              <a:buClr>
                <a:srgbClr val="7030A0"/>
              </a:buClr>
              <a:buSzPts val="2666"/>
            </a:pPr>
            <a:r>
              <a:rPr lang="pt-BR" sz="2600" dirty="0">
                <a:solidFill>
                  <a:srgbClr val="7030A0"/>
                </a:solidFill>
              </a:rPr>
              <a:t>8. </a:t>
            </a:r>
            <a:r>
              <a:rPr lang="pt-BR" sz="2600" b="0" noProof="0" dirty="0">
                <a:solidFill>
                  <a:schemeClr val="dk1"/>
                </a:solidFill>
              </a:rPr>
              <a:t>JUNTO COM O PROFESSOR, LEIA NOVAMENTE A PRIMEIRA ESTROFE DO POEMA E CIRCULE A PALAVRA</a:t>
            </a:r>
            <a:r>
              <a:rPr lang="pt-BR" sz="2600" noProof="0" dirty="0">
                <a:solidFill>
                  <a:schemeClr val="dk1"/>
                </a:solidFill>
              </a:rPr>
              <a:t> PIPA</a:t>
            </a:r>
            <a:r>
              <a:rPr lang="pt-BR" sz="2600" b="0" noProof="0" dirty="0">
                <a:solidFill>
                  <a:schemeClr val="dk1"/>
                </a:solidFill>
              </a:rPr>
              <a:t>.</a:t>
            </a:r>
          </a:p>
        </p:txBody>
      </p:sp>
      <p:sp>
        <p:nvSpPr>
          <p:cNvPr id="11" name="Google Shape;339;p17">
            <a:extLst>
              <a:ext uri="{FF2B5EF4-FFF2-40B4-BE49-F238E27FC236}">
                <a16:creationId xmlns:a16="http://schemas.microsoft.com/office/drawing/2014/main" id="{0709CF53-A84A-9EC4-A20B-47D96D05E90A}"/>
              </a:ext>
            </a:extLst>
          </p:cNvPr>
          <p:cNvSpPr/>
          <p:nvPr/>
        </p:nvSpPr>
        <p:spPr>
          <a:xfrm>
            <a:off x="2807239" y="2350495"/>
            <a:ext cx="6679955" cy="1900022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1866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340;p17">
            <a:extLst>
              <a:ext uri="{FF2B5EF4-FFF2-40B4-BE49-F238E27FC236}">
                <a16:creationId xmlns:a16="http://schemas.microsoft.com/office/drawing/2014/main" id="{68527E52-AB3C-2C91-7EB4-1B1ABBC5AEF5}"/>
              </a:ext>
            </a:extLst>
          </p:cNvPr>
          <p:cNvSpPr txBox="1"/>
          <p:nvPr/>
        </p:nvSpPr>
        <p:spPr>
          <a:xfrm>
            <a:off x="3232288" y="2761002"/>
            <a:ext cx="6596306" cy="1230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627223" marR="625530" lvl="0" indent="4824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PIPA ATRAPALHADA</a:t>
            </a:r>
            <a:endParaRPr lang="pt-BR" sz="26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27223" marR="625530" lvl="0" indent="4824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VOA PELO CÉU</a:t>
            </a:r>
            <a:endParaRPr lang="pt-BR" sz="26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27223" marR="625530" lvl="0" indent="4824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TODA DESENGONÇADA.</a:t>
            </a:r>
          </a:p>
        </p:txBody>
      </p:sp>
      <p:sp>
        <p:nvSpPr>
          <p:cNvPr id="13" name="Google Shape;344;p17">
            <a:extLst>
              <a:ext uri="{FF2B5EF4-FFF2-40B4-BE49-F238E27FC236}">
                <a16:creationId xmlns:a16="http://schemas.microsoft.com/office/drawing/2014/main" id="{A31A9BD8-EEFF-F94F-9C77-00DCC0BFB363}"/>
              </a:ext>
            </a:extLst>
          </p:cNvPr>
          <p:cNvSpPr txBox="1"/>
          <p:nvPr/>
        </p:nvSpPr>
        <p:spPr>
          <a:xfrm>
            <a:off x="608441" y="4676658"/>
            <a:ext cx="11580383" cy="943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Arial" panose="020B0604020202020204" pitchFamily="34" charset="0"/>
              <a:buChar char="●"/>
            </a:pP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QUANTAS VEZES A PALAVRA </a:t>
            </a:r>
            <a:r>
              <a:rPr lang="pt-BR" sz="26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PIPA </a:t>
            </a: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APARECEU NA ESTROFE? PINTE.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7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35433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pt-BR" noProof="0" dirty="0"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endParaRPr lang="pt-BR" noProof="0" dirty="0"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00"/>
              <a:buNone/>
            </a:pPr>
            <a:endParaRPr lang="pt-BR" noProof="0" dirty="0"/>
          </a:p>
        </p:txBody>
      </p:sp>
      <p:sp>
        <p:nvSpPr>
          <p:cNvPr id="338" name="Google Shape;338;p17"/>
          <p:cNvSpPr txBox="1">
            <a:spLocks noGrp="1"/>
          </p:cNvSpPr>
          <p:nvPr>
            <p:ph type="title"/>
          </p:nvPr>
        </p:nvSpPr>
        <p:spPr>
          <a:xfrm>
            <a:off x="611492" y="1483037"/>
            <a:ext cx="11102988" cy="1046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>
              <a:buClr>
                <a:srgbClr val="7030A0"/>
              </a:buClr>
              <a:buSzPts val="2666"/>
            </a:pPr>
            <a:r>
              <a:rPr lang="pt-BR" sz="2600" dirty="0">
                <a:solidFill>
                  <a:srgbClr val="7030A0"/>
                </a:solidFill>
              </a:rPr>
              <a:t>8. </a:t>
            </a:r>
            <a:r>
              <a:rPr lang="pt-BR" sz="2600" b="0" noProof="0" dirty="0">
                <a:solidFill>
                  <a:schemeClr val="dk1"/>
                </a:solidFill>
              </a:rPr>
              <a:t>JUNTO COM O PROFESSOR, LEIA NOVAMENTE A PRIMEIRA ESTROFE DO POEMA E CIRCULE A PALAVRA</a:t>
            </a:r>
            <a:r>
              <a:rPr lang="pt-BR" sz="2600" noProof="0" dirty="0">
                <a:solidFill>
                  <a:schemeClr val="dk1"/>
                </a:solidFill>
              </a:rPr>
              <a:t> PIPA</a:t>
            </a:r>
            <a:r>
              <a:rPr lang="pt-BR" sz="2600" b="0" noProof="0" dirty="0">
                <a:solidFill>
                  <a:schemeClr val="dk1"/>
                </a:solidFill>
              </a:rPr>
              <a:t>.</a:t>
            </a:r>
          </a:p>
        </p:txBody>
      </p:sp>
      <p:sp>
        <p:nvSpPr>
          <p:cNvPr id="339" name="Google Shape;339;p17"/>
          <p:cNvSpPr/>
          <p:nvPr/>
        </p:nvSpPr>
        <p:spPr>
          <a:xfrm>
            <a:off x="2807239" y="2578996"/>
            <a:ext cx="6679955" cy="1900022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1866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17"/>
          <p:cNvSpPr txBox="1"/>
          <p:nvPr/>
        </p:nvSpPr>
        <p:spPr>
          <a:xfrm>
            <a:off x="3232288" y="2886187"/>
            <a:ext cx="6596306" cy="1230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627223" marR="625530" lvl="0" indent="4824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PIPA ATRAPALHADA</a:t>
            </a:r>
            <a:endParaRPr lang="pt-BR" sz="26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27223" marR="625530" lvl="0" indent="4824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VOA PELO CÉU</a:t>
            </a:r>
            <a:endParaRPr lang="pt-BR" sz="26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27223" marR="625530" lvl="0" indent="4824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TODA DESENGONÇADA.</a:t>
            </a:r>
          </a:p>
        </p:txBody>
      </p:sp>
      <p:sp>
        <p:nvSpPr>
          <p:cNvPr id="344" name="Google Shape;344;p17"/>
          <p:cNvSpPr txBox="1"/>
          <p:nvPr/>
        </p:nvSpPr>
        <p:spPr>
          <a:xfrm>
            <a:off x="608441" y="4676658"/>
            <a:ext cx="11580383" cy="943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Arial" panose="020B0604020202020204" pitchFamily="34" charset="0"/>
              <a:buChar char="●"/>
            </a:pP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QUANTAS VEZES A PALAVRA </a:t>
            </a:r>
            <a:r>
              <a:rPr lang="pt-BR" sz="26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PIPA </a:t>
            </a: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APARECEU NA ESTROFE? PINTE.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DD4E947D-D549-6769-4A81-B11B228678CC}"/>
              </a:ext>
            </a:extLst>
          </p:cNvPr>
          <p:cNvGrpSpPr/>
          <p:nvPr/>
        </p:nvGrpSpPr>
        <p:grpSpPr>
          <a:xfrm>
            <a:off x="1679638" y="5622801"/>
            <a:ext cx="1598346" cy="705039"/>
            <a:chOff x="1679638" y="5622801"/>
            <a:chExt cx="1598346" cy="705039"/>
          </a:xfrm>
        </p:grpSpPr>
        <p:sp>
          <p:nvSpPr>
            <p:cNvPr id="346" name="Google Shape;346;p17"/>
            <p:cNvSpPr/>
            <p:nvPr/>
          </p:nvSpPr>
          <p:spPr>
            <a:xfrm>
              <a:off x="1696097" y="5622801"/>
              <a:ext cx="1565428" cy="705039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50" tIns="60900" rIns="121850" bIns="609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6"/>
                <a:buFont typeface="Arial"/>
                <a:buNone/>
              </a:pPr>
              <a:endParaRPr lang="pt-BR" sz="1866" b="0" i="0" u="none" strike="noStrike" cap="none" noProof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17"/>
            <p:cNvSpPr txBox="1"/>
            <p:nvPr/>
          </p:nvSpPr>
          <p:spPr>
            <a:xfrm>
              <a:off x="1679638" y="5708649"/>
              <a:ext cx="1598346" cy="533264"/>
            </a:xfrm>
            <a:prstGeom prst="rect">
              <a:avLst/>
            </a:prstGeom>
            <a:solidFill>
              <a:schemeClr val="accent4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50" tIns="60900" rIns="121850" bIns="609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66"/>
                <a:buFont typeface="Arial"/>
                <a:buNone/>
              </a:pPr>
              <a:r>
                <a:rPr lang="pt-BR" sz="2666" b="0" i="0" u="none" strike="noStrike" cap="none" noProof="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lang="pt-BR" sz="14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8" name="Google Shape;348;p17"/>
          <p:cNvGrpSpPr/>
          <p:nvPr/>
        </p:nvGrpSpPr>
        <p:grpSpPr>
          <a:xfrm>
            <a:off x="6513732" y="5622801"/>
            <a:ext cx="1565428" cy="705039"/>
            <a:chOff x="4967152" y="4217531"/>
            <a:chExt cx="1174377" cy="528917"/>
          </a:xfrm>
        </p:grpSpPr>
        <p:sp>
          <p:nvSpPr>
            <p:cNvPr id="349" name="Google Shape;349;p17"/>
            <p:cNvSpPr/>
            <p:nvPr/>
          </p:nvSpPr>
          <p:spPr>
            <a:xfrm>
              <a:off x="4967152" y="4217531"/>
              <a:ext cx="1174377" cy="528917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50" tIns="60900" rIns="121850" bIns="609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6"/>
                <a:buFont typeface="Arial"/>
                <a:buNone/>
              </a:pPr>
              <a:endParaRPr lang="pt-BR" sz="1866" b="0" i="0" u="none" strike="noStrike" cap="none" noProof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17"/>
            <p:cNvSpPr txBox="1"/>
            <p:nvPr/>
          </p:nvSpPr>
          <p:spPr>
            <a:xfrm>
              <a:off x="4972058" y="4281934"/>
              <a:ext cx="1164565" cy="400052"/>
            </a:xfrm>
            <a:prstGeom prst="rect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50" tIns="60900" rIns="121850" bIns="609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66"/>
                <a:buFont typeface="Arial"/>
                <a:buNone/>
              </a:pPr>
              <a:r>
                <a:rPr lang="pt-BR" sz="2666" b="0" i="0" u="none" strike="noStrike" cap="none" noProof="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lang="pt-BR" sz="14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1" name="Google Shape;351;p17"/>
          <p:cNvGrpSpPr/>
          <p:nvPr/>
        </p:nvGrpSpPr>
        <p:grpSpPr>
          <a:xfrm>
            <a:off x="8911662" y="5622801"/>
            <a:ext cx="1567134" cy="705039"/>
            <a:chOff x="6462698" y="4217531"/>
            <a:chExt cx="1175657" cy="528917"/>
          </a:xfrm>
        </p:grpSpPr>
        <p:sp>
          <p:nvSpPr>
            <p:cNvPr id="352" name="Google Shape;352;p17"/>
            <p:cNvSpPr/>
            <p:nvPr/>
          </p:nvSpPr>
          <p:spPr>
            <a:xfrm>
              <a:off x="6463338" y="4217531"/>
              <a:ext cx="1174377" cy="528917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50" tIns="60900" rIns="121850" bIns="609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6"/>
                <a:buFont typeface="Arial"/>
                <a:buNone/>
              </a:pPr>
              <a:endParaRPr lang="pt-BR" sz="1866" b="0" i="0" u="none" strike="noStrike" cap="none" noProof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17"/>
            <p:cNvSpPr txBox="1"/>
            <p:nvPr/>
          </p:nvSpPr>
          <p:spPr>
            <a:xfrm>
              <a:off x="6462698" y="4281934"/>
              <a:ext cx="1175657" cy="400052"/>
            </a:xfrm>
            <a:prstGeom prst="rect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50" tIns="60900" rIns="121850" bIns="609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66"/>
                <a:buFont typeface="Arial"/>
                <a:buNone/>
              </a:pPr>
              <a:r>
                <a:rPr lang="pt-BR" sz="2666" b="0" i="0" u="none" strike="noStrike" cap="none" noProof="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lang="pt-BR" sz="14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4" name="Google Shape;354;p17"/>
          <p:cNvSpPr/>
          <p:nvPr/>
        </p:nvSpPr>
        <p:spPr>
          <a:xfrm>
            <a:off x="4257122" y="2825227"/>
            <a:ext cx="955339" cy="501892"/>
          </a:xfrm>
          <a:prstGeom prst="ellipse">
            <a:avLst/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1866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5" name="Google Shape;355;p17"/>
          <p:cNvGrpSpPr/>
          <p:nvPr/>
        </p:nvGrpSpPr>
        <p:grpSpPr>
          <a:xfrm>
            <a:off x="4110485" y="5622801"/>
            <a:ext cx="1570746" cy="705039"/>
            <a:chOff x="3407434" y="4217531"/>
            <a:chExt cx="1178366" cy="528917"/>
          </a:xfrm>
        </p:grpSpPr>
        <p:sp>
          <p:nvSpPr>
            <p:cNvPr id="356" name="Google Shape;356;p17"/>
            <p:cNvSpPr/>
            <p:nvPr/>
          </p:nvSpPr>
          <p:spPr>
            <a:xfrm>
              <a:off x="3411423" y="4217531"/>
              <a:ext cx="1174377" cy="528917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50" tIns="60900" rIns="121850" bIns="609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6"/>
                <a:buFont typeface="Arial"/>
                <a:buNone/>
              </a:pPr>
              <a:endParaRPr lang="pt-BR" sz="1866" b="0" i="0" u="none" strike="noStrike" cap="none" noProof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17"/>
            <p:cNvSpPr txBox="1"/>
            <p:nvPr/>
          </p:nvSpPr>
          <p:spPr>
            <a:xfrm>
              <a:off x="3407434" y="4281934"/>
              <a:ext cx="1164566" cy="400052"/>
            </a:xfrm>
            <a:prstGeom prst="rect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50" tIns="60900" rIns="121850" bIns="609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66"/>
                <a:buFont typeface="Arial"/>
                <a:buNone/>
              </a:pPr>
              <a:r>
                <a:rPr lang="pt-BR" sz="2666" b="0" i="0" u="none" strike="noStrike" cap="none" noProof="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lang="pt-BR" sz="14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DB0A6C06-2B3F-7E1C-5C12-F838135698B4}"/>
              </a:ext>
            </a:extLst>
          </p:cNvPr>
          <p:cNvGrpSpPr/>
          <p:nvPr/>
        </p:nvGrpSpPr>
        <p:grpSpPr>
          <a:xfrm>
            <a:off x="9714490" y="357658"/>
            <a:ext cx="1994910" cy="447532"/>
            <a:chOff x="305605" y="2234344"/>
            <a:chExt cx="1994910" cy="447532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D46DCD40-06E5-116E-8A11-53B96F34A297}"/>
                </a:ext>
              </a:extLst>
            </p:cNvPr>
            <p:cNvSpPr txBox="1"/>
            <p:nvPr/>
          </p:nvSpPr>
          <p:spPr>
            <a:xfrm>
              <a:off x="428151" y="2362131"/>
              <a:ext cx="187236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noProof="0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LEITURA EM FASE</a:t>
              </a:r>
            </a:p>
          </p:txBody>
        </p:sp>
        <p:pic>
          <p:nvPicPr>
            <p:cNvPr id="4" name="Gráfico 1">
              <a:extLst>
                <a:ext uri="{FF2B5EF4-FFF2-40B4-BE49-F238E27FC236}">
                  <a16:creationId xmlns:a16="http://schemas.microsoft.com/office/drawing/2014/main" id="{36F1CB3F-53FE-AC5F-A7EF-57D5848A7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  <p:sp>
        <p:nvSpPr>
          <p:cNvPr id="5" name="Título 1">
            <a:extLst>
              <a:ext uri="{FF2B5EF4-FFF2-40B4-BE49-F238E27FC236}">
                <a16:creationId xmlns:a16="http://schemas.microsoft.com/office/drawing/2014/main" id="{FBC8F77B-6FA5-BD44-EE8E-8199AE4FCEBC}"/>
              </a:ext>
            </a:extLst>
          </p:cNvPr>
          <p:cNvSpPr txBox="1">
            <a:spLocks/>
          </p:cNvSpPr>
          <p:nvPr/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noProof="0" dirty="0"/>
              <a:t>CORREÇÃO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Google Shape;369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88766" y="2848485"/>
            <a:ext cx="1954240" cy="242339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B97558C5-D469-785D-9652-A5EA575DC546}"/>
              </a:ext>
            </a:extLst>
          </p:cNvPr>
          <p:cNvGrpSpPr/>
          <p:nvPr/>
        </p:nvGrpSpPr>
        <p:grpSpPr>
          <a:xfrm>
            <a:off x="9438756" y="421918"/>
            <a:ext cx="2275724" cy="381348"/>
            <a:chOff x="386196" y="3083838"/>
            <a:chExt cx="2275724" cy="381348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1AB6F286-4D0F-27AF-1817-9AE231655982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noProof="0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ANTECIPE A ESCRITA</a:t>
              </a:r>
            </a:p>
          </p:txBody>
        </p:sp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F7263A59-C97C-1C4F-D672-853594E318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  <p:sp>
        <p:nvSpPr>
          <p:cNvPr id="9" name="Google Shape;375;p19">
            <a:extLst>
              <a:ext uri="{FF2B5EF4-FFF2-40B4-BE49-F238E27FC236}">
                <a16:creationId xmlns:a16="http://schemas.microsoft.com/office/drawing/2014/main" id="{09AB4729-0FCD-77CE-9CF3-DFFE029981E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9745" y="2338832"/>
            <a:ext cx="8168640" cy="4117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129508" lvl="0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2600"/>
              <a:buNone/>
            </a:pPr>
            <a:r>
              <a:rPr lang="pt-BR" b="0" noProof="0" dirty="0">
                <a:latin typeface="Arial"/>
                <a:ea typeface="Arial"/>
                <a:cs typeface="Arial"/>
                <a:sym typeface="Arial"/>
              </a:rPr>
              <a:t>___________________________________</a:t>
            </a:r>
            <a:br>
              <a:rPr lang="pt-BR" b="0" noProof="0" dirty="0">
                <a:latin typeface="Arial"/>
                <a:ea typeface="Arial"/>
                <a:cs typeface="Arial"/>
                <a:sym typeface="Arial"/>
              </a:rPr>
            </a:br>
            <a:r>
              <a:rPr lang="pt-BR" b="0" noProof="0" dirty="0">
                <a:latin typeface="Arial"/>
                <a:ea typeface="Arial"/>
                <a:cs typeface="Arial"/>
                <a:sym typeface="Arial"/>
              </a:rPr>
              <a:t>___________________________________</a:t>
            </a:r>
            <a:br>
              <a:rPr lang="pt-BR" b="0" noProof="0" dirty="0">
                <a:latin typeface="Arial"/>
                <a:ea typeface="Arial"/>
                <a:cs typeface="Arial"/>
                <a:sym typeface="Arial"/>
              </a:rPr>
            </a:br>
            <a:r>
              <a:rPr lang="pt-BR" b="0" noProof="0" dirty="0">
                <a:latin typeface="Arial"/>
                <a:ea typeface="Arial"/>
                <a:cs typeface="Arial"/>
                <a:sym typeface="Arial"/>
              </a:rPr>
              <a:t>___________________________________</a:t>
            </a:r>
            <a:br>
              <a:rPr lang="pt-BR" b="0" noProof="0" dirty="0">
                <a:latin typeface="Arial"/>
                <a:ea typeface="Arial"/>
                <a:cs typeface="Arial"/>
                <a:sym typeface="Arial"/>
              </a:rPr>
            </a:br>
            <a:r>
              <a:rPr lang="pt-BR" b="0" noProof="0" dirty="0">
                <a:latin typeface="Arial"/>
                <a:ea typeface="Arial"/>
                <a:cs typeface="Arial"/>
                <a:sym typeface="Arial"/>
              </a:rPr>
              <a:t>___________________________________</a:t>
            </a:r>
            <a:br>
              <a:rPr lang="pt-BR" b="0" noProof="0" dirty="0">
                <a:latin typeface="Arial"/>
                <a:ea typeface="Arial"/>
                <a:cs typeface="Arial"/>
                <a:sym typeface="Arial"/>
              </a:rPr>
            </a:br>
            <a:r>
              <a:rPr lang="pt-BR" b="0" noProof="0" dirty="0">
                <a:latin typeface="Arial"/>
                <a:ea typeface="Arial"/>
                <a:cs typeface="Arial"/>
                <a:sym typeface="Arial"/>
              </a:rPr>
              <a:t>___________________________________</a:t>
            </a:r>
            <a:br>
              <a:rPr lang="pt-BR" b="0" noProof="0" dirty="0">
                <a:latin typeface="Arial"/>
                <a:ea typeface="Arial"/>
                <a:cs typeface="Arial"/>
                <a:sym typeface="Arial"/>
              </a:rPr>
            </a:br>
            <a:br>
              <a:rPr lang="pt-BR" noProof="0" dirty="0">
                <a:latin typeface="Arial"/>
                <a:ea typeface="Arial"/>
                <a:cs typeface="Arial"/>
                <a:sym typeface="Arial"/>
              </a:rPr>
            </a:br>
            <a:r>
              <a:rPr lang="pt-BR" sz="3199" noProof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br>
              <a:rPr lang="pt-BR" sz="3199" noProof="0" dirty="0">
                <a:latin typeface="Calibri"/>
                <a:ea typeface="Calibri"/>
                <a:cs typeface="Calibri"/>
                <a:sym typeface="Calibri"/>
              </a:rPr>
            </a:br>
            <a:endParaRPr lang="pt-BR" sz="3199" noProof="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376;p19">
            <a:extLst>
              <a:ext uri="{FF2B5EF4-FFF2-40B4-BE49-F238E27FC236}">
                <a16:creationId xmlns:a16="http://schemas.microsoft.com/office/drawing/2014/main" id="{44367820-870E-E8F4-EE70-7934D2374D82}"/>
              </a:ext>
            </a:extLst>
          </p:cNvPr>
          <p:cNvSpPr txBox="1"/>
          <p:nvPr/>
        </p:nvSpPr>
        <p:spPr>
          <a:xfrm>
            <a:off x="607594" y="1326730"/>
            <a:ext cx="11245922" cy="94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lvl="0">
              <a:buClr>
                <a:srgbClr val="7030A0"/>
              </a:buClr>
              <a:buSzPts val="2666"/>
            </a:pPr>
            <a:r>
              <a:rPr lang="pt-BR" sz="2600" b="1" dirty="0">
                <a:solidFill>
                  <a:srgbClr val="7030A0"/>
                </a:solidFill>
              </a:rPr>
              <a:t>9.</a:t>
            </a:r>
            <a:r>
              <a:rPr lang="pt-BR" sz="2600" dirty="0">
                <a:solidFill>
                  <a:srgbClr val="7030A0"/>
                </a:solidFill>
              </a:rPr>
              <a:t> </a:t>
            </a: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PROFESSOR VAI DITAR ALGUMAS PALAVRAS; VOCÊS SÓ PODERÃO REGISTRAR AQUELAS QUE INICIAM COM A LETRA </a:t>
            </a:r>
            <a:r>
              <a:rPr lang="pt-BR" sz="26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19"/>
          <p:cNvSpPr txBox="1">
            <a:spLocks noGrp="1"/>
          </p:cNvSpPr>
          <p:nvPr>
            <p:ph type="title"/>
          </p:nvPr>
        </p:nvSpPr>
        <p:spPr>
          <a:xfrm>
            <a:off x="999745" y="2598227"/>
            <a:ext cx="8168640" cy="4117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129508" lvl="0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2600"/>
              <a:buNone/>
            </a:pPr>
            <a:r>
              <a:rPr lang="pt-BR" b="0" noProof="0" dirty="0">
                <a:latin typeface="Arial"/>
                <a:ea typeface="Arial"/>
                <a:cs typeface="Arial"/>
                <a:sym typeface="Arial"/>
              </a:rPr>
              <a:t>___________________________________</a:t>
            </a:r>
            <a:br>
              <a:rPr lang="pt-BR" b="0" noProof="0" dirty="0">
                <a:latin typeface="Arial"/>
                <a:ea typeface="Arial"/>
                <a:cs typeface="Arial"/>
                <a:sym typeface="Arial"/>
              </a:rPr>
            </a:br>
            <a:r>
              <a:rPr lang="pt-BR" b="0" noProof="0" dirty="0">
                <a:latin typeface="Arial"/>
                <a:ea typeface="Arial"/>
                <a:cs typeface="Arial"/>
                <a:sym typeface="Arial"/>
              </a:rPr>
              <a:t>___________________________________</a:t>
            </a:r>
            <a:br>
              <a:rPr lang="pt-BR" b="0" noProof="0" dirty="0">
                <a:latin typeface="Arial"/>
                <a:ea typeface="Arial"/>
                <a:cs typeface="Arial"/>
                <a:sym typeface="Arial"/>
              </a:rPr>
            </a:br>
            <a:r>
              <a:rPr lang="pt-BR" b="0" noProof="0" dirty="0">
                <a:latin typeface="Arial"/>
                <a:ea typeface="Arial"/>
                <a:cs typeface="Arial"/>
                <a:sym typeface="Arial"/>
              </a:rPr>
              <a:t>___________________________________</a:t>
            </a:r>
            <a:br>
              <a:rPr lang="pt-BR" b="0" noProof="0" dirty="0">
                <a:latin typeface="Arial"/>
                <a:ea typeface="Arial"/>
                <a:cs typeface="Arial"/>
                <a:sym typeface="Arial"/>
              </a:rPr>
            </a:br>
            <a:r>
              <a:rPr lang="pt-BR" b="0" noProof="0" dirty="0">
                <a:latin typeface="Arial"/>
                <a:ea typeface="Arial"/>
                <a:cs typeface="Arial"/>
                <a:sym typeface="Arial"/>
              </a:rPr>
              <a:t>___________________________________</a:t>
            </a:r>
            <a:br>
              <a:rPr lang="pt-BR" b="0" noProof="0" dirty="0">
                <a:latin typeface="Arial"/>
                <a:ea typeface="Arial"/>
                <a:cs typeface="Arial"/>
                <a:sym typeface="Arial"/>
              </a:rPr>
            </a:br>
            <a:r>
              <a:rPr lang="pt-BR" b="0" noProof="0" dirty="0">
                <a:latin typeface="Arial"/>
                <a:ea typeface="Arial"/>
                <a:cs typeface="Arial"/>
                <a:sym typeface="Arial"/>
              </a:rPr>
              <a:t>___________________________________</a:t>
            </a:r>
            <a:br>
              <a:rPr lang="pt-BR" b="0" noProof="0" dirty="0">
                <a:latin typeface="Arial"/>
                <a:ea typeface="Arial"/>
                <a:cs typeface="Arial"/>
                <a:sym typeface="Arial"/>
              </a:rPr>
            </a:br>
            <a:br>
              <a:rPr lang="pt-BR" noProof="0" dirty="0">
                <a:latin typeface="Arial"/>
                <a:ea typeface="Arial"/>
                <a:cs typeface="Arial"/>
                <a:sym typeface="Arial"/>
              </a:rPr>
            </a:br>
            <a:r>
              <a:rPr lang="pt-BR" sz="3199" noProof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br>
              <a:rPr lang="pt-BR" sz="3199" noProof="0" dirty="0">
                <a:latin typeface="Calibri"/>
                <a:ea typeface="Calibri"/>
                <a:cs typeface="Calibri"/>
                <a:sym typeface="Calibri"/>
              </a:rPr>
            </a:br>
            <a:endParaRPr lang="pt-BR" sz="3199" noProof="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9"/>
          <p:cNvSpPr txBox="1"/>
          <p:nvPr/>
        </p:nvSpPr>
        <p:spPr>
          <a:xfrm>
            <a:off x="607594" y="1654757"/>
            <a:ext cx="11245922" cy="94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lvl="0">
              <a:buClr>
                <a:srgbClr val="7030A0"/>
              </a:buClr>
              <a:buSzPts val="2666"/>
            </a:pPr>
            <a:r>
              <a:rPr lang="pt-BR" sz="2600" b="1" dirty="0">
                <a:solidFill>
                  <a:srgbClr val="7030A0"/>
                </a:solidFill>
              </a:rPr>
              <a:t>9. </a:t>
            </a: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PROFESSOR </a:t>
            </a:r>
            <a:r>
              <a:rPr lang="pt-BR" sz="2600" dirty="0">
                <a:solidFill>
                  <a:schemeClr val="dk1"/>
                </a:solidFill>
              </a:rPr>
              <a:t>VAI</a:t>
            </a: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DITAR ALGUMAS PALAVRAS; VOCÊS SÓ PODERÃO REGISTRAR AQUELAS QUE INICIAM COM A LETRA </a:t>
            </a:r>
            <a:r>
              <a:rPr lang="pt-BR" sz="26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pic>
        <p:nvPicPr>
          <p:cNvPr id="380" name="Google Shape;38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88766" y="3107880"/>
            <a:ext cx="1954240" cy="242339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82" name="Google Shape;382;p19"/>
          <p:cNvSpPr txBox="1"/>
          <p:nvPr/>
        </p:nvSpPr>
        <p:spPr>
          <a:xfrm>
            <a:off x="1146048" y="2677720"/>
            <a:ext cx="4191253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RESPOSTAS PESSOAIS.</a:t>
            </a:r>
            <a:endParaRPr lang="pt-BR" sz="26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794F98CF-0AEE-809C-D636-92A6E7648EFA}"/>
              </a:ext>
            </a:extLst>
          </p:cNvPr>
          <p:cNvGrpSpPr/>
          <p:nvPr/>
        </p:nvGrpSpPr>
        <p:grpSpPr>
          <a:xfrm>
            <a:off x="9438756" y="421918"/>
            <a:ext cx="2275724" cy="381348"/>
            <a:chOff x="386196" y="3083838"/>
            <a:chExt cx="2275724" cy="381348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A7034100-B114-A346-821E-E30A64F50877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noProof="0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ANTECIPE A ESCRITA</a:t>
              </a:r>
            </a:p>
          </p:txBody>
        </p:sp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DB039310-5A8F-BBEB-31A5-C03799E144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  <p:sp>
        <p:nvSpPr>
          <p:cNvPr id="7" name="Título 1">
            <a:extLst>
              <a:ext uri="{FF2B5EF4-FFF2-40B4-BE49-F238E27FC236}">
                <a16:creationId xmlns:a16="http://schemas.microsoft.com/office/drawing/2014/main" id="{F7D10D1F-DB8D-81B3-DAE2-BBEDDD6E2538}"/>
              </a:ext>
            </a:extLst>
          </p:cNvPr>
          <p:cNvSpPr txBox="1">
            <a:spLocks/>
          </p:cNvSpPr>
          <p:nvPr/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noProof="0" dirty="0"/>
              <a:t>CORREÇÃO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"/>
          <p:cNvSpPr txBox="1">
            <a:spLocks noGrp="1"/>
          </p:cNvSpPr>
          <p:nvPr>
            <p:ph type="body" idx="1"/>
          </p:nvPr>
        </p:nvSpPr>
        <p:spPr>
          <a:xfrm>
            <a:off x="6203092" y="852615"/>
            <a:ext cx="5745891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457086" lvl="0" indent="-457086" algn="l" rtl="0">
              <a:lnSpc>
                <a:spcPct val="100000"/>
              </a:lnSpc>
              <a:spcAft>
                <a:spcPts val="600"/>
              </a:spcAft>
              <a:buSzPts val="2000"/>
              <a:buChar char="●"/>
            </a:pPr>
            <a:r>
              <a:rPr lang="pt-BR" sz="2400" noProof="0" dirty="0">
                <a:solidFill>
                  <a:schemeClr val="dk1"/>
                </a:solidFill>
              </a:rPr>
              <a:t>RECONHECER A ESTRUTURA </a:t>
            </a:r>
            <a:br>
              <a:rPr lang="pt-BR" sz="2400" noProof="0" dirty="0">
                <a:solidFill>
                  <a:schemeClr val="dk1"/>
                </a:solidFill>
              </a:rPr>
            </a:br>
            <a:r>
              <a:rPr lang="pt-BR" sz="2400" noProof="0" dirty="0">
                <a:solidFill>
                  <a:schemeClr val="dk1"/>
                </a:solidFill>
              </a:rPr>
              <a:t>DE TEXTOS DO GÊNERO POEMA.</a:t>
            </a:r>
          </a:p>
          <a:p>
            <a:pPr marL="457086" lvl="0" indent="-457086" algn="l" rtl="0">
              <a:lnSpc>
                <a:spcPct val="100000"/>
              </a:lnSpc>
              <a:spcAft>
                <a:spcPts val="600"/>
              </a:spcAft>
              <a:buSzPts val="2000"/>
              <a:buChar char="●"/>
            </a:pPr>
            <a:r>
              <a:rPr lang="pt-BR" sz="2400" noProof="0" dirty="0">
                <a:solidFill>
                  <a:schemeClr val="dk1"/>
                </a:solidFill>
              </a:rPr>
              <a:t>DECOMPOR AS PALAVRAS DE FORMA SILÁBICA, NA FALA.</a:t>
            </a:r>
          </a:p>
          <a:p>
            <a:pPr marL="457086" lvl="0" indent="-457086" algn="l" rtl="0">
              <a:lnSpc>
                <a:spcPct val="100000"/>
              </a:lnSpc>
              <a:spcAft>
                <a:spcPts val="600"/>
              </a:spcAft>
              <a:buSzPts val="2000"/>
              <a:buChar char="●"/>
            </a:pPr>
            <a:r>
              <a:rPr lang="pt-BR" sz="2400" noProof="0" dirty="0">
                <a:solidFill>
                  <a:schemeClr val="dk1"/>
                </a:solidFill>
              </a:rPr>
              <a:t>IDENTIFICAR A PRIMEIRA E A ÚLTIMA LETRA DA PALAVRA.</a:t>
            </a:r>
          </a:p>
          <a:p>
            <a:pPr marL="457086" lvl="0" indent="-457086" algn="l" rtl="0">
              <a:lnSpc>
                <a:spcPct val="100000"/>
              </a:lnSpc>
              <a:spcAft>
                <a:spcPts val="600"/>
              </a:spcAft>
              <a:buSzPts val="2000"/>
              <a:buChar char="●"/>
            </a:pPr>
            <a:r>
              <a:rPr lang="pt-BR" sz="2400" noProof="0" dirty="0">
                <a:solidFill>
                  <a:schemeClr val="dk1"/>
                </a:solidFill>
              </a:rPr>
              <a:t>IDENTIFICAR PALAVRAS QUE TERMINAM COM A MESMA SÍLABA.</a:t>
            </a:r>
          </a:p>
          <a:p>
            <a:pPr marL="457086" lvl="0" indent="-457086" algn="l" rtl="0">
              <a:lnSpc>
                <a:spcPct val="100000"/>
              </a:lnSpc>
              <a:spcAft>
                <a:spcPts val="600"/>
              </a:spcAft>
              <a:buSzPts val="2000"/>
              <a:buChar char="●"/>
            </a:pPr>
            <a:r>
              <a:rPr lang="pt-BR" sz="2400" noProof="0" dirty="0">
                <a:solidFill>
                  <a:schemeClr val="dk1"/>
                </a:solidFill>
              </a:rPr>
              <a:t>ESCREVER PALAVRAS ESPONTANEAMENTE, RESPEITANDO AS REGULARIDADES DO SISTEMA </a:t>
            </a:r>
            <a:br>
              <a:rPr lang="pt-BR" sz="2400" noProof="0" dirty="0">
                <a:solidFill>
                  <a:schemeClr val="dk1"/>
                </a:solidFill>
              </a:rPr>
            </a:br>
            <a:r>
              <a:rPr lang="pt-BR" sz="2400" noProof="0" dirty="0">
                <a:solidFill>
                  <a:schemeClr val="dk1"/>
                </a:solidFill>
              </a:rPr>
              <a:t>DE ESCRITA CONVENCIONAL.</a:t>
            </a:r>
            <a:endParaRPr lang="pt-BR" sz="2400" noProof="0" dirty="0"/>
          </a:p>
        </p:txBody>
      </p:sp>
      <p:sp>
        <p:nvSpPr>
          <p:cNvPr id="147" name="Google Shape;147;p2"/>
          <p:cNvSpPr txBox="1">
            <a:spLocks noGrp="1"/>
          </p:cNvSpPr>
          <p:nvPr>
            <p:ph type="body" idx="2"/>
          </p:nvPr>
        </p:nvSpPr>
        <p:spPr>
          <a:xfrm>
            <a:off x="579016" y="85261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457086" lvl="0" indent="-4570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 sz="2400" noProof="0" dirty="0">
                <a:solidFill>
                  <a:schemeClr val="dk1"/>
                </a:solidFill>
              </a:rPr>
              <a:t>LEITURA-POEMA.</a:t>
            </a:r>
            <a:endParaRPr lang="pt-BR" sz="2400" noProof="0" dirty="0"/>
          </a:p>
          <a:p>
            <a:pPr marL="457086" lvl="0" indent="-457086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Char char="●"/>
            </a:pPr>
            <a:r>
              <a:rPr lang="pt-BR" sz="2400" noProof="0" dirty="0">
                <a:solidFill>
                  <a:schemeClr val="dk1"/>
                </a:solidFill>
              </a:rPr>
              <a:t>ALFABETO.</a:t>
            </a:r>
            <a:endParaRPr lang="pt-BR" sz="2400" noProof="0" dirty="0"/>
          </a:p>
          <a:p>
            <a:pPr marL="457086" lvl="0" indent="-457086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Char char="●"/>
            </a:pPr>
            <a:r>
              <a:rPr lang="pt-BR" sz="2400" noProof="0" dirty="0">
                <a:solidFill>
                  <a:schemeClr val="dk1"/>
                </a:solidFill>
              </a:rPr>
              <a:t>SISTEMA DE ESCRITA ALFABÉTICA.</a:t>
            </a:r>
            <a:endParaRPr lang="pt-BR" sz="2400" noProof="0" dirty="0"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None/>
            </a:pPr>
            <a:endParaRPr lang="pt-BR" sz="2400" noProof="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0"/>
          <p:cNvSpPr txBox="1">
            <a:spLocks noGrp="1"/>
          </p:cNvSpPr>
          <p:nvPr>
            <p:ph type="body" idx="1"/>
          </p:nvPr>
        </p:nvSpPr>
        <p:spPr>
          <a:xfrm>
            <a:off x="4580076" y="725564"/>
            <a:ext cx="6912199" cy="5068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457086" lvl="0" indent="-457086" algn="l" rtl="0">
              <a:lnSpc>
                <a:spcPct val="100000"/>
              </a:lnSpc>
              <a:spcAft>
                <a:spcPts val="1200"/>
              </a:spcAft>
              <a:buSzPts val="2000"/>
              <a:buChar char="●"/>
            </a:pPr>
            <a:r>
              <a:rPr lang="pt-BR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RECONHECEMOS A ESTRUTURA DE TEXTOS DO GÊNERO POEMA.</a:t>
            </a:r>
          </a:p>
          <a:p>
            <a:pPr marL="457086" lvl="0" indent="-457086" algn="l" rtl="0">
              <a:lnSpc>
                <a:spcPct val="100000"/>
              </a:lnSpc>
              <a:spcAft>
                <a:spcPts val="1200"/>
              </a:spcAft>
              <a:buSzPts val="2000"/>
              <a:buChar char="●"/>
            </a:pPr>
            <a:r>
              <a:rPr lang="pt-BR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DECOMPUSEMOS AS PALAVRAS DE FORMA SILÁBICA, NA FALA.</a:t>
            </a:r>
          </a:p>
          <a:p>
            <a:pPr marL="457086" lvl="0" indent="-457086" algn="l" rtl="0">
              <a:lnSpc>
                <a:spcPct val="100000"/>
              </a:lnSpc>
              <a:spcAft>
                <a:spcPts val="1200"/>
              </a:spcAft>
              <a:buSzPts val="2000"/>
              <a:buChar char="●"/>
            </a:pPr>
            <a:r>
              <a:rPr lang="pt-BR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IDENTIFICAMOS A PRIMEIRA E A ÚLTIMA LETRA DA PALAVRA.</a:t>
            </a:r>
          </a:p>
          <a:p>
            <a:pPr marL="457086" lvl="0" indent="-457086" algn="l" rtl="0">
              <a:lnSpc>
                <a:spcPct val="100000"/>
              </a:lnSpc>
              <a:spcAft>
                <a:spcPts val="1200"/>
              </a:spcAft>
              <a:buSzPts val="2000"/>
              <a:buChar char="●"/>
            </a:pPr>
            <a:r>
              <a:rPr lang="pt-BR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IDENTIFICAMOS PALAVRAS QUE TERMINAM COM A MESMA SÍLABA.</a:t>
            </a:r>
          </a:p>
          <a:p>
            <a:pPr marL="457086" lvl="0" indent="-457086" algn="l" rtl="0">
              <a:lnSpc>
                <a:spcPct val="100000"/>
              </a:lnSpc>
              <a:spcAft>
                <a:spcPts val="1200"/>
              </a:spcAft>
              <a:buSzPts val="2000"/>
              <a:buChar char="●"/>
            </a:pPr>
            <a:r>
              <a:rPr lang="pt-BR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ESCREVEMOS PALAVRAS ESPONTANEAMENTE, RESPEITANDO AS REGULARIDADES DO SISTEMA DE ESCRITA CONVENCIONAL.</a:t>
            </a:r>
            <a:endParaRPr lang="pt-BR" noProof="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0" lvl="0" indent="0">
              <a:spcAft>
                <a:spcPts val="1200"/>
              </a:spcAft>
              <a:buSzPts val="1100"/>
            </a:pPr>
            <a:r>
              <a:rPr lang="pt-BR" noProof="0" dirty="0"/>
              <a:t>LEMOV, Doug. </a:t>
            </a:r>
            <a:r>
              <a:rPr lang="pt-BR" b="1" noProof="0" dirty="0"/>
              <a:t>Aula nota 10 3.0</a:t>
            </a:r>
            <a:r>
              <a:rPr lang="pt-BR" noProof="0" dirty="0"/>
              <a:t>: 63 técnicas para melhorar a gestão da sala de aula</a:t>
            </a:r>
            <a:r>
              <a:rPr lang="pt-BR" dirty="0"/>
              <a:t> / Doug </a:t>
            </a:r>
            <a:r>
              <a:rPr lang="pt-BR" dirty="0" err="1"/>
              <a:t>Lemov</a:t>
            </a:r>
            <a:r>
              <a:rPr lang="pt-BR" dirty="0"/>
              <a:t>; tradução: Daniel Vieira, Sandra Maria Mallmann da Rosa; revisão técnica: Fausta Camargo, </a:t>
            </a:r>
            <a:r>
              <a:rPr lang="pt-BR" dirty="0" err="1"/>
              <a:t>Thuinie</a:t>
            </a:r>
            <a:r>
              <a:rPr lang="pt-BR" dirty="0"/>
              <a:t> Daros. </a:t>
            </a:r>
            <a:r>
              <a:rPr lang="en-US" dirty="0"/>
              <a:t>3. ed. Porto Alegre: Penso, 2023.​</a:t>
            </a:r>
            <a:r>
              <a:rPr lang="pt-BR" dirty="0"/>
              <a:t> </a:t>
            </a:r>
            <a:endParaRPr lang="pt-BR" noProof="0" dirty="0"/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r>
              <a:rPr lang="pt-BR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OLIVEIRA, J. E. de; ROSSI J. R. D. (Org.). </a:t>
            </a:r>
            <a:r>
              <a:rPr lang="pt-BR" b="1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Língua Portuguesa – 1</a:t>
            </a:r>
            <a:r>
              <a:rPr lang="pt-BR" b="1" u="sng" baseline="300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lang="pt-BR" b="1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ano</a:t>
            </a:r>
            <a:r>
              <a:rPr lang="pt-BR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Caderno 1. Sobral: </a:t>
            </a:r>
            <a:r>
              <a:rPr lang="pt-BR" noProof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Lyceum</a:t>
            </a:r>
            <a:r>
              <a:rPr lang="pt-BR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Consultoria Educacional Ltda., 2021</a:t>
            </a:r>
            <a:r>
              <a:rPr lang="pt-BR" noProof="0" dirty="0"/>
              <a:t>.</a:t>
            </a:r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r>
              <a:rPr lang="pt-BR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SÃO PAULO (Estado). Secretaria da Educação. </a:t>
            </a:r>
            <a:r>
              <a:rPr lang="pt-BR" b="1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Currículo Paulista</a:t>
            </a:r>
            <a:r>
              <a:rPr lang="pt-BR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2019.</a:t>
            </a:r>
            <a:endParaRPr lang="pt-BR" noProof="0" dirty="0"/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endParaRPr lang="pt-BR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endParaRPr lang="pt-BR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pt-BR" sz="1800" b="1" noProof="0" dirty="0">
                <a:latin typeface="Arial"/>
                <a:ea typeface="Arial"/>
                <a:cs typeface="Arial"/>
                <a:sym typeface="Arial"/>
              </a:rPr>
              <a:t>Lista de imagens e vídeos</a:t>
            </a:r>
          </a:p>
          <a:p>
            <a:pPr marL="0" lvl="0" indent="0">
              <a:spcAft>
                <a:spcPts val="1200"/>
              </a:spcAft>
            </a:pPr>
            <a:r>
              <a:rPr lang="pt-BR" sz="1800" b="1" dirty="0"/>
              <a:t>Slide 1 </a:t>
            </a:r>
            <a:r>
              <a:rPr lang="pt-BR" sz="1800" dirty="0"/>
              <a:t>– Imagem de capa: SEDUC-SP.</a:t>
            </a:r>
            <a:endParaRPr lang="pt-BR" sz="1800" b="1" noProof="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>
              <a:buSzPts val="1100"/>
            </a:pPr>
            <a:r>
              <a:rPr lang="pt-BR" sz="1800" b="1" noProof="0" dirty="0">
                <a:latin typeface="Arial"/>
                <a:ea typeface="Arial"/>
                <a:cs typeface="Arial"/>
                <a:sym typeface="Arial"/>
              </a:rPr>
              <a:t>Slides 3, 4, 5, 8, 9, 12, 13, 14, 15, 18 e 19 – </a:t>
            </a:r>
            <a:r>
              <a:rPr lang="pt-BR" sz="1800" dirty="0">
                <a:uFill>
                  <a:noFill/>
                </a:uFill>
              </a:rPr>
              <a:t>© Getty Images.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25"/>
          <p:cNvSpPr txBox="1"/>
          <p:nvPr/>
        </p:nvSpPr>
        <p:spPr>
          <a:xfrm>
            <a:off x="1354164" y="882205"/>
            <a:ext cx="4392675" cy="3408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Habilidades:</a:t>
            </a:r>
            <a:r>
              <a:rPr lang="pt-BR" sz="1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(EF12LP19) Ler e compreender textos do campo artístico-literário que apresentem rimas, sonoridades, jogos de palavras, expressões e comparações.</a:t>
            </a:r>
          </a:p>
          <a:p>
            <a:pPr marL="0" marR="0" lvl="0" indent="0" rtl="0">
              <a:lnSpc>
                <a:spcPct val="90000"/>
              </a:lnSpc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(EF01LP06) Segmentar oralmente as palavras.</a:t>
            </a:r>
          </a:p>
          <a:p>
            <a:pPr marL="0" marR="0" lvl="0" indent="0" rtl="0">
              <a:lnSpc>
                <a:spcPct val="90000"/>
              </a:lnSpc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(EF01LP13) Comparar o som e a grafia de diferentes partes da palavra (começo, meio e fim).</a:t>
            </a:r>
          </a:p>
          <a:p>
            <a:pPr marL="0" marR="0" lvl="0" indent="0" rtl="0">
              <a:lnSpc>
                <a:spcPct val="90000"/>
              </a:lnSpc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(EF01LP04) Distinguir as letras do alfabeto de outros sinais gráficos.</a:t>
            </a:r>
          </a:p>
          <a:p>
            <a:pPr marL="0" marR="0" lvl="0" indent="0" rtl="0">
              <a:lnSpc>
                <a:spcPct val="90000"/>
              </a:lnSpc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(EF01LP02B) Escrever textos – de próprio punho ou ditados por um colega ou professor, utilizando a escrita alfabética.</a:t>
            </a:r>
            <a:endParaRPr lang="pt-BR" sz="1600" b="0" i="0" u="none" strike="noStrike" cap="none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25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noProof="0" dirty="0"/>
              <a:t>SLIDE 2</a:t>
            </a:r>
          </a:p>
        </p:txBody>
      </p:sp>
      <p:grpSp>
        <p:nvGrpSpPr>
          <p:cNvPr id="412" name="Google Shape;412;p25"/>
          <p:cNvGrpSpPr/>
          <p:nvPr/>
        </p:nvGrpSpPr>
        <p:grpSpPr>
          <a:xfrm>
            <a:off x="500700" y="882205"/>
            <a:ext cx="692128" cy="719813"/>
            <a:chOff x="512793" y="747344"/>
            <a:chExt cx="692308" cy="720000"/>
          </a:xfrm>
        </p:grpSpPr>
        <p:pic>
          <p:nvPicPr>
            <p:cNvPr id="413" name="Google Shape;413;p2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4" name="Google Shape;414;p2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73043" y="818751"/>
              <a:ext cx="371612" cy="5274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Espaço Reservado para Imagem 5">
            <a:extLst>
              <a:ext uri="{FF2B5EF4-FFF2-40B4-BE49-F238E27FC236}">
                <a16:creationId xmlns:a16="http://schemas.microsoft.com/office/drawing/2014/main" id="{F5529168-7EAE-36AC-444B-E315EF2BEA6F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5"/>
          <a:srcRect l="4852" r="4852"/>
          <a:stretch/>
        </p:blipFill>
        <p:spPr/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63cba46818_0_0"/>
          <p:cNvSpPr txBox="1"/>
          <p:nvPr/>
        </p:nvSpPr>
        <p:spPr>
          <a:xfrm>
            <a:off x="1354175" y="1837871"/>
            <a:ext cx="4243238" cy="12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/>
              <a:t>c</a:t>
            </a:r>
            <a:r>
              <a:rPr lang="pt-BR" sz="1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aro professor, realize a leitura do texto, atentando para o ritmo e a entonação próprios da poesia. Durante a leitura, destaque para os estudantes as principais características do gênero, como o título, os versos, as estrofes e as rimas, incentivando-os a perceber como esses elementos contribuem para a musicalidade e o sentido do poema.</a:t>
            </a:r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  </a:t>
            </a:r>
            <a:endParaRPr lang="pt-BR" sz="1600" b="0" i="0" u="none" strike="noStrike" cap="none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g363cba46818_0_0"/>
          <p:cNvSpPr txBox="1"/>
          <p:nvPr/>
        </p:nvSpPr>
        <p:spPr>
          <a:xfrm>
            <a:off x="1354165" y="882205"/>
            <a:ext cx="9544200" cy="3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Tempo: </a:t>
            </a:r>
            <a:r>
              <a:rPr lang="pt-BR" sz="1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 minutos.</a:t>
            </a:r>
            <a:endParaRPr lang="pt-BR" sz="1600" b="1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Espaço Reservado para Imagem 3">
            <a:extLst>
              <a:ext uri="{FF2B5EF4-FFF2-40B4-BE49-F238E27FC236}">
                <a16:creationId xmlns:a16="http://schemas.microsoft.com/office/drawing/2014/main" id="{FDE4DB77-708B-F8F5-2151-F93DD315C731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746840" y="882205"/>
            <a:ext cx="5912535" cy="3706935"/>
          </a:xfrm>
        </p:spPr>
      </p:pic>
      <p:sp>
        <p:nvSpPr>
          <p:cNvPr id="421" name="Google Shape;421;g363cba46818_0_0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noProof="0" dirty="0"/>
              <a:t>SLIDE 4 </a:t>
            </a:r>
          </a:p>
        </p:txBody>
      </p:sp>
      <p:grpSp>
        <p:nvGrpSpPr>
          <p:cNvPr id="422" name="Google Shape;422;g363cba46818_0_0"/>
          <p:cNvGrpSpPr/>
          <p:nvPr/>
        </p:nvGrpSpPr>
        <p:grpSpPr>
          <a:xfrm>
            <a:off x="512638" y="882205"/>
            <a:ext cx="692100" cy="719784"/>
            <a:chOff x="512793" y="1568093"/>
            <a:chExt cx="692308" cy="720000"/>
          </a:xfrm>
        </p:grpSpPr>
        <p:pic>
          <p:nvPicPr>
            <p:cNvPr id="423" name="Google Shape;423;g363cba46818_0_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156809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4" name="Google Shape;424;g363cba46818_0_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99712" y="1687393"/>
              <a:ext cx="355786" cy="46525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25" name="Google Shape;425;g363cba46818_0_0"/>
          <p:cNvGrpSpPr/>
          <p:nvPr/>
        </p:nvGrpSpPr>
        <p:grpSpPr>
          <a:xfrm>
            <a:off x="512638" y="1837871"/>
            <a:ext cx="692100" cy="719784"/>
            <a:chOff x="512793" y="2412643"/>
            <a:chExt cx="692308" cy="720000"/>
          </a:xfrm>
        </p:grpSpPr>
        <p:pic>
          <p:nvPicPr>
            <p:cNvPr id="426" name="Google Shape;426;g363cba46818_0_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7" name="Google Shape;427;g363cba46818_0_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363cba46818_0_32"/>
          <p:cNvSpPr txBox="1"/>
          <p:nvPr/>
        </p:nvSpPr>
        <p:spPr>
          <a:xfrm>
            <a:off x="1354175" y="882205"/>
            <a:ext cx="4297196" cy="11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90000"/>
              </a:lnSpc>
              <a:buSzPts val="1600"/>
            </a:pPr>
            <a:r>
              <a:rPr lang="pt-BR" sz="160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/>
              <a:t>caro professor, </a:t>
            </a:r>
            <a:r>
              <a:rPr lang="pt-BR" sz="1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proponha aos estudantes que realizem a mesma atividade de exploração com outras palavras, como: PANELA, POMADA, PIRATA, PEIXE, POTE e PULO.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  </a:t>
            </a:r>
            <a:endParaRPr lang="pt-BR" sz="1600" b="0" i="0" u="none" strike="noStrike" cap="none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Espaço Reservado para Imagem 3">
            <a:extLst>
              <a:ext uri="{FF2B5EF4-FFF2-40B4-BE49-F238E27FC236}">
                <a16:creationId xmlns:a16="http://schemas.microsoft.com/office/drawing/2014/main" id="{41FB4EBA-0083-13E0-25ED-6BF0EED1E499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746840" y="882205"/>
            <a:ext cx="5912535" cy="3706935"/>
          </a:xfrm>
        </p:spPr>
      </p:pic>
      <p:sp>
        <p:nvSpPr>
          <p:cNvPr id="433" name="Google Shape;433;g363cba46818_0_32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noProof="0" dirty="0"/>
              <a:t>SLIDE 8</a:t>
            </a:r>
          </a:p>
        </p:txBody>
      </p:sp>
      <p:grpSp>
        <p:nvGrpSpPr>
          <p:cNvPr id="434" name="Google Shape;434;g363cba46818_0_32"/>
          <p:cNvGrpSpPr/>
          <p:nvPr/>
        </p:nvGrpSpPr>
        <p:grpSpPr>
          <a:xfrm>
            <a:off x="512638" y="882205"/>
            <a:ext cx="692100" cy="719784"/>
            <a:chOff x="512793" y="2412643"/>
            <a:chExt cx="692308" cy="720000"/>
          </a:xfrm>
        </p:grpSpPr>
        <p:pic>
          <p:nvPicPr>
            <p:cNvPr id="435" name="Google Shape;435;g363cba46818_0_3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6" name="Google Shape;436;g363cba46818_0_3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3746914c3be_0_12"/>
          <p:cNvSpPr txBox="1"/>
          <p:nvPr/>
        </p:nvSpPr>
        <p:spPr>
          <a:xfrm>
            <a:off x="1354175" y="882205"/>
            <a:ext cx="4392665" cy="11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90000"/>
              </a:lnSpc>
              <a:buSzPts val="1600"/>
            </a:pPr>
            <a:r>
              <a:rPr lang="pt-BR" sz="160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/>
              <a:t>caro professor</a:t>
            </a:r>
            <a:r>
              <a:rPr lang="pt-BR" sz="1600" noProof="0" dirty="0"/>
              <a:t>,</a:t>
            </a:r>
            <a:r>
              <a:rPr lang="pt-BR" sz="1600" dirty="0"/>
              <a:t> v</a:t>
            </a:r>
            <a:r>
              <a:rPr lang="pt-BR" sz="1600" noProof="0" dirty="0" err="1"/>
              <a:t>ocê</a:t>
            </a:r>
            <a:r>
              <a:rPr lang="pt-BR" sz="1600" noProof="0" dirty="0"/>
              <a:t> poderá explorar mais palavras iniciadas com P. Exemplos: PETECA, PIÃO, PENEIRA.</a:t>
            </a:r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noProof="0" dirty="0"/>
          </a:p>
          <a:p>
            <a:pPr marL="0" marR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  </a:t>
            </a:r>
            <a:endParaRPr lang="pt-BR" sz="1600" b="0" i="0" u="none" strike="noStrike" cap="none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Espaço Reservado para Imagem 3">
            <a:extLst>
              <a:ext uri="{FF2B5EF4-FFF2-40B4-BE49-F238E27FC236}">
                <a16:creationId xmlns:a16="http://schemas.microsoft.com/office/drawing/2014/main" id="{E59EDEA6-8843-507C-2861-8FD9639DE57D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746840" y="882205"/>
            <a:ext cx="5912535" cy="3706935"/>
          </a:xfrm>
        </p:spPr>
      </p:pic>
      <p:sp>
        <p:nvSpPr>
          <p:cNvPr id="442" name="Google Shape;442;g3746914c3be_0_12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noProof="0" dirty="0"/>
              <a:t>SLIDE 12</a:t>
            </a:r>
          </a:p>
        </p:txBody>
      </p:sp>
      <p:grpSp>
        <p:nvGrpSpPr>
          <p:cNvPr id="443" name="Google Shape;443;g3746914c3be_0_12"/>
          <p:cNvGrpSpPr/>
          <p:nvPr/>
        </p:nvGrpSpPr>
        <p:grpSpPr>
          <a:xfrm>
            <a:off x="512638" y="882205"/>
            <a:ext cx="692100" cy="719784"/>
            <a:chOff x="512793" y="2412643"/>
            <a:chExt cx="692308" cy="720000"/>
          </a:xfrm>
        </p:grpSpPr>
        <p:pic>
          <p:nvPicPr>
            <p:cNvPr id="444" name="Google Shape;444;g3746914c3be_0_1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5" name="Google Shape;445;g3746914c3be_0_1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3746914c3be_0_0"/>
          <p:cNvSpPr txBox="1"/>
          <p:nvPr/>
        </p:nvSpPr>
        <p:spPr>
          <a:xfrm>
            <a:off x="1354175" y="882205"/>
            <a:ext cx="4297196" cy="11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90000"/>
              </a:lnSpc>
              <a:buSzPts val="1600"/>
            </a:pPr>
            <a:r>
              <a:rPr lang="pt-BR" sz="160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</a:t>
            </a:r>
            <a:r>
              <a:rPr lang="pt-BR" sz="1600" noProof="0" dirty="0"/>
              <a:t> </a:t>
            </a:r>
            <a:r>
              <a:rPr lang="pt-BR" sz="1600" dirty="0"/>
              <a:t>caro professor, a</a:t>
            </a:r>
            <a:r>
              <a:rPr lang="pt-BR" sz="1600" noProof="0" dirty="0"/>
              <a:t>o propor a leitura aos estudantes, peça que eles acompanhem as palavras com o dedo.</a:t>
            </a:r>
            <a:br>
              <a:rPr lang="pt-BR" sz="1600" noProof="0" dirty="0"/>
            </a:br>
            <a:endParaRPr lang="pt-BR" sz="1600" noProof="0"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noProof="0"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  </a:t>
            </a:r>
            <a:endParaRPr lang="pt-BR" sz="1600" b="0" i="0" u="none" strike="noStrike" cap="none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Espaço Reservado para Imagem 3">
            <a:extLst>
              <a:ext uri="{FF2B5EF4-FFF2-40B4-BE49-F238E27FC236}">
                <a16:creationId xmlns:a16="http://schemas.microsoft.com/office/drawing/2014/main" id="{AF8696EB-9A01-3FE5-B394-5678EDBFE2D8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746840" y="882205"/>
            <a:ext cx="5912535" cy="3706935"/>
          </a:xfrm>
        </p:spPr>
      </p:pic>
      <p:sp>
        <p:nvSpPr>
          <p:cNvPr id="451" name="Google Shape;451;g3746914c3be_0_0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noProof="0" dirty="0"/>
              <a:t>SLIDE 16</a:t>
            </a:r>
          </a:p>
        </p:txBody>
      </p:sp>
      <p:grpSp>
        <p:nvGrpSpPr>
          <p:cNvPr id="452" name="Google Shape;452;g3746914c3be_0_0"/>
          <p:cNvGrpSpPr/>
          <p:nvPr/>
        </p:nvGrpSpPr>
        <p:grpSpPr>
          <a:xfrm>
            <a:off x="512638" y="882205"/>
            <a:ext cx="692100" cy="719784"/>
            <a:chOff x="512793" y="2412643"/>
            <a:chExt cx="692308" cy="720000"/>
          </a:xfrm>
        </p:grpSpPr>
        <p:pic>
          <p:nvPicPr>
            <p:cNvPr id="453" name="Google Shape;453;g3746914c3be_0_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4" name="Google Shape;454;g3746914c3be_0_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ipa colorida no céu&#10;&#10;Descrição gerada automaticamente com confiança baixa">
            <a:extLst>
              <a:ext uri="{FF2B5EF4-FFF2-40B4-BE49-F238E27FC236}">
                <a16:creationId xmlns:a16="http://schemas.microsoft.com/office/drawing/2014/main" id="{18624A8E-9EED-A294-D895-6EDC99FACC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8759" y="809167"/>
            <a:ext cx="3251624" cy="3251624"/>
          </a:xfrm>
          <a:prstGeom prst="rect">
            <a:avLst/>
          </a:prstGeom>
        </p:spPr>
      </p:pic>
      <p:sp>
        <p:nvSpPr>
          <p:cNvPr id="152" name="Google Shape;152;p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135433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pt-BR" noProof="0" dirty="0">
              <a:latin typeface="Arial"/>
              <a:ea typeface="Arial"/>
              <a:cs typeface="Arial"/>
              <a:sym typeface="Arial"/>
            </a:endParaRPr>
          </a:p>
          <a:p>
            <a:pPr marL="135433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pt-BR" noProof="0" dirty="0">
              <a:latin typeface="Arial"/>
              <a:ea typeface="Arial"/>
              <a:cs typeface="Arial"/>
              <a:sym typeface="Arial"/>
            </a:endParaRPr>
          </a:p>
          <a:p>
            <a:pPr marL="135433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pt-BR" noProof="0" dirty="0">
              <a:latin typeface="Arial"/>
              <a:ea typeface="Arial"/>
              <a:cs typeface="Arial"/>
              <a:sym typeface="Arial"/>
            </a:endParaRPr>
          </a:p>
          <a:p>
            <a:pPr marL="135433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pt-BR" noProof="0" dirty="0"/>
          </a:p>
        </p:txBody>
      </p:sp>
      <p:sp>
        <p:nvSpPr>
          <p:cNvPr id="153" name="Google Shape;153;p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r>
              <a:rPr lang="pt-BR" noProof="0" dirty="0"/>
              <a:t> </a:t>
            </a:r>
          </a:p>
        </p:txBody>
      </p:sp>
      <p:sp>
        <p:nvSpPr>
          <p:cNvPr id="154" name="Google Shape;154;p3"/>
          <p:cNvSpPr txBox="1"/>
          <p:nvPr/>
        </p:nvSpPr>
        <p:spPr>
          <a:xfrm>
            <a:off x="482529" y="718882"/>
            <a:ext cx="6189252" cy="615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9"/>
              <a:buFont typeface="Arial"/>
              <a:buNone/>
            </a:pPr>
            <a:r>
              <a:rPr lang="pt-BR" sz="31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CONVERSE COM A TURMA</a:t>
            </a:r>
          </a:p>
        </p:txBody>
      </p:sp>
      <p:sp>
        <p:nvSpPr>
          <p:cNvPr id="155" name="Google Shape;155;p3"/>
          <p:cNvSpPr txBox="1"/>
          <p:nvPr/>
        </p:nvSpPr>
        <p:spPr>
          <a:xfrm>
            <a:off x="509893" y="1286206"/>
            <a:ext cx="8213977" cy="2445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2533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 A PALAVRA </a:t>
            </a:r>
            <a:r>
              <a:rPr lang="pt-BR" sz="26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PIPA</a:t>
            </a: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ESCRITA NO QUADRO, RESPONDA ÀS QUESTÕES.</a:t>
            </a:r>
          </a:p>
          <a:p>
            <a:pPr marL="457200" marR="0" lvl="0" indent="-457200" algn="l" rtl="0">
              <a:lnSpc>
                <a:spcPct val="100000"/>
              </a:lnSpc>
              <a:spcAft>
                <a:spcPts val="1200"/>
              </a:spcAft>
              <a:buClr>
                <a:srgbClr val="7030A0"/>
              </a:buClr>
              <a:buSzPct val="100000"/>
              <a:buFont typeface="Arial" panose="020B0604020202020204" pitchFamily="34" charset="0"/>
              <a:buChar char="●"/>
            </a:pP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 PALAVRA É ESSA?</a:t>
            </a:r>
          </a:p>
          <a:p>
            <a:pPr marL="457200" marR="0" lvl="0" indent="-457200" algn="l" rtl="0">
              <a:lnSpc>
                <a:spcPct val="100000"/>
              </a:lnSpc>
              <a:spcAft>
                <a:spcPts val="1200"/>
              </a:spcAft>
              <a:buClr>
                <a:srgbClr val="7030A0"/>
              </a:buClr>
              <a:buSzPct val="100000"/>
              <a:buFont typeface="Arial" panose="020B0604020202020204" pitchFamily="34" charset="0"/>
              <a:buChar char="●"/>
            </a:pP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QUE É ESSE OBJETO?</a:t>
            </a:r>
          </a:p>
          <a:p>
            <a:pPr marL="457200" marR="0" lvl="0" indent="-457200" algn="l" rtl="0">
              <a:lnSpc>
                <a:spcPct val="100000"/>
              </a:lnSpc>
              <a:spcAft>
                <a:spcPts val="1200"/>
              </a:spcAft>
              <a:buClr>
                <a:srgbClr val="7030A0"/>
              </a:buClr>
              <a:buSzPct val="100000"/>
              <a:buFont typeface="Arial" panose="020B0604020202020204" pitchFamily="34" charset="0"/>
              <a:buChar char="●"/>
            </a:pP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JÁ BRINCOU COM ELE?</a:t>
            </a:r>
          </a:p>
        </p:txBody>
      </p:sp>
      <p:sp>
        <p:nvSpPr>
          <p:cNvPr id="156" name="Google Shape;156;p3"/>
          <p:cNvSpPr txBox="1"/>
          <p:nvPr/>
        </p:nvSpPr>
        <p:spPr>
          <a:xfrm>
            <a:off x="482529" y="3920814"/>
            <a:ext cx="11392211" cy="2322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3199"/>
              <a:buFont typeface="Arial"/>
              <a:buNone/>
            </a:pPr>
            <a:r>
              <a:rPr lang="pt-BR" sz="26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JOGO DO MINUTO</a:t>
            </a:r>
          </a:p>
          <a:p>
            <a:pPr marL="0" marR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2533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PROFESSOR VAI MARCAR UM MINUTO E VOCÊS, DIVIDIDOS EM DOIS GRUPOS, DEVERÃO ESCREVER PALAVRAS COMEÇADAS POR:</a:t>
            </a:r>
          </a:p>
          <a:p>
            <a:pPr marL="0" marR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2533"/>
              <a:buFont typeface="Arial"/>
              <a:buNone/>
            </a:pPr>
            <a:r>
              <a:rPr lang="pt-BR" sz="26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GRUPO 1</a:t>
            </a: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PALAVRAS COMEÇADAS POR </a:t>
            </a:r>
            <a:r>
              <a:rPr lang="pt-BR" sz="26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PI.</a:t>
            </a:r>
          </a:p>
          <a:p>
            <a:pPr marL="0" marR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2533"/>
              <a:buFont typeface="Arial"/>
              <a:buNone/>
            </a:pPr>
            <a:r>
              <a:rPr lang="pt-BR" sz="26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GRUPO 2</a:t>
            </a: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PALAVRAS COMEÇADAS POR </a:t>
            </a:r>
            <a:r>
              <a:rPr lang="pt-BR" sz="26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7516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noProof="0" dirty="0">
                <a:solidFill>
                  <a:srgbClr val="7030A0"/>
                </a:solidFill>
              </a:rPr>
              <a:t>1. </a:t>
            </a:r>
            <a:r>
              <a:rPr lang="pt-BR" sz="2600" b="0" noProof="0" dirty="0"/>
              <a:t>LEIA O TEXTO.</a:t>
            </a:r>
            <a:endParaRPr lang="pt-BR" sz="2600" noProof="0" dirty="0"/>
          </a:p>
        </p:txBody>
      </p:sp>
      <p:pic>
        <p:nvPicPr>
          <p:cNvPr id="166" name="Google Shape;166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3666" y="1988832"/>
            <a:ext cx="3188627" cy="395411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68" name="Google Shape;168;p4"/>
          <p:cNvSpPr txBox="1"/>
          <p:nvPr/>
        </p:nvSpPr>
        <p:spPr>
          <a:xfrm>
            <a:off x="968748" y="2658352"/>
            <a:ext cx="4227439" cy="2646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PIPA ATRAPALHADA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VOA PELO CÉU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TODA DESENGONÇADA.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PIPA CERTINHA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FICA NO CÉU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 UMA RAINHA!</a:t>
            </a:r>
          </a:p>
        </p:txBody>
      </p:sp>
      <p:sp>
        <p:nvSpPr>
          <p:cNvPr id="169" name="Google Shape;169;p4"/>
          <p:cNvSpPr txBox="1"/>
          <p:nvPr/>
        </p:nvSpPr>
        <p:spPr>
          <a:xfrm>
            <a:off x="4616638" y="1857754"/>
            <a:ext cx="1477774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noProof="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A PIPA</a:t>
            </a:r>
            <a:endParaRPr lang="pt-BR" sz="26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701D4366-0887-8C0C-F8DF-C623E8EC3525}"/>
              </a:ext>
            </a:extLst>
          </p:cNvPr>
          <p:cNvGrpSpPr/>
          <p:nvPr/>
        </p:nvGrpSpPr>
        <p:grpSpPr>
          <a:xfrm>
            <a:off x="9714490" y="357658"/>
            <a:ext cx="1994910" cy="447532"/>
            <a:chOff x="305605" y="2234344"/>
            <a:chExt cx="1994910" cy="447532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4D3A1112-F3DF-A1FD-4FEF-4D74A0EDFAD8}"/>
                </a:ext>
              </a:extLst>
            </p:cNvPr>
            <p:cNvSpPr txBox="1"/>
            <p:nvPr/>
          </p:nvSpPr>
          <p:spPr>
            <a:xfrm>
              <a:off x="428151" y="2362131"/>
              <a:ext cx="187236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noProof="0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LEITURA EM FASE</a:t>
              </a:r>
            </a:p>
          </p:txBody>
        </p:sp>
        <p:pic>
          <p:nvPicPr>
            <p:cNvPr id="4" name="Gráfico 1">
              <a:extLst>
                <a:ext uri="{FF2B5EF4-FFF2-40B4-BE49-F238E27FC236}">
                  <a16:creationId xmlns:a16="http://schemas.microsoft.com/office/drawing/2014/main" id="{784AA3DB-33B5-0F48-6CA2-3075E1C1C3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ECF8682E-9B86-425B-2B60-F2C8A890F0A0}"/>
              </a:ext>
            </a:extLst>
          </p:cNvPr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5163310D-1B60-593D-E232-4104BE9E4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</p:spPr>
        </p:pic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CD9A8517-584C-7940-9720-863DBBE98658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b="1" noProof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randstander" pitchFamily="2" charset="0"/>
                </a:rPr>
                <a:t>CONTINUA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31803" y="1451944"/>
            <a:ext cx="3188627" cy="395411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78" name="Google Shape;178;p5"/>
          <p:cNvSpPr txBox="1"/>
          <p:nvPr/>
        </p:nvSpPr>
        <p:spPr>
          <a:xfrm>
            <a:off x="869920" y="1422998"/>
            <a:ext cx="4530407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FEITA DE PAPEL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PIPA, SOBE E DESCE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LOGO QUE AMANHECE.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MAS NÃO SE ENGANE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QUANDO O VENTO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SOPRA FORTE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CONFUSÃO ACONTECE!</a:t>
            </a:r>
          </a:p>
        </p:txBody>
      </p:sp>
      <p:sp>
        <p:nvSpPr>
          <p:cNvPr id="179" name="Google Shape;179;p5"/>
          <p:cNvSpPr txBox="1"/>
          <p:nvPr/>
        </p:nvSpPr>
        <p:spPr>
          <a:xfrm>
            <a:off x="4675818" y="5158043"/>
            <a:ext cx="339009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2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ELABORADO PARA FINS DIDÁTICOS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596AE5F4-8512-D8EE-7323-2686D004A41E}"/>
              </a:ext>
            </a:extLst>
          </p:cNvPr>
          <p:cNvGrpSpPr/>
          <p:nvPr/>
        </p:nvGrpSpPr>
        <p:grpSpPr>
          <a:xfrm>
            <a:off x="9714490" y="357658"/>
            <a:ext cx="1994910" cy="447532"/>
            <a:chOff x="305605" y="2234344"/>
            <a:chExt cx="1994910" cy="447532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9B3936D2-FF7F-9802-DC20-C4C12438C84D}"/>
                </a:ext>
              </a:extLst>
            </p:cNvPr>
            <p:cNvSpPr txBox="1"/>
            <p:nvPr/>
          </p:nvSpPr>
          <p:spPr>
            <a:xfrm>
              <a:off x="428151" y="2362131"/>
              <a:ext cx="187236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noProof="0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LEITURA EM FASE</a:t>
              </a:r>
            </a:p>
          </p:txBody>
        </p:sp>
        <p:pic>
          <p:nvPicPr>
            <p:cNvPr id="4" name="Gráfico 1">
              <a:extLst>
                <a:ext uri="{FF2B5EF4-FFF2-40B4-BE49-F238E27FC236}">
                  <a16:creationId xmlns:a16="http://schemas.microsoft.com/office/drawing/2014/main" id="{3E6EB584-B0C1-AF8D-E47C-E4B505EB8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6"/>
          <p:cNvSpPr txBox="1">
            <a:spLocks noGrp="1"/>
          </p:cNvSpPr>
          <p:nvPr>
            <p:ph type="body" idx="1"/>
          </p:nvPr>
        </p:nvSpPr>
        <p:spPr>
          <a:xfrm>
            <a:off x="613520" y="1127539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030A0"/>
              </a:buClr>
              <a:buSzPct val="100000"/>
            </a:pPr>
            <a:r>
              <a:rPr lang="pt-BR" sz="2600" b="1" noProof="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pt-BR" sz="26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CIRCULE O TÍTULO DO POEMA.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030A0"/>
              </a:buClr>
              <a:buSzPct val="100000"/>
            </a:pPr>
            <a:r>
              <a:rPr lang="pt-BR" sz="2600" b="1" dirty="0">
                <a:solidFill>
                  <a:srgbClr val="7030A0"/>
                </a:solidFill>
              </a:rPr>
              <a:t>3. </a:t>
            </a:r>
            <a:r>
              <a:rPr lang="pt-BR" sz="2600" noProof="0" dirty="0"/>
              <a:t>DESENHE VOCÊ SOLTANDO UMA </a:t>
            </a:r>
            <a:r>
              <a:rPr lang="pt-BR" sz="2600" b="1" noProof="0" dirty="0"/>
              <a:t>PIPA</a:t>
            </a:r>
            <a:r>
              <a:rPr lang="pt-BR" sz="2600" noProof="0" dirty="0"/>
              <a:t>.</a:t>
            </a:r>
          </a:p>
          <a:p>
            <a:pPr marL="514350" lvl="0" indent="-51435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030A0"/>
              </a:buClr>
              <a:buSzPct val="100000"/>
              <a:buFont typeface="+mj-lt"/>
              <a:buAutoNum type="arabicPeriod" startAt="2"/>
            </a:pPr>
            <a:endParaRPr lang="pt-BR" sz="2600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95;p7">
            <a:extLst>
              <a:ext uri="{FF2B5EF4-FFF2-40B4-BE49-F238E27FC236}">
                <a16:creationId xmlns:a16="http://schemas.microsoft.com/office/drawing/2014/main" id="{7A7F016B-3775-DC72-2BD9-8D0B10908997}"/>
              </a:ext>
            </a:extLst>
          </p:cNvPr>
          <p:cNvSpPr/>
          <p:nvPr/>
        </p:nvSpPr>
        <p:spPr>
          <a:xfrm>
            <a:off x="1072896" y="3108960"/>
            <a:ext cx="10112144" cy="324518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lang="pt-BR" sz="2666" b="1" i="0" u="none" strike="noStrike" cap="none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br>
              <a:rPr lang="pt-BR" sz="2666" noProof="0" dirty="0"/>
            </a:br>
            <a:endParaRPr lang="pt-BR" sz="2666" noProof="0" dirty="0"/>
          </a:p>
        </p:txBody>
      </p:sp>
      <p:sp>
        <p:nvSpPr>
          <p:cNvPr id="195" name="Google Shape;195;p7"/>
          <p:cNvSpPr/>
          <p:nvPr/>
        </p:nvSpPr>
        <p:spPr>
          <a:xfrm>
            <a:off x="1072896" y="3108960"/>
            <a:ext cx="10112144" cy="324518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RESPOSTA PESSOAL.</a:t>
            </a:r>
          </a:p>
        </p:txBody>
      </p:sp>
      <p:sp>
        <p:nvSpPr>
          <p:cNvPr id="196" name="Google Shape;196;p7"/>
          <p:cNvSpPr txBox="1"/>
          <p:nvPr/>
        </p:nvSpPr>
        <p:spPr>
          <a:xfrm>
            <a:off x="1165434" y="1544318"/>
            <a:ext cx="10409871" cy="923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</a:pPr>
            <a:r>
              <a:rPr lang="pt-BR" sz="26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ESPERA-SE QUE OS ESTUDANTES CIRCULEM O TÍTULO DO POEMA “A PIPA”.</a:t>
            </a:r>
            <a:endParaRPr lang="pt-BR" sz="26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9323976-D11E-B709-9180-0A57CF41576A}"/>
              </a:ext>
            </a:extLst>
          </p:cNvPr>
          <p:cNvSpPr txBox="1">
            <a:spLocks/>
          </p:cNvSpPr>
          <p:nvPr/>
        </p:nvSpPr>
        <p:spPr>
          <a:xfrm>
            <a:off x="9107424" y="325969"/>
            <a:ext cx="2604005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noProof="0" dirty="0"/>
              <a:t>CORREÇÃO</a:t>
            </a:r>
          </a:p>
        </p:txBody>
      </p:sp>
      <p:sp>
        <p:nvSpPr>
          <p:cNvPr id="5" name="Google Shape;184;p6">
            <a:extLst>
              <a:ext uri="{FF2B5EF4-FFF2-40B4-BE49-F238E27FC236}">
                <a16:creationId xmlns:a16="http://schemas.microsoft.com/office/drawing/2014/main" id="{1AD9B227-EF0C-89BE-EAAB-4A224B844D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13520" y="1127539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7030A0"/>
              </a:buClr>
              <a:buSzPct val="100000"/>
            </a:pPr>
            <a:r>
              <a:rPr lang="pt-BR" sz="2600" b="1" noProof="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pt-BR" sz="26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CIRCULE O TÍTULO DO POEMA.</a:t>
            </a:r>
          </a:p>
          <a:p>
            <a:pPr marL="514350" lvl="0" indent="-514350" algn="l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7030A0"/>
              </a:buClr>
              <a:buSzPct val="100000"/>
              <a:buFont typeface="+mj-lt"/>
              <a:buAutoNum type="arabicPeriod" startAt="2"/>
            </a:pPr>
            <a:endParaRPr lang="pt-BR" sz="2600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spcAft>
                <a:spcPts val="1800"/>
              </a:spcAft>
              <a:buClr>
                <a:srgbClr val="7030A0"/>
              </a:buClr>
              <a:buSzPct val="100000"/>
            </a:pPr>
            <a:r>
              <a:rPr lang="pt-BR" sz="2600" b="1" noProof="0" dirty="0">
                <a:solidFill>
                  <a:srgbClr val="7030A0"/>
                </a:solidFill>
              </a:rPr>
              <a:t>3. </a:t>
            </a:r>
            <a:r>
              <a:rPr lang="pt-BR" sz="2600" noProof="0" dirty="0"/>
              <a:t>DESENHE VOCÊ SOLTANDO UMA </a:t>
            </a:r>
            <a:r>
              <a:rPr lang="pt-BR" sz="2600" b="1" noProof="0" dirty="0"/>
              <a:t>PIPA</a:t>
            </a:r>
            <a:r>
              <a:rPr lang="pt-BR" sz="2600" noProof="0" dirty="0"/>
              <a:t>.</a:t>
            </a:r>
          </a:p>
          <a:p>
            <a:pPr marL="514350" lvl="0" indent="-514350" algn="l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7030A0"/>
              </a:buClr>
              <a:buSzPct val="100000"/>
              <a:buFont typeface="+mj-lt"/>
              <a:buAutoNum type="arabicPeriod" startAt="2"/>
            </a:pPr>
            <a:endParaRPr lang="pt-BR" sz="2600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8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35433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pt-BR" noProof="0" dirty="0"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endParaRPr lang="pt-BR" noProof="0" dirty="0"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00"/>
              <a:buNone/>
            </a:pPr>
            <a:endParaRPr lang="pt-BR" noProof="0" dirty="0"/>
          </a:p>
        </p:txBody>
      </p:sp>
      <p:sp>
        <p:nvSpPr>
          <p:cNvPr id="204" name="Google Shape;204;p8"/>
          <p:cNvSpPr/>
          <p:nvPr/>
        </p:nvSpPr>
        <p:spPr>
          <a:xfrm>
            <a:off x="6071348" y="1982319"/>
            <a:ext cx="2619516" cy="96793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1866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8"/>
          <p:cNvSpPr txBox="1"/>
          <p:nvPr/>
        </p:nvSpPr>
        <p:spPr>
          <a:xfrm>
            <a:off x="6132529" y="2199615"/>
            <a:ext cx="2557033" cy="67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PIPA</a:t>
            </a:r>
            <a:endParaRPr lang="pt-BR" sz="26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8"/>
          <p:cNvSpPr txBox="1"/>
          <p:nvPr/>
        </p:nvSpPr>
        <p:spPr>
          <a:xfrm>
            <a:off x="608441" y="3850724"/>
            <a:ext cx="10653872" cy="2338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457086" marR="0" lvl="1" indent="-457086" algn="l" rtl="0">
              <a:lnSpc>
                <a:spcPct val="100000"/>
              </a:lnSpc>
              <a:spcAft>
                <a:spcPts val="1200"/>
              </a:spcAft>
              <a:buClr>
                <a:srgbClr val="74489D"/>
              </a:buClr>
              <a:buSzPts val="2000"/>
              <a:buFont typeface="Lato"/>
              <a:buChar char="●"/>
            </a:pP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 É A PRIMEIRA LETRA DA PALAVRA?________________</a:t>
            </a:r>
          </a:p>
          <a:p>
            <a:pPr marL="457086" marR="0" lvl="1" indent="-457086" algn="l" rtl="0">
              <a:lnSpc>
                <a:spcPct val="100000"/>
              </a:lnSpc>
              <a:spcAft>
                <a:spcPts val="1200"/>
              </a:spcAft>
              <a:buClr>
                <a:srgbClr val="74489D"/>
              </a:buClr>
              <a:buSzPts val="2000"/>
              <a:buFont typeface="Lato"/>
              <a:buChar char="●"/>
            </a:pP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 É A ÚLTIMA LETRA DA PALAVRA? __________________</a:t>
            </a:r>
          </a:p>
          <a:p>
            <a:pPr marL="457086" marR="0" lvl="1" indent="-457086" algn="l" rtl="0">
              <a:lnSpc>
                <a:spcPct val="100000"/>
              </a:lnSpc>
              <a:spcAft>
                <a:spcPts val="1200"/>
              </a:spcAft>
              <a:buClr>
                <a:srgbClr val="74489D"/>
              </a:buClr>
              <a:buSzPts val="2000"/>
              <a:buFont typeface="Lato"/>
              <a:buChar char="●"/>
            </a:pP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QUANTAS LETRAS TEM A PALAVRA?   ___________________</a:t>
            </a:r>
            <a:endParaRPr lang="pt-BR" sz="26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086" marR="0" lvl="1" indent="-457086" algn="l" rtl="0">
              <a:lnSpc>
                <a:spcPct val="100000"/>
              </a:lnSpc>
              <a:spcAft>
                <a:spcPts val="1200"/>
              </a:spcAft>
              <a:buClr>
                <a:srgbClr val="74489D"/>
              </a:buClr>
              <a:buSzPts val="2000"/>
              <a:buFont typeface="Lato"/>
              <a:buChar char="●"/>
            </a:pP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 LETRA SE REPETE NA PALAVRA? ________________</a:t>
            </a:r>
          </a:p>
        </p:txBody>
      </p:sp>
      <p:pic>
        <p:nvPicPr>
          <p:cNvPr id="207" name="Google Shape;207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3312053" y="1794651"/>
            <a:ext cx="1345817" cy="166890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" name="Google Shape;213;p9">
            <a:extLst>
              <a:ext uri="{FF2B5EF4-FFF2-40B4-BE49-F238E27FC236}">
                <a16:creationId xmlns:a16="http://schemas.microsoft.com/office/drawing/2014/main" id="{DFF8BCCC-F38A-DCE9-9976-A3252D6C26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46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 algn="l" rtl="0">
              <a:lnSpc>
                <a:spcPct val="100000"/>
              </a:lnSpc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noProof="0" dirty="0">
                <a:solidFill>
                  <a:srgbClr val="7030A0"/>
                </a:solidFill>
              </a:rPr>
              <a:t>4. </a:t>
            </a:r>
            <a:r>
              <a:rPr lang="pt-BR" sz="2600" b="0" noProof="0" dirty="0">
                <a:solidFill>
                  <a:srgbClr val="231F20"/>
                </a:solidFill>
              </a:rPr>
              <a:t>LEIA A PALAVRA EM DESTAQUE E RESPONDA ÀS PERGUNTAS.</a:t>
            </a:r>
            <a:endParaRPr lang="pt-BR" sz="2600" noProof="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35433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pt-BR" noProof="0" dirty="0"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endParaRPr lang="pt-BR" noProof="0" dirty="0"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00"/>
              <a:buNone/>
            </a:pPr>
            <a:endParaRPr lang="pt-BR" noProof="0" dirty="0"/>
          </a:p>
        </p:txBody>
      </p:sp>
      <p:sp>
        <p:nvSpPr>
          <p:cNvPr id="213" name="Google Shape;213;p9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46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>
              <a:buClr>
                <a:srgbClr val="7030A0"/>
              </a:buClr>
              <a:buSzPts val="2666"/>
            </a:pPr>
            <a:r>
              <a:rPr lang="pt-BR" sz="2600" dirty="0">
                <a:solidFill>
                  <a:srgbClr val="7030A0"/>
                </a:solidFill>
              </a:rPr>
              <a:t>4. </a:t>
            </a:r>
            <a:r>
              <a:rPr lang="pt-BR" sz="2600" b="0" noProof="0" dirty="0">
                <a:solidFill>
                  <a:srgbClr val="231F20"/>
                </a:solidFill>
              </a:rPr>
              <a:t>LEIA A PALAVRA EM DESTAQUE E RESPONDA ÀS PERGUNTAS.</a:t>
            </a:r>
            <a:endParaRPr lang="pt-BR" sz="2600" noProof="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9"/>
          <p:cNvSpPr txBox="1"/>
          <p:nvPr/>
        </p:nvSpPr>
        <p:spPr>
          <a:xfrm>
            <a:off x="603364" y="3862438"/>
            <a:ext cx="10624954" cy="2379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457086" marR="0" lvl="1" indent="-457086" algn="l" rtl="0">
              <a:lnSpc>
                <a:spcPct val="100000"/>
              </a:lnSpc>
              <a:spcAft>
                <a:spcPts val="1200"/>
              </a:spcAft>
              <a:buClr>
                <a:srgbClr val="74489D"/>
              </a:buClr>
              <a:buSzPts val="2000"/>
              <a:buFont typeface="Lato"/>
              <a:buChar char="●"/>
            </a:pP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 É A PRIMEIRA LETRA DA PALAVRA? </a:t>
            </a:r>
            <a:r>
              <a:rPr lang="pt-BR" sz="26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P.</a:t>
            </a:r>
            <a:endParaRPr lang="pt-BR" sz="2600" b="0" i="0" u="none" strike="noStrike" cap="none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086" marR="0" lvl="1" indent="-457086" algn="l" rtl="0">
              <a:lnSpc>
                <a:spcPct val="100000"/>
              </a:lnSpc>
              <a:spcAft>
                <a:spcPts val="1200"/>
              </a:spcAft>
              <a:buClr>
                <a:srgbClr val="74489D"/>
              </a:buClr>
              <a:buSzPts val="2000"/>
              <a:buFont typeface="Lato"/>
              <a:buChar char="●"/>
            </a:pP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 É A ÚLTIMA LETRA DA PALAVRA? </a:t>
            </a:r>
            <a:r>
              <a:rPr lang="pt-BR" sz="26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A.</a:t>
            </a:r>
            <a:endParaRPr lang="pt-BR" sz="2600" b="0" i="0" u="none" strike="noStrike" cap="none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086" marR="0" lvl="1" indent="-457086" algn="l" rtl="0">
              <a:lnSpc>
                <a:spcPct val="100000"/>
              </a:lnSpc>
              <a:spcAft>
                <a:spcPts val="1200"/>
              </a:spcAft>
              <a:buClr>
                <a:srgbClr val="74489D"/>
              </a:buClr>
              <a:buSzPts val="2000"/>
              <a:buFont typeface="Lato"/>
              <a:buChar char="●"/>
            </a:pP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QUANTAS LETRAS TEM A PALAVRA? </a:t>
            </a:r>
            <a:r>
              <a:rPr lang="pt-BR" sz="26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</a:t>
            </a:r>
            <a:endParaRPr lang="pt-BR" sz="2600" b="0" i="0" u="none" strike="noStrike" cap="none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086" marR="0" lvl="1" indent="-457086" algn="l" rtl="0">
              <a:lnSpc>
                <a:spcPct val="100000"/>
              </a:lnSpc>
              <a:spcAft>
                <a:spcPts val="1200"/>
              </a:spcAft>
              <a:buClr>
                <a:srgbClr val="74489D"/>
              </a:buClr>
              <a:buSzPts val="2000"/>
              <a:buFont typeface="Lato"/>
              <a:buChar char="●"/>
            </a:pP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 LETRA SE REPETE NA PALAVRA? </a:t>
            </a:r>
            <a:r>
              <a:rPr lang="pt-BR" sz="26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P.</a:t>
            </a:r>
            <a:r>
              <a:rPr lang="pt-BR" sz="26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216" name="Google Shape;216;p9"/>
          <p:cNvSpPr/>
          <p:nvPr/>
        </p:nvSpPr>
        <p:spPr>
          <a:xfrm>
            <a:off x="6071348" y="1982319"/>
            <a:ext cx="2619516" cy="96793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lang="pt-BR" sz="1866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9"/>
          <p:cNvSpPr txBox="1"/>
          <p:nvPr/>
        </p:nvSpPr>
        <p:spPr>
          <a:xfrm>
            <a:off x="6070047" y="2199615"/>
            <a:ext cx="2619516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PIPA</a:t>
            </a:r>
            <a:endParaRPr lang="pt-BR" sz="26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8" name="Google Shape;218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3312053" y="1794651"/>
            <a:ext cx="1345817" cy="166890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6DC9964-84A4-0B47-8470-BA13001BCEE7}"/>
              </a:ext>
            </a:extLst>
          </p:cNvPr>
          <p:cNvSpPr txBox="1">
            <a:spLocks/>
          </p:cNvSpPr>
          <p:nvPr/>
        </p:nvSpPr>
        <p:spPr>
          <a:xfrm>
            <a:off x="9107424" y="325969"/>
            <a:ext cx="3387344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noProof="0" dirty="0"/>
              <a:t>CORREÇÃO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P LP 2026_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819366-518A-4E4F-A3AA-89FFB7E438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807166-E26D-488F-9FF7-EDACD2FC13CD}">
  <ds:schemaRefs>
    <ds:schemaRef ds:uri="http://schemas.microsoft.com/office/2006/metadata/properties"/>
    <ds:schemaRef ds:uri="http://schemas.microsoft.com/office/infopath/2007/PartnerControls"/>
    <ds:schemaRef ds:uri="7700c5b6-cec6-4932-ab65-4424302d85df"/>
    <ds:schemaRef ds:uri="6fbeb102-8e9f-472b-adc1-a7108b369a00"/>
  </ds:schemaRefs>
</ds:datastoreItem>
</file>

<file path=customXml/itemProps3.xml><?xml version="1.0" encoding="utf-8"?>
<ds:datastoreItem xmlns:ds="http://schemas.openxmlformats.org/officeDocument/2006/customXml" ds:itemID="{D8443631-5F86-42A1-9D0A-55B5F90658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00c5b6-cec6-4932-ab65-4424302d85df"/>
    <ds:schemaRef ds:uri="6fbeb102-8e9f-472b-adc1-a7108b369a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1433</Words>
  <Application>Microsoft Office PowerPoint</Application>
  <PresentationFormat>Personalizar</PresentationFormat>
  <Paragraphs>178</Paragraphs>
  <Slides>30</Slides>
  <Notes>29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7" baseType="lpstr">
      <vt:lpstr>Grandstander SemiBold</vt:lpstr>
      <vt:lpstr>Calibri</vt:lpstr>
      <vt:lpstr>Grandstander</vt:lpstr>
      <vt:lpstr>Arial</vt:lpstr>
      <vt:lpstr>Lato</vt:lpstr>
      <vt:lpstr>Grandstander Medium</vt:lpstr>
      <vt:lpstr>LP LP 2026_</vt:lpstr>
      <vt:lpstr>Apresentação do PowerPoint</vt:lpstr>
      <vt:lpstr>Apresentação do PowerPoint</vt:lpstr>
      <vt:lpstr> </vt:lpstr>
      <vt:lpstr>1. LEIA O TEXTO.</vt:lpstr>
      <vt:lpstr>Apresentação do PowerPoint</vt:lpstr>
      <vt:lpstr>Apresentação do PowerPoint</vt:lpstr>
      <vt:lpstr> </vt:lpstr>
      <vt:lpstr>4. LEIA A PALAVRA EM DESTAQUE E RESPONDA ÀS PERGUNTAS.</vt:lpstr>
      <vt:lpstr>4. LEIA A PALAVRA EM DESTAQUE E RESPONDA ÀS PERGUNTAS.</vt:lpstr>
      <vt:lpstr>5. LEIA A PALAVRA ABAIXO E PINTE AS QUE FOREM IGUAIS A ELA. </vt:lpstr>
      <vt:lpstr>5. LEIA A PALAVRA ABAIXO E PINTE AS QUE FOREM IGUAIS A ELA. </vt:lpstr>
      <vt:lpstr>6. COM A AJUDA DO PROFESSOR, CONTE AS LETRAS DAS PALAVRAS E REGISTRE ABAIXO. DEPOIS, PINTE A PALAVRA QUE TEM A MESMA QUANTIDADE DE LETRAS DA PALAVRA PIPA.</vt:lpstr>
      <vt:lpstr>6. COM A AJUDA DO PROFESSOR, CONTE AS LETRAS DAS PALAVRAS E REGISTRE ABAIXO. DEPOIS, PINTE A PALAVRA QUE TEM A MESMA QUANTIDADE DE LETRAS DA PALAVRA PIPA.</vt:lpstr>
      <vt:lpstr>7. PINTE AS PIPAS QUE ESTÃO ENFEITADAS SOMENTE COM LETRAS.</vt:lpstr>
      <vt:lpstr>7. PINTE AS PIPAS QUE ESTÃO ENFEITADAS SOMENTE COM LETRAS.</vt:lpstr>
      <vt:lpstr>8. JUNTO COM O PROFESSOR, LEIA NOVAMENTE A PRIMEIRA ESTROFE DO POEMA E CIRCULE A PALAVRA PIPA.</vt:lpstr>
      <vt:lpstr>8. JUNTO COM O PROFESSOR, LEIA NOVAMENTE A PRIMEIRA ESTROFE DO POEMA E CIRCULE A PALAVRA PIPA.</vt:lpstr>
      <vt:lpstr>___________________________________ ___________________________________ ___________________________________ ___________________________________ ___________________________________    </vt:lpstr>
      <vt:lpstr>___________________________________ ___________________________________ ___________________________________ ___________________________________ ___________________________________   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Cibele Cristina Escudero</dc:creator>
  <cp:lastModifiedBy>Luca Santiago Rocha</cp:lastModifiedBy>
  <cp:revision>21</cp:revision>
  <dcterms:created xsi:type="dcterms:W3CDTF">2024-05-17T18:20:26Z</dcterms:created>
  <dcterms:modified xsi:type="dcterms:W3CDTF">2025-12-05T14:19:11Z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  <property fmtid="{D5CDD505-2E9C-101B-9397-08002B2CF9AE}" pid="4" name="ICV">
    <vt:lpwstr>36E5FA806DD243FE93ABBB95FF7056F4_12</vt:lpwstr>
  </property>
  <property fmtid="{D5CDD505-2E9C-101B-9397-08002B2CF9AE}" pid="5" name="KSOProductBuildVer">
    <vt:lpwstr>1046-12.2.0.16909</vt:lpwstr>
  </property>
</Properties>
</file>