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2.xml"/>
  <Override ContentType="application/vnd.openxmlformats-officedocument.themeOverride+xml" PartName="/ppt/theme/themeOverr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1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6" name="Google Shape;186;p2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4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course, all of the presentations will be about practices that have research evidence in support of their effectiveness.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particular system I will talk about is the one that is most commonly associate with the term ‘EBP’.  For greater clarity, we could call it ‘directly validating specific practices’ or ‘empirically validating practices’.</a:t>
            </a:r>
            <a:endParaRPr/>
          </a:p>
        </p:txBody>
      </p:sp>
      <p:sp>
        <p:nvSpPr>
          <p:cNvPr id="115" name="Google Shape;115;p7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1" name="Google Shape;121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to be validated?  That is:  what is the ‘unit of practice’?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‘unit of practice’ is not simply an intervention.  We can’t evaluate the effectiveness of an intervention in general.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must ask, “for what outcomes?”  So our ‘unit of practice’ must include an intervention and target outcome(s).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Similarly, we must ask, “with what population of clients?” and “in what contexts?”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unit, or thing, that must be validated is a particular practice for a particular purpose, and a particular type of client, in a particular setting.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the slide</a:t>
            </a:r>
            <a:endParaRPr/>
          </a:p>
        </p:txBody>
      </p:sp>
      <p:sp>
        <p:nvSpPr>
          <p:cNvPr id="122" name="Google Shape;122;p9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8" name="Google Shape;128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many examples of this approach.  Prominatent ones include…</a:t>
            </a:r>
            <a:endParaRPr/>
          </a:p>
        </p:txBody>
      </p:sp>
      <p:sp>
        <p:nvSpPr>
          <p:cNvPr id="129" name="Google Shape;129;p11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5" name="Google Shape;135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not all evidence-based practice reviews are not created equal.  There can be great differences in quality, and these differences can result in different conclusions regarding what practices may be termed ‘evidence-based’.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 false positives and false negatives are possible.</a:t>
            </a:r>
            <a:endParaRPr/>
          </a:p>
        </p:txBody>
      </p:sp>
      <p:sp>
        <p:nvSpPr>
          <p:cNvPr id="136" name="Google Shape;136;p13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6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8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1" name="Google Shape;161;p1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9:notes"/>
          <p:cNvSpPr txBox="1"/>
          <p:nvPr>
            <p:ph idx="12" type="sldNum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cap="rnd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Google Shape;23;p2"/>
          <p:cNvSpPr txBox="1"/>
          <p:nvPr>
            <p:ph type="ctrTitle"/>
          </p:nvPr>
        </p:nvSpPr>
        <p:spPr>
          <a:xfrm>
            <a:off x="1219200" y="3886200"/>
            <a:ext cx="6858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1219200" y="5124450"/>
            <a:ext cx="6858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457200" marR="0" rtl="0" algn="ct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ctr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2898775" y="6354763"/>
            <a:ext cx="3475038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1216025" y="6354763"/>
            <a:ext cx="12192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92" name="Google Shape;92;p11"/>
          <p:cNvSpPr txBox="1"/>
          <p:nvPr>
            <p:ph idx="1" type="body"/>
          </p:nvPr>
        </p:nvSpPr>
        <p:spPr>
          <a:xfrm rot="5400000">
            <a:off x="2116931" y="-440531"/>
            <a:ext cx="4910138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Google Shape;97;p12"/>
          <p:cNvCxnSpPr/>
          <p:nvPr/>
        </p:nvCxnSpPr>
        <p:spPr>
          <a:xfrm>
            <a:off x="457200" y="6353175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98" name="Google Shape;98;p12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cxnSp>
        <p:nvCxnSpPr>
          <p:cNvPr id="99" name="Google Shape;99;p12"/>
          <p:cNvCxnSpPr/>
          <p:nvPr/>
        </p:nvCxnSpPr>
        <p:spPr>
          <a:xfrm rot="5400000">
            <a:off x="3630612" y="3201988"/>
            <a:ext cx="5851525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00" name="Google Shape;100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101" name="Google Shape;101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02" name="Google Shape;102;p12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2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2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7" name="Google Shape;37;p4"/>
          <p:cNvSpPr txBox="1"/>
          <p:nvPr>
            <p:ph type="title"/>
          </p:nvPr>
        </p:nvSpPr>
        <p:spPr>
          <a:xfrm>
            <a:off x="1219200" y="2971800"/>
            <a:ext cx="6858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omine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1295400" y="42672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10" type="dt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4"/>
          <p:cNvSpPr txBox="1"/>
          <p:nvPr>
            <p:ph idx="11" type="ftr"/>
          </p:nvPr>
        </p:nvSpPr>
        <p:spPr>
          <a:xfrm>
            <a:off x="2898775" y="6354763"/>
            <a:ext cx="3475038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4"/>
          <p:cNvSpPr txBox="1"/>
          <p:nvPr>
            <p:ph idx="12" type="sldNum"/>
          </p:nvPr>
        </p:nvSpPr>
        <p:spPr>
          <a:xfrm>
            <a:off x="1069975" y="6354763"/>
            <a:ext cx="15208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" type="body"/>
          </p:nvPr>
        </p:nvSpPr>
        <p:spPr>
          <a:xfrm>
            <a:off x="457200" y="1219200"/>
            <a:ext cx="4041648" cy="49377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2" type="body"/>
          </p:nvPr>
        </p:nvSpPr>
        <p:spPr>
          <a:xfrm>
            <a:off x="4632198" y="1216152"/>
            <a:ext cx="4041648" cy="49377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" type="body"/>
          </p:nvPr>
        </p:nvSpPr>
        <p:spPr>
          <a:xfrm>
            <a:off x="457200" y="1285875"/>
            <a:ext cx="4040188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1" i="0" sz="2400" u="none" cap="none" strike="noStrike">
                <a:solidFill>
                  <a:schemeClr val="accen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2" type="body"/>
          </p:nvPr>
        </p:nvSpPr>
        <p:spPr>
          <a:xfrm>
            <a:off x="4648200" y="1295400"/>
            <a:ext cx="40417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1" i="0" sz="2400" u="none" cap="none" strike="noStrike">
                <a:solidFill>
                  <a:schemeClr val="accen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3" type="body"/>
          </p:nvPr>
        </p:nvSpPr>
        <p:spPr>
          <a:xfrm>
            <a:off x="457200" y="2133600"/>
            <a:ext cx="40386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4" type="body"/>
          </p:nvPr>
        </p:nvSpPr>
        <p:spPr>
          <a:xfrm>
            <a:off x="4648200" y="2133600"/>
            <a:ext cx="40386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0" name="Google Shape;60;p7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Google Shape;65;p8"/>
          <p:cNvCxnSpPr/>
          <p:nvPr/>
        </p:nvCxnSpPr>
        <p:spPr>
          <a:xfrm>
            <a:off x="457200" y="6353175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66" name="Google Shape;66;p8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7" name="Google Shape;67;p8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Google Shape;71;p9"/>
          <p:cNvCxnSpPr/>
          <p:nvPr/>
        </p:nvCxnSpPr>
        <p:spPr>
          <a:xfrm>
            <a:off x="457200" y="6353175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72" name="Google Shape;72;p9"/>
          <p:cNvCxnSpPr/>
          <p:nvPr/>
        </p:nvCxnSpPr>
        <p:spPr>
          <a:xfrm rot="5400000">
            <a:off x="3160712" y="3324226"/>
            <a:ext cx="6035675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73" name="Google Shape;73;p9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Google Shape;74;p9"/>
          <p:cNvSpPr txBox="1"/>
          <p:nvPr>
            <p:ph type="title"/>
          </p:nvPr>
        </p:nvSpPr>
        <p:spPr>
          <a:xfrm>
            <a:off x="6324600" y="304800"/>
            <a:ext cx="2514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None/>
              <a:defRPr b="1" i="0" sz="20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" type="body"/>
          </p:nvPr>
        </p:nvSpPr>
        <p:spPr>
          <a:xfrm>
            <a:off x="6324600" y="1219200"/>
            <a:ext cx="2514600" cy="48434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375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0" i="0" sz="16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2" type="body"/>
          </p:nvPr>
        </p:nvSpPr>
        <p:spPr>
          <a:xfrm>
            <a:off x="304800" y="304800"/>
            <a:ext cx="57150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9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9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solidFill>
          <a:schemeClr val="dk2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Google Shape;81;p10"/>
          <p:cNvCxnSpPr/>
          <p:nvPr/>
        </p:nvCxnSpPr>
        <p:spPr>
          <a:xfrm>
            <a:off x="457200" y="6353175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82" name="Google Shape;82;p10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3" name="Google Shape;83;p10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4" name="Google Shape;84;p10"/>
          <p:cNvSpPr txBox="1"/>
          <p:nvPr>
            <p:ph type="title"/>
          </p:nvPr>
        </p:nvSpPr>
        <p:spPr>
          <a:xfrm>
            <a:off x="457200" y="500856"/>
            <a:ext cx="8229600" cy="67468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omine"/>
              <a:buNone/>
              <a:defRPr b="0" i="0" sz="2000" u="none" cap="none" strike="noStrike">
                <a:solidFill>
                  <a:schemeClr val="lt1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85" name="Google Shape;85;p10"/>
          <p:cNvSpPr/>
          <p:nvPr>
            <p:ph idx="2" type="pic"/>
          </p:nvPr>
        </p:nvSpPr>
        <p:spPr>
          <a:xfrm>
            <a:off x="457200" y="1905000"/>
            <a:ext cx="8229600" cy="4270248"/>
          </a:xfrm>
          <a:prstGeom prst="rect">
            <a:avLst/>
          </a:prstGeom>
          <a:solidFill>
            <a:srgbClr val="BABA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33362" lvl="3" marL="1096963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185420" lvl="5" marL="164592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190500" lvl="6" marL="18288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182879" lvl="7" marL="2011679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187960" lvl="8" marL="219456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457200" y="1219200"/>
            <a:ext cx="82296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86512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912"/>
              <a:buFont typeface="Noto Sans Symbols"/>
              <a:buChar char="●"/>
              <a:defRPr b="0" i="0" sz="12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76860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760"/>
              <a:buFont typeface="Noto Sans Symbols"/>
              <a:buChar char="●"/>
              <a:defRPr b="0" i="0" sz="1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68605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630"/>
              <a:buFont typeface="Noto Sans Symbols"/>
              <a:buChar char="◻"/>
              <a:defRPr b="0" i="0" sz="9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68604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630"/>
              <a:buFont typeface="Noto Sans Symbols"/>
              <a:buChar char="◻"/>
              <a:defRPr b="0" i="0" sz="9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0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0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0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4076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39597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  <a:defRPr b="0" i="0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25119" lvl="2" marL="1371600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0861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8BA2B4"/>
              </a:buClr>
              <a:buSzPts val="1260"/>
              <a:buFont typeface="Noto Sans Symbols"/>
              <a:buChar char="◻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9972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120"/>
              <a:buFont typeface="Noto Sans Symbols"/>
              <a:buChar char="◻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0480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8BA1B3"/>
              </a:buClr>
              <a:buSzPts val="120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95275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646C8F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95275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BABABA"/>
              </a:buClr>
              <a:buSzPts val="1050"/>
              <a:buFont typeface="Noto Sans Symbols"/>
              <a:buChar char="●"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85750" lvl="8" marL="4114800" marR="0" rtl="0" algn="l">
              <a:spcBef>
                <a:spcPts val="300"/>
              </a:spcBef>
              <a:spcAft>
                <a:spcPts val="0"/>
              </a:spcAft>
              <a:buClr>
                <a:srgbClr val="9FB8CD"/>
              </a:buClr>
              <a:buSzPts val="900"/>
              <a:buFont typeface="Noto Sans Symbols"/>
              <a:buChar char="●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646C8F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646C8F"/>
              </a:solidFill>
            </a:endParaRPr>
          </a:p>
        </p:txBody>
      </p:sp>
      <p:cxnSp>
        <p:nvCxnSpPr>
          <p:cNvPr id="15" name="Google Shape;15;p1"/>
          <p:cNvCxnSpPr/>
          <p:nvPr/>
        </p:nvCxnSpPr>
        <p:spPr>
          <a:xfrm>
            <a:off x="457200" y="6353175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6" name="Google Shape;16;p1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7" name="Google Shape;17;p1"/>
          <p:cNvSpPr/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/>
          <p:nvPr>
            <p:ph type="ctrTitle"/>
          </p:nvPr>
        </p:nvSpPr>
        <p:spPr>
          <a:xfrm>
            <a:off x="1219200" y="3886200"/>
            <a:ext cx="6858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00" u="none" cap="none" strike="noStrike">
                <a:solidFill>
                  <a:schemeClr val="dk1"/>
                </a:solidFill>
                <a:latin typeface="Domine"/>
                <a:ea typeface="Domine"/>
                <a:cs typeface="Domine"/>
                <a:sym typeface="Domine"/>
              </a:rPr>
              <a:t>Empirically-Supported Interventions</a:t>
            </a:r>
            <a:endParaRPr/>
          </a:p>
        </p:txBody>
      </p:sp>
      <p:sp>
        <p:nvSpPr>
          <p:cNvPr id="111" name="Google Shape;111;p13"/>
          <p:cNvSpPr txBox="1"/>
          <p:nvPr>
            <p:ph idx="1" type="subTitle"/>
          </p:nvPr>
        </p:nvSpPr>
        <p:spPr>
          <a:xfrm>
            <a:off x="1219200" y="5124450"/>
            <a:ext cx="6858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7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Tim Slocum</a:t>
            </a:r>
            <a:br>
              <a:rPr b="0" i="0" lang="en-US" sz="17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</a:br>
            <a:r>
              <a:rPr b="0" i="0" lang="en-US" sz="17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Utah State University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Challenges &amp; Limitations</a:t>
            </a:r>
            <a:endParaRPr/>
          </a:p>
        </p:txBody>
      </p:sp>
      <p:sp>
        <p:nvSpPr>
          <p:cNvPr id="171" name="Google Shape;171;p22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Domine"/>
              <a:buAutoNum type="arabicPeriod" startAt="2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Difficult to objectively rate outcomes of single subject studies.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Behavior analysts have resisted objective and quantitative methods of data analysis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No widely accepted method of describing ‘effect sizes’.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Reliable and objective summary of effects is necessary for empirically-supported interventions review strategy.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2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{For the latest developments, stay in this room for next symposium}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Challenges &amp; Limitations</a:t>
            </a:r>
            <a:endParaRPr/>
          </a:p>
        </p:txBody>
      </p:sp>
      <p:sp>
        <p:nvSpPr>
          <p:cNvPr id="177" name="Google Shape;177;p23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Domine"/>
              <a:buAutoNum type="arabicPeriod" startAt="3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Problems in generalizing from research to specific practice contexts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Conditions of research may not represent conditions of practice very well.</a:t>
            </a:r>
            <a:endParaRPr/>
          </a:p>
          <a:p>
            <a:pPr indent="-515938" lvl="2" marL="1062038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Participant selection</a:t>
            </a:r>
            <a:endParaRPr/>
          </a:p>
          <a:p>
            <a:pPr indent="-515938" lvl="2" marL="1062038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Controlled setting</a:t>
            </a:r>
            <a:endParaRPr/>
          </a:p>
          <a:p>
            <a:pPr indent="-515938" lvl="2" marL="1062038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Precise intervention sessions</a:t>
            </a:r>
            <a:endParaRPr/>
          </a:p>
          <a:p>
            <a:pPr indent="-515938" lvl="2" marL="1062038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Highly trained and supervised interventionists</a:t>
            </a:r>
            <a:endParaRPr/>
          </a:p>
          <a:p>
            <a:pPr indent="-515938" lvl="2" marL="1062038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Financial and human resources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4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Challenges &amp; Limitations</a:t>
            </a:r>
            <a:endParaRPr/>
          </a:p>
        </p:txBody>
      </p:sp>
      <p:sp>
        <p:nvSpPr>
          <p:cNvPr id="183" name="Google Shape;183;p24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Domine"/>
              <a:buAutoNum type="arabicPeriod" startAt="4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Need to modify interventions in practice settings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Specific client needs, settings, limited resources, staffing limitations often require modification of interventions in practice applications 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Practices modified in unplanned ways – i.e., imperfect fidelity of implementation</a:t>
            </a:r>
            <a:endParaRPr/>
          </a:p>
          <a:p>
            <a:pPr indent="-514350" lvl="0" marL="5143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…as a result…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The ‘practice’ implemented in the school/clinic is never the same as the ‘practice’ implemented in the research.</a:t>
            </a:r>
            <a:endParaRPr/>
          </a:p>
          <a:p>
            <a:pPr indent="-520700" lvl="1" marL="7874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Therefore,  the link between the research base and the implemented practice may be strained.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5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Use of ESI along with other strategies</a:t>
            </a:r>
            <a:endParaRPr/>
          </a:p>
        </p:txBody>
      </p:sp>
      <p:sp>
        <p:nvSpPr>
          <p:cNvPr id="190" name="Google Shape;190;p25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ESI Reviews can help ground other strategies in the specific research base related to recommendations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Can identify areas in which recommendations are: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strongly based on specific research with a close match to the application setting.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based on more distantly related and weaker research.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ESI identifies the ‘dots’ of specific research support,</a:t>
            </a:r>
            <a:b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other methods ‘connect the dots’</a:t>
            </a:r>
            <a:endParaRPr b="0" i="0" sz="26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Dots are much less useful if patterns are not identified.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‘Patterns’ can be misleading if the underlying dots are not seen.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The Approach</a:t>
            </a:r>
            <a:endParaRPr/>
          </a:p>
        </p:txBody>
      </p:sp>
      <p:sp>
        <p:nvSpPr>
          <p:cNvPr id="118" name="Google Shape;118;p14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“Empirically-supported interventions” 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596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A particular method for linking research and practice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596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Research validation based on:</a:t>
            </a:r>
            <a:endParaRPr/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Specific research studies</a:t>
            </a:r>
            <a:endParaRPr/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On the specific intervention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596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Descriptors</a:t>
            </a:r>
            <a:endParaRPr/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“Evidence-based ------”</a:t>
            </a:r>
            <a:endParaRPr b="0" i="0" sz="19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“Directly validating specific practices”</a:t>
            </a:r>
            <a:endParaRPr b="0" i="0" sz="19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“Empirically validating practices” 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596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Validation is based on clear, operational definition of:</a:t>
            </a:r>
            <a:endParaRPr/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Intervention, client population, target outcome, context</a:t>
            </a:r>
            <a:endParaRPr/>
          </a:p>
          <a:p>
            <a:pPr indent="-238125" lvl="2" marL="8223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444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Methods of review and derivation of recommendations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596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Interventions are defined toward the ‘specific’ end of the continuum </a:t>
            </a:r>
            <a:b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21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(i.e., procedures)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Method of Identifying Interventions</a:t>
            </a:r>
            <a:endParaRPr/>
          </a:p>
        </p:txBody>
      </p:sp>
      <p:sp>
        <p:nvSpPr>
          <p:cNvPr id="125" name="Google Shape;125;p15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Critical elements of the EBP strategy</a:t>
            </a:r>
            <a:endParaRPr/>
          </a:p>
          <a:p>
            <a:pPr indent="-463550" lvl="1" marL="73025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Domine"/>
              <a:buAutoNum type="arabicPeriod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Identify </a:t>
            </a:r>
            <a:r>
              <a:rPr b="1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unit of intervetion</a:t>
            </a:r>
            <a:endParaRPr b="0" i="0" sz="2300" u="none" cap="none" strike="noStrike">
              <a:solidFill>
                <a:schemeClr val="dk2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Specific practice to be evaluated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Specific outcome(s) to be targeted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Specific population of clients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Specific contexts (settings, staff, other variables)</a:t>
            </a:r>
            <a:endParaRPr/>
          </a:p>
          <a:p>
            <a:pPr indent="-463550" lvl="1" marL="73025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Domine"/>
              <a:buAutoNum type="arabicPeriod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Identify research reports relevant to the particular unit of intervention.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Specify the body of literature to be reviewed for relevant studies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 each study, rate methodological quality and outcomes</a:t>
            </a:r>
            <a:endParaRPr/>
          </a:p>
          <a:p>
            <a:pPr indent="-463550" lvl="1" marL="73025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Domine"/>
              <a:buAutoNum type="arabicPeriod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Identify level of evidence for (or against) the intervention.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Usually a scale of amount and quality of evidence.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Prominent Examples </a:t>
            </a:r>
            <a:endParaRPr/>
          </a:p>
        </p:txBody>
      </p:sp>
      <p:sp>
        <p:nvSpPr>
          <p:cNvPr id="132" name="Google Shape;132;p16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Systematic Reviews of Large Literatures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What Works Clearinghouse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Best Evidence Encyclopedia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National Secondary Transition Tech.  Asst. Center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National Autism Center – National Standards Project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Stand alone reviews: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</a:pPr>
            <a:r>
              <a:rPr b="0" i="0" lang="en-US" sz="25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Special Issue of </a:t>
            </a:r>
            <a:r>
              <a:rPr b="0" i="1" lang="en-US" sz="25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Exceptional Children </a:t>
            </a:r>
            <a:r>
              <a:rPr b="0" i="0" lang="en-US" sz="25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– Spring 2009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Journals focusing on EBP reviews: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24"/>
              <a:buFont typeface="Noto Sans Symbols"/>
              <a:buChar char="●"/>
            </a:pPr>
            <a:r>
              <a:rPr b="0" i="1" lang="en-US" sz="24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Evidence-Based Communication Assessment and Intervention</a:t>
            </a:r>
            <a:endParaRPr b="0" i="1" sz="2300" u="none" cap="none" strike="noStrike">
              <a:solidFill>
                <a:srgbClr val="FF0000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Quality of EBP Reviews</a:t>
            </a:r>
            <a:endParaRPr/>
          </a:p>
        </p:txBody>
      </p:sp>
      <p:sp>
        <p:nvSpPr>
          <p:cNvPr id="139" name="Google Shape;139;p17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All features of good quality systematic reviews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Thorough, objective &amp; reasonable…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Methods of locating research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Inclusion/exclusion rules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Methodological ratings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Outcome ratings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Objective and reasonable methods for deriving overall rating of evidence for unit of practice.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Reasonable decisions regarding trade-offs between false positives and false negatives.</a:t>
            </a:r>
            <a:endParaRPr/>
          </a:p>
          <a:p>
            <a:pPr indent="-169989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2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Trade Offs</a:t>
            </a:r>
            <a:endParaRPr/>
          </a:p>
        </p:txBody>
      </p:sp>
      <p:sp>
        <p:nvSpPr>
          <p:cNvPr id="145" name="Google Shape;145;p18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 of methodological standards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Too low rigor: 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Poor studies included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Ineffective interventions may be rated as having substantial evidence.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↑ False positive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Too high rigor: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Reasonable studies excluded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Effective interventions may be rated as NOT having substantial evidence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↑ False negatives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Both errors lead to the same result:  No effective guidance from the best available evidence.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Trade Offs</a:t>
            </a:r>
            <a:endParaRPr/>
          </a:p>
        </p:txBody>
      </p:sp>
      <p:sp>
        <p:nvSpPr>
          <p:cNvPr id="152" name="Google Shape;152;p19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Size of units of intervention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Small, precise units (validating a very specific use of a very specific practice with a very specific population)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Fewer studies (often none) on the very specific unit.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Effective interventions may not have sufficiently specific research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↑ False negative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Broader units (use of a more general class of interventions for a class of outcomes with a broadly defined population)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More studies on the broader unit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Important differences may be glossed over 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Could result in recommending an intervention too broadly – beyond situations in which it is effective.</a:t>
            </a:r>
            <a:endParaRPr/>
          </a:p>
          <a:p>
            <a:pPr indent="-238125" lvl="2" marL="822325" marR="0" rtl="0" algn="l"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↑ False positive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Strengths</a:t>
            </a:r>
            <a:endParaRPr/>
          </a:p>
        </p:txBody>
      </p:sp>
      <p:sp>
        <p:nvSpPr>
          <p:cNvPr id="158" name="Google Shape;158;p20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Potentially highly objective and reliable</a:t>
            </a:r>
            <a:endParaRPr/>
          </a:p>
          <a:p>
            <a:pPr indent="-280988" lvl="1" marL="547688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However, objective &amp; reliable </a:t>
            </a:r>
            <a:r>
              <a:rPr b="0" i="0" lang="en-US" sz="23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≠ </a:t>
            </a: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valid</a:t>
            </a:r>
            <a:endParaRPr/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Low inference – stays ‘close to the data’</a:t>
            </a:r>
            <a:endParaRPr b="0" i="0" sz="26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73050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Recommendations strongly linked to specific research studies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Domine"/>
                <a:ea typeface="Domine"/>
                <a:cs typeface="Domine"/>
                <a:sym typeface="Domine"/>
              </a:rPr>
              <a:t>Challenges &amp; Limitations</a:t>
            </a:r>
            <a:endParaRPr/>
          </a:p>
        </p:txBody>
      </p:sp>
      <p:sp>
        <p:nvSpPr>
          <p:cNvPr id="165" name="Google Shape;165;p21"/>
          <p:cNvSpPr txBox="1"/>
          <p:nvPr>
            <p:ph idx="1" type="body"/>
          </p:nvPr>
        </p:nvSpPr>
        <p:spPr>
          <a:xfrm>
            <a:off x="457200" y="1219200"/>
            <a:ext cx="82296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6"/>
              <a:buFont typeface="Domine"/>
              <a:buAutoNum type="arabicPeriod"/>
            </a:pPr>
            <a:r>
              <a:rPr b="0" i="0" lang="en-US" sz="2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‘matrix of death’ aka ‘the problem of specific units’</a:t>
            </a:r>
            <a:endParaRPr b="0" i="0" sz="26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Imagine all the research on a general type of intervention.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We will arrange it in a 4-dimension matrix: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Domin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Each specific version or variation on the intervention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Domin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Each specific outcome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Domin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Each specific population of clients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Domin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Each specific type of setting…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We will never have sufficient research. 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Most of the cells of the matrix will be empty and we will conclude that we have no relevant research.</a:t>
            </a:r>
            <a:endParaRPr/>
          </a:p>
          <a:p>
            <a:pPr indent="-466725" lvl="2" marL="10509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CBCBC"/>
              </a:buClr>
              <a:buSzPts val="152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Thus, the existing research base will give us little useful guidance. </a:t>
            </a:r>
            <a:endParaRPr/>
          </a:p>
          <a:p>
            <a:pPr indent="-280988" lvl="1" marL="54768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48"/>
              <a:buFont typeface="Noto Sans Symbols"/>
              <a:buChar char="●"/>
            </a:pPr>
            <a:r>
              <a:rPr b="0" i="0" lang="en-US" sz="230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The more specific your question, the lower the chance of finding matching research.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rigin">
  <a:themeElements>
    <a:clrScheme name="Origin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Origin">
    <a:dk1>
      <a:srgbClr val="000000"/>
    </a:dk1>
    <a:lt1>
      <a:srgbClr val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Origin">
    <a:dk1>
      <a:srgbClr val="000000"/>
    </a:dk1>
    <a:lt1>
      <a:srgbClr val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