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68" r:id="rId3"/>
    <p:sldMasterId id="2147483780" r:id="rId4"/>
  </p:sldMasterIdLst>
  <p:sldIdLst>
    <p:sldId id="295" r:id="rId5"/>
    <p:sldId id="259" r:id="rId6"/>
    <p:sldId id="258" r:id="rId7"/>
    <p:sldId id="257" r:id="rId8"/>
    <p:sldId id="281" r:id="rId9"/>
    <p:sldId id="296" r:id="rId10"/>
    <p:sldId id="297" r:id="rId11"/>
    <p:sldId id="298" r:id="rId12"/>
    <p:sldId id="299" r:id="rId13"/>
    <p:sldId id="300" r:id="rId14"/>
    <p:sldId id="301" r:id="rId15"/>
    <p:sldId id="270" r:id="rId16"/>
    <p:sldId id="302" r:id="rId17"/>
    <p:sldId id="303" r:id="rId18"/>
    <p:sldId id="304" r:id="rId19"/>
    <p:sldId id="306" r:id="rId20"/>
    <p:sldId id="307" r:id="rId21"/>
    <p:sldId id="305" r:id="rId22"/>
    <p:sldId id="260" r:id="rId23"/>
    <p:sldId id="310" r:id="rId24"/>
    <p:sldId id="308" r:id="rId25"/>
    <p:sldId id="309" r:id="rId26"/>
    <p:sldId id="311" r:id="rId27"/>
    <p:sldId id="312" r:id="rId28"/>
    <p:sldId id="313" r:id="rId29"/>
    <p:sldId id="288" r:id="rId30"/>
    <p:sldId id="314" r:id="rId31"/>
    <p:sldId id="315" r:id="rId32"/>
    <p:sldId id="316" r:id="rId33"/>
    <p:sldId id="317" r:id="rId34"/>
    <p:sldId id="318" r:id="rId35"/>
    <p:sldId id="319" r:id="rId36"/>
    <p:sldId id="265" r:id="rId37"/>
    <p:sldId id="320" r:id="rId38"/>
    <p:sldId id="321" r:id="rId39"/>
    <p:sldId id="322" r:id="rId40"/>
    <p:sldId id="323" r:id="rId41"/>
    <p:sldId id="324" r:id="rId42"/>
    <p:sldId id="325" r:id="rId43"/>
    <p:sldId id="326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50" autoAdjust="0"/>
    <p:restoredTop sz="94660"/>
  </p:normalViewPr>
  <p:slideViewPr>
    <p:cSldViewPr>
      <p:cViewPr varScale="1">
        <p:scale>
          <a:sx n="109" d="100"/>
          <a:sy n="109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582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7040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43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48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994578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593660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6727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30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247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42099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5788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35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51085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364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626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508415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953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25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5370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5718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427006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03265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FEFAC9"/>
                </a:solidFill>
              </a:rPr>
              <a:pPr/>
              <a:t>26.07.2026</a:t>
            </a:fld>
            <a:endParaRPr lang="uk-UA">
              <a:solidFill>
                <a:srgbClr val="FEFAC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FEFAC9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FEFAC9"/>
                </a:solidFill>
              </a:rPr>
              <a:pPr/>
              <a:t>‹№›</a:t>
            </a:fld>
            <a:endParaRPr lang="uk-UA">
              <a:solidFill>
                <a:srgbClr val="FEFAC9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rgbClr val="FEFAC9">
                        <a:alpha val="60000"/>
                      </a:srgbClr>
                    </a:solidFill>
                  </a:ln>
                  <a:solidFill>
                    <a:srgbClr val="FEFAC9">
                      <a:lumMod val="90000"/>
                    </a:srgb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rgbClr val="FEFAC9">
                      <a:alpha val="60000"/>
                    </a:srgbClr>
                  </a:solidFill>
                </a:ln>
                <a:solidFill>
                  <a:srgbClr val="FEFAC9">
                    <a:lumMod val="90000"/>
                  </a:srgb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54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71603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984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163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11216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067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14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4096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3110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623920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rgbClr val="444D26">
                      <a:lumMod val="60000"/>
                      <a:lumOff val="40000"/>
                    </a:srgb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rgbClr val="444D26">
                    <a:lumMod val="60000"/>
                    <a:lumOff val="40000"/>
                  </a:srgb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9977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7646C9-2539-493F-94E3-21E1CDD7D335}" type="datetimeFigureOut">
              <a:rPr lang="uk-UA" smtClean="0"/>
              <a:t>26.07.2026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59E0D2B-F84D-47ED-93D8-797CDD25373A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7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8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90A66AE-81F5-474A-B74B-EE41E9320F19}" type="datetimeFigureOut">
              <a:rPr lang="uk-UA" smtClean="0">
                <a:solidFill>
                  <a:srgbClr val="444D26"/>
                </a:solidFill>
              </a:rPr>
              <a:pPr/>
              <a:t>26.07.2026</a:t>
            </a:fld>
            <a:endParaRPr lang="uk-UA">
              <a:solidFill>
                <a:srgbClr val="444D2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>
              <a:solidFill>
                <a:srgbClr val="444D2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64F593F-0D5B-4CF0-BEE2-6583C73E7271}" type="slidenum">
              <a:rPr lang="uk-UA" smtClean="0">
                <a:solidFill>
                  <a:srgbClr val="444D26"/>
                </a:solidFill>
              </a:rPr>
              <a:pPr/>
              <a:t>‹№›</a:t>
            </a:fld>
            <a:endParaRPr lang="uk-UA">
              <a:solidFill>
                <a:srgbClr val="444D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4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36.xml"/><Relationship Id="rId18" Type="http://schemas.openxmlformats.org/officeDocument/2006/relationships/slide" Target="slide29.xml"/><Relationship Id="rId26" Type="http://schemas.openxmlformats.org/officeDocument/2006/relationships/slide" Target="slide13.xml"/><Relationship Id="rId21" Type="http://schemas.openxmlformats.org/officeDocument/2006/relationships/slide" Target="slide20.xml"/><Relationship Id="rId34" Type="http://schemas.openxmlformats.org/officeDocument/2006/relationships/slide" Target="slide30.xml"/><Relationship Id="rId7" Type="http://schemas.openxmlformats.org/officeDocument/2006/relationships/slide" Target="slide12.xml"/><Relationship Id="rId12" Type="http://schemas.openxmlformats.org/officeDocument/2006/relationships/slide" Target="slide18.xml"/><Relationship Id="rId17" Type="http://schemas.openxmlformats.org/officeDocument/2006/relationships/slide" Target="slide22.xml"/><Relationship Id="rId25" Type="http://schemas.openxmlformats.org/officeDocument/2006/relationships/slide" Target="slide25.xml"/><Relationship Id="rId33" Type="http://schemas.openxmlformats.org/officeDocument/2006/relationships/slide" Target="slide14.xml"/><Relationship Id="rId2" Type="http://schemas.openxmlformats.org/officeDocument/2006/relationships/slide" Target="slide26.xml"/><Relationship Id="rId16" Type="http://schemas.openxmlformats.org/officeDocument/2006/relationships/slide" Target="slide5.xml"/><Relationship Id="rId20" Type="http://schemas.openxmlformats.org/officeDocument/2006/relationships/slide" Target="slide39.xml"/><Relationship Id="rId29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slide" Target="slide19.xml"/><Relationship Id="rId24" Type="http://schemas.openxmlformats.org/officeDocument/2006/relationships/slide" Target="slide38.xml"/><Relationship Id="rId32" Type="http://schemas.openxmlformats.org/officeDocument/2006/relationships/slide" Target="slide34.xml"/><Relationship Id="rId37" Type="http://schemas.openxmlformats.org/officeDocument/2006/relationships/slide" Target="slide3.xml"/><Relationship Id="rId5" Type="http://schemas.openxmlformats.org/officeDocument/2006/relationships/slide" Target="slide8.xml"/><Relationship Id="rId15" Type="http://schemas.openxmlformats.org/officeDocument/2006/relationships/slide" Target="slide31.xml"/><Relationship Id="rId23" Type="http://schemas.openxmlformats.org/officeDocument/2006/relationships/slide" Target="slide7.xml"/><Relationship Id="rId28" Type="http://schemas.openxmlformats.org/officeDocument/2006/relationships/slide" Target="slide24.xml"/><Relationship Id="rId36" Type="http://schemas.openxmlformats.org/officeDocument/2006/relationships/slide" Target="slide10.xml"/><Relationship Id="rId10" Type="http://schemas.openxmlformats.org/officeDocument/2006/relationships/slide" Target="slide15.xml"/><Relationship Id="rId19" Type="http://schemas.openxmlformats.org/officeDocument/2006/relationships/slide" Target="slide9.xml"/><Relationship Id="rId31" Type="http://schemas.openxmlformats.org/officeDocument/2006/relationships/slide" Target="slide33.xml"/><Relationship Id="rId4" Type="http://schemas.openxmlformats.org/officeDocument/2006/relationships/slide" Target="slide28.xml"/><Relationship Id="rId9" Type="http://schemas.openxmlformats.org/officeDocument/2006/relationships/slide" Target="slide35.xml"/><Relationship Id="rId14" Type="http://schemas.openxmlformats.org/officeDocument/2006/relationships/slide" Target="slide37.xml"/><Relationship Id="rId22" Type="http://schemas.openxmlformats.org/officeDocument/2006/relationships/slide" Target="slide27.xml"/><Relationship Id="rId27" Type="http://schemas.openxmlformats.org/officeDocument/2006/relationships/slide" Target="slide23.xml"/><Relationship Id="rId30" Type="http://schemas.openxmlformats.org/officeDocument/2006/relationships/slide" Target="slide32.xml"/><Relationship Id="rId35" Type="http://schemas.openxmlformats.org/officeDocument/2006/relationships/slide" Target="slide11.xml"/><Relationship Id="rId8" Type="http://schemas.openxmlformats.org/officeDocument/2006/relationships/slide" Target="slide21.xml"/><Relationship Id="rId3" Type="http://schemas.openxmlformats.org/officeDocument/2006/relationships/slide" Target="slide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ПК\Downloads\pngwing.com (8).pn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ілка вправо 3">
            <a:hlinkClick r:id="" action="ppaction://hlinkshowjump?jump=nextslide"/>
          </p:cNvPr>
          <p:cNvSpPr/>
          <p:nvPr/>
        </p:nvSpPr>
        <p:spPr>
          <a:xfrm>
            <a:off x="7740352" y="5760640"/>
            <a:ext cx="1224136" cy="908720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Узагальнення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за </a:t>
            </a:r>
            <a:r>
              <a:rPr lang="ru-RU" sz="4000" b="1" kern="0" dirty="0" err="1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розділом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«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Розвиток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культури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і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повсякденне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життя</a:t>
            </a:r>
            <a:r>
              <a:rPr lang="ru-RU" sz="4000" b="1" ker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endParaRPr lang="ru-RU" sz="4000" b="1" kern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кінець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ХVІІІ – початок ХХ ст.)»</a:t>
            </a:r>
            <a:endParaRPr kumimoji="0" lang="ru-RU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Вільгельм</a:t>
            </a:r>
            <a:r>
              <a:rPr lang="ru-RU" sz="4800" b="1" dirty="0">
                <a:solidFill>
                  <a:prstClr val="black"/>
                </a:solidFill>
              </a:rPr>
              <a:t> Конрад Рентген </a:t>
            </a:r>
            <a:r>
              <a:rPr lang="ru-RU" sz="4800" b="1" dirty="0" err="1">
                <a:solidFill>
                  <a:prstClr val="black"/>
                </a:solidFill>
              </a:rPr>
              <a:t>опублікував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статтю</a:t>
            </a:r>
            <a:r>
              <a:rPr lang="ru-RU" sz="4800" b="1" dirty="0">
                <a:solidFill>
                  <a:prstClr val="black"/>
                </a:solidFill>
              </a:rPr>
              <a:t> про </a:t>
            </a:r>
            <a:r>
              <a:rPr lang="ru-RU" sz="4800" b="1" dirty="0" err="1">
                <a:solidFill>
                  <a:prstClr val="black"/>
                </a:solidFill>
              </a:rPr>
              <a:t>існування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ікс-променів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1895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653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брати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Орвілл</a:t>
            </a:r>
            <a:r>
              <a:rPr lang="ru-RU" sz="4800" b="1" dirty="0">
                <a:solidFill>
                  <a:prstClr val="black"/>
                </a:solidFill>
              </a:rPr>
              <a:t> і </a:t>
            </a:r>
            <a:r>
              <a:rPr lang="ru-RU" sz="4800" b="1" dirty="0" err="1">
                <a:solidFill>
                  <a:prstClr val="black"/>
                </a:solidFill>
              </a:rPr>
              <a:t>Вілбер</a:t>
            </a:r>
            <a:r>
              <a:rPr lang="ru-RU" sz="4800" b="1" dirty="0">
                <a:solidFill>
                  <a:prstClr val="black"/>
                </a:solidFill>
              </a:rPr>
              <a:t> Райт </a:t>
            </a:r>
            <a:r>
              <a:rPr lang="ru-RU" sz="4800" b="1" dirty="0" err="1">
                <a:solidFill>
                  <a:prstClr val="black"/>
                </a:solidFill>
              </a:rPr>
              <a:t>здійснили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перші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польоти</a:t>
            </a:r>
            <a:r>
              <a:rPr lang="ru-RU" sz="4800" b="1" dirty="0">
                <a:solidFill>
                  <a:prstClr val="black"/>
                </a:solidFill>
              </a:rPr>
              <a:t> на </a:t>
            </a:r>
            <a:r>
              <a:rPr lang="ru-RU" sz="4800" b="1" dirty="0" err="1">
                <a:solidFill>
                  <a:prstClr val="black"/>
                </a:solidFill>
              </a:rPr>
              <a:t>власноруч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виготовленому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літаку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prstClr val="black"/>
                </a:solidFill>
              </a:rPr>
              <a:t>1903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196752"/>
            <a:ext cx="91792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solidFill>
                  <a:prstClr val="black"/>
                </a:solidFill>
              </a:rPr>
              <a:t>Який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винахід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Генрі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Модслі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сприяв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розвитку</a:t>
            </a:r>
            <a:r>
              <a:rPr lang="ru-RU" sz="5400" b="1" dirty="0">
                <a:solidFill>
                  <a:prstClr val="black"/>
                </a:solidFill>
              </a:rPr>
              <a:t> машинного </a:t>
            </a:r>
            <a:r>
              <a:rPr lang="ru-RU" sz="5400" b="1" dirty="0" err="1">
                <a:solidFill>
                  <a:prstClr val="black"/>
                </a:solidFill>
              </a:rPr>
              <a:t>виробництва</a:t>
            </a:r>
            <a:r>
              <a:rPr lang="ru-RU" sz="5400" b="1" dirty="0">
                <a:solidFill>
                  <a:prstClr val="black"/>
                </a:solidFill>
              </a:rPr>
              <a:t> на початку ХІХ ст.?</a:t>
            </a:r>
            <a:endParaRPr lang="uk-UA" sz="5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7901" y="4703858"/>
            <a:ext cx="91228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механічний токарний </a:t>
            </a:r>
            <a:r>
              <a:rPr lang="uk-UA" sz="5000" b="1" i="1" dirty="0">
                <a:solidFill>
                  <a:srgbClr val="000000"/>
                </a:solidFill>
              </a:rPr>
              <a:t>верстат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377350"/>
            <a:ext cx="9179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Яку </a:t>
            </a:r>
            <a:r>
              <a:rPr lang="ru-RU" sz="4400" b="1" dirty="0" err="1">
                <a:solidFill>
                  <a:prstClr val="black"/>
                </a:solidFill>
              </a:rPr>
              <a:t>абетку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використовували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перші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телеграфні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апарати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endParaRPr lang="ru-RU" sz="4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4400" b="1" dirty="0" err="1" smtClean="0">
                <a:solidFill>
                  <a:prstClr val="black"/>
                </a:solidFill>
              </a:rPr>
              <a:t>від</a:t>
            </a:r>
            <a:r>
              <a:rPr lang="ru-RU" sz="4400" b="1" dirty="0" smtClean="0">
                <a:solidFill>
                  <a:prstClr val="black"/>
                </a:solidFill>
              </a:rPr>
              <a:t> </a:t>
            </a:r>
            <a:r>
              <a:rPr lang="ru-RU" sz="4400" b="1" dirty="0">
                <a:solidFill>
                  <a:prstClr val="black"/>
                </a:solidFill>
              </a:rPr>
              <a:t>1844 р.?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7901" y="4703858"/>
            <a:ext cx="91228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абетка Морзе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2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593374"/>
            <a:ext cx="9179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Який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винахід</a:t>
            </a:r>
            <a:r>
              <a:rPr lang="ru-RU" sz="4400" b="1" dirty="0">
                <a:solidFill>
                  <a:prstClr val="black"/>
                </a:solidFill>
              </a:rPr>
              <a:t> Александра Белла у 1876 р. </a:t>
            </a:r>
            <a:r>
              <a:rPr lang="ru-RU" sz="4400" b="1" dirty="0" err="1">
                <a:solidFill>
                  <a:prstClr val="black"/>
                </a:solidFill>
              </a:rPr>
              <a:t>змінив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способи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передавання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інформації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7901" y="4703858"/>
            <a:ext cx="91228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телефон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61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246108"/>
            <a:ext cx="91792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prstClr val="black"/>
                </a:solidFill>
              </a:rPr>
              <a:t>Який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винахід</a:t>
            </a:r>
            <a:r>
              <a:rPr lang="ru-RU" sz="4800" b="1" dirty="0">
                <a:solidFill>
                  <a:prstClr val="black"/>
                </a:solidFill>
              </a:rPr>
              <a:t> Томаса </a:t>
            </a:r>
            <a:r>
              <a:rPr lang="ru-RU" sz="4800" b="1" dirty="0" err="1">
                <a:solidFill>
                  <a:prstClr val="black"/>
                </a:solidFill>
              </a:rPr>
              <a:t>Едісона</a:t>
            </a:r>
            <a:r>
              <a:rPr lang="ru-RU" sz="4800" b="1" dirty="0">
                <a:solidFill>
                  <a:prstClr val="black"/>
                </a:solidFill>
              </a:rPr>
              <a:t> давав </a:t>
            </a:r>
            <a:r>
              <a:rPr lang="ru-RU" sz="4800" b="1" dirty="0" err="1">
                <a:solidFill>
                  <a:prstClr val="black"/>
                </a:solidFill>
              </a:rPr>
              <a:t>можливість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освітлювати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приміщення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електричним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світлом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36082" y="4737338"/>
            <a:ext cx="91747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 smtClean="0">
                <a:solidFill>
                  <a:srgbClr val="000000"/>
                </a:solidFill>
              </a:rPr>
              <a:t>лампочка</a:t>
            </a:r>
            <a:endParaRPr lang="uk-UA" sz="48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12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2198474"/>
            <a:ext cx="91792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Який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пристрій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сконструював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Гільєрме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Марконі</a:t>
            </a:r>
            <a:r>
              <a:rPr lang="ru-RU" sz="4400" b="1" dirty="0">
                <a:solidFill>
                  <a:prstClr val="black"/>
                </a:solidFill>
              </a:rPr>
              <a:t> в 1896 р.?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35578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радіоприймач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2198474"/>
            <a:ext cx="91792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Який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двигун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Ніколауса</a:t>
            </a:r>
            <a:r>
              <a:rPr lang="ru-RU" sz="4400" b="1" dirty="0">
                <a:solidFill>
                  <a:prstClr val="black"/>
                </a:solidFill>
              </a:rPr>
              <a:t> Отто </a:t>
            </a:r>
            <a:r>
              <a:rPr lang="ru-RU" sz="4400" b="1" dirty="0" err="1">
                <a:solidFill>
                  <a:prstClr val="black"/>
                </a:solidFill>
              </a:rPr>
              <a:t>винайдено</a:t>
            </a:r>
            <a:r>
              <a:rPr lang="ru-RU" sz="4400" b="1" dirty="0">
                <a:solidFill>
                  <a:prstClr val="black"/>
                </a:solidFill>
              </a:rPr>
              <a:t> в 1876 р.?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43711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двигун внутрішнього </a:t>
            </a:r>
            <a:r>
              <a:rPr lang="uk-UA" sz="5000" b="1" i="1" dirty="0">
                <a:solidFill>
                  <a:srgbClr val="000000"/>
                </a:solidFill>
              </a:rPr>
              <a:t>згоряння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6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36082" y="1408708"/>
            <a:ext cx="91792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Який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винахід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братів</a:t>
            </a:r>
            <a:r>
              <a:rPr lang="ru-RU" sz="4400" b="1" dirty="0">
                <a:solidFill>
                  <a:prstClr val="black"/>
                </a:solidFill>
              </a:rPr>
              <a:t> Райт </a:t>
            </a:r>
            <a:r>
              <a:rPr lang="ru-RU" sz="4400" b="1" dirty="0" err="1">
                <a:solidFill>
                  <a:prstClr val="black"/>
                </a:solidFill>
              </a:rPr>
              <a:t>започаткував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розвиток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авіації</a:t>
            </a:r>
            <a:r>
              <a:rPr lang="ru-RU" sz="4400" b="1" dirty="0">
                <a:solidFill>
                  <a:prstClr val="black"/>
                </a:solidFill>
              </a:rPr>
              <a:t> на початку ХХ ст.?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7901" y="4437112"/>
            <a:ext cx="912285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літак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2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196752"/>
            <a:ext cx="91386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Хто</a:t>
            </a:r>
            <a:r>
              <a:rPr lang="ru-RU" sz="5000" b="1" dirty="0">
                <a:solidFill>
                  <a:prstClr val="black"/>
                </a:solidFill>
              </a:rPr>
              <a:t> у 1908 р. став першим «</a:t>
            </a:r>
            <a:r>
              <a:rPr lang="ru-RU" sz="5000" b="1" dirty="0" err="1">
                <a:solidFill>
                  <a:prstClr val="black"/>
                </a:solidFill>
              </a:rPr>
              <a:t>українським</a:t>
            </a:r>
            <a:r>
              <a:rPr lang="ru-RU" sz="5000" b="1" dirty="0">
                <a:solidFill>
                  <a:prstClr val="black"/>
                </a:solidFill>
              </a:rPr>
              <a:t>» лауреатом </a:t>
            </a:r>
            <a:r>
              <a:rPr lang="ru-RU" sz="5000" b="1" dirty="0" err="1">
                <a:solidFill>
                  <a:prstClr val="black"/>
                </a:solidFill>
              </a:rPr>
              <a:t>Нобелівської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премії</a:t>
            </a:r>
            <a:r>
              <a:rPr lang="ru-RU" sz="5000" b="1" dirty="0">
                <a:solidFill>
                  <a:prstClr val="black"/>
                </a:solidFill>
              </a:rPr>
              <a:t> за </a:t>
            </a:r>
            <a:r>
              <a:rPr lang="ru-RU" sz="5000" b="1" dirty="0" err="1">
                <a:solidFill>
                  <a:prstClr val="black"/>
                </a:solidFill>
              </a:rPr>
              <a:t>дослідження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імунітету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70912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Ілля Мечников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56435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95" y="-81390"/>
            <a:ext cx="91440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-26495" y="1043735"/>
            <a:ext cx="9144000" cy="69366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uk-UA" sz="4800" b="1" dirty="0" smtClean="0"/>
              <a:t>ТЕМИ</a:t>
            </a:r>
            <a:endParaRPr lang="uk-UA" sz="4800" b="1" dirty="0"/>
          </a:p>
        </p:txBody>
      </p:sp>
      <p:sp>
        <p:nvSpPr>
          <p:cNvPr id="8" name="Кнопка дії: настроювана 7">
            <a:hlinkClick r:id="" action="ppaction://noaction" highlightClick="1"/>
          </p:cNvPr>
          <p:cNvSpPr/>
          <p:nvPr/>
        </p:nvSpPr>
        <p:spPr>
          <a:xfrm>
            <a:off x="198022" y="3897152"/>
            <a:ext cx="4301970" cy="900000"/>
          </a:xfrm>
          <a:prstGeom prst="actionButtonBlank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Вгадай героя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9" name="Кнопка дії: настроювана 8">
            <a:hlinkClick r:id="" action="ppaction://noaction" highlightClick="1"/>
          </p:cNvPr>
          <p:cNvSpPr/>
          <p:nvPr/>
        </p:nvSpPr>
        <p:spPr>
          <a:xfrm>
            <a:off x="4707260" y="3897152"/>
            <a:ext cx="4301970" cy="900000"/>
          </a:xfrm>
          <a:prstGeom prst="actionButtonBlank">
            <a:avLst/>
          </a:prstGeom>
          <a:solidFill>
            <a:srgbClr val="7030A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Світ змінюється</a:t>
            </a:r>
          </a:p>
        </p:txBody>
      </p:sp>
      <p:sp>
        <p:nvSpPr>
          <p:cNvPr id="10" name="Кнопка дії: настроювана 9">
            <a:hlinkClick r:id="" action="ppaction://noaction" highlightClick="1"/>
          </p:cNvPr>
          <p:cNvSpPr/>
          <p:nvPr/>
        </p:nvSpPr>
        <p:spPr>
          <a:xfrm>
            <a:off x="198022" y="2240968"/>
            <a:ext cx="4301970" cy="900000"/>
          </a:xfrm>
          <a:prstGeom prst="actionButtonBlank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Хронологія</a:t>
            </a:r>
            <a:endParaRPr lang="uk-UA" sz="40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1" name="Кнопка дії: настроювана 10">
            <a:hlinkClick r:id="" action="ppaction://noaction" highlightClick="1"/>
          </p:cNvPr>
          <p:cNvSpPr/>
          <p:nvPr/>
        </p:nvSpPr>
        <p:spPr>
          <a:xfrm>
            <a:off x="4716016" y="2240968"/>
            <a:ext cx="4293214" cy="900000"/>
          </a:xfrm>
          <a:prstGeom prst="actionButtonBlank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Наука і винаходи</a:t>
            </a:r>
          </a:p>
        </p:txBody>
      </p:sp>
      <p:sp>
        <p:nvSpPr>
          <p:cNvPr id="12" name="Кнопка дії: настроювана 11">
            <a:hlinkClick r:id="" action="ppaction://noaction" highlightClick="1"/>
          </p:cNvPr>
          <p:cNvSpPr/>
          <p:nvPr/>
        </p:nvSpPr>
        <p:spPr>
          <a:xfrm>
            <a:off x="2106000" y="5337312"/>
            <a:ext cx="4932000" cy="900000"/>
          </a:xfrm>
          <a:prstGeom prst="actionButtonBlank">
            <a:avLst/>
          </a:prstGeom>
          <a:solidFill>
            <a:srgbClr val="FF0000"/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Мистецтво і культура</a:t>
            </a:r>
          </a:p>
        </p:txBody>
      </p:sp>
      <p:sp>
        <p:nvSpPr>
          <p:cNvPr id="13" name="Стрілка вправо 12">
            <a:hlinkClick r:id="" action="ppaction://hlinkshowjump?jump=nextslide"/>
          </p:cNvPr>
          <p:cNvSpPr/>
          <p:nvPr/>
        </p:nvSpPr>
        <p:spPr>
          <a:xfrm>
            <a:off x="7876592" y="5949280"/>
            <a:ext cx="1224136" cy="9087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483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196752"/>
            <a:ext cx="9138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prstClr val="black"/>
                </a:solidFill>
              </a:rPr>
              <a:t>Який</a:t>
            </a:r>
            <a:r>
              <a:rPr lang="ru-RU" sz="4800" b="1" dirty="0">
                <a:solidFill>
                  <a:prstClr val="black"/>
                </a:solidFill>
              </a:rPr>
              <a:t> учений разом </a:t>
            </a:r>
            <a:r>
              <a:rPr lang="ru-RU" sz="4800" b="1" dirty="0" err="1">
                <a:solidFill>
                  <a:prstClr val="black"/>
                </a:solidFill>
              </a:rPr>
              <a:t>із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Марією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Склодовською-Кюрі</a:t>
            </a:r>
            <a:r>
              <a:rPr lang="ru-RU" sz="4800" b="1" dirty="0">
                <a:solidFill>
                  <a:prstClr val="black"/>
                </a:solidFill>
              </a:rPr>
              <a:t> у 1898 р. </a:t>
            </a:r>
            <a:r>
              <a:rPr lang="ru-RU" sz="4800" b="1" dirty="0" err="1">
                <a:solidFill>
                  <a:prstClr val="black"/>
                </a:solidFill>
              </a:rPr>
              <a:t>повідомив</a:t>
            </a:r>
            <a:r>
              <a:rPr lang="ru-RU" sz="4800" b="1" dirty="0">
                <a:solidFill>
                  <a:prstClr val="black"/>
                </a:solidFill>
              </a:rPr>
              <a:t> про </a:t>
            </a:r>
            <a:r>
              <a:rPr lang="ru-RU" sz="4800" b="1" dirty="0" err="1">
                <a:solidFill>
                  <a:prstClr val="black"/>
                </a:solidFill>
              </a:rPr>
              <a:t>існування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полонію</a:t>
            </a:r>
            <a:r>
              <a:rPr lang="ru-RU" sz="4800" b="1" dirty="0">
                <a:solidFill>
                  <a:prstClr val="black"/>
                </a:solidFill>
              </a:rPr>
              <a:t> та </a:t>
            </a:r>
            <a:r>
              <a:rPr lang="ru-RU" sz="4800" b="1" dirty="0" err="1">
                <a:solidFill>
                  <a:prstClr val="black"/>
                </a:solidFill>
              </a:rPr>
              <a:t>радію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3" y="5789691"/>
            <a:ext cx="52920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П'єр Кюрі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75585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2" y="1268760"/>
            <a:ext cx="913865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prstClr val="black"/>
                </a:solidFill>
              </a:rPr>
              <a:t>За </a:t>
            </a:r>
            <a:r>
              <a:rPr lang="ru-RU" sz="5000" b="1" dirty="0" err="1">
                <a:solidFill>
                  <a:prstClr val="black"/>
                </a:solidFill>
              </a:rPr>
              <a:t>правління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якої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імператриці</a:t>
            </a:r>
            <a:r>
              <a:rPr lang="ru-RU" sz="5000" b="1" dirty="0">
                <a:solidFill>
                  <a:prstClr val="black"/>
                </a:solidFill>
              </a:rPr>
              <a:t> в </a:t>
            </a:r>
            <a:r>
              <a:rPr lang="ru-RU" sz="5000" b="1" dirty="0" err="1">
                <a:solidFill>
                  <a:prstClr val="black"/>
                </a:solidFill>
              </a:rPr>
              <a:t>Російській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імперії</a:t>
            </a:r>
            <a:r>
              <a:rPr lang="ru-RU" sz="5000" b="1" dirty="0">
                <a:solidFill>
                  <a:prstClr val="black"/>
                </a:solidFill>
              </a:rPr>
              <a:t> у 1783 </a:t>
            </a:r>
            <a:r>
              <a:rPr lang="ru-RU" sz="5000" b="1" dirty="0" err="1">
                <a:solidFill>
                  <a:prstClr val="black"/>
                </a:solidFill>
              </a:rPr>
              <a:t>році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було</a:t>
            </a:r>
            <a:r>
              <a:rPr lang="ru-RU" sz="5000" b="1" dirty="0">
                <a:solidFill>
                  <a:prstClr val="black"/>
                </a:solidFill>
              </a:rPr>
              <a:t> остаточно </a:t>
            </a:r>
            <a:r>
              <a:rPr lang="ru-RU" sz="5000" b="1" dirty="0" err="1">
                <a:solidFill>
                  <a:prstClr val="black"/>
                </a:solidFill>
              </a:rPr>
              <a:t>закріпачено</a:t>
            </a:r>
            <a:r>
              <a:rPr lang="ru-RU" sz="5000" b="1" dirty="0">
                <a:solidFill>
                  <a:prstClr val="black"/>
                </a:solidFill>
              </a:rPr>
              <a:t> селян </a:t>
            </a:r>
            <a:r>
              <a:rPr lang="ru-RU" sz="5000" b="1" dirty="0" err="1">
                <a:solidFill>
                  <a:prstClr val="black"/>
                </a:solidFill>
              </a:rPr>
              <a:t>Лівобережної</a:t>
            </a:r>
            <a:r>
              <a:rPr lang="ru-RU" sz="5000" b="1" dirty="0">
                <a:solidFill>
                  <a:prstClr val="black"/>
                </a:solidFill>
              </a:rPr>
              <a:t> та </a:t>
            </a:r>
            <a:r>
              <a:rPr lang="ru-RU" sz="5000" b="1" dirty="0" err="1">
                <a:solidFill>
                  <a:prstClr val="black"/>
                </a:solidFill>
              </a:rPr>
              <a:t>Слобідської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України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33256"/>
            <a:ext cx="5292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Катерина ІІ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150405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2012360"/>
            <a:ext cx="9144001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Хто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вперше</a:t>
            </a:r>
            <a:r>
              <a:rPr lang="ru-RU" sz="5000" b="1" dirty="0">
                <a:solidFill>
                  <a:prstClr val="black"/>
                </a:solidFill>
              </a:rPr>
              <a:t> у </a:t>
            </a:r>
            <a:r>
              <a:rPr lang="ru-RU" sz="5000" b="1" dirty="0" err="1">
                <a:solidFill>
                  <a:prstClr val="black"/>
                </a:solidFill>
              </a:rPr>
              <a:t>світі</a:t>
            </a:r>
            <a:r>
              <a:rPr lang="ru-RU" sz="5000" b="1" dirty="0">
                <a:solidFill>
                  <a:prstClr val="black"/>
                </a:solidFill>
              </a:rPr>
              <a:t> створив </a:t>
            </a:r>
            <a:r>
              <a:rPr lang="ru-RU" sz="5000" b="1" dirty="0" err="1">
                <a:solidFill>
                  <a:prstClr val="black"/>
                </a:solidFill>
              </a:rPr>
              <a:t>обчислювальний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прилад</a:t>
            </a:r>
            <a:r>
              <a:rPr lang="ru-RU" sz="5000" b="1" dirty="0">
                <a:solidFill>
                  <a:prstClr val="black"/>
                </a:solidFill>
              </a:rPr>
              <a:t> і написав для </a:t>
            </a:r>
            <a:r>
              <a:rPr lang="ru-RU" sz="5000" b="1" dirty="0" err="1">
                <a:solidFill>
                  <a:prstClr val="black"/>
                </a:solidFill>
              </a:rPr>
              <a:t>нього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програму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599306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Ада </a:t>
            </a:r>
            <a:r>
              <a:rPr lang="uk-UA" sz="5000" b="1" i="1" dirty="0" err="1">
                <a:solidFill>
                  <a:srgbClr val="000000"/>
                </a:solidFill>
              </a:rPr>
              <a:t>Лавлейс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15624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073636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Який</a:t>
            </a:r>
            <a:r>
              <a:rPr lang="ru-RU" sz="5000" b="1" dirty="0">
                <a:solidFill>
                  <a:prstClr val="black"/>
                </a:solidFill>
              </a:rPr>
              <a:t> учений </a:t>
            </a:r>
            <a:r>
              <a:rPr lang="ru-RU" sz="5000" b="1" dirty="0" err="1">
                <a:solidFill>
                  <a:prstClr val="black"/>
                </a:solidFill>
              </a:rPr>
              <a:t>опублікував</a:t>
            </a:r>
            <a:r>
              <a:rPr lang="ru-RU" sz="5000" b="1" dirty="0">
                <a:solidFill>
                  <a:prstClr val="black"/>
                </a:solidFill>
              </a:rPr>
              <a:t> у 1859 р. </a:t>
            </a:r>
            <a:r>
              <a:rPr lang="ru-RU" sz="5000" b="1" dirty="0" err="1">
                <a:solidFill>
                  <a:prstClr val="black"/>
                </a:solidFill>
              </a:rPr>
              <a:t>працю</a:t>
            </a:r>
            <a:r>
              <a:rPr lang="ru-RU" sz="5000" b="1" dirty="0">
                <a:solidFill>
                  <a:prstClr val="black"/>
                </a:solidFill>
              </a:rPr>
              <a:t> «</a:t>
            </a:r>
            <a:r>
              <a:rPr lang="ru-RU" sz="5000" b="1" dirty="0" err="1">
                <a:solidFill>
                  <a:prstClr val="black"/>
                </a:solidFill>
              </a:rPr>
              <a:t>Походження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видів</a:t>
            </a:r>
            <a:r>
              <a:rPr lang="ru-RU" sz="5000" b="1" dirty="0">
                <a:solidFill>
                  <a:prstClr val="black"/>
                </a:solidFill>
              </a:rPr>
              <a:t>» та описав </a:t>
            </a:r>
            <a:r>
              <a:rPr lang="ru-RU" sz="5000" b="1" dirty="0" err="1">
                <a:solidFill>
                  <a:prstClr val="black"/>
                </a:solidFill>
              </a:rPr>
              <a:t>еволюційну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теорію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Чарльз Дарвін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04927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412776"/>
            <a:ext cx="91440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prstClr val="black"/>
                </a:solidFill>
              </a:rPr>
              <a:t>Хто</a:t>
            </a:r>
            <a:r>
              <a:rPr lang="ru-RU" sz="4800" b="1" dirty="0">
                <a:solidFill>
                  <a:prstClr val="black"/>
                </a:solidFill>
              </a:rPr>
              <a:t> заклав </a:t>
            </a:r>
            <a:r>
              <a:rPr lang="ru-RU" sz="4800" b="1" dirty="0" err="1">
                <a:solidFill>
                  <a:prstClr val="black"/>
                </a:solidFill>
              </a:rPr>
              <a:t>основи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мікробіології</a:t>
            </a:r>
            <a:r>
              <a:rPr lang="ru-RU" sz="4800" b="1" dirty="0">
                <a:solidFill>
                  <a:prstClr val="black"/>
                </a:solidFill>
              </a:rPr>
              <a:t> та </a:t>
            </a:r>
            <a:r>
              <a:rPr lang="ru-RU" sz="4800" b="1" dirty="0" err="1">
                <a:solidFill>
                  <a:prstClr val="black"/>
                </a:solidFill>
              </a:rPr>
              <a:t>імунології</a:t>
            </a:r>
            <a:r>
              <a:rPr lang="ru-RU" sz="4800" b="1" dirty="0">
                <a:solidFill>
                  <a:prstClr val="black"/>
                </a:solidFill>
              </a:rPr>
              <a:t> й </a:t>
            </a:r>
            <a:r>
              <a:rPr lang="ru-RU" sz="4800" b="1" dirty="0" err="1">
                <a:solidFill>
                  <a:prstClr val="black"/>
                </a:solidFill>
              </a:rPr>
              <a:t>розробив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щеплення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проти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сибірки</a:t>
            </a:r>
            <a:r>
              <a:rPr lang="ru-RU" sz="4800" b="1" dirty="0">
                <a:solidFill>
                  <a:prstClr val="black"/>
                </a:solidFill>
              </a:rPr>
              <a:t>, </a:t>
            </a:r>
            <a:r>
              <a:rPr lang="ru-RU" sz="4800" b="1" dirty="0" err="1">
                <a:solidFill>
                  <a:prstClr val="black"/>
                </a:solidFill>
              </a:rPr>
              <a:t>холери</a:t>
            </a:r>
            <a:r>
              <a:rPr lang="ru-RU" sz="4800" b="1" dirty="0">
                <a:solidFill>
                  <a:prstClr val="black"/>
                </a:solidFill>
              </a:rPr>
              <a:t> та сказу?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663570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Луї Пастер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46876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2054458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>
                <a:solidFill>
                  <a:prstClr val="black"/>
                </a:solidFill>
              </a:rPr>
              <a:t>Який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винахідник</a:t>
            </a:r>
            <a:r>
              <a:rPr lang="ru-RU" sz="4400" b="1" dirty="0">
                <a:solidFill>
                  <a:prstClr val="black"/>
                </a:solidFill>
              </a:rPr>
              <a:t> створив перший телефон у 1876 р.?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2" y="5735578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err="1">
                <a:solidFill>
                  <a:srgbClr val="000000"/>
                </a:solidFill>
              </a:rPr>
              <a:t>Александр</a:t>
            </a:r>
            <a:r>
              <a:rPr lang="uk-UA" sz="5000" b="1" i="1" dirty="0">
                <a:solidFill>
                  <a:srgbClr val="000000"/>
                </a:solidFill>
              </a:rPr>
              <a:t> Белл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73007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880259"/>
            <a:ext cx="913865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мистецький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напрям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висував</a:t>
            </a:r>
            <a:r>
              <a:rPr lang="ru-RU" sz="5000" b="1" dirty="0">
                <a:solidFill>
                  <a:prstClr val="black"/>
                </a:solidFill>
              </a:rPr>
              <a:t> на перший план </a:t>
            </a:r>
            <a:r>
              <a:rPr lang="ru-RU" sz="5000" b="1" dirty="0" err="1">
                <a:solidFill>
                  <a:prstClr val="black"/>
                </a:solidFill>
              </a:rPr>
              <a:t>інтереси</a:t>
            </a:r>
            <a:r>
              <a:rPr lang="ru-RU" sz="5000" b="1" dirty="0">
                <a:solidFill>
                  <a:prstClr val="black"/>
                </a:solidFill>
              </a:rPr>
              <a:t> й </a:t>
            </a:r>
            <a:r>
              <a:rPr lang="ru-RU" sz="5000" b="1" dirty="0" err="1">
                <a:solidFill>
                  <a:prstClr val="black"/>
                </a:solidFill>
              </a:rPr>
              <a:t>почуття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людини</a:t>
            </a:r>
            <a:r>
              <a:rPr lang="ru-RU" sz="5000" b="1" dirty="0">
                <a:solidFill>
                  <a:prstClr val="black"/>
                </a:solidFill>
              </a:rPr>
              <a:t> та </a:t>
            </a:r>
            <a:r>
              <a:rPr lang="ru-RU" sz="5000" b="1" dirty="0" err="1">
                <a:solidFill>
                  <a:prstClr val="black"/>
                </a:solidFill>
              </a:rPr>
              <a:t>використовував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історичні</a:t>
            </a:r>
            <a:r>
              <a:rPr lang="ru-RU" sz="5000" b="1" dirty="0">
                <a:solidFill>
                  <a:prstClr val="black"/>
                </a:solidFill>
              </a:rPr>
              <a:t> й </a:t>
            </a:r>
            <a:r>
              <a:rPr lang="ru-RU" sz="5000" b="1" dirty="0" err="1">
                <a:solidFill>
                  <a:prstClr val="black"/>
                </a:solidFill>
              </a:rPr>
              <a:t>народнопоетичні</a:t>
            </a:r>
            <a:r>
              <a:rPr lang="ru-RU" sz="5000" b="1" dirty="0">
                <a:solidFill>
                  <a:prstClr val="black"/>
                </a:solidFill>
              </a:rPr>
              <a:t> теми?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9143" y="5877272"/>
            <a:ext cx="52892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 smtClean="0">
                <a:solidFill>
                  <a:srgbClr val="000000"/>
                </a:solidFill>
              </a:rPr>
              <a:t>романтизм</a:t>
            </a:r>
            <a:endParaRPr lang="uk-UA" sz="4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33019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124744"/>
            <a:ext cx="91386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мистецький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напрям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прагнув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правдоподібно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відтворювати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дійсність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3802" y="5792733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реалізм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6982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460391"/>
            <a:ext cx="91386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 smtClean="0">
                <a:solidFill>
                  <a:prstClr val="black"/>
                </a:solidFill>
              </a:rPr>
              <a:t>Який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мистецький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напрям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прагнув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передавати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особисті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відчуття</a:t>
            </a:r>
            <a:r>
              <a:rPr lang="ru-RU" sz="5000" b="1" dirty="0" smtClean="0">
                <a:solidFill>
                  <a:prstClr val="black"/>
                </a:solidFill>
              </a:rPr>
              <a:t>, </a:t>
            </a:r>
            <a:r>
              <a:rPr lang="ru-RU" sz="5000" b="1" dirty="0" err="1" smtClean="0">
                <a:solidFill>
                  <a:prstClr val="black"/>
                </a:solidFill>
              </a:rPr>
              <a:t>переживання</a:t>
            </a:r>
            <a:r>
              <a:rPr lang="ru-RU" sz="5000" b="1" dirty="0" smtClean="0">
                <a:solidFill>
                  <a:prstClr val="black"/>
                </a:solidFill>
              </a:rPr>
              <a:t> та </a:t>
            </a:r>
            <a:r>
              <a:rPr lang="ru-RU" sz="5000" b="1" dirty="0" err="1" smtClean="0">
                <a:solidFill>
                  <a:prstClr val="black"/>
                </a:solidFill>
              </a:rPr>
              <a:t>швидкоплинні</a:t>
            </a:r>
            <a:r>
              <a:rPr lang="ru-RU" sz="5000" b="1" dirty="0" smtClean="0">
                <a:solidFill>
                  <a:prstClr val="black"/>
                </a:solidFill>
              </a:rPr>
              <a:t> </a:t>
            </a:r>
            <a:r>
              <a:rPr lang="ru-RU" sz="5000" b="1" dirty="0" err="1" smtClean="0">
                <a:solidFill>
                  <a:prstClr val="black"/>
                </a:solidFill>
              </a:rPr>
              <a:t>враження</a:t>
            </a:r>
            <a:r>
              <a:rPr lang="ru-RU" sz="5000" b="1" dirty="0" smtClean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3802" y="5789691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імпресіонізм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390519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836712"/>
            <a:ext cx="9138659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prstClr val="black"/>
                </a:solidFill>
              </a:rPr>
              <a:t>Як </a:t>
            </a:r>
            <a:r>
              <a:rPr lang="ru-RU" sz="5000" b="1" dirty="0" err="1">
                <a:solidFill>
                  <a:prstClr val="black"/>
                </a:solidFill>
              </a:rPr>
              <a:t>називався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напрям</a:t>
            </a:r>
            <a:r>
              <a:rPr lang="ru-RU" sz="5000" b="1" dirty="0">
                <a:solidFill>
                  <a:prstClr val="black"/>
                </a:solidFill>
              </a:rPr>
              <a:t> у </a:t>
            </a:r>
            <a:r>
              <a:rPr lang="ru-RU" sz="5000" b="1" dirty="0" err="1">
                <a:solidFill>
                  <a:prstClr val="black"/>
                </a:solidFill>
              </a:rPr>
              <a:t>мистецтві</a:t>
            </a:r>
            <a:r>
              <a:rPr lang="ru-RU" sz="5000" b="1" dirty="0">
                <a:solidFill>
                  <a:prstClr val="black"/>
                </a:solidFill>
              </a:rPr>
              <a:t>, </a:t>
            </a:r>
            <a:r>
              <a:rPr lang="ru-RU" sz="5000" b="1" dirty="0" err="1">
                <a:solidFill>
                  <a:prstClr val="black"/>
                </a:solidFill>
              </a:rPr>
              <a:t>представники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якого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протиставляли</a:t>
            </a:r>
            <a:r>
              <a:rPr lang="ru-RU" sz="5000" b="1" dirty="0">
                <a:solidFill>
                  <a:prstClr val="black"/>
                </a:solidFill>
              </a:rPr>
              <a:t> свою </a:t>
            </a:r>
            <a:r>
              <a:rPr lang="ru-RU" sz="5000" b="1" dirty="0" err="1">
                <a:solidFill>
                  <a:prstClr val="black"/>
                </a:solidFill>
              </a:rPr>
              <a:t>творчість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традиціям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попередніх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періодів</a:t>
            </a:r>
            <a:r>
              <a:rPr lang="ru-RU" sz="5000" b="1" dirty="0">
                <a:solidFill>
                  <a:prstClr val="black"/>
                </a:solidFill>
              </a:rPr>
              <a:t>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009574" y="4706078"/>
            <a:ext cx="52892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модерн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65370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кутник 37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  <a:solidFill>
            <a:sysClr val="windowText" lastClr="000000">
              <a:tint val="68000"/>
              <a:shade val="94000"/>
              <a:satMod val="300000"/>
              <a:lumMod val="110000"/>
            </a:sysClr>
          </a:solidFill>
          <a:ln w="12700" cap="flat" cmpd="sng" algn="ctr">
            <a:solidFill>
              <a:sysClr val="windowText" lastClr="000000">
                <a:shade val="90000"/>
                <a:lumMod val="90000"/>
              </a:sysClr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323648" y="35656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0" name="Прямокутник 39"/>
          <p:cNvSpPr/>
          <p:nvPr/>
        </p:nvSpPr>
        <p:spPr>
          <a:xfrm>
            <a:off x="323648" y="161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41" name="Прямокутник 40"/>
          <p:cNvSpPr/>
          <p:nvPr/>
        </p:nvSpPr>
        <p:spPr>
          <a:xfrm>
            <a:off x="323648" y="287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2" name="Прямокутник 41"/>
          <p:cNvSpPr/>
          <p:nvPr/>
        </p:nvSpPr>
        <p:spPr>
          <a:xfrm>
            <a:off x="323648" y="413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3" name="Прямокутник 42"/>
          <p:cNvSpPr/>
          <p:nvPr/>
        </p:nvSpPr>
        <p:spPr>
          <a:xfrm>
            <a:off x="323648" y="539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29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1562400" y="35656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5" name="Прямокутник 44"/>
          <p:cNvSpPr/>
          <p:nvPr/>
        </p:nvSpPr>
        <p:spPr>
          <a:xfrm>
            <a:off x="1562400" y="161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46" name="Прямокутник 45"/>
          <p:cNvSpPr/>
          <p:nvPr/>
        </p:nvSpPr>
        <p:spPr>
          <a:xfrm>
            <a:off x="1543900" y="287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16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7" name="Прямокутник 46"/>
          <p:cNvSpPr/>
          <p:nvPr/>
        </p:nvSpPr>
        <p:spPr>
          <a:xfrm>
            <a:off x="1562400" y="413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48" name="Прямокутник 47"/>
          <p:cNvSpPr/>
          <p:nvPr/>
        </p:nvSpPr>
        <p:spPr>
          <a:xfrm>
            <a:off x="2800800" y="35656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9" name="Прямокутник 48"/>
          <p:cNvSpPr/>
          <p:nvPr/>
        </p:nvSpPr>
        <p:spPr>
          <a:xfrm>
            <a:off x="2800800" y="161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0" name="Прямокутник 49"/>
          <p:cNvSpPr/>
          <p:nvPr/>
        </p:nvSpPr>
        <p:spPr>
          <a:xfrm>
            <a:off x="2800800" y="287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17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1" name="Прямокутник 50"/>
          <p:cNvSpPr/>
          <p:nvPr/>
        </p:nvSpPr>
        <p:spPr>
          <a:xfrm>
            <a:off x="2800800" y="413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2" name="Прямокутник 51"/>
          <p:cNvSpPr/>
          <p:nvPr/>
        </p:nvSpPr>
        <p:spPr>
          <a:xfrm>
            <a:off x="2800800" y="539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3" name="Прямокутник 52"/>
          <p:cNvSpPr/>
          <p:nvPr/>
        </p:nvSpPr>
        <p:spPr>
          <a:xfrm>
            <a:off x="4039200" y="35656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54" name="Прямокутник 53"/>
          <p:cNvSpPr/>
          <p:nvPr/>
        </p:nvSpPr>
        <p:spPr>
          <a:xfrm>
            <a:off x="4032000" y="161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4032000" y="287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18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6" name="Прямокутник 55"/>
          <p:cNvSpPr/>
          <p:nvPr/>
        </p:nvSpPr>
        <p:spPr>
          <a:xfrm>
            <a:off x="4032000" y="413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4032000" y="539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58" name="Прямокутник 57"/>
          <p:cNvSpPr/>
          <p:nvPr/>
        </p:nvSpPr>
        <p:spPr>
          <a:xfrm>
            <a:off x="5277600" y="35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59" name="Прямокутник 58"/>
          <p:cNvSpPr/>
          <p:nvPr/>
        </p:nvSpPr>
        <p:spPr>
          <a:xfrm>
            <a:off x="5273528" y="161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12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0" name="Прямокутник 59"/>
          <p:cNvSpPr/>
          <p:nvPr/>
        </p:nvSpPr>
        <p:spPr>
          <a:xfrm>
            <a:off x="5273528" y="287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19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1" name="Прямокутник 60"/>
          <p:cNvSpPr/>
          <p:nvPr/>
        </p:nvSpPr>
        <p:spPr>
          <a:xfrm>
            <a:off x="5273528" y="413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26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2" name="Прямокутник 61"/>
          <p:cNvSpPr/>
          <p:nvPr/>
        </p:nvSpPr>
        <p:spPr>
          <a:xfrm>
            <a:off x="5273528" y="539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3" name="Прямокутник 62"/>
          <p:cNvSpPr/>
          <p:nvPr/>
        </p:nvSpPr>
        <p:spPr>
          <a:xfrm>
            <a:off x="6516000" y="35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64" name="Прямокутник 63"/>
          <p:cNvSpPr/>
          <p:nvPr/>
        </p:nvSpPr>
        <p:spPr>
          <a:xfrm>
            <a:off x="6497664" y="161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13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5" name="Прямокутник 64"/>
          <p:cNvSpPr/>
          <p:nvPr/>
        </p:nvSpPr>
        <p:spPr>
          <a:xfrm>
            <a:off x="6497664" y="2876400"/>
            <a:ext cx="1080000" cy="108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6" name="Прямокутник 65"/>
          <p:cNvSpPr/>
          <p:nvPr/>
        </p:nvSpPr>
        <p:spPr>
          <a:xfrm>
            <a:off x="6497664" y="413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27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7" name="Прямокутник 66"/>
          <p:cNvSpPr/>
          <p:nvPr/>
        </p:nvSpPr>
        <p:spPr>
          <a:xfrm>
            <a:off x="6497664" y="539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68" name="Прямокутник 67"/>
          <p:cNvSpPr/>
          <p:nvPr/>
        </p:nvSpPr>
        <p:spPr>
          <a:xfrm>
            <a:off x="7754400" y="35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69" name="Прямокутник 68"/>
          <p:cNvSpPr/>
          <p:nvPr/>
        </p:nvSpPr>
        <p:spPr>
          <a:xfrm>
            <a:off x="7757864" y="1616400"/>
            <a:ext cx="1080000" cy="1080000"/>
          </a:xfrm>
          <a:prstGeom prst="rect">
            <a:avLst/>
          </a:prstGeom>
          <a:solidFill>
            <a:srgbClr val="7030A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14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0" name="Прямокутник 69"/>
          <p:cNvSpPr/>
          <p:nvPr/>
        </p:nvSpPr>
        <p:spPr>
          <a:xfrm>
            <a:off x="7757864" y="2876400"/>
            <a:ext cx="1080000" cy="1080000"/>
          </a:xfrm>
          <a:prstGeom prst="rect">
            <a:avLst/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21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1" name="Прямокутник 70"/>
          <p:cNvSpPr/>
          <p:nvPr/>
        </p:nvSpPr>
        <p:spPr>
          <a:xfrm>
            <a:off x="7757864" y="4136400"/>
            <a:ext cx="1080000" cy="1080000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28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2" name="Прямокутник 71"/>
          <p:cNvSpPr/>
          <p:nvPr/>
        </p:nvSpPr>
        <p:spPr>
          <a:xfrm>
            <a:off x="7757864" y="539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35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3" name="Прямокутник 72"/>
          <p:cNvSpPr/>
          <p:nvPr/>
        </p:nvSpPr>
        <p:spPr>
          <a:xfrm>
            <a:off x="1562400" y="5396400"/>
            <a:ext cx="1080000" cy="1080000"/>
          </a:xfrm>
          <a:prstGeom prst="rect">
            <a:avLst/>
          </a:prstGeom>
          <a:solidFill>
            <a:srgbClr val="92D05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6600" b="0" i="0" u="none" strike="noStrike" kern="0" cap="none" spc="0" normalizeH="0" baseline="0" noProof="0" dirty="0" smtClean="0">
                <a:ln w="3175">
                  <a:solidFill>
                    <a:sysClr val="windowText" lastClr="000000"/>
                  </a:solidFill>
                </a:ln>
                <a:solidFill>
                  <a:sysClr val="window" lastClr="FFFFFF"/>
                </a:solidFill>
                <a:effectLst/>
                <a:uLnTx/>
                <a:uFillTx/>
                <a:latin typeface="Impact" pitchFamily="34" charset="0"/>
                <a:ea typeface="+mn-ea"/>
                <a:cs typeface="+mn-cs"/>
              </a:rPr>
              <a:t>30</a:t>
            </a:r>
            <a:endParaRPr kumimoji="0" lang="uk-UA" sz="6600" b="0" i="0" u="none" strike="noStrike" kern="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ysClr val="window" lastClr="FFFFFF"/>
              </a:solidFill>
              <a:effectLst/>
              <a:uLnTx/>
              <a:uFillTx/>
              <a:latin typeface="Impact" pitchFamily="34" charset="0"/>
              <a:ea typeface="+mn-ea"/>
              <a:cs typeface="+mn-cs"/>
            </a:endParaRPr>
          </a:p>
        </p:txBody>
      </p:sp>
      <p:sp>
        <p:nvSpPr>
          <p:cNvPr id="74" name="Стрілка вправо 73">
            <a:hlinkClick r:id="" action="ppaction://hlinkshowjump?jump=nextslide"/>
          </p:cNvPr>
          <p:cNvSpPr/>
          <p:nvPr/>
        </p:nvSpPr>
        <p:spPr>
          <a:xfrm>
            <a:off x="8716999" y="6669000"/>
            <a:ext cx="424272" cy="189000"/>
          </a:xfrm>
          <a:prstGeom prst="rightArrow">
            <a:avLst>
              <a:gd name="adj1" fmla="val 70159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949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988840"/>
            <a:ext cx="91386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Який</a:t>
            </a:r>
            <a:r>
              <a:rPr lang="ru-RU" sz="5000" b="1" dirty="0">
                <a:solidFill>
                  <a:prstClr val="black"/>
                </a:solidFill>
              </a:rPr>
              <a:t> композитор створив «</a:t>
            </a:r>
            <a:r>
              <a:rPr lang="ru-RU" sz="5000" b="1" dirty="0" err="1">
                <a:solidFill>
                  <a:prstClr val="black"/>
                </a:solidFill>
              </a:rPr>
              <a:t>Місячну</a:t>
            </a:r>
            <a:r>
              <a:rPr lang="ru-RU" sz="5000" b="1" dirty="0">
                <a:solidFill>
                  <a:prstClr val="black"/>
                </a:solidFill>
              </a:rPr>
              <a:t> сонату» та «Оду до </a:t>
            </a:r>
            <a:r>
              <a:rPr lang="ru-RU" sz="5000" b="1" dirty="0" err="1">
                <a:solidFill>
                  <a:prstClr val="black"/>
                </a:solidFill>
              </a:rPr>
              <a:t>радості</a:t>
            </a:r>
            <a:r>
              <a:rPr lang="ru-RU" sz="5000" b="1" dirty="0">
                <a:solidFill>
                  <a:prstClr val="black"/>
                </a:solidFill>
              </a:rPr>
              <a:t>»?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481053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Людвіг ван Бетховен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3746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5341" y="1748423"/>
            <a:ext cx="91386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 err="1">
                <a:solidFill>
                  <a:prstClr val="black"/>
                </a:solidFill>
              </a:rPr>
              <a:t>Який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угорський</a:t>
            </a:r>
            <a:r>
              <a:rPr lang="ru-RU" sz="5000" b="1" dirty="0">
                <a:solidFill>
                  <a:prstClr val="black"/>
                </a:solidFill>
              </a:rPr>
              <a:t> композитор і </a:t>
            </a:r>
            <a:r>
              <a:rPr lang="ru-RU" sz="5000" b="1" dirty="0" err="1">
                <a:solidFill>
                  <a:prstClr val="black"/>
                </a:solidFill>
              </a:rPr>
              <a:t>піаніст</a:t>
            </a:r>
            <a:r>
              <a:rPr lang="ru-RU" sz="5000" b="1" dirty="0">
                <a:solidFill>
                  <a:prstClr val="black"/>
                </a:solidFill>
              </a:rPr>
              <a:t> став </a:t>
            </a:r>
            <a:r>
              <a:rPr lang="ru-RU" sz="5000" b="1" dirty="0" err="1">
                <a:solidFill>
                  <a:prstClr val="black"/>
                </a:solidFill>
              </a:rPr>
              <a:t>відомим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завдяки</a:t>
            </a:r>
            <a:r>
              <a:rPr lang="ru-RU" sz="5000" b="1" dirty="0">
                <a:solidFill>
                  <a:prstClr val="black"/>
                </a:solidFill>
              </a:rPr>
              <a:t> «</a:t>
            </a:r>
            <a:r>
              <a:rPr lang="ru-RU" sz="5000" b="1" dirty="0" err="1">
                <a:solidFill>
                  <a:prstClr val="black"/>
                </a:solidFill>
              </a:rPr>
              <a:t>Угорським</a:t>
            </a:r>
            <a:r>
              <a:rPr lang="ru-RU" sz="5000" b="1" dirty="0">
                <a:solidFill>
                  <a:prstClr val="black"/>
                </a:solidFill>
              </a:rPr>
              <a:t> </a:t>
            </a:r>
            <a:r>
              <a:rPr lang="ru-RU" sz="5000" b="1" dirty="0" err="1">
                <a:solidFill>
                  <a:prstClr val="black"/>
                </a:solidFill>
              </a:rPr>
              <a:t>рапсодіям</a:t>
            </a:r>
            <a:r>
              <a:rPr lang="ru-RU" sz="5000" b="1" dirty="0">
                <a:solidFill>
                  <a:prstClr val="black"/>
                </a:solidFill>
              </a:rPr>
              <a:t>»?</a:t>
            </a:r>
            <a:endParaRPr lang="uk-UA" sz="5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10725" y="5735578"/>
            <a:ext cx="538966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Ференц Ліст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3027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FF0000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052736"/>
            <a:ext cx="913865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 </a:t>
            </a:r>
            <a:r>
              <a:rPr lang="ru-RU" sz="4400" b="1" dirty="0" err="1">
                <a:solidFill>
                  <a:prstClr val="black"/>
                </a:solidFill>
              </a:rPr>
              <a:t>називається</a:t>
            </a:r>
            <a:r>
              <a:rPr lang="ru-RU" sz="4400" b="1" dirty="0">
                <a:solidFill>
                  <a:prstClr val="black"/>
                </a:solidFill>
              </a:rPr>
              <a:t> культура, популярна </a:t>
            </a:r>
            <a:r>
              <a:rPr lang="ru-RU" sz="4400" b="1" dirty="0" err="1">
                <a:solidFill>
                  <a:prstClr val="black"/>
                </a:solidFill>
              </a:rPr>
              <a:t>серед</a:t>
            </a:r>
            <a:r>
              <a:rPr lang="ru-RU" sz="4400" b="1" dirty="0">
                <a:solidFill>
                  <a:prstClr val="black"/>
                </a:solidFill>
              </a:rPr>
              <a:t> широких </a:t>
            </a:r>
            <a:r>
              <a:rPr lang="ru-RU" sz="4400" b="1" dirty="0" err="1">
                <a:solidFill>
                  <a:prstClr val="black"/>
                </a:solidFill>
              </a:rPr>
              <a:t>верств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суспільства</a:t>
            </a:r>
            <a:r>
              <a:rPr lang="ru-RU" sz="4400" b="1" dirty="0">
                <a:solidFill>
                  <a:prstClr val="black"/>
                </a:solidFill>
              </a:rPr>
              <a:t>, </a:t>
            </a:r>
            <a:r>
              <a:rPr lang="ru-RU" sz="4400" b="1" dirty="0" err="1">
                <a:solidFill>
                  <a:prstClr val="black"/>
                </a:solidFill>
              </a:rPr>
              <a:t>елементи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якої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проявляються</a:t>
            </a:r>
            <a:r>
              <a:rPr lang="ru-RU" sz="4400" b="1" dirty="0">
                <a:solidFill>
                  <a:prstClr val="black"/>
                </a:solidFill>
              </a:rPr>
              <a:t> в </a:t>
            </a:r>
            <a:r>
              <a:rPr lang="ru-RU" sz="4400" b="1" dirty="0" err="1">
                <a:solidFill>
                  <a:prstClr val="black"/>
                </a:solidFill>
              </a:rPr>
              <a:t>різних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галузях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 smtClean="0">
                <a:solidFill>
                  <a:prstClr val="black"/>
                </a:solidFill>
              </a:rPr>
              <a:t>повсякдення</a:t>
            </a:r>
            <a:r>
              <a:rPr lang="ru-RU" sz="4400" b="1" dirty="0" smtClean="0">
                <a:solidFill>
                  <a:prstClr val="black"/>
                </a:solidFill>
              </a:rPr>
              <a:t>? 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0" y="4706078"/>
            <a:ext cx="91386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масова культура</a:t>
            </a:r>
            <a:endParaRPr lang="uk-UA" sz="5000" b="1" i="1" dirty="0">
              <a:solidFill>
                <a:srgbClr val="000000"/>
              </a:solidFill>
            </a:endParaRP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82601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772816"/>
            <a:ext cx="913865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prstClr val="black"/>
                </a:solidFill>
              </a:rPr>
              <a:t>Як </a:t>
            </a:r>
            <a:r>
              <a:rPr lang="ru-RU" sz="4400" b="1" dirty="0" err="1">
                <a:solidFill>
                  <a:prstClr val="black"/>
                </a:solidFill>
              </a:rPr>
              <a:t>називалася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однотипність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продукції</a:t>
            </a:r>
            <a:r>
              <a:rPr lang="ru-RU" sz="4400" b="1" dirty="0">
                <a:solidFill>
                  <a:prstClr val="black"/>
                </a:solidFill>
              </a:rPr>
              <a:t>, </a:t>
            </a:r>
            <a:r>
              <a:rPr lang="ru-RU" sz="4400" b="1" dirty="0" err="1">
                <a:solidFill>
                  <a:prstClr val="black"/>
                </a:solidFill>
              </a:rPr>
              <a:t>що</a:t>
            </a:r>
            <a:r>
              <a:rPr lang="ru-RU" sz="4400" b="1" dirty="0">
                <a:solidFill>
                  <a:prstClr val="black"/>
                </a:solidFill>
              </a:rPr>
              <a:t> стала </a:t>
            </a:r>
            <a:r>
              <a:rPr lang="ru-RU" sz="4400" b="1" dirty="0" err="1">
                <a:solidFill>
                  <a:prstClr val="black"/>
                </a:solidFill>
              </a:rPr>
              <a:t>однією</a:t>
            </a:r>
            <a:r>
              <a:rPr lang="ru-RU" sz="4400" b="1" dirty="0">
                <a:solidFill>
                  <a:prstClr val="black"/>
                </a:solidFill>
              </a:rPr>
              <a:t> з </a:t>
            </a:r>
            <a:r>
              <a:rPr lang="ru-RU" sz="4400" b="1" dirty="0" err="1">
                <a:solidFill>
                  <a:prstClr val="black"/>
                </a:solidFill>
              </a:rPr>
              <a:t>основних</a:t>
            </a:r>
            <a:r>
              <a:rPr lang="ru-RU" sz="4400" b="1" dirty="0">
                <a:solidFill>
                  <a:prstClr val="black"/>
                </a:solidFill>
              </a:rPr>
              <a:t> рис </a:t>
            </a:r>
            <a:r>
              <a:rPr lang="ru-RU" sz="4400" b="1" dirty="0" err="1">
                <a:solidFill>
                  <a:prstClr val="black"/>
                </a:solidFill>
              </a:rPr>
              <a:t>масового</a:t>
            </a:r>
            <a:r>
              <a:rPr lang="ru-RU" sz="4400" b="1" dirty="0">
                <a:solidFill>
                  <a:prstClr val="black"/>
                </a:solidFill>
              </a:rPr>
              <a:t> </a:t>
            </a:r>
            <a:r>
              <a:rPr lang="ru-RU" sz="4400" b="1" dirty="0" err="1">
                <a:solidFill>
                  <a:prstClr val="black"/>
                </a:solidFill>
              </a:rPr>
              <a:t>виробництва</a:t>
            </a:r>
            <a:r>
              <a:rPr lang="ru-RU" sz="4400" b="1" dirty="0">
                <a:solidFill>
                  <a:prstClr val="black"/>
                </a:solidFill>
              </a:rPr>
              <a:t>?</a:t>
            </a:r>
            <a:endParaRPr lang="uk-UA" sz="4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79273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стандартизація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25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27180" y="2060848"/>
            <a:ext cx="91711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black"/>
                </a:solidFill>
              </a:rPr>
              <a:t>Хто</a:t>
            </a:r>
            <a:r>
              <a:rPr lang="ru-RU" sz="4000" b="1" dirty="0">
                <a:solidFill>
                  <a:prstClr val="black"/>
                </a:solidFill>
              </a:rPr>
              <a:t> у 1915 р. </a:t>
            </a:r>
            <a:r>
              <a:rPr lang="ru-RU" sz="4000" b="1" dirty="0" err="1">
                <a:solidFill>
                  <a:prstClr val="black"/>
                </a:solidFill>
              </a:rPr>
              <a:t>щороку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випускав</a:t>
            </a:r>
            <a:r>
              <a:rPr lang="ru-RU" sz="4000" b="1" dirty="0">
                <a:solidFill>
                  <a:prstClr val="black"/>
                </a:solidFill>
              </a:rPr>
              <a:t> на </a:t>
            </a:r>
            <a:r>
              <a:rPr lang="ru-RU" sz="4000" b="1" dirty="0" err="1">
                <a:solidFill>
                  <a:prstClr val="black"/>
                </a:solidFill>
              </a:rPr>
              <a:t>своїх</a:t>
            </a:r>
            <a:r>
              <a:rPr lang="ru-RU" sz="4000" b="1" dirty="0">
                <a:solidFill>
                  <a:prstClr val="black"/>
                </a:solidFill>
              </a:rPr>
              <a:t> заводах </a:t>
            </a:r>
            <a:r>
              <a:rPr lang="ru-RU" sz="4000" b="1" dirty="0" err="1">
                <a:solidFill>
                  <a:prstClr val="black"/>
                </a:solidFill>
              </a:rPr>
              <a:t>понад</a:t>
            </a:r>
            <a:r>
              <a:rPr lang="ru-RU" sz="4000" b="1" dirty="0">
                <a:solidFill>
                  <a:prstClr val="black"/>
                </a:solidFill>
              </a:rPr>
              <a:t> 250 </a:t>
            </a:r>
            <a:r>
              <a:rPr lang="ru-RU" sz="4000" b="1" dirty="0" err="1">
                <a:solidFill>
                  <a:prstClr val="black"/>
                </a:solidFill>
              </a:rPr>
              <a:t>тисяч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автомобілів</a:t>
            </a:r>
            <a:r>
              <a:rPr lang="ru-RU" sz="4000" b="1" dirty="0">
                <a:solidFill>
                  <a:prstClr val="black"/>
                </a:solidFill>
              </a:rPr>
              <a:t>?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24335" y="5789691"/>
            <a:ext cx="5292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>
                <a:solidFill>
                  <a:srgbClr val="000000"/>
                </a:solidFill>
              </a:rPr>
              <a:t>Генрі Форд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2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-1" y="1838327"/>
            <a:ext cx="9135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black"/>
                </a:solidFill>
              </a:rPr>
              <a:t>Який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рух</a:t>
            </a:r>
            <a:r>
              <a:rPr lang="ru-RU" sz="4000" b="1" dirty="0">
                <a:solidFill>
                  <a:prstClr val="black"/>
                </a:solidFill>
              </a:rPr>
              <a:t> за </a:t>
            </a:r>
            <a:r>
              <a:rPr lang="ru-RU" sz="4000" b="1" dirty="0" err="1">
                <a:solidFill>
                  <a:prstClr val="black"/>
                </a:solidFill>
              </a:rPr>
              <a:t>надання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жінкам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рівних</a:t>
            </a:r>
            <a:r>
              <a:rPr lang="ru-RU" sz="4000" b="1" dirty="0">
                <a:solidFill>
                  <a:prstClr val="black"/>
                </a:solidFill>
              </a:rPr>
              <a:t> прав </a:t>
            </a:r>
            <a:r>
              <a:rPr lang="ru-RU" sz="4000" b="1" dirty="0" err="1">
                <a:solidFill>
                  <a:prstClr val="black"/>
                </a:solidFill>
              </a:rPr>
              <a:t>із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чоловіками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розпочався</a:t>
            </a:r>
            <a:r>
              <a:rPr lang="ru-RU" sz="4000" b="1" dirty="0">
                <a:solidFill>
                  <a:prstClr val="black"/>
                </a:solidFill>
              </a:rPr>
              <a:t> в </a:t>
            </a:r>
            <a:r>
              <a:rPr lang="ru-RU" sz="4000" b="1" dirty="0" err="1">
                <a:solidFill>
                  <a:prstClr val="black"/>
                </a:solidFill>
              </a:rPr>
              <a:t>Європі</a:t>
            </a:r>
            <a:r>
              <a:rPr lang="ru-RU" sz="4000" b="1" dirty="0">
                <a:solidFill>
                  <a:prstClr val="black"/>
                </a:solidFill>
              </a:rPr>
              <a:t> та США в </a:t>
            </a:r>
            <a:r>
              <a:rPr lang="ru-RU" sz="4000" b="1" dirty="0" err="1">
                <a:solidFill>
                  <a:prstClr val="black"/>
                </a:solidFill>
              </a:rPr>
              <a:t>середині</a:t>
            </a:r>
            <a:r>
              <a:rPr lang="ru-RU" sz="4000" b="1" dirty="0">
                <a:solidFill>
                  <a:prstClr val="black"/>
                </a:solidFill>
              </a:rPr>
              <a:t> ХІХ ст.?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733256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емансипація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6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2060848"/>
            <a:ext cx="903649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prstClr val="black"/>
                </a:solidFill>
              </a:rPr>
              <a:t>У </a:t>
            </a:r>
            <a:r>
              <a:rPr lang="ru-RU" sz="5400" b="1" dirty="0" err="1">
                <a:solidFill>
                  <a:prstClr val="black"/>
                </a:solidFill>
              </a:rPr>
              <a:t>якій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країні</a:t>
            </a:r>
            <a:r>
              <a:rPr lang="ru-RU" sz="5400" b="1" dirty="0">
                <a:solidFill>
                  <a:prstClr val="black"/>
                </a:solidFill>
              </a:rPr>
              <a:t> в 1893 р. </a:t>
            </a:r>
            <a:r>
              <a:rPr lang="ru-RU" sz="5400" b="1" dirty="0" err="1">
                <a:solidFill>
                  <a:prstClr val="black"/>
                </a:solidFill>
              </a:rPr>
              <a:t>жінки</a:t>
            </a:r>
            <a:r>
              <a:rPr lang="ru-RU" sz="5400" b="1" dirty="0">
                <a:solidFill>
                  <a:prstClr val="black"/>
                </a:solidFill>
              </a:rPr>
              <a:t> </a:t>
            </a:r>
            <a:r>
              <a:rPr lang="ru-RU" sz="5400" b="1" dirty="0" err="1">
                <a:solidFill>
                  <a:prstClr val="black"/>
                </a:solidFill>
              </a:rPr>
              <a:t>отримали</a:t>
            </a:r>
            <a:r>
              <a:rPr lang="ru-RU" sz="5400" b="1" dirty="0">
                <a:solidFill>
                  <a:prstClr val="black"/>
                </a:solidFill>
              </a:rPr>
              <a:t> право голосу?</a:t>
            </a:r>
            <a:endParaRPr lang="uk-UA" sz="54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843808" y="580410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Новій Зеландії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69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2730961" y="5972517"/>
            <a:ext cx="52920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i="1" dirty="0" smtClean="0">
                <a:solidFill>
                  <a:srgbClr val="000000"/>
                </a:solidFill>
              </a:rPr>
              <a:t>залізниця</a:t>
            </a:r>
            <a:endParaRPr lang="uk-UA" sz="44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0" y="1484784"/>
            <a:ext cx="903649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prstClr val="black"/>
                </a:solidFill>
              </a:rPr>
              <a:t>Який</a:t>
            </a:r>
            <a:r>
              <a:rPr lang="ru-RU" sz="4800" b="1" dirty="0">
                <a:solidFill>
                  <a:prstClr val="black"/>
                </a:solidFill>
              </a:rPr>
              <a:t> вид транспорту </a:t>
            </a:r>
            <a:r>
              <a:rPr lang="ru-RU" sz="4800" b="1" dirty="0" err="1">
                <a:solidFill>
                  <a:prstClr val="black"/>
                </a:solidFill>
              </a:rPr>
              <a:t>наприкінці</a:t>
            </a:r>
            <a:r>
              <a:rPr lang="ru-RU" sz="4800" b="1" dirty="0">
                <a:solidFill>
                  <a:prstClr val="black"/>
                </a:solidFill>
              </a:rPr>
              <a:t> ХІХ ст. </a:t>
            </a:r>
            <a:r>
              <a:rPr lang="ru-RU" sz="4800" b="1" dirty="0" err="1">
                <a:solidFill>
                  <a:prstClr val="black"/>
                </a:solidFill>
              </a:rPr>
              <a:t>з'єднав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Західне</a:t>
            </a:r>
            <a:r>
              <a:rPr lang="ru-RU" sz="4800" b="1" dirty="0">
                <a:solidFill>
                  <a:prstClr val="black"/>
                </a:solidFill>
              </a:rPr>
              <a:t> і </a:t>
            </a:r>
            <a:r>
              <a:rPr lang="ru-RU" sz="4800" b="1" dirty="0" err="1">
                <a:solidFill>
                  <a:prstClr val="black"/>
                </a:solidFill>
              </a:rPr>
              <a:t>Східне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узбережжя</a:t>
            </a:r>
            <a:r>
              <a:rPr lang="ru-RU" sz="4800" b="1" dirty="0">
                <a:solidFill>
                  <a:prstClr val="black"/>
                </a:solidFill>
              </a:rPr>
              <a:t> США?</a:t>
            </a:r>
            <a:endParaRPr lang="uk-UA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94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2282096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prstClr val="black"/>
                </a:solidFill>
              </a:rPr>
              <a:t>Який</a:t>
            </a:r>
            <a:r>
              <a:rPr lang="ru-RU" sz="4000" b="1" dirty="0">
                <a:solidFill>
                  <a:prstClr val="black"/>
                </a:solidFill>
              </a:rPr>
              <a:t> вид транспорту </a:t>
            </a:r>
            <a:r>
              <a:rPr lang="ru-RU" sz="4000" b="1" dirty="0" err="1">
                <a:solidFill>
                  <a:prstClr val="black"/>
                </a:solidFill>
              </a:rPr>
              <a:t>використовували</a:t>
            </a:r>
            <a:r>
              <a:rPr lang="ru-RU" sz="4000" b="1" dirty="0">
                <a:solidFill>
                  <a:prstClr val="black"/>
                </a:solidFill>
              </a:rPr>
              <a:t> для </a:t>
            </a:r>
            <a:r>
              <a:rPr lang="ru-RU" sz="4000" b="1" dirty="0" err="1">
                <a:solidFill>
                  <a:prstClr val="black"/>
                </a:solidFill>
              </a:rPr>
              <a:t>морських</a:t>
            </a:r>
            <a:r>
              <a:rPr lang="ru-RU" sz="4000" b="1" dirty="0">
                <a:solidFill>
                  <a:prstClr val="black"/>
                </a:solidFill>
              </a:rPr>
              <a:t> </a:t>
            </a:r>
            <a:r>
              <a:rPr lang="ru-RU" sz="4000" b="1" dirty="0" err="1">
                <a:solidFill>
                  <a:prstClr val="black"/>
                </a:solidFill>
              </a:rPr>
              <a:t>перевезень</a:t>
            </a:r>
            <a:r>
              <a:rPr lang="ru-RU" sz="4000" b="1" dirty="0">
                <a:solidFill>
                  <a:prstClr val="black"/>
                </a:solidFill>
              </a:rPr>
              <a:t> у ХІХ ст.?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71800" y="5771643"/>
            <a:ext cx="529208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 smtClean="0">
                <a:solidFill>
                  <a:srgbClr val="000000"/>
                </a:solidFill>
              </a:rPr>
              <a:t>пароплави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69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7030A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750" y="-878160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0" y="1340768"/>
            <a:ext cx="91440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600" b="1" dirty="0" err="1">
                <a:solidFill>
                  <a:prstClr val="black"/>
                </a:solidFill>
              </a:rPr>
              <a:t>Що</a:t>
            </a:r>
            <a:r>
              <a:rPr lang="ru-RU" sz="4600" b="1" dirty="0">
                <a:solidFill>
                  <a:prstClr val="black"/>
                </a:solidFill>
              </a:rPr>
              <a:t> стало основою </a:t>
            </a:r>
            <a:r>
              <a:rPr lang="ru-RU" sz="4600" b="1" dirty="0" err="1">
                <a:solidFill>
                  <a:prstClr val="black"/>
                </a:solidFill>
              </a:rPr>
              <a:t>масового</a:t>
            </a:r>
            <a:r>
              <a:rPr lang="ru-RU" sz="4600" b="1" dirty="0">
                <a:solidFill>
                  <a:prstClr val="black"/>
                </a:solidFill>
              </a:rPr>
              <a:t> </a:t>
            </a:r>
            <a:r>
              <a:rPr lang="ru-RU" sz="4600" b="1" dirty="0" err="1">
                <a:solidFill>
                  <a:prstClr val="black"/>
                </a:solidFill>
              </a:rPr>
              <a:t>виробництва</a:t>
            </a:r>
            <a:r>
              <a:rPr lang="ru-RU" sz="4600" b="1" dirty="0">
                <a:solidFill>
                  <a:prstClr val="black"/>
                </a:solidFill>
              </a:rPr>
              <a:t> на заводах і фабриках на початку ХХ ст.?</a:t>
            </a:r>
            <a:endParaRPr lang="uk-UA" sz="4600" b="1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-1" y="4293096"/>
            <a:ext cx="91386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000" b="1" i="1" dirty="0">
                <a:solidFill>
                  <a:srgbClr val="000000"/>
                </a:solidFill>
              </a:rPr>
              <a:t>Механізована праця</a:t>
            </a:r>
            <a:endParaRPr lang="uk-UA" sz="5000" i="1" dirty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1" name="Кнопка дії: повернення 10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6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162000" y="189000"/>
            <a:ext cx="8820000" cy="6480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 4">
            <a:hlinkClick r:id="rId2" action="ppaction://hlinksldjump"/>
          </p:cNvPr>
          <p:cNvSpPr/>
          <p:nvPr/>
        </p:nvSpPr>
        <p:spPr>
          <a:xfrm>
            <a:off x="323648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58" name="Прямокутник 57">
            <a:hlinkClick r:id="rId3" action="ppaction://hlinksldjump"/>
          </p:cNvPr>
          <p:cNvSpPr/>
          <p:nvPr/>
        </p:nvSpPr>
        <p:spPr>
          <a:xfrm>
            <a:off x="323648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8</a:t>
            </a:r>
          </a:p>
        </p:txBody>
      </p:sp>
      <p:sp>
        <p:nvSpPr>
          <p:cNvPr id="59" name="Прямокутник 58">
            <a:hlinkClick r:id="rId4" action="ppaction://hlinksldjump"/>
          </p:cNvPr>
          <p:cNvSpPr/>
          <p:nvPr/>
        </p:nvSpPr>
        <p:spPr>
          <a:xfrm>
            <a:off x="323648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15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0" name="Прямокутник 59">
            <a:hlinkClick r:id="rId5" action="ppaction://hlinksldjump"/>
          </p:cNvPr>
          <p:cNvSpPr/>
          <p:nvPr/>
        </p:nvSpPr>
        <p:spPr>
          <a:xfrm>
            <a:off x="323648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1" name="Прямокутник 60">
            <a:hlinkClick r:id="rId6" action="ppaction://hlinksldjump"/>
          </p:cNvPr>
          <p:cNvSpPr/>
          <p:nvPr/>
        </p:nvSpPr>
        <p:spPr>
          <a:xfrm>
            <a:off x="323648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29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2" name="Прямокутник 61">
            <a:hlinkClick r:id="rId7" action="ppaction://hlinksldjump"/>
          </p:cNvPr>
          <p:cNvSpPr/>
          <p:nvPr/>
        </p:nvSpPr>
        <p:spPr>
          <a:xfrm>
            <a:off x="15624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</a:t>
            </a:r>
          </a:p>
        </p:txBody>
      </p:sp>
      <p:sp>
        <p:nvSpPr>
          <p:cNvPr id="63" name="Прямокутник 62">
            <a:hlinkClick r:id="rId8" action="ppaction://hlinksldjump"/>
          </p:cNvPr>
          <p:cNvSpPr/>
          <p:nvPr/>
        </p:nvSpPr>
        <p:spPr>
          <a:xfrm>
            <a:off x="15624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9</a:t>
            </a:r>
          </a:p>
        </p:txBody>
      </p:sp>
      <p:sp>
        <p:nvSpPr>
          <p:cNvPr id="64" name="Прямокутник 63">
            <a:hlinkClick r:id="rId9" action="ppaction://hlinksldjump"/>
          </p:cNvPr>
          <p:cNvSpPr/>
          <p:nvPr/>
        </p:nvSpPr>
        <p:spPr>
          <a:xfrm>
            <a:off x="15439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16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5" name="Прямокутник 64">
            <a:hlinkClick r:id="rId10" action="ppaction://hlinksldjump"/>
          </p:cNvPr>
          <p:cNvSpPr/>
          <p:nvPr/>
        </p:nvSpPr>
        <p:spPr>
          <a:xfrm>
            <a:off x="15624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7" name="Прямокутник 66">
            <a:hlinkClick r:id="rId11" action="ppaction://hlinksldjump"/>
          </p:cNvPr>
          <p:cNvSpPr/>
          <p:nvPr/>
        </p:nvSpPr>
        <p:spPr>
          <a:xfrm>
            <a:off x="28008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</a:t>
            </a:r>
          </a:p>
        </p:txBody>
      </p:sp>
      <p:sp>
        <p:nvSpPr>
          <p:cNvPr id="68" name="Прямокутник 67">
            <a:hlinkClick r:id="rId12" action="ppaction://hlinksldjump"/>
          </p:cNvPr>
          <p:cNvSpPr/>
          <p:nvPr/>
        </p:nvSpPr>
        <p:spPr>
          <a:xfrm>
            <a:off x="28008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69" name="Прямокутник 68">
            <a:hlinkClick r:id="rId13" action="ppaction://hlinksldjump"/>
          </p:cNvPr>
          <p:cNvSpPr/>
          <p:nvPr/>
        </p:nvSpPr>
        <p:spPr>
          <a:xfrm>
            <a:off x="28008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17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0" name="Прямокутник 69">
            <a:hlinkClick r:id="rId14" action="ppaction://hlinksldjump"/>
          </p:cNvPr>
          <p:cNvSpPr/>
          <p:nvPr/>
        </p:nvSpPr>
        <p:spPr>
          <a:xfrm>
            <a:off x="28008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1" name="Прямокутник 70">
            <a:hlinkClick r:id="rId15" action="ppaction://hlinksldjump"/>
          </p:cNvPr>
          <p:cNvSpPr/>
          <p:nvPr/>
        </p:nvSpPr>
        <p:spPr>
          <a:xfrm>
            <a:off x="28008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2" name="Прямокутник 71">
            <a:hlinkClick r:id="rId16" action="ppaction://hlinksldjump"/>
          </p:cNvPr>
          <p:cNvSpPr/>
          <p:nvPr/>
        </p:nvSpPr>
        <p:spPr>
          <a:xfrm>
            <a:off x="4039200" y="35656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4</a:t>
            </a:r>
          </a:p>
        </p:txBody>
      </p:sp>
      <p:sp>
        <p:nvSpPr>
          <p:cNvPr id="73" name="Прямокутник 72">
            <a:hlinkClick r:id="rId17" action="ppaction://hlinksldjump"/>
          </p:cNvPr>
          <p:cNvSpPr/>
          <p:nvPr/>
        </p:nvSpPr>
        <p:spPr>
          <a:xfrm>
            <a:off x="4032000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4" name="Прямокутник 73">
            <a:hlinkClick r:id="rId18" action="ppaction://hlinksldjump"/>
          </p:cNvPr>
          <p:cNvSpPr/>
          <p:nvPr/>
        </p:nvSpPr>
        <p:spPr>
          <a:xfrm>
            <a:off x="4032000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18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5" name="Прямокутник 74">
            <a:hlinkClick r:id="rId19" action="ppaction://hlinksldjump"/>
          </p:cNvPr>
          <p:cNvSpPr/>
          <p:nvPr/>
        </p:nvSpPr>
        <p:spPr>
          <a:xfrm>
            <a:off x="4032000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25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6" name="Прямокутник 75">
            <a:hlinkClick r:id="rId20" action="ppaction://hlinksldjump"/>
          </p:cNvPr>
          <p:cNvSpPr/>
          <p:nvPr/>
        </p:nvSpPr>
        <p:spPr>
          <a:xfrm>
            <a:off x="40320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7" name="Прямокутник 76">
            <a:hlinkClick r:id="rId21" action="ppaction://hlinksldjump"/>
          </p:cNvPr>
          <p:cNvSpPr/>
          <p:nvPr/>
        </p:nvSpPr>
        <p:spPr>
          <a:xfrm>
            <a:off x="52776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5</a:t>
            </a:r>
          </a:p>
        </p:txBody>
      </p:sp>
      <p:sp>
        <p:nvSpPr>
          <p:cNvPr id="78" name="Прямокутник 77">
            <a:hlinkClick r:id="rId22" action="ppaction://hlinksldjump"/>
          </p:cNvPr>
          <p:cNvSpPr/>
          <p:nvPr/>
        </p:nvSpPr>
        <p:spPr>
          <a:xfrm>
            <a:off x="5273528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12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79" name="Прямокутник 78">
            <a:hlinkClick r:id="rId23" action="ppaction://hlinksldjump"/>
          </p:cNvPr>
          <p:cNvSpPr/>
          <p:nvPr/>
        </p:nvSpPr>
        <p:spPr>
          <a:xfrm>
            <a:off x="5273528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19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0" name="Прямокутник 79">
            <a:hlinkClick r:id="rId24" action="ppaction://hlinksldjump"/>
          </p:cNvPr>
          <p:cNvSpPr/>
          <p:nvPr/>
        </p:nvSpPr>
        <p:spPr>
          <a:xfrm>
            <a:off x="5273528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26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1" name="Прямокутник 80">
            <a:hlinkClick r:id="rId25" action="ppaction://hlinksldjump"/>
          </p:cNvPr>
          <p:cNvSpPr/>
          <p:nvPr/>
        </p:nvSpPr>
        <p:spPr>
          <a:xfrm>
            <a:off x="5273528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2" name="Прямокутник 81">
            <a:hlinkClick r:id="rId26" action="ppaction://hlinksldjump"/>
          </p:cNvPr>
          <p:cNvSpPr/>
          <p:nvPr/>
        </p:nvSpPr>
        <p:spPr>
          <a:xfrm>
            <a:off x="65160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6</a:t>
            </a:r>
          </a:p>
        </p:txBody>
      </p:sp>
      <p:sp>
        <p:nvSpPr>
          <p:cNvPr id="83" name="Прямокутник 82">
            <a:hlinkClick r:id="rId27" action="ppaction://hlinksldjump"/>
          </p:cNvPr>
          <p:cNvSpPr/>
          <p:nvPr/>
        </p:nvSpPr>
        <p:spPr>
          <a:xfrm>
            <a:off x="6497664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13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4" name="Прямокутник 83">
            <a:hlinkClick r:id="rId28" action="ppaction://hlinksldjump"/>
          </p:cNvPr>
          <p:cNvSpPr/>
          <p:nvPr/>
        </p:nvSpPr>
        <p:spPr>
          <a:xfrm>
            <a:off x="6497664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5" name="Прямокутник 84">
            <a:hlinkClick r:id="rId29" action="ppaction://hlinksldjump"/>
          </p:cNvPr>
          <p:cNvSpPr/>
          <p:nvPr/>
        </p:nvSpPr>
        <p:spPr>
          <a:xfrm>
            <a:off x="6497664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27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6" name="Прямокутник 85">
            <a:hlinkClick r:id="rId30" action="ppaction://hlinksldjump"/>
          </p:cNvPr>
          <p:cNvSpPr/>
          <p:nvPr/>
        </p:nvSpPr>
        <p:spPr>
          <a:xfrm>
            <a:off x="6497664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7" name="Прямокутник 86">
            <a:hlinkClick r:id="rId31" action="ppaction://hlinksldjump"/>
          </p:cNvPr>
          <p:cNvSpPr/>
          <p:nvPr/>
        </p:nvSpPr>
        <p:spPr>
          <a:xfrm>
            <a:off x="7754400" y="35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7</a:t>
            </a:r>
          </a:p>
        </p:txBody>
      </p:sp>
      <p:sp>
        <p:nvSpPr>
          <p:cNvPr id="88" name="Прямокутник 87">
            <a:hlinkClick r:id="rId32" action="ppaction://hlinksldjump"/>
          </p:cNvPr>
          <p:cNvSpPr/>
          <p:nvPr/>
        </p:nvSpPr>
        <p:spPr>
          <a:xfrm>
            <a:off x="7757864" y="161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14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89" name="Прямокутник 88">
            <a:hlinkClick r:id="rId33" action="ppaction://hlinksldjump"/>
          </p:cNvPr>
          <p:cNvSpPr/>
          <p:nvPr/>
        </p:nvSpPr>
        <p:spPr>
          <a:xfrm>
            <a:off x="7757864" y="287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21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90" name="Прямокутник 89">
            <a:hlinkClick r:id="rId34" action="ppaction://hlinksldjump"/>
          </p:cNvPr>
          <p:cNvSpPr/>
          <p:nvPr/>
        </p:nvSpPr>
        <p:spPr>
          <a:xfrm>
            <a:off x="7757864" y="413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28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91" name="Прямокутник 90">
            <a:hlinkClick r:id="rId35" action="ppaction://hlinksldjump"/>
          </p:cNvPr>
          <p:cNvSpPr/>
          <p:nvPr/>
        </p:nvSpPr>
        <p:spPr>
          <a:xfrm>
            <a:off x="7757864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sz="6600" dirty="0" smtClean="0">
                <a:ln w="3175">
                  <a:solidFill>
                    <a:prstClr val="black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35</a:t>
            </a:r>
            <a:endParaRPr lang="uk-UA" sz="6600" dirty="0">
              <a:ln w="3175">
                <a:solidFill>
                  <a:prstClr val="black"/>
                </a:solidFill>
              </a:ln>
              <a:solidFill>
                <a:prstClr val="white"/>
              </a:solidFill>
              <a:latin typeface="Impact" pitchFamily="34" charset="0"/>
            </a:endParaRPr>
          </a:p>
        </p:txBody>
      </p:sp>
      <p:sp>
        <p:nvSpPr>
          <p:cNvPr id="105" name="Прямокутник 104">
            <a:hlinkClick r:id="rId36" action="ppaction://hlinksldjump"/>
          </p:cNvPr>
          <p:cNvSpPr/>
          <p:nvPr/>
        </p:nvSpPr>
        <p:spPr>
          <a:xfrm>
            <a:off x="1562400" y="5396400"/>
            <a:ext cx="1080000" cy="1080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600" dirty="0" smtClean="0">
                <a:ln w="3175">
                  <a:solidFill>
                    <a:schemeClr val="bg1"/>
                  </a:solidFill>
                </a:ln>
                <a:solidFill>
                  <a:schemeClr val="tx1"/>
                </a:solidFill>
                <a:latin typeface="Impact" pitchFamily="34" charset="0"/>
              </a:rPr>
              <a:t>30</a:t>
            </a:r>
            <a:endParaRPr lang="uk-UA" sz="6600" dirty="0">
              <a:ln w="3175">
                <a:solidFill>
                  <a:schemeClr val="bg1"/>
                </a:solidFill>
              </a:ln>
              <a:solidFill>
                <a:schemeClr val="tx1"/>
              </a:solidFill>
              <a:latin typeface="Impact" pitchFamily="34" charset="0"/>
            </a:endParaRPr>
          </a:p>
        </p:txBody>
      </p:sp>
      <p:sp>
        <p:nvSpPr>
          <p:cNvPr id="2" name="Кнопка дії: довідка 1">
            <a:hlinkClick r:id="rId37" action="ppaction://hlinksldjump" highlightClick="1"/>
          </p:cNvPr>
          <p:cNvSpPr/>
          <p:nvPr/>
        </p:nvSpPr>
        <p:spPr>
          <a:xfrm>
            <a:off x="8982000" y="6669000"/>
            <a:ext cx="162000" cy="189000"/>
          </a:xfrm>
          <a:prstGeom prst="actionButtonHelp">
            <a:avLst/>
          </a:prstGeom>
          <a:solidFill>
            <a:srgbClr val="FF0000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75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0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0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0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1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animClr clrSpc="rgb" dir="cw">
                                      <p:cBhvr>
                                        <p:cTn id="2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5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6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7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27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</p:childTnLst>
        </p:cTn>
      </p:par>
    </p:tnLst>
    <p:bldLst>
      <p:bldP spid="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10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Кнопка дії: повернення 10">
            <a:hlinkClick r:id="rId2" action="ppaction://hlinksldjump" highlightClick="1"/>
          </p:cNvPr>
          <p:cNvSpPr/>
          <p:nvPr/>
        </p:nvSpPr>
        <p:spPr>
          <a:xfrm>
            <a:off x="3581366" y="2585053"/>
            <a:ext cx="1925960" cy="1930524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8" name="Заголовок 1">
            <a:hlinkClick r:id="rId3" action="ppaction://hlinksldjump"/>
          </p:cNvPr>
          <p:cNvSpPr txBox="1">
            <a:spLocks/>
          </p:cNvSpPr>
          <p:nvPr/>
        </p:nvSpPr>
        <p:spPr>
          <a:xfrm>
            <a:off x="0" y="1412776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rgbClr val="444D26"/>
                </a:solidFill>
                <a:latin typeface="a_Stamper" pitchFamily="82" charset="-52"/>
                <a:hlinkClick r:id="rId3" action="ppaction://hlinksldjump"/>
              </a:rPr>
              <a:t>«</a:t>
            </a:r>
            <a:r>
              <a:rPr lang="uk-UA" sz="4800" dirty="0">
                <a:solidFill>
                  <a:srgbClr val="444D26"/>
                </a:solidFill>
                <a:latin typeface="a_Stamper" pitchFamily="82" charset="-52"/>
                <a:hlinkClick r:id="rId2" action="ppaction://hlinksldjump"/>
              </a:rPr>
              <a:t>Історична Вікторина»</a:t>
            </a:r>
            <a:endParaRPr lang="uk-UA" sz="4800" dirty="0">
              <a:solidFill>
                <a:srgbClr val="444D26"/>
              </a:solidFill>
              <a:latin typeface="a_Stamper" pitchFamily="8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4867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було</a:t>
            </a:r>
            <a:r>
              <a:rPr lang="ru-RU" sz="4800" b="1" dirty="0">
                <a:solidFill>
                  <a:prstClr val="black"/>
                </a:solidFill>
              </a:rPr>
              <a:t> засновано </a:t>
            </a:r>
            <a:r>
              <a:rPr lang="ru-RU" sz="4800" b="1" dirty="0" err="1">
                <a:solidFill>
                  <a:prstClr val="black"/>
                </a:solidFill>
              </a:rPr>
              <a:t>Харківський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університет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1805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82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відкрили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Берлінський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університет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1809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6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було</a:t>
            </a:r>
            <a:r>
              <a:rPr lang="ru-RU" sz="4800" b="1" dirty="0">
                <a:solidFill>
                  <a:prstClr val="black"/>
                </a:solidFill>
              </a:rPr>
              <a:t> засновано </a:t>
            </a:r>
            <a:r>
              <a:rPr lang="ru-RU" sz="4800" b="1" dirty="0" err="1">
                <a:solidFill>
                  <a:prstClr val="black"/>
                </a:solidFill>
              </a:rPr>
              <a:t>університет</a:t>
            </a:r>
            <a:r>
              <a:rPr lang="ru-RU" sz="4800" b="1" dirty="0">
                <a:solidFill>
                  <a:prstClr val="black"/>
                </a:solidFill>
              </a:rPr>
              <a:t> Святого </a:t>
            </a:r>
            <a:r>
              <a:rPr lang="ru-RU" sz="4800" b="1" dirty="0" err="1">
                <a:solidFill>
                  <a:prstClr val="black"/>
                </a:solidFill>
              </a:rPr>
              <a:t>Володимира</a:t>
            </a:r>
            <a:r>
              <a:rPr lang="ru-RU" sz="4800" b="1" dirty="0">
                <a:solidFill>
                  <a:prstClr val="black"/>
                </a:solidFill>
              </a:rPr>
              <a:t> в </a:t>
            </a:r>
            <a:r>
              <a:rPr lang="ru-RU" sz="4800" b="1" dirty="0" err="1">
                <a:solidFill>
                  <a:prstClr val="black"/>
                </a:solidFill>
              </a:rPr>
              <a:t>Києві</a:t>
            </a:r>
            <a:r>
              <a:rPr lang="ru-RU" sz="4800" b="1" dirty="0">
                <a:solidFill>
                  <a:prstClr val="black"/>
                </a:solidFill>
              </a:rPr>
              <a:t>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1834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35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запрацювали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перші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телеграфні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апарати</a:t>
            </a:r>
            <a:r>
              <a:rPr lang="ru-RU" sz="4800" b="1" dirty="0">
                <a:solidFill>
                  <a:prstClr val="black"/>
                </a:solidFill>
              </a:rPr>
              <a:t>, </a:t>
            </a:r>
            <a:r>
              <a:rPr lang="ru-RU" sz="4800" b="1" dirty="0" err="1">
                <a:solidFill>
                  <a:prstClr val="black"/>
                </a:solidFill>
              </a:rPr>
              <a:t>які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використовували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абетку</a:t>
            </a:r>
            <a:r>
              <a:rPr lang="ru-RU" sz="4800" b="1" dirty="0">
                <a:solidFill>
                  <a:prstClr val="black"/>
                </a:solidFill>
              </a:rPr>
              <a:t> Морзе?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1844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1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Documents and Settings\Admin\Мои документы\Завантаження\Таймер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55" y="-900844"/>
            <a:ext cx="4500500" cy="270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82742" y="1857819"/>
            <a:ext cx="90559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</a:rPr>
              <a:t>У </a:t>
            </a:r>
            <a:r>
              <a:rPr lang="ru-RU" sz="4800" b="1" dirty="0" err="1">
                <a:solidFill>
                  <a:prstClr val="black"/>
                </a:solidFill>
              </a:rPr>
              <a:t>якому</a:t>
            </a:r>
            <a:r>
              <a:rPr lang="ru-RU" sz="4800" b="1" dirty="0">
                <a:solidFill>
                  <a:prstClr val="black"/>
                </a:solidFill>
              </a:rPr>
              <a:t> </a:t>
            </a:r>
            <a:r>
              <a:rPr lang="ru-RU" sz="4800" b="1" dirty="0" err="1">
                <a:solidFill>
                  <a:prstClr val="black"/>
                </a:solidFill>
              </a:rPr>
              <a:t>році</a:t>
            </a:r>
            <a:r>
              <a:rPr lang="ru-RU" sz="4800" b="1" dirty="0">
                <a:solidFill>
                  <a:prstClr val="black"/>
                </a:solidFill>
              </a:rPr>
              <a:t> Александр Белл створив перший телефон?</a:t>
            </a:r>
            <a:endParaRPr lang="uk-UA" sz="4800" dirty="0">
              <a:solidFill>
                <a:prstClr val="black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2730961" y="5918213"/>
            <a:ext cx="529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i="1" dirty="0">
                <a:solidFill>
                  <a:srgbClr val="000000"/>
                </a:solidFill>
              </a:rPr>
              <a:t>1876 р.</a:t>
            </a:r>
            <a:endParaRPr lang="uk-UA" sz="4800" b="1" i="1" dirty="0" smtClean="0">
              <a:solidFill>
                <a:srgbClr val="000000"/>
              </a:solidFill>
            </a:endParaRPr>
          </a:p>
        </p:txBody>
      </p:sp>
      <p:sp>
        <p:nvSpPr>
          <p:cNvPr id="14" name="Кнопка дії: настроювана 13">
            <a:hlinkClick r:id="" action="ppaction://noaction" highlightClick="1"/>
          </p:cNvPr>
          <p:cNvSpPr/>
          <p:nvPr/>
        </p:nvSpPr>
        <p:spPr>
          <a:xfrm>
            <a:off x="-1" y="5589240"/>
            <a:ext cx="2730963" cy="1268760"/>
          </a:xfrm>
          <a:prstGeom prst="actionButtonBlank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ln w="3175"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latin typeface="Impact" pitchFamily="34" charset="0"/>
              </a:rPr>
              <a:t>Відповідь</a:t>
            </a:r>
          </a:p>
        </p:txBody>
      </p:sp>
      <p:sp>
        <p:nvSpPr>
          <p:cNvPr id="10" name="Кнопка дії: повернення 9">
            <a:hlinkClick r:id="rId3" action="ppaction://hlinksldjump" highlightClick="1"/>
          </p:cNvPr>
          <p:cNvSpPr/>
          <p:nvPr/>
        </p:nvSpPr>
        <p:spPr>
          <a:xfrm>
            <a:off x="8023043" y="5586198"/>
            <a:ext cx="1115616" cy="1268760"/>
          </a:xfrm>
          <a:prstGeom prst="actionButtonReturn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27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1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а обкладинка">
  <a:themeElements>
    <a:clrScheme name="Тверда обкладинка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верда обкладинка">
  <a:themeElements>
    <a:clrScheme name="Папір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Інше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а обкладинка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446</TotalTime>
  <Words>666</Words>
  <Application>Microsoft Office PowerPoint</Application>
  <PresentationFormat>Екран (4:3)</PresentationFormat>
  <Paragraphs>188</Paragraphs>
  <Slides>40</Slides>
  <Notes>0</Notes>
  <HiddenSlides>36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слайдів</vt:lpstr>
      </vt:variant>
      <vt:variant>
        <vt:i4>40</vt:i4>
      </vt:variant>
    </vt:vector>
  </HeadingPairs>
  <TitlesOfParts>
    <vt:vector size="50" baseType="lpstr">
      <vt:lpstr>a_Stamper</vt:lpstr>
      <vt:lpstr>Book Antiqua</vt:lpstr>
      <vt:lpstr>Century Gothic</vt:lpstr>
      <vt:lpstr>Impact</vt:lpstr>
      <vt:lpstr>Times New Roman</vt:lpstr>
      <vt:lpstr>Wingdings</vt:lpstr>
      <vt:lpstr>Тверда обкладинка</vt:lpstr>
      <vt:lpstr>1_Тверда обкладинка</vt:lpstr>
      <vt:lpstr>2_Тверда обкладинка</vt:lpstr>
      <vt:lpstr>3_Тверда обкладинка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33. Узагальнення. Розділ 5</dc:title>
  <dc:creator>Анатолій Олегович Гель</dc:creator>
  <cp:lastModifiedBy>Користувач Windows</cp:lastModifiedBy>
  <cp:revision>95</cp:revision>
  <dcterms:created xsi:type="dcterms:W3CDTF">2018-10-13T19:05:06Z</dcterms:created>
  <dcterms:modified xsi:type="dcterms:W3CDTF">2026-07-26T18:27:50Z</dcterms:modified>
</cp:coreProperties>
</file>