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611808b9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11808b9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7c49c9234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c49c9234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613958b813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613958b813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611808bb7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611808bb7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611808bb7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611808bb7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611808bb78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611808bb7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611808bb7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611808bb7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7be2d8533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7be2d8533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611808b925_5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611808b925_5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18a6d345ae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18a6d345ae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62778df4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62778df4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611808b925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611808b925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611808b925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611808b925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7be2d8533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7be2d8533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7c49c9234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7c49c9234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7c49c9234e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7c49c9234e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7c49c9234e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7c49c9234e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7c49c9234e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7c49c9234e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7c49c9234e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7c49c9234e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18a6d345ae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18a6d345ae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7c49c9234e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7c49c9234e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7c49c9234e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7c49c9234e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611808b925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611808b925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7c49c9234e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7c49c9234e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18a6d345ae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18a6d345ae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74175603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74175603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611808b925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611808b925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611808bb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611808bb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611808bb7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611808bb7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611808bb7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611808bb7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611808bb7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611808bb7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hyperlink" Target="https://www.salestaxandmore.com/" TargetMode="External"/><Relationship Id="rId5" Type="http://schemas.openxmlformats.org/officeDocument/2006/relationships/image" Target="../media/image12.png"/><Relationship Id="rId6"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hyperlink" Target="https://www.salestaxandmore.com/" TargetMode="External"/><Relationship Id="rId5" Type="http://schemas.openxmlformats.org/officeDocument/2006/relationships/image" Target="../media/image12.png"/><Relationship Id="rId6"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hyperlink" Target="https://www.salestaxandmore.com/" TargetMode="External"/><Relationship Id="rId5" Type="http://schemas.openxmlformats.org/officeDocument/2006/relationships/image" Target="../media/image12.png"/><Relationship Id="rId6"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hyperlink" Target="https://www.salestaxandmore.com/" TargetMode="External"/><Relationship Id="rId5" Type="http://schemas.openxmlformats.org/officeDocument/2006/relationships/image" Target="../media/image12.png"/><Relationship Id="rId6"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hyperlink" Target="https://www.salestaxandmore.com/" TargetMode="External"/><Relationship Id="rId5" Type="http://schemas.openxmlformats.org/officeDocument/2006/relationships/image" Target="../media/image12.png"/><Relationship Id="rId6"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hyperlink" Target="https://www.salestaxandmore.com/" TargetMode="External"/><Relationship Id="rId5" Type="http://schemas.openxmlformats.org/officeDocument/2006/relationships/image" Target="../media/image12.png"/><Relationship Id="rId6"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7.png"/><Relationship Id="rId5" Type="http://schemas.openxmlformats.org/officeDocument/2006/relationships/hyperlink" Target="https://www.salestaxandmore.com/" TargetMode="External"/><Relationship Id="rId6"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4.png"/><Relationship Id="rId4" Type="http://schemas.openxmlformats.org/officeDocument/2006/relationships/image" Target="../media/image7.png"/><Relationship Id="rId5" Type="http://schemas.openxmlformats.org/officeDocument/2006/relationships/hyperlink" Target="https://www.salestaxandmore.com/" TargetMode="External"/><Relationship Id="rId6"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hyperlink" Target="https://www.salestaxandmore.com/" TargetMode="External"/><Relationship Id="rId5" Type="http://schemas.openxmlformats.org/officeDocument/2006/relationships/image" Target="../media/image12.png"/><Relationship Id="rId6"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hyperlink" Target="https://www.salestaxandmore.com/" TargetMode="External"/><Relationship Id="rId5" Type="http://schemas.openxmlformats.org/officeDocument/2006/relationships/image" Target="../media/image12.png"/><Relationship Id="rId6"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hyperlink" Target="https://www.salestaxandmore.com/" TargetMode="External"/><Relationship Id="rId5" Type="http://schemas.openxmlformats.org/officeDocument/2006/relationships/hyperlink" Target="https://mytax.illinois.gov/_/#1" TargetMode="External"/><Relationship Id="rId6" Type="http://schemas.openxmlformats.org/officeDocument/2006/relationships/image" Target="../media/image35.png"/><Relationship Id="rId7"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9.png"/><Relationship Id="rId4" Type="http://schemas.openxmlformats.org/officeDocument/2006/relationships/image" Target="../media/image25.png"/><Relationship Id="rId5" Type="http://schemas.openxmlformats.org/officeDocument/2006/relationships/image" Target="../media/image7.png"/><Relationship Id="rId6" Type="http://schemas.openxmlformats.org/officeDocument/2006/relationships/hyperlink" Target="https://www.salestaxandmore.com/" TargetMode="External"/><Relationship Id="rId7" Type="http://schemas.openxmlformats.org/officeDocument/2006/relationships/image" Target="../media/image12.png"/><Relationship Id="rId8"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hyperlink" Target="https://www.salestaxandmore.com/" TargetMode="External"/><Relationship Id="rId5" Type="http://schemas.openxmlformats.org/officeDocument/2006/relationships/image" Target="../media/image12.png"/><Relationship Id="rId6"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hyperlink" Target="https://www.salestaxandmore.com/" TargetMode="External"/><Relationship Id="rId5" Type="http://schemas.openxmlformats.org/officeDocument/2006/relationships/image" Target="../media/image12.png"/><Relationship Id="rId6"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hyperlink" Target="https://www.salestaxandmore.com/" TargetMode="External"/><Relationship Id="rId5" Type="http://schemas.openxmlformats.org/officeDocument/2006/relationships/image" Target="../media/image12.png"/><Relationship Id="rId6"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hyperlink" Target="https://www.salestaxandmore.com/" TargetMode="External"/><Relationship Id="rId5" Type="http://schemas.openxmlformats.org/officeDocument/2006/relationships/image" Target="../media/image12.png"/><Relationship Id="rId6"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7.png"/><Relationship Id="rId5" Type="http://schemas.openxmlformats.org/officeDocument/2006/relationships/hyperlink" Target="https://www.salestaxandmore.com/" TargetMode="External"/><Relationship Id="rId6"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0.png"/><Relationship Id="rId4" Type="http://schemas.openxmlformats.org/officeDocument/2006/relationships/image" Target="../media/image7.png"/><Relationship Id="rId5" Type="http://schemas.openxmlformats.org/officeDocument/2006/relationships/hyperlink" Target="https://www.salestaxandmore.com/" TargetMode="External"/><Relationship Id="rId6"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hyperlink" Target="https://www.salestaxandmore.com/" TargetMode="External"/><Relationship Id="rId5" Type="http://schemas.openxmlformats.org/officeDocument/2006/relationships/image" Target="../media/image12.png"/><Relationship Id="rId6"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hyperlink" Target="https://www.salestaxandmore.com/" TargetMode="External"/><Relationship Id="rId6"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7.png"/><Relationship Id="rId4" Type="http://schemas.openxmlformats.org/officeDocument/2006/relationships/hyperlink" Target="https://www.salestaxandmore.com/" TargetMode="External"/><Relationship Id="rId5" Type="http://schemas.openxmlformats.org/officeDocument/2006/relationships/image" Target="../media/image12.png"/><Relationship Id="rId6"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hyperlink" Target="https://www.salestaxandmore.com/" TargetMode="External"/><Relationship Id="rId6"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8.png"/><Relationship Id="rId4" Type="http://schemas.openxmlformats.org/officeDocument/2006/relationships/image" Target="../media/image7.png"/><Relationship Id="rId5" Type="http://schemas.openxmlformats.org/officeDocument/2006/relationships/hyperlink" Target="https://www.salestaxandmore.com/" TargetMode="External"/><Relationship Id="rId6"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7.png"/><Relationship Id="rId4" Type="http://schemas.openxmlformats.org/officeDocument/2006/relationships/hyperlink" Target="https://www.salestaxandmore.com/" TargetMode="External"/><Relationship Id="rId5" Type="http://schemas.openxmlformats.org/officeDocument/2006/relationships/image" Target="../media/image12.png"/><Relationship Id="rId6"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hyperlink" Target="https://www.salestaxandmore.com/" TargetMode="External"/><Relationship Id="rId5" Type="http://schemas.openxmlformats.org/officeDocument/2006/relationships/image" Target="../media/image12.png"/><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s://www.salestaxandmore.com/" TargetMode="External"/><Relationship Id="rId6"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hyperlink" Target="https://www.salestaxandmore.com/" TargetMode="External"/><Relationship Id="rId5" Type="http://schemas.openxmlformats.org/officeDocument/2006/relationships/image" Target="../media/image12.png"/><Relationship Id="rId6"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hyperlink" Target="https://www.salestaxandmore.com/" TargetMode="External"/><Relationship Id="rId5" Type="http://schemas.openxmlformats.org/officeDocument/2006/relationships/image" Target="../media/image12.png"/><Relationship Id="rId6"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hyperlink" Target="https://www.salestaxandmore.com/" TargetMode="External"/><Relationship Id="rId6"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hyperlink" Target="https://www.salestaxandmore.com/" TargetMode="External"/><Relationship Id="rId6"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243575"/>
            <a:ext cx="8520600" cy="473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200"/>
              <a:t>Disclaimer:</a:t>
            </a:r>
            <a:r>
              <a:rPr lang="en" sz="2200"/>
              <a:t> The information in the following slides are a guide to assist in the Sales Tax Registration Process. At the end of the registration process, there will be a submit button. Once submit is clicked, the business has registered with the state and is obligated to the state filing frequencies and, if any, fees and penalties. Businesses should contact Sales Tax and More before hitting submit if questions arise. Unfortunately, your registration process will need to start over as states typically have a timeout period.  There is a fee associated with the assistance of the registration. If the slides show information that is not consistent with what is shown on the website, please contact us, and we will correct this information as quickly as possible.  Call Sales Tax and More at (972) 737-4559 or email info@salestaxandmore.com</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41" name="Shape 141"/>
        <p:cNvGrpSpPr/>
        <p:nvPr/>
      </p:nvGrpSpPr>
      <p:grpSpPr>
        <a:xfrm>
          <a:off x="0" y="0"/>
          <a:ext cx="0" cy="0"/>
          <a:chOff x="0" y="0"/>
          <a:chExt cx="0" cy="0"/>
        </a:xfrm>
      </p:grpSpPr>
      <p:pic>
        <p:nvPicPr>
          <p:cNvPr id="142" name="Google Shape;142;p22"/>
          <p:cNvPicPr preferRelativeResize="0"/>
          <p:nvPr/>
        </p:nvPicPr>
        <p:blipFill>
          <a:blip r:embed="rId3">
            <a:alphaModFix/>
          </a:blip>
          <a:stretch>
            <a:fillRect/>
          </a:stretch>
        </p:blipFill>
        <p:spPr>
          <a:xfrm>
            <a:off x="1" y="4299976"/>
            <a:ext cx="1225798" cy="950998"/>
          </a:xfrm>
          <a:prstGeom prst="rect">
            <a:avLst/>
          </a:prstGeom>
          <a:noFill/>
          <a:ln>
            <a:noFill/>
          </a:ln>
        </p:spPr>
      </p:pic>
      <p:sp>
        <p:nvSpPr>
          <p:cNvPr id="143" name="Google Shape;143;p22"/>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144" name="Google Shape;144;p22"/>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145" name="Google Shape;145;p22"/>
          <p:cNvPicPr preferRelativeResize="0"/>
          <p:nvPr/>
        </p:nvPicPr>
        <p:blipFill>
          <a:blip r:embed="rId5">
            <a:alphaModFix/>
          </a:blip>
          <a:stretch>
            <a:fillRect/>
          </a:stretch>
        </p:blipFill>
        <p:spPr>
          <a:xfrm>
            <a:off x="5112526" y="4659000"/>
            <a:ext cx="714622" cy="484500"/>
          </a:xfrm>
          <a:prstGeom prst="rect">
            <a:avLst/>
          </a:prstGeom>
          <a:noFill/>
          <a:ln>
            <a:noFill/>
          </a:ln>
        </p:spPr>
      </p:pic>
      <p:sp>
        <p:nvSpPr>
          <p:cNvPr id="146" name="Google Shape;146;p22"/>
          <p:cNvSpPr/>
          <p:nvPr/>
        </p:nvSpPr>
        <p:spPr>
          <a:xfrm>
            <a:off x="4572000" y="926900"/>
            <a:ext cx="4310400" cy="5937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Step 7 Example of previous step all filled out </a:t>
            </a:r>
            <a:endParaRPr b="1"/>
          </a:p>
          <a:p>
            <a:pPr indent="0" lvl="0" marL="0" rtl="0" algn="l">
              <a:spcBef>
                <a:spcPts val="0"/>
              </a:spcBef>
              <a:spcAft>
                <a:spcPts val="0"/>
              </a:spcAft>
              <a:buNone/>
            </a:pPr>
            <a:r>
              <a:rPr b="1" lang="en"/>
              <a:t>Next Slide</a:t>
            </a:r>
            <a:endParaRPr b="1"/>
          </a:p>
        </p:txBody>
      </p:sp>
      <p:pic>
        <p:nvPicPr>
          <p:cNvPr id="147" name="Google Shape;147;p22"/>
          <p:cNvPicPr preferRelativeResize="0"/>
          <p:nvPr/>
        </p:nvPicPr>
        <p:blipFill>
          <a:blip r:embed="rId6">
            <a:alphaModFix/>
          </a:blip>
          <a:stretch>
            <a:fillRect/>
          </a:stretch>
        </p:blipFill>
        <p:spPr>
          <a:xfrm>
            <a:off x="1378199" y="1563800"/>
            <a:ext cx="5880354" cy="2942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51" name="Shape 151"/>
        <p:cNvGrpSpPr/>
        <p:nvPr/>
      </p:nvGrpSpPr>
      <p:grpSpPr>
        <a:xfrm>
          <a:off x="0" y="0"/>
          <a:ext cx="0" cy="0"/>
          <a:chOff x="0" y="0"/>
          <a:chExt cx="0" cy="0"/>
        </a:xfrm>
      </p:grpSpPr>
      <p:pic>
        <p:nvPicPr>
          <p:cNvPr id="152" name="Google Shape;152;p23"/>
          <p:cNvPicPr preferRelativeResize="0"/>
          <p:nvPr/>
        </p:nvPicPr>
        <p:blipFill>
          <a:blip r:embed="rId3">
            <a:alphaModFix/>
          </a:blip>
          <a:stretch>
            <a:fillRect/>
          </a:stretch>
        </p:blipFill>
        <p:spPr>
          <a:xfrm>
            <a:off x="0" y="4344373"/>
            <a:ext cx="1178975" cy="914699"/>
          </a:xfrm>
          <a:prstGeom prst="rect">
            <a:avLst/>
          </a:prstGeom>
          <a:noFill/>
          <a:ln>
            <a:noFill/>
          </a:ln>
        </p:spPr>
      </p:pic>
      <p:sp>
        <p:nvSpPr>
          <p:cNvPr id="153" name="Google Shape;153;p23"/>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154" name="Google Shape;154;p23"/>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155" name="Google Shape;155;p23"/>
          <p:cNvPicPr preferRelativeResize="0"/>
          <p:nvPr/>
        </p:nvPicPr>
        <p:blipFill>
          <a:blip r:embed="rId5">
            <a:alphaModFix/>
          </a:blip>
          <a:stretch>
            <a:fillRect/>
          </a:stretch>
        </p:blipFill>
        <p:spPr>
          <a:xfrm>
            <a:off x="4912000" y="4465425"/>
            <a:ext cx="1000175" cy="678075"/>
          </a:xfrm>
          <a:prstGeom prst="rect">
            <a:avLst/>
          </a:prstGeom>
          <a:noFill/>
          <a:ln>
            <a:noFill/>
          </a:ln>
        </p:spPr>
      </p:pic>
      <p:sp>
        <p:nvSpPr>
          <p:cNvPr id="156" name="Google Shape;156;p23"/>
          <p:cNvSpPr/>
          <p:nvPr/>
        </p:nvSpPr>
        <p:spPr>
          <a:xfrm>
            <a:off x="5311575" y="779200"/>
            <a:ext cx="3689400" cy="33072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Step 9</a:t>
            </a:r>
            <a:r>
              <a:rPr lang="en">
                <a:solidFill>
                  <a:schemeClr val="dk1"/>
                </a:solidFill>
              </a:rPr>
              <a:t>: What Industries Apply to You?</a:t>
            </a:r>
            <a:endParaRPr>
              <a:solidFill>
                <a:schemeClr val="dk1"/>
              </a:solidFill>
            </a:endParaRPr>
          </a:p>
          <a:p>
            <a:pPr indent="0" lvl="0" marL="0" rtl="0" algn="l">
              <a:spcBef>
                <a:spcPts val="0"/>
              </a:spcBef>
              <a:spcAft>
                <a:spcPts val="0"/>
              </a:spcAft>
              <a:buNone/>
            </a:pPr>
            <a:r>
              <a:rPr lang="en" sz="900">
                <a:solidFill>
                  <a:schemeClr val="dk1"/>
                </a:solidFill>
                <a:highlight>
                  <a:schemeClr val="accent1"/>
                </a:highlight>
              </a:rPr>
              <a:t>Product Sales - Do you sell products at retail or wholesale? All General Merchandise, Fuel, Alcohol, Cigarette and Tobacco, Purchaser (Self-assessed Use Tax) sales would be included in this</a:t>
            </a:r>
            <a:r>
              <a:rPr b="1" lang="en" sz="900">
                <a:solidFill>
                  <a:schemeClr val="dk1"/>
                </a:solidFill>
                <a:highlight>
                  <a:schemeClr val="accent1"/>
                </a:highlight>
              </a:rPr>
              <a:t>. YES</a:t>
            </a:r>
            <a:endParaRPr b="1" sz="900">
              <a:solidFill>
                <a:schemeClr val="dk1"/>
              </a:solidFill>
              <a:highlight>
                <a:schemeClr val="accent1"/>
              </a:highlight>
            </a:endParaRPr>
          </a:p>
          <a:p>
            <a:pPr indent="0" lvl="0" marL="0" rtl="0" algn="l">
              <a:spcBef>
                <a:spcPts val="0"/>
              </a:spcBef>
              <a:spcAft>
                <a:spcPts val="0"/>
              </a:spcAft>
              <a:buNone/>
            </a:pPr>
            <a:r>
              <a:rPr lang="en" sz="800">
                <a:solidFill>
                  <a:schemeClr val="dk1"/>
                </a:solidFill>
                <a:highlight>
                  <a:schemeClr val="accent1"/>
                </a:highlight>
              </a:rPr>
              <a:t>Rent and Leasing - Do you rent or lease any parking lots, vehicles or hotel rooms?NO</a:t>
            </a:r>
            <a:endParaRPr sz="800">
              <a:solidFill>
                <a:schemeClr val="dk1"/>
              </a:solidFill>
              <a:highlight>
                <a:schemeClr val="accent1"/>
              </a:highlight>
            </a:endParaRPr>
          </a:p>
          <a:p>
            <a:pPr indent="0" lvl="0" marL="0" rtl="0" algn="l">
              <a:spcBef>
                <a:spcPts val="0"/>
              </a:spcBef>
              <a:spcAft>
                <a:spcPts val="0"/>
              </a:spcAft>
              <a:buNone/>
            </a:pPr>
            <a:r>
              <a:rPr lang="en" sz="800">
                <a:solidFill>
                  <a:schemeClr val="dk1"/>
                </a:solidFill>
                <a:highlight>
                  <a:schemeClr val="accent1"/>
                </a:highlight>
              </a:rPr>
              <a:t>Cannabis - Are you involved in the Cannabis Industry in any form?NO</a:t>
            </a:r>
            <a:endParaRPr sz="800">
              <a:solidFill>
                <a:schemeClr val="dk1"/>
              </a:solidFill>
              <a:highlight>
                <a:schemeClr val="accent1"/>
              </a:highlight>
            </a:endParaRPr>
          </a:p>
          <a:p>
            <a:pPr indent="0" lvl="0" marL="0" rtl="0" algn="l">
              <a:spcBef>
                <a:spcPts val="0"/>
              </a:spcBef>
              <a:spcAft>
                <a:spcPts val="0"/>
              </a:spcAft>
              <a:buNone/>
            </a:pPr>
            <a:r>
              <a:rPr lang="en" sz="800">
                <a:solidFill>
                  <a:schemeClr val="dk1"/>
                </a:solidFill>
                <a:highlight>
                  <a:schemeClr val="accent1"/>
                </a:highlight>
              </a:rPr>
              <a:t>Utilities - Are you a utility provider in any capacity? Electricity, Water and Sewer, Natural Gas and Telecommunications are examples of this industry.NO</a:t>
            </a:r>
            <a:endParaRPr sz="800">
              <a:solidFill>
                <a:schemeClr val="dk1"/>
              </a:solidFill>
              <a:highlight>
                <a:schemeClr val="accent1"/>
              </a:highlight>
            </a:endParaRPr>
          </a:p>
          <a:p>
            <a:pPr indent="0" lvl="0" marL="0" rtl="0" algn="l">
              <a:spcBef>
                <a:spcPts val="0"/>
              </a:spcBef>
              <a:spcAft>
                <a:spcPts val="0"/>
              </a:spcAft>
              <a:buNone/>
            </a:pPr>
            <a:r>
              <a:rPr lang="en" sz="800">
                <a:solidFill>
                  <a:schemeClr val="dk1"/>
                </a:solidFill>
                <a:highlight>
                  <a:schemeClr val="accent1"/>
                </a:highlight>
              </a:rPr>
              <a:t>Do your business activities make you liable for business income or replacement tax in Illinois? (Select this option if you're only registering to create a Business Income Tax account with IDOR)NO</a:t>
            </a:r>
            <a:endParaRPr sz="800">
              <a:solidFill>
                <a:schemeClr val="dk1"/>
              </a:solidFill>
              <a:highlight>
                <a:schemeClr val="accent1"/>
              </a:highlight>
            </a:endParaRPr>
          </a:p>
          <a:p>
            <a:pPr indent="0" lvl="0" marL="0" rtl="0" algn="l">
              <a:spcBef>
                <a:spcPts val="0"/>
              </a:spcBef>
              <a:spcAft>
                <a:spcPts val="0"/>
              </a:spcAft>
              <a:buNone/>
            </a:pPr>
            <a:r>
              <a:rPr lang="en" sz="800">
                <a:solidFill>
                  <a:schemeClr val="dk1"/>
                </a:solidFill>
                <a:highlight>
                  <a:schemeClr val="accent1"/>
                </a:highlight>
              </a:rPr>
              <a:t>Others</a:t>
            </a:r>
            <a:endParaRPr sz="800">
              <a:solidFill>
                <a:schemeClr val="dk1"/>
              </a:solidFill>
              <a:highlight>
                <a:schemeClr val="accent1"/>
              </a:highlight>
            </a:endParaRPr>
          </a:p>
          <a:p>
            <a:pPr indent="0" lvl="0" marL="0" rtl="0" algn="l">
              <a:spcBef>
                <a:spcPts val="0"/>
              </a:spcBef>
              <a:spcAft>
                <a:spcPts val="0"/>
              </a:spcAft>
              <a:buNone/>
            </a:pPr>
            <a:r>
              <a:rPr lang="en" sz="800">
                <a:solidFill>
                  <a:schemeClr val="dk1"/>
                </a:solidFill>
                <a:highlight>
                  <a:schemeClr val="accent1"/>
                </a:highlight>
              </a:rPr>
              <a:t>Dry-cleaning operator?NO</a:t>
            </a:r>
            <a:endParaRPr sz="800">
              <a:solidFill>
                <a:schemeClr val="dk1"/>
              </a:solidFill>
              <a:highlight>
                <a:schemeClr val="accent1"/>
              </a:highlight>
            </a:endParaRPr>
          </a:p>
          <a:p>
            <a:pPr indent="0" lvl="0" marL="0" rtl="0" algn="l">
              <a:lnSpc>
                <a:spcPct val="100000"/>
              </a:lnSpc>
              <a:spcBef>
                <a:spcPts val="0"/>
              </a:spcBef>
              <a:spcAft>
                <a:spcPts val="0"/>
              </a:spcAft>
              <a:buNone/>
            </a:pPr>
            <a:r>
              <a:rPr lang="en" sz="800">
                <a:solidFill>
                  <a:schemeClr val="dk1"/>
                </a:solidFill>
                <a:highlight>
                  <a:schemeClr val="accent1"/>
                </a:highlight>
              </a:rPr>
              <a:t>Own/operate coin-operated amusement devices?NO</a:t>
            </a:r>
            <a:endParaRPr sz="800">
              <a:solidFill>
                <a:schemeClr val="dk1"/>
              </a:solidFill>
              <a:highlight>
                <a:schemeClr val="accent1"/>
              </a:highlight>
            </a:endParaRPr>
          </a:p>
          <a:p>
            <a:pPr indent="0" lvl="0" marL="0" rtl="0" algn="l">
              <a:lnSpc>
                <a:spcPct val="100000"/>
              </a:lnSpc>
              <a:spcBef>
                <a:spcPts val="0"/>
              </a:spcBef>
              <a:spcAft>
                <a:spcPts val="0"/>
              </a:spcAft>
              <a:buNone/>
            </a:pPr>
            <a:r>
              <a:rPr lang="en" sz="800">
                <a:solidFill>
                  <a:schemeClr val="dk1"/>
                </a:solidFill>
                <a:highlight>
                  <a:schemeClr val="accent1"/>
                </a:highlight>
              </a:rPr>
              <a:t>Liquor Warehousing?NO</a:t>
            </a:r>
            <a:endParaRPr sz="800">
              <a:solidFill>
                <a:schemeClr val="dk1"/>
              </a:solidFill>
              <a:highlight>
                <a:schemeClr val="accent1"/>
              </a:highlight>
            </a:endParaRPr>
          </a:p>
          <a:p>
            <a:pPr indent="0" lvl="0" marL="0" rtl="0" algn="l">
              <a:lnSpc>
                <a:spcPct val="100000"/>
              </a:lnSpc>
              <a:spcBef>
                <a:spcPts val="0"/>
              </a:spcBef>
              <a:spcAft>
                <a:spcPts val="0"/>
              </a:spcAft>
              <a:buNone/>
            </a:pPr>
            <a:r>
              <a:rPr lang="en" sz="800">
                <a:solidFill>
                  <a:schemeClr val="dk1"/>
                </a:solidFill>
                <a:highlight>
                  <a:schemeClr val="accent1"/>
                </a:highlight>
              </a:rPr>
              <a:t>Are you a third party that contracts with local governments to make referrals to IDOR under the Local Government Revenue Recapture Act?NO</a:t>
            </a:r>
            <a:endParaRPr sz="800">
              <a:solidFill>
                <a:schemeClr val="dk1"/>
              </a:solidFill>
              <a:highlight>
                <a:schemeClr val="accent1"/>
              </a:highlight>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highlight>
                  <a:schemeClr val="accent1"/>
                </a:highlight>
              </a:rPr>
              <a:t>Click Next</a:t>
            </a:r>
            <a:endParaRPr sz="1100">
              <a:solidFill>
                <a:schemeClr val="dk1"/>
              </a:solidFill>
              <a:highlight>
                <a:schemeClr val="accent1"/>
              </a:highlight>
            </a:endParaRPr>
          </a:p>
          <a:p>
            <a:pPr indent="0" lvl="0" marL="0" rtl="0" algn="l">
              <a:lnSpc>
                <a:spcPct val="100000"/>
              </a:lnSpc>
              <a:spcBef>
                <a:spcPts val="0"/>
              </a:spcBef>
              <a:spcAft>
                <a:spcPts val="0"/>
              </a:spcAft>
              <a:buNone/>
            </a:pPr>
            <a:r>
              <a:t/>
            </a:r>
            <a:endParaRPr sz="1100">
              <a:solidFill>
                <a:srgbClr val="4E4F52"/>
              </a:solidFill>
              <a:highlight>
                <a:srgbClr val="FFFFFF"/>
              </a:highlight>
              <a:latin typeface="Roboto"/>
              <a:ea typeface="Roboto"/>
              <a:cs typeface="Roboto"/>
              <a:sym typeface="Roboto"/>
            </a:endParaRPr>
          </a:p>
        </p:txBody>
      </p:sp>
      <p:pic>
        <p:nvPicPr>
          <p:cNvPr id="157" name="Google Shape;157;p23"/>
          <p:cNvPicPr preferRelativeResize="0"/>
          <p:nvPr/>
        </p:nvPicPr>
        <p:blipFill>
          <a:blip r:embed="rId6">
            <a:alphaModFix/>
          </a:blip>
          <a:stretch>
            <a:fillRect/>
          </a:stretch>
        </p:blipFill>
        <p:spPr>
          <a:xfrm>
            <a:off x="152400" y="636900"/>
            <a:ext cx="5159176" cy="37483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61" name="Shape 161"/>
        <p:cNvGrpSpPr/>
        <p:nvPr/>
      </p:nvGrpSpPr>
      <p:grpSpPr>
        <a:xfrm>
          <a:off x="0" y="0"/>
          <a:ext cx="0" cy="0"/>
          <a:chOff x="0" y="0"/>
          <a:chExt cx="0" cy="0"/>
        </a:xfrm>
      </p:grpSpPr>
      <p:pic>
        <p:nvPicPr>
          <p:cNvPr id="162" name="Google Shape;162;p24"/>
          <p:cNvPicPr preferRelativeResize="0"/>
          <p:nvPr/>
        </p:nvPicPr>
        <p:blipFill>
          <a:blip r:embed="rId3">
            <a:alphaModFix/>
          </a:blip>
          <a:stretch>
            <a:fillRect/>
          </a:stretch>
        </p:blipFill>
        <p:spPr>
          <a:xfrm>
            <a:off x="489575" y="4434575"/>
            <a:ext cx="1001127" cy="776698"/>
          </a:xfrm>
          <a:prstGeom prst="rect">
            <a:avLst/>
          </a:prstGeom>
          <a:noFill/>
          <a:ln>
            <a:noFill/>
          </a:ln>
        </p:spPr>
      </p:pic>
      <p:sp>
        <p:nvSpPr>
          <p:cNvPr id="163" name="Google Shape;163;p24"/>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164" name="Google Shape;164;p24"/>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165" name="Google Shape;165;p24"/>
          <p:cNvPicPr preferRelativeResize="0"/>
          <p:nvPr/>
        </p:nvPicPr>
        <p:blipFill>
          <a:blip r:embed="rId5">
            <a:alphaModFix/>
          </a:blip>
          <a:stretch>
            <a:fillRect/>
          </a:stretch>
        </p:blipFill>
        <p:spPr>
          <a:xfrm>
            <a:off x="5145325" y="4494050"/>
            <a:ext cx="796801" cy="540201"/>
          </a:xfrm>
          <a:prstGeom prst="rect">
            <a:avLst/>
          </a:prstGeom>
          <a:noFill/>
          <a:ln>
            <a:noFill/>
          </a:ln>
        </p:spPr>
      </p:pic>
      <p:sp>
        <p:nvSpPr>
          <p:cNvPr id="166" name="Google Shape;166;p24"/>
          <p:cNvSpPr/>
          <p:nvPr/>
        </p:nvSpPr>
        <p:spPr>
          <a:xfrm>
            <a:off x="5589675" y="1050100"/>
            <a:ext cx="3442500" cy="34440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Step 10</a:t>
            </a:r>
            <a:r>
              <a:rPr lang="en"/>
              <a:t>: </a:t>
            </a:r>
            <a:r>
              <a:rPr b="1" lang="en" sz="1500"/>
              <a:t>Sales and Use Tax</a:t>
            </a:r>
            <a:endParaRPr b="1" sz="1500"/>
          </a:p>
          <a:p>
            <a:pPr indent="0" lvl="0" marL="0" rtl="0" algn="l">
              <a:spcBef>
                <a:spcPts val="0"/>
              </a:spcBef>
              <a:spcAft>
                <a:spcPts val="0"/>
              </a:spcAft>
              <a:buNone/>
            </a:pPr>
            <a:r>
              <a:rPr b="1" lang="en" sz="1200"/>
              <a:t>General Merchandise: YES </a:t>
            </a:r>
            <a:endParaRPr b="1" sz="1200"/>
          </a:p>
          <a:p>
            <a:pPr indent="0" lvl="0" marL="0" rtl="0" algn="l">
              <a:spcBef>
                <a:spcPts val="0"/>
              </a:spcBef>
              <a:spcAft>
                <a:spcPts val="0"/>
              </a:spcAft>
              <a:buNone/>
            </a:pPr>
            <a:r>
              <a:rPr b="1" lang="en" sz="1200"/>
              <a:t>Retail or Wholesale? RETAIL</a:t>
            </a:r>
            <a:endParaRPr b="1" sz="1200"/>
          </a:p>
          <a:p>
            <a:pPr indent="0" lvl="0" marL="0" rtl="0" algn="l">
              <a:spcBef>
                <a:spcPts val="0"/>
              </a:spcBef>
              <a:spcAft>
                <a:spcPts val="0"/>
              </a:spcAft>
              <a:buNone/>
            </a:pPr>
            <a:r>
              <a:rPr b="1" lang="en" sz="1200"/>
              <a:t>When will (did) these activities begin? Choose effective date from the calendar</a:t>
            </a:r>
            <a:endParaRPr b="1" sz="1200"/>
          </a:p>
          <a:p>
            <a:pPr indent="0" lvl="0" marL="0" rtl="0" algn="l">
              <a:spcBef>
                <a:spcPts val="0"/>
              </a:spcBef>
              <a:spcAft>
                <a:spcPts val="0"/>
              </a:spcAft>
              <a:buNone/>
            </a:pPr>
            <a:r>
              <a:rPr b="1" lang="en" sz="1000"/>
              <a:t>Fuel Sales: </a:t>
            </a:r>
            <a:r>
              <a:rPr lang="en" sz="1000"/>
              <a:t>Motor Fuel? NO</a:t>
            </a:r>
            <a:r>
              <a:rPr lang="en" sz="1000">
                <a:solidFill>
                  <a:schemeClr val="dk1"/>
                </a:solidFill>
                <a:highlight>
                  <a:schemeClr val="accent1"/>
                </a:highlight>
              </a:rPr>
              <a:t> Aviation Fuel? NO</a:t>
            </a:r>
            <a:endParaRPr sz="1000">
              <a:solidFill>
                <a:schemeClr val="dk1"/>
              </a:solidFill>
              <a:highlight>
                <a:schemeClr val="accent1"/>
              </a:highlight>
            </a:endParaRPr>
          </a:p>
          <a:p>
            <a:pPr indent="0" lvl="0" marL="0" rtl="0" algn="l">
              <a:spcBef>
                <a:spcPts val="0"/>
              </a:spcBef>
              <a:spcAft>
                <a:spcPts val="0"/>
              </a:spcAft>
              <a:buNone/>
            </a:pPr>
            <a:r>
              <a:rPr b="1" lang="en" sz="1000">
                <a:solidFill>
                  <a:schemeClr val="dk1"/>
                </a:solidFill>
                <a:highlight>
                  <a:schemeClr val="accent1"/>
                </a:highlight>
              </a:rPr>
              <a:t>Cigarettes and Tobacco:</a:t>
            </a:r>
            <a:r>
              <a:rPr lang="en" sz="1000">
                <a:solidFill>
                  <a:schemeClr val="dk1"/>
                </a:solidFill>
                <a:highlight>
                  <a:schemeClr val="accent1"/>
                </a:highlight>
              </a:rPr>
              <a:t> Cigarettes? NO Tabacco Products? NO</a:t>
            </a:r>
            <a:endParaRPr sz="1000">
              <a:solidFill>
                <a:schemeClr val="dk1"/>
              </a:solidFill>
              <a:highlight>
                <a:schemeClr val="accent1"/>
              </a:highlight>
            </a:endParaRPr>
          </a:p>
          <a:p>
            <a:pPr indent="0" lvl="0" marL="0" rtl="0" algn="l">
              <a:spcBef>
                <a:spcPts val="0"/>
              </a:spcBef>
              <a:spcAft>
                <a:spcPts val="0"/>
              </a:spcAft>
              <a:buNone/>
            </a:pPr>
            <a:r>
              <a:rPr b="1" lang="en" sz="1000">
                <a:solidFill>
                  <a:schemeClr val="dk1"/>
                </a:solidFill>
                <a:highlight>
                  <a:schemeClr val="accent1"/>
                </a:highlight>
              </a:rPr>
              <a:t>Purchaser (Self-assessed Use Tax):</a:t>
            </a:r>
            <a:r>
              <a:rPr lang="en" sz="1000">
                <a:solidFill>
                  <a:schemeClr val="dk1"/>
                </a:solidFill>
                <a:highlight>
                  <a:schemeClr val="accent1"/>
                </a:highlight>
              </a:rPr>
              <a:t>Does your supplier not charge Illinois Sales Tax for merchandise your business uses or consumes in Illinois?NO</a:t>
            </a:r>
            <a:endParaRPr sz="1000">
              <a:solidFill>
                <a:schemeClr val="dk1"/>
              </a:solidFill>
              <a:highlight>
                <a:schemeClr val="accent1"/>
              </a:highlight>
            </a:endParaRPr>
          </a:p>
          <a:p>
            <a:pPr indent="0" lvl="0" marL="0" rtl="0" algn="l">
              <a:spcBef>
                <a:spcPts val="0"/>
              </a:spcBef>
              <a:spcAft>
                <a:spcPts val="0"/>
              </a:spcAft>
              <a:buNone/>
            </a:pPr>
            <a:r>
              <a:rPr lang="en" sz="1000">
                <a:solidFill>
                  <a:schemeClr val="dk1"/>
                </a:solidFill>
                <a:highlight>
                  <a:schemeClr val="accent1"/>
                </a:highlight>
              </a:rPr>
              <a:t>If your supplier does not charge Illinois Sales Tax for aviation fuel your business uses or consumes in Illinois, please select yes.NO</a:t>
            </a:r>
            <a:endParaRPr sz="1000">
              <a:solidFill>
                <a:schemeClr val="dk1"/>
              </a:solidFill>
              <a:highlight>
                <a:schemeClr val="accent1"/>
              </a:highlight>
            </a:endParaRPr>
          </a:p>
          <a:p>
            <a:pPr indent="0" lvl="0" marL="0" rtl="0" algn="l">
              <a:spcBef>
                <a:spcPts val="0"/>
              </a:spcBef>
              <a:spcAft>
                <a:spcPts val="0"/>
              </a:spcAft>
              <a:buNone/>
            </a:pPr>
            <a:r>
              <a:rPr b="1" lang="en" sz="1000">
                <a:solidFill>
                  <a:schemeClr val="dk1"/>
                </a:solidFill>
                <a:highlight>
                  <a:schemeClr val="accent1"/>
                </a:highlight>
              </a:rPr>
              <a:t>Services:</a:t>
            </a:r>
            <a:r>
              <a:rPr lang="en" sz="1000">
                <a:solidFill>
                  <a:schemeClr val="dk1"/>
                </a:solidFill>
                <a:highlight>
                  <a:schemeClr val="accent1"/>
                </a:highlight>
              </a:rPr>
              <a:t> Do you sell items in which tax may be collected as part of your service?NO</a:t>
            </a:r>
            <a:endParaRPr sz="1000">
              <a:solidFill>
                <a:schemeClr val="dk1"/>
              </a:solidFill>
              <a:highlight>
                <a:schemeClr val="accent1"/>
              </a:highlight>
            </a:endParaRPr>
          </a:p>
          <a:p>
            <a:pPr indent="0" lvl="0" marL="0" rtl="0" algn="l">
              <a:spcBef>
                <a:spcPts val="0"/>
              </a:spcBef>
              <a:spcAft>
                <a:spcPts val="0"/>
              </a:spcAft>
              <a:buNone/>
            </a:pPr>
            <a:r>
              <a:rPr lang="en" sz="1200">
                <a:solidFill>
                  <a:schemeClr val="dk1"/>
                </a:solidFill>
                <a:highlight>
                  <a:schemeClr val="accent1"/>
                </a:highlight>
              </a:rPr>
              <a:t>Click Next</a:t>
            </a:r>
            <a:endParaRPr sz="1200">
              <a:solidFill>
                <a:schemeClr val="dk1"/>
              </a:solidFill>
              <a:highlight>
                <a:schemeClr val="accent1"/>
              </a:highlight>
            </a:endParaRPr>
          </a:p>
          <a:p>
            <a:pPr indent="0" lvl="0" marL="0" rtl="0" algn="l">
              <a:spcBef>
                <a:spcPts val="0"/>
              </a:spcBef>
              <a:spcAft>
                <a:spcPts val="0"/>
              </a:spcAft>
              <a:buNone/>
            </a:pPr>
            <a:r>
              <a:t/>
            </a:r>
            <a:endParaRPr sz="1200">
              <a:solidFill>
                <a:schemeClr val="dk1"/>
              </a:solidFill>
              <a:highlight>
                <a:schemeClr val="accent1"/>
              </a:highlight>
            </a:endParaRPr>
          </a:p>
          <a:p>
            <a:pPr indent="0" lvl="0" marL="0" rtl="0" algn="l">
              <a:spcBef>
                <a:spcPts val="0"/>
              </a:spcBef>
              <a:spcAft>
                <a:spcPts val="0"/>
              </a:spcAft>
              <a:buNone/>
            </a:pPr>
            <a:r>
              <a:t/>
            </a:r>
            <a:endParaRPr sz="1000">
              <a:solidFill>
                <a:schemeClr val="dk1"/>
              </a:solidFill>
              <a:highlight>
                <a:schemeClr val="accent1"/>
              </a:highlight>
            </a:endParaRPr>
          </a:p>
        </p:txBody>
      </p:sp>
      <p:pic>
        <p:nvPicPr>
          <p:cNvPr id="167" name="Google Shape;167;p24"/>
          <p:cNvPicPr preferRelativeResize="0"/>
          <p:nvPr/>
        </p:nvPicPr>
        <p:blipFill>
          <a:blip r:embed="rId6">
            <a:alphaModFix/>
          </a:blip>
          <a:stretch>
            <a:fillRect/>
          </a:stretch>
        </p:blipFill>
        <p:spPr>
          <a:xfrm>
            <a:off x="158400" y="648900"/>
            <a:ext cx="4755299" cy="39101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71" name="Shape 171"/>
        <p:cNvGrpSpPr/>
        <p:nvPr/>
      </p:nvGrpSpPr>
      <p:grpSpPr>
        <a:xfrm>
          <a:off x="0" y="0"/>
          <a:ext cx="0" cy="0"/>
          <a:chOff x="0" y="0"/>
          <a:chExt cx="0" cy="0"/>
        </a:xfrm>
      </p:grpSpPr>
      <p:pic>
        <p:nvPicPr>
          <p:cNvPr id="172" name="Google Shape;172;p25"/>
          <p:cNvPicPr preferRelativeResize="0"/>
          <p:nvPr/>
        </p:nvPicPr>
        <p:blipFill>
          <a:blip r:embed="rId3">
            <a:alphaModFix/>
          </a:blip>
          <a:stretch>
            <a:fillRect/>
          </a:stretch>
        </p:blipFill>
        <p:spPr>
          <a:xfrm>
            <a:off x="1" y="4374175"/>
            <a:ext cx="1282449" cy="729177"/>
          </a:xfrm>
          <a:prstGeom prst="rect">
            <a:avLst/>
          </a:prstGeom>
          <a:noFill/>
          <a:ln>
            <a:noFill/>
          </a:ln>
        </p:spPr>
      </p:pic>
      <p:sp>
        <p:nvSpPr>
          <p:cNvPr id="173" name="Google Shape;173;p25"/>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174" name="Google Shape;174;p25"/>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175" name="Google Shape;175;p25"/>
          <p:cNvPicPr preferRelativeResize="0"/>
          <p:nvPr/>
        </p:nvPicPr>
        <p:blipFill>
          <a:blip r:embed="rId5">
            <a:alphaModFix/>
          </a:blip>
          <a:stretch>
            <a:fillRect/>
          </a:stretch>
        </p:blipFill>
        <p:spPr>
          <a:xfrm>
            <a:off x="5139310" y="4618850"/>
            <a:ext cx="994065" cy="484500"/>
          </a:xfrm>
          <a:prstGeom prst="rect">
            <a:avLst/>
          </a:prstGeom>
          <a:noFill/>
          <a:ln>
            <a:noFill/>
          </a:ln>
        </p:spPr>
      </p:pic>
      <p:sp>
        <p:nvSpPr>
          <p:cNvPr id="176" name="Google Shape;176;p25"/>
          <p:cNvSpPr/>
          <p:nvPr/>
        </p:nvSpPr>
        <p:spPr>
          <a:xfrm>
            <a:off x="5629325" y="1267300"/>
            <a:ext cx="3258900" cy="20817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Step 11 General Merchandise</a:t>
            </a:r>
            <a:endParaRPr b="1"/>
          </a:p>
          <a:p>
            <a:pPr indent="0" lvl="0" marL="0" rtl="0" algn="l">
              <a:lnSpc>
                <a:spcPct val="100000"/>
              </a:lnSpc>
              <a:spcBef>
                <a:spcPts val="0"/>
              </a:spcBef>
              <a:spcAft>
                <a:spcPts val="0"/>
              </a:spcAft>
              <a:buNone/>
            </a:pPr>
            <a:r>
              <a:rPr lang="en" sz="1100">
                <a:solidFill>
                  <a:schemeClr val="dk1"/>
                </a:solidFill>
                <a:highlight>
                  <a:schemeClr val="accent1"/>
                </a:highlight>
                <a:latin typeface="Roboto"/>
                <a:ea typeface="Roboto"/>
                <a:cs typeface="Roboto"/>
                <a:sym typeface="Roboto"/>
              </a:rPr>
              <a:t>Is your monthly sales and use tax liability under $200? NO</a:t>
            </a:r>
            <a:endParaRPr sz="1100">
              <a:solidFill>
                <a:schemeClr val="dk1"/>
              </a:solidFill>
              <a:highlight>
                <a:schemeClr val="accent1"/>
              </a:highlight>
              <a:latin typeface="Roboto"/>
              <a:ea typeface="Roboto"/>
              <a:cs typeface="Roboto"/>
              <a:sym typeface="Roboto"/>
            </a:endParaRPr>
          </a:p>
          <a:p>
            <a:pPr indent="0" lvl="0" marL="0" rtl="0" algn="l">
              <a:lnSpc>
                <a:spcPct val="100000"/>
              </a:lnSpc>
              <a:spcBef>
                <a:spcPts val="0"/>
              </a:spcBef>
              <a:spcAft>
                <a:spcPts val="0"/>
              </a:spcAft>
              <a:buNone/>
            </a:pPr>
            <a:r>
              <a:rPr lang="en" sz="1100">
                <a:solidFill>
                  <a:schemeClr val="dk1"/>
                </a:solidFill>
                <a:highlight>
                  <a:schemeClr val="accent1"/>
                </a:highlight>
                <a:latin typeface="Roboto"/>
                <a:ea typeface="Roboto"/>
                <a:cs typeface="Roboto"/>
                <a:sym typeface="Roboto"/>
              </a:rPr>
              <a:t>Are you located outside Illinois? YES</a:t>
            </a:r>
            <a:endParaRPr sz="1100">
              <a:solidFill>
                <a:schemeClr val="dk1"/>
              </a:solidFill>
              <a:highlight>
                <a:schemeClr val="accent1"/>
              </a:highlight>
              <a:latin typeface="Roboto"/>
              <a:ea typeface="Roboto"/>
              <a:cs typeface="Roboto"/>
              <a:sym typeface="Roboto"/>
            </a:endParaRPr>
          </a:p>
          <a:p>
            <a:pPr indent="0" lvl="0" marL="0" rtl="0" algn="l">
              <a:lnSpc>
                <a:spcPct val="100000"/>
              </a:lnSpc>
              <a:spcBef>
                <a:spcPts val="0"/>
              </a:spcBef>
              <a:spcAft>
                <a:spcPts val="0"/>
              </a:spcAft>
              <a:buNone/>
            </a:pPr>
            <a:r>
              <a:rPr lang="en" sz="1000">
                <a:solidFill>
                  <a:schemeClr val="dk1"/>
                </a:solidFill>
                <a:highlight>
                  <a:schemeClr val="accent1"/>
                </a:highlight>
              </a:rPr>
              <a:t>Are you a Marketplace Facilitator? NO</a:t>
            </a:r>
            <a:endParaRPr sz="1000">
              <a:solidFill>
                <a:schemeClr val="dk1"/>
              </a:solidFill>
              <a:highlight>
                <a:schemeClr val="accent1"/>
              </a:highlight>
            </a:endParaRPr>
          </a:p>
          <a:p>
            <a:pPr indent="0" lvl="0" marL="0" rtl="0" algn="l">
              <a:lnSpc>
                <a:spcPct val="100000"/>
              </a:lnSpc>
              <a:spcBef>
                <a:spcPts val="0"/>
              </a:spcBef>
              <a:spcAft>
                <a:spcPts val="0"/>
              </a:spcAft>
              <a:buNone/>
            </a:pPr>
            <a:r>
              <a:rPr lang="en" sz="800">
                <a:solidFill>
                  <a:schemeClr val="dk1"/>
                </a:solidFill>
                <a:highlight>
                  <a:schemeClr val="accent1"/>
                </a:highlight>
              </a:rPr>
              <a:t>Chicago Soft Drink Tax? NO</a:t>
            </a:r>
            <a:endParaRPr sz="800">
              <a:solidFill>
                <a:schemeClr val="dk1"/>
              </a:solidFill>
              <a:highlight>
                <a:schemeClr val="accent1"/>
              </a:highlight>
            </a:endParaRPr>
          </a:p>
          <a:p>
            <a:pPr indent="0" lvl="0" marL="0" rtl="0" algn="l">
              <a:lnSpc>
                <a:spcPct val="100000"/>
              </a:lnSpc>
              <a:spcBef>
                <a:spcPts val="0"/>
              </a:spcBef>
              <a:spcAft>
                <a:spcPts val="0"/>
              </a:spcAft>
              <a:buNone/>
            </a:pPr>
            <a:r>
              <a:rPr lang="en" sz="800">
                <a:solidFill>
                  <a:schemeClr val="dk1"/>
                </a:solidFill>
                <a:highlight>
                  <a:schemeClr val="accent1"/>
                </a:highlight>
              </a:rPr>
              <a:t>Vehicle, watercraft, aircraft, or trailers? NO</a:t>
            </a:r>
            <a:endParaRPr sz="800">
              <a:solidFill>
                <a:schemeClr val="dk1"/>
              </a:solidFill>
              <a:highlight>
                <a:schemeClr val="accent1"/>
              </a:highlight>
            </a:endParaRPr>
          </a:p>
          <a:p>
            <a:pPr indent="0" lvl="0" marL="0" rtl="0" algn="l">
              <a:lnSpc>
                <a:spcPct val="100000"/>
              </a:lnSpc>
              <a:spcBef>
                <a:spcPts val="0"/>
              </a:spcBef>
              <a:spcAft>
                <a:spcPts val="0"/>
              </a:spcAft>
              <a:buNone/>
            </a:pPr>
            <a:r>
              <a:rPr lang="en" sz="800">
                <a:solidFill>
                  <a:schemeClr val="dk1"/>
                </a:solidFill>
                <a:highlight>
                  <a:schemeClr val="accent1"/>
                </a:highlight>
              </a:rPr>
              <a:t>Sales or delivery of tires? NO</a:t>
            </a:r>
            <a:endParaRPr sz="800">
              <a:solidFill>
                <a:schemeClr val="dk1"/>
              </a:solidFill>
              <a:highlight>
                <a:schemeClr val="accent1"/>
              </a:highlight>
            </a:endParaRPr>
          </a:p>
          <a:p>
            <a:pPr indent="0" lvl="0" marL="0" rtl="0" algn="l">
              <a:lnSpc>
                <a:spcPct val="100000"/>
              </a:lnSpc>
              <a:spcBef>
                <a:spcPts val="0"/>
              </a:spcBef>
              <a:spcAft>
                <a:spcPts val="0"/>
              </a:spcAft>
              <a:buNone/>
            </a:pPr>
            <a:r>
              <a:rPr lang="en" sz="800">
                <a:solidFill>
                  <a:schemeClr val="dk1"/>
                </a:solidFill>
                <a:highlight>
                  <a:schemeClr val="accent1"/>
                </a:highlight>
              </a:rPr>
              <a:t>Form vending machines? NO</a:t>
            </a:r>
            <a:endParaRPr sz="800">
              <a:solidFill>
                <a:schemeClr val="dk1"/>
              </a:solidFill>
              <a:highlight>
                <a:schemeClr val="accent1"/>
              </a:highlight>
            </a:endParaRPr>
          </a:p>
          <a:p>
            <a:pPr indent="0" lvl="0" marL="0" rtl="0" algn="l">
              <a:lnSpc>
                <a:spcPct val="100000"/>
              </a:lnSpc>
              <a:spcBef>
                <a:spcPts val="0"/>
              </a:spcBef>
              <a:spcAft>
                <a:spcPts val="0"/>
              </a:spcAft>
              <a:buNone/>
            </a:pPr>
            <a:r>
              <a:rPr lang="en" sz="800">
                <a:solidFill>
                  <a:schemeClr val="dk1"/>
                </a:solidFill>
                <a:highlight>
                  <a:schemeClr val="accent1"/>
                </a:highlight>
              </a:rPr>
              <a:t>Liquir at retail? NO</a:t>
            </a:r>
            <a:endParaRPr sz="800">
              <a:solidFill>
                <a:schemeClr val="dk1"/>
              </a:solidFill>
              <a:highlight>
                <a:schemeClr val="accent1"/>
              </a:highlight>
            </a:endParaRPr>
          </a:p>
          <a:p>
            <a:pPr indent="0" lvl="0" marL="0" rtl="0" algn="l">
              <a:lnSpc>
                <a:spcPct val="100000"/>
              </a:lnSpc>
              <a:spcBef>
                <a:spcPts val="0"/>
              </a:spcBef>
              <a:spcAft>
                <a:spcPts val="0"/>
              </a:spcAft>
              <a:buNone/>
            </a:pPr>
            <a:r>
              <a:t/>
            </a:r>
            <a:endParaRPr sz="800">
              <a:solidFill>
                <a:schemeClr val="dk1"/>
              </a:solidFill>
              <a:highlight>
                <a:schemeClr val="accent1"/>
              </a:highlight>
            </a:endParaRPr>
          </a:p>
          <a:p>
            <a:pPr indent="0" lvl="0" marL="0" rtl="0" algn="l">
              <a:lnSpc>
                <a:spcPct val="100000"/>
              </a:lnSpc>
              <a:spcBef>
                <a:spcPts val="0"/>
              </a:spcBef>
              <a:spcAft>
                <a:spcPts val="0"/>
              </a:spcAft>
              <a:buNone/>
            </a:pPr>
            <a:r>
              <a:rPr lang="en" sz="1200">
                <a:solidFill>
                  <a:schemeClr val="dk1"/>
                </a:solidFill>
                <a:highlight>
                  <a:schemeClr val="accent1"/>
                </a:highlight>
              </a:rPr>
              <a:t>Click Next </a:t>
            </a:r>
            <a:endParaRPr sz="1200">
              <a:solidFill>
                <a:schemeClr val="dk1"/>
              </a:solidFill>
              <a:highlight>
                <a:schemeClr val="accent1"/>
              </a:highlight>
            </a:endParaRPr>
          </a:p>
          <a:p>
            <a:pPr indent="0" lvl="0" marL="0" rtl="0" algn="l">
              <a:lnSpc>
                <a:spcPct val="100000"/>
              </a:lnSpc>
              <a:spcBef>
                <a:spcPts val="0"/>
              </a:spcBef>
              <a:spcAft>
                <a:spcPts val="0"/>
              </a:spcAft>
              <a:buNone/>
            </a:pPr>
            <a:r>
              <a:t/>
            </a:r>
            <a:endParaRPr sz="800">
              <a:solidFill>
                <a:srgbClr val="4E4F52"/>
              </a:solidFill>
              <a:highlight>
                <a:srgbClr val="FFFFFF"/>
              </a:highlight>
            </a:endParaRPr>
          </a:p>
          <a:p>
            <a:pPr indent="0" lvl="0" marL="0" rtl="0" algn="l">
              <a:lnSpc>
                <a:spcPct val="100000"/>
              </a:lnSpc>
              <a:spcBef>
                <a:spcPts val="0"/>
              </a:spcBef>
              <a:spcAft>
                <a:spcPts val="0"/>
              </a:spcAft>
              <a:buNone/>
            </a:pPr>
            <a:r>
              <a:t/>
            </a:r>
            <a:endParaRPr sz="1100">
              <a:solidFill>
                <a:srgbClr val="4E4F52"/>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sz="1100">
              <a:solidFill>
                <a:srgbClr val="4E4F52"/>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sz="1100">
              <a:solidFill>
                <a:srgbClr val="4E4F52"/>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100">
              <a:solidFill>
                <a:srgbClr val="4E4F52"/>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sz="1100">
              <a:solidFill>
                <a:srgbClr val="4E4F52"/>
              </a:solidFill>
              <a:highlight>
                <a:srgbClr val="FFFFFF"/>
              </a:highlight>
              <a:latin typeface="Roboto"/>
              <a:ea typeface="Roboto"/>
              <a:cs typeface="Roboto"/>
              <a:sym typeface="Roboto"/>
            </a:endParaRPr>
          </a:p>
        </p:txBody>
      </p:sp>
      <p:pic>
        <p:nvPicPr>
          <p:cNvPr id="177" name="Google Shape;177;p25"/>
          <p:cNvPicPr preferRelativeResize="0"/>
          <p:nvPr/>
        </p:nvPicPr>
        <p:blipFill>
          <a:blip r:embed="rId6">
            <a:alphaModFix/>
          </a:blip>
          <a:stretch>
            <a:fillRect/>
          </a:stretch>
        </p:blipFill>
        <p:spPr>
          <a:xfrm>
            <a:off x="152400" y="636900"/>
            <a:ext cx="5398329" cy="38073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81" name="Shape 181"/>
        <p:cNvGrpSpPr/>
        <p:nvPr/>
      </p:nvGrpSpPr>
      <p:grpSpPr>
        <a:xfrm>
          <a:off x="0" y="0"/>
          <a:ext cx="0" cy="0"/>
          <a:chOff x="0" y="0"/>
          <a:chExt cx="0" cy="0"/>
        </a:xfrm>
      </p:grpSpPr>
      <p:pic>
        <p:nvPicPr>
          <p:cNvPr id="182" name="Google Shape;182;p26"/>
          <p:cNvPicPr preferRelativeResize="0"/>
          <p:nvPr/>
        </p:nvPicPr>
        <p:blipFill>
          <a:blip r:embed="rId3">
            <a:alphaModFix/>
          </a:blip>
          <a:stretch>
            <a:fillRect/>
          </a:stretch>
        </p:blipFill>
        <p:spPr>
          <a:xfrm>
            <a:off x="1" y="4283913"/>
            <a:ext cx="1329272" cy="1031275"/>
          </a:xfrm>
          <a:prstGeom prst="rect">
            <a:avLst/>
          </a:prstGeom>
          <a:noFill/>
          <a:ln>
            <a:noFill/>
          </a:ln>
        </p:spPr>
      </p:pic>
      <p:sp>
        <p:nvSpPr>
          <p:cNvPr id="183" name="Google Shape;183;p26"/>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184" name="Google Shape;184;p26"/>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185" name="Google Shape;185;p26"/>
          <p:cNvPicPr preferRelativeResize="0"/>
          <p:nvPr/>
        </p:nvPicPr>
        <p:blipFill>
          <a:blip r:embed="rId5">
            <a:alphaModFix/>
          </a:blip>
          <a:stretch>
            <a:fillRect/>
          </a:stretch>
        </p:blipFill>
        <p:spPr>
          <a:xfrm>
            <a:off x="5195475" y="4528850"/>
            <a:ext cx="864975" cy="541399"/>
          </a:xfrm>
          <a:prstGeom prst="rect">
            <a:avLst/>
          </a:prstGeom>
          <a:noFill/>
          <a:ln>
            <a:noFill/>
          </a:ln>
        </p:spPr>
      </p:pic>
      <p:sp>
        <p:nvSpPr>
          <p:cNvPr id="186" name="Google Shape;186;p26"/>
          <p:cNvSpPr/>
          <p:nvPr/>
        </p:nvSpPr>
        <p:spPr>
          <a:xfrm>
            <a:off x="5252575" y="1600975"/>
            <a:ext cx="3629700" cy="27192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Step 13</a:t>
            </a:r>
            <a:r>
              <a:rPr lang="en"/>
              <a:t> Outside of Illinois Questions</a:t>
            </a:r>
            <a:endParaRPr/>
          </a:p>
          <a:p>
            <a:pPr indent="0" lvl="0" marL="0" rtl="0" algn="l">
              <a:lnSpc>
                <a:spcPct val="100000"/>
              </a:lnSpc>
              <a:spcBef>
                <a:spcPts val="0"/>
              </a:spcBef>
              <a:spcAft>
                <a:spcPts val="0"/>
              </a:spcAft>
              <a:buNone/>
            </a:pPr>
            <a:r>
              <a:rPr lang="en" sz="1100">
                <a:solidFill>
                  <a:schemeClr val="dk1"/>
                </a:solidFill>
                <a:highlight>
                  <a:schemeClr val="accent1"/>
                </a:highlight>
              </a:rPr>
              <a:t>Are you located outside of Illinois, but conducting business in Illinois as a remote retailer? YES</a:t>
            </a:r>
            <a:endParaRPr sz="1100">
              <a:solidFill>
                <a:schemeClr val="dk1"/>
              </a:solidFill>
              <a:highlight>
                <a:schemeClr val="accent1"/>
              </a:highlight>
            </a:endParaRPr>
          </a:p>
          <a:p>
            <a:pPr indent="0" lvl="0" marL="0" rtl="0" algn="l">
              <a:lnSpc>
                <a:spcPct val="100000"/>
              </a:lnSpc>
              <a:spcBef>
                <a:spcPts val="0"/>
              </a:spcBef>
              <a:spcAft>
                <a:spcPts val="0"/>
              </a:spcAft>
              <a:buNone/>
            </a:pPr>
            <a:r>
              <a:rPr lang="en" sz="900">
                <a:solidFill>
                  <a:schemeClr val="dk1"/>
                </a:solidFill>
                <a:highlight>
                  <a:schemeClr val="accent1"/>
                </a:highlight>
              </a:rPr>
              <a:t>Do you have an Illinois presence, including, but not limited to having an office or other facility in Illinois, or having employees or other representatives operating in Illinois? NO</a:t>
            </a:r>
            <a:endParaRPr sz="900">
              <a:solidFill>
                <a:schemeClr val="dk1"/>
              </a:solidFill>
              <a:highlight>
                <a:schemeClr val="accent1"/>
              </a:highlight>
            </a:endParaRPr>
          </a:p>
          <a:p>
            <a:pPr indent="0" lvl="0" marL="0" rtl="0" algn="l">
              <a:lnSpc>
                <a:spcPct val="100000"/>
              </a:lnSpc>
              <a:spcBef>
                <a:spcPts val="0"/>
              </a:spcBef>
              <a:spcAft>
                <a:spcPts val="0"/>
              </a:spcAft>
              <a:buNone/>
            </a:pPr>
            <a:r>
              <a:rPr lang="en" sz="900">
                <a:solidFill>
                  <a:schemeClr val="dk1"/>
                </a:solidFill>
                <a:highlight>
                  <a:schemeClr val="accent1"/>
                </a:highlight>
              </a:rPr>
              <a:t>Do you have inventory in Illinois or is your Illinois presence is due to inventory within the state</a:t>
            </a:r>
            <a:r>
              <a:rPr lang="en" sz="1000">
                <a:solidFill>
                  <a:schemeClr val="dk1"/>
                </a:solidFill>
                <a:highlight>
                  <a:schemeClr val="accent1"/>
                </a:highlight>
              </a:rPr>
              <a:t>? NO</a:t>
            </a:r>
            <a:endParaRPr sz="1000">
              <a:solidFill>
                <a:schemeClr val="dk1"/>
              </a:solidFill>
              <a:highlight>
                <a:schemeClr val="accent1"/>
              </a:highlight>
            </a:endParaRPr>
          </a:p>
          <a:p>
            <a:pPr indent="0" lvl="0" marL="0" rtl="0" algn="l">
              <a:lnSpc>
                <a:spcPct val="100000"/>
              </a:lnSpc>
              <a:spcBef>
                <a:spcPts val="0"/>
              </a:spcBef>
              <a:spcAft>
                <a:spcPts val="0"/>
              </a:spcAft>
              <a:buNone/>
            </a:pPr>
            <a:r>
              <a:rPr lang="en" sz="1100">
                <a:solidFill>
                  <a:schemeClr val="dk1"/>
                </a:solidFill>
                <a:highlight>
                  <a:schemeClr val="accent1"/>
                </a:highlight>
              </a:rPr>
              <a:t>Do you make $100,000 or more in annual sales to Illinois purchasers? YES</a:t>
            </a:r>
            <a:endParaRPr sz="1100">
              <a:solidFill>
                <a:schemeClr val="dk1"/>
              </a:solidFill>
              <a:highlight>
                <a:schemeClr val="accent1"/>
              </a:highlight>
            </a:endParaRPr>
          </a:p>
          <a:p>
            <a:pPr indent="0" lvl="0" marL="0" rtl="0" algn="l">
              <a:lnSpc>
                <a:spcPct val="100000"/>
              </a:lnSpc>
              <a:spcBef>
                <a:spcPts val="0"/>
              </a:spcBef>
              <a:spcAft>
                <a:spcPts val="0"/>
              </a:spcAft>
              <a:buNone/>
            </a:pPr>
            <a:r>
              <a:rPr lang="en" sz="1100">
                <a:solidFill>
                  <a:schemeClr val="dk1"/>
                </a:solidFill>
                <a:highlight>
                  <a:schemeClr val="accent1"/>
                </a:highlight>
              </a:rPr>
              <a:t>Do you make 200 or more separate transactions annually to Illinois purchasers? YES</a:t>
            </a:r>
            <a:endParaRPr sz="1100">
              <a:solidFill>
                <a:schemeClr val="dk1"/>
              </a:solidFill>
              <a:highlight>
                <a:schemeClr val="accent1"/>
              </a:highlight>
            </a:endParaRPr>
          </a:p>
          <a:p>
            <a:pPr indent="0" lvl="0" marL="0" rtl="0" algn="l">
              <a:lnSpc>
                <a:spcPct val="100000"/>
              </a:lnSpc>
              <a:spcBef>
                <a:spcPts val="0"/>
              </a:spcBef>
              <a:spcAft>
                <a:spcPts val="0"/>
              </a:spcAft>
              <a:buNone/>
            </a:pPr>
            <a:r>
              <a:t/>
            </a:r>
            <a:endParaRPr sz="1100">
              <a:solidFill>
                <a:schemeClr val="dk1"/>
              </a:solidFill>
              <a:highlight>
                <a:schemeClr val="accent1"/>
              </a:highlight>
            </a:endParaRPr>
          </a:p>
          <a:p>
            <a:pPr indent="0" lvl="0" marL="0" rtl="0" algn="l">
              <a:lnSpc>
                <a:spcPct val="100000"/>
              </a:lnSpc>
              <a:spcBef>
                <a:spcPts val="0"/>
              </a:spcBef>
              <a:spcAft>
                <a:spcPts val="0"/>
              </a:spcAft>
              <a:buNone/>
            </a:pPr>
            <a:r>
              <a:rPr lang="en" sz="1100">
                <a:solidFill>
                  <a:schemeClr val="dk1"/>
                </a:solidFill>
                <a:highlight>
                  <a:schemeClr val="accent1"/>
                </a:highlight>
              </a:rPr>
              <a:t>Click Next</a:t>
            </a:r>
            <a:endParaRPr sz="1100">
              <a:solidFill>
                <a:schemeClr val="dk1"/>
              </a:solidFill>
              <a:highlight>
                <a:schemeClr val="accent1"/>
              </a:highlight>
            </a:endParaRPr>
          </a:p>
          <a:p>
            <a:pPr indent="0" lvl="0" marL="0" rtl="0" algn="l">
              <a:lnSpc>
                <a:spcPct val="140000"/>
              </a:lnSpc>
              <a:spcBef>
                <a:spcPts val="0"/>
              </a:spcBef>
              <a:spcAft>
                <a:spcPts val="0"/>
              </a:spcAft>
              <a:buNone/>
            </a:pPr>
            <a:r>
              <a:t/>
            </a:r>
            <a:endParaRPr sz="1100">
              <a:solidFill>
                <a:schemeClr val="dk1"/>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sz="1200">
              <a:solidFill>
                <a:schemeClr val="dk1"/>
              </a:solidFill>
              <a:highlight>
                <a:schemeClr val="accent1"/>
              </a:highlight>
            </a:endParaRPr>
          </a:p>
          <a:p>
            <a:pPr indent="0" lvl="0" marL="0" rtl="0" algn="l">
              <a:lnSpc>
                <a:spcPct val="100000"/>
              </a:lnSpc>
              <a:spcBef>
                <a:spcPts val="0"/>
              </a:spcBef>
              <a:spcAft>
                <a:spcPts val="0"/>
              </a:spcAft>
              <a:buNone/>
            </a:pPr>
            <a:r>
              <a:t/>
            </a:r>
            <a:endParaRPr sz="1100">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900">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sz="1100"/>
          </a:p>
        </p:txBody>
      </p:sp>
      <p:pic>
        <p:nvPicPr>
          <p:cNvPr id="187" name="Google Shape;187;p26"/>
          <p:cNvPicPr preferRelativeResize="0"/>
          <p:nvPr/>
        </p:nvPicPr>
        <p:blipFill>
          <a:blip r:embed="rId6">
            <a:alphaModFix/>
          </a:blip>
          <a:stretch>
            <a:fillRect/>
          </a:stretch>
        </p:blipFill>
        <p:spPr>
          <a:xfrm>
            <a:off x="128425" y="1044550"/>
            <a:ext cx="4947775" cy="33835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91" name="Shape 191"/>
        <p:cNvGrpSpPr/>
        <p:nvPr/>
      </p:nvGrpSpPr>
      <p:grpSpPr>
        <a:xfrm>
          <a:off x="0" y="0"/>
          <a:ext cx="0" cy="0"/>
          <a:chOff x="0" y="0"/>
          <a:chExt cx="0" cy="0"/>
        </a:xfrm>
      </p:grpSpPr>
      <p:pic>
        <p:nvPicPr>
          <p:cNvPr id="192" name="Google Shape;192;p27"/>
          <p:cNvPicPr preferRelativeResize="0"/>
          <p:nvPr/>
        </p:nvPicPr>
        <p:blipFill>
          <a:blip r:embed="rId3">
            <a:alphaModFix/>
          </a:blip>
          <a:stretch>
            <a:fillRect/>
          </a:stretch>
        </p:blipFill>
        <p:spPr>
          <a:xfrm>
            <a:off x="1" y="4384351"/>
            <a:ext cx="978497" cy="759150"/>
          </a:xfrm>
          <a:prstGeom prst="rect">
            <a:avLst/>
          </a:prstGeom>
          <a:noFill/>
          <a:ln>
            <a:noFill/>
          </a:ln>
        </p:spPr>
      </p:pic>
      <p:sp>
        <p:nvSpPr>
          <p:cNvPr id="193" name="Google Shape;193;p27"/>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194" name="Google Shape;194;p27"/>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195" name="Google Shape;195;p27"/>
          <p:cNvPicPr preferRelativeResize="0"/>
          <p:nvPr/>
        </p:nvPicPr>
        <p:blipFill>
          <a:blip r:embed="rId5">
            <a:alphaModFix/>
          </a:blip>
          <a:stretch>
            <a:fillRect/>
          </a:stretch>
        </p:blipFill>
        <p:spPr>
          <a:xfrm>
            <a:off x="5249600" y="4524050"/>
            <a:ext cx="856799" cy="558175"/>
          </a:xfrm>
          <a:prstGeom prst="rect">
            <a:avLst/>
          </a:prstGeom>
          <a:noFill/>
          <a:ln>
            <a:noFill/>
          </a:ln>
        </p:spPr>
      </p:pic>
      <p:sp>
        <p:nvSpPr>
          <p:cNvPr id="196" name="Google Shape;196;p27"/>
          <p:cNvSpPr/>
          <p:nvPr/>
        </p:nvSpPr>
        <p:spPr>
          <a:xfrm>
            <a:off x="5549150" y="2515850"/>
            <a:ext cx="2753100" cy="8526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Step 14</a:t>
            </a:r>
            <a:r>
              <a:rPr lang="en" sz="1300"/>
              <a:t> Owners and Officers</a:t>
            </a:r>
            <a:endParaRPr sz="1300"/>
          </a:p>
          <a:p>
            <a:pPr indent="0" lvl="0" marL="0" rtl="0" algn="l">
              <a:spcBef>
                <a:spcPts val="0"/>
              </a:spcBef>
              <a:spcAft>
                <a:spcPts val="0"/>
              </a:spcAft>
              <a:buNone/>
            </a:pPr>
            <a:r>
              <a:rPr lang="en" sz="1300"/>
              <a:t>Click </a:t>
            </a:r>
            <a:r>
              <a:rPr lang="en" sz="1300" u="sng">
                <a:solidFill>
                  <a:srgbClr val="0000FF"/>
                </a:solidFill>
              </a:rPr>
              <a:t>+ Add an Individual</a:t>
            </a:r>
            <a:endParaRPr sz="1300" u="sng">
              <a:solidFill>
                <a:srgbClr val="0000FF"/>
              </a:solidFill>
            </a:endParaRPr>
          </a:p>
          <a:p>
            <a:pPr indent="0" lvl="0" marL="0" rtl="0" algn="l">
              <a:spcBef>
                <a:spcPts val="0"/>
              </a:spcBef>
              <a:spcAft>
                <a:spcPts val="0"/>
              </a:spcAft>
              <a:buNone/>
            </a:pPr>
            <a:r>
              <a:rPr lang="en" sz="1300">
                <a:solidFill>
                  <a:schemeClr val="dk1"/>
                </a:solidFill>
              </a:rPr>
              <a:t>Go to next slide</a:t>
            </a:r>
            <a:endParaRPr sz="1300">
              <a:solidFill>
                <a:schemeClr val="dk1"/>
              </a:solidFill>
            </a:endParaRPr>
          </a:p>
        </p:txBody>
      </p:sp>
      <p:pic>
        <p:nvPicPr>
          <p:cNvPr id="197" name="Google Shape;197;p27"/>
          <p:cNvPicPr preferRelativeResize="0"/>
          <p:nvPr/>
        </p:nvPicPr>
        <p:blipFill>
          <a:blip r:embed="rId6">
            <a:alphaModFix/>
          </a:blip>
          <a:stretch>
            <a:fillRect/>
          </a:stretch>
        </p:blipFill>
        <p:spPr>
          <a:xfrm>
            <a:off x="152400" y="1086500"/>
            <a:ext cx="5244350" cy="2607715"/>
          </a:xfrm>
          <a:prstGeom prst="rect">
            <a:avLst/>
          </a:prstGeom>
          <a:noFill/>
          <a:ln>
            <a:noFill/>
          </a:ln>
        </p:spPr>
      </p:pic>
      <p:cxnSp>
        <p:nvCxnSpPr>
          <p:cNvPr id="198" name="Google Shape;198;p27"/>
          <p:cNvCxnSpPr/>
          <p:nvPr/>
        </p:nvCxnSpPr>
        <p:spPr>
          <a:xfrm>
            <a:off x="1394775" y="3121275"/>
            <a:ext cx="533700" cy="6000"/>
          </a:xfrm>
          <a:prstGeom prst="straightConnector1">
            <a:avLst/>
          </a:prstGeom>
          <a:noFill/>
          <a:ln cap="flat" cmpd="sng" w="9525">
            <a:solidFill>
              <a:srgbClr val="FF0000"/>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02" name="Shape 202"/>
        <p:cNvGrpSpPr/>
        <p:nvPr/>
      </p:nvGrpSpPr>
      <p:grpSpPr>
        <a:xfrm>
          <a:off x="0" y="0"/>
          <a:ext cx="0" cy="0"/>
          <a:chOff x="0" y="0"/>
          <a:chExt cx="0" cy="0"/>
        </a:xfrm>
      </p:grpSpPr>
      <p:pic>
        <p:nvPicPr>
          <p:cNvPr id="203" name="Google Shape;203;p28"/>
          <p:cNvPicPr preferRelativeResize="0"/>
          <p:nvPr/>
        </p:nvPicPr>
        <p:blipFill>
          <a:blip r:embed="rId3">
            <a:alphaModFix/>
          </a:blip>
          <a:stretch>
            <a:fillRect/>
          </a:stretch>
        </p:blipFill>
        <p:spPr>
          <a:xfrm>
            <a:off x="242325" y="990575"/>
            <a:ext cx="4839057" cy="3327127"/>
          </a:xfrm>
          <a:prstGeom prst="rect">
            <a:avLst/>
          </a:prstGeom>
          <a:noFill/>
          <a:ln>
            <a:noFill/>
          </a:ln>
        </p:spPr>
      </p:pic>
      <p:pic>
        <p:nvPicPr>
          <p:cNvPr id="204" name="Google Shape;204;p28"/>
          <p:cNvPicPr preferRelativeResize="0"/>
          <p:nvPr/>
        </p:nvPicPr>
        <p:blipFill>
          <a:blip r:embed="rId4">
            <a:alphaModFix/>
          </a:blip>
          <a:stretch>
            <a:fillRect/>
          </a:stretch>
        </p:blipFill>
        <p:spPr>
          <a:xfrm>
            <a:off x="1" y="4116425"/>
            <a:ext cx="1380302" cy="1070873"/>
          </a:xfrm>
          <a:prstGeom prst="rect">
            <a:avLst/>
          </a:prstGeom>
          <a:noFill/>
          <a:ln>
            <a:noFill/>
          </a:ln>
        </p:spPr>
      </p:pic>
      <p:sp>
        <p:nvSpPr>
          <p:cNvPr id="205" name="Google Shape;205;p28"/>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206" name="Google Shape;206;p28"/>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5">
                  <a:extLst>
                    <a:ext uri="{A12FA001-AC4F-418D-AE19-62706E023703}">
                      <ahyp:hlinkClr val="tx"/>
                    </a:ext>
                  </a:extLst>
                </a:hlinkClick>
              </a:rPr>
              <a:t>https://www.salestaxandmore.com/</a:t>
            </a:r>
            <a:endParaRPr>
              <a:solidFill>
                <a:srgbClr val="0000FF"/>
              </a:solidFill>
            </a:endParaRPr>
          </a:p>
        </p:txBody>
      </p:sp>
      <p:pic>
        <p:nvPicPr>
          <p:cNvPr id="207" name="Google Shape;207;p28"/>
          <p:cNvPicPr preferRelativeResize="0"/>
          <p:nvPr/>
        </p:nvPicPr>
        <p:blipFill>
          <a:blip r:embed="rId6">
            <a:alphaModFix/>
          </a:blip>
          <a:stretch>
            <a:fillRect/>
          </a:stretch>
        </p:blipFill>
        <p:spPr>
          <a:xfrm>
            <a:off x="5117195" y="4627700"/>
            <a:ext cx="791404" cy="484500"/>
          </a:xfrm>
          <a:prstGeom prst="rect">
            <a:avLst/>
          </a:prstGeom>
          <a:noFill/>
          <a:ln>
            <a:noFill/>
          </a:ln>
        </p:spPr>
      </p:pic>
      <p:sp>
        <p:nvSpPr>
          <p:cNvPr id="208" name="Google Shape;208;p28"/>
          <p:cNvSpPr/>
          <p:nvPr/>
        </p:nvSpPr>
        <p:spPr>
          <a:xfrm>
            <a:off x="4020475" y="1094375"/>
            <a:ext cx="5059200" cy="26085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Step 14: Owners and Officers </a:t>
            </a:r>
            <a:r>
              <a:rPr lang="en" sz="1200"/>
              <a:t>Continued</a:t>
            </a:r>
            <a:endParaRPr sz="1200"/>
          </a:p>
          <a:p>
            <a:pPr indent="0" lvl="0" marL="0" rtl="0" algn="l">
              <a:spcBef>
                <a:spcPts val="0"/>
              </a:spcBef>
              <a:spcAft>
                <a:spcPts val="0"/>
              </a:spcAft>
              <a:buNone/>
            </a:pPr>
            <a:r>
              <a:rPr lang="en" sz="1000"/>
              <a:t>Select all titles that are applicable for this individual:</a:t>
            </a:r>
            <a:endParaRPr sz="1000"/>
          </a:p>
          <a:p>
            <a:pPr indent="0" lvl="0" marL="0" rtl="0" algn="l">
              <a:spcBef>
                <a:spcPts val="0"/>
              </a:spcBef>
              <a:spcAft>
                <a:spcPts val="0"/>
              </a:spcAft>
              <a:buNone/>
            </a:pPr>
            <a:r>
              <a:rPr lang="en" sz="1000"/>
              <a:t>	President/CEO, Secretary,Treasurer/CFO- you must have one of these each of these- see example on slide 18</a:t>
            </a:r>
            <a:endParaRPr sz="1000"/>
          </a:p>
          <a:p>
            <a:pPr indent="457200" lvl="0" marL="0" rtl="0" algn="l">
              <a:spcBef>
                <a:spcPts val="0"/>
              </a:spcBef>
              <a:spcAft>
                <a:spcPts val="0"/>
              </a:spcAft>
              <a:buNone/>
            </a:pPr>
            <a:r>
              <a:rPr lang="en" sz="1000"/>
              <a:t>Vice President if applicable- not a required title</a:t>
            </a:r>
            <a:endParaRPr sz="1000"/>
          </a:p>
          <a:p>
            <a:pPr indent="0" lvl="0" marL="0" rtl="0" algn="l">
              <a:spcBef>
                <a:spcPts val="0"/>
              </a:spcBef>
              <a:spcAft>
                <a:spcPts val="0"/>
              </a:spcAft>
              <a:buNone/>
            </a:pPr>
            <a:r>
              <a:rPr lang="en" sz="1000"/>
              <a:t>SSN: Type in SSN</a:t>
            </a:r>
            <a:endParaRPr sz="1000"/>
          </a:p>
          <a:p>
            <a:pPr indent="0" lvl="0" marL="0" rtl="0" algn="l">
              <a:spcBef>
                <a:spcPts val="0"/>
              </a:spcBef>
              <a:spcAft>
                <a:spcPts val="0"/>
              </a:spcAft>
              <a:buNone/>
            </a:pPr>
            <a:r>
              <a:rPr lang="en" sz="1000"/>
              <a:t>Last Name: Type in Last Name </a:t>
            </a:r>
            <a:endParaRPr sz="1000"/>
          </a:p>
          <a:p>
            <a:pPr indent="0" lvl="0" marL="0" rtl="0" algn="l">
              <a:spcBef>
                <a:spcPts val="0"/>
              </a:spcBef>
              <a:spcAft>
                <a:spcPts val="0"/>
              </a:spcAft>
              <a:buNone/>
            </a:pPr>
            <a:r>
              <a:rPr lang="en" sz="1000"/>
              <a:t>First Name: Type in First Name</a:t>
            </a:r>
            <a:endParaRPr sz="1000"/>
          </a:p>
          <a:p>
            <a:pPr indent="0" lvl="0" marL="0" rtl="0" algn="l">
              <a:spcBef>
                <a:spcPts val="0"/>
              </a:spcBef>
              <a:spcAft>
                <a:spcPts val="0"/>
              </a:spcAft>
              <a:buNone/>
            </a:pPr>
            <a:r>
              <a:rPr lang="en" sz="1000"/>
              <a:t>Date of Birth: </a:t>
            </a:r>
            <a:r>
              <a:rPr lang="en" sz="900"/>
              <a:t>highly recommended to input birthday </a:t>
            </a:r>
            <a:r>
              <a:rPr lang="en" sz="900">
                <a:solidFill>
                  <a:schemeClr val="dk1"/>
                </a:solidFill>
              </a:rPr>
              <a:t>for this individual, but not required</a:t>
            </a:r>
            <a:endParaRPr sz="900">
              <a:solidFill>
                <a:schemeClr val="dk1"/>
              </a:solidFill>
            </a:endParaRPr>
          </a:p>
          <a:p>
            <a:pPr indent="0" lvl="0" marL="0" rtl="0" algn="l">
              <a:spcBef>
                <a:spcPts val="0"/>
              </a:spcBef>
              <a:spcAft>
                <a:spcPts val="0"/>
              </a:spcAft>
              <a:buNone/>
            </a:pPr>
            <a:r>
              <a:rPr lang="en" sz="1000">
                <a:solidFill>
                  <a:schemeClr val="dk1"/>
                </a:solidFill>
              </a:rPr>
              <a:t>Phone: Type in Business phone</a:t>
            </a:r>
            <a:endParaRPr sz="1000">
              <a:solidFill>
                <a:schemeClr val="dk1"/>
              </a:solidFill>
            </a:endParaRPr>
          </a:p>
          <a:p>
            <a:pPr indent="0" lvl="0" marL="0" rtl="0" algn="l">
              <a:spcBef>
                <a:spcPts val="0"/>
              </a:spcBef>
              <a:spcAft>
                <a:spcPts val="0"/>
              </a:spcAft>
              <a:buNone/>
            </a:pPr>
            <a:r>
              <a:rPr lang="en" sz="1000">
                <a:solidFill>
                  <a:srgbClr val="0000FF"/>
                </a:solidFill>
              </a:rPr>
              <a:t>Please Click here to enter address</a:t>
            </a:r>
            <a:r>
              <a:rPr lang="en" sz="1000">
                <a:solidFill>
                  <a:schemeClr val="dk1"/>
                </a:solidFill>
              </a:rPr>
              <a:t>- see next slide for example</a:t>
            </a:r>
            <a:endParaRPr sz="1000">
              <a:solidFill>
                <a:schemeClr val="dk1"/>
              </a:solidFill>
            </a:endParaRPr>
          </a:p>
          <a:p>
            <a:pPr indent="0" lvl="0" marL="0" rtl="0" algn="l">
              <a:spcBef>
                <a:spcPts val="0"/>
              </a:spcBef>
              <a:spcAft>
                <a:spcPts val="0"/>
              </a:spcAft>
              <a:buNone/>
            </a:pPr>
            <a:r>
              <a:rPr lang="en" sz="1000">
                <a:solidFill>
                  <a:schemeClr val="dk1"/>
                </a:solidFill>
              </a:rPr>
              <a:t>Email: Not required</a:t>
            </a:r>
            <a:endParaRPr sz="1000">
              <a:solidFill>
                <a:schemeClr val="dk1"/>
              </a:solidFill>
            </a:endParaRPr>
          </a:p>
          <a:p>
            <a:pPr indent="0" lvl="0" marL="0" rtl="0" algn="l">
              <a:spcBef>
                <a:spcPts val="0"/>
              </a:spcBef>
              <a:spcAft>
                <a:spcPts val="0"/>
              </a:spcAft>
              <a:buNone/>
            </a:pPr>
            <a:r>
              <a:rPr lang="en" sz="1000">
                <a:solidFill>
                  <a:schemeClr val="dk1"/>
                </a:solidFill>
              </a:rPr>
              <a:t>Click </a:t>
            </a:r>
            <a:r>
              <a:rPr lang="en" sz="1000">
                <a:solidFill>
                  <a:srgbClr val="0000FF"/>
                </a:solidFill>
              </a:rPr>
              <a:t>+ Add an individual</a:t>
            </a:r>
            <a:r>
              <a:rPr lang="en" sz="1000">
                <a:solidFill>
                  <a:schemeClr val="dk1"/>
                </a:solidFill>
              </a:rPr>
              <a:t> until all Owners and Officers are added</a:t>
            </a:r>
            <a:endParaRPr sz="1000">
              <a:solidFill>
                <a:schemeClr val="dk1"/>
              </a:solidFill>
            </a:endParaRPr>
          </a:p>
          <a:p>
            <a:pPr indent="0" lvl="0" marL="0" rtl="0" algn="l">
              <a:spcBef>
                <a:spcPts val="0"/>
              </a:spcBef>
              <a:spcAft>
                <a:spcPts val="0"/>
              </a:spcAft>
              <a:buNone/>
            </a:pPr>
            <a:r>
              <a:rPr lang="en" sz="1200">
                <a:solidFill>
                  <a:schemeClr val="dk1"/>
                </a:solidFill>
              </a:rPr>
              <a:t>Click Next</a:t>
            </a:r>
            <a:endParaRPr sz="1200">
              <a:solidFill>
                <a:schemeClr val="dk1"/>
              </a:solidFill>
            </a:endParaRPr>
          </a:p>
        </p:txBody>
      </p:sp>
      <p:cxnSp>
        <p:nvCxnSpPr>
          <p:cNvPr id="209" name="Google Shape;209;p28"/>
          <p:cNvCxnSpPr/>
          <p:nvPr/>
        </p:nvCxnSpPr>
        <p:spPr>
          <a:xfrm>
            <a:off x="2815525" y="3049325"/>
            <a:ext cx="689400" cy="6000"/>
          </a:xfrm>
          <a:prstGeom prst="straightConnector1">
            <a:avLst/>
          </a:prstGeom>
          <a:noFill/>
          <a:ln cap="flat" cmpd="sng" w="9525">
            <a:solidFill>
              <a:srgbClr val="FF0000"/>
            </a:solidFill>
            <a:prstDash val="solid"/>
            <a:round/>
            <a:headEnd len="med" w="med" type="none"/>
            <a:tailEnd len="med" w="med" type="none"/>
          </a:ln>
        </p:spPr>
      </p:cxnSp>
      <p:cxnSp>
        <p:nvCxnSpPr>
          <p:cNvPr id="210" name="Google Shape;210;p28"/>
          <p:cNvCxnSpPr/>
          <p:nvPr/>
        </p:nvCxnSpPr>
        <p:spPr>
          <a:xfrm rot="10800000">
            <a:off x="3486925" y="3031275"/>
            <a:ext cx="725400" cy="78000"/>
          </a:xfrm>
          <a:prstGeom prst="straightConnector1">
            <a:avLst/>
          </a:prstGeom>
          <a:noFill/>
          <a:ln cap="flat" cmpd="sng" w="9525">
            <a:solidFill>
              <a:srgbClr val="FF0000"/>
            </a:solidFill>
            <a:prstDash val="solid"/>
            <a:round/>
            <a:headEnd len="med" w="med" type="none"/>
            <a:tailEnd len="med" w="med" type="triangle"/>
          </a:ln>
        </p:spPr>
      </p:cxnSp>
      <p:cxnSp>
        <p:nvCxnSpPr>
          <p:cNvPr id="211" name="Google Shape;211;p28"/>
          <p:cNvCxnSpPr/>
          <p:nvPr/>
        </p:nvCxnSpPr>
        <p:spPr>
          <a:xfrm flipH="1">
            <a:off x="3756600" y="3271150"/>
            <a:ext cx="467700" cy="599400"/>
          </a:xfrm>
          <a:prstGeom prst="straightConnector1">
            <a:avLst/>
          </a:prstGeom>
          <a:noFill/>
          <a:ln cap="flat" cmpd="sng" w="9525">
            <a:solidFill>
              <a:srgbClr val="FF0000"/>
            </a:solidFill>
            <a:prstDash val="solid"/>
            <a:round/>
            <a:headEnd len="med" w="med" type="none"/>
            <a:tailEnd len="med" w="med" type="triangle"/>
          </a:ln>
        </p:spPr>
      </p:cxnSp>
      <p:cxnSp>
        <p:nvCxnSpPr>
          <p:cNvPr id="212" name="Google Shape;212;p28"/>
          <p:cNvCxnSpPr/>
          <p:nvPr/>
        </p:nvCxnSpPr>
        <p:spPr>
          <a:xfrm>
            <a:off x="3409025" y="3960525"/>
            <a:ext cx="485700" cy="6000"/>
          </a:xfrm>
          <a:prstGeom prst="straightConnector1">
            <a:avLst/>
          </a:prstGeom>
          <a:noFill/>
          <a:ln cap="flat" cmpd="sng" w="9525">
            <a:solidFill>
              <a:srgbClr val="FF0000"/>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16" name="Shape 216"/>
        <p:cNvGrpSpPr/>
        <p:nvPr/>
      </p:nvGrpSpPr>
      <p:grpSpPr>
        <a:xfrm>
          <a:off x="0" y="0"/>
          <a:ext cx="0" cy="0"/>
          <a:chOff x="0" y="0"/>
          <a:chExt cx="0" cy="0"/>
        </a:xfrm>
      </p:grpSpPr>
      <p:pic>
        <p:nvPicPr>
          <p:cNvPr id="217" name="Google Shape;217;p29"/>
          <p:cNvPicPr preferRelativeResize="0"/>
          <p:nvPr/>
        </p:nvPicPr>
        <p:blipFill>
          <a:blip r:embed="rId3">
            <a:alphaModFix/>
          </a:blip>
          <a:stretch>
            <a:fillRect/>
          </a:stretch>
        </p:blipFill>
        <p:spPr>
          <a:xfrm>
            <a:off x="152400" y="636900"/>
            <a:ext cx="3976000" cy="2687751"/>
          </a:xfrm>
          <a:prstGeom prst="rect">
            <a:avLst/>
          </a:prstGeom>
          <a:noFill/>
          <a:ln>
            <a:noFill/>
          </a:ln>
        </p:spPr>
      </p:pic>
      <p:pic>
        <p:nvPicPr>
          <p:cNvPr id="218" name="Google Shape;218;p29"/>
          <p:cNvPicPr preferRelativeResize="0"/>
          <p:nvPr/>
        </p:nvPicPr>
        <p:blipFill>
          <a:blip r:embed="rId4">
            <a:alphaModFix/>
          </a:blip>
          <a:stretch>
            <a:fillRect/>
          </a:stretch>
        </p:blipFill>
        <p:spPr>
          <a:xfrm>
            <a:off x="-67950" y="4265700"/>
            <a:ext cx="1131451" cy="877800"/>
          </a:xfrm>
          <a:prstGeom prst="rect">
            <a:avLst/>
          </a:prstGeom>
          <a:noFill/>
          <a:ln>
            <a:noFill/>
          </a:ln>
        </p:spPr>
      </p:pic>
      <p:sp>
        <p:nvSpPr>
          <p:cNvPr id="219" name="Google Shape;219;p29"/>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220" name="Google Shape;220;p29"/>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5">
                  <a:extLst>
                    <a:ext uri="{A12FA001-AC4F-418D-AE19-62706E023703}">
                      <ahyp:hlinkClr val="tx"/>
                    </a:ext>
                  </a:extLst>
                </a:hlinkClick>
              </a:rPr>
              <a:t>https://www.salestaxandmore.com/</a:t>
            </a:r>
            <a:endParaRPr>
              <a:solidFill>
                <a:srgbClr val="0000FF"/>
              </a:solidFill>
            </a:endParaRPr>
          </a:p>
        </p:txBody>
      </p:sp>
      <p:pic>
        <p:nvPicPr>
          <p:cNvPr id="221" name="Google Shape;221;p29"/>
          <p:cNvPicPr preferRelativeResize="0"/>
          <p:nvPr/>
        </p:nvPicPr>
        <p:blipFill>
          <a:blip r:embed="rId6">
            <a:alphaModFix/>
          </a:blip>
          <a:stretch>
            <a:fillRect/>
          </a:stretch>
        </p:blipFill>
        <p:spPr>
          <a:xfrm>
            <a:off x="5243090" y="4561775"/>
            <a:ext cx="791409" cy="484500"/>
          </a:xfrm>
          <a:prstGeom prst="rect">
            <a:avLst/>
          </a:prstGeom>
          <a:noFill/>
          <a:ln>
            <a:noFill/>
          </a:ln>
        </p:spPr>
      </p:pic>
      <p:sp>
        <p:nvSpPr>
          <p:cNvPr id="222" name="Google Shape;222;p29"/>
          <p:cNvSpPr/>
          <p:nvPr/>
        </p:nvSpPr>
        <p:spPr>
          <a:xfrm>
            <a:off x="3998675" y="540625"/>
            <a:ext cx="3618600" cy="26877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Step 16</a:t>
            </a:r>
            <a:endParaRPr b="1"/>
          </a:p>
          <a:p>
            <a:pPr indent="0" lvl="0" marL="0" rtl="0" algn="l">
              <a:spcBef>
                <a:spcPts val="0"/>
              </a:spcBef>
              <a:spcAft>
                <a:spcPts val="0"/>
              </a:spcAft>
              <a:buClr>
                <a:schemeClr val="dk1"/>
              </a:buClr>
              <a:buSzPts val="1100"/>
              <a:buFont typeface="Arial"/>
              <a:buNone/>
            </a:pPr>
            <a:r>
              <a:rPr lang="en" sz="1000">
                <a:solidFill>
                  <a:schemeClr val="dk1"/>
                </a:solidFill>
              </a:rPr>
              <a:t>Country: Choose Country from the drop down list- if not USA</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Street: Type in street address- required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Street: Use if needed</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Unit Type: Choose from drop down list if applicable</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Unit:Type in unit number if applicable</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City: Type in City- required</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State: Choose from drop down list if USA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Zip: Type in Zip code</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Click </a:t>
            </a:r>
            <a:r>
              <a:rPr b="1" lang="en" sz="1100">
                <a:solidFill>
                  <a:srgbClr val="FF0000"/>
                </a:solidFill>
              </a:rPr>
              <a:t>Unverified </a:t>
            </a:r>
            <a:r>
              <a:rPr lang="en" sz="900">
                <a:solidFill>
                  <a:schemeClr val="dk1"/>
                </a:solidFill>
              </a:rPr>
              <a:t>to verify the address</a:t>
            </a:r>
            <a:endParaRPr sz="9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Click Save</a:t>
            </a:r>
            <a:endParaRPr sz="1000">
              <a:solidFill>
                <a:schemeClr val="dk1"/>
              </a:solidFill>
            </a:endParaRPr>
          </a:p>
          <a:p>
            <a:pPr indent="0" lvl="0" marL="0" rtl="0" algn="l">
              <a:spcBef>
                <a:spcPts val="0"/>
              </a:spcBef>
              <a:spcAft>
                <a:spcPts val="0"/>
              </a:spcAft>
              <a:buNone/>
            </a:pPr>
            <a:r>
              <a:rPr lang="en" sz="1200"/>
              <a:t>Next Slide</a:t>
            </a:r>
            <a:endParaRPr sz="1200"/>
          </a:p>
          <a:p>
            <a:pPr indent="0" lvl="0" marL="0" rtl="0" algn="l">
              <a:spcBef>
                <a:spcPts val="0"/>
              </a:spcBef>
              <a:spcAft>
                <a:spcPts val="0"/>
              </a:spcAft>
              <a:buNone/>
            </a:pPr>
            <a:r>
              <a:t/>
            </a:r>
            <a:endParaRPr/>
          </a:p>
        </p:txBody>
      </p:sp>
      <p:cxnSp>
        <p:nvCxnSpPr>
          <p:cNvPr id="223" name="Google Shape;223;p29"/>
          <p:cNvCxnSpPr/>
          <p:nvPr/>
        </p:nvCxnSpPr>
        <p:spPr>
          <a:xfrm>
            <a:off x="903200" y="2431875"/>
            <a:ext cx="299700" cy="0"/>
          </a:xfrm>
          <a:prstGeom prst="straightConnector1">
            <a:avLst/>
          </a:prstGeom>
          <a:noFill/>
          <a:ln cap="flat" cmpd="sng" w="9525">
            <a:solidFill>
              <a:srgbClr val="FF0000"/>
            </a:solidFill>
            <a:prstDash val="solid"/>
            <a:round/>
            <a:headEnd len="med" w="med" type="none"/>
            <a:tailEnd len="med" w="med" type="none"/>
          </a:ln>
        </p:spPr>
      </p:cxnSp>
      <p:cxnSp>
        <p:nvCxnSpPr>
          <p:cNvPr id="224" name="Google Shape;224;p29"/>
          <p:cNvCxnSpPr/>
          <p:nvPr/>
        </p:nvCxnSpPr>
        <p:spPr>
          <a:xfrm rot="10800000">
            <a:off x="1299025" y="2407875"/>
            <a:ext cx="2913300" cy="240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28" name="Shape 228"/>
        <p:cNvGrpSpPr/>
        <p:nvPr/>
      </p:nvGrpSpPr>
      <p:grpSpPr>
        <a:xfrm>
          <a:off x="0" y="0"/>
          <a:ext cx="0" cy="0"/>
          <a:chOff x="0" y="0"/>
          <a:chExt cx="0" cy="0"/>
        </a:xfrm>
      </p:grpSpPr>
      <p:pic>
        <p:nvPicPr>
          <p:cNvPr id="229" name="Google Shape;229;p30"/>
          <p:cNvPicPr preferRelativeResize="0"/>
          <p:nvPr/>
        </p:nvPicPr>
        <p:blipFill>
          <a:blip r:embed="rId3">
            <a:alphaModFix/>
          </a:blip>
          <a:stretch>
            <a:fillRect/>
          </a:stretch>
        </p:blipFill>
        <p:spPr>
          <a:xfrm>
            <a:off x="-67950" y="4265700"/>
            <a:ext cx="1131451" cy="877800"/>
          </a:xfrm>
          <a:prstGeom prst="rect">
            <a:avLst/>
          </a:prstGeom>
          <a:noFill/>
          <a:ln>
            <a:noFill/>
          </a:ln>
        </p:spPr>
      </p:pic>
      <p:sp>
        <p:nvSpPr>
          <p:cNvPr id="230" name="Google Shape;230;p30"/>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231" name="Google Shape;231;p30"/>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232" name="Google Shape;232;p30"/>
          <p:cNvPicPr preferRelativeResize="0"/>
          <p:nvPr/>
        </p:nvPicPr>
        <p:blipFill>
          <a:blip r:embed="rId5">
            <a:alphaModFix/>
          </a:blip>
          <a:stretch>
            <a:fillRect/>
          </a:stretch>
        </p:blipFill>
        <p:spPr>
          <a:xfrm>
            <a:off x="5243090" y="4561775"/>
            <a:ext cx="791409" cy="484500"/>
          </a:xfrm>
          <a:prstGeom prst="rect">
            <a:avLst/>
          </a:prstGeom>
          <a:noFill/>
          <a:ln>
            <a:noFill/>
          </a:ln>
        </p:spPr>
      </p:pic>
      <p:sp>
        <p:nvSpPr>
          <p:cNvPr id="233" name="Google Shape;233;p30"/>
          <p:cNvSpPr/>
          <p:nvPr/>
        </p:nvSpPr>
        <p:spPr>
          <a:xfrm>
            <a:off x="5011800" y="1179300"/>
            <a:ext cx="3840300" cy="5871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Step 16- Example of Owners and Officers </a:t>
            </a:r>
            <a:endParaRPr b="1"/>
          </a:p>
          <a:p>
            <a:pPr indent="457200" lvl="0" marL="457200" rtl="0" algn="l">
              <a:spcBef>
                <a:spcPts val="0"/>
              </a:spcBef>
              <a:spcAft>
                <a:spcPts val="0"/>
              </a:spcAft>
              <a:buNone/>
            </a:pPr>
            <a:r>
              <a:rPr lang="en" sz="1000">
                <a:solidFill>
                  <a:schemeClr val="dk1"/>
                </a:solidFill>
              </a:rPr>
              <a:t>Click Next once all are added</a:t>
            </a:r>
            <a:endParaRPr/>
          </a:p>
        </p:txBody>
      </p:sp>
      <p:pic>
        <p:nvPicPr>
          <p:cNvPr id="234" name="Google Shape;234;p30"/>
          <p:cNvPicPr preferRelativeResize="0"/>
          <p:nvPr/>
        </p:nvPicPr>
        <p:blipFill>
          <a:blip r:embed="rId6">
            <a:alphaModFix/>
          </a:blip>
          <a:stretch>
            <a:fillRect/>
          </a:stretch>
        </p:blipFill>
        <p:spPr>
          <a:xfrm>
            <a:off x="287550" y="1068400"/>
            <a:ext cx="4414690" cy="3197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38" name="Shape 238"/>
        <p:cNvGrpSpPr/>
        <p:nvPr/>
      </p:nvGrpSpPr>
      <p:grpSpPr>
        <a:xfrm>
          <a:off x="0" y="0"/>
          <a:ext cx="0" cy="0"/>
          <a:chOff x="0" y="0"/>
          <a:chExt cx="0" cy="0"/>
        </a:xfrm>
      </p:grpSpPr>
      <p:pic>
        <p:nvPicPr>
          <p:cNvPr id="239" name="Google Shape;239;p31"/>
          <p:cNvPicPr preferRelativeResize="0"/>
          <p:nvPr/>
        </p:nvPicPr>
        <p:blipFill>
          <a:blip r:embed="rId3">
            <a:alphaModFix/>
          </a:blip>
          <a:stretch>
            <a:fillRect/>
          </a:stretch>
        </p:blipFill>
        <p:spPr>
          <a:xfrm>
            <a:off x="1" y="4232451"/>
            <a:ext cx="1269326" cy="984773"/>
          </a:xfrm>
          <a:prstGeom prst="rect">
            <a:avLst/>
          </a:prstGeom>
          <a:noFill/>
          <a:ln>
            <a:noFill/>
          </a:ln>
        </p:spPr>
      </p:pic>
      <p:sp>
        <p:nvSpPr>
          <p:cNvPr id="240" name="Google Shape;240;p31"/>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241" name="Google Shape;241;p31"/>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242" name="Google Shape;242;p31"/>
          <p:cNvPicPr preferRelativeResize="0"/>
          <p:nvPr/>
        </p:nvPicPr>
        <p:blipFill>
          <a:blip r:embed="rId5">
            <a:alphaModFix/>
          </a:blip>
          <a:stretch>
            <a:fillRect/>
          </a:stretch>
        </p:blipFill>
        <p:spPr>
          <a:xfrm>
            <a:off x="5015624" y="4531184"/>
            <a:ext cx="878825" cy="551066"/>
          </a:xfrm>
          <a:prstGeom prst="rect">
            <a:avLst/>
          </a:prstGeom>
          <a:noFill/>
          <a:ln>
            <a:noFill/>
          </a:ln>
        </p:spPr>
      </p:pic>
      <p:sp>
        <p:nvSpPr>
          <p:cNvPr id="243" name="Google Shape;243;p31"/>
          <p:cNvSpPr/>
          <p:nvPr/>
        </p:nvSpPr>
        <p:spPr>
          <a:xfrm>
            <a:off x="5454925" y="1914825"/>
            <a:ext cx="2851800" cy="5871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17</a:t>
            </a:r>
            <a:r>
              <a:rPr lang="en"/>
              <a:t> Permanent Locations</a:t>
            </a:r>
            <a:endParaRPr/>
          </a:p>
          <a:p>
            <a:pPr indent="457200" lvl="0" marL="0" rtl="0" algn="l">
              <a:spcBef>
                <a:spcPts val="0"/>
              </a:spcBef>
              <a:spcAft>
                <a:spcPts val="0"/>
              </a:spcAft>
              <a:buNone/>
            </a:pPr>
            <a:r>
              <a:rPr lang="en"/>
              <a:t>Just Click Next</a:t>
            </a:r>
            <a:endParaRPr/>
          </a:p>
        </p:txBody>
      </p:sp>
      <p:pic>
        <p:nvPicPr>
          <p:cNvPr id="244" name="Google Shape;244;p31"/>
          <p:cNvPicPr preferRelativeResize="0"/>
          <p:nvPr/>
        </p:nvPicPr>
        <p:blipFill>
          <a:blip r:embed="rId6">
            <a:alphaModFix/>
          </a:blip>
          <a:stretch>
            <a:fillRect/>
          </a:stretch>
        </p:blipFill>
        <p:spPr>
          <a:xfrm>
            <a:off x="152400" y="636900"/>
            <a:ext cx="5150126" cy="28705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104525" y="3665050"/>
            <a:ext cx="2193902" cy="1702076"/>
          </a:xfrm>
          <a:prstGeom prst="rect">
            <a:avLst/>
          </a:prstGeom>
          <a:noFill/>
          <a:ln>
            <a:noFill/>
          </a:ln>
        </p:spPr>
      </p:pic>
      <p:sp>
        <p:nvSpPr>
          <p:cNvPr id="60" name="Google Shape;60;p14"/>
          <p:cNvSpPr txBox="1"/>
          <p:nvPr/>
        </p:nvSpPr>
        <p:spPr>
          <a:xfrm>
            <a:off x="591075" y="276800"/>
            <a:ext cx="7903200" cy="8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Illinois</a:t>
            </a:r>
            <a:r>
              <a:rPr lang="en" sz="2400"/>
              <a:t> Sales Tax Registration Instructions</a:t>
            </a:r>
            <a:endParaRPr sz="2400"/>
          </a:p>
        </p:txBody>
      </p:sp>
      <p:sp>
        <p:nvSpPr>
          <p:cNvPr id="61" name="Google Shape;61;p14"/>
          <p:cNvSpPr txBox="1"/>
          <p:nvPr/>
        </p:nvSpPr>
        <p:spPr>
          <a:xfrm>
            <a:off x="879225" y="1374875"/>
            <a:ext cx="7326900" cy="8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600">
              <a:solidFill>
                <a:srgbClr val="0000FF"/>
              </a:solidFill>
            </a:endParaRPr>
          </a:p>
        </p:txBody>
      </p:sp>
      <p:sp>
        <p:nvSpPr>
          <p:cNvPr id="62" name="Google Shape;62;p14"/>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sp>
        <p:nvSpPr>
          <p:cNvPr id="63" name="Google Shape;63;p14"/>
          <p:cNvSpPr/>
          <p:nvPr/>
        </p:nvSpPr>
        <p:spPr>
          <a:xfrm>
            <a:off x="5257950" y="2341950"/>
            <a:ext cx="2638998" cy="967598"/>
          </a:xfrm>
          <a:prstGeom prst="rect">
            <a:avLst/>
          </a:prstGeom>
        </p:spPr>
        <p:txBody>
          <a:bodyPr>
            <a:prstTxWarp prst="textPlain"/>
          </a:bodyPr>
          <a:lstStyle/>
          <a:p>
            <a:pPr lvl="0" algn="ctr"/>
            <a:r>
              <a:rPr b="0" i="0">
                <a:ln cap="flat" cmpd="sng" w="9525">
                  <a:solidFill>
                    <a:srgbClr val="595959"/>
                  </a:solidFill>
                  <a:prstDash val="solid"/>
                  <a:round/>
                  <a:headEnd len="sm" w="sm" type="none"/>
                  <a:tailEnd len="sm" w="sm" type="none"/>
                </a:ln>
                <a:solidFill>
                  <a:srgbClr val="EEEEEE"/>
                </a:solidFill>
                <a:latin typeface="Arial"/>
              </a:rPr>
              <a:t>Tax Type: </a:t>
            </a:r>
            <a:br>
              <a:rPr b="0" i="0">
                <a:ln cap="flat" cmpd="sng" w="9525">
                  <a:solidFill>
                    <a:srgbClr val="595959"/>
                  </a:solidFill>
                  <a:prstDash val="solid"/>
                  <a:round/>
                  <a:headEnd len="sm" w="sm" type="none"/>
                  <a:tailEnd len="sm" w="sm" type="none"/>
                </a:ln>
                <a:solidFill>
                  <a:srgbClr val="EEEEEE"/>
                </a:solidFill>
                <a:latin typeface="Arial"/>
              </a:rPr>
            </a:br>
            <a:r>
              <a:rPr b="0" i="0">
                <a:ln cap="flat" cmpd="sng" w="9525">
                  <a:solidFill>
                    <a:srgbClr val="595959"/>
                  </a:solidFill>
                  <a:prstDash val="solid"/>
                  <a:round/>
                  <a:headEnd len="sm" w="sm" type="none"/>
                  <a:tailEnd len="sm" w="sm" type="none"/>
                </a:ln>
                <a:solidFill>
                  <a:srgbClr val="EEEEEE"/>
                </a:solidFill>
                <a:latin typeface="Arial"/>
              </a:rPr>
              <a:t> Use Tax</a:t>
            </a:r>
          </a:p>
        </p:txBody>
      </p:sp>
      <p:sp>
        <p:nvSpPr>
          <p:cNvPr id="64" name="Google Shape;64;p14"/>
          <p:cNvSpPr txBox="1"/>
          <p:nvPr/>
        </p:nvSpPr>
        <p:spPr>
          <a:xfrm>
            <a:off x="3106625" y="1250075"/>
            <a:ext cx="5568600" cy="806400"/>
          </a:xfrm>
          <a:prstGeom prst="rect">
            <a:avLst/>
          </a:prstGeom>
          <a:noFill/>
          <a:ln>
            <a:noFill/>
          </a:ln>
        </p:spPr>
        <p:txBody>
          <a:bodyPr anchorCtr="0" anchor="t" bIns="91425" lIns="91425" spcFirstLastPara="1" rIns="91425" wrap="square" tIns="91425">
            <a:noAutofit/>
          </a:bodyPr>
          <a:lstStyle/>
          <a:p>
            <a:pPr indent="457200" lvl="0" marL="0" rtl="0" algn="ctr">
              <a:spcBef>
                <a:spcPts val="0"/>
              </a:spcBef>
              <a:spcAft>
                <a:spcPts val="0"/>
              </a:spcAft>
              <a:buClr>
                <a:schemeClr val="dk1"/>
              </a:buClr>
              <a:buSzPts val="1100"/>
              <a:buFont typeface="Arial"/>
              <a:buNone/>
            </a:pPr>
            <a:r>
              <a:rPr lang="en" sz="3000" u="sng">
                <a:solidFill>
                  <a:srgbClr val="0000FF"/>
                </a:solidFill>
                <a:hlinkClick r:id="rId5">
                  <a:extLst>
                    <a:ext uri="{A12FA001-AC4F-418D-AE19-62706E023703}">
                      <ahyp:hlinkClr val="tx"/>
                    </a:ext>
                  </a:extLst>
                </a:hlinkClick>
              </a:rPr>
              <a:t>https://mytax.illinois.gov/_/#1</a:t>
            </a:r>
            <a:endParaRPr sz="3000">
              <a:solidFill>
                <a:srgbClr val="0000FF"/>
              </a:solidFill>
            </a:endParaRPr>
          </a:p>
          <a:p>
            <a:pPr indent="0" lvl="0" marL="0" rtl="0" algn="l">
              <a:spcBef>
                <a:spcPts val="0"/>
              </a:spcBef>
              <a:spcAft>
                <a:spcPts val="0"/>
              </a:spcAft>
              <a:buNone/>
            </a:pPr>
            <a:r>
              <a:t/>
            </a:r>
            <a:endParaRPr sz="3000">
              <a:solidFill>
                <a:srgbClr val="0000FF"/>
              </a:solidFill>
            </a:endParaRPr>
          </a:p>
        </p:txBody>
      </p:sp>
      <p:pic>
        <p:nvPicPr>
          <p:cNvPr id="65" name="Google Shape;65;p14"/>
          <p:cNvPicPr preferRelativeResize="0"/>
          <p:nvPr/>
        </p:nvPicPr>
        <p:blipFill>
          <a:blip r:embed="rId6">
            <a:alphaModFix/>
          </a:blip>
          <a:stretch>
            <a:fillRect/>
          </a:stretch>
        </p:blipFill>
        <p:spPr>
          <a:xfrm>
            <a:off x="895450" y="1374875"/>
            <a:ext cx="1830150" cy="2290173"/>
          </a:xfrm>
          <a:prstGeom prst="rect">
            <a:avLst/>
          </a:prstGeom>
          <a:noFill/>
          <a:ln>
            <a:noFill/>
          </a:ln>
        </p:spPr>
      </p:pic>
      <p:pic>
        <p:nvPicPr>
          <p:cNvPr id="66" name="Google Shape;66;p14"/>
          <p:cNvPicPr preferRelativeResize="0"/>
          <p:nvPr/>
        </p:nvPicPr>
        <p:blipFill>
          <a:blip r:embed="rId7">
            <a:alphaModFix/>
          </a:blip>
          <a:stretch>
            <a:fillRect/>
          </a:stretch>
        </p:blipFill>
        <p:spPr>
          <a:xfrm>
            <a:off x="3648800" y="3766050"/>
            <a:ext cx="1830151" cy="11723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48" name="Shape 248"/>
        <p:cNvGrpSpPr/>
        <p:nvPr/>
      </p:nvGrpSpPr>
      <p:grpSpPr>
        <a:xfrm>
          <a:off x="0" y="0"/>
          <a:ext cx="0" cy="0"/>
          <a:chOff x="0" y="0"/>
          <a:chExt cx="0" cy="0"/>
        </a:xfrm>
      </p:grpSpPr>
      <p:pic>
        <p:nvPicPr>
          <p:cNvPr id="249" name="Google Shape;249;p32"/>
          <p:cNvPicPr preferRelativeResize="0"/>
          <p:nvPr/>
        </p:nvPicPr>
        <p:blipFill>
          <a:blip r:embed="rId3">
            <a:alphaModFix/>
          </a:blip>
          <a:stretch>
            <a:fillRect/>
          </a:stretch>
        </p:blipFill>
        <p:spPr>
          <a:xfrm>
            <a:off x="118975" y="427100"/>
            <a:ext cx="4453024" cy="3329819"/>
          </a:xfrm>
          <a:prstGeom prst="rect">
            <a:avLst/>
          </a:prstGeom>
          <a:noFill/>
          <a:ln>
            <a:noFill/>
          </a:ln>
        </p:spPr>
      </p:pic>
      <p:pic>
        <p:nvPicPr>
          <p:cNvPr id="250" name="Google Shape;250;p32"/>
          <p:cNvPicPr preferRelativeResize="0"/>
          <p:nvPr/>
        </p:nvPicPr>
        <p:blipFill>
          <a:blip r:embed="rId4">
            <a:alphaModFix/>
          </a:blip>
          <a:stretch>
            <a:fillRect/>
          </a:stretch>
        </p:blipFill>
        <p:spPr>
          <a:xfrm>
            <a:off x="4475939" y="2777171"/>
            <a:ext cx="4555986" cy="1884775"/>
          </a:xfrm>
          <a:prstGeom prst="rect">
            <a:avLst/>
          </a:prstGeom>
          <a:noFill/>
          <a:ln>
            <a:noFill/>
          </a:ln>
        </p:spPr>
      </p:pic>
      <p:pic>
        <p:nvPicPr>
          <p:cNvPr id="251" name="Google Shape;251;p32"/>
          <p:cNvPicPr preferRelativeResize="0"/>
          <p:nvPr/>
        </p:nvPicPr>
        <p:blipFill>
          <a:blip r:embed="rId5">
            <a:alphaModFix/>
          </a:blip>
          <a:stretch>
            <a:fillRect/>
          </a:stretch>
        </p:blipFill>
        <p:spPr>
          <a:xfrm>
            <a:off x="65926" y="4462763"/>
            <a:ext cx="1078373" cy="836627"/>
          </a:xfrm>
          <a:prstGeom prst="rect">
            <a:avLst/>
          </a:prstGeom>
          <a:noFill/>
          <a:ln>
            <a:noFill/>
          </a:ln>
        </p:spPr>
      </p:pic>
      <p:sp>
        <p:nvSpPr>
          <p:cNvPr id="252" name="Google Shape;252;p32"/>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253" name="Google Shape;253;p32"/>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6">
                  <a:extLst>
                    <a:ext uri="{A12FA001-AC4F-418D-AE19-62706E023703}">
                      <ahyp:hlinkClr val="tx"/>
                    </a:ext>
                  </a:extLst>
                </a:hlinkClick>
              </a:rPr>
              <a:t>https://www.salestaxandmore.com/</a:t>
            </a:r>
            <a:endParaRPr>
              <a:solidFill>
                <a:srgbClr val="0000FF"/>
              </a:solidFill>
            </a:endParaRPr>
          </a:p>
        </p:txBody>
      </p:sp>
      <p:pic>
        <p:nvPicPr>
          <p:cNvPr id="254" name="Google Shape;254;p32"/>
          <p:cNvPicPr preferRelativeResize="0"/>
          <p:nvPr/>
        </p:nvPicPr>
        <p:blipFill>
          <a:blip r:embed="rId7">
            <a:alphaModFix/>
          </a:blip>
          <a:stretch>
            <a:fillRect/>
          </a:stretch>
        </p:blipFill>
        <p:spPr>
          <a:xfrm>
            <a:off x="4890700" y="4661950"/>
            <a:ext cx="698974" cy="438275"/>
          </a:xfrm>
          <a:prstGeom prst="rect">
            <a:avLst/>
          </a:prstGeom>
          <a:noFill/>
          <a:ln>
            <a:noFill/>
          </a:ln>
        </p:spPr>
      </p:pic>
      <p:pic>
        <p:nvPicPr>
          <p:cNvPr id="255" name="Google Shape;255;p32"/>
          <p:cNvPicPr preferRelativeResize="0"/>
          <p:nvPr/>
        </p:nvPicPr>
        <p:blipFill>
          <a:blip r:embed="rId8">
            <a:alphaModFix/>
          </a:blip>
          <a:stretch>
            <a:fillRect/>
          </a:stretch>
        </p:blipFill>
        <p:spPr>
          <a:xfrm>
            <a:off x="232250" y="2682305"/>
            <a:ext cx="4658449" cy="1884775"/>
          </a:xfrm>
          <a:prstGeom prst="rect">
            <a:avLst/>
          </a:prstGeom>
          <a:noFill/>
          <a:ln>
            <a:noFill/>
          </a:ln>
        </p:spPr>
      </p:pic>
      <p:sp>
        <p:nvSpPr>
          <p:cNvPr id="256" name="Google Shape;256;p32"/>
          <p:cNvSpPr/>
          <p:nvPr/>
        </p:nvSpPr>
        <p:spPr>
          <a:xfrm>
            <a:off x="4757825" y="1202950"/>
            <a:ext cx="4274100" cy="16845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Step 18</a:t>
            </a:r>
            <a:r>
              <a:rPr lang="en"/>
              <a:t> Changing Locations</a:t>
            </a:r>
            <a:endParaRPr/>
          </a:p>
          <a:p>
            <a:pPr indent="0" lvl="0" marL="0" rtl="0" algn="l">
              <a:spcBef>
                <a:spcPts val="0"/>
              </a:spcBef>
              <a:spcAft>
                <a:spcPts val="0"/>
              </a:spcAft>
              <a:buNone/>
            </a:pPr>
            <a:r>
              <a:rPr lang="en"/>
              <a:t>Highly recommended to Choose at the minimum</a:t>
            </a:r>
            <a:endParaRPr/>
          </a:p>
          <a:p>
            <a:pPr indent="0" lvl="0" marL="0" rtl="0" algn="l">
              <a:spcBef>
                <a:spcPts val="0"/>
              </a:spcBef>
              <a:spcAft>
                <a:spcPts val="0"/>
              </a:spcAft>
              <a:buNone/>
            </a:pPr>
            <a:r>
              <a:rPr lang="en"/>
              <a:t>Municipalities: Chicago- bottom of page 6</a:t>
            </a:r>
            <a:endParaRPr/>
          </a:p>
          <a:p>
            <a:pPr indent="0" lvl="0" marL="0" rtl="0" algn="l">
              <a:spcBef>
                <a:spcPts val="0"/>
              </a:spcBef>
              <a:spcAft>
                <a:spcPts val="0"/>
              </a:spcAft>
              <a:buNone/>
            </a:pPr>
            <a:r>
              <a:rPr lang="en"/>
              <a:t>Counties: Cook County</a:t>
            </a:r>
            <a:endParaRPr/>
          </a:p>
          <a:p>
            <a:pPr indent="0" lvl="0" marL="0" rtl="0" algn="l">
              <a:spcBef>
                <a:spcPts val="0"/>
              </a:spcBef>
              <a:spcAft>
                <a:spcPts val="0"/>
              </a:spcAft>
              <a:buNone/>
            </a:pPr>
            <a:r>
              <a:rPr lang="en" sz="800"/>
              <a:t>Add any others that your company needs to or you can add others as needed </a:t>
            </a:r>
            <a:endParaRPr sz="800"/>
          </a:p>
          <a:p>
            <a:pPr indent="0" lvl="0" marL="0" rtl="0" algn="l">
              <a:spcBef>
                <a:spcPts val="0"/>
              </a:spcBef>
              <a:spcAft>
                <a:spcPts val="0"/>
              </a:spcAft>
              <a:buNone/>
            </a:pPr>
            <a:r>
              <a:rPr lang="en"/>
              <a:t>Highly recommended to Save a Draft at this point</a:t>
            </a:r>
            <a:endParaRPr/>
          </a:p>
          <a:p>
            <a:pPr indent="0" lvl="0" marL="0" rtl="0" algn="l">
              <a:spcBef>
                <a:spcPts val="0"/>
              </a:spcBef>
              <a:spcAft>
                <a:spcPts val="0"/>
              </a:spcAft>
              <a:buNone/>
            </a:pPr>
            <a:r>
              <a:rPr lang="en"/>
              <a:t>Click Next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60" name="Shape 260"/>
        <p:cNvGrpSpPr/>
        <p:nvPr/>
      </p:nvGrpSpPr>
      <p:grpSpPr>
        <a:xfrm>
          <a:off x="0" y="0"/>
          <a:ext cx="0" cy="0"/>
          <a:chOff x="0" y="0"/>
          <a:chExt cx="0" cy="0"/>
        </a:xfrm>
      </p:grpSpPr>
      <p:pic>
        <p:nvPicPr>
          <p:cNvPr id="261" name="Google Shape;261;p33"/>
          <p:cNvPicPr preferRelativeResize="0"/>
          <p:nvPr/>
        </p:nvPicPr>
        <p:blipFill>
          <a:blip r:embed="rId3">
            <a:alphaModFix/>
          </a:blip>
          <a:stretch>
            <a:fillRect/>
          </a:stretch>
        </p:blipFill>
        <p:spPr>
          <a:xfrm>
            <a:off x="5069575" y="4507550"/>
            <a:ext cx="961148" cy="745675"/>
          </a:xfrm>
          <a:prstGeom prst="rect">
            <a:avLst/>
          </a:prstGeom>
          <a:noFill/>
          <a:ln>
            <a:noFill/>
          </a:ln>
        </p:spPr>
      </p:pic>
      <p:sp>
        <p:nvSpPr>
          <p:cNvPr id="262" name="Google Shape;262;p33"/>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263" name="Google Shape;263;p33"/>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264" name="Google Shape;264;p33"/>
          <p:cNvPicPr preferRelativeResize="0"/>
          <p:nvPr/>
        </p:nvPicPr>
        <p:blipFill>
          <a:blip r:embed="rId5">
            <a:alphaModFix/>
          </a:blip>
          <a:stretch>
            <a:fillRect/>
          </a:stretch>
        </p:blipFill>
        <p:spPr>
          <a:xfrm>
            <a:off x="4112390" y="4682700"/>
            <a:ext cx="734886" cy="460800"/>
          </a:xfrm>
          <a:prstGeom prst="rect">
            <a:avLst/>
          </a:prstGeom>
          <a:noFill/>
          <a:ln>
            <a:noFill/>
          </a:ln>
        </p:spPr>
      </p:pic>
      <p:sp>
        <p:nvSpPr>
          <p:cNvPr id="265" name="Google Shape;265;p33"/>
          <p:cNvSpPr/>
          <p:nvPr/>
        </p:nvSpPr>
        <p:spPr>
          <a:xfrm>
            <a:off x="4933925" y="1561125"/>
            <a:ext cx="3930300" cy="6069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19 Responsible Parties</a:t>
            </a:r>
            <a:endParaRPr/>
          </a:p>
          <a:p>
            <a:pPr indent="0" lvl="0" marL="0" rtl="0" algn="l">
              <a:spcBef>
                <a:spcPts val="0"/>
              </a:spcBef>
              <a:spcAft>
                <a:spcPts val="0"/>
              </a:spcAft>
              <a:buNone/>
            </a:pPr>
            <a:r>
              <a:rPr lang="en"/>
              <a:t>Click </a:t>
            </a:r>
            <a:r>
              <a:rPr lang="en">
                <a:solidFill>
                  <a:srgbClr val="0000FF"/>
                </a:solidFill>
              </a:rPr>
              <a:t>+ Add a Responsible party </a:t>
            </a:r>
            <a:r>
              <a:rPr lang="en">
                <a:solidFill>
                  <a:schemeClr val="dk1"/>
                </a:solidFill>
              </a:rPr>
              <a:t>Next slide</a:t>
            </a:r>
            <a:endParaRPr>
              <a:solidFill>
                <a:schemeClr val="dk1"/>
              </a:solidFill>
            </a:endParaRPr>
          </a:p>
        </p:txBody>
      </p:sp>
      <p:pic>
        <p:nvPicPr>
          <p:cNvPr id="266" name="Google Shape;266;p33"/>
          <p:cNvPicPr preferRelativeResize="0"/>
          <p:nvPr/>
        </p:nvPicPr>
        <p:blipFill>
          <a:blip r:embed="rId6">
            <a:alphaModFix/>
          </a:blip>
          <a:stretch>
            <a:fillRect/>
          </a:stretch>
        </p:blipFill>
        <p:spPr>
          <a:xfrm>
            <a:off x="358550" y="1419000"/>
            <a:ext cx="4488725" cy="2049034"/>
          </a:xfrm>
          <a:prstGeom prst="rect">
            <a:avLst/>
          </a:prstGeom>
          <a:noFill/>
          <a:ln>
            <a:noFill/>
          </a:ln>
        </p:spPr>
      </p:pic>
      <p:cxnSp>
        <p:nvCxnSpPr>
          <p:cNvPr id="267" name="Google Shape;267;p33"/>
          <p:cNvCxnSpPr/>
          <p:nvPr/>
        </p:nvCxnSpPr>
        <p:spPr>
          <a:xfrm flipH="1">
            <a:off x="3864525" y="2048200"/>
            <a:ext cx="1139100" cy="569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71" name="Shape 271"/>
        <p:cNvGrpSpPr/>
        <p:nvPr/>
      </p:nvGrpSpPr>
      <p:grpSpPr>
        <a:xfrm>
          <a:off x="0" y="0"/>
          <a:ext cx="0" cy="0"/>
          <a:chOff x="0" y="0"/>
          <a:chExt cx="0" cy="0"/>
        </a:xfrm>
      </p:grpSpPr>
      <p:pic>
        <p:nvPicPr>
          <p:cNvPr id="272" name="Google Shape;272;p34"/>
          <p:cNvPicPr preferRelativeResize="0"/>
          <p:nvPr/>
        </p:nvPicPr>
        <p:blipFill>
          <a:blip r:embed="rId3">
            <a:alphaModFix/>
          </a:blip>
          <a:stretch>
            <a:fillRect/>
          </a:stretch>
        </p:blipFill>
        <p:spPr>
          <a:xfrm>
            <a:off x="30351" y="4174526"/>
            <a:ext cx="1248973" cy="968975"/>
          </a:xfrm>
          <a:prstGeom prst="rect">
            <a:avLst/>
          </a:prstGeom>
          <a:noFill/>
          <a:ln>
            <a:noFill/>
          </a:ln>
        </p:spPr>
      </p:pic>
      <p:sp>
        <p:nvSpPr>
          <p:cNvPr id="273" name="Google Shape;273;p34"/>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274" name="Google Shape;274;p34"/>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275" name="Google Shape;275;p34"/>
          <p:cNvPicPr preferRelativeResize="0"/>
          <p:nvPr/>
        </p:nvPicPr>
        <p:blipFill>
          <a:blip r:embed="rId5">
            <a:alphaModFix/>
          </a:blip>
          <a:stretch>
            <a:fillRect/>
          </a:stretch>
        </p:blipFill>
        <p:spPr>
          <a:xfrm>
            <a:off x="4671824" y="4619950"/>
            <a:ext cx="834951" cy="523551"/>
          </a:xfrm>
          <a:prstGeom prst="rect">
            <a:avLst/>
          </a:prstGeom>
          <a:noFill/>
          <a:ln>
            <a:noFill/>
          </a:ln>
        </p:spPr>
      </p:pic>
      <p:sp>
        <p:nvSpPr>
          <p:cNvPr id="276" name="Google Shape;276;p34"/>
          <p:cNvSpPr/>
          <p:nvPr/>
        </p:nvSpPr>
        <p:spPr>
          <a:xfrm>
            <a:off x="4344825" y="636900"/>
            <a:ext cx="4723200" cy="34674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Step 21 Responsiblie Parties</a:t>
            </a:r>
            <a:endParaRPr b="1"/>
          </a:p>
          <a:p>
            <a:pPr indent="0" lvl="0" marL="0" rtl="0" algn="l">
              <a:spcBef>
                <a:spcPts val="0"/>
              </a:spcBef>
              <a:spcAft>
                <a:spcPts val="0"/>
              </a:spcAft>
              <a:buNone/>
            </a:pPr>
            <a:r>
              <a:rPr lang="en" sz="1000"/>
              <a:t>SSN: Type in SSN</a:t>
            </a:r>
            <a:endParaRPr sz="1000"/>
          </a:p>
          <a:p>
            <a:pPr indent="0" lvl="0" marL="0" rtl="0" algn="l">
              <a:lnSpc>
                <a:spcPct val="100000"/>
              </a:lnSpc>
              <a:spcBef>
                <a:spcPts val="0"/>
              </a:spcBef>
              <a:spcAft>
                <a:spcPts val="0"/>
              </a:spcAft>
              <a:buNone/>
            </a:pPr>
            <a:r>
              <a:rPr lang="en" sz="1100">
                <a:solidFill>
                  <a:schemeClr val="dk1"/>
                </a:solidFill>
                <a:highlight>
                  <a:schemeClr val="accent1"/>
                </a:highlight>
                <a:latin typeface="Roboto"/>
                <a:ea typeface="Roboto"/>
                <a:cs typeface="Roboto"/>
                <a:sym typeface="Roboto"/>
              </a:rPr>
              <a:t>Last Name: Type in Last name</a:t>
            </a:r>
            <a:endParaRPr sz="1100">
              <a:solidFill>
                <a:schemeClr val="dk1"/>
              </a:solidFill>
              <a:highlight>
                <a:schemeClr val="accent1"/>
              </a:highlight>
              <a:latin typeface="Roboto"/>
              <a:ea typeface="Roboto"/>
              <a:cs typeface="Roboto"/>
              <a:sym typeface="Roboto"/>
            </a:endParaRPr>
          </a:p>
          <a:p>
            <a:pPr indent="0" lvl="0" marL="0" rtl="0" algn="l">
              <a:lnSpc>
                <a:spcPct val="100000"/>
              </a:lnSpc>
              <a:spcBef>
                <a:spcPts val="0"/>
              </a:spcBef>
              <a:spcAft>
                <a:spcPts val="0"/>
              </a:spcAft>
              <a:buNone/>
            </a:pPr>
            <a:r>
              <a:rPr lang="en" sz="1100">
                <a:solidFill>
                  <a:schemeClr val="dk1"/>
                </a:solidFill>
                <a:highlight>
                  <a:schemeClr val="accent1"/>
                </a:highlight>
                <a:latin typeface="Roboto"/>
                <a:ea typeface="Roboto"/>
                <a:cs typeface="Roboto"/>
                <a:sym typeface="Roboto"/>
              </a:rPr>
              <a:t>First Name: Type in first name</a:t>
            </a:r>
            <a:endParaRPr sz="1100">
              <a:solidFill>
                <a:schemeClr val="dk1"/>
              </a:solidFill>
              <a:highlight>
                <a:schemeClr val="accent1"/>
              </a:highlight>
              <a:latin typeface="Roboto"/>
              <a:ea typeface="Roboto"/>
              <a:cs typeface="Roboto"/>
              <a:sym typeface="Roboto"/>
            </a:endParaRPr>
          </a:p>
          <a:p>
            <a:pPr indent="0" lvl="0" marL="0" rtl="0" algn="l">
              <a:lnSpc>
                <a:spcPct val="100000"/>
              </a:lnSpc>
              <a:spcBef>
                <a:spcPts val="0"/>
              </a:spcBef>
              <a:spcAft>
                <a:spcPts val="0"/>
              </a:spcAft>
              <a:buNone/>
            </a:pPr>
            <a:r>
              <a:rPr lang="en" sz="1100">
                <a:solidFill>
                  <a:schemeClr val="dk1"/>
                </a:solidFill>
                <a:highlight>
                  <a:schemeClr val="accent1"/>
                </a:highlight>
                <a:latin typeface="Roboto"/>
                <a:ea typeface="Roboto"/>
                <a:cs typeface="Roboto"/>
                <a:sym typeface="Roboto"/>
              </a:rPr>
              <a:t>Date of Birth: High recommended to enter</a:t>
            </a:r>
            <a:endParaRPr sz="1100">
              <a:solidFill>
                <a:schemeClr val="dk1"/>
              </a:solidFill>
              <a:highlight>
                <a:schemeClr val="accent1"/>
              </a:highlight>
              <a:latin typeface="Roboto"/>
              <a:ea typeface="Roboto"/>
              <a:cs typeface="Roboto"/>
              <a:sym typeface="Roboto"/>
            </a:endParaRPr>
          </a:p>
          <a:p>
            <a:pPr indent="0" lvl="0" marL="0" rtl="0" algn="l">
              <a:lnSpc>
                <a:spcPct val="100000"/>
              </a:lnSpc>
              <a:spcBef>
                <a:spcPts val="0"/>
              </a:spcBef>
              <a:spcAft>
                <a:spcPts val="0"/>
              </a:spcAft>
              <a:buNone/>
            </a:pPr>
            <a:r>
              <a:rPr lang="en" sz="900">
                <a:solidFill>
                  <a:schemeClr val="dk1"/>
                </a:solidFill>
                <a:highlight>
                  <a:schemeClr val="accent1"/>
                </a:highlight>
              </a:rPr>
              <a:t>Under penalties of perjury, I state that I have examined this information and, to the best of my knowledge, it is true, correct, and complete. I further attest that I will be responsible for filing returns and paying the taxes indicated. Checking “Agree” serves as your signature for this purpose. If the responsible party is not present to click agree, click on the REG-1-R Responsible Party Form button below to download the paper form. </a:t>
            </a:r>
            <a:r>
              <a:rPr b="1" lang="en" sz="900">
                <a:solidFill>
                  <a:schemeClr val="dk1"/>
                </a:solidFill>
                <a:highlight>
                  <a:schemeClr val="accent1"/>
                </a:highlight>
              </a:rPr>
              <a:t>AGREE</a:t>
            </a:r>
            <a:endParaRPr b="1" sz="900">
              <a:solidFill>
                <a:schemeClr val="dk1"/>
              </a:solidFill>
              <a:highlight>
                <a:schemeClr val="accent1"/>
              </a:highlight>
            </a:endParaRPr>
          </a:p>
          <a:p>
            <a:pPr indent="0" lvl="0" marL="0" rtl="0" algn="l">
              <a:lnSpc>
                <a:spcPct val="100000"/>
              </a:lnSpc>
              <a:spcBef>
                <a:spcPts val="0"/>
              </a:spcBef>
              <a:spcAft>
                <a:spcPts val="0"/>
              </a:spcAft>
              <a:buNone/>
            </a:pPr>
            <a:r>
              <a:rPr lang="en" sz="1100">
                <a:solidFill>
                  <a:srgbClr val="0000FF"/>
                </a:solidFill>
                <a:highlight>
                  <a:schemeClr val="accent1"/>
                </a:highlight>
                <a:latin typeface="Roboto"/>
                <a:ea typeface="Roboto"/>
                <a:cs typeface="Roboto"/>
                <a:sym typeface="Roboto"/>
              </a:rPr>
              <a:t>Click here to enter the address</a:t>
            </a:r>
            <a:r>
              <a:rPr lang="en" sz="1100">
                <a:solidFill>
                  <a:schemeClr val="dk1"/>
                </a:solidFill>
                <a:highlight>
                  <a:schemeClr val="accent1"/>
                </a:highlight>
                <a:latin typeface="Roboto"/>
                <a:ea typeface="Roboto"/>
                <a:cs typeface="Roboto"/>
                <a:sym typeface="Roboto"/>
              </a:rPr>
              <a:t>- see next slide for instructions</a:t>
            </a:r>
            <a:endParaRPr sz="1100">
              <a:solidFill>
                <a:schemeClr val="dk1"/>
              </a:solidFill>
              <a:highlight>
                <a:schemeClr val="accent1"/>
              </a:highlight>
              <a:latin typeface="Roboto"/>
              <a:ea typeface="Roboto"/>
              <a:cs typeface="Roboto"/>
              <a:sym typeface="Roboto"/>
            </a:endParaRPr>
          </a:p>
          <a:p>
            <a:pPr indent="0" lvl="0" marL="0" rtl="0" algn="l">
              <a:lnSpc>
                <a:spcPct val="100000"/>
              </a:lnSpc>
              <a:spcBef>
                <a:spcPts val="0"/>
              </a:spcBef>
              <a:spcAft>
                <a:spcPts val="0"/>
              </a:spcAft>
              <a:buNone/>
            </a:pPr>
            <a:r>
              <a:rPr lang="en" sz="1100">
                <a:solidFill>
                  <a:schemeClr val="dk1"/>
                </a:solidFill>
                <a:highlight>
                  <a:schemeClr val="accent1"/>
                </a:highlight>
                <a:latin typeface="Roboto"/>
                <a:ea typeface="Roboto"/>
                <a:cs typeface="Roboto"/>
                <a:sym typeface="Roboto"/>
              </a:rPr>
              <a:t>Phone Number: Type in business phone number</a:t>
            </a:r>
            <a:endParaRPr sz="1100">
              <a:solidFill>
                <a:schemeClr val="dk1"/>
              </a:solidFill>
              <a:highlight>
                <a:schemeClr val="accent1"/>
              </a:highlight>
              <a:latin typeface="Roboto"/>
              <a:ea typeface="Roboto"/>
              <a:cs typeface="Roboto"/>
              <a:sym typeface="Roboto"/>
            </a:endParaRPr>
          </a:p>
          <a:p>
            <a:pPr indent="0" lvl="0" marL="0" rtl="0" algn="l">
              <a:lnSpc>
                <a:spcPct val="100000"/>
              </a:lnSpc>
              <a:spcBef>
                <a:spcPts val="0"/>
              </a:spcBef>
              <a:spcAft>
                <a:spcPts val="0"/>
              </a:spcAft>
              <a:buNone/>
            </a:pPr>
            <a:r>
              <a:rPr lang="en">
                <a:solidFill>
                  <a:schemeClr val="dk1"/>
                </a:solidFill>
                <a:highlight>
                  <a:schemeClr val="accent1"/>
                </a:highlight>
              </a:rPr>
              <a:t>Taxes and Fees You Are Responsible For</a:t>
            </a:r>
            <a:endParaRPr>
              <a:solidFill>
                <a:schemeClr val="dk1"/>
              </a:solidFill>
              <a:highlight>
                <a:schemeClr val="accent1"/>
              </a:highlight>
            </a:endParaRPr>
          </a:p>
          <a:p>
            <a:pPr indent="0" lvl="0" marL="0" rtl="0" algn="l">
              <a:lnSpc>
                <a:spcPct val="100000"/>
              </a:lnSpc>
              <a:spcBef>
                <a:spcPts val="0"/>
              </a:spcBef>
              <a:spcAft>
                <a:spcPts val="0"/>
              </a:spcAft>
              <a:buNone/>
            </a:pPr>
            <a:r>
              <a:rPr lang="en" sz="1100">
                <a:solidFill>
                  <a:schemeClr val="dk1"/>
                </a:solidFill>
                <a:highlight>
                  <a:schemeClr val="accent1"/>
                </a:highlight>
                <a:latin typeface="Roboto"/>
                <a:ea typeface="Roboto"/>
                <a:cs typeface="Roboto"/>
                <a:sym typeface="Roboto"/>
              </a:rPr>
              <a:t>If you are responsible for all Taxes and Fees associated with this business, click Yes- YES</a:t>
            </a:r>
            <a:endParaRPr sz="1100">
              <a:solidFill>
                <a:schemeClr val="dk1"/>
              </a:solidFill>
              <a:highlight>
                <a:schemeClr val="accent1"/>
              </a:highlight>
              <a:latin typeface="Roboto"/>
              <a:ea typeface="Roboto"/>
              <a:cs typeface="Roboto"/>
              <a:sym typeface="Roboto"/>
            </a:endParaRPr>
          </a:p>
          <a:p>
            <a:pPr indent="0" lvl="0" marL="0" rtl="0" algn="l">
              <a:lnSpc>
                <a:spcPct val="100000"/>
              </a:lnSpc>
              <a:spcBef>
                <a:spcPts val="0"/>
              </a:spcBef>
              <a:spcAft>
                <a:spcPts val="0"/>
              </a:spcAft>
              <a:buNone/>
            </a:pPr>
            <a:r>
              <a:rPr lang="en" sz="1100">
                <a:solidFill>
                  <a:schemeClr val="dk1"/>
                </a:solidFill>
                <a:highlight>
                  <a:schemeClr val="accent1"/>
                </a:highlight>
                <a:latin typeface="Roboto"/>
                <a:ea typeface="Roboto"/>
                <a:cs typeface="Roboto"/>
                <a:sym typeface="Roboto"/>
              </a:rPr>
              <a:t>Sales and Use taxes and fees- YES</a:t>
            </a:r>
            <a:endParaRPr sz="1100">
              <a:solidFill>
                <a:schemeClr val="dk1"/>
              </a:solidFill>
              <a:highlight>
                <a:schemeClr val="accent1"/>
              </a:highlight>
              <a:latin typeface="Roboto"/>
              <a:ea typeface="Roboto"/>
              <a:cs typeface="Roboto"/>
              <a:sym typeface="Roboto"/>
            </a:endParaRPr>
          </a:p>
          <a:p>
            <a:pPr indent="0" lvl="0" marL="0" rtl="0" algn="l">
              <a:lnSpc>
                <a:spcPct val="100000"/>
              </a:lnSpc>
              <a:spcBef>
                <a:spcPts val="0"/>
              </a:spcBef>
              <a:spcAft>
                <a:spcPts val="0"/>
              </a:spcAft>
              <a:buNone/>
            </a:pPr>
            <a:r>
              <a:rPr lang="en" sz="1100">
                <a:solidFill>
                  <a:schemeClr val="dk1"/>
                </a:solidFill>
                <a:highlight>
                  <a:schemeClr val="accent1"/>
                </a:highlight>
                <a:latin typeface="Roboto"/>
                <a:ea typeface="Roboto"/>
                <a:cs typeface="Roboto"/>
                <a:sym typeface="Roboto"/>
              </a:rPr>
              <a:t>Click </a:t>
            </a:r>
            <a:r>
              <a:rPr lang="en" sz="1100">
                <a:solidFill>
                  <a:srgbClr val="0000FF"/>
                </a:solidFill>
                <a:highlight>
                  <a:schemeClr val="accent1"/>
                </a:highlight>
                <a:latin typeface="Roboto"/>
                <a:ea typeface="Roboto"/>
                <a:cs typeface="Roboto"/>
                <a:sym typeface="Roboto"/>
              </a:rPr>
              <a:t>+ Add a Responsible party</a:t>
            </a:r>
            <a:r>
              <a:rPr lang="en" sz="1100">
                <a:solidFill>
                  <a:schemeClr val="dk1"/>
                </a:solidFill>
                <a:highlight>
                  <a:schemeClr val="accent1"/>
                </a:highlight>
                <a:latin typeface="Roboto"/>
                <a:ea typeface="Roboto"/>
                <a:cs typeface="Roboto"/>
                <a:sym typeface="Roboto"/>
              </a:rPr>
              <a:t> until all are added</a:t>
            </a:r>
            <a:endParaRPr sz="1100">
              <a:solidFill>
                <a:schemeClr val="dk1"/>
              </a:solidFill>
              <a:highlight>
                <a:schemeClr val="accent1"/>
              </a:highlight>
              <a:latin typeface="Roboto"/>
              <a:ea typeface="Roboto"/>
              <a:cs typeface="Roboto"/>
              <a:sym typeface="Roboto"/>
            </a:endParaRPr>
          </a:p>
          <a:p>
            <a:pPr indent="0" lvl="0" marL="0" rtl="0" algn="l">
              <a:lnSpc>
                <a:spcPct val="100000"/>
              </a:lnSpc>
              <a:spcBef>
                <a:spcPts val="0"/>
              </a:spcBef>
              <a:spcAft>
                <a:spcPts val="0"/>
              </a:spcAft>
              <a:buNone/>
            </a:pPr>
            <a:r>
              <a:rPr lang="en" sz="1100">
                <a:solidFill>
                  <a:schemeClr val="dk1"/>
                </a:solidFill>
                <a:highlight>
                  <a:schemeClr val="accent1"/>
                </a:highlight>
                <a:latin typeface="Roboto"/>
                <a:ea typeface="Roboto"/>
                <a:cs typeface="Roboto"/>
                <a:sym typeface="Roboto"/>
              </a:rPr>
              <a:t>Click Next </a:t>
            </a:r>
            <a:endParaRPr sz="1100">
              <a:solidFill>
                <a:schemeClr val="dk1"/>
              </a:solidFill>
              <a:highlight>
                <a:schemeClr val="accent1"/>
              </a:highlight>
              <a:latin typeface="Roboto"/>
              <a:ea typeface="Roboto"/>
              <a:cs typeface="Roboto"/>
              <a:sym typeface="Roboto"/>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40000"/>
              </a:lnSpc>
              <a:spcBef>
                <a:spcPts val="0"/>
              </a:spcBef>
              <a:spcAft>
                <a:spcPts val="0"/>
              </a:spcAft>
              <a:buClr>
                <a:schemeClr val="dk1"/>
              </a:buClr>
              <a:buSzPts val="1100"/>
              <a:buFont typeface="Arial"/>
              <a:buNone/>
            </a:pPr>
            <a:r>
              <a:t/>
            </a:r>
            <a:endParaRPr sz="1100">
              <a:solidFill>
                <a:srgbClr val="4E4F52"/>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b="1"/>
          </a:p>
        </p:txBody>
      </p:sp>
      <p:pic>
        <p:nvPicPr>
          <p:cNvPr id="277" name="Google Shape;277;p34"/>
          <p:cNvPicPr preferRelativeResize="0"/>
          <p:nvPr/>
        </p:nvPicPr>
        <p:blipFill>
          <a:blip r:embed="rId6">
            <a:alphaModFix/>
          </a:blip>
          <a:stretch>
            <a:fillRect/>
          </a:stretch>
        </p:blipFill>
        <p:spPr>
          <a:xfrm>
            <a:off x="152400" y="636900"/>
            <a:ext cx="4040026" cy="3312167"/>
          </a:xfrm>
          <a:prstGeom prst="rect">
            <a:avLst/>
          </a:prstGeom>
          <a:noFill/>
          <a:ln>
            <a:noFill/>
          </a:ln>
        </p:spPr>
      </p:pic>
      <p:cxnSp>
        <p:nvCxnSpPr>
          <p:cNvPr id="278" name="Google Shape;278;p34"/>
          <p:cNvCxnSpPr/>
          <p:nvPr/>
        </p:nvCxnSpPr>
        <p:spPr>
          <a:xfrm rot="10800000">
            <a:off x="3037475" y="1802550"/>
            <a:ext cx="1552500" cy="875100"/>
          </a:xfrm>
          <a:prstGeom prst="straightConnector1">
            <a:avLst/>
          </a:prstGeom>
          <a:noFill/>
          <a:ln cap="flat" cmpd="sng" w="9525">
            <a:solidFill>
              <a:srgbClr val="FF0000"/>
            </a:solidFill>
            <a:prstDash val="solid"/>
            <a:round/>
            <a:headEnd len="med" w="med" type="none"/>
            <a:tailEnd len="med" w="med" type="triangle"/>
          </a:ln>
        </p:spPr>
      </p:cxnSp>
      <p:cxnSp>
        <p:nvCxnSpPr>
          <p:cNvPr id="279" name="Google Shape;279;p34"/>
          <p:cNvCxnSpPr/>
          <p:nvPr/>
        </p:nvCxnSpPr>
        <p:spPr>
          <a:xfrm rot="10800000">
            <a:off x="3247200" y="3606725"/>
            <a:ext cx="1336800" cy="1260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83" name="Shape 283"/>
        <p:cNvGrpSpPr/>
        <p:nvPr/>
      </p:nvGrpSpPr>
      <p:grpSpPr>
        <a:xfrm>
          <a:off x="0" y="0"/>
          <a:ext cx="0" cy="0"/>
          <a:chOff x="0" y="0"/>
          <a:chExt cx="0" cy="0"/>
        </a:xfrm>
      </p:grpSpPr>
      <p:pic>
        <p:nvPicPr>
          <p:cNvPr id="284" name="Google Shape;284;p35"/>
          <p:cNvPicPr preferRelativeResize="0"/>
          <p:nvPr/>
        </p:nvPicPr>
        <p:blipFill>
          <a:blip r:embed="rId3">
            <a:alphaModFix/>
          </a:blip>
          <a:stretch>
            <a:fillRect/>
          </a:stretch>
        </p:blipFill>
        <p:spPr>
          <a:xfrm>
            <a:off x="1" y="4160850"/>
            <a:ext cx="1431177" cy="1110327"/>
          </a:xfrm>
          <a:prstGeom prst="rect">
            <a:avLst/>
          </a:prstGeom>
          <a:noFill/>
          <a:ln>
            <a:noFill/>
          </a:ln>
        </p:spPr>
      </p:pic>
      <p:sp>
        <p:nvSpPr>
          <p:cNvPr id="285" name="Google Shape;285;p35"/>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286" name="Google Shape;286;p35"/>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287" name="Google Shape;287;p35"/>
          <p:cNvPicPr preferRelativeResize="0"/>
          <p:nvPr/>
        </p:nvPicPr>
        <p:blipFill>
          <a:blip r:embed="rId5">
            <a:alphaModFix/>
          </a:blip>
          <a:stretch>
            <a:fillRect/>
          </a:stretch>
        </p:blipFill>
        <p:spPr>
          <a:xfrm>
            <a:off x="4910058" y="4549775"/>
            <a:ext cx="772666" cy="484500"/>
          </a:xfrm>
          <a:prstGeom prst="rect">
            <a:avLst/>
          </a:prstGeom>
          <a:noFill/>
          <a:ln>
            <a:noFill/>
          </a:ln>
        </p:spPr>
      </p:pic>
      <p:sp>
        <p:nvSpPr>
          <p:cNvPr id="288" name="Google Shape;288;p35"/>
          <p:cNvSpPr/>
          <p:nvPr/>
        </p:nvSpPr>
        <p:spPr>
          <a:xfrm>
            <a:off x="1357225" y="1423450"/>
            <a:ext cx="2871000" cy="8208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22</a:t>
            </a:r>
            <a:endParaRPr/>
          </a:p>
          <a:p>
            <a:pPr indent="0" lvl="0" marL="0" rtl="0" algn="l">
              <a:spcBef>
                <a:spcPts val="0"/>
              </a:spcBef>
              <a:spcAft>
                <a:spcPts val="0"/>
              </a:spcAft>
              <a:buNone/>
            </a:pPr>
            <a:r>
              <a:rPr i="1" lang="en"/>
              <a:t>Enter</a:t>
            </a:r>
            <a:r>
              <a:rPr lang="en"/>
              <a:t> - Username and password</a:t>
            </a:r>
            <a:endParaRPr/>
          </a:p>
          <a:p>
            <a:pPr indent="0" lvl="0" marL="0" rtl="0" algn="l">
              <a:spcBef>
                <a:spcPts val="0"/>
              </a:spcBef>
              <a:spcAft>
                <a:spcPts val="0"/>
              </a:spcAft>
              <a:buNone/>
            </a:pPr>
            <a:r>
              <a:rPr i="1" lang="en"/>
              <a:t>Click</a:t>
            </a:r>
            <a:r>
              <a:rPr lang="en"/>
              <a:t> - Logon</a:t>
            </a:r>
            <a:endParaRPr/>
          </a:p>
        </p:txBody>
      </p:sp>
      <p:pic>
        <p:nvPicPr>
          <p:cNvPr id="289" name="Google Shape;289;p35"/>
          <p:cNvPicPr preferRelativeResize="0"/>
          <p:nvPr/>
        </p:nvPicPr>
        <p:blipFill>
          <a:blip r:embed="rId6">
            <a:alphaModFix/>
          </a:blip>
          <a:stretch>
            <a:fillRect/>
          </a:stretch>
        </p:blipFill>
        <p:spPr>
          <a:xfrm>
            <a:off x="4380625" y="636900"/>
            <a:ext cx="4610975" cy="307907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93" name="Shape 293"/>
        <p:cNvGrpSpPr/>
        <p:nvPr/>
      </p:nvGrpSpPr>
      <p:grpSpPr>
        <a:xfrm>
          <a:off x="0" y="0"/>
          <a:ext cx="0" cy="0"/>
          <a:chOff x="0" y="0"/>
          <a:chExt cx="0" cy="0"/>
        </a:xfrm>
      </p:grpSpPr>
      <p:pic>
        <p:nvPicPr>
          <p:cNvPr id="294" name="Google Shape;294;p36"/>
          <p:cNvPicPr preferRelativeResize="0"/>
          <p:nvPr/>
        </p:nvPicPr>
        <p:blipFill>
          <a:blip r:embed="rId3">
            <a:alphaModFix/>
          </a:blip>
          <a:stretch>
            <a:fillRect/>
          </a:stretch>
        </p:blipFill>
        <p:spPr>
          <a:xfrm>
            <a:off x="24526" y="4249713"/>
            <a:ext cx="1194847" cy="927001"/>
          </a:xfrm>
          <a:prstGeom prst="rect">
            <a:avLst/>
          </a:prstGeom>
          <a:noFill/>
          <a:ln>
            <a:noFill/>
          </a:ln>
        </p:spPr>
      </p:pic>
      <p:sp>
        <p:nvSpPr>
          <p:cNvPr id="295" name="Google Shape;295;p36"/>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296" name="Google Shape;296;p36"/>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297" name="Google Shape;297;p36"/>
          <p:cNvPicPr preferRelativeResize="0"/>
          <p:nvPr/>
        </p:nvPicPr>
        <p:blipFill>
          <a:blip r:embed="rId5">
            <a:alphaModFix/>
          </a:blip>
          <a:stretch>
            <a:fillRect/>
          </a:stretch>
        </p:blipFill>
        <p:spPr>
          <a:xfrm>
            <a:off x="4736849" y="4488075"/>
            <a:ext cx="718075" cy="450276"/>
          </a:xfrm>
          <a:prstGeom prst="rect">
            <a:avLst/>
          </a:prstGeom>
          <a:noFill/>
          <a:ln>
            <a:noFill/>
          </a:ln>
        </p:spPr>
      </p:pic>
      <p:sp>
        <p:nvSpPr>
          <p:cNvPr id="298" name="Google Shape;298;p36"/>
          <p:cNvSpPr/>
          <p:nvPr/>
        </p:nvSpPr>
        <p:spPr>
          <a:xfrm>
            <a:off x="4421450" y="1390625"/>
            <a:ext cx="3675600" cy="8865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23 Example of Responsible Parties </a:t>
            </a:r>
            <a:endParaRPr/>
          </a:p>
          <a:p>
            <a:pPr indent="0" lvl="0" marL="0" rtl="0" algn="l">
              <a:spcBef>
                <a:spcPts val="0"/>
              </a:spcBef>
              <a:spcAft>
                <a:spcPts val="0"/>
              </a:spcAft>
              <a:buNone/>
            </a:pPr>
            <a:r>
              <a:rPr lang="en"/>
              <a:t>	Go to next Slide</a:t>
            </a:r>
            <a:endParaRPr/>
          </a:p>
        </p:txBody>
      </p:sp>
      <p:pic>
        <p:nvPicPr>
          <p:cNvPr id="299" name="Google Shape;299;p36"/>
          <p:cNvPicPr preferRelativeResize="0"/>
          <p:nvPr/>
        </p:nvPicPr>
        <p:blipFill>
          <a:blip r:embed="rId6">
            <a:alphaModFix/>
          </a:blip>
          <a:stretch>
            <a:fillRect/>
          </a:stretch>
        </p:blipFill>
        <p:spPr>
          <a:xfrm>
            <a:off x="152400" y="636900"/>
            <a:ext cx="4116650" cy="315401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303" name="Shape 303"/>
        <p:cNvGrpSpPr/>
        <p:nvPr/>
      </p:nvGrpSpPr>
      <p:grpSpPr>
        <a:xfrm>
          <a:off x="0" y="0"/>
          <a:ext cx="0" cy="0"/>
          <a:chOff x="0" y="0"/>
          <a:chExt cx="0" cy="0"/>
        </a:xfrm>
      </p:grpSpPr>
      <p:pic>
        <p:nvPicPr>
          <p:cNvPr id="304" name="Google Shape;304;p37"/>
          <p:cNvPicPr preferRelativeResize="0"/>
          <p:nvPr/>
        </p:nvPicPr>
        <p:blipFill>
          <a:blip r:embed="rId3">
            <a:alphaModFix/>
          </a:blip>
          <a:stretch>
            <a:fillRect/>
          </a:stretch>
        </p:blipFill>
        <p:spPr>
          <a:xfrm>
            <a:off x="242325" y="1080500"/>
            <a:ext cx="5046849" cy="2691653"/>
          </a:xfrm>
          <a:prstGeom prst="rect">
            <a:avLst/>
          </a:prstGeom>
          <a:noFill/>
          <a:ln>
            <a:noFill/>
          </a:ln>
        </p:spPr>
      </p:pic>
      <p:pic>
        <p:nvPicPr>
          <p:cNvPr id="305" name="Google Shape;305;p37"/>
          <p:cNvPicPr preferRelativeResize="0"/>
          <p:nvPr/>
        </p:nvPicPr>
        <p:blipFill>
          <a:blip r:embed="rId4">
            <a:alphaModFix/>
          </a:blip>
          <a:stretch>
            <a:fillRect/>
          </a:stretch>
        </p:blipFill>
        <p:spPr>
          <a:xfrm>
            <a:off x="825376" y="4224300"/>
            <a:ext cx="1473048" cy="1142824"/>
          </a:xfrm>
          <a:prstGeom prst="rect">
            <a:avLst/>
          </a:prstGeom>
          <a:noFill/>
          <a:ln>
            <a:noFill/>
          </a:ln>
        </p:spPr>
      </p:pic>
      <p:sp>
        <p:nvSpPr>
          <p:cNvPr id="306" name="Google Shape;306;p37"/>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307" name="Google Shape;307;p37"/>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5">
                  <a:extLst>
                    <a:ext uri="{A12FA001-AC4F-418D-AE19-62706E023703}">
                      <ahyp:hlinkClr val="tx"/>
                    </a:ext>
                  </a:extLst>
                </a:hlinkClick>
              </a:rPr>
              <a:t>https://www.salestaxandmore.com/</a:t>
            </a:r>
            <a:endParaRPr>
              <a:solidFill>
                <a:srgbClr val="0000FF"/>
              </a:solidFill>
            </a:endParaRPr>
          </a:p>
        </p:txBody>
      </p:sp>
      <p:pic>
        <p:nvPicPr>
          <p:cNvPr id="308" name="Google Shape;308;p37"/>
          <p:cNvPicPr preferRelativeResize="0"/>
          <p:nvPr/>
        </p:nvPicPr>
        <p:blipFill>
          <a:blip r:embed="rId6">
            <a:alphaModFix/>
          </a:blip>
          <a:stretch>
            <a:fillRect/>
          </a:stretch>
        </p:blipFill>
        <p:spPr>
          <a:xfrm>
            <a:off x="4913700" y="4518897"/>
            <a:ext cx="882926" cy="553628"/>
          </a:xfrm>
          <a:prstGeom prst="rect">
            <a:avLst/>
          </a:prstGeom>
          <a:noFill/>
          <a:ln>
            <a:noFill/>
          </a:ln>
        </p:spPr>
      </p:pic>
      <p:sp>
        <p:nvSpPr>
          <p:cNvPr id="309" name="Google Shape;309;p37"/>
          <p:cNvSpPr/>
          <p:nvPr/>
        </p:nvSpPr>
        <p:spPr>
          <a:xfrm>
            <a:off x="3247150" y="2066275"/>
            <a:ext cx="4699800" cy="13668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Step 24 Person Completing This Online Application</a:t>
            </a:r>
            <a:endParaRPr b="1"/>
          </a:p>
          <a:p>
            <a:pPr indent="0" lvl="0" marL="0" rtl="0" algn="l">
              <a:spcBef>
                <a:spcPts val="0"/>
              </a:spcBef>
              <a:spcAft>
                <a:spcPts val="0"/>
              </a:spcAft>
              <a:buNone/>
            </a:pPr>
            <a:r>
              <a:rPr lang="en" sz="1000"/>
              <a:t>Last Name: </a:t>
            </a:r>
            <a:r>
              <a:rPr lang="en" sz="1000"/>
              <a:t>Type in Last Name of Person Completing the form</a:t>
            </a:r>
            <a:endParaRPr sz="1000"/>
          </a:p>
          <a:p>
            <a:pPr indent="0" lvl="0" marL="0" rtl="0" algn="l">
              <a:spcBef>
                <a:spcPts val="0"/>
              </a:spcBef>
              <a:spcAft>
                <a:spcPts val="0"/>
              </a:spcAft>
              <a:buNone/>
            </a:pPr>
            <a:r>
              <a:rPr lang="en" sz="1000"/>
              <a:t>First Name:</a:t>
            </a:r>
            <a:r>
              <a:rPr lang="en" sz="1000">
                <a:solidFill>
                  <a:schemeClr val="dk1"/>
                </a:solidFill>
              </a:rPr>
              <a:t>Type in Last Name of Person Completing the form</a:t>
            </a:r>
            <a:endParaRPr sz="1000">
              <a:solidFill>
                <a:schemeClr val="dk1"/>
              </a:solidFill>
            </a:endParaRPr>
          </a:p>
          <a:p>
            <a:pPr indent="0" lvl="0" marL="0" rtl="0" algn="l">
              <a:spcBef>
                <a:spcPts val="0"/>
              </a:spcBef>
              <a:spcAft>
                <a:spcPts val="0"/>
              </a:spcAft>
              <a:buNone/>
            </a:pPr>
            <a:r>
              <a:rPr lang="en" sz="1000"/>
              <a:t>SSN: SKIP- not required</a:t>
            </a:r>
            <a:endParaRPr sz="1000"/>
          </a:p>
          <a:p>
            <a:pPr indent="0" lvl="0" marL="0" rtl="0" algn="l">
              <a:spcBef>
                <a:spcPts val="0"/>
              </a:spcBef>
              <a:spcAft>
                <a:spcPts val="0"/>
              </a:spcAft>
              <a:buNone/>
            </a:pPr>
            <a:r>
              <a:rPr lang="en" sz="1000"/>
              <a:t>Email: type in business email address</a:t>
            </a:r>
            <a:endParaRPr sz="1000"/>
          </a:p>
          <a:p>
            <a:pPr indent="0" lvl="0" marL="0" rtl="0" algn="l">
              <a:spcBef>
                <a:spcPts val="0"/>
              </a:spcBef>
              <a:spcAft>
                <a:spcPts val="0"/>
              </a:spcAft>
              <a:buNone/>
            </a:pPr>
            <a:r>
              <a:rPr lang="en" sz="1000" u="sng">
                <a:solidFill>
                  <a:srgbClr val="0000FF"/>
                </a:solidFill>
              </a:rPr>
              <a:t>Please Click here to enter address</a:t>
            </a:r>
            <a:r>
              <a:rPr lang="en" sz="1000">
                <a:solidFill>
                  <a:schemeClr val="dk1"/>
                </a:solidFill>
              </a:rPr>
              <a:t>- see next slide for example</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Click Next</a:t>
            </a:r>
            <a:endParaRPr sz="1000">
              <a:solidFill>
                <a:schemeClr val="dk1"/>
              </a:solidFill>
            </a:endParaRPr>
          </a:p>
        </p:txBody>
      </p:sp>
      <p:cxnSp>
        <p:nvCxnSpPr>
          <p:cNvPr id="310" name="Google Shape;310;p37"/>
          <p:cNvCxnSpPr/>
          <p:nvPr/>
        </p:nvCxnSpPr>
        <p:spPr>
          <a:xfrm>
            <a:off x="1382775" y="3247150"/>
            <a:ext cx="677400" cy="0"/>
          </a:xfrm>
          <a:prstGeom prst="straightConnector1">
            <a:avLst/>
          </a:prstGeom>
          <a:noFill/>
          <a:ln cap="flat" cmpd="sng" w="9525">
            <a:solidFill>
              <a:srgbClr val="FF0000"/>
            </a:solidFill>
            <a:prstDash val="solid"/>
            <a:round/>
            <a:headEnd len="med" w="med" type="none"/>
            <a:tailEnd len="med" w="med" type="none"/>
          </a:ln>
        </p:spPr>
      </p:cxnSp>
      <p:cxnSp>
        <p:nvCxnSpPr>
          <p:cNvPr id="311" name="Google Shape;311;p37"/>
          <p:cNvCxnSpPr/>
          <p:nvPr/>
        </p:nvCxnSpPr>
        <p:spPr>
          <a:xfrm flipH="1">
            <a:off x="2096250" y="3121150"/>
            <a:ext cx="1240800" cy="1080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315" name="Shape 315"/>
        <p:cNvGrpSpPr/>
        <p:nvPr/>
      </p:nvGrpSpPr>
      <p:grpSpPr>
        <a:xfrm>
          <a:off x="0" y="0"/>
          <a:ext cx="0" cy="0"/>
          <a:chOff x="0" y="0"/>
          <a:chExt cx="0" cy="0"/>
        </a:xfrm>
      </p:grpSpPr>
      <p:pic>
        <p:nvPicPr>
          <p:cNvPr id="316" name="Google Shape;316;p38"/>
          <p:cNvPicPr preferRelativeResize="0"/>
          <p:nvPr/>
        </p:nvPicPr>
        <p:blipFill>
          <a:blip r:embed="rId3">
            <a:alphaModFix/>
          </a:blip>
          <a:stretch>
            <a:fillRect/>
          </a:stretch>
        </p:blipFill>
        <p:spPr>
          <a:xfrm>
            <a:off x="212325" y="1218400"/>
            <a:ext cx="5839424" cy="2993925"/>
          </a:xfrm>
          <a:prstGeom prst="rect">
            <a:avLst/>
          </a:prstGeom>
          <a:noFill/>
          <a:ln>
            <a:noFill/>
          </a:ln>
        </p:spPr>
      </p:pic>
      <p:pic>
        <p:nvPicPr>
          <p:cNvPr id="317" name="Google Shape;317;p38"/>
          <p:cNvPicPr preferRelativeResize="0"/>
          <p:nvPr/>
        </p:nvPicPr>
        <p:blipFill>
          <a:blip r:embed="rId4">
            <a:alphaModFix/>
          </a:blip>
          <a:stretch>
            <a:fillRect/>
          </a:stretch>
        </p:blipFill>
        <p:spPr>
          <a:xfrm>
            <a:off x="1" y="4180463"/>
            <a:ext cx="1329272" cy="1031275"/>
          </a:xfrm>
          <a:prstGeom prst="rect">
            <a:avLst/>
          </a:prstGeom>
          <a:noFill/>
          <a:ln>
            <a:noFill/>
          </a:ln>
        </p:spPr>
      </p:pic>
      <p:sp>
        <p:nvSpPr>
          <p:cNvPr id="318" name="Google Shape;318;p38"/>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319" name="Google Shape;319;p38"/>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5">
                  <a:extLst>
                    <a:ext uri="{A12FA001-AC4F-418D-AE19-62706E023703}">
                      <ahyp:hlinkClr val="tx"/>
                    </a:ext>
                  </a:extLst>
                </a:hlinkClick>
              </a:rPr>
              <a:t>https://www.salestaxandmore.com/</a:t>
            </a:r>
            <a:endParaRPr>
              <a:solidFill>
                <a:srgbClr val="0000FF"/>
              </a:solidFill>
            </a:endParaRPr>
          </a:p>
        </p:txBody>
      </p:sp>
      <p:pic>
        <p:nvPicPr>
          <p:cNvPr id="320" name="Google Shape;320;p38"/>
          <p:cNvPicPr preferRelativeResize="0"/>
          <p:nvPr/>
        </p:nvPicPr>
        <p:blipFill>
          <a:blip r:embed="rId6">
            <a:alphaModFix/>
          </a:blip>
          <a:stretch>
            <a:fillRect/>
          </a:stretch>
        </p:blipFill>
        <p:spPr>
          <a:xfrm>
            <a:off x="4682258" y="4453850"/>
            <a:ext cx="772666" cy="484500"/>
          </a:xfrm>
          <a:prstGeom prst="rect">
            <a:avLst/>
          </a:prstGeom>
          <a:noFill/>
          <a:ln>
            <a:noFill/>
          </a:ln>
        </p:spPr>
      </p:pic>
      <p:sp>
        <p:nvSpPr>
          <p:cNvPr id="321" name="Google Shape;321;p38"/>
          <p:cNvSpPr/>
          <p:nvPr/>
        </p:nvSpPr>
        <p:spPr>
          <a:xfrm>
            <a:off x="3379050" y="979500"/>
            <a:ext cx="5437200" cy="21417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Step 24 </a:t>
            </a:r>
            <a:r>
              <a:rPr b="1" lang="en">
                <a:solidFill>
                  <a:schemeClr val="dk1"/>
                </a:solidFill>
              </a:rPr>
              <a:t>Person Completing This Online Application</a:t>
            </a:r>
            <a:r>
              <a:rPr lang="en"/>
              <a:t>- </a:t>
            </a:r>
            <a:r>
              <a:rPr lang="en" sz="1000"/>
              <a:t>Continued</a:t>
            </a:r>
            <a:endParaRPr sz="1000"/>
          </a:p>
          <a:p>
            <a:pPr indent="0" lvl="0" marL="0" rtl="0" algn="l">
              <a:spcBef>
                <a:spcPts val="0"/>
              </a:spcBef>
              <a:spcAft>
                <a:spcPts val="0"/>
              </a:spcAft>
              <a:buClr>
                <a:schemeClr val="dk1"/>
              </a:buClr>
              <a:buSzPts val="1100"/>
              <a:buFont typeface="Arial"/>
              <a:buNone/>
            </a:pPr>
            <a:r>
              <a:rPr lang="en" sz="1000">
                <a:solidFill>
                  <a:schemeClr val="dk1"/>
                </a:solidFill>
              </a:rPr>
              <a:t>Country: Choose Country from the drop down list- if not USA</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Street: Type in street address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Street: Use if needed</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Unit Type: Choose from drop down list if applicable</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Unit: Type in unit number for the Unit type if applicable</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City: Type in City- required</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State: Choose from drop down list if USA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Zip: Type in Zip code</a:t>
            </a:r>
            <a:endParaRPr sz="1000">
              <a:solidFill>
                <a:schemeClr val="dk1"/>
              </a:solidFill>
            </a:endParaRPr>
          </a:p>
          <a:p>
            <a:pPr indent="0" lvl="0" marL="0" rtl="0" algn="l">
              <a:spcBef>
                <a:spcPts val="0"/>
              </a:spcBef>
              <a:spcAft>
                <a:spcPts val="0"/>
              </a:spcAft>
              <a:buNone/>
            </a:pPr>
            <a:r>
              <a:rPr lang="en" sz="1000">
                <a:solidFill>
                  <a:schemeClr val="dk1"/>
                </a:solidFill>
              </a:rPr>
              <a:t>Click </a:t>
            </a:r>
            <a:r>
              <a:rPr b="1" lang="en" sz="1100">
                <a:solidFill>
                  <a:srgbClr val="FF0000"/>
                </a:solidFill>
              </a:rPr>
              <a:t>Unverified </a:t>
            </a:r>
            <a:r>
              <a:rPr lang="en" sz="1000">
                <a:solidFill>
                  <a:schemeClr val="dk1"/>
                </a:solidFill>
              </a:rPr>
              <a:t>to verify the address</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Click Save</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Next slide</a:t>
            </a:r>
            <a:endParaRPr sz="1000">
              <a:solidFill>
                <a:schemeClr val="dk1"/>
              </a:solidFill>
            </a:endParaRPr>
          </a:p>
          <a:p>
            <a:pPr indent="0" lvl="0" marL="0" rtl="0" algn="l">
              <a:spcBef>
                <a:spcPts val="0"/>
              </a:spcBef>
              <a:spcAft>
                <a:spcPts val="0"/>
              </a:spcAft>
              <a:buNone/>
            </a:pPr>
            <a:r>
              <a:t/>
            </a:r>
            <a:endParaRPr sz="1000"/>
          </a:p>
        </p:txBody>
      </p:sp>
      <p:cxnSp>
        <p:nvCxnSpPr>
          <p:cNvPr id="322" name="Google Shape;322;p38"/>
          <p:cNvCxnSpPr/>
          <p:nvPr/>
        </p:nvCxnSpPr>
        <p:spPr>
          <a:xfrm flipH="1">
            <a:off x="1646400" y="2695650"/>
            <a:ext cx="1894500" cy="9891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326" name="Shape 326"/>
        <p:cNvGrpSpPr/>
        <p:nvPr/>
      </p:nvGrpSpPr>
      <p:grpSpPr>
        <a:xfrm>
          <a:off x="0" y="0"/>
          <a:ext cx="0" cy="0"/>
          <a:chOff x="0" y="0"/>
          <a:chExt cx="0" cy="0"/>
        </a:xfrm>
      </p:grpSpPr>
      <p:pic>
        <p:nvPicPr>
          <p:cNvPr id="327" name="Google Shape;327;p39"/>
          <p:cNvPicPr preferRelativeResize="0"/>
          <p:nvPr/>
        </p:nvPicPr>
        <p:blipFill>
          <a:blip r:embed="rId3">
            <a:alphaModFix/>
          </a:blip>
          <a:stretch>
            <a:fillRect/>
          </a:stretch>
        </p:blipFill>
        <p:spPr>
          <a:xfrm>
            <a:off x="1" y="4180463"/>
            <a:ext cx="1329272" cy="1031275"/>
          </a:xfrm>
          <a:prstGeom prst="rect">
            <a:avLst/>
          </a:prstGeom>
          <a:noFill/>
          <a:ln>
            <a:noFill/>
          </a:ln>
        </p:spPr>
      </p:pic>
      <p:sp>
        <p:nvSpPr>
          <p:cNvPr id="328" name="Google Shape;328;p39"/>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329" name="Google Shape;329;p39"/>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330" name="Google Shape;330;p39"/>
          <p:cNvPicPr preferRelativeResize="0"/>
          <p:nvPr/>
        </p:nvPicPr>
        <p:blipFill>
          <a:blip r:embed="rId5">
            <a:alphaModFix/>
          </a:blip>
          <a:stretch>
            <a:fillRect/>
          </a:stretch>
        </p:blipFill>
        <p:spPr>
          <a:xfrm>
            <a:off x="4682258" y="4453850"/>
            <a:ext cx="772666" cy="484500"/>
          </a:xfrm>
          <a:prstGeom prst="rect">
            <a:avLst/>
          </a:prstGeom>
          <a:noFill/>
          <a:ln>
            <a:noFill/>
          </a:ln>
        </p:spPr>
      </p:pic>
      <p:sp>
        <p:nvSpPr>
          <p:cNvPr id="331" name="Google Shape;331;p39"/>
          <p:cNvSpPr/>
          <p:nvPr/>
        </p:nvSpPr>
        <p:spPr>
          <a:xfrm>
            <a:off x="2719625" y="943525"/>
            <a:ext cx="5437200" cy="7029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Step 24 </a:t>
            </a:r>
            <a:r>
              <a:rPr b="1" lang="en">
                <a:solidFill>
                  <a:schemeClr val="dk1"/>
                </a:solidFill>
              </a:rPr>
              <a:t>Person Completing This Online Application</a:t>
            </a:r>
            <a:r>
              <a:rPr lang="en"/>
              <a:t>- </a:t>
            </a:r>
            <a:r>
              <a:rPr lang="en" sz="1000"/>
              <a:t>Example</a:t>
            </a:r>
            <a:endParaRPr sz="1000"/>
          </a:p>
          <a:p>
            <a:pPr indent="0" lvl="0" marL="0" rtl="0" algn="l">
              <a:spcBef>
                <a:spcPts val="0"/>
              </a:spcBef>
              <a:spcAft>
                <a:spcPts val="0"/>
              </a:spcAft>
              <a:buNone/>
            </a:pPr>
            <a:r>
              <a:rPr lang="en" sz="1000"/>
              <a:t>Click Next once it looks like this, Next slide</a:t>
            </a:r>
            <a:endParaRPr sz="1000"/>
          </a:p>
        </p:txBody>
      </p:sp>
      <p:pic>
        <p:nvPicPr>
          <p:cNvPr id="332" name="Google Shape;332;p39"/>
          <p:cNvPicPr preferRelativeResize="0"/>
          <p:nvPr/>
        </p:nvPicPr>
        <p:blipFill>
          <a:blip r:embed="rId6">
            <a:alphaModFix/>
          </a:blip>
          <a:stretch>
            <a:fillRect/>
          </a:stretch>
        </p:blipFill>
        <p:spPr>
          <a:xfrm>
            <a:off x="1481673" y="1798825"/>
            <a:ext cx="5311790" cy="25026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336" name="Shape 336"/>
        <p:cNvGrpSpPr/>
        <p:nvPr/>
      </p:nvGrpSpPr>
      <p:grpSpPr>
        <a:xfrm>
          <a:off x="0" y="0"/>
          <a:ext cx="0" cy="0"/>
          <a:chOff x="0" y="0"/>
          <a:chExt cx="0" cy="0"/>
        </a:xfrm>
      </p:grpSpPr>
      <p:pic>
        <p:nvPicPr>
          <p:cNvPr id="337" name="Google Shape;337;p40"/>
          <p:cNvPicPr preferRelativeResize="0"/>
          <p:nvPr/>
        </p:nvPicPr>
        <p:blipFill>
          <a:blip r:embed="rId3">
            <a:alphaModFix/>
          </a:blip>
          <a:stretch>
            <a:fillRect/>
          </a:stretch>
        </p:blipFill>
        <p:spPr>
          <a:xfrm>
            <a:off x="152400" y="636900"/>
            <a:ext cx="5250374" cy="3047875"/>
          </a:xfrm>
          <a:prstGeom prst="rect">
            <a:avLst/>
          </a:prstGeom>
          <a:noFill/>
          <a:ln>
            <a:noFill/>
          </a:ln>
        </p:spPr>
      </p:pic>
      <p:pic>
        <p:nvPicPr>
          <p:cNvPr id="338" name="Google Shape;338;p40"/>
          <p:cNvPicPr preferRelativeResize="0"/>
          <p:nvPr/>
        </p:nvPicPr>
        <p:blipFill>
          <a:blip r:embed="rId4">
            <a:alphaModFix/>
          </a:blip>
          <a:stretch>
            <a:fillRect/>
          </a:stretch>
        </p:blipFill>
        <p:spPr>
          <a:xfrm>
            <a:off x="33976" y="3986650"/>
            <a:ext cx="1491124" cy="1156851"/>
          </a:xfrm>
          <a:prstGeom prst="rect">
            <a:avLst/>
          </a:prstGeom>
          <a:noFill/>
          <a:ln>
            <a:noFill/>
          </a:ln>
        </p:spPr>
      </p:pic>
      <p:sp>
        <p:nvSpPr>
          <p:cNvPr id="339" name="Google Shape;339;p40"/>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340" name="Google Shape;340;p40"/>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5">
                  <a:extLst>
                    <a:ext uri="{A12FA001-AC4F-418D-AE19-62706E023703}">
                      <ahyp:hlinkClr val="tx"/>
                    </a:ext>
                  </a:extLst>
                </a:hlinkClick>
              </a:rPr>
              <a:t>https://www.salestaxandmore.com/</a:t>
            </a:r>
            <a:endParaRPr>
              <a:solidFill>
                <a:srgbClr val="0000FF"/>
              </a:solidFill>
            </a:endParaRPr>
          </a:p>
        </p:txBody>
      </p:sp>
      <p:pic>
        <p:nvPicPr>
          <p:cNvPr id="341" name="Google Shape;341;p40"/>
          <p:cNvPicPr preferRelativeResize="0"/>
          <p:nvPr/>
        </p:nvPicPr>
        <p:blipFill>
          <a:blip r:embed="rId6">
            <a:alphaModFix/>
          </a:blip>
          <a:stretch>
            <a:fillRect/>
          </a:stretch>
        </p:blipFill>
        <p:spPr>
          <a:xfrm>
            <a:off x="4572000" y="4384713"/>
            <a:ext cx="882926" cy="553636"/>
          </a:xfrm>
          <a:prstGeom prst="rect">
            <a:avLst/>
          </a:prstGeom>
          <a:noFill/>
          <a:ln>
            <a:noFill/>
          </a:ln>
        </p:spPr>
      </p:pic>
      <p:sp>
        <p:nvSpPr>
          <p:cNvPr id="342" name="Google Shape;342;p40"/>
          <p:cNvSpPr/>
          <p:nvPr/>
        </p:nvSpPr>
        <p:spPr>
          <a:xfrm>
            <a:off x="5267400" y="636900"/>
            <a:ext cx="3733500" cy="25443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Step 26 </a:t>
            </a:r>
            <a:r>
              <a:rPr b="1" lang="en">
                <a:solidFill>
                  <a:schemeClr val="dk1"/>
                </a:solidFill>
                <a:highlight>
                  <a:schemeClr val="accent1"/>
                </a:highlight>
              </a:rPr>
              <a:t>Electronic Signature</a:t>
            </a:r>
            <a:endParaRPr b="1">
              <a:solidFill>
                <a:schemeClr val="dk1"/>
              </a:solidFill>
              <a:highlight>
                <a:schemeClr val="accent1"/>
              </a:highlight>
            </a:endParaRPr>
          </a:p>
          <a:p>
            <a:pPr indent="0" lvl="0" marL="0" rtl="0" algn="l">
              <a:spcBef>
                <a:spcPts val="0"/>
              </a:spcBef>
              <a:spcAft>
                <a:spcPts val="0"/>
              </a:spcAft>
              <a:buNone/>
            </a:pPr>
            <a:r>
              <a:t/>
            </a:r>
            <a:endParaRPr b="1" sz="1200">
              <a:solidFill>
                <a:schemeClr val="dk1"/>
              </a:solidFill>
              <a:highlight>
                <a:schemeClr val="accent1"/>
              </a:highlight>
            </a:endParaRPr>
          </a:p>
          <a:p>
            <a:pPr indent="0" lvl="0" marL="0" rtl="0" algn="l">
              <a:spcBef>
                <a:spcPts val="0"/>
              </a:spcBef>
              <a:spcAft>
                <a:spcPts val="0"/>
              </a:spcAft>
              <a:buNone/>
            </a:pPr>
            <a:r>
              <a:rPr lang="en" sz="1200">
                <a:solidFill>
                  <a:schemeClr val="dk1"/>
                </a:solidFill>
                <a:highlight>
                  <a:schemeClr val="accent1"/>
                </a:highlight>
                <a:latin typeface="Roboto"/>
                <a:ea typeface="Roboto"/>
                <a:cs typeface="Roboto"/>
                <a:sym typeface="Roboto"/>
              </a:rPr>
              <a:t>I certify under penalty of law that the information contained in this filing is true and correct to the best of my knowledge and belief. I understand that, by checking “I Agree”, I permanently affix my signature pursuant to the Uniform Electronic Transactions Act, 815 ILCS 333/1 through 99. </a:t>
            </a:r>
            <a:r>
              <a:rPr b="1" lang="en" sz="1200">
                <a:solidFill>
                  <a:schemeClr val="dk1"/>
                </a:solidFill>
                <a:highlight>
                  <a:schemeClr val="accent1"/>
                </a:highlight>
                <a:latin typeface="Roboto"/>
                <a:ea typeface="Roboto"/>
                <a:cs typeface="Roboto"/>
                <a:sym typeface="Roboto"/>
              </a:rPr>
              <a:t>YES</a:t>
            </a:r>
            <a:endParaRPr b="1" sz="1200">
              <a:solidFill>
                <a:schemeClr val="dk1"/>
              </a:solidFill>
              <a:highlight>
                <a:schemeClr val="accent1"/>
              </a:highlight>
              <a:latin typeface="Roboto"/>
              <a:ea typeface="Roboto"/>
              <a:cs typeface="Roboto"/>
              <a:sym typeface="Roboto"/>
            </a:endParaRPr>
          </a:p>
          <a:p>
            <a:pPr indent="0" lvl="0" marL="0" rtl="0" algn="l">
              <a:spcBef>
                <a:spcPts val="0"/>
              </a:spcBef>
              <a:spcAft>
                <a:spcPts val="0"/>
              </a:spcAft>
              <a:buNone/>
            </a:pPr>
            <a:r>
              <a:t/>
            </a:r>
            <a:endParaRPr b="1" sz="1200">
              <a:solidFill>
                <a:schemeClr val="dk1"/>
              </a:solidFill>
              <a:highlight>
                <a:schemeClr val="accen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accent1"/>
                </a:highlight>
                <a:latin typeface="Roboto"/>
                <a:ea typeface="Roboto"/>
                <a:cs typeface="Roboto"/>
                <a:sym typeface="Roboto"/>
              </a:rPr>
              <a:t>Click Next</a:t>
            </a:r>
            <a:endParaRPr sz="1200">
              <a:solidFill>
                <a:schemeClr val="dk1"/>
              </a:solidFill>
              <a:highlight>
                <a:schemeClr val="accent1"/>
              </a:highlight>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346" name="Shape 346"/>
        <p:cNvGrpSpPr/>
        <p:nvPr/>
      </p:nvGrpSpPr>
      <p:grpSpPr>
        <a:xfrm>
          <a:off x="0" y="0"/>
          <a:ext cx="0" cy="0"/>
          <a:chOff x="0" y="0"/>
          <a:chExt cx="0" cy="0"/>
        </a:xfrm>
      </p:grpSpPr>
      <p:pic>
        <p:nvPicPr>
          <p:cNvPr id="347" name="Google Shape;347;p41"/>
          <p:cNvPicPr preferRelativeResize="0"/>
          <p:nvPr/>
        </p:nvPicPr>
        <p:blipFill>
          <a:blip r:embed="rId3">
            <a:alphaModFix/>
          </a:blip>
          <a:stretch>
            <a:fillRect/>
          </a:stretch>
        </p:blipFill>
        <p:spPr>
          <a:xfrm>
            <a:off x="1" y="4284251"/>
            <a:ext cx="1256699" cy="974973"/>
          </a:xfrm>
          <a:prstGeom prst="rect">
            <a:avLst/>
          </a:prstGeom>
          <a:noFill/>
          <a:ln>
            <a:noFill/>
          </a:ln>
        </p:spPr>
      </p:pic>
      <p:sp>
        <p:nvSpPr>
          <p:cNvPr id="348" name="Google Shape;348;p41"/>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349" name="Google Shape;349;p41"/>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350" name="Google Shape;350;p41"/>
          <p:cNvPicPr preferRelativeResize="0"/>
          <p:nvPr/>
        </p:nvPicPr>
        <p:blipFill>
          <a:blip r:embed="rId5">
            <a:alphaModFix/>
          </a:blip>
          <a:stretch>
            <a:fillRect/>
          </a:stretch>
        </p:blipFill>
        <p:spPr>
          <a:xfrm>
            <a:off x="5219425" y="4597475"/>
            <a:ext cx="686999" cy="430799"/>
          </a:xfrm>
          <a:prstGeom prst="rect">
            <a:avLst/>
          </a:prstGeom>
          <a:noFill/>
          <a:ln>
            <a:noFill/>
          </a:ln>
        </p:spPr>
      </p:pic>
      <p:sp>
        <p:nvSpPr>
          <p:cNvPr id="351" name="Google Shape;351;p41"/>
          <p:cNvSpPr/>
          <p:nvPr/>
        </p:nvSpPr>
        <p:spPr>
          <a:xfrm>
            <a:off x="1514675" y="952500"/>
            <a:ext cx="7397400" cy="5721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27 This is the summary page, Highly recommended to Hit Save Draft and then Review the entire document before hitting submit. Next slide</a:t>
            </a:r>
            <a:endParaRPr/>
          </a:p>
        </p:txBody>
      </p:sp>
      <p:pic>
        <p:nvPicPr>
          <p:cNvPr id="352" name="Google Shape;352;p41"/>
          <p:cNvPicPr preferRelativeResize="0"/>
          <p:nvPr/>
        </p:nvPicPr>
        <p:blipFill>
          <a:blip r:embed="rId6">
            <a:alphaModFix/>
          </a:blip>
          <a:stretch>
            <a:fillRect/>
          </a:stretch>
        </p:blipFill>
        <p:spPr>
          <a:xfrm>
            <a:off x="1409099" y="1677000"/>
            <a:ext cx="6224009" cy="2768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70"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152400" y="636900"/>
            <a:ext cx="4800099" cy="3091662"/>
          </a:xfrm>
          <a:prstGeom prst="rect">
            <a:avLst/>
          </a:prstGeom>
          <a:noFill/>
          <a:ln>
            <a:noFill/>
          </a:ln>
        </p:spPr>
      </p:pic>
      <p:pic>
        <p:nvPicPr>
          <p:cNvPr id="72" name="Google Shape;72;p15"/>
          <p:cNvPicPr preferRelativeResize="0"/>
          <p:nvPr/>
        </p:nvPicPr>
        <p:blipFill>
          <a:blip r:embed="rId4">
            <a:alphaModFix/>
          </a:blip>
          <a:stretch>
            <a:fillRect/>
          </a:stretch>
        </p:blipFill>
        <p:spPr>
          <a:xfrm>
            <a:off x="33026" y="4260276"/>
            <a:ext cx="1210322" cy="939002"/>
          </a:xfrm>
          <a:prstGeom prst="rect">
            <a:avLst/>
          </a:prstGeom>
          <a:noFill/>
          <a:ln>
            <a:noFill/>
          </a:ln>
        </p:spPr>
      </p:pic>
      <p:sp>
        <p:nvSpPr>
          <p:cNvPr id="73" name="Google Shape;73;p15"/>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74" name="Google Shape;74;p15"/>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5">
                  <a:extLst>
                    <a:ext uri="{A12FA001-AC4F-418D-AE19-62706E023703}">
                      <ahyp:hlinkClr val="tx"/>
                    </a:ext>
                  </a:extLst>
                </a:hlinkClick>
              </a:rPr>
              <a:t>https://www.salestaxandmore.com/</a:t>
            </a:r>
            <a:endParaRPr>
              <a:solidFill>
                <a:srgbClr val="0000FF"/>
              </a:solidFill>
            </a:endParaRPr>
          </a:p>
        </p:txBody>
      </p:sp>
      <p:pic>
        <p:nvPicPr>
          <p:cNvPr id="75" name="Google Shape;75;p15"/>
          <p:cNvPicPr preferRelativeResize="0"/>
          <p:nvPr/>
        </p:nvPicPr>
        <p:blipFill>
          <a:blip r:embed="rId6">
            <a:alphaModFix/>
          </a:blip>
          <a:stretch>
            <a:fillRect/>
          </a:stretch>
        </p:blipFill>
        <p:spPr>
          <a:xfrm>
            <a:off x="4391403" y="4309550"/>
            <a:ext cx="1045621" cy="628800"/>
          </a:xfrm>
          <a:prstGeom prst="rect">
            <a:avLst/>
          </a:prstGeom>
          <a:noFill/>
          <a:ln>
            <a:noFill/>
          </a:ln>
        </p:spPr>
      </p:pic>
      <p:sp>
        <p:nvSpPr>
          <p:cNvPr id="76" name="Google Shape;76;p15"/>
          <p:cNvSpPr/>
          <p:nvPr/>
        </p:nvSpPr>
        <p:spPr>
          <a:xfrm>
            <a:off x="4751850" y="1833525"/>
            <a:ext cx="3764400" cy="6288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Step 1:</a:t>
            </a:r>
            <a:r>
              <a:rPr lang="en" sz="1200">
                <a:solidFill>
                  <a:schemeClr val="dk1"/>
                </a:solidFill>
              </a:rPr>
              <a:t> Register a New Business (form REG-1)</a:t>
            </a:r>
            <a:endParaRPr sz="1200"/>
          </a:p>
        </p:txBody>
      </p:sp>
      <p:cxnSp>
        <p:nvCxnSpPr>
          <p:cNvPr id="77" name="Google Shape;77;p15"/>
          <p:cNvCxnSpPr/>
          <p:nvPr/>
        </p:nvCxnSpPr>
        <p:spPr>
          <a:xfrm>
            <a:off x="1778450" y="3199200"/>
            <a:ext cx="863400" cy="0"/>
          </a:xfrm>
          <a:prstGeom prst="straightConnector1">
            <a:avLst/>
          </a:prstGeom>
          <a:noFill/>
          <a:ln cap="flat" cmpd="sng" w="9525">
            <a:solidFill>
              <a:srgbClr val="FF0000"/>
            </a:solidFill>
            <a:prstDash val="solid"/>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356" name="Shape 356"/>
        <p:cNvGrpSpPr/>
        <p:nvPr/>
      </p:nvGrpSpPr>
      <p:grpSpPr>
        <a:xfrm>
          <a:off x="0" y="0"/>
          <a:ext cx="0" cy="0"/>
          <a:chOff x="0" y="0"/>
          <a:chExt cx="0" cy="0"/>
        </a:xfrm>
      </p:grpSpPr>
      <p:pic>
        <p:nvPicPr>
          <p:cNvPr id="357" name="Google Shape;357;p42"/>
          <p:cNvPicPr preferRelativeResize="0"/>
          <p:nvPr/>
        </p:nvPicPr>
        <p:blipFill>
          <a:blip r:embed="rId3">
            <a:alphaModFix/>
          </a:blip>
          <a:stretch>
            <a:fillRect/>
          </a:stretch>
        </p:blipFill>
        <p:spPr>
          <a:xfrm>
            <a:off x="152400" y="636900"/>
            <a:ext cx="6004126" cy="3185749"/>
          </a:xfrm>
          <a:prstGeom prst="rect">
            <a:avLst/>
          </a:prstGeom>
          <a:noFill/>
          <a:ln>
            <a:noFill/>
          </a:ln>
        </p:spPr>
      </p:pic>
      <p:pic>
        <p:nvPicPr>
          <p:cNvPr id="358" name="Google Shape;358;p42"/>
          <p:cNvPicPr preferRelativeResize="0"/>
          <p:nvPr/>
        </p:nvPicPr>
        <p:blipFill>
          <a:blip r:embed="rId4">
            <a:alphaModFix/>
          </a:blip>
          <a:stretch>
            <a:fillRect/>
          </a:stretch>
        </p:blipFill>
        <p:spPr>
          <a:xfrm>
            <a:off x="1" y="4093625"/>
            <a:ext cx="1353248" cy="1049873"/>
          </a:xfrm>
          <a:prstGeom prst="rect">
            <a:avLst/>
          </a:prstGeom>
          <a:noFill/>
          <a:ln>
            <a:noFill/>
          </a:ln>
        </p:spPr>
      </p:pic>
      <p:sp>
        <p:nvSpPr>
          <p:cNvPr id="359" name="Google Shape;359;p42"/>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360" name="Google Shape;360;p42"/>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5">
                  <a:extLst>
                    <a:ext uri="{A12FA001-AC4F-418D-AE19-62706E023703}">
                      <ahyp:hlinkClr val="tx"/>
                    </a:ext>
                  </a:extLst>
                </a:hlinkClick>
              </a:rPr>
              <a:t>https://www.salestaxandmore.com/</a:t>
            </a:r>
            <a:endParaRPr>
              <a:solidFill>
                <a:srgbClr val="0000FF"/>
              </a:solidFill>
            </a:endParaRPr>
          </a:p>
        </p:txBody>
      </p:sp>
      <p:pic>
        <p:nvPicPr>
          <p:cNvPr id="361" name="Google Shape;361;p42"/>
          <p:cNvPicPr preferRelativeResize="0"/>
          <p:nvPr/>
        </p:nvPicPr>
        <p:blipFill>
          <a:blip r:embed="rId6">
            <a:alphaModFix/>
          </a:blip>
          <a:stretch>
            <a:fillRect/>
          </a:stretch>
        </p:blipFill>
        <p:spPr>
          <a:xfrm>
            <a:off x="4546525" y="4416125"/>
            <a:ext cx="1043149" cy="654100"/>
          </a:xfrm>
          <a:prstGeom prst="rect">
            <a:avLst/>
          </a:prstGeom>
          <a:noFill/>
          <a:ln>
            <a:noFill/>
          </a:ln>
        </p:spPr>
      </p:pic>
      <p:sp>
        <p:nvSpPr>
          <p:cNvPr id="362" name="Google Shape;362;p42"/>
          <p:cNvSpPr/>
          <p:nvPr/>
        </p:nvSpPr>
        <p:spPr>
          <a:xfrm>
            <a:off x="5090450" y="1867375"/>
            <a:ext cx="2798700" cy="11160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28</a:t>
            </a:r>
            <a:r>
              <a:rPr lang="en"/>
              <a:t> </a:t>
            </a:r>
            <a:r>
              <a:rPr lang="en"/>
              <a:t>Final step Submit enter business email 2 times and Click OK, the next slide shows a </a:t>
            </a:r>
            <a:r>
              <a:rPr lang="en"/>
              <a:t>confirmation</a:t>
            </a:r>
            <a:r>
              <a:rPr lang="en"/>
              <a:t> page example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366" name="Shape 366"/>
        <p:cNvGrpSpPr/>
        <p:nvPr/>
      </p:nvGrpSpPr>
      <p:grpSpPr>
        <a:xfrm>
          <a:off x="0" y="0"/>
          <a:ext cx="0" cy="0"/>
          <a:chOff x="0" y="0"/>
          <a:chExt cx="0" cy="0"/>
        </a:xfrm>
      </p:grpSpPr>
      <p:pic>
        <p:nvPicPr>
          <p:cNvPr id="367" name="Google Shape;367;p43"/>
          <p:cNvPicPr preferRelativeResize="0"/>
          <p:nvPr/>
        </p:nvPicPr>
        <p:blipFill>
          <a:blip r:embed="rId3">
            <a:alphaModFix/>
          </a:blip>
          <a:stretch>
            <a:fillRect/>
          </a:stretch>
        </p:blipFill>
        <p:spPr>
          <a:xfrm>
            <a:off x="1" y="4093625"/>
            <a:ext cx="1353248" cy="1049873"/>
          </a:xfrm>
          <a:prstGeom prst="rect">
            <a:avLst/>
          </a:prstGeom>
          <a:noFill/>
          <a:ln>
            <a:noFill/>
          </a:ln>
        </p:spPr>
      </p:pic>
      <p:sp>
        <p:nvSpPr>
          <p:cNvPr id="368" name="Google Shape;368;p43"/>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369" name="Google Shape;369;p43"/>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370" name="Google Shape;370;p43"/>
          <p:cNvPicPr preferRelativeResize="0"/>
          <p:nvPr/>
        </p:nvPicPr>
        <p:blipFill>
          <a:blip r:embed="rId5">
            <a:alphaModFix/>
          </a:blip>
          <a:stretch>
            <a:fillRect/>
          </a:stretch>
        </p:blipFill>
        <p:spPr>
          <a:xfrm>
            <a:off x="4546525" y="4416125"/>
            <a:ext cx="1043149" cy="654100"/>
          </a:xfrm>
          <a:prstGeom prst="rect">
            <a:avLst/>
          </a:prstGeom>
          <a:noFill/>
          <a:ln>
            <a:noFill/>
          </a:ln>
        </p:spPr>
      </p:pic>
      <p:sp>
        <p:nvSpPr>
          <p:cNvPr id="371" name="Google Shape;371;p43"/>
          <p:cNvSpPr/>
          <p:nvPr/>
        </p:nvSpPr>
        <p:spPr>
          <a:xfrm>
            <a:off x="5895975" y="1519675"/>
            <a:ext cx="2798700" cy="9243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29</a:t>
            </a:r>
            <a:r>
              <a:rPr lang="en"/>
              <a:t> Confrimation Example and email is also sent to the email provided in the </a:t>
            </a:r>
            <a:r>
              <a:rPr lang="en"/>
              <a:t>registration</a:t>
            </a:r>
            <a:r>
              <a:rPr lang="en"/>
              <a:t> </a:t>
            </a:r>
            <a:endParaRPr/>
          </a:p>
        </p:txBody>
      </p:sp>
      <p:pic>
        <p:nvPicPr>
          <p:cNvPr id="372" name="Google Shape;372;p43"/>
          <p:cNvPicPr preferRelativeResize="0"/>
          <p:nvPr/>
        </p:nvPicPr>
        <p:blipFill>
          <a:blip r:embed="rId6">
            <a:alphaModFix/>
          </a:blip>
          <a:stretch>
            <a:fillRect/>
          </a:stretch>
        </p:blipFill>
        <p:spPr>
          <a:xfrm>
            <a:off x="263775" y="1019825"/>
            <a:ext cx="5632199" cy="31917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8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1" y="4149725"/>
            <a:ext cx="1515100" cy="1175449"/>
          </a:xfrm>
          <a:prstGeom prst="rect">
            <a:avLst/>
          </a:prstGeom>
          <a:noFill/>
          <a:ln>
            <a:noFill/>
          </a:ln>
        </p:spPr>
      </p:pic>
      <p:sp>
        <p:nvSpPr>
          <p:cNvPr id="83" name="Google Shape;83;p16"/>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84" name="Google Shape;84;p16"/>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85" name="Google Shape;85;p16"/>
          <p:cNvPicPr preferRelativeResize="0"/>
          <p:nvPr/>
        </p:nvPicPr>
        <p:blipFill>
          <a:blip r:embed="rId5">
            <a:alphaModFix/>
          </a:blip>
          <a:stretch>
            <a:fillRect/>
          </a:stretch>
        </p:blipFill>
        <p:spPr>
          <a:xfrm>
            <a:off x="5135525" y="4631875"/>
            <a:ext cx="738899" cy="444349"/>
          </a:xfrm>
          <a:prstGeom prst="rect">
            <a:avLst/>
          </a:prstGeom>
          <a:noFill/>
          <a:ln>
            <a:noFill/>
          </a:ln>
        </p:spPr>
      </p:pic>
      <p:sp>
        <p:nvSpPr>
          <p:cNvPr id="86" name="Google Shape;86;p16"/>
          <p:cNvSpPr/>
          <p:nvPr/>
        </p:nvSpPr>
        <p:spPr>
          <a:xfrm>
            <a:off x="4468325" y="1630297"/>
            <a:ext cx="4042200" cy="13530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Step 2</a:t>
            </a:r>
            <a:r>
              <a:rPr lang="en">
                <a:solidFill>
                  <a:schemeClr val="dk1"/>
                </a:solidFill>
              </a:rPr>
              <a:t>: </a:t>
            </a:r>
            <a:r>
              <a:rPr lang="en" sz="1100">
                <a:solidFill>
                  <a:schemeClr val="dk1"/>
                </a:solidFill>
              </a:rPr>
              <a:t>Business Information</a:t>
            </a:r>
            <a:endParaRPr sz="11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Organization Type: choose appropriate choice from the drop down menu based on your business organization- ( Corp, LLC’s, Gov Entity, etc)</a:t>
            </a:r>
            <a:endParaRPr sz="9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FEIN: Type in and then Confirm it by typing it in again </a:t>
            </a:r>
            <a:endParaRPr sz="9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Legal Name: Type in Legal Name of the business</a:t>
            </a:r>
            <a:endParaRPr sz="9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DBA: Leave blank </a:t>
            </a:r>
            <a:endParaRPr sz="9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Click Next</a:t>
            </a:r>
            <a:endParaRPr sz="900">
              <a:solidFill>
                <a:schemeClr val="dk1"/>
              </a:solidFill>
            </a:endParaRPr>
          </a:p>
        </p:txBody>
      </p:sp>
      <p:pic>
        <p:nvPicPr>
          <p:cNvPr id="87" name="Google Shape;87;p16"/>
          <p:cNvPicPr preferRelativeResize="0"/>
          <p:nvPr/>
        </p:nvPicPr>
        <p:blipFill>
          <a:blip r:embed="rId6">
            <a:alphaModFix/>
          </a:blip>
          <a:stretch>
            <a:fillRect/>
          </a:stretch>
        </p:blipFill>
        <p:spPr>
          <a:xfrm>
            <a:off x="0" y="1603025"/>
            <a:ext cx="4510301" cy="21056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91" name="Shape 91"/>
        <p:cNvGrpSpPr/>
        <p:nvPr/>
      </p:nvGrpSpPr>
      <p:grpSpPr>
        <a:xfrm>
          <a:off x="0" y="0"/>
          <a:ext cx="0" cy="0"/>
          <a:chOff x="0" y="0"/>
          <a:chExt cx="0" cy="0"/>
        </a:xfrm>
      </p:grpSpPr>
      <p:pic>
        <p:nvPicPr>
          <p:cNvPr id="92" name="Google Shape;92;p17"/>
          <p:cNvPicPr preferRelativeResize="0"/>
          <p:nvPr/>
        </p:nvPicPr>
        <p:blipFill>
          <a:blip r:embed="rId3">
            <a:alphaModFix/>
          </a:blip>
          <a:stretch>
            <a:fillRect/>
          </a:stretch>
        </p:blipFill>
        <p:spPr>
          <a:xfrm>
            <a:off x="164400" y="1327075"/>
            <a:ext cx="4134371" cy="1950175"/>
          </a:xfrm>
          <a:prstGeom prst="rect">
            <a:avLst/>
          </a:prstGeom>
          <a:noFill/>
          <a:ln>
            <a:noFill/>
          </a:ln>
        </p:spPr>
      </p:pic>
      <p:pic>
        <p:nvPicPr>
          <p:cNvPr id="93" name="Google Shape;93;p17"/>
          <p:cNvPicPr preferRelativeResize="0"/>
          <p:nvPr/>
        </p:nvPicPr>
        <p:blipFill>
          <a:blip r:embed="rId4">
            <a:alphaModFix/>
          </a:blip>
          <a:stretch>
            <a:fillRect/>
          </a:stretch>
        </p:blipFill>
        <p:spPr>
          <a:xfrm>
            <a:off x="57926" y="4119825"/>
            <a:ext cx="1569077" cy="1217326"/>
          </a:xfrm>
          <a:prstGeom prst="rect">
            <a:avLst/>
          </a:prstGeom>
          <a:noFill/>
          <a:ln>
            <a:noFill/>
          </a:ln>
        </p:spPr>
      </p:pic>
      <p:sp>
        <p:nvSpPr>
          <p:cNvPr id="94" name="Google Shape;94;p17"/>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95" name="Google Shape;95;p17"/>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5">
                  <a:extLst>
                    <a:ext uri="{A12FA001-AC4F-418D-AE19-62706E023703}">
                      <ahyp:hlinkClr val="tx"/>
                    </a:ext>
                  </a:extLst>
                </a:hlinkClick>
              </a:rPr>
              <a:t>https://www.salestaxandmore.com/</a:t>
            </a:r>
            <a:endParaRPr>
              <a:solidFill>
                <a:srgbClr val="0000FF"/>
              </a:solidFill>
            </a:endParaRPr>
          </a:p>
        </p:txBody>
      </p:sp>
      <p:pic>
        <p:nvPicPr>
          <p:cNvPr id="96" name="Google Shape;96;p17"/>
          <p:cNvPicPr preferRelativeResize="0"/>
          <p:nvPr/>
        </p:nvPicPr>
        <p:blipFill>
          <a:blip r:embed="rId6">
            <a:alphaModFix/>
          </a:blip>
          <a:stretch>
            <a:fillRect/>
          </a:stretch>
        </p:blipFill>
        <p:spPr>
          <a:xfrm>
            <a:off x="5034575" y="4488075"/>
            <a:ext cx="805650" cy="546199"/>
          </a:xfrm>
          <a:prstGeom prst="rect">
            <a:avLst/>
          </a:prstGeom>
          <a:noFill/>
          <a:ln>
            <a:noFill/>
          </a:ln>
        </p:spPr>
      </p:pic>
      <p:sp>
        <p:nvSpPr>
          <p:cNvPr id="97" name="Google Shape;97;p17"/>
          <p:cNvSpPr/>
          <p:nvPr/>
        </p:nvSpPr>
        <p:spPr>
          <a:xfrm>
            <a:off x="3924575" y="1408625"/>
            <a:ext cx="5076300" cy="1796700"/>
          </a:xfrm>
          <a:prstGeom prst="roundRect">
            <a:avLst>
              <a:gd fmla="val 16667" name="adj"/>
            </a:avLst>
          </a:prstGeom>
          <a:solidFill>
            <a:schemeClr val="accent1"/>
          </a:solidFill>
          <a:ln cap="flat" cmpd="sng" w="952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Step 3: Additional Business Information</a:t>
            </a:r>
            <a:endParaRPr b="1"/>
          </a:p>
          <a:p>
            <a:pPr indent="0" lvl="0" marL="0" rtl="0" algn="l">
              <a:spcBef>
                <a:spcPts val="0"/>
              </a:spcBef>
              <a:spcAft>
                <a:spcPts val="0"/>
              </a:spcAft>
              <a:buNone/>
            </a:pPr>
            <a:r>
              <a:rPr lang="en" sz="1000">
                <a:solidFill>
                  <a:schemeClr val="dk1"/>
                </a:solidFill>
              </a:rPr>
              <a:t>Skip- Illinois Secretary of State identification number; unless formed in IL- then its required</a:t>
            </a:r>
            <a:endParaRPr sz="1000">
              <a:solidFill>
                <a:schemeClr val="dk1"/>
              </a:solidFill>
            </a:endParaRPr>
          </a:p>
          <a:p>
            <a:pPr indent="0" lvl="0" marL="0" rtl="0" algn="l">
              <a:spcBef>
                <a:spcPts val="0"/>
              </a:spcBef>
              <a:spcAft>
                <a:spcPts val="0"/>
              </a:spcAft>
              <a:buNone/>
            </a:pPr>
            <a:r>
              <a:rPr lang="en" sz="1100">
                <a:solidFill>
                  <a:schemeClr val="dk1"/>
                </a:solidFill>
              </a:rPr>
              <a:t>Is this business disregarded for income tax purposes? NO</a:t>
            </a:r>
            <a:endParaRPr sz="1100">
              <a:solidFill>
                <a:schemeClr val="dk1"/>
              </a:solidFill>
            </a:endParaRPr>
          </a:p>
          <a:p>
            <a:pPr indent="0" lvl="0" marL="0" rtl="0" algn="l">
              <a:spcBef>
                <a:spcPts val="0"/>
              </a:spcBef>
              <a:spcAft>
                <a:spcPts val="0"/>
              </a:spcAft>
              <a:buNone/>
            </a:pPr>
            <a:r>
              <a:rPr lang="en" sz="1100">
                <a:solidFill>
                  <a:schemeClr val="dk1"/>
                </a:solidFill>
              </a:rPr>
              <a:t>Is this business part of a unitary filing group for income tax purposes? NO</a:t>
            </a:r>
            <a:endParaRPr sz="1100">
              <a:solidFill>
                <a:schemeClr val="dk1"/>
              </a:solidFill>
            </a:endParaRPr>
          </a:p>
          <a:p>
            <a:pPr indent="0" lvl="0" marL="0" rtl="0" algn="l">
              <a:spcBef>
                <a:spcPts val="0"/>
              </a:spcBef>
              <a:spcAft>
                <a:spcPts val="0"/>
              </a:spcAft>
              <a:buNone/>
            </a:pPr>
            <a:r>
              <a:rPr lang="en" sz="1100">
                <a:solidFill>
                  <a:schemeClr val="dk1"/>
                </a:solidFill>
                <a:highlight>
                  <a:schemeClr val="accent1"/>
                </a:highlight>
              </a:rPr>
              <a:t>Is this a publicly traded corporation?NO</a:t>
            </a:r>
            <a:endParaRPr sz="1100">
              <a:solidFill>
                <a:schemeClr val="dk1"/>
              </a:solidFill>
              <a:highlight>
                <a:schemeClr val="accent1"/>
              </a:highlight>
            </a:endParaRPr>
          </a:p>
          <a:p>
            <a:pPr indent="0" lvl="0" marL="0" rtl="0" algn="l">
              <a:spcBef>
                <a:spcPts val="0"/>
              </a:spcBef>
              <a:spcAft>
                <a:spcPts val="0"/>
              </a:spcAft>
              <a:buNone/>
            </a:pPr>
            <a:r>
              <a:rPr lang="en" sz="1100">
                <a:solidFill>
                  <a:schemeClr val="dk1"/>
                </a:solidFill>
                <a:highlight>
                  <a:schemeClr val="accent1"/>
                </a:highlight>
              </a:rPr>
              <a:t>Leave the Right side blank </a:t>
            </a:r>
            <a:endParaRPr sz="1100">
              <a:solidFill>
                <a:schemeClr val="dk1"/>
              </a:solidFill>
              <a:highlight>
                <a:schemeClr val="accent1"/>
              </a:highlight>
            </a:endParaRPr>
          </a:p>
          <a:p>
            <a:pPr indent="0" lvl="0" marL="0" rtl="0" algn="l">
              <a:spcBef>
                <a:spcPts val="0"/>
              </a:spcBef>
              <a:spcAft>
                <a:spcPts val="0"/>
              </a:spcAft>
              <a:buNone/>
            </a:pPr>
            <a:r>
              <a:rPr lang="en" sz="1100">
                <a:solidFill>
                  <a:schemeClr val="dk1"/>
                </a:solidFill>
                <a:highlight>
                  <a:schemeClr val="accent1"/>
                </a:highlight>
              </a:rPr>
              <a:t>Click Next</a:t>
            </a:r>
            <a:endParaRPr sz="1100">
              <a:solidFill>
                <a:schemeClr val="dk1"/>
              </a:solidFill>
              <a:highlight>
                <a:schemeClr val="accent1"/>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01" name="Shape 101"/>
        <p:cNvGrpSpPr/>
        <p:nvPr/>
      </p:nvGrpSpPr>
      <p:grpSpPr>
        <a:xfrm>
          <a:off x="0" y="0"/>
          <a:ext cx="0" cy="0"/>
          <a:chOff x="0" y="0"/>
          <a:chExt cx="0" cy="0"/>
        </a:xfrm>
      </p:grpSpPr>
      <p:pic>
        <p:nvPicPr>
          <p:cNvPr id="102" name="Google Shape;102;p18"/>
          <p:cNvPicPr preferRelativeResize="0"/>
          <p:nvPr/>
        </p:nvPicPr>
        <p:blipFill>
          <a:blip r:embed="rId3">
            <a:alphaModFix/>
          </a:blip>
          <a:stretch>
            <a:fillRect/>
          </a:stretch>
        </p:blipFill>
        <p:spPr>
          <a:xfrm>
            <a:off x="57976" y="4065425"/>
            <a:ext cx="1545076" cy="1198702"/>
          </a:xfrm>
          <a:prstGeom prst="rect">
            <a:avLst/>
          </a:prstGeom>
          <a:noFill/>
          <a:ln>
            <a:noFill/>
          </a:ln>
        </p:spPr>
      </p:pic>
      <p:sp>
        <p:nvSpPr>
          <p:cNvPr id="103" name="Google Shape;103;p18"/>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104" name="Google Shape;104;p18"/>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105" name="Google Shape;105;p18"/>
          <p:cNvPicPr preferRelativeResize="0"/>
          <p:nvPr/>
        </p:nvPicPr>
        <p:blipFill>
          <a:blip r:embed="rId5">
            <a:alphaModFix/>
          </a:blip>
          <a:stretch>
            <a:fillRect/>
          </a:stretch>
        </p:blipFill>
        <p:spPr>
          <a:xfrm>
            <a:off x="4419975" y="4398150"/>
            <a:ext cx="796801" cy="540201"/>
          </a:xfrm>
          <a:prstGeom prst="rect">
            <a:avLst/>
          </a:prstGeom>
          <a:noFill/>
          <a:ln>
            <a:noFill/>
          </a:ln>
        </p:spPr>
      </p:pic>
      <p:sp>
        <p:nvSpPr>
          <p:cNvPr id="106" name="Google Shape;106;p18"/>
          <p:cNvSpPr/>
          <p:nvPr/>
        </p:nvSpPr>
        <p:spPr>
          <a:xfrm>
            <a:off x="4691875" y="1302250"/>
            <a:ext cx="4153200" cy="14712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Step 4 Buisness Contact Info</a:t>
            </a:r>
            <a:endParaRPr b="1"/>
          </a:p>
          <a:p>
            <a:pPr indent="-292100" lvl="0" marL="457200" rtl="0" algn="l">
              <a:spcBef>
                <a:spcPts val="0"/>
              </a:spcBef>
              <a:spcAft>
                <a:spcPts val="0"/>
              </a:spcAft>
              <a:buSzPts val="1000"/>
              <a:buAutoNum type="alphaLcParenR"/>
            </a:pPr>
            <a:r>
              <a:rPr lang="en" sz="1000"/>
              <a:t>Name: Type in your business contact name first and last </a:t>
            </a:r>
            <a:endParaRPr sz="1000"/>
          </a:p>
          <a:p>
            <a:pPr indent="-292100" lvl="0" marL="457200" rtl="0" algn="l">
              <a:spcBef>
                <a:spcPts val="0"/>
              </a:spcBef>
              <a:spcAft>
                <a:spcPts val="0"/>
              </a:spcAft>
              <a:buSzPts val="1000"/>
              <a:buAutoNum type="alphaLcParenR"/>
            </a:pPr>
            <a:r>
              <a:rPr lang="en" sz="1000"/>
              <a:t>Phone: Type in Phone Number and Extention if applicable</a:t>
            </a:r>
            <a:endParaRPr sz="1000"/>
          </a:p>
          <a:p>
            <a:pPr indent="-292100" lvl="0" marL="457200" rtl="0" algn="l">
              <a:spcBef>
                <a:spcPts val="0"/>
              </a:spcBef>
              <a:spcAft>
                <a:spcPts val="0"/>
              </a:spcAft>
              <a:buSzPts val="1000"/>
              <a:buAutoNum type="alphaLcParenR"/>
            </a:pPr>
            <a:r>
              <a:rPr lang="en" sz="1000"/>
              <a:t>Fax: Can type in fax number or skip	</a:t>
            </a:r>
            <a:endParaRPr sz="1000"/>
          </a:p>
          <a:p>
            <a:pPr indent="-292100" lvl="0" marL="457200" rtl="0" algn="l">
              <a:spcBef>
                <a:spcPts val="0"/>
              </a:spcBef>
              <a:spcAft>
                <a:spcPts val="0"/>
              </a:spcAft>
              <a:buSzPts val="1000"/>
              <a:buAutoNum type="alphaLcParenR"/>
            </a:pPr>
            <a:r>
              <a:rPr lang="en" sz="1000"/>
              <a:t>Email address: Type in </a:t>
            </a:r>
            <a:r>
              <a:rPr lang="en" sz="1000"/>
              <a:t>company</a:t>
            </a:r>
            <a:r>
              <a:rPr lang="en" sz="1000"/>
              <a:t> email address</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Click Next</a:t>
            </a:r>
            <a:endParaRPr sz="1000"/>
          </a:p>
        </p:txBody>
      </p:sp>
      <p:pic>
        <p:nvPicPr>
          <p:cNvPr id="107" name="Google Shape;107;p18"/>
          <p:cNvPicPr preferRelativeResize="0"/>
          <p:nvPr/>
        </p:nvPicPr>
        <p:blipFill>
          <a:blip r:embed="rId6">
            <a:alphaModFix/>
          </a:blip>
          <a:stretch>
            <a:fillRect/>
          </a:stretch>
        </p:blipFill>
        <p:spPr>
          <a:xfrm>
            <a:off x="57975" y="1236375"/>
            <a:ext cx="4542950" cy="23500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11" name="Shape 111"/>
        <p:cNvGrpSpPr/>
        <p:nvPr/>
      </p:nvGrpSpPr>
      <p:grpSpPr>
        <a:xfrm>
          <a:off x="0" y="0"/>
          <a:ext cx="0" cy="0"/>
          <a:chOff x="0" y="0"/>
          <a:chExt cx="0" cy="0"/>
        </a:xfrm>
      </p:grpSpPr>
      <p:pic>
        <p:nvPicPr>
          <p:cNvPr id="112" name="Google Shape;112;p19"/>
          <p:cNvPicPr preferRelativeResize="0"/>
          <p:nvPr/>
        </p:nvPicPr>
        <p:blipFill>
          <a:blip r:embed="rId3">
            <a:alphaModFix/>
          </a:blip>
          <a:stretch>
            <a:fillRect/>
          </a:stretch>
        </p:blipFill>
        <p:spPr>
          <a:xfrm>
            <a:off x="33976" y="4417501"/>
            <a:ext cx="1185397" cy="919651"/>
          </a:xfrm>
          <a:prstGeom prst="rect">
            <a:avLst/>
          </a:prstGeom>
          <a:noFill/>
          <a:ln>
            <a:noFill/>
          </a:ln>
        </p:spPr>
      </p:pic>
      <p:sp>
        <p:nvSpPr>
          <p:cNvPr id="113" name="Google Shape;113;p19"/>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114" name="Google Shape;114;p19"/>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115" name="Google Shape;115;p19"/>
          <p:cNvPicPr preferRelativeResize="0"/>
          <p:nvPr/>
        </p:nvPicPr>
        <p:blipFill>
          <a:blip r:embed="rId5">
            <a:alphaModFix/>
          </a:blip>
          <a:stretch>
            <a:fillRect/>
          </a:stretch>
        </p:blipFill>
        <p:spPr>
          <a:xfrm>
            <a:off x="4572000" y="4501217"/>
            <a:ext cx="644774" cy="437133"/>
          </a:xfrm>
          <a:prstGeom prst="rect">
            <a:avLst/>
          </a:prstGeom>
          <a:noFill/>
          <a:ln>
            <a:noFill/>
          </a:ln>
        </p:spPr>
      </p:pic>
      <p:sp>
        <p:nvSpPr>
          <p:cNvPr id="116" name="Google Shape;116;p19"/>
          <p:cNvSpPr/>
          <p:nvPr/>
        </p:nvSpPr>
        <p:spPr>
          <a:xfrm>
            <a:off x="4962600" y="1196950"/>
            <a:ext cx="3997500" cy="25299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Step 5 Legal Address</a:t>
            </a:r>
            <a:endParaRPr b="1"/>
          </a:p>
          <a:p>
            <a:pPr indent="0" lvl="0" marL="0" rtl="0" algn="l">
              <a:spcBef>
                <a:spcPts val="0"/>
              </a:spcBef>
              <a:spcAft>
                <a:spcPts val="0"/>
              </a:spcAft>
              <a:buNone/>
            </a:pPr>
            <a:r>
              <a:rPr lang="en" sz="1000"/>
              <a:t>Country: Choose Country from the drop down list- if not USA</a:t>
            </a:r>
            <a:endParaRPr sz="1000"/>
          </a:p>
          <a:p>
            <a:pPr indent="0" lvl="0" marL="0" rtl="0" algn="l">
              <a:spcBef>
                <a:spcPts val="0"/>
              </a:spcBef>
              <a:spcAft>
                <a:spcPts val="0"/>
              </a:spcAft>
              <a:buNone/>
            </a:pPr>
            <a:r>
              <a:rPr lang="en" sz="1000"/>
              <a:t>Street: Type in street address </a:t>
            </a:r>
            <a:endParaRPr sz="1000"/>
          </a:p>
          <a:p>
            <a:pPr indent="0" lvl="0" marL="0" rtl="0" algn="l">
              <a:spcBef>
                <a:spcPts val="0"/>
              </a:spcBef>
              <a:spcAft>
                <a:spcPts val="0"/>
              </a:spcAft>
              <a:buNone/>
            </a:pPr>
            <a:r>
              <a:rPr lang="en" sz="1000"/>
              <a:t>Street 2: Use if need</a:t>
            </a:r>
            <a:endParaRPr sz="1000"/>
          </a:p>
          <a:p>
            <a:pPr indent="0" lvl="0" marL="0" rtl="0" algn="l">
              <a:spcBef>
                <a:spcPts val="0"/>
              </a:spcBef>
              <a:spcAft>
                <a:spcPts val="0"/>
              </a:spcAft>
              <a:buNone/>
            </a:pPr>
            <a:r>
              <a:rPr lang="en" sz="1000"/>
              <a:t>Unit Type: Choose from drop down list if applicable</a:t>
            </a:r>
            <a:endParaRPr sz="1000"/>
          </a:p>
          <a:p>
            <a:pPr indent="0" lvl="0" marL="0" rtl="0" algn="l">
              <a:spcBef>
                <a:spcPts val="0"/>
              </a:spcBef>
              <a:spcAft>
                <a:spcPts val="0"/>
              </a:spcAft>
              <a:buNone/>
            </a:pPr>
            <a:r>
              <a:rPr lang="en" sz="1000"/>
              <a:t>Unit Number: Type in unit number for the Unit type if applicable</a:t>
            </a:r>
            <a:endParaRPr sz="1000"/>
          </a:p>
          <a:p>
            <a:pPr indent="0" lvl="0" marL="0" rtl="0" algn="l">
              <a:spcBef>
                <a:spcPts val="0"/>
              </a:spcBef>
              <a:spcAft>
                <a:spcPts val="0"/>
              </a:spcAft>
              <a:buNone/>
            </a:pPr>
            <a:r>
              <a:rPr lang="en" sz="1000"/>
              <a:t>City: Type in City </a:t>
            </a:r>
            <a:endParaRPr sz="1000"/>
          </a:p>
          <a:p>
            <a:pPr indent="0" lvl="0" marL="0" rtl="0" algn="l">
              <a:spcBef>
                <a:spcPts val="0"/>
              </a:spcBef>
              <a:spcAft>
                <a:spcPts val="0"/>
              </a:spcAft>
              <a:buNone/>
            </a:pPr>
            <a:r>
              <a:rPr lang="en" sz="1000"/>
              <a:t>State: Choose from drop down list if USA </a:t>
            </a:r>
            <a:endParaRPr sz="1000"/>
          </a:p>
          <a:p>
            <a:pPr indent="0" lvl="0" marL="0" rtl="0" algn="l">
              <a:spcBef>
                <a:spcPts val="0"/>
              </a:spcBef>
              <a:spcAft>
                <a:spcPts val="0"/>
              </a:spcAft>
              <a:buNone/>
            </a:pPr>
            <a:r>
              <a:rPr lang="en" sz="1000"/>
              <a:t>Zip: Type in Zip code</a:t>
            </a:r>
            <a:endParaRPr sz="1000"/>
          </a:p>
          <a:p>
            <a:pPr indent="0" lvl="0" marL="0" rtl="0" algn="l">
              <a:spcBef>
                <a:spcPts val="0"/>
              </a:spcBef>
              <a:spcAft>
                <a:spcPts val="0"/>
              </a:spcAft>
              <a:buNone/>
            </a:pPr>
            <a:r>
              <a:rPr lang="en" sz="1000"/>
              <a:t>Click Verify Address</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Mailing address different than the legal address? Yes or No depending on your business mailing address</a:t>
            </a:r>
            <a:endParaRPr sz="1000"/>
          </a:p>
          <a:p>
            <a:pPr indent="0" lvl="0" marL="0" rtl="0" algn="l">
              <a:spcBef>
                <a:spcPts val="0"/>
              </a:spcBef>
              <a:spcAft>
                <a:spcPts val="0"/>
              </a:spcAft>
              <a:buNone/>
            </a:pPr>
            <a:r>
              <a:rPr lang="en" sz="1000"/>
              <a:t>Click Next</a:t>
            </a:r>
            <a:endParaRPr sz="1000"/>
          </a:p>
          <a:p>
            <a:pPr indent="0" lvl="0" marL="0" rtl="0" algn="l">
              <a:spcBef>
                <a:spcPts val="0"/>
              </a:spcBef>
              <a:spcAft>
                <a:spcPts val="0"/>
              </a:spcAft>
              <a:buNone/>
            </a:pPr>
            <a:r>
              <a:rPr lang="en" sz="1000"/>
              <a:t> </a:t>
            </a:r>
            <a:endParaRPr sz="1000"/>
          </a:p>
          <a:p>
            <a:pPr indent="0" lvl="0" marL="0" rtl="0" algn="l">
              <a:spcBef>
                <a:spcPts val="0"/>
              </a:spcBef>
              <a:spcAft>
                <a:spcPts val="0"/>
              </a:spcAft>
              <a:buNone/>
            </a:pPr>
            <a:r>
              <a:t/>
            </a:r>
            <a:endParaRPr/>
          </a:p>
        </p:txBody>
      </p:sp>
      <p:pic>
        <p:nvPicPr>
          <p:cNvPr id="117" name="Google Shape;117;p19"/>
          <p:cNvPicPr preferRelativeResize="0"/>
          <p:nvPr/>
        </p:nvPicPr>
        <p:blipFill>
          <a:blip r:embed="rId6">
            <a:alphaModFix/>
          </a:blip>
          <a:stretch>
            <a:fillRect/>
          </a:stretch>
        </p:blipFill>
        <p:spPr>
          <a:xfrm>
            <a:off x="152400" y="636900"/>
            <a:ext cx="4657800" cy="28246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21" name="Shape 121"/>
        <p:cNvGrpSpPr/>
        <p:nvPr/>
      </p:nvGrpSpPr>
      <p:grpSpPr>
        <a:xfrm>
          <a:off x="0" y="0"/>
          <a:ext cx="0" cy="0"/>
          <a:chOff x="0" y="0"/>
          <a:chExt cx="0" cy="0"/>
        </a:xfrm>
      </p:grpSpPr>
      <p:pic>
        <p:nvPicPr>
          <p:cNvPr id="122" name="Google Shape;122;p20"/>
          <p:cNvPicPr preferRelativeResize="0"/>
          <p:nvPr/>
        </p:nvPicPr>
        <p:blipFill>
          <a:blip r:embed="rId3">
            <a:alphaModFix/>
          </a:blip>
          <a:stretch>
            <a:fillRect/>
          </a:stretch>
        </p:blipFill>
        <p:spPr>
          <a:xfrm>
            <a:off x="0" y="1485549"/>
            <a:ext cx="4330525" cy="2439025"/>
          </a:xfrm>
          <a:prstGeom prst="rect">
            <a:avLst/>
          </a:prstGeom>
          <a:noFill/>
          <a:ln>
            <a:noFill/>
          </a:ln>
        </p:spPr>
      </p:pic>
      <p:pic>
        <p:nvPicPr>
          <p:cNvPr id="123" name="Google Shape;123;p20"/>
          <p:cNvPicPr preferRelativeResize="0"/>
          <p:nvPr/>
        </p:nvPicPr>
        <p:blipFill>
          <a:blip r:embed="rId4">
            <a:alphaModFix/>
          </a:blip>
          <a:stretch>
            <a:fillRect/>
          </a:stretch>
        </p:blipFill>
        <p:spPr>
          <a:xfrm>
            <a:off x="45976" y="4230838"/>
            <a:ext cx="1365224" cy="1059174"/>
          </a:xfrm>
          <a:prstGeom prst="rect">
            <a:avLst/>
          </a:prstGeom>
          <a:noFill/>
          <a:ln>
            <a:noFill/>
          </a:ln>
        </p:spPr>
      </p:pic>
      <p:sp>
        <p:nvSpPr>
          <p:cNvPr id="124" name="Google Shape;124;p20"/>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125" name="Google Shape;125;p20"/>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5">
                  <a:extLst>
                    <a:ext uri="{A12FA001-AC4F-418D-AE19-62706E023703}">
                      <ahyp:hlinkClr val="tx"/>
                    </a:ext>
                  </a:extLst>
                </a:hlinkClick>
              </a:rPr>
              <a:t>https://www.salestaxandmore.com/</a:t>
            </a:r>
            <a:endParaRPr>
              <a:solidFill>
                <a:srgbClr val="0000FF"/>
              </a:solidFill>
            </a:endParaRPr>
          </a:p>
        </p:txBody>
      </p:sp>
      <p:pic>
        <p:nvPicPr>
          <p:cNvPr id="126" name="Google Shape;126;p20"/>
          <p:cNvPicPr preferRelativeResize="0"/>
          <p:nvPr/>
        </p:nvPicPr>
        <p:blipFill>
          <a:blip r:embed="rId6">
            <a:alphaModFix/>
          </a:blip>
          <a:stretch>
            <a:fillRect/>
          </a:stretch>
        </p:blipFill>
        <p:spPr>
          <a:xfrm>
            <a:off x="4913700" y="4507200"/>
            <a:ext cx="938525" cy="636301"/>
          </a:xfrm>
          <a:prstGeom prst="rect">
            <a:avLst/>
          </a:prstGeom>
          <a:noFill/>
          <a:ln>
            <a:noFill/>
          </a:ln>
        </p:spPr>
      </p:pic>
      <p:sp>
        <p:nvSpPr>
          <p:cNvPr id="127" name="Google Shape;127;p20"/>
          <p:cNvSpPr/>
          <p:nvPr/>
        </p:nvSpPr>
        <p:spPr>
          <a:xfrm>
            <a:off x="4003500" y="1237500"/>
            <a:ext cx="5140500" cy="28356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Step 6 Mailing address- </a:t>
            </a:r>
            <a:r>
              <a:rPr b="1" lang="en" sz="1100"/>
              <a:t>only if different from Legal will this screen appear .. so if mailing address is the same as the legal address move on to the next slide</a:t>
            </a:r>
            <a:endParaRPr b="1" sz="1100"/>
          </a:p>
          <a:p>
            <a:pPr indent="0" lvl="0" marL="0" rtl="0" algn="l">
              <a:spcBef>
                <a:spcPts val="0"/>
              </a:spcBef>
              <a:spcAft>
                <a:spcPts val="0"/>
              </a:spcAft>
              <a:buNone/>
            </a:pPr>
            <a:r>
              <a:rPr lang="en" sz="1000">
                <a:solidFill>
                  <a:schemeClr val="dk1"/>
                </a:solidFill>
              </a:rPr>
              <a:t>Country: Choose Country from the drop down list- if not USA</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In-Care-of Name: if applicable</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Street: Type in street address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Street 2: Use if need</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Unit Type: Choose from drop down list if applicable</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Unit Number: Type in unit number for the Unit type if applicable</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City: Type in City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State: Choose from drop down list if USA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Zip: Type in Zip code</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Click Verify Address</a:t>
            </a:r>
            <a:endParaRPr sz="1000">
              <a:solidFill>
                <a:schemeClr val="dk1"/>
              </a:solidFill>
            </a:endParaRPr>
          </a:p>
          <a:p>
            <a:pPr indent="0" lvl="0" marL="0" rtl="0" algn="l">
              <a:spcBef>
                <a:spcPts val="0"/>
              </a:spcBef>
              <a:spcAft>
                <a:spcPts val="0"/>
              </a:spcAft>
              <a:buNone/>
            </a:pPr>
            <a:r>
              <a:t/>
            </a:r>
            <a:endParaRPr b="1" sz="1100"/>
          </a:p>
          <a:p>
            <a:pPr indent="0" lvl="0" marL="0" rtl="0" algn="l">
              <a:spcBef>
                <a:spcPts val="0"/>
              </a:spcBef>
              <a:spcAft>
                <a:spcPts val="0"/>
              </a:spcAft>
              <a:buNone/>
            </a:pPr>
            <a:r>
              <a:rPr b="1" lang="en" sz="1100"/>
              <a:t>Click Next</a:t>
            </a:r>
            <a:endParaRPr b="1" sz="1100"/>
          </a:p>
          <a:p>
            <a:pPr indent="0" lvl="0" marL="0" rtl="0" algn="l">
              <a:spcBef>
                <a:spcPts val="0"/>
              </a:spcBef>
              <a:spcAft>
                <a:spcPts val="0"/>
              </a:spcAft>
              <a:buNone/>
            </a:pPr>
            <a:r>
              <a:t/>
            </a:r>
            <a:endParaRPr b="1"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31" name="Shape 131"/>
        <p:cNvGrpSpPr/>
        <p:nvPr/>
      </p:nvGrpSpPr>
      <p:grpSpPr>
        <a:xfrm>
          <a:off x="0" y="0"/>
          <a:ext cx="0" cy="0"/>
          <a:chOff x="0" y="0"/>
          <a:chExt cx="0" cy="0"/>
        </a:xfrm>
      </p:grpSpPr>
      <p:pic>
        <p:nvPicPr>
          <p:cNvPr id="132" name="Google Shape;132;p21"/>
          <p:cNvPicPr preferRelativeResize="0"/>
          <p:nvPr/>
        </p:nvPicPr>
        <p:blipFill>
          <a:blip r:embed="rId3">
            <a:alphaModFix/>
          </a:blip>
          <a:stretch>
            <a:fillRect/>
          </a:stretch>
        </p:blipFill>
        <p:spPr>
          <a:xfrm>
            <a:off x="35975" y="1782800"/>
            <a:ext cx="6490826" cy="3094926"/>
          </a:xfrm>
          <a:prstGeom prst="rect">
            <a:avLst/>
          </a:prstGeom>
          <a:noFill/>
          <a:ln>
            <a:noFill/>
          </a:ln>
        </p:spPr>
      </p:pic>
      <p:pic>
        <p:nvPicPr>
          <p:cNvPr id="133" name="Google Shape;133;p21"/>
          <p:cNvPicPr preferRelativeResize="0"/>
          <p:nvPr/>
        </p:nvPicPr>
        <p:blipFill>
          <a:blip r:embed="rId4">
            <a:alphaModFix/>
          </a:blip>
          <a:stretch>
            <a:fillRect/>
          </a:stretch>
        </p:blipFill>
        <p:spPr>
          <a:xfrm>
            <a:off x="6572501" y="3603275"/>
            <a:ext cx="1479148" cy="1147549"/>
          </a:xfrm>
          <a:prstGeom prst="rect">
            <a:avLst/>
          </a:prstGeom>
          <a:noFill/>
          <a:ln>
            <a:noFill/>
          </a:ln>
        </p:spPr>
      </p:pic>
      <p:sp>
        <p:nvSpPr>
          <p:cNvPr id="134" name="Google Shape;134;p21"/>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IL Registration</a:t>
            </a:r>
            <a:endParaRPr b="1" sz="2400">
              <a:solidFill>
                <a:srgbClr val="FAFAFF"/>
              </a:solidFill>
            </a:endParaRPr>
          </a:p>
        </p:txBody>
      </p:sp>
      <p:sp>
        <p:nvSpPr>
          <p:cNvPr id="135" name="Google Shape;135;p21"/>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5">
                  <a:extLst>
                    <a:ext uri="{A12FA001-AC4F-418D-AE19-62706E023703}">
                      <ahyp:hlinkClr val="tx"/>
                    </a:ext>
                  </a:extLst>
                </a:hlinkClick>
              </a:rPr>
              <a:t>https://www.salestaxandmore.com/</a:t>
            </a:r>
            <a:endParaRPr>
              <a:solidFill>
                <a:srgbClr val="0000FF"/>
              </a:solidFill>
            </a:endParaRPr>
          </a:p>
        </p:txBody>
      </p:sp>
      <p:pic>
        <p:nvPicPr>
          <p:cNvPr id="136" name="Google Shape;136;p21"/>
          <p:cNvPicPr preferRelativeResize="0"/>
          <p:nvPr/>
        </p:nvPicPr>
        <p:blipFill>
          <a:blip r:embed="rId6">
            <a:alphaModFix/>
          </a:blip>
          <a:stretch>
            <a:fillRect/>
          </a:stretch>
        </p:blipFill>
        <p:spPr>
          <a:xfrm>
            <a:off x="8133325" y="4213125"/>
            <a:ext cx="793099" cy="537700"/>
          </a:xfrm>
          <a:prstGeom prst="rect">
            <a:avLst/>
          </a:prstGeom>
          <a:noFill/>
          <a:ln>
            <a:noFill/>
          </a:ln>
        </p:spPr>
      </p:pic>
      <p:sp>
        <p:nvSpPr>
          <p:cNvPr id="137" name="Google Shape;137;p21"/>
          <p:cNvSpPr/>
          <p:nvPr/>
        </p:nvSpPr>
        <p:spPr>
          <a:xfrm>
            <a:off x="3792600" y="971025"/>
            <a:ext cx="5239500" cy="20964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Step 7 Business Activities</a:t>
            </a:r>
            <a:endParaRPr b="1"/>
          </a:p>
          <a:p>
            <a:pPr indent="0" lvl="0" marL="0" rtl="0" algn="l">
              <a:spcBef>
                <a:spcPts val="0"/>
              </a:spcBef>
              <a:spcAft>
                <a:spcPts val="0"/>
              </a:spcAft>
              <a:buNone/>
            </a:pPr>
            <a:r>
              <a:rPr lang="en" sz="1000"/>
              <a:t>Primary Business Activity: Choose Retail </a:t>
            </a:r>
            <a:r>
              <a:rPr lang="en" sz="900"/>
              <a:t>from the drop down menu</a:t>
            </a:r>
            <a:endParaRPr sz="900"/>
          </a:p>
          <a:p>
            <a:pPr indent="0" lvl="0" marL="0" rtl="0" algn="l">
              <a:spcBef>
                <a:spcPts val="0"/>
              </a:spcBef>
              <a:spcAft>
                <a:spcPts val="0"/>
              </a:spcAft>
              <a:buNone/>
            </a:pPr>
            <a:r>
              <a:rPr lang="en" sz="1000"/>
              <a:t>Primary Business Type: Choose Other Retail Not Listed </a:t>
            </a:r>
            <a:r>
              <a:rPr lang="en" sz="900"/>
              <a:t>from the drop down menu</a:t>
            </a:r>
            <a:endParaRPr sz="900"/>
          </a:p>
          <a:p>
            <a:pPr indent="0" lvl="0" marL="0" rtl="0" algn="l">
              <a:spcBef>
                <a:spcPts val="0"/>
              </a:spcBef>
              <a:spcAft>
                <a:spcPts val="0"/>
              </a:spcAft>
              <a:buNone/>
            </a:pPr>
            <a:r>
              <a:rPr lang="en" sz="1000"/>
              <a:t>Secondary Business Activity and Secondary Business Type: Skip</a:t>
            </a:r>
            <a:endParaRPr sz="1000"/>
          </a:p>
          <a:p>
            <a:pPr indent="0" lvl="0" marL="0" rtl="0" algn="l">
              <a:spcBef>
                <a:spcPts val="0"/>
              </a:spcBef>
              <a:spcAft>
                <a:spcPts val="0"/>
              </a:spcAft>
              <a:buNone/>
            </a:pPr>
            <a:r>
              <a:rPr lang="en" sz="1000"/>
              <a:t>IL payroll Begin: Skip</a:t>
            </a:r>
            <a:endParaRPr sz="1000"/>
          </a:p>
          <a:p>
            <a:pPr indent="0" lvl="0" marL="0" rtl="0" algn="l">
              <a:spcBef>
                <a:spcPts val="0"/>
              </a:spcBef>
              <a:spcAft>
                <a:spcPts val="0"/>
              </a:spcAft>
              <a:buNone/>
            </a:pPr>
            <a:r>
              <a:rPr lang="en" sz="1000">
                <a:solidFill>
                  <a:schemeClr val="dk1"/>
                </a:solidFill>
                <a:highlight>
                  <a:schemeClr val="accent1"/>
                </a:highlight>
              </a:rPr>
              <a:t>Will you have Illinois employees subject to Illinois withholding?NO</a:t>
            </a:r>
            <a:endParaRPr sz="1000">
              <a:solidFill>
                <a:schemeClr val="dk1"/>
              </a:solidFill>
              <a:highlight>
                <a:schemeClr val="accent1"/>
              </a:highlight>
            </a:endParaRPr>
          </a:p>
          <a:p>
            <a:pPr indent="0" lvl="0" marL="0" rtl="0" algn="l">
              <a:spcBef>
                <a:spcPts val="0"/>
              </a:spcBef>
              <a:spcAft>
                <a:spcPts val="0"/>
              </a:spcAft>
              <a:buNone/>
            </a:pPr>
            <a:r>
              <a:rPr lang="en" sz="1000">
                <a:solidFill>
                  <a:schemeClr val="dk1"/>
                </a:solidFill>
                <a:highlight>
                  <a:schemeClr val="accent1"/>
                </a:highlight>
              </a:rPr>
              <a:t>Will you have any individuals performing services for you in Illinois, regardless of whether you consider them employees?NO</a:t>
            </a:r>
            <a:endParaRPr sz="1000">
              <a:solidFill>
                <a:schemeClr val="dk1"/>
              </a:solidFill>
              <a:highlight>
                <a:schemeClr val="accent1"/>
              </a:highlight>
            </a:endParaRPr>
          </a:p>
          <a:p>
            <a:pPr indent="0" lvl="0" marL="0" rtl="0" algn="l">
              <a:spcBef>
                <a:spcPts val="0"/>
              </a:spcBef>
              <a:spcAft>
                <a:spcPts val="0"/>
              </a:spcAft>
              <a:buNone/>
            </a:pPr>
            <a:r>
              <a:rPr lang="en" sz="1000">
                <a:solidFill>
                  <a:schemeClr val="dk1"/>
                </a:solidFill>
                <a:highlight>
                  <a:schemeClr val="accent1"/>
                </a:highlight>
              </a:rPr>
              <a:t>Do you pay your employees' unemployment insurance in another state?NO</a:t>
            </a:r>
            <a:endParaRPr sz="1000">
              <a:solidFill>
                <a:schemeClr val="dk1"/>
              </a:solidFill>
              <a:highlight>
                <a:schemeClr val="accent1"/>
              </a:highlight>
            </a:endParaRPr>
          </a:p>
          <a:p>
            <a:pPr indent="0" lvl="0" marL="0" rtl="0" algn="l">
              <a:spcBef>
                <a:spcPts val="0"/>
              </a:spcBef>
              <a:spcAft>
                <a:spcPts val="0"/>
              </a:spcAft>
              <a:buNone/>
            </a:pPr>
            <a:r>
              <a:rPr lang="en" sz="1000">
                <a:solidFill>
                  <a:schemeClr val="dk1"/>
                </a:solidFill>
                <a:highlight>
                  <a:schemeClr val="accent1"/>
                </a:highlight>
              </a:rPr>
              <a:t>Example on next slide</a:t>
            </a:r>
            <a:endParaRPr sz="1000">
              <a:solidFill>
                <a:schemeClr val="dk1"/>
              </a:solidFill>
              <a:highlight>
                <a:schemeClr val="accent1"/>
              </a:highlight>
            </a:endParaRPr>
          </a:p>
          <a:p>
            <a:pPr indent="0" lvl="0" marL="0" rtl="0" algn="l">
              <a:spcBef>
                <a:spcPts val="0"/>
              </a:spcBef>
              <a:spcAft>
                <a:spcPts val="0"/>
              </a:spcAft>
              <a:buNone/>
            </a:pPr>
            <a:r>
              <a:rPr lang="en" sz="1000">
                <a:solidFill>
                  <a:schemeClr val="dk1"/>
                </a:solidFill>
                <a:highlight>
                  <a:schemeClr val="accent1"/>
                </a:highlight>
              </a:rPr>
              <a:t>Click Next</a:t>
            </a:r>
            <a:endParaRPr sz="1000">
              <a:solidFill>
                <a:schemeClr val="dk1"/>
              </a:solidFill>
              <a:highlight>
                <a:schemeClr val="accent1"/>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