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</p:sldMasterIdLst>
  <p:notesMasterIdLst>
    <p:notesMasterId r:id="rId54"/>
  </p:notesMasterIdLst>
  <p:sldIdLst>
    <p:sldId id="256" r:id="rId2"/>
    <p:sldId id="300" r:id="rId3"/>
    <p:sldId id="1377" r:id="rId4"/>
    <p:sldId id="1378" r:id="rId5"/>
    <p:sldId id="260" r:id="rId6"/>
    <p:sldId id="261" r:id="rId7"/>
    <p:sldId id="1380" r:id="rId8"/>
    <p:sldId id="262" r:id="rId9"/>
    <p:sldId id="263" r:id="rId10"/>
    <p:sldId id="264" r:id="rId11"/>
    <p:sldId id="441" r:id="rId12"/>
    <p:sldId id="267" r:id="rId13"/>
    <p:sldId id="271" r:id="rId14"/>
    <p:sldId id="442" r:id="rId15"/>
    <p:sldId id="274" r:id="rId16"/>
    <p:sldId id="275" r:id="rId17"/>
    <p:sldId id="277" r:id="rId18"/>
    <p:sldId id="279" r:id="rId19"/>
    <p:sldId id="1381" r:id="rId20"/>
    <p:sldId id="313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443" r:id="rId30"/>
    <p:sldId id="444" r:id="rId31"/>
    <p:sldId id="291" r:id="rId32"/>
    <p:sldId id="292" r:id="rId33"/>
    <p:sldId id="445" r:id="rId34"/>
    <p:sldId id="314" r:id="rId35"/>
    <p:sldId id="303" r:id="rId36"/>
    <p:sldId id="440" r:id="rId37"/>
    <p:sldId id="1383" r:id="rId38"/>
    <p:sldId id="304" r:id="rId39"/>
    <p:sldId id="297" r:id="rId40"/>
    <p:sldId id="309" r:id="rId41"/>
    <p:sldId id="305" r:id="rId42"/>
    <p:sldId id="298" r:id="rId43"/>
    <p:sldId id="306" r:id="rId44"/>
    <p:sldId id="307" r:id="rId45"/>
    <p:sldId id="1379" r:id="rId46"/>
    <p:sldId id="299" r:id="rId47"/>
    <p:sldId id="310" r:id="rId48"/>
    <p:sldId id="268" r:id="rId49"/>
    <p:sldId id="269" r:id="rId50"/>
    <p:sldId id="1382" r:id="rId51"/>
    <p:sldId id="272" r:id="rId52"/>
    <p:sldId id="438" r:id="rId53"/>
  </p:sldIdLst>
  <p:sldSz cx="12192000" cy="71993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65" userDrawn="1">
          <p15:clr>
            <a:srgbClr val="A4A3A4"/>
          </p15:clr>
        </p15:guide>
        <p15:guide id="2" pos="23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213" autoAdjust="0"/>
    <p:restoredTop sz="94660"/>
  </p:normalViewPr>
  <p:slideViewPr>
    <p:cSldViewPr snapToGrid="0" showGuides="1">
      <p:cViewPr varScale="1">
        <p:scale>
          <a:sx n="57" d="100"/>
          <a:sy n="57" d="100"/>
        </p:scale>
        <p:origin x="65" y="291"/>
      </p:cViewPr>
      <p:guideLst>
        <p:guide orient="horz" pos="1065"/>
        <p:guide pos="23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96D693-22FF-431E-A60B-B6A3570FE95E}" type="datetimeFigureOut">
              <a:rPr lang="zh-TW" altLang="en-US" smtClean="0"/>
              <a:t>2024/11/4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815975" y="1143000"/>
            <a:ext cx="52260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4935BF-B4AD-4F3E-A6E4-5F0962735E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7050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AF85E2-A756-4E31-9B35-B1D13EFD36D1}" type="slidenum">
              <a:rPr lang="zh-TW" altLang="en-US"/>
              <a:pPr/>
              <a:t>1</a:t>
            </a:fld>
            <a:endParaRPr lang="en-US" altLang="zh-TW"/>
          </a:p>
        </p:txBody>
      </p:sp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46063" y="744538"/>
            <a:ext cx="6305550" cy="3722687"/>
          </a:xfrm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</p:spPr>
        <p:txBody>
          <a:bodyPr/>
          <a:lstStyle/>
          <a:p>
            <a:r>
              <a:rPr lang="en-US" altLang="zh-TW" sz="1200" b="1" kern="120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14-10 </a:t>
            </a:r>
            <a:r>
              <a:rPr lang="zh-TW" altLang="zh-TW" sz="1200" b="1" kern="120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學習心理</a:t>
            </a:r>
            <a:r>
              <a:rPr lang="en-US" altLang="zh-TW" sz="1200" kern="120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     </a:t>
            </a:r>
            <a:r>
              <a:rPr lang="zh-TW" altLang="zh-TW" sz="1200" kern="120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黃色是基礎、橙色是增加。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1151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47650" y="744538"/>
            <a:ext cx="6305550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弧的連接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19558-4475-4BA7-B252-A5CEF6E77732}" type="slidenum">
              <a:rPr lang="zh-TW" altLang="en-US" smtClean="0"/>
              <a:pPr/>
              <a:t>48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10123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47650" y="744538"/>
            <a:ext cx="6305550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Spline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19558-4475-4BA7-B252-A5CEF6E77732}" type="slidenum">
              <a:rPr lang="zh-TW" altLang="en-US" smtClean="0"/>
              <a:pPr/>
              <a:t>49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32195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529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C58F0DD1-E757-40F8-A3BE-9C4C1A63E727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0" y="6605627"/>
            <a:ext cx="980834" cy="330912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fld id="{0DA54100-079A-475C-8A2C-C4FA8E31335F}" type="slidenum">
              <a:rPr kumimoji="1" lang="en-US" altLang="zh-TW" sz="2000" smtClean="0">
                <a:solidFill>
                  <a:srgbClr val="FF0000"/>
                </a:solidFill>
                <a:latin typeface="Arial" pitchFamily="34" charset="0"/>
                <a:ea typeface="新細明體" pitchFamily="18" charset="-120"/>
              </a:rPr>
              <a:pPr algn="ctr"/>
              <a:t>‹#›</a:t>
            </a:fld>
            <a:r>
              <a:rPr kumimoji="1" lang="en-US" altLang="zh-TW" sz="2000">
                <a:solidFill>
                  <a:srgbClr val="FF0000"/>
                </a:solidFill>
                <a:latin typeface="Arial" pitchFamily="34" charset="0"/>
                <a:ea typeface="新細明體" pitchFamily="18" charset="-120"/>
              </a:rPr>
              <a:t>/51</a:t>
            </a:r>
            <a:endParaRPr kumimoji="1" lang="en-US" altLang="zh-TW" sz="2000" dirty="0">
              <a:solidFill>
                <a:srgbClr val="FF0000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B0418C3-CAD6-4A1D-BC09-AAF9363A6C9A}"/>
              </a:ext>
            </a:extLst>
          </p:cNvPr>
          <p:cNvSpPr/>
          <p:nvPr userDrawn="1"/>
        </p:nvSpPr>
        <p:spPr>
          <a:xfrm>
            <a:off x="1673155" y="0"/>
            <a:ext cx="8834470" cy="83099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indent="0" algn="l" defTabSz="995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4800" i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中圓體(P)" pitchFamily="34" charset="-120"/>
                <a:ea typeface="華康中圓體(P)" pitchFamily="34" charset="-120"/>
              </a:rPr>
              <a:t>SolidWorks</a:t>
            </a:r>
            <a:r>
              <a:rPr lang="en-US" altLang="zh-TW" sz="48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中圓體(P)" pitchFamily="34" charset="-120"/>
                <a:ea typeface="華康中圓體(P)" pitchFamily="34" charset="-120"/>
              </a:rPr>
              <a:t> </a:t>
            </a:r>
            <a:r>
              <a:rPr lang="zh-TW" altLang="en-US" sz="4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中圓體(P)" pitchFamily="34" charset="-120"/>
                <a:ea typeface="華康中圓體(P)" pitchFamily="34" charset="-120"/>
              </a:rPr>
              <a:t>曲面品質與檢查實務</a:t>
            </a:r>
            <a:endParaRPr lang="en-US" altLang="zh-TW" sz="48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華康中圓體(P)" pitchFamily="34" charset="-120"/>
              <a:ea typeface="華康中圓體(P)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E29BBA57-E331-4B1E-885E-7206BD979E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15223" y="6428249"/>
            <a:ext cx="2046568" cy="68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637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68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solidworks.org.tw/forum.php?mod=viewthread&amp;tid=36700&amp;extra=page%3D1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png"/><Relationship Id="rId4" Type="http://schemas.openxmlformats.org/officeDocument/2006/relationships/image" Target="../media/image8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gif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file:///C:\Program%20Files\SolidWorks\sldrx\common\images\diagnostics_issue.gif" TargetMode="External"/><Relationship Id="rId5" Type="http://schemas.openxmlformats.org/officeDocument/2006/relationships/image" Target="../media/image109.gif"/><Relationship Id="rId4" Type="http://schemas.openxmlformats.org/officeDocument/2006/relationships/image" Target="../media/image10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7.gif"/><Relationship Id="rId4" Type="http://schemas.openxmlformats.org/officeDocument/2006/relationships/hyperlink" Target="https://geometry-sw.com.tw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9" name="Picture 2" descr="http://www.principalspage.com/theblog/wp-content/uploads/2008/08/NEW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346" y="1202685"/>
            <a:ext cx="3845635" cy="3420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83" name="Picture 15" descr="avat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26" y="5327385"/>
            <a:ext cx="877669" cy="94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日期版面配置區 3"/>
          <p:cNvSpPr txBox="1">
            <a:spLocks/>
          </p:cNvSpPr>
          <p:nvPr/>
        </p:nvSpPr>
        <p:spPr>
          <a:xfrm>
            <a:off x="203071" y="6292894"/>
            <a:ext cx="1382182" cy="3949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b="1" i="0" kern="1200">
                <a:solidFill>
                  <a:srgbClr val="B13CC4"/>
                </a:solidFill>
                <a:latin typeface="Arial" pitchFamily="34" charset="0"/>
                <a:ea typeface="華康特粗圓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5pPr>
            <a:lvl6pPr marL="2286000" algn="l" defTabSz="914400" rtl="0" eaLnBrk="1" latinLnBrk="0" hangingPunct="1"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6pPr>
            <a:lvl7pPr marL="2743200" algn="l" defTabSz="914400" rtl="0" eaLnBrk="1" latinLnBrk="0" hangingPunct="1"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7pPr>
            <a:lvl8pPr marL="3200400" algn="l" defTabSz="914400" rtl="0" eaLnBrk="1" latinLnBrk="0" hangingPunct="1"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8pPr>
            <a:lvl9pPr marL="3657600" algn="l" defTabSz="914400" rtl="0" eaLnBrk="1" latinLnBrk="0" hangingPunct="1"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9pPr>
          </a:lstStyle>
          <a:p>
            <a:fld id="{6010BD98-E86E-4081-8542-7A922C6917B2}" type="datetime1">
              <a:rPr lang="zh-TW" altLang="en-US" sz="1632"/>
              <a:pPr/>
              <a:t>2024/11/4</a:t>
            </a:fld>
            <a:endParaRPr lang="zh-TW" altLang="en-US" sz="1632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3641" y="841438"/>
            <a:ext cx="5481751" cy="564893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156896" y="6490376"/>
            <a:ext cx="68275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dirty="0">
                <a:latin typeface="華康細圓體" panose="020F0309000000000000" pitchFamily="49" charset="-120"/>
                <a:ea typeface="華康細圓體" panose="020F0309000000000000" pitchFamily="49" charset="-120"/>
                <a:hlinkClick r:id="rId6"/>
              </a:rPr>
              <a:t>68-90-6 SolidWorks </a:t>
            </a:r>
            <a:r>
              <a:rPr lang="zh-TW" altLang="en-US" sz="2800" dirty="0">
                <a:latin typeface="華康細圓體" panose="020F0309000000000000" pitchFamily="49" charset="-120"/>
                <a:ea typeface="華康細圓體" panose="020F0309000000000000" pitchFamily="49" charset="-120"/>
                <a:hlinkClick r:id="rId6"/>
              </a:rPr>
              <a:t>曲面品質與檢查實務</a:t>
            </a:r>
            <a:endParaRPr lang="zh-TW" altLang="en-US" sz="2800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F44C3FF-571D-45C7-82AC-2AAB95B2DD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62320" y="6490376"/>
            <a:ext cx="626629" cy="623391"/>
          </a:xfrm>
          <a:prstGeom prst="rect">
            <a:avLst/>
          </a:prstGeom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AA11CC0B-B077-4AF4-BC35-90A7FD9AF8F2}"/>
              </a:ext>
            </a:extLst>
          </p:cNvPr>
          <p:cNvGrpSpPr/>
          <p:nvPr/>
        </p:nvGrpSpPr>
        <p:grpSpPr>
          <a:xfrm>
            <a:off x="10088949" y="4844227"/>
            <a:ext cx="1489690" cy="1398369"/>
            <a:chOff x="530763" y="5337866"/>
            <a:chExt cx="1657350" cy="1555750"/>
          </a:xfrm>
        </p:grpSpPr>
        <p:grpSp>
          <p:nvGrpSpPr>
            <p:cNvPr id="11" name="Group 3">
              <a:extLst>
                <a:ext uri="{FF2B5EF4-FFF2-40B4-BE49-F238E27FC236}">
                  <a16:creationId xmlns:a16="http://schemas.microsoft.com/office/drawing/2014/main" id="{C76AACA9-65CD-4C28-A9CF-A08EDACA6E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0763" y="5337866"/>
              <a:ext cx="1657350" cy="1555750"/>
              <a:chOff x="4884" y="2843"/>
              <a:chExt cx="680" cy="692"/>
            </a:xfrm>
          </p:grpSpPr>
          <p:sp>
            <p:nvSpPr>
              <p:cNvPr id="14" name="Oval 4">
                <a:extLst>
                  <a:ext uri="{FF2B5EF4-FFF2-40B4-BE49-F238E27FC236}">
                    <a16:creationId xmlns:a16="http://schemas.microsoft.com/office/drawing/2014/main" id="{31020A30-8E72-4884-BD91-3CF9FFE832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84" y="2850"/>
                <a:ext cx="680" cy="680"/>
              </a:xfrm>
              <a:prstGeom prst="ellipse">
                <a:avLst/>
              </a:prstGeom>
              <a:solidFill>
                <a:srgbClr val="FF0000"/>
              </a:solidFill>
              <a:ln w="635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eaLnBrk="0" hangingPunct="0"/>
                <a:endParaRPr lang="en-US" altLang="zh-TW" sz="2157">
                  <a:latin typeface="華康細圓體" panose="020F0309000000000000" pitchFamily="49" charset="-120"/>
                  <a:ea typeface="華康細圓體" panose="020F0309000000000000" pitchFamily="49" charset="-120"/>
                </a:endParaRPr>
              </a:p>
            </p:txBody>
          </p:sp>
          <p:sp>
            <p:nvSpPr>
              <p:cNvPr id="15" name="Rectangle 5">
                <a:extLst>
                  <a:ext uri="{FF2B5EF4-FFF2-40B4-BE49-F238E27FC236}">
                    <a16:creationId xmlns:a16="http://schemas.microsoft.com/office/drawing/2014/main" id="{57E2FDD3-DE0C-4806-979F-4F68D409BE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84" y="3180"/>
                <a:ext cx="90" cy="6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l" eaLnBrk="0" hangingPunct="0"/>
                <a:endParaRPr lang="en-US" altLang="zh-TW" sz="2157">
                  <a:latin typeface="華康細圓體" panose="020F0309000000000000" pitchFamily="49" charset="-120"/>
                  <a:ea typeface="華康細圓體" panose="020F0309000000000000" pitchFamily="49" charset="-120"/>
                </a:endParaRPr>
              </a:p>
            </p:txBody>
          </p:sp>
          <p:sp>
            <p:nvSpPr>
              <p:cNvPr id="16" name="Rectangle 6">
                <a:extLst>
                  <a:ext uri="{FF2B5EF4-FFF2-40B4-BE49-F238E27FC236}">
                    <a16:creationId xmlns:a16="http://schemas.microsoft.com/office/drawing/2014/main" id="{EA6699D2-0275-4BA0-8F14-43AC619D73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0" y="3178"/>
                <a:ext cx="90" cy="6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l" eaLnBrk="0" hangingPunct="0"/>
                <a:endParaRPr lang="en-US" altLang="zh-TW" sz="2157">
                  <a:latin typeface="華康細圓體" panose="020F0309000000000000" pitchFamily="49" charset="-120"/>
                  <a:ea typeface="華康細圓體" panose="020F0309000000000000" pitchFamily="49" charset="-120"/>
                </a:endParaRPr>
              </a:p>
            </p:txBody>
          </p:sp>
          <p:sp>
            <p:nvSpPr>
              <p:cNvPr id="17" name="Rectangle 7">
                <a:extLst>
                  <a:ext uri="{FF2B5EF4-FFF2-40B4-BE49-F238E27FC236}">
                    <a16:creationId xmlns:a16="http://schemas.microsoft.com/office/drawing/2014/main" id="{CFF133C8-0F8A-4AE1-B279-5436EDFEC2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188" y="3460"/>
                <a:ext cx="90" cy="6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pPr algn="l" eaLnBrk="0" hangingPunct="0"/>
                <a:endParaRPr lang="en-US" altLang="zh-TW" sz="2157">
                  <a:latin typeface="華康細圓體" panose="020F0309000000000000" pitchFamily="49" charset="-120"/>
                  <a:ea typeface="華康細圓體" panose="020F0309000000000000" pitchFamily="49" charset="-120"/>
                </a:endParaRPr>
              </a:p>
            </p:txBody>
          </p:sp>
          <p:sp>
            <p:nvSpPr>
              <p:cNvPr id="18" name="Rectangle 8">
                <a:extLst>
                  <a:ext uri="{FF2B5EF4-FFF2-40B4-BE49-F238E27FC236}">
                    <a16:creationId xmlns:a16="http://schemas.microsoft.com/office/drawing/2014/main" id="{8EACBC1D-5DC2-4C35-8759-E99B836DDA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180" y="2858"/>
                <a:ext cx="90" cy="6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pPr algn="l" eaLnBrk="0" hangingPunct="0"/>
                <a:endParaRPr lang="en-US" altLang="zh-TW" sz="2157">
                  <a:latin typeface="華康細圓體" panose="020F0309000000000000" pitchFamily="49" charset="-120"/>
                  <a:ea typeface="華康細圓體" panose="020F0309000000000000" pitchFamily="49" charset="-120"/>
                </a:endParaRPr>
              </a:p>
            </p:txBody>
          </p:sp>
        </p:grpSp>
        <p:sp>
          <p:nvSpPr>
            <p:cNvPr id="12" name="Text Box 9">
              <a:extLst>
                <a:ext uri="{FF2B5EF4-FFF2-40B4-BE49-F238E27FC236}">
                  <a16:creationId xmlns:a16="http://schemas.microsoft.com/office/drawing/2014/main" id="{FEBD2C94-CEDE-4AE3-B11D-1403D206C5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9034" y="5609210"/>
              <a:ext cx="933083" cy="472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hangingPunct="0"/>
              <a:r>
                <a:rPr lang="en-US" altLang="zh-TW" sz="2157">
                  <a:solidFill>
                    <a:schemeClr val="bg1"/>
                  </a:solidFill>
                  <a:latin typeface="華康細圓體" panose="020F0309000000000000" pitchFamily="49" charset="-120"/>
                  <a:ea typeface="華康細圓體" panose="020F0309000000000000" pitchFamily="49" charset="-120"/>
                </a:rPr>
                <a:t>15</a:t>
              </a:r>
              <a:r>
                <a:rPr lang="en-US" altLang="ko-KR" sz="2157">
                  <a:solidFill>
                    <a:schemeClr val="bg1"/>
                  </a:solidFill>
                  <a:latin typeface="華康細圓體" panose="020F0309000000000000" pitchFamily="49" charset="-120"/>
                  <a:ea typeface="華康細圓體" panose="020F0309000000000000" pitchFamily="49" charset="-120"/>
                </a:rPr>
                <a:t> </a:t>
              </a:r>
              <a:r>
                <a:rPr lang="en-US" altLang="ko-KR" sz="1258" dirty="0">
                  <a:solidFill>
                    <a:schemeClr val="bg1"/>
                  </a:solidFill>
                  <a:latin typeface="華康細圓體" panose="020F0309000000000000" pitchFamily="49" charset="-120"/>
                  <a:ea typeface="華康細圓體" panose="020F0309000000000000" pitchFamily="49" charset="-120"/>
                </a:rPr>
                <a:t>min</a:t>
              </a:r>
            </a:p>
          </p:txBody>
        </p:sp>
        <p:sp>
          <p:nvSpPr>
            <p:cNvPr id="13" name="Oval 11">
              <a:extLst>
                <a:ext uri="{FF2B5EF4-FFF2-40B4-BE49-F238E27FC236}">
                  <a16:creationId xmlns:a16="http://schemas.microsoft.com/office/drawing/2014/main" id="{E27610C1-374D-456E-9277-E425DD1290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7938" y="6081713"/>
              <a:ext cx="176212" cy="14763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eaLnBrk="0" hangingPunct="0"/>
              <a:endParaRPr lang="en-US" altLang="zh-TW" sz="2157">
                <a:latin typeface="華康細圓體" panose="020F0309000000000000" pitchFamily="49" charset="-120"/>
                <a:ea typeface="華康細圓體" panose="020F0309000000000000" pitchFamily="49" charset="-120"/>
              </a:endParaRPr>
            </a:p>
          </p:txBody>
        </p:sp>
      </p:grpSp>
      <p:sp>
        <p:nvSpPr>
          <p:cNvPr id="19" name="Line 10">
            <a:extLst>
              <a:ext uri="{FF2B5EF4-FFF2-40B4-BE49-F238E27FC236}">
                <a16:creationId xmlns:a16="http://schemas.microsoft.com/office/drawing/2014/main" id="{00320B3F-FFAB-42FF-AE90-61CFE5D6665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76971" y="5581806"/>
            <a:ext cx="537695" cy="17206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sz="1617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94457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354" name="Rectangle 2"/>
          <p:cNvSpPr>
            <a:spLocks noChangeArrowheads="1"/>
          </p:cNvSpPr>
          <p:nvPr/>
        </p:nvSpPr>
        <p:spPr bwMode="auto">
          <a:xfrm>
            <a:off x="0" y="902441"/>
            <a:ext cx="12193440" cy="103336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(P)" pitchFamily="34" charset="-120"/>
                <a:ea typeface="華康細圓體(P)" pitchFamily="34" charset="-120"/>
              </a:rPr>
              <a:t>1-1 </a:t>
            </a:r>
            <a:r>
              <a:rPr lang="zh-TW" altLang="en-US" sz="3265" dirty="0">
                <a:solidFill>
                  <a:srgbClr val="FFFF00"/>
                </a:solidFill>
                <a:latin typeface="華康細圓體(P)" pitchFamily="34" charset="-120"/>
                <a:ea typeface="華康細圓體(P)" pitchFamily="34" charset="-120"/>
              </a:rPr>
              <a:t>曲線與曲面連續性</a:t>
            </a: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(P)" pitchFamily="34" charset="-120"/>
                <a:ea typeface="華康細圓體(P)" pitchFamily="34" charset="-120"/>
              </a:rPr>
              <a:t>4 </a:t>
            </a:r>
            <a:r>
              <a:rPr lang="zh-TW" altLang="en-US" sz="2358" dirty="0">
                <a:solidFill>
                  <a:schemeClr val="bg1"/>
                </a:solidFill>
                <a:latin typeface="華康細圓體(P)" pitchFamily="34" charset="-120"/>
                <a:ea typeface="華康細圓體(P)" pitchFamily="34" charset="-120"/>
              </a:rPr>
              <a:t>曲面連續性控制</a:t>
            </a:r>
            <a:endParaRPr lang="en-US" altLang="zh-TW" sz="1632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179" y="2028363"/>
            <a:ext cx="2981014" cy="493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10" y="2291663"/>
            <a:ext cx="2002733" cy="3035722"/>
          </a:xfrm>
          <a:prstGeom prst="rect">
            <a:avLst/>
          </a:prstGeom>
        </p:spPr>
      </p:pic>
      <p:sp>
        <p:nvSpPr>
          <p:cNvPr id="7" name="AutoShape 21">
            <a:extLst>
              <a:ext uri="{FF2B5EF4-FFF2-40B4-BE49-F238E27FC236}">
                <a16:creationId xmlns:a16="http://schemas.microsoft.com/office/drawing/2014/main" id="{62C925F5-38A5-4489-8EE4-C2FE214334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4360" y="5271096"/>
            <a:ext cx="760200" cy="724206"/>
          </a:xfrm>
          <a:prstGeom prst="wedgeRoundRectCallout">
            <a:avLst>
              <a:gd name="adj1" fmla="val -108599"/>
              <a:gd name="adj2" fmla="val -29935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algn="l"/>
            <a:r>
              <a:rPr kumimoji="1" lang="zh-TW" altLang="en-US" sz="1995" dirty="0">
                <a:latin typeface="華康中圓體" pitchFamily="49" charset="-120"/>
                <a:ea typeface="華康細圓體(P)"/>
              </a:rPr>
              <a:t>品質控制</a:t>
            </a:r>
            <a:endParaRPr kumimoji="1" lang="en-US" altLang="zh-TW" sz="1995" dirty="0">
              <a:latin typeface="華康中圓體" pitchFamily="49" charset="-120"/>
              <a:ea typeface="華康細圓體(P)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9AF3212F-3EA0-4D29-96CD-A97A9E727B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5784" y="2028363"/>
            <a:ext cx="4325251" cy="4325251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AC31F903-BFE2-40C2-BEB4-F057CF627594}"/>
              </a:ext>
            </a:extLst>
          </p:cNvPr>
          <p:cNvSpPr/>
          <p:nvPr/>
        </p:nvSpPr>
        <p:spPr>
          <a:xfrm>
            <a:off x="4932961" y="6797419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FF0000"/>
                </a:solidFill>
                <a:latin typeface="華康細圓體(P)" pitchFamily="34" charset="-120"/>
                <a:ea typeface="華康細圓體(P)"/>
              </a:rPr>
              <a:t>品質來自指令本身</a:t>
            </a:r>
            <a:endParaRPr lang="zh-TW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56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0" y="1079247"/>
            <a:ext cx="12192000" cy="611441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tIns="81625" bIns="81625" anchor="ctr" anchorCtr="1">
            <a:spAutoFit/>
          </a:bodyPr>
          <a:lstStyle/>
          <a:p>
            <a:r>
              <a:rPr lang="en-US" altLang="zh-TW" sz="2902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zh-TW" altLang="en-US" sz="2902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曲面品質認知</a:t>
            </a:r>
            <a:endParaRPr lang="zh-TW" altLang="en-US" sz="2902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6" name="AutoShape 2"/>
          <p:cNvSpPr>
            <a:spLocks noChangeArrowheads="1"/>
          </p:cNvSpPr>
          <p:nvPr/>
        </p:nvSpPr>
        <p:spPr bwMode="gray">
          <a:xfrm>
            <a:off x="442446" y="2508494"/>
            <a:ext cx="3830616" cy="576834"/>
          </a:xfrm>
          <a:prstGeom prst="roundRect">
            <a:avLst>
              <a:gd name="adj" fmla="val 11125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41465" tIns="40314" rIns="41465" bIns="40314" anchor="ctr" anchorCtr="1">
            <a:spAutoFit/>
          </a:bodyPr>
          <a:lstStyle/>
          <a:p>
            <a:pPr defTabSz="902695">
              <a:lnSpc>
                <a:spcPct val="13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1-1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曲線與曲面連續性</a:t>
            </a:r>
          </a:p>
        </p:txBody>
      </p:sp>
      <p:sp>
        <p:nvSpPr>
          <p:cNvPr id="7" name="AutoShape 2"/>
          <p:cNvSpPr>
            <a:spLocks noChangeArrowheads="1"/>
          </p:cNvSpPr>
          <p:nvPr/>
        </p:nvSpPr>
        <p:spPr bwMode="gray">
          <a:xfrm>
            <a:off x="443325" y="3246735"/>
            <a:ext cx="3800862" cy="611441"/>
          </a:xfrm>
          <a:prstGeom prst="roundRect">
            <a:avLst>
              <a:gd name="adj" fmla="val 11125"/>
            </a:avLst>
          </a:prstGeom>
          <a:solidFill>
            <a:srgbClr val="0033CC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41465" tIns="40314" rIns="41465" bIns="40314" anchor="ctr" anchorCtr="1">
            <a:spAutoFit/>
          </a:bodyPr>
          <a:lstStyle/>
          <a:p>
            <a:pPr defTabSz="902695">
              <a:lnSpc>
                <a:spcPct val="13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1-2 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曲線檢查與品質</a:t>
            </a:r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442447" y="3999372"/>
            <a:ext cx="3800862" cy="611441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1-3 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曲線與曲面精度理論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315" y="2037034"/>
            <a:ext cx="4184513" cy="419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3622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>
            <a:extLst>
              <a:ext uri="{FF2B5EF4-FFF2-40B4-BE49-F238E27FC236}">
                <a16:creationId xmlns:a16="http://schemas.microsoft.com/office/drawing/2014/main" id="{C873F686-7C88-4394-BAC0-932DDA1EC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3431" y="1936699"/>
            <a:ext cx="5051688" cy="2732504"/>
          </a:xfrm>
          <a:prstGeom prst="rect">
            <a:avLst/>
          </a:prstGeom>
        </p:spPr>
      </p:pic>
      <p:sp>
        <p:nvSpPr>
          <p:cNvPr id="621576" name="Rectangle 8"/>
          <p:cNvSpPr>
            <a:spLocks noChangeArrowheads="1"/>
          </p:cNvSpPr>
          <p:nvPr/>
        </p:nvSpPr>
        <p:spPr bwMode="auto">
          <a:xfrm>
            <a:off x="0" y="901544"/>
            <a:ext cx="12193440" cy="103515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1-2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曲線檢查與品質</a:t>
            </a: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靠曲率梳形來檢查</a:t>
            </a:r>
            <a:r>
              <a:rPr lang="zh-TW" altLang="en-US" sz="1632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BD79DF3C-D9BD-452C-A61E-00441400B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0019" y="2288391"/>
            <a:ext cx="1382182" cy="719887"/>
          </a:xfrm>
          <a:prstGeom prst="wedgeRoundRectCallout">
            <a:avLst>
              <a:gd name="adj1" fmla="val -56544"/>
              <a:gd name="adj2" fmla="val 125473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algn="l"/>
            <a:r>
              <a:rPr kumimoji="1" lang="zh-TW" altLang="en-US" sz="1995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直接掉落</a:t>
            </a:r>
            <a:endParaRPr kumimoji="1" lang="en-US" altLang="zh-TW" sz="1995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l"/>
            <a:r>
              <a:rPr kumimoji="1" lang="en-US" altLang="zh-TW" sz="1995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~</a:t>
            </a:r>
            <a:r>
              <a:rPr kumimoji="1" lang="zh-TW" altLang="en-US" sz="1995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段差</a:t>
            </a:r>
            <a:r>
              <a:rPr kumimoji="1" lang="en-US" altLang="zh-TW" sz="1995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~</a:t>
            </a:r>
            <a:endParaRPr kumimoji="1" lang="zh-TW" altLang="en-US" sz="1995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7109A3C6-4144-4278-8619-7998AE3DF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89" y="3172142"/>
            <a:ext cx="4800726" cy="2443907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6C314127-4D17-4761-95AF-E302876D1B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6813" y="4980300"/>
            <a:ext cx="6464347" cy="2081093"/>
          </a:xfrm>
          <a:prstGeom prst="rect">
            <a:avLst/>
          </a:prstGeom>
        </p:spPr>
      </p:pic>
      <p:pic>
        <p:nvPicPr>
          <p:cNvPr id="18" name="Picture 4" descr="http://ico.ooopic.com/ajax/iconpng/?id=163220.png">
            <a:extLst>
              <a:ext uri="{FF2B5EF4-FFF2-40B4-BE49-F238E27FC236}">
                <a16:creationId xmlns:a16="http://schemas.microsoft.com/office/drawing/2014/main" id="{8CBE3748-D3E1-4153-A157-089A6C0BB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1160" y="4921160"/>
            <a:ext cx="1111087" cy="111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://ico.ooopic.com/ajax/iconpng/?id=117487.png">
            <a:extLst>
              <a:ext uri="{FF2B5EF4-FFF2-40B4-BE49-F238E27FC236}">
                <a16:creationId xmlns:a16="http://schemas.microsoft.com/office/drawing/2014/main" id="{62BA687E-82F7-4127-AC41-0C758DF39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020" y="2288391"/>
            <a:ext cx="1164598" cy="116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1451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3" name="Rectangle 13"/>
          <p:cNvSpPr>
            <a:spLocks noChangeArrowheads="1"/>
          </p:cNvSpPr>
          <p:nvPr/>
        </p:nvSpPr>
        <p:spPr bwMode="auto">
          <a:xfrm>
            <a:off x="0" y="901544"/>
            <a:ext cx="12193440" cy="103515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1-2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曲線檢查與品質</a:t>
            </a: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5 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曲率梳形的看法</a:t>
            </a:r>
            <a:r>
              <a:rPr lang="zh-TW" altLang="en-US" sz="1632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9A1E6DBA-3B76-47C2-B8A7-50BF5EE4F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454" y="1926032"/>
            <a:ext cx="8328930" cy="5177916"/>
          </a:xfrm>
          <a:prstGeom prst="rect">
            <a:avLst/>
          </a:prstGeom>
        </p:spPr>
      </p:pic>
      <p:sp>
        <p:nvSpPr>
          <p:cNvPr id="9" name="AutoShape 15">
            <a:extLst>
              <a:ext uri="{FF2B5EF4-FFF2-40B4-BE49-F238E27FC236}">
                <a16:creationId xmlns:a16="http://schemas.microsoft.com/office/drawing/2014/main" id="{98F8D94E-7806-45A8-A3FC-72AD3657C4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141" y="4833561"/>
            <a:ext cx="1677152" cy="858105"/>
          </a:xfrm>
          <a:prstGeom prst="wedgeRoundRectCallout">
            <a:avLst>
              <a:gd name="adj1" fmla="val -54968"/>
              <a:gd name="adj2" fmla="val -172512"/>
              <a:gd name="adj3" fmla="val 16667"/>
            </a:avLst>
          </a:prstGeom>
          <a:solidFill>
            <a:schemeClr val="bg1"/>
          </a:solidFill>
          <a:ln w="38100">
            <a:solidFill>
              <a:srgbClr val="00B05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r>
              <a:rPr lang="en-US" altLang="zh-TW" sz="2358">
                <a:latin typeface="華康細圓體(P)" pitchFamily="34" charset="-120"/>
                <a:ea typeface="華康細圓體(P)" pitchFamily="34" charset="-120"/>
              </a:rPr>
              <a:t>4</a:t>
            </a:r>
            <a:r>
              <a:rPr lang="zh-TW" altLang="en-US" sz="2358">
                <a:latin typeface="華康細圓體(P)" pitchFamily="34" charset="-120"/>
                <a:ea typeface="華康細圓體(P)" pitchFamily="34" charset="-120"/>
              </a:rPr>
              <a:t> </a:t>
            </a:r>
            <a:r>
              <a:rPr lang="zh-TW" altLang="en-US" sz="2358" dirty="0">
                <a:latin typeface="華康細圓體(P)" pitchFamily="34" charset="-120"/>
                <a:ea typeface="華康細圓體(P)" pitchFamily="34" charset="-120"/>
              </a:rPr>
              <a:t>曲率方向轉折點</a:t>
            </a:r>
          </a:p>
        </p:txBody>
      </p:sp>
      <p:sp>
        <p:nvSpPr>
          <p:cNvPr id="10" name="AutoShape 16">
            <a:extLst>
              <a:ext uri="{FF2B5EF4-FFF2-40B4-BE49-F238E27FC236}">
                <a16:creationId xmlns:a16="http://schemas.microsoft.com/office/drawing/2014/main" id="{8F2F0A42-3679-4477-8065-EE4B44A00B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3831" y="2325400"/>
            <a:ext cx="2280601" cy="537035"/>
          </a:xfrm>
          <a:prstGeom prst="wedgeRoundRectCallout">
            <a:avLst>
              <a:gd name="adj1" fmla="val -41641"/>
              <a:gd name="adj2" fmla="val 125067"/>
              <a:gd name="adj3" fmla="val 16667"/>
            </a:avLst>
          </a:prstGeom>
          <a:solidFill>
            <a:schemeClr val="bg1"/>
          </a:solidFill>
          <a:ln w="38100">
            <a:solidFill>
              <a:srgbClr val="00B05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algn="l"/>
            <a:r>
              <a:rPr lang="en-US" altLang="zh-TW" sz="2358">
                <a:latin typeface="華康細圓體" panose="020F0309000000000000" pitchFamily="49" charset="-120"/>
                <a:ea typeface="華康細圓體" panose="020F0309000000000000" pitchFamily="49" charset="-120"/>
              </a:rPr>
              <a:t>3</a:t>
            </a:r>
            <a:r>
              <a:rPr lang="zh-TW" altLang="en-US" sz="2358"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zh-TW" altLang="en-US" sz="2358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曲率開始變化</a:t>
            </a:r>
          </a:p>
        </p:txBody>
      </p:sp>
      <p:sp>
        <p:nvSpPr>
          <p:cNvPr id="11" name="AutoShape 17">
            <a:extLst>
              <a:ext uri="{FF2B5EF4-FFF2-40B4-BE49-F238E27FC236}">
                <a16:creationId xmlns:a16="http://schemas.microsoft.com/office/drawing/2014/main" id="{52A1919B-472B-40D0-86DC-8AD9BC1BF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1152" y="6210890"/>
            <a:ext cx="2043495" cy="651498"/>
          </a:xfrm>
          <a:prstGeom prst="wedgeRoundRectCallout">
            <a:avLst>
              <a:gd name="adj1" fmla="val 67605"/>
              <a:gd name="adj2" fmla="val -27065"/>
              <a:gd name="adj3" fmla="val 16667"/>
            </a:avLst>
          </a:prstGeom>
          <a:solidFill>
            <a:schemeClr val="bg1"/>
          </a:solidFill>
          <a:ln w="38100">
            <a:solidFill>
              <a:srgbClr val="00B05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r>
              <a:rPr lang="en-US" altLang="zh-TW" sz="2358">
                <a:latin typeface="華康細圓體(P)" pitchFamily="34" charset="-120"/>
                <a:ea typeface="華康細圓體(P)" pitchFamily="34" charset="-120"/>
              </a:rPr>
              <a:t>1</a:t>
            </a:r>
            <a:r>
              <a:rPr lang="zh-TW" altLang="en-US" sz="2358">
                <a:latin typeface="華康細圓體(P)" pitchFamily="34" charset="-120"/>
                <a:ea typeface="華康細圓體(P)" pitchFamily="34" charset="-120"/>
              </a:rPr>
              <a:t> 曲率小</a:t>
            </a:r>
            <a:endParaRPr lang="en-US" altLang="zh-TW" sz="2358">
              <a:latin typeface="華康細圓體(P)" pitchFamily="34" charset="-120"/>
              <a:ea typeface="華康細圓體(P)" pitchFamily="34" charset="-120"/>
            </a:endParaRPr>
          </a:p>
          <a:p>
            <a:r>
              <a:rPr lang="zh-TW" altLang="en-US" sz="2358">
                <a:latin typeface="華康細圓體(P)" pitchFamily="34" charset="-120"/>
                <a:ea typeface="華康細圓體(P)" pitchFamily="34" charset="-120"/>
              </a:rPr>
              <a:t>   接近</a:t>
            </a:r>
            <a:r>
              <a:rPr lang="en-US" altLang="zh-TW" sz="2358" dirty="0">
                <a:latin typeface="華康細圓體(P)" pitchFamily="34" charset="-120"/>
                <a:ea typeface="華康細圓體(P)" pitchFamily="34" charset="-120"/>
              </a:rPr>
              <a:t>0</a:t>
            </a:r>
            <a:endParaRPr lang="zh-TW" altLang="en-US" sz="2358" dirty="0">
              <a:latin typeface="華康細圓體(P)" pitchFamily="34" charset="-120"/>
              <a:ea typeface="華康細圓體(P)" pitchFamily="34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A37929F-969C-4765-95A2-860E80F739EA}"/>
              </a:ext>
            </a:extLst>
          </p:cNvPr>
          <p:cNvSpPr/>
          <p:nvPr/>
        </p:nvSpPr>
        <p:spPr>
          <a:xfrm>
            <a:off x="8899048" y="2267133"/>
            <a:ext cx="1896673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2539" kern="100" dirty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曲率</a:t>
            </a:r>
            <a:r>
              <a:rPr lang="en-US" altLang="zh-TW" sz="2539" kern="100" dirty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=1/</a:t>
            </a:r>
            <a:r>
              <a:rPr lang="zh-TW" altLang="zh-TW" sz="2539" kern="100" dirty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半徑</a:t>
            </a:r>
            <a:endParaRPr lang="zh-TW" altLang="en-US" sz="2539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3" name="AutoShape 17">
            <a:extLst>
              <a:ext uri="{FF2B5EF4-FFF2-40B4-BE49-F238E27FC236}">
                <a16:creationId xmlns:a16="http://schemas.microsoft.com/office/drawing/2014/main" id="{FC9A3262-2E71-4D88-9205-63F4CAE7B4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956" y="5885141"/>
            <a:ext cx="2210352" cy="651498"/>
          </a:xfrm>
          <a:prstGeom prst="wedgeRoundRectCallout">
            <a:avLst>
              <a:gd name="adj1" fmla="val -78947"/>
              <a:gd name="adj2" fmla="val -16268"/>
              <a:gd name="adj3" fmla="val 16667"/>
            </a:avLst>
          </a:prstGeom>
          <a:solidFill>
            <a:schemeClr val="bg1"/>
          </a:solidFill>
          <a:ln w="38100">
            <a:solidFill>
              <a:srgbClr val="00B05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r>
              <a:rPr lang="en-US" altLang="zh-TW" sz="2358">
                <a:latin typeface="華康細圓體(P)" pitchFamily="34" charset="-120"/>
                <a:ea typeface="華康細圓體(P)" pitchFamily="34" charset="-120"/>
              </a:rPr>
              <a:t>1-1</a:t>
            </a:r>
            <a:r>
              <a:rPr lang="zh-TW" altLang="en-US" sz="2358">
                <a:latin typeface="華康細圓體(P)" pitchFamily="34" charset="-120"/>
                <a:ea typeface="華康細圓體(P)" pitchFamily="34" charset="-120"/>
              </a:rPr>
              <a:t> 曲率半徑大</a:t>
            </a:r>
            <a:endParaRPr lang="zh-TW" altLang="en-US" sz="2358" dirty="0">
              <a:latin typeface="華康細圓體(P)" pitchFamily="34" charset="-120"/>
              <a:ea typeface="華康細圓體(P)" pitchFamily="34" charset="-120"/>
            </a:endParaRPr>
          </a:p>
        </p:txBody>
      </p:sp>
      <p:sp>
        <p:nvSpPr>
          <p:cNvPr id="14" name="AutoShape 17">
            <a:extLst>
              <a:ext uri="{FF2B5EF4-FFF2-40B4-BE49-F238E27FC236}">
                <a16:creationId xmlns:a16="http://schemas.microsoft.com/office/drawing/2014/main" id="{FCD41725-12D5-468E-A162-9D43B03099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0824" y="4156109"/>
            <a:ext cx="2210352" cy="651498"/>
          </a:xfrm>
          <a:prstGeom prst="wedgeRoundRectCallout">
            <a:avLst>
              <a:gd name="adj1" fmla="val -78947"/>
              <a:gd name="adj2" fmla="val -16268"/>
              <a:gd name="adj3" fmla="val 16667"/>
            </a:avLst>
          </a:prstGeom>
          <a:solidFill>
            <a:schemeClr val="bg1"/>
          </a:solidFill>
          <a:ln w="38100">
            <a:solidFill>
              <a:srgbClr val="00B05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r>
              <a:rPr lang="en-US" altLang="zh-TW" sz="2358">
                <a:latin typeface="華康細圓體(P)" pitchFamily="34" charset="-120"/>
                <a:ea typeface="華康細圓體(P)" pitchFamily="34" charset="-120"/>
              </a:rPr>
              <a:t>2-1</a:t>
            </a:r>
            <a:r>
              <a:rPr lang="zh-TW" altLang="en-US" sz="2358">
                <a:latin typeface="華康細圓體(P)" pitchFamily="34" charset="-120"/>
                <a:ea typeface="華康細圓體(P)" pitchFamily="34" charset="-120"/>
              </a:rPr>
              <a:t> 曲率半徑小</a:t>
            </a:r>
            <a:endParaRPr lang="zh-TW" altLang="en-US" sz="2358" dirty="0">
              <a:latin typeface="華康細圓體(P)" pitchFamily="34" charset="-120"/>
              <a:ea typeface="華康細圓體(P)" pitchFamily="34" charset="-120"/>
            </a:endParaRPr>
          </a:p>
        </p:txBody>
      </p:sp>
      <p:sp>
        <p:nvSpPr>
          <p:cNvPr id="15" name="AutoShape 17">
            <a:extLst>
              <a:ext uri="{FF2B5EF4-FFF2-40B4-BE49-F238E27FC236}">
                <a16:creationId xmlns:a16="http://schemas.microsoft.com/office/drawing/2014/main" id="{C866529A-A5D2-4810-BD7D-4FD54FA6F1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277" y="3788173"/>
            <a:ext cx="1319122" cy="651498"/>
          </a:xfrm>
          <a:prstGeom prst="wedgeRoundRectCallout">
            <a:avLst>
              <a:gd name="adj1" fmla="val 49138"/>
              <a:gd name="adj2" fmla="val -110737"/>
              <a:gd name="adj3" fmla="val 16667"/>
            </a:avLst>
          </a:prstGeom>
          <a:solidFill>
            <a:schemeClr val="bg1"/>
          </a:solidFill>
          <a:ln w="38100">
            <a:solidFill>
              <a:srgbClr val="00B05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r>
              <a:rPr lang="en-US" altLang="zh-TW" sz="2358">
                <a:latin typeface="華康細圓體(P)" pitchFamily="34" charset="-120"/>
                <a:ea typeface="華康細圓體(P)" pitchFamily="34" charset="-120"/>
              </a:rPr>
              <a:t>2</a:t>
            </a:r>
            <a:r>
              <a:rPr lang="zh-TW" altLang="en-US" sz="2358">
                <a:latin typeface="華康細圓體(P)" pitchFamily="34" charset="-120"/>
                <a:ea typeface="華康細圓體(P)" pitchFamily="34" charset="-120"/>
              </a:rPr>
              <a:t> 曲率大</a:t>
            </a:r>
            <a:endParaRPr lang="zh-TW" altLang="en-US" sz="2358" dirty="0">
              <a:latin typeface="華康細圓體(P)" pitchFamily="34" charset="-120"/>
              <a:ea typeface="華康細圓體(P)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5545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0" y="1079247"/>
            <a:ext cx="12192000" cy="611441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tIns="81625" bIns="81625" anchor="ctr" anchorCtr="1">
            <a:spAutoFit/>
          </a:bodyPr>
          <a:lstStyle/>
          <a:p>
            <a:r>
              <a:rPr lang="en-US" altLang="zh-TW" sz="2902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zh-TW" altLang="en-US" sz="2902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曲面品質認知</a:t>
            </a:r>
            <a:endParaRPr lang="zh-TW" altLang="en-US" sz="2902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6" name="AutoShape 2"/>
          <p:cNvSpPr>
            <a:spLocks noChangeArrowheads="1"/>
          </p:cNvSpPr>
          <p:nvPr/>
        </p:nvSpPr>
        <p:spPr bwMode="gray">
          <a:xfrm>
            <a:off x="442446" y="2508494"/>
            <a:ext cx="3830616" cy="576834"/>
          </a:xfrm>
          <a:prstGeom prst="roundRect">
            <a:avLst>
              <a:gd name="adj" fmla="val 11125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41465" tIns="40314" rIns="41465" bIns="40314" anchor="ctr" anchorCtr="1">
            <a:spAutoFit/>
          </a:bodyPr>
          <a:lstStyle/>
          <a:p>
            <a:pPr defTabSz="902695">
              <a:lnSpc>
                <a:spcPct val="13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1-1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曲線與曲面連續性</a:t>
            </a:r>
          </a:p>
        </p:txBody>
      </p:sp>
      <p:sp>
        <p:nvSpPr>
          <p:cNvPr id="7" name="AutoShape 2"/>
          <p:cNvSpPr>
            <a:spLocks noChangeArrowheads="1"/>
          </p:cNvSpPr>
          <p:nvPr/>
        </p:nvSpPr>
        <p:spPr bwMode="gray">
          <a:xfrm>
            <a:off x="443325" y="3246735"/>
            <a:ext cx="3800862" cy="611441"/>
          </a:xfrm>
          <a:prstGeom prst="roundRect">
            <a:avLst>
              <a:gd name="adj" fmla="val 11125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41465" tIns="40314" rIns="41465" bIns="40314" anchor="ctr" anchorCtr="1">
            <a:spAutoFit/>
          </a:bodyPr>
          <a:lstStyle/>
          <a:p>
            <a:pPr defTabSz="902695">
              <a:lnSpc>
                <a:spcPct val="13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1-2 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曲線檢查與品質</a:t>
            </a:r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442447" y="3999372"/>
            <a:ext cx="3800862" cy="611441"/>
          </a:xfrm>
          <a:prstGeom prst="roundRect">
            <a:avLst>
              <a:gd name="adj" fmla="val 11125"/>
            </a:avLst>
          </a:prstGeom>
          <a:solidFill>
            <a:srgbClr val="0033CC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41465" tIns="40314" rIns="41465" bIns="40314" anchor="ctr" anchorCtr="1">
            <a:spAutoFit/>
          </a:bodyPr>
          <a:lstStyle/>
          <a:p>
            <a:pPr defTabSz="902695">
              <a:lnSpc>
                <a:spcPct val="13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1-3 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曲線與曲面精度理論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315" y="2037034"/>
            <a:ext cx="4184513" cy="419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4051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576" name="Rectangle 8"/>
          <p:cNvSpPr>
            <a:spLocks noChangeArrowheads="1"/>
          </p:cNvSpPr>
          <p:nvPr/>
        </p:nvSpPr>
        <p:spPr bwMode="auto">
          <a:xfrm>
            <a:off x="0" y="902441"/>
            <a:ext cx="12193440" cy="103336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1-3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曲線與曲面精度理論</a:t>
            </a: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 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曲線與曲面都由</a:t>
            </a: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B-Spline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構成</a:t>
            </a:r>
            <a:endParaRPr lang="zh-TW" altLang="en-US" sz="1632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261728" y="6528694"/>
            <a:ext cx="4135651" cy="49682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2650" tIns="32650" rIns="32650" bIns="32650" anchor="ctr">
            <a:spAutoFit/>
          </a:bodyPr>
          <a:lstStyle/>
          <a:p>
            <a:pPr algn="ctr"/>
            <a:r>
              <a:rPr lang="zh-TW" altLang="en-US" sz="2800" dirty="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曲線與曲面之</a:t>
            </a:r>
            <a:r>
              <a:rPr lang="en-US" altLang="zh-TW" sz="2800" dirty="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B-Spline</a:t>
            </a:r>
            <a:endParaRPr lang="zh-TW" altLang="en-US" sz="2800" dirty="0">
              <a:solidFill>
                <a:srgbClr val="00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546" y="2206200"/>
            <a:ext cx="5173105" cy="3975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16"/>
          <p:cNvSpPr>
            <a:spLocks noChangeArrowheads="1"/>
          </p:cNvSpPr>
          <p:nvPr/>
        </p:nvSpPr>
        <p:spPr bwMode="auto">
          <a:xfrm>
            <a:off x="6697346" y="5461697"/>
            <a:ext cx="1520401" cy="675253"/>
          </a:xfrm>
          <a:prstGeom prst="wedgeRoundRectCallout">
            <a:avLst>
              <a:gd name="adj1" fmla="val 32641"/>
              <a:gd name="adj2" fmla="val -98248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algn="l"/>
            <a:r>
              <a:rPr lang="en-US" altLang="zh-TW" sz="2358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B-Spline</a:t>
            </a:r>
            <a:r>
              <a:rPr lang="zh-TW" altLang="en-US" sz="2358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</a:p>
        </p:txBody>
      </p:sp>
      <p:sp>
        <p:nvSpPr>
          <p:cNvPr id="8" name="AutoShape 16"/>
          <p:cNvSpPr>
            <a:spLocks noChangeArrowheads="1"/>
          </p:cNvSpPr>
          <p:nvPr/>
        </p:nvSpPr>
        <p:spPr bwMode="auto">
          <a:xfrm>
            <a:off x="10291675" y="2178621"/>
            <a:ext cx="1520401" cy="767090"/>
          </a:xfrm>
          <a:prstGeom prst="wedgeRoundRectCallout">
            <a:avLst>
              <a:gd name="adj1" fmla="val -52926"/>
              <a:gd name="adj2" fmla="val 102379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algn="l"/>
            <a:r>
              <a:rPr lang="en-US" altLang="zh-TW" sz="2358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B-Spline</a:t>
            </a:r>
          </a:p>
          <a:p>
            <a:pPr algn="l"/>
            <a:r>
              <a:rPr lang="en-US" altLang="zh-TW" sz="2358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Surface</a:t>
            </a:r>
            <a:r>
              <a:rPr lang="zh-TW" altLang="en-US" sz="2358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</a:p>
        </p:txBody>
      </p:sp>
      <p:sp>
        <p:nvSpPr>
          <p:cNvPr id="9" name="AutoShape 16"/>
          <p:cNvSpPr>
            <a:spLocks noChangeArrowheads="1"/>
          </p:cNvSpPr>
          <p:nvPr/>
        </p:nvSpPr>
        <p:spPr bwMode="auto">
          <a:xfrm>
            <a:off x="1121717" y="5328368"/>
            <a:ext cx="1520401" cy="675253"/>
          </a:xfrm>
          <a:prstGeom prst="wedgeRoundRectCallout">
            <a:avLst>
              <a:gd name="adj1" fmla="val 45628"/>
              <a:gd name="adj2" fmla="val -136262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algn="l"/>
            <a:r>
              <a:rPr lang="en-US" altLang="zh-TW" sz="2358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B-Spline</a:t>
            </a:r>
            <a:r>
              <a:rPr lang="zh-TW" altLang="en-US" sz="2358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DEAD420E-E47C-45A2-9853-291050479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118" y="2913421"/>
            <a:ext cx="6081435" cy="224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79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576" name="Rectangle 8"/>
          <p:cNvSpPr>
            <a:spLocks noChangeArrowheads="1"/>
          </p:cNvSpPr>
          <p:nvPr/>
        </p:nvSpPr>
        <p:spPr bwMode="auto">
          <a:xfrm>
            <a:off x="0" y="902441"/>
            <a:ext cx="12193440" cy="103336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(P)" pitchFamily="34" charset="-120"/>
                <a:ea typeface="華康細圓體(P)" pitchFamily="34" charset="-120"/>
              </a:rPr>
              <a:t>1-3 </a:t>
            </a:r>
            <a:r>
              <a:rPr lang="zh-TW" altLang="en-US" sz="3265" dirty="0">
                <a:solidFill>
                  <a:srgbClr val="FFFF00"/>
                </a:solidFill>
                <a:latin typeface="華康細圓體(P)" pitchFamily="34" charset="-120"/>
                <a:ea typeface="華康細圓體(P)" pitchFamily="34" charset="-120"/>
              </a:rPr>
              <a:t>曲線與曲面精度理論</a:t>
            </a: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(P)" pitchFamily="34" charset="-120"/>
                <a:ea typeface="華康細圓體(P)" pitchFamily="34" charset="-120"/>
              </a:rPr>
              <a:t>2 </a:t>
            </a:r>
            <a:r>
              <a:rPr lang="zh-TW" altLang="en-US" sz="2358" dirty="0">
                <a:solidFill>
                  <a:schemeClr val="bg1"/>
                </a:solidFill>
                <a:latin typeface="華康細圓體(P)" pitchFamily="34" charset="-120"/>
                <a:ea typeface="華康細圓體(P)" pitchFamily="34" charset="-120"/>
              </a:rPr>
              <a:t>導圓角不是</a:t>
            </a:r>
            <a:r>
              <a:rPr lang="en-US" altLang="zh-TW" sz="2358" dirty="0">
                <a:solidFill>
                  <a:schemeClr val="bg1"/>
                </a:solidFill>
                <a:latin typeface="華康細圓體(P)" pitchFamily="34" charset="-120"/>
                <a:ea typeface="華康細圓體(P)" pitchFamily="34" charset="-120"/>
              </a:rPr>
              <a:t>B-Spline</a:t>
            </a:r>
            <a:endParaRPr lang="zh-TW" altLang="en-US" sz="1632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261729" y="6491225"/>
            <a:ext cx="4278264" cy="49682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2650" tIns="32650" rIns="32650" bIns="32650" anchor="ctr">
            <a:spAutoFit/>
          </a:bodyPr>
          <a:lstStyle/>
          <a:p>
            <a:pPr algn="ctr"/>
            <a:r>
              <a:rPr lang="en-US" altLang="zh-TW" sz="2800" dirty="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Fillet Not B-Spline</a:t>
            </a:r>
            <a:endParaRPr lang="zh-TW" altLang="en-US" sz="2800" dirty="0">
              <a:solidFill>
                <a:srgbClr val="00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50CA561-68FA-48CF-952A-595454172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475" y="1840450"/>
            <a:ext cx="7304077" cy="476898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61279C69-D2A5-4707-8BCF-3BB733323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8" y="2133101"/>
            <a:ext cx="3656319" cy="383126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340249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576" name="Rectangle 8"/>
          <p:cNvSpPr>
            <a:spLocks noChangeArrowheads="1"/>
          </p:cNvSpPr>
          <p:nvPr/>
        </p:nvSpPr>
        <p:spPr bwMode="auto">
          <a:xfrm>
            <a:off x="0" y="902441"/>
            <a:ext cx="12193440" cy="103336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1-3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曲線與曲面精度理論</a:t>
            </a: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 Spline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VS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Curve</a:t>
            </a:r>
            <a:endParaRPr lang="zh-TW" altLang="en-US" sz="1632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126389" y="6575116"/>
            <a:ext cx="3939221" cy="49682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不規則</a:t>
            </a:r>
            <a:r>
              <a:rPr lang="zh-TW" altLang="en-US" sz="2800" dirty="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曲線與</a:t>
            </a:r>
            <a:r>
              <a:rPr lang="zh-TW" altLang="en-US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規則</a:t>
            </a:r>
            <a:r>
              <a:rPr lang="zh-TW" altLang="en-US" sz="2800" dirty="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曲線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AB86BA70-8644-4E97-8D36-6F2AD9BE4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49" y="2654940"/>
            <a:ext cx="5378626" cy="1932440"/>
          </a:xfrm>
          <a:prstGeom prst="rect">
            <a:avLst/>
          </a:prstGeom>
        </p:spPr>
      </p:pic>
      <p:sp>
        <p:nvSpPr>
          <p:cNvPr id="13" name="AutoShape 16">
            <a:extLst>
              <a:ext uri="{FF2B5EF4-FFF2-40B4-BE49-F238E27FC236}">
                <a16:creationId xmlns:a16="http://schemas.microsoft.com/office/drawing/2014/main" id="{FF084AFB-8D56-4098-9BB9-FF81E92DF2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3143" y="4736822"/>
            <a:ext cx="1727728" cy="829309"/>
          </a:xfrm>
          <a:prstGeom prst="wedgeRoundRectCallout">
            <a:avLst>
              <a:gd name="adj1" fmla="val -42412"/>
              <a:gd name="adj2" fmla="val -148721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algn="l"/>
            <a:r>
              <a:rPr lang="en-US" altLang="zh-TW" sz="2358" dirty="0"/>
              <a:t>Arc</a:t>
            </a:r>
          </a:p>
          <a:p>
            <a:pPr algn="l"/>
            <a:r>
              <a:rPr lang="zh-TW" altLang="en-US" sz="2177" dirty="0">
                <a:solidFill>
                  <a:srgbClr val="0000FF"/>
                </a:solidFill>
                <a:ea typeface="華康細圓體" pitchFamily="49" charset="-120"/>
              </a:rPr>
              <a:t>規則曲線</a:t>
            </a:r>
            <a:endParaRPr lang="zh-TW" altLang="en-US" sz="2358" dirty="0"/>
          </a:p>
        </p:txBody>
      </p:sp>
      <p:sp>
        <p:nvSpPr>
          <p:cNvPr id="14" name="AutoShape 16">
            <a:extLst>
              <a:ext uri="{FF2B5EF4-FFF2-40B4-BE49-F238E27FC236}">
                <a16:creationId xmlns:a16="http://schemas.microsoft.com/office/drawing/2014/main" id="{9E23D740-1926-46FD-907D-31E3CBF3C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0994" y="4577809"/>
            <a:ext cx="1933269" cy="873148"/>
          </a:xfrm>
          <a:prstGeom prst="wedgeRoundRectCallout">
            <a:avLst>
              <a:gd name="adj1" fmla="val 18098"/>
              <a:gd name="adj2" fmla="val -118992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algn="l"/>
            <a:r>
              <a:rPr lang="en-US" altLang="zh-TW" sz="2358" dirty="0"/>
              <a:t>Spline</a:t>
            </a:r>
          </a:p>
          <a:p>
            <a:pPr algn="l"/>
            <a:r>
              <a:rPr lang="zh-TW" altLang="en-US" sz="2177" dirty="0">
                <a:solidFill>
                  <a:srgbClr val="FF0000"/>
                </a:solidFill>
                <a:ea typeface="華康細圓體" pitchFamily="49" charset="-120"/>
              </a:rPr>
              <a:t>不</a:t>
            </a:r>
            <a:r>
              <a:rPr lang="zh-TW" altLang="en-US" sz="2177" dirty="0">
                <a:solidFill>
                  <a:srgbClr val="0000FF"/>
                </a:solidFill>
                <a:ea typeface="華康細圓體" pitchFamily="49" charset="-120"/>
              </a:rPr>
              <a:t>規則曲線</a:t>
            </a:r>
            <a:r>
              <a:rPr lang="zh-TW" altLang="en-US" sz="2358" dirty="0"/>
              <a:t> 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F56E11CD-62EC-4F86-B086-D0AA387DE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0967" y="2425714"/>
            <a:ext cx="5669814" cy="223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9766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22" name="Rectangle 2"/>
          <p:cNvSpPr>
            <a:spLocks noChangeArrowheads="1"/>
          </p:cNvSpPr>
          <p:nvPr/>
        </p:nvSpPr>
        <p:spPr bwMode="auto">
          <a:xfrm>
            <a:off x="0" y="901543"/>
            <a:ext cx="12193440" cy="103515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1-3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曲線與曲面精度理論</a:t>
            </a: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Spline</a:t>
            </a:r>
            <a:r>
              <a:rPr lang="zh-TW" altLang="en-US" sz="2358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與</a:t>
            </a:r>
            <a:r>
              <a:rPr lang="en-US" altLang="zh-TW" sz="2358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NURBS</a:t>
            </a:r>
            <a:r>
              <a:rPr lang="zh-TW" altLang="en-US" sz="2358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控制</a:t>
            </a:r>
            <a:endParaRPr lang="en-US" altLang="zh-TW" sz="2358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3" name="AutoShape 16">
            <a:extLst>
              <a:ext uri="{FF2B5EF4-FFF2-40B4-BE49-F238E27FC236}">
                <a16:creationId xmlns:a16="http://schemas.microsoft.com/office/drawing/2014/main" id="{505342CF-A8C9-4AB3-9B4B-1C1F9B533D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7104" y="2779469"/>
            <a:ext cx="1451291" cy="643305"/>
          </a:xfrm>
          <a:prstGeom prst="wedgeRoundRectCallout">
            <a:avLst>
              <a:gd name="adj1" fmla="val -8745"/>
              <a:gd name="adj2" fmla="val 83505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algn="l"/>
            <a:r>
              <a:rPr lang="zh-TW" altLang="en-US" sz="2358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權重控制 </a:t>
            </a:r>
          </a:p>
        </p:txBody>
      </p:sp>
      <p:sp>
        <p:nvSpPr>
          <p:cNvPr id="14" name="AutoShape 16">
            <a:extLst>
              <a:ext uri="{FF2B5EF4-FFF2-40B4-BE49-F238E27FC236}">
                <a16:creationId xmlns:a16="http://schemas.microsoft.com/office/drawing/2014/main" id="{98BCE3A5-2E4A-4C61-9601-869F64524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1305" y="6006371"/>
            <a:ext cx="1311287" cy="643305"/>
          </a:xfrm>
          <a:prstGeom prst="wedgeRoundRectCallout">
            <a:avLst>
              <a:gd name="adj1" fmla="val 28133"/>
              <a:gd name="adj2" fmla="val -133807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algn="l"/>
            <a:r>
              <a:rPr lang="zh-TW" altLang="en-US" sz="2358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控制點 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042C0FC-D4FB-43CC-B538-DC67D128E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4835" y="3422774"/>
            <a:ext cx="5925377" cy="2572109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499B1C0D-0F0D-4E73-A435-3B91E07AC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2856" y="3101121"/>
            <a:ext cx="6134956" cy="257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58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22" name="Rectangle 2"/>
          <p:cNvSpPr>
            <a:spLocks noChangeArrowheads="1"/>
          </p:cNvSpPr>
          <p:nvPr/>
        </p:nvSpPr>
        <p:spPr bwMode="auto">
          <a:xfrm>
            <a:off x="0" y="901543"/>
            <a:ext cx="12193440" cy="103515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1-3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曲線與曲面精度理論</a:t>
            </a: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Spline</a:t>
            </a:r>
            <a:r>
              <a:rPr lang="zh-TW" altLang="en-US" sz="2358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與</a:t>
            </a:r>
            <a:r>
              <a:rPr lang="en-US" altLang="zh-TW" sz="2358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NURBS</a:t>
            </a:r>
            <a:r>
              <a:rPr lang="zh-TW" altLang="en-US" sz="2358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控制</a:t>
            </a:r>
            <a:endParaRPr lang="en-US" altLang="zh-TW" sz="2358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5" name="AutoShape 16">
            <a:extLst>
              <a:ext uri="{FF2B5EF4-FFF2-40B4-BE49-F238E27FC236}">
                <a16:creationId xmlns:a16="http://schemas.microsoft.com/office/drawing/2014/main" id="{3093D09F-F930-40E5-A24C-3D2C58B0F1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7338" y="3358759"/>
            <a:ext cx="1311287" cy="481793"/>
          </a:xfrm>
          <a:prstGeom prst="wedgeRoundRectCallout">
            <a:avLst>
              <a:gd name="adj1" fmla="val -89608"/>
              <a:gd name="adj2" fmla="val -9179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algn="l"/>
            <a:r>
              <a:rPr lang="zh-TW" altLang="en-US" sz="2358">
                <a:latin typeface="華康細圓體" panose="020F0309000000000000" pitchFamily="49" charset="-120"/>
                <a:ea typeface="華康細圓體" panose="020F0309000000000000" pitchFamily="49" charset="-120"/>
              </a:rPr>
              <a:t>虛擬 </a:t>
            </a:r>
            <a:endParaRPr lang="zh-TW" altLang="en-US" sz="2358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5F7B3977-2EBC-4D0F-9AEC-21D76332A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9953" y="3200018"/>
            <a:ext cx="4953691" cy="2143424"/>
          </a:xfrm>
          <a:prstGeom prst="rect">
            <a:avLst/>
          </a:prstGeom>
        </p:spPr>
      </p:pic>
      <p:sp>
        <p:nvSpPr>
          <p:cNvPr id="12" name="AutoShape 16">
            <a:extLst>
              <a:ext uri="{FF2B5EF4-FFF2-40B4-BE49-F238E27FC236}">
                <a16:creationId xmlns:a16="http://schemas.microsoft.com/office/drawing/2014/main" id="{F8451CD1-19C9-4E52-8C3F-D80CC18D07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92793" y="3599655"/>
            <a:ext cx="1311287" cy="481793"/>
          </a:xfrm>
          <a:prstGeom prst="wedgeRoundRectCallout">
            <a:avLst>
              <a:gd name="adj1" fmla="val -89608"/>
              <a:gd name="adj2" fmla="val -9179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algn="l"/>
            <a:r>
              <a:rPr lang="zh-TW" altLang="en-US" sz="2358">
                <a:latin typeface="華康細圓體" panose="020F0309000000000000" pitchFamily="49" charset="-120"/>
                <a:ea typeface="華康細圓體" panose="020F0309000000000000" pitchFamily="49" charset="-120"/>
              </a:rPr>
              <a:t>真實 </a:t>
            </a:r>
            <a:endParaRPr lang="zh-TW" altLang="en-US" sz="2358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49449E2-FD77-4961-A1A0-1B1B43B15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356" y="2790386"/>
            <a:ext cx="4915586" cy="296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783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34"/>
          <p:cNvSpPr>
            <a:spLocks noChangeArrowheads="1"/>
          </p:cNvSpPr>
          <p:nvPr/>
        </p:nvSpPr>
        <p:spPr bwMode="gray">
          <a:xfrm>
            <a:off x="373765" y="2163797"/>
            <a:ext cx="3165198" cy="691091"/>
          </a:xfrm>
          <a:prstGeom prst="roundRect">
            <a:avLst>
              <a:gd name="adj" fmla="val 50000"/>
            </a:avLst>
          </a:prstGeom>
          <a:solidFill>
            <a:srgbClr val="33CC33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902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 </a:t>
            </a:r>
            <a:r>
              <a:rPr lang="zh-TW" altLang="en-US" sz="2902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曲面品質認知</a:t>
            </a:r>
            <a:endParaRPr lang="zh-TW" altLang="en-US" sz="2902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21" name="AutoShape 34"/>
          <p:cNvSpPr>
            <a:spLocks noChangeArrowheads="1"/>
          </p:cNvSpPr>
          <p:nvPr/>
        </p:nvSpPr>
        <p:spPr bwMode="gray">
          <a:xfrm>
            <a:off x="359943" y="3084964"/>
            <a:ext cx="3165198" cy="713407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902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</a:t>
            </a:r>
            <a:r>
              <a:rPr lang="zh-TW" altLang="en-US" sz="2902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曲面檢查方式</a:t>
            </a:r>
            <a:endParaRPr lang="en-US" altLang="zh-TW" sz="2902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B592CD8C-0C49-423F-BE15-7D23BE370C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7889" y="2033074"/>
            <a:ext cx="7032970" cy="40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6188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22" name="Rectangle 2"/>
          <p:cNvSpPr>
            <a:spLocks noChangeArrowheads="1"/>
          </p:cNvSpPr>
          <p:nvPr/>
        </p:nvSpPr>
        <p:spPr bwMode="auto">
          <a:xfrm>
            <a:off x="0" y="901543"/>
            <a:ext cx="12193440" cy="103515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1-3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曲線與曲面精度理論</a:t>
            </a:r>
          </a:p>
          <a:p>
            <a:pPr algn="ctr">
              <a:lnSpc>
                <a:spcPct val="110000"/>
              </a:lnSpc>
            </a:pPr>
            <a:r>
              <a:rPr lang="en-US" altLang="zh-TW" sz="2358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5</a:t>
            </a:r>
            <a:r>
              <a:rPr lang="zh-TW" altLang="en-US" sz="2358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曲線階數</a:t>
            </a:r>
            <a:endParaRPr lang="en-US" altLang="zh-TW" sz="2358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500" y="4715981"/>
            <a:ext cx="2118267" cy="1753047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1190" y="4435591"/>
            <a:ext cx="2250134" cy="1862179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1711" y="5659013"/>
            <a:ext cx="305281" cy="452015"/>
          </a:xfrm>
          <a:prstGeom prst="rect">
            <a:avLst/>
          </a:prstGeom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5315826" y="6499615"/>
            <a:ext cx="1955030" cy="49682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r>
              <a:rPr lang="en-US" altLang="zh-TW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N-1=</a:t>
            </a:r>
            <a:r>
              <a:rPr lang="zh-TW" altLang="en-US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階數</a:t>
            </a:r>
            <a:endParaRPr lang="zh-TW" altLang="en-US" sz="2800" dirty="0">
              <a:solidFill>
                <a:srgbClr val="00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4C58381F-2BF5-4E87-A8E3-98E9C871C7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34" y="2394011"/>
            <a:ext cx="5103977" cy="3198493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DEE2B572-760A-4E25-9B21-A252F4EEBA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2141" y="2538306"/>
            <a:ext cx="6533025" cy="217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524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841" y="2373923"/>
            <a:ext cx="6396204" cy="386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1576" name="Rectangle 8"/>
          <p:cNvSpPr>
            <a:spLocks noChangeArrowheads="1"/>
          </p:cNvSpPr>
          <p:nvPr/>
        </p:nvSpPr>
        <p:spPr bwMode="auto">
          <a:xfrm>
            <a:off x="0" y="845320"/>
            <a:ext cx="12656989" cy="103515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1-3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曲線與曲面精度理論</a:t>
            </a:r>
          </a:p>
          <a:p>
            <a:pPr algn="ctr">
              <a:lnSpc>
                <a:spcPct val="110000"/>
              </a:lnSpc>
            </a:pPr>
            <a:r>
              <a:rPr lang="en-US" altLang="zh-TW" sz="2358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6 </a:t>
            </a:r>
            <a:r>
              <a:rPr lang="en-US" altLang="zh-TW" sz="2358" dirty="0" err="1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SolidWorks</a:t>
            </a: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B-Spline 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階數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24948" y="2505690"/>
            <a:ext cx="4232447" cy="12381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marL="0" lvl="1"/>
            <a:r>
              <a:rPr lang="zh-TW" altLang="en-US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曲線與曲面使用</a:t>
            </a:r>
            <a:endParaRPr lang="en-US" altLang="zh-TW" sz="2539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marL="0" lvl="1"/>
            <a:r>
              <a:rPr lang="en-US" altLang="zh-TW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3d degree cubic B-splines</a:t>
            </a:r>
          </a:p>
          <a:p>
            <a:pPr marL="0" lvl="1"/>
            <a:r>
              <a:rPr lang="zh-TW" altLang="en-US" sz="2539" dirty="0">
                <a:solidFill>
                  <a:srgbClr val="0033CC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（</a:t>
            </a:r>
            <a:r>
              <a:rPr lang="en-US" altLang="zh-TW" sz="2539" dirty="0">
                <a:solidFill>
                  <a:srgbClr val="0033CC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</a:t>
            </a:r>
            <a:r>
              <a:rPr lang="zh-TW" altLang="en-US" sz="2539" dirty="0">
                <a:solidFill>
                  <a:srgbClr val="0033CC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次方曲線）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895278" y="4198563"/>
            <a:ext cx="3214214" cy="12381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marL="0" lvl="1"/>
            <a:r>
              <a:rPr lang="zh-TW" altLang="en-US" sz="2539" dirty="0">
                <a:solidFill>
                  <a:schemeClr val="bg1">
                    <a:lumMod val="85000"/>
                  </a:schemeClr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圓角特徵使用</a:t>
            </a:r>
            <a:endParaRPr lang="en-US" altLang="zh-TW" sz="2539" dirty="0">
              <a:solidFill>
                <a:schemeClr val="bg1">
                  <a:lumMod val="85000"/>
                </a:schemeClr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marL="0" lvl="1"/>
            <a:r>
              <a:rPr lang="en-US" altLang="zh-TW" sz="2539" dirty="0">
                <a:solidFill>
                  <a:schemeClr val="bg1">
                    <a:lumMod val="85000"/>
                  </a:schemeClr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5th degree </a:t>
            </a:r>
            <a:r>
              <a:rPr lang="en-US" altLang="zh-TW" sz="2539" dirty="0" err="1">
                <a:solidFill>
                  <a:schemeClr val="bg1">
                    <a:lumMod val="85000"/>
                  </a:schemeClr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quintic</a:t>
            </a:r>
            <a:endParaRPr lang="en-US" altLang="zh-TW" sz="2539" dirty="0">
              <a:solidFill>
                <a:schemeClr val="bg1">
                  <a:lumMod val="85000"/>
                </a:schemeClr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marL="0" lvl="1"/>
            <a:r>
              <a:rPr lang="zh-TW" altLang="en-US" sz="2539" dirty="0">
                <a:solidFill>
                  <a:schemeClr val="bg1">
                    <a:lumMod val="85000"/>
                  </a:schemeClr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（五次方程式）</a:t>
            </a:r>
          </a:p>
        </p:txBody>
      </p:sp>
    </p:spTree>
    <p:extLst>
      <p:ext uri="{BB962C8B-B14F-4D97-AF65-F5344CB8AC3E}">
        <p14:creationId xmlns:p14="http://schemas.microsoft.com/office/powerpoint/2010/main" val="14074300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576" name="Rectangle 8"/>
          <p:cNvSpPr>
            <a:spLocks noChangeArrowheads="1"/>
          </p:cNvSpPr>
          <p:nvPr/>
        </p:nvSpPr>
        <p:spPr bwMode="auto">
          <a:xfrm>
            <a:off x="0" y="901544"/>
            <a:ext cx="12193440" cy="103515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1-3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曲線與曲面精度理論</a:t>
            </a:r>
          </a:p>
          <a:p>
            <a:pPr algn="ctr">
              <a:lnSpc>
                <a:spcPct val="110000"/>
              </a:lnSpc>
            </a:pPr>
            <a:r>
              <a:rPr lang="en-US" altLang="zh-TW" sz="2358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7 </a:t>
            </a:r>
            <a:r>
              <a:rPr lang="en-US" altLang="zh-TW" sz="2358" dirty="0" err="1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SolidWorks</a:t>
            </a: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B-Spline 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階數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81673" y="2162663"/>
            <a:ext cx="2973255" cy="16289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marL="0" lvl="1"/>
            <a:r>
              <a:rPr lang="zh-TW" altLang="en-US" sz="2539" dirty="0">
                <a:solidFill>
                  <a:schemeClr val="bg1">
                    <a:lumMod val="85000"/>
                  </a:schemeClr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曲線與曲面使用</a:t>
            </a:r>
            <a:endParaRPr lang="en-US" altLang="zh-TW" sz="2539" dirty="0">
              <a:solidFill>
                <a:schemeClr val="bg1">
                  <a:lumMod val="85000"/>
                </a:schemeClr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marL="0" lvl="1"/>
            <a:r>
              <a:rPr lang="en-US" altLang="zh-TW" sz="2539" dirty="0">
                <a:solidFill>
                  <a:schemeClr val="bg1">
                    <a:lumMod val="85000"/>
                  </a:schemeClr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3d degree cubic B-splines</a:t>
            </a:r>
          </a:p>
          <a:p>
            <a:pPr marL="0" lvl="1"/>
            <a:r>
              <a:rPr lang="zh-TW" altLang="en-US" sz="2539" dirty="0">
                <a:solidFill>
                  <a:schemeClr val="bg1">
                    <a:lumMod val="85000"/>
                  </a:schemeClr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（</a:t>
            </a:r>
            <a:r>
              <a:rPr lang="en-US" altLang="zh-TW" sz="2539" dirty="0">
                <a:solidFill>
                  <a:schemeClr val="bg1">
                    <a:lumMod val="85000"/>
                  </a:schemeClr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</a:t>
            </a:r>
            <a:r>
              <a:rPr lang="zh-TW" altLang="en-US" sz="2539" dirty="0">
                <a:solidFill>
                  <a:schemeClr val="bg1">
                    <a:lumMod val="85000"/>
                  </a:schemeClr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次方曲線）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81673" y="4133972"/>
            <a:ext cx="3740539" cy="12381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marL="0" lvl="1"/>
            <a:r>
              <a:rPr lang="zh-TW" altLang="en-US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圓角特徵使用</a:t>
            </a:r>
            <a:endParaRPr lang="en-US" altLang="zh-TW" sz="2539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marL="0" lvl="1"/>
            <a:r>
              <a:rPr lang="en-US" altLang="zh-TW" sz="2539" dirty="0">
                <a:solidFill>
                  <a:srgbClr val="0033CC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5th degree </a:t>
            </a:r>
            <a:r>
              <a:rPr lang="en-US" altLang="zh-TW" sz="2539" dirty="0" err="1">
                <a:solidFill>
                  <a:srgbClr val="0033CC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quintic</a:t>
            </a:r>
            <a:endParaRPr lang="en-US" altLang="zh-TW" sz="2539" dirty="0">
              <a:solidFill>
                <a:srgbClr val="0033CC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marL="0" lvl="1"/>
            <a:r>
              <a:rPr lang="zh-TW" altLang="en-US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（五次方程式）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409" y="1971462"/>
            <a:ext cx="6028592" cy="4325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105" y="2438638"/>
            <a:ext cx="1965291" cy="3828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16"/>
          <p:cNvSpPr>
            <a:spLocks noChangeArrowheads="1"/>
          </p:cNvSpPr>
          <p:nvPr/>
        </p:nvSpPr>
        <p:spPr bwMode="auto">
          <a:xfrm>
            <a:off x="3557939" y="2424900"/>
            <a:ext cx="2366479" cy="1382182"/>
          </a:xfrm>
          <a:prstGeom prst="wedgeRoundRectCallout">
            <a:avLst>
              <a:gd name="adj1" fmla="val -78134"/>
              <a:gd name="adj2" fmla="val 19631"/>
              <a:gd name="adj3" fmla="val 16667"/>
            </a:avLst>
          </a:prstGeom>
          <a:solidFill>
            <a:schemeClr val="accent2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l"/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聽沒有沒關係</a:t>
            </a:r>
            <a:endParaRPr lang="en-US" altLang="zh-TW" sz="2358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l"/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這是給高階曲面看的</a:t>
            </a:r>
          </a:p>
        </p:txBody>
      </p:sp>
    </p:spTree>
    <p:extLst>
      <p:ext uri="{BB962C8B-B14F-4D97-AF65-F5344CB8AC3E}">
        <p14:creationId xmlns:p14="http://schemas.microsoft.com/office/powerpoint/2010/main" val="80890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576" name="Rectangle 8"/>
          <p:cNvSpPr>
            <a:spLocks noChangeArrowheads="1"/>
          </p:cNvSpPr>
          <p:nvPr/>
        </p:nvSpPr>
        <p:spPr bwMode="auto">
          <a:xfrm>
            <a:off x="0" y="901544"/>
            <a:ext cx="12193440" cy="103515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1-3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曲線與曲面精度理論</a:t>
            </a:r>
          </a:p>
          <a:p>
            <a:pPr algn="ctr">
              <a:lnSpc>
                <a:spcPct val="110000"/>
              </a:lnSpc>
            </a:pPr>
            <a:r>
              <a:rPr lang="en-US" altLang="zh-TW" sz="2358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8 </a:t>
            </a:r>
            <a:r>
              <a:rPr lang="en-US" altLang="zh-TW" sz="2358" dirty="0" err="1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SolidWorks</a:t>
            </a: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曲面精度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298646" y="6540963"/>
            <a:ext cx="1785049" cy="49682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marL="0" lvl="1" algn="ctr"/>
            <a:r>
              <a:rPr lang="zh-TW" altLang="en-US" sz="2800" dirty="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曲面相接</a:t>
            </a:r>
            <a:endParaRPr lang="en-US" altLang="zh-TW" sz="2800" dirty="0">
              <a:solidFill>
                <a:srgbClr val="00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296" y="2101362"/>
            <a:ext cx="5707448" cy="4180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70081" y="2462579"/>
            <a:ext cx="2764365" cy="4566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marL="0" lvl="1"/>
            <a:r>
              <a:rPr lang="zh-TW" altLang="en-US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曲面精度 </a:t>
            </a:r>
            <a:r>
              <a:rPr lang="en-US" altLang="zh-TW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0.01mm</a:t>
            </a:r>
            <a:endParaRPr lang="zh-TW" altLang="en-US" sz="2539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356084" y="3194005"/>
            <a:ext cx="3164002" cy="4566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marL="0" lvl="1"/>
            <a:r>
              <a:rPr lang="zh-TW" altLang="en-US" sz="2539" dirty="0">
                <a:solidFill>
                  <a:schemeClr val="bg1">
                    <a:lumMod val="85000"/>
                  </a:schemeClr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圓角精度 </a:t>
            </a:r>
            <a:r>
              <a:rPr lang="en-US" altLang="zh-TW" sz="2539" dirty="0">
                <a:solidFill>
                  <a:schemeClr val="bg1">
                    <a:lumMod val="85000"/>
                  </a:schemeClr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0.001mm</a:t>
            </a:r>
            <a:endParaRPr lang="zh-TW" altLang="en-US" sz="2539" dirty="0">
              <a:solidFill>
                <a:schemeClr val="bg1">
                  <a:lumMod val="85000"/>
                </a:schemeClr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2" name="AutoShape 16"/>
          <p:cNvSpPr>
            <a:spLocks noChangeArrowheads="1"/>
          </p:cNvSpPr>
          <p:nvPr/>
        </p:nvSpPr>
        <p:spPr bwMode="auto">
          <a:xfrm>
            <a:off x="5298646" y="5585434"/>
            <a:ext cx="1658923" cy="696634"/>
          </a:xfrm>
          <a:prstGeom prst="wedgeRoundRectCallout">
            <a:avLst>
              <a:gd name="adj1" fmla="val 27498"/>
              <a:gd name="adj2" fmla="val -109481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algn="l"/>
            <a:r>
              <a:rPr lang="zh-TW" altLang="en-US" sz="2358">
                <a:latin typeface="華康細圓體" panose="020F0309000000000000" pitchFamily="49" charset="-120"/>
                <a:ea typeface="華康細圓體" panose="020F0309000000000000" pitchFamily="49" charset="-120"/>
              </a:rPr>
              <a:t>精度開始 </a:t>
            </a:r>
            <a:endParaRPr lang="zh-TW" altLang="en-US" sz="2358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41357" y="3968366"/>
            <a:ext cx="3599274" cy="4566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marL="0" lvl="1"/>
            <a:r>
              <a:rPr lang="zh-TW" altLang="en-US" sz="2539" dirty="0">
                <a:solidFill>
                  <a:schemeClr val="bg1">
                    <a:lumMod val="85000"/>
                  </a:schemeClr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邊界曲面精度 </a:t>
            </a:r>
            <a:r>
              <a:rPr lang="en-US" altLang="zh-TW" sz="2539" dirty="0">
                <a:solidFill>
                  <a:schemeClr val="bg1">
                    <a:lumMod val="85000"/>
                  </a:schemeClr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0.001mm</a:t>
            </a:r>
            <a:endParaRPr lang="zh-TW" altLang="en-US" sz="2539" dirty="0">
              <a:solidFill>
                <a:schemeClr val="bg1">
                  <a:lumMod val="85000"/>
                </a:schemeClr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356085" y="4847912"/>
            <a:ext cx="4048424" cy="4566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marL="0" lvl="1"/>
            <a:r>
              <a:rPr lang="zh-TW" altLang="en-US" sz="2539" dirty="0">
                <a:solidFill>
                  <a:schemeClr val="bg1">
                    <a:lumMod val="85000"/>
                  </a:schemeClr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邊界曲面精度高於其他曲面</a:t>
            </a: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347483" y="5558396"/>
            <a:ext cx="4048424" cy="4566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marL="0" lvl="1"/>
            <a:r>
              <a:rPr lang="zh-TW" altLang="en-US" sz="2539" dirty="0">
                <a:solidFill>
                  <a:schemeClr val="bg1">
                    <a:lumMod val="85000"/>
                  </a:schemeClr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曲面精度平均為</a:t>
            </a:r>
            <a:r>
              <a:rPr lang="en-US" altLang="zh-TW" sz="2539" dirty="0">
                <a:solidFill>
                  <a:schemeClr val="bg1">
                    <a:lumMod val="85000"/>
                  </a:schemeClr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0.01mm</a:t>
            </a:r>
            <a:endParaRPr lang="zh-TW" altLang="en-US" sz="2539" dirty="0">
              <a:solidFill>
                <a:schemeClr val="bg1">
                  <a:lumMod val="85000"/>
                </a:schemeClr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231927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576" name="Rectangle 8"/>
          <p:cNvSpPr>
            <a:spLocks noChangeArrowheads="1"/>
          </p:cNvSpPr>
          <p:nvPr/>
        </p:nvSpPr>
        <p:spPr bwMode="auto">
          <a:xfrm>
            <a:off x="0" y="901544"/>
            <a:ext cx="12193440" cy="103515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1-3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曲線與曲面精度理論</a:t>
            </a:r>
          </a:p>
          <a:p>
            <a:pPr algn="ctr">
              <a:lnSpc>
                <a:spcPct val="110000"/>
              </a:lnSpc>
            </a:pPr>
            <a:r>
              <a:rPr lang="en-US" altLang="zh-TW" sz="2358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9 </a:t>
            </a:r>
            <a:r>
              <a:rPr lang="en-US" altLang="zh-TW" sz="2358" dirty="0" err="1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SolidWorks</a:t>
            </a: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圓角精度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561878" y="6420027"/>
            <a:ext cx="1068243" cy="49682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marL="0" lvl="1" algn="ctr"/>
            <a:r>
              <a:rPr lang="zh-TW" altLang="en-US" sz="2800" dirty="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圓 角</a:t>
            </a:r>
            <a:endParaRPr lang="en-US" altLang="zh-TW" sz="2800" dirty="0">
              <a:solidFill>
                <a:srgbClr val="00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552" y="2266691"/>
            <a:ext cx="4904606" cy="3823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AutoShape 16"/>
          <p:cNvSpPr>
            <a:spLocks noChangeArrowheads="1"/>
          </p:cNvSpPr>
          <p:nvPr/>
        </p:nvSpPr>
        <p:spPr bwMode="auto">
          <a:xfrm>
            <a:off x="6867866" y="3945202"/>
            <a:ext cx="1243965" cy="835653"/>
          </a:xfrm>
          <a:prstGeom prst="wedgeRoundRectCallout">
            <a:avLst>
              <a:gd name="adj1" fmla="val 64629"/>
              <a:gd name="adj2" fmla="val 52571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algn="l"/>
            <a:r>
              <a:rPr lang="zh-TW" altLang="en-US" sz="2358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精度的開始 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63545" y="2402111"/>
            <a:ext cx="2764365" cy="4566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marL="0" lvl="1"/>
            <a:r>
              <a:rPr lang="zh-TW" altLang="en-US" sz="2539" dirty="0">
                <a:solidFill>
                  <a:schemeClr val="bg1">
                    <a:lumMod val="85000"/>
                  </a:schemeClr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曲面精度 </a:t>
            </a:r>
            <a:r>
              <a:rPr lang="en-US" altLang="zh-TW" sz="2539" dirty="0">
                <a:solidFill>
                  <a:schemeClr val="bg1">
                    <a:lumMod val="85000"/>
                  </a:schemeClr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0.01mm</a:t>
            </a:r>
            <a:endParaRPr lang="zh-TW" altLang="en-US" sz="2539" dirty="0">
              <a:solidFill>
                <a:schemeClr val="bg1">
                  <a:lumMod val="85000"/>
                </a:schemeClr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49548" y="3133537"/>
            <a:ext cx="3164002" cy="4566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marL="0" lvl="1"/>
            <a:r>
              <a:rPr lang="zh-TW" altLang="en-US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圓角精度 </a:t>
            </a:r>
            <a:r>
              <a:rPr lang="en-US" altLang="zh-TW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0.001mm</a:t>
            </a:r>
            <a:endParaRPr lang="zh-TW" altLang="en-US" sz="2539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434821" y="3907898"/>
            <a:ext cx="3599274" cy="4566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marL="0" lvl="1"/>
            <a:r>
              <a:rPr lang="zh-TW" altLang="en-US" sz="2539" dirty="0">
                <a:solidFill>
                  <a:schemeClr val="bg1">
                    <a:lumMod val="85000"/>
                  </a:schemeClr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邊界曲面精度 </a:t>
            </a:r>
            <a:r>
              <a:rPr lang="en-US" altLang="zh-TW" sz="2539" dirty="0">
                <a:solidFill>
                  <a:schemeClr val="bg1">
                    <a:lumMod val="85000"/>
                  </a:schemeClr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0.001mm</a:t>
            </a:r>
            <a:endParaRPr lang="zh-TW" altLang="en-US" sz="2539" dirty="0">
              <a:solidFill>
                <a:schemeClr val="bg1">
                  <a:lumMod val="85000"/>
                </a:schemeClr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449549" y="4787444"/>
            <a:ext cx="4048424" cy="4566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marL="0" lvl="1"/>
            <a:r>
              <a:rPr lang="zh-TW" altLang="en-US" sz="2539" dirty="0">
                <a:solidFill>
                  <a:schemeClr val="bg1">
                    <a:lumMod val="85000"/>
                  </a:schemeClr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邊界曲面精度高於其他曲面</a:t>
            </a: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440947" y="5497928"/>
            <a:ext cx="4048424" cy="4566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marL="0" lvl="1"/>
            <a:r>
              <a:rPr lang="zh-TW" altLang="en-US" sz="2539" dirty="0">
                <a:solidFill>
                  <a:schemeClr val="bg1">
                    <a:lumMod val="85000"/>
                  </a:schemeClr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曲面精度平均為</a:t>
            </a:r>
            <a:r>
              <a:rPr lang="en-US" altLang="zh-TW" sz="2539" dirty="0">
                <a:solidFill>
                  <a:schemeClr val="bg1">
                    <a:lumMod val="85000"/>
                  </a:schemeClr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0.01mm</a:t>
            </a:r>
            <a:endParaRPr lang="zh-TW" altLang="en-US" sz="2539" dirty="0">
              <a:solidFill>
                <a:schemeClr val="bg1">
                  <a:lumMod val="85000"/>
                </a:schemeClr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588023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FE79B35-6CC8-4340-BAB8-46E6F5D85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4291" y="1936699"/>
            <a:ext cx="6377272" cy="5129358"/>
          </a:xfrm>
          <a:prstGeom prst="rect">
            <a:avLst/>
          </a:prstGeom>
        </p:spPr>
      </p:pic>
      <p:sp>
        <p:nvSpPr>
          <p:cNvPr id="621576" name="Rectangle 8"/>
          <p:cNvSpPr>
            <a:spLocks noChangeArrowheads="1"/>
          </p:cNvSpPr>
          <p:nvPr/>
        </p:nvSpPr>
        <p:spPr bwMode="auto">
          <a:xfrm>
            <a:off x="0" y="901544"/>
            <a:ext cx="12193440" cy="103515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1-3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曲線與曲面精度理論</a:t>
            </a:r>
          </a:p>
          <a:p>
            <a:pPr algn="ctr">
              <a:lnSpc>
                <a:spcPct val="110000"/>
              </a:lnSpc>
            </a:pPr>
            <a:r>
              <a:rPr lang="en-US" altLang="zh-TW" sz="2358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10 </a:t>
            </a:r>
            <a:r>
              <a:rPr lang="en-US" altLang="zh-TW" sz="2358" dirty="0" err="1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SolidWorks</a:t>
            </a: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邊界曲面精度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203475" y="6416376"/>
            <a:ext cx="1785049" cy="49682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marL="0" lvl="1" algn="ctr"/>
            <a:r>
              <a:rPr lang="zh-TW" altLang="en-US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邊界曲面</a:t>
            </a:r>
            <a:endParaRPr lang="en-US" altLang="zh-TW" sz="2800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2" name="AutoShape 16"/>
          <p:cNvSpPr>
            <a:spLocks noChangeArrowheads="1"/>
          </p:cNvSpPr>
          <p:nvPr/>
        </p:nvSpPr>
        <p:spPr bwMode="auto">
          <a:xfrm>
            <a:off x="9843548" y="3240492"/>
            <a:ext cx="1628015" cy="599642"/>
          </a:xfrm>
          <a:prstGeom prst="wedgeRoundRectCallout">
            <a:avLst>
              <a:gd name="adj1" fmla="val -55202"/>
              <a:gd name="adj2" fmla="val 180704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algn="l"/>
            <a:r>
              <a:rPr lang="zh-TW" altLang="en-US" sz="2358">
                <a:latin typeface="華康細圓體" panose="020F0309000000000000" pitchFamily="49" charset="-120"/>
                <a:ea typeface="華康細圓體" panose="020F0309000000000000" pitchFamily="49" charset="-120"/>
              </a:rPr>
              <a:t>精度開始 </a:t>
            </a:r>
            <a:endParaRPr lang="zh-TW" altLang="en-US" sz="2358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892" y="6452968"/>
            <a:ext cx="539583" cy="460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87309" y="2509378"/>
            <a:ext cx="2764365" cy="4566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marL="0" lvl="1"/>
            <a:r>
              <a:rPr lang="zh-TW" altLang="en-US" sz="2539" dirty="0">
                <a:solidFill>
                  <a:schemeClr val="bg1">
                    <a:lumMod val="85000"/>
                  </a:schemeClr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曲面精度 </a:t>
            </a:r>
            <a:r>
              <a:rPr lang="en-US" altLang="zh-TW" sz="2539" dirty="0">
                <a:solidFill>
                  <a:schemeClr val="bg1">
                    <a:lumMod val="85000"/>
                  </a:schemeClr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0.01mm</a:t>
            </a:r>
            <a:endParaRPr lang="zh-TW" altLang="en-US" sz="2539" dirty="0">
              <a:solidFill>
                <a:schemeClr val="bg1">
                  <a:lumMod val="85000"/>
                </a:schemeClr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73312" y="3240804"/>
            <a:ext cx="3164002" cy="4566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marL="0" lvl="1"/>
            <a:r>
              <a:rPr lang="zh-TW" altLang="en-US" sz="2539" dirty="0">
                <a:solidFill>
                  <a:schemeClr val="bg1">
                    <a:lumMod val="85000"/>
                  </a:schemeClr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圓角精度 </a:t>
            </a:r>
            <a:r>
              <a:rPr lang="en-US" altLang="zh-TW" sz="2539" dirty="0">
                <a:solidFill>
                  <a:schemeClr val="bg1">
                    <a:lumMod val="85000"/>
                  </a:schemeClr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0.001mm</a:t>
            </a:r>
            <a:endParaRPr lang="zh-TW" altLang="en-US" sz="2539" dirty="0">
              <a:solidFill>
                <a:schemeClr val="bg1">
                  <a:lumMod val="85000"/>
                </a:schemeClr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458585" y="4015165"/>
            <a:ext cx="3599274" cy="4566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marL="0" lvl="1"/>
            <a:r>
              <a:rPr lang="zh-TW" altLang="en-US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邊界曲面精度 </a:t>
            </a:r>
            <a:r>
              <a:rPr lang="en-US" altLang="zh-TW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0.001mm</a:t>
            </a:r>
            <a:endParaRPr lang="zh-TW" altLang="en-US" sz="2539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73313" y="4894711"/>
            <a:ext cx="4048424" cy="4566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marL="0" lvl="1"/>
            <a:r>
              <a:rPr lang="zh-TW" altLang="en-US" sz="2539" dirty="0">
                <a:solidFill>
                  <a:schemeClr val="bg1">
                    <a:lumMod val="85000"/>
                  </a:schemeClr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邊界曲面精度高於其他曲面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464711" y="5605195"/>
            <a:ext cx="4048424" cy="4566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marL="0" lvl="1"/>
            <a:r>
              <a:rPr lang="zh-TW" altLang="en-US" sz="2539" dirty="0">
                <a:solidFill>
                  <a:schemeClr val="bg1">
                    <a:lumMod val="85000"/>
                  </a:schemeClr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曲面精度平均為</a:t>
            </a:r>
            <a:r>
              <a:rPr lang="en-US" altLang="zh-TW" sz="2539" dirty="0">
                <a:solidFill>
                  <a:schemeClr val="bg1">
                    <a:lumMod val="85000"/>
                  </a:schemeClr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0.01mm</a:t>
            </a:r>
            <a:endParaRPr lang="zh-TW" altLang="en-US" sz="2539" dirty="0">
              <a:solidFill>
                <a:schemeClr val="bg1">
                  <a:lumMod val="85000"/>
                </a:schemeClr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32590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576" name="Rectangle 8"/>
          <p:cNvSpPr>
            <a:spLocks noChangeArrowheads="1"/>
          </p:cNvSpPr>
          <p:nvPr/>
        </p:nvSpPr>
        <p:spPr bwMode="auto">
          <a:xfrm>
            <a:off x="0" y="901544"/>
            <a:ext cx="12193440" cy="103515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1-3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曲線與曲面精度理論</a:t>
            </a:r>
          </a:p>
          <a:p>
            <a:pPr algn="ctr">
              <a:lnSpc>
                <a:spcPct val="110000"/>
              </a:lnSpc>
            </a:pPr>
            <a:r>
              <a:rPr lang="en-US" altLang="zh-TW" sz="2358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11 </a:t>
            </a:r>
            <a:r>
              <a:rPr lang="en-US" altLang="zh-TW" sz="2358" dirty="0" err="1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SolidWorks</a:t>
            </a: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邊界曲面高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586418" y="6540963"/>
            <a:ext cx="3274066" cy="49682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marL="0" lvl="1"/>
            <a:r>
              <a:rPr lang="zh-TW" altLang="en-US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邊界曲面 </a:t>
            </a:r>
            <a:r>
              <a:rPr lang="en-US" altLang="zh-TW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VS </a:t>
            </a:r>
            <a:r>
              <a:rPr lang="zh-TW" altLang="en-US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</a:t>
            </a:r>
            <a:endParaRPr lang="en-US" altLang="zh-TW" sz="2800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2" name="AutoShape 16"/>
          <p:cNvSpPr>
            <a:spLocks noChangeArrowheads="1"/>
          </p:cNvSpPr>
          <p:nvPr/>
        </p:nvSpPr>
        <p:spPr bwMode="auto">
          <a:xfrm>
            <a:off x="7040593" y="2822736"/>
            <a:ext cx="1112242" cy="657175"/>
          </a:xfrm>
          <a:prstGeom prst="wedgeRoundRectCallout">
            <a:avLst>
              <a:gd name="adj1" fmla="val 72180"/>
              <a:gd name="adj2" fmla="val -22990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algn="l"/>
            <a:r>
              <a:rPr lang="zh-TW" altLang="en-US" sz="2358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精度高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00199" y="2462579"/>
            <a:ext cx="2764365" cy="4566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marL="0" lvl="1"/>
            <a:r>
              <a:rPr lang="zh-TW" altLang="en-US" sz="2539" dirty="0">
                <a:solidFill>
                  <a:schemeClr val="bg1">
                    <a:lumMod val="85000"/>
                  </a:schemeClr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曲面精度 </a:t>
            </a:r>
            <a:r>
              <a:rPr lang="en-US" altLang="zh-TW" sz="2539" dirty="0">
                <a:solidFill>
                  <a:schemeClr val="bg1">
                    <a:lumMod val="85000"/>
                  </a:schemeClr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0.01mm</a:t>
            </a:r>
            <a:endParaRPr lang="zh-TW" altLang="en-US" sz="2539" dirty="0">
              <a:solidFill>
                <a:schemeClr val="bg1">
                  <a:lumMod val="85000"/>
                </a:schemeClr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386202" y="3194005"/>
            <a:ext cx="3164002" cy="4566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marL="0" lvl="1"/>
            <a:r>
              <a:rPr lang="zh-TW" altLang="en-US" sz="2539" dirty="0">
                <a:solidFill>
                  <a:schemeClr val="bg1">
                    <a:lumMod val="85000"/>
                  </a:schemeClr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圓角精度 </a:t>
            </a:r>
            <a:r>
              <a:rPr lang="en-US" altLang="zh-TW" sz="2539" dirty="0">
                <a:solidFill>
                  <a:schemeClr val="bg1">
                    <a:lumMod val="85000"/>
                  </a:schemeClr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0.001mm</a:t>
            </a:r>
            <a:endParaRPr lang="zh-TW" altLang="en-US" sz="2539" dirty="0">
              <a:solidFill>
                <a:schemeClr val="bg1">
                  <a:lumMod val="85000"/>
                </a:schemeClr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71475" y="3968366"/>
            <a:ext cx="3599274" cy="4566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marL="0" lvl="1"/>
            <a:r>
              <a:rPr lang="zh-TW" altLang="en-US" sz="2539" dirty="0">
                <a:solidFill>
                  <a:schemeClr val="bg1">
                    <a:lumMod val="85000"/>
                  </a:schemeClr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邊界曲面精度 </a:t>
            </a:r>
            <a:r>
              <a:rPr lang="en-US" altLang="zh-TW" sz="2539" dirty="0">
                <a:solidFill>
                  <a:schemeClr val="bg1">
                    <a:lumMod val="85000"/>
                  </a:schemeClr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0.001mm</a:t>
            </a:r>
            <a:endParaRPr lang="zh-TW" altLang="en-US" sz="2539" dirty="0">
              <a:solidFill>
                <a:schemeClr val="bg1">
                  <a:lumMod val="85000"/>
                </a:schemeClr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386203" y="4847912"/>
            <a:ext cx="4048424" cy="4566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marL="0" lvl="1"/>
            <a:r>
              <a:rPr lang="zh-TW" altLang="en-US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邊界曲面精度高於其他曲面</a:t>
            </a: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377601" y="5558396"/>
            <a:ext cx="4048424" cy="4566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marL="0" lvl="1"/>
            <a:r>
              <a:rPr lang="zh-TW" altLang="en-US" sz="2539" dirty="0">
                <a:solidFill>
                  <a:schemeClr val="bg1">
                    <a:lumMod val="85000"/>
                  </a:schemeClr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曲面精度平均為</a:t>
            </a:r>
            <a:r>
              <a:rPr lang="en-US" altLang="zh-TW" sz="2539" dirty="0">
                <a:solidFill>
                  <a:schemeClr val="bg1">
                    <a:lumMod val="85000"/>
                  </a:schemeClr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0.01mm</a:t>
            </a:r>
            <a:endParaRPr lang="zh-TW" altLang="en-US" sz="2539" dirty="0">
              <a:solidFill>
                <a:schemeClr val="bg1">
                  <a:lumMod val="85000"/>
                </a:schemeClr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2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447" y="3975178"/>
            <a:ext cx="3224976" cy="2362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AutoShape 16"/>
          <p:cNvSpPr>
            <a:spLocks noChangeArrowheads="1"/>
          </p:cNvSpPr>
          <p:nvPr/>
        </p:nvSpPr>
        <p:spPr bwMode="auto">
          <a:xfrm>
            <a:off x="4663329" y="5680298"/>
            <a:ext cx="1112242" cy="657175"/>
          </a:xfrm>
          <a:prstGeom prst="wedgeRoundRectCallout">
            <a:avLst>
              <a:gd name="adj1" fmla="val 66517"/>
              <a:gd name="adj2" fmla="val -45353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algn="l"/>
            <a:r>
              <a:rPr lang="zh-TW" altLang="en-US" sz="2358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精度低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74CCBE1-A993-4173-BB45-6A0FCD734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7707" y="1748251"/>
            <a:ext cx="4240705" cy="341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8917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576" name="Rectangle 8"/>
          <p:cNvSpPr>
            <a:spLocks noChangeArrowheads="1"/>
          </p:cNvSpPr>
          <p:nvPr/>
        </p:nvSpPr>
        <p:spPr bwMode="auto">
          <a:xfrm>
            <a:off x="0" y="901544"/>
            <a:ext cx="12193440" cy="103515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1-3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曲線與曲面精度理論</a:t>
            </a:r>
          </a:p>
          <a:p>
            <a:pPr algn="ctr">
              <a:lnSpc>
                <a:spcPct val="110000"/>
              </a:lnSpc>
            </a:pPr>
            <a:r>
              <a:rPr lang="en-US" altLang="zh-TW" sz="2358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12 </a:t>
            </a:r>
            <a:r>
              <a:rPr lang="en-US" altLang="zh-TW" sz="2358" dirty="0" err="1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SolidWorks</a:t>
            </a: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邊界曲面高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832515" y="6490358"/>
            <a:ext cx="6528410" cy="496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marL="0" lvl="1" algn="ctr"/>
            <a:r>
              <a:rPr lang="zh-TW" altLang="en-US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輸出選項</a:t>
            </a:r>
            <a:r>
              <a:rPr lang="en-US" altLang="zh-TW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Bounded Surface </a:t>
            </a:r>
            <a:r>
              <a:rPr lang="zh-TW" altLang="en-US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可以看出</a:t>
            </a:r>
            <a:endParaRPr lang="en-US" altLang="zh-TW" sz="2800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28376" y="2313203"/>
            <a:ext cx="2764365" cy="4566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marL="0" lvl="1"/>
            <a:r>
              <a:rPr lang="zh-TW" altLang="en-US" sz="2539" dirty="0">
                <a:solidFill>
                  <a:schemeClr val="bg1">
                    <a:lumMod val="85000"/>
                  </a:schemeClr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曲面精度 </a:t>
            </a:r>
            <a:r>
              <a:rPr lang="en-US" altLang="zh-TW" sz="2539" dirty="0">
                <a:solidFill>
                  <a:schemeClr val="bg1">
                    <a:lumMod val="85000"/>
                  </a:schemeClr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0.01mm</a:t>
            </a:r>
            <a:endParaRPr lang="zh-TW" altLang="en-US" sz="2539" dirty="0">
              <a:solidFill>
                <a:schemeClr val="bg1">
                  <a:lumMod val="85000"/>
                </a:schemeClr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14379" y="3044629"/>
            <a:ext cx="3164002" cy="4566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marL="0" lvl="1"/>
            <a:r>
              <a:rPr lang="zh-TW" altLang="en-US" sz="2539" dirty="0">
                <a:solidFill>
                  <a:schemeClr val="bg1">
                    <a:lumMod val="85000"/>
                  </a:schemeClr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圓角精度 </a:t>
            </a:r>
            <a:r>
              <a:rPr lang="en-US" altLang="zh-TW" sz="2539" dirty="0">
                <a:solidFill>
                  <a:schemeClr val="bg1">
                    <a:lumMod val="85000"/>
                  </a:schemeClr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0.001mm</a:t>
            </a:r>
            <a:endParaRPr lang="zh-TW" altLang="en-US" sz="2539" dirty="0">
              <a:solidFill>
                <a:schemeClr val="bg1">
                  <a:lumMod val="85000"/>
                </a:schemeClr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99652" y="3818990"/>
            <a:ext cx="3599274" cy="4566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marL="0" lvl="1"/>
            <a:r>
              <a:rPr lang="zh-TW" altLang="en-US" sz="2539" dirty="0">
                <a:solidFill>
                  <a:schemeClr val="bg1">
                    <a:lumMod val="85000"/>
                  </a:schemeClr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邊界曲面精度 </a:t>
            </a:r>
            <a:r>
              <a:rPr lang="en-US" altLang="zh-TW" sz="2539" dirty="0">
                <a:solidFill>
                  <a:schemeClr val="bg1">
                    <a:lumMod val="85000"/>
                  </a:schemeClr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0.001mm</a:t>
            </a:r>
            <a:endParaRPr lang="zh-TW" altLang="en-US" sz="2539" dirty="0">
              <a:solidFill>
                <a:schemeClr val="bg1">
                  <a:lumMod val="85000"/>
                </a:schemeClr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414380" y="4698536"/>
            <a:ext cx="4048424" cy="4566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marL="0" lvl="1"/>
            <a:r>
              <a:rPr lang="zh-TW" altLang="en-US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邊界曲面精度高於其他曲面</a:t>
            </a: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405778" y="5409020"/>
            <a:ext cx="4048424" cy="4566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marL="0" lvl="1"/>
            <a:r>
              <a:rPr lang="zh-TW" altLang="en-US" sz="2539" dirty="0">
                <a:solidFill>
                  <a:schemeClr val="bg1">
                    <a:lumMod val="85000"/>
                  </a:schemeClr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曲面精度平均為</a:t>
            </a:r>
            <a:r>
              <a:rPr lang="en-US" altLang="zh-TW" sz="2539" dirty="0">
                <a:solidFill>
                  <a:schemeClr val="bg1">
                    <a:lumMod val="85000"/>
                  </a:schemeClr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0.01mm</a:t>
            </a:r>
            <a:endParaRPr lang="zh-TW" altLang="en-US" sz="2539" dirty="0">
              <a:solidFill>
                <a:schemeClr val="bg1">
                  <a:lumMod val="85000"/>
                </a:schemeClr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5BEBB528-E402-4F1E-BB41-D2453B4F4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8098" y="3012668"/>
            <a:ext cx="7387703" cy="2019305"/>
          </a:xfrm>
          <a:prstGeom prst="rect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1758893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576" name="Rectangle 8"/>
          <p:cNvSpPr>
            <a:spLocks noChangeArrowheads="1"/>
          </p:cNvSpPr>
          <p:nvPr/>
        </p:nvSpPr>
        <p:spPr bwMode="auto">
          <a:xfrm>
            <a:off x="0" y="901544"/>
            <a:ext cx="12193440" cy="103515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1-3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曲線與曲面精度理論</a:t>
            </a:r>
          </a:p>
          <a:p>
            <a:pPr algn="ctr">
              <a:lnSpc>
                <a:spcPct val="110000"/>
              </a:lnSpc>
            </a:pPr>
            <a:r>
              <a:rPr lang="en-US" altLang="zh-TW" sz="2358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13 </a:t>
            </a:r>
            <a:r>
              <a:rPr lang="en-US" altLang="zh-TW" sz="2358" dirty="0" err="1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SolidWorks</a:t>
            </a: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曲面平均精度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00199" y="2439864"/>
            <a:ext cx="2764365" cy="4566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marL="0" lvl="1"/>
            <a:r>
              <a:rPr lang="zh-TW" altLang="en-US" sz="2539" dirty="0">
                <a:solidFill>
                  <a:schemeClr val="bg1">
                    <a:lumMod val="85000"/>
                  </a:schemeClr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曲面精度 </a:t>
            </a:r>
            <a:r>
              <a:rPr lang="en-US" altLang="zh-TW" sz="2539" dirty="0">
                <a:solidFill>
                  <a:schemeClr val="bg1">
                    <a:lumMod val="85000"/>
                  </a:schemeClr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0.01mm</a:t>
            </a:r>
            <a:endParaRPr lang="zh-TW" altLang="en-US" sz="2539" dirty="0">
              <a:solidFill>
                <a:schemeClr val="bg1">
                  <a:lumMod val="85000"/>
                </a:schemeClr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386202" y="3171290"/>
            <a:ext cx="3164002" cy="4566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marL="0" lvl="1"/>
            <a:r>
              <a:rPr lang="zh-TW" altLang="en-US" sz="2539" dirty="0">
                <a:solidFill>
                  <a:schemeClr val="bg1">
                    <a:lumMod val="85000"/>
                  </a:schemeClr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圓角精度 </a:t>
            </a:r>
            <a:r>
              <a:rPr lang="en-US" altLang="zh-TW" sz="2539" dirty="0">
                <a:solidFill>
                  <a:schemeClr val="bg1">
                    <a:lumMod val="85000"/>
                  </a:schemeClr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0.001mm</a:t>
            </a:r>
            <a:endParaRPr lang="zh-TW" altLang="en-US" sz="2539" dirty="0">
              <a:solidFill>
                <a:schemeClr val="bg1">
                  <a:lumMod val="85000"/>
                </a:schemeClr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71475" y="3945651"/>
            <a:ext cx="3599274" cy="4566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marL="0" lvl="1"/>
            <a:r>
              <a:rPr lang="zh-TW" altLang="en-US" sz="2539" dirty="0">
                <a:solidFill>
                  <a:schemeClr val="bg1">
                    <a:lumMod val="85000"/>
                  </a:schemeClr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邊界曲面精度 </a:t>
            </a:r>
            <a:r>
              <a:rPr lang="en-US" altLang="zh-TW" sz="2539" dirty="0">
                <a:solidFill>
                  <a:schemeClr val="bg1">
                    <a:lumMod val="85000"/>
                  </a:schemeClr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0.001mm</a:t>
            </a:r>
            <a:endParaRPr lang="zh-TW" altLang="en-US" sz="2539" dirty="0">
              <a:solidFill>
                <a:schemeClr val="bg1">
                  <a:lumMod val="85000"/>
                </a:schemeClr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386203" y="4825197"/>
            <a:ext cx="4048424" cy="4566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marL="0" lvl="1"/>
            <a:r>
              <a:rPr lang="zh-TW" altLang="en-US" sz="2539" dirty="0">
                <a:solidFill>
                  <a:schemeClr val="bg1">
                    <a:lumMod val="85000"/>
                  </a:schemeClr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邊界曲面精度高於其他曲面</a:t>
            </a: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377601" y="5535681"/>
            <a:ext cx="4048424" cy="4566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marL="0" lvl="1"/>
            <a:r>
              <a:rPr lang="zh-TW" altLang="en-US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曲面精度平均為</a:t>
            </a:r>
            <a:r>
              <a:rPr lang="en-US" altLang="zh-TW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0.01mm</a:t>
            </a:r>
            <a:endParaRPr lang="zh-TW" altLang="en-US" sz="2539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765" y="2148365"/>
            <a:ext cx="3795607" cy="410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89229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34"/>
          <p:cNvSpPr>
            <a:spLocks noChangeArrowheads="1"/>
          </p:cNvSpPr>
          <p:nvPr/>
        </p:nvSpPr>
        <p:spPr bwMode="gray">
          <a:xfrm>
            <a:off x="373765" y="2163797"/>
            <a:ext cx="3165198" cy="691091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902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 </a:t>
            </a:r>
            <a:r>
              <a:rPr lang="zh-TW" altLang="en-US" sz="2902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曲面品質認知</a:t>
            </a:r>
          </a:p>
        </p:txBody>
      </p:sp>
      <p:sp>
        <p:nvSpPr>
          <p:cNvPr id="21" name="AutoShape 34"/>
          <p:cNvSpPr>
            <a:spLocks noChangeArrowheads="1"/>
          </p:cNvSpPr>
          <p:nvPr/>
        </p:nvSpPr>
        <p:spPr bwMode="gray">
          <a:xfrm>
            <a:off x="359943" y="3084964"/>
            <a:ext cx="3165198" cy="71340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902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</a:t>
            </a:r>
            <a:r>
              <a:rPr lang="zh-TW" altLang="en-US" sz="2902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曲面檢查方式</a:t>
            </a:r>
            <a:endParaRPr lang="en-US" altLang="zh-TW" sz="2902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B592CD8C-0C49-423F-BE15-7D23BE370C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5599" y="2079256"/>
            <a:ext cx="7032970" cy="40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923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819" name="Picture 3" descr="front-3qrt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80104" y="2360028"/>
            <a:ext cx="6811916" cy="4118834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74821" name="Rectangle 5"/>
          <p:cNvSpPr>
            <a:spLocks noChangeArrowheads="1"/>
          </p:cNvSpPr>
          <p:nvPr/>
        </p:nvSpPr>
        <p:spPr bwMode="auto">
          <a:xfrm>
            <a:off x="2099574" y="7236211"/>
            <a:ext cx="2702294" cy="513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1134778"/>
            <a:r>
              <a:rPr lang="en-US" altLang="zh-TW" sz="2736" dirty="0">
                <a:solidFill>
                  <a:srgbClr val="FF0000"/>
                </a:solidFill>
              </a:rPr>
              <a:t> </a:t>
            </a:r>
            <a:endParaRPr lang="zh-TW" altLang="en-US" sz="2736" dirty="0">
              <a:solidFill>
                <a:srgbClr val="FF0000"/>
              </a:solidFill>
            </a:endParaRPr>
          </a:p>
        </p:txBody>
      </p:sp>
      <p:sp>
        <p:nvSpPr>
          <p:cNvPr id="674822" name="Line 6"/>
          <p:cNvSpPr>
            <a:spLocks noChangeShapeType="1"/>
          </p:cNvSpPr>
          <p:nvPr/>
        </p:nvSpPr>
        <p:spPr bwMode="auto">
          <a:xfrm flipH="1">
            <a:off x="7486062" y="2643084"/>
            <a:ext cx="275116" cy="1723097"/>
          </a:xfrm>
          <a:prstGeom prst="line">
            <a:avLst/>
          </a:prstGeom>
          <a:noFill/>
          <a:ln w="50800">
            <a:solidFill>
              <a:srgbClr val="FFFF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 sz="1824"/>
          </a:p>
        </p:txBody>
      </p:sp>
      <p:sp>
        <p:nvSpPr>
          <p:cNvPr id="674823" name="Line 7"/>
          <p:cNvSpPr>
            <a:spLocks noChangeShapeType="1"/>
          </p:cNvSpPr>
          <p:nvPr/>
        </p:nvSpPr>
        <p:spPr bwMode="auto">
          <a:xfrm>
            <a:off x="8876124" y="2492789"/>
            <a:ext cx="445254" cy="1619929"/>
          </a:xfrm>
          <a:prstGeom prst="line">
            <a:avLst/>
          </a:prstGeom>
          <a:noFill/>
          <a:ln w="50800">
            <a:solidFill>
              <a:srgbClr val="FFFF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 sz="1824"/>
          </a:p>
        </p:txBody>
      </p:sp>
      <p:sp>
        <p:nvSpPr>
          <p:cNvPr id="674824" name="Line 8"/>
          <p:cNvSpPr>
            <a:spLocks noChangeShapeType="1"/>
          </p:cNvSpPr>
          <p:nvPr/>
        </p:nvSpPr>
        <p:spPr bwMode="auto">
          <a:xfrm flipH="1">
            <a:off x="5761154" y="2730869"/>
            <a:ext cx="856120" cy="1304087"/>
          </a:xfrm>
          <a:prstGeom prst="line">
            <a:avLst/>
          </a:prstGeom>
          <a:noFill/>
          <a:ln w="50800">
            <a:solidFill>
              <a:srgbClr val="FFFF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 sz="1824"/>
          </a:p>
        </p:txBody>
      </p:sp>
      <p:sp>
        <p:nvSpPr>
          <p:cNvPr id="674825" name="Line 9"/>
          <p:cNvSpPr>
            <a:spLocks noChangeShapeType="1"/>
          </p:cNvSpPr>
          <p:nvPr/>
        </p:nvSpPr>
        <p:spPr bwMode="auto">
          <a:xfrm flipV="1">
            <a:off x="5495088" y="5430448"/>
            <a:ext cx="1028066" cy="863358"/>
          </a:xfrm>
          <a:prstGeom prst="line">
            <a:avLst/>
          </a:prstGeom>
          <a:noFill/>
          <a:ln w="50800">
            <a:solidFill>
              <a:srgbClr val="FFFF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 sz="1824"/>
          </a:p>
        </p:txBody>
      </p:sp>
      <p:sp>
        <p:nvSpPr>
          <p:cNvPr id="10" name="AutoShape 32"/>
          <p:cNvSpPr>
            <a:spLocks noChangeArrowheads="1"/>
          </p:cNvSpPr>
          <p:nvPr/>
        </p:nvSpPr>
        <p:spPr bwMode="auto">
          <a:xfrm>
            <a:off x="1994284" y="2237530"/>
            <a:ext cx="2359126" cy="1145383"/>
          </a:xfrm>
          <a:prstGeom prst="wedgeRoundRectCallout">
            <a:avLst>
              <a:gd name="adj1" fmla="val -78707"/>
              <a:gd name="adj2" fmla="val 37552"/>
              <a:gd name="adj3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1134778"/>
            <a:r>
              <a:rPr lang="zh-TW" altLang="en-US" sz="3126" dirty="0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曲面俱樂部</a:t>
            </a:r>
            <a:endParaRPr lang="en-US" altLang="zh-TW" sz="3126" dirty="0">
              <a:solidFill>
                <a:srgbClr val="66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defTabSz="1134778"/>
            <a:r>
              <a:rPr lang="zh-TW" altLang="en-US" sz="3126" dirty="0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門票</a:t>
            </a:r>
            <a:endParaRPr lang="en-US" altLang="zh-TW" sz="3126" dirty="0">
              <a:solidFill>
                <a:srgbClr val="66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94" y="2151360"/>
            <a:ext cx="2198421" cy="4282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4480595" y="6478862"/>
            <a:ext cx="32308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134778"/>
            <a:r>
              <a:rPr lang="zh-TW" altLang="en-US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品質最基本要到</a:t>
            </a:r>
            <a:r>
              <a:rPr lang="en-US" altLang="zh-TW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G2</a:t>
            </a:r>
            <a:endParaRPr lang="en-US" altLang="zh-TW" sz="2800" dirty="0">
              <a:solidFill>
                <a:srgbClr val="66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971308BF-C7D9-4BAA-8760-B2640604F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28024"/>
            <a:ext cx="12190190" cy="7562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曲面強調品質</a:t>
            </a:r>
            <a:r>
              <a:rPr lang="zh-TW" altLang="en-US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否則只是建模</a:t>
            </a:r>
            <a:endParaRPr lang="en-US" altLang="zh-TW" sz="2539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65986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0" y="1015223"/>
            <a:ext cx="12192000" cy="739489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tIns="81625" bIns="81625" anchor="ctr" anchorCtr="1">
            <a:spAutoFit/>
          </a:bodyPr>
          <a:lstStyle/>
          <a:p>
            <a:pPr defTabSz="902695">
              <a:lnSpc>
                <a:spcPct val="145000"/>
              </a:lnSpc>
            </a:pPr>
            <a:r>
              <a:rPr lang="en-US" altLang="zh-TW" sz="2902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</a:t>
            </a:r>
            <a:r>
              <a:rPr lang="zh-TW" altLang="en-US" sz="2902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曲面檢查與品質</a:t>
            </a:r>
            <a:endParaRPr lang="zh-TW" altLang="en-US" sz="2902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6" name="AutoShape 2"/>
          <p:cNvSpPr>
            <a:spLocks noChangeArrowheads="1"/>
          </p:cNvSpPr>
          <p:nvPr/>
        </p:nvSpPr>
        <p:spPr bwMode="gray">
          <a:xfrm>
            <a:off x="442446" y="2544847"/>
            <a:ext cx="3830616" cy="504128"/>
          </a:xfrm>
          <a:prstGeom prst="roundRect">
            <a:avLst>
              <a:gd name="adj" fmla="val 11125"/>
            </a:avLst>
          </a:prstGeom>
          <a:solidFill>
            <a:srgbClr val="0033CC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41465" tIns="40314" rIns="41465" bIns="40314" anchor="ctr" anchorCtr="1">
            <a:spAutoFit/>
          </a:bodyPr>
          <a:lstStyle/>
          <a:p>
            <a:pPr defTabSz="902695">
              <a:lnSpc>
                <a:spcPct val="130000"/>
              </a:lnSpc>
            </a:pPr>
            <a:r>
              <a:rPr lang="en-US" altLang="zh-TW" sz="2539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2-1 </a:t>
            </a:r>
            <a:r>
              <a:rPr lang="zh-TW" altLang="en-US" sz="2539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如何看出實體或曲面</a:t>
            </a:r>
            <a:endParaRPr lang="zh-TW" altLang="en-US" sz="2539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7" name="AutoShape 2"/>
          <p:cNvSpPr>
            <a:spLocks noChangeArrowheads="1"/>
          </p:cNvSpPr>
          <p:nvPr/>
        </p:nvSpPr>
        <p:spPr bwMode="gray">
          <a:xfrm>
            <a:off x="443325" y="3300391"/>
            <a:ext cx="3800862" cy="504128"/>
          </a:xfrm>
          <a:prstGeom prst="roundRect">
            <a:avLst>
              <a:gd name="adj" fmla="val 11125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41465" tIns="40314" rIns="41465" bIns="40314" anchor="ctr" anchorCtr="1">
            <a:spAutoFit/>
          </a:bodyPr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2-2 </a:t>
            </a:r>
            <a:r>
              <a:rPr lang="zh-TW" altLang="en-US" sz="2539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曲面檢查方式</a:t>
            </a:r>
            <a:endParaRPr lang="zh-TW" altLang="en-US" sz="2539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442447" y="3999372"/>
            <a:ext cx="3800862" cy="611441"/>
          </a:xfrm>
          <a:prstGeom prst="roundRect">
            <a:avLst>
              <a:gd name="adj" fmla="val 11125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41465" tIns="40314" rIns="41465" bIns="40314" anchor="ctr" anchorCtr="1">
            <a:spAutoFit/>
          </a:bodyPr>
          <a:lstStyle/>
          <a:p>
            <a:pPr defTabSz="902695">
              <a:lnSpc>
                <a:spcPct val="130000"/>
              </a:lnSpc>
            </a:pPr>
            <a:endParaRPr lang="zh-TW" altLang="en-US" sz="2539" dirty="0">
              <a:solidFill>
                <a:schemeClr val="bg1">
                  <a:lumMod val="50000"/>
                </a:schemeClr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315" y="2037034"/>
            <a:ext cx="4184513" cy="419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51776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385" y="2637301"/>
            <a:ext cx="3199176" cy="3652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1203" name="Rectangle 3"/>
          <p:cNvSpPr>
            <a:spLocks noChangeArrowheads="1"/>
          </p:cNvSpPr>
          <p:nvPr/>
        </p:nvSpPr>
        <p:spPr bwMode="auto">
          <a:xfrm>
            <a:off x="0" y="909307"/>
            <a:ext cx="12193440" cy="10167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2-1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如何看出實體或曲面</a:t>
            </a: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1.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剖面視角</a:t>
            </a:r>
            <a:endParaRPr lang="en-US" altLang="zh-TW" sz="2358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691205" name="Picture 5" descr="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543" y="3253742"/>
            <a:ext cx="2210694" cy="315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1206" name="Rectangle 6"/>
          <p:cNvSpPr>
            <a:spLocks noChangeArrowheads="1"/>
          </p:cNvSpPr>
          <p:nvPr/>
        </p:nvSpPr>
        <p:spPr bwMode="auto">
          <a:xfrm>
            <a:off x="5265251" y="6469601"/>
            <a:ext cx="1661498" cy="496825"/>
          </a:xfrm>
          <a:prstGeom prst="rect">
            <a:avLst/>
          </a:prstGeom>
          <a:noFill/>
          <a:ln>
            <a:noFill/>
          </a:ln>
          <a:effectLst/>
        </p:spPr>
        <p:txBody>
          <a:bodyPr lIns="32650" tIns="32650" rIns="32650" bIns="32650" anchor="ctr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曲面模型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A82C951F-1407-4914-861F-061BF634FD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145" y="2227461"/>
            <a:ext cx="2628250" cy="4176845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06AF9252-1C85-4393-957B-3A6B0996E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693" y="2637301"/>
            <a:ext cx="2839162" cy="3300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41252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226" name="Rectangle 2"/>
          <p:cNvSpPr>
            <a:spLocks noChangeArrowheads="1"/>
          </p:cNvSpPr>
          <p:nvPr/>
        </p:nvSpPr>
        <p:spPr bwMode="auto">
          <a:xfrm>
            <a:off x="0" y="909307"/>
            <a:ext cx="12193440" cy="10167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2-1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如何看出實體或曲面</a:t>
            </a: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2.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樹狀結構</a:t>
            </a:r>
            <a:endParaRPr lang="en-US" altLang="zh-TW" sz="2358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692227" name="Picture 3"/>
          <p:cNvPicPr>
            <a:picLocks noChangeAspect="1" noChangeArrowheads="1"/>
          </p:cNvPicPr>
          <p:nvPr/>
        </p:nvPicPr>
        <p:blipFill>
          <a:blip r:embed="rId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345" y="2387275"/>
            <a:ext cx="5891960" cy="352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2229" name="Line 5"/>
          <p:cNvSpPr>
            <a:spLocks noChangeShapeType="1"/>
          </p:cNvSpPr>
          <p:nvPr/>
        </p:nvSpPr>
        <p:spPr bwMode="auto">
          <a:xfrm flipH="1">
            <a:off x="3193418" y="3323940"/>
            <a:ext cx="691091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 sz="1632"/>
          </a:p>
        </p:txBody>
      </p:sp>
      <p:sp>
        <p:nvSpPr>
          <p:cNvPr id="692230" name="Rectangle 6"/>
          <p:cNvSpPr>
            <a:spLocks noChangeArrowheads="1"/>
          </p:cNvSpPr>
          <p:nvPr/>
        </p:nvSpPr>
        <p:spPr bwMode="auto">
          <a:xfrm>
            <a:off x="5265251" y="6578543"/>
            <a:ext cx="1661498" cy="496825"/>
          </a:xfrm>
          <a:prstGeom prst="rect">
            <a:avLst/>
          </a:prstGeom>
          <a:noFill/>
          <a:ln>
            <a:noFill/>
          </a:ln>
          <a:effectLst/>
        </p:spPr>
        <p:txBody>
          <a:bodyPr lIns="32650" tIns="32650" rIns="32650" bIns="32650" anchor="ctr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實體模型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166" y="2300492"/>
            <a:ext cx="3679075" cy="3903618"/>
          </a:xfrm>
          <a:prstGeom prst="rect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57054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9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222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0" y="1015223"/>
            <a:ext cx="12192000" cy="739489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tIns="81625" bIns="81625" anchor="ctr" anchorCtr="1">
            <a:spAutoFit/>
          </a:bodyPr>
          <a:lstStyle/>
          <a:p>
            <a:pPr defTabSz="902695">
              <a:lnSpc>
                <a:spcPct val="145000"/>
              </a:lnSpc>
            </a:pPr>
            <a:r>
              <a:rPr lang="en-US" altLang="zh-TW" sz="2902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</a:t>
            </a:r>
            <a:r>
              <a:rPr lang="zh-TW" altLang="en-US" sz="2902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曲面檢查與品質</a:t>
            </a:r>
            <a:endParaRPr lang="zh-TW" altLang="en-US" sz="2902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6" name="AutoShape 2"/>
          <p:cNvSpPr>
            <a:spLocks noChangeArrowheads="1"/>
          </p:cNvSpPr>
          <p:nvPr/>
        </p:nvSpPr>
        <p:spPr bwMode="gray">
          <a:xfrm>
            <a:off x="442446" y="2544847"/>
            <a:ext cx="3830616" cy="504128"/>
          </a:xfrm>
          <a:prstGeom prst="roundRect">
            <a:avLst>
              <a:gd name="adj" fmla="val 11125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41465" tIns="40314" rIns="41465" bIns="40314" anchor="ctr" anchorCtr="1">
            <a:spAutoFit/>
          </a:bodyPr>
          <a:lstStyle/>
          <a:p>
            <a:pPr defTabSz="902695">
              <a:lnSpc>
                <a:spcPct val="130000"/>
              </a:lnSpc>
            </a:pPr>
            <a:r>
              <a:rPr lang="en-US" altLang="zh-TW" sz="2539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2-1 </a:t>
            </a:r>
            <a:r>
              <a:rPr lang="zh-TW" altLang="en-US" sz="2539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如何看出實體或曲面</a:t>
            </a:r>
            <a:endParaRPr lang="zh-TW" altLang="en-US" sz="2539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7" name="AutoShape 2"/>
          <p:cNvSpPr>
            <a:spLocks noChangeArrowheads="1"/>
          </p:cNvSpPr>
          <p:nvPr/>
        </p:nvSpPr>
        <p:spPr bwMode="gray">
          <a:xfrm>
            <a:off x="443325" y="3300391"/>
            <a:ext cx="3800862" cy="504128"/>
          </a:xfrm>
          <a:prstGeom prst="roundRect">
            <a:avLst>
              <a:gd name="adj" fmla="val 11125"/>
            </a:avLst>
          </a:prstGeom>
          <a:solidFill>
            <a:srgbClr val="0033CC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41465" tIns="40314" rIns="41465" bIns="40314" anchor="ctr" anchorCtr="1">
            <a:spAutoFit/>
          </a:bodyPr>
          <a:lstStyle/>
          <a:p>
            <a:pPr defTabSz="902695">
              <a:lnSpc>
                <a:spcPct val="130000"/>
              </a:lnSpc>
            </a:pPr>
            <a:r>
              <a:rPr lang="en-US" altLang="zh-TW" sz="2539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2-2 </a:t>
            </a:r>
            <a:r>
              <a:rPr lang="zh-TW" altLang="en-US" sz="2539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曲面檢查方式</a:t>
            </a:r>
            <a:endParaRPr lang="zh-TW" altLang="en-US" sz="2539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442447" y="3999372"/>
            <a:ext cx="3800862" cy="611441"/>
          </a:xfrm>
          <a:prstGeom prst="roundRect">
            <a:avLst>
              <a:gd name="adj" fmla="val 11125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41465" tIns="40314" rIns="41465" bIns="40314" anchor="ctr" anchorCtr="1">
            <a:spAutoFit/>
          </a:bodyPr>
          <a:lstStyle/>
          <a:p>
            <a:pPr defTabSz="902695">
              <a:lnSpc>
                <a:spcPct val="130000"/>
              </a:lnSpc>
            </a:pPr>
            <a:endParaRPr lang="zh-TW" altLang="en-US" sz="2539" dirty="0">
              <a:solidFill>
                <a:schemeClr val="bg1">
                  <a:lumMod val="50000"/>
                </a:schemeClr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315" y="2037034"/>
            <a:ext cx="4184513" cy="419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76262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90" name="Rectangle 18"/>
          <p:cNvSpPr>
            <a:spLocks noChangeArrowheads="1"/>
          </p:cNvSpPr>
          <p:nvPr/>
        </p:nvSpPr>
        <p:spPr bwMode="auto">
          <a:xfrm>
            <a:off x="0" y="909307"/>
            <a:ext cx="12193440" cy="10167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2-2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曲面檢查方式</a:t>
            </a: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1.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帶邊現塗彩</a:t>
            </a:r>
            <a:endParaRPr lang="en-US" altLang="zh-TW" sz="2358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4057281" y="6586943"/>
            <a:ext cx="4077437" cy="496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可以看出面位置與大小</a:t>
            </a:r>
          </a:p>
        </p:txBody>
      </p:sp>
      <p:pic>
        <p:nvPicPr>
          <p:cNvPr id="16" name="圖片 15"/>
          <p:cNvPicPr/>
          <p:nvPr/>
        </p:nvPicPr>
        <p:blipFill>
          <a:blip r:embed="rId2"/>
          <a:stretch>
            <a:fillRect/>
          </a:stretch>
        </p:blipFill>
        <p:spPr>
          <a:xfrm>
            <a:off x="177573" y="2148366"/>
            <a:ext cx="641179" cy="641179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lum bright="20000"/>
          </a:blip>
          <a:stretch>
            <a:fillRect/>
          </a:stretch>
        </p:blipFill>
        <p:spPr>
          <a:xfrm>
            <a:off x="1258362" y="2185622"/>
            <a:ext cx="3806956" cy="3904866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lum bright="30000"/>
          </a:blip>
          <a:stretch>
            <a:fillRect/>
          </a:stretch>
        </p:blipFill>
        <p:spPr>
          <a:xfrm>
            <a:off x="6588674" y="2099037"/>
            <a:ext cx="4249847" cy="4314929"/>
          </a:xfrm>
          <a:prstGeom prst="rect">
            <a:avLst/>
          </a:prstGeom>
        </p:spPr>
      </p:pic>
      <p:sp>
        <p:nvSpPr>
          <p:cNvPr id="7" name="Line 8">
            <a:extLst>
              <a:ext uri="{FF2B5EF4-FFF2-40B4-BE49-F238E27FC236}">
                <a16:creationId xmlns:a16="http://schemas.microsoft.com/office/drawing/2014/main" id="{D4CE2C5C-8A6A-40D2-A6C9-299772B730A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64423" y="2099037"/>
            <a:ext cx="976231" cy="86585"/>
          </a:xfrm>
          <a:prstGeom prst="line">
            <a:avLst/>
          </a:prstGeom>
          <a:noFill/>
          <a:ln w="104775">
            <a:solidFill>
              <a:srgbClr val="FF0000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 sz="1824"/>
          </a:p>
        </p:txBody>
      </p:sp>
    </p:spTree>
    <p:extLst>
      <p:ext uri="{BB962C8B-B14F-4D97-AF65-F5344CB8AC3E}">
        <p14:creationId xmlns:p14="http://schemas.microsoft.com/office/powerpoint/2010/main" val="236394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90" name="Rectangle 18"/>
          <p:cNvSpPr>
            <a:spLocks noChangeArrowheads="1"/>
          </p:cNvSpPr>
          <p:nvPr/>
        </p:nvSpPr>
        <p:spPr bwMode="auto">
          <a:xfrm>
            <a:off x="0" y="909307"/>
            <a:ext cx="12193440" cy="10167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2-2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曲面檢查方式</a:t>
            </a:r>
          </a:p>
          <a:p>
            <a:pPr algn="ctr">
              <a:lnSpc>
                <a:spcPct val="110000"/>
              </a:lnSpc>
            </a:pPr>
            <a:r>
              <a:rPr lang="en-US" altLang="zh-TW" sz="2358" dirty="0" err="1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2.RealView</a:t>
            </a:r>
            <a:endParaRPr lang="en-US" altLang="zh-TW" sz="2358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4295028" y="6692782"/>
            <a:ext cx="3472634" cy="496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r>
              <a:rPr lang="zh-TW" altLang="en-US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看出外觀反射與光澤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E1B2EFD-2B52-490E-A9C1-47A4F2E5C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3454" y="2044692"/>
            <a:ext cx="2312917" cy="4601927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FAEAAF3-6152-4E6B-A263-FF2AB3A0E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4318" y="2609737"/>
            <a:ext cx="3088458" cy="324748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D259EA4-16BC-4B48-91FE-45FB16AD6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7635" y="174777"/>
            <a:ext cx="1008513" cy="116929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14163EC-D592-4E9C-B9D6-6C0C204094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1909" y="2553171"/>
            <a:ext cx="1831452" cy="358497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BB3BC52E-1E17-46A4-A051-C953F56A5FA8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20000"/>
          </a:blip>
          <a:stretch>
            <a:fillRect/>
          </a:stretch>
        </p:blipFill>
        <p:spPr>
          <a:xfrm>
            <a:off x="341001" y="3174384"/>
            <a:ext cx="2242103" cy="225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110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84" name="Rectangle 12"/>
          <p:cNvSpPr>
            <a:spLocks noChangeArrowheads="1"/>
          </p:cNvSpPr>
          <p:nvPr/>
        </p:nvSpPr>
        <p:spPr bwMode="auto">
          <a:xfrm>
            <a:off x="4902967" y="6518124"/>
            <a:ext cx="2386066" cy="502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600" tIns="47300" rIns="94600" bIns="47300"/>
          <a:lstStyle/>
          <a:p>
            <a:pPr marL="218835" indent="-218835" algn="ctr" defTabSz="902695">
              <a:spcBef>
                <a:spcPct val="20000"/>
              </a:spcBef>
              <a:buClr>
                <a:srgbClr val="E42B00"/>
              </a:buClr>
              <a:buSzPct val="80000"/>
            </a:pPr>
            <a:r>
              <a:rPr lang="zh-TW" altLang="en-US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曲面連續情形</a:t>
            </a:r>
          </a:p>
        </p:txBody>
      </p:sp>
      <p:sp>
        <p:nvSpPr>
          <p:cNvPr id="694290" name="Rectangle 18"/>
          <p:cNvSpPr>
            <a:spLocks noChangeArrowheads="1"/>
          </p:cNvSpPr>
          <p:nvPr/>
        </p:nvSpPr>
        <p:spPr bwMode="auto">
          <a:xfrm>
            <a:off x="0" y="909307"/>
            <a:ext cx="12193440" cy="10167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2-2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曲面檢查方式</a:t>
            </a: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3.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斑馬紋</a:t>
            </a:r>
            <a:endParaRPr lang="en-US" altLang="zh-TW" sz="2358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725" y="2101070"/>
            <a:ext cx="898422" cy="898422"/>
          </a:xfrm>
          <a:prstGeom prst="rect">
            <a:avLst/>
          </a:prstGeom>
        </p:spPr>
      </p:pic>
      <p:pic>
        <p:nvPicPr>
          <p:cNvPr id="7" name="Picture 2" descr="Recreating Classic Cars with CAD: Tucker Torpedo Project Update">
            <a:extLst>
              <a:ext uri="{FF2B5EF4-FFF2-40B4-BE49-F238E27FC236}">
                <a16:creationId xmlns:a16="http://schemas.microsoft.com/office/drawing/2014/main" id="{661C5521-F62D-4E32-A701-2D427A8C8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206" y="2999492"/>
            <a:ext cx="4281069" cy="3088485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3FE2D7E8-BC6D-4777-8C1A-3A63ACEE0A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863089" y="2569345"/>
            <a:ext cx="5766203" cy="3518632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C03FB6C3-3B38-4E9B-9295-88D76D0BF9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16" y="3155769"/>
            <a:ext cx="1703659" cy="27759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859676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曲面反射">
            <a:hlinkClick r:id="" action="ppaction://media"/>
            <a:extLst>
              <a:ext uri="{FF2B5EF4-FFF2-40B4-BE49-F238E27FC236}">
                <a16:creationId xmlns:a16="http://schemas.microsoft.com/office/drawing/2014/main" id="{972897B5-5CD3-4068-B142-63A0F7A6E7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20000"/>
          </a:blip>
          <a:srcRect l="14541" t="15138" r="12492" b="15046"/>
          <a:stretch/>
        </p:blipFill>
        <p:spPr>
          <a:xfrm>
            <a:off x="249381" y="822036"/>
            <a:ext cx="11665527" cy="559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27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81" name="Rectangle 9"/>
          <p:cNvSpPr>
            <a:spLocks noChangeArrowheads="1"/>
          </p:cNvSpPr>
          <p:nvPr/>
        </p:nvSpPr>
        <p:spPr bwMode="auto">
          <a:xfrm>
            <a:off x="3833472" y="6496742"/>
            <a:ext cx="4525055" cy="575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600" tIns="47300" rIns="94600" bIns="47300"/>
          <a:lstStyle/>
          <a:p>
            <a:pPr marL="218835" indent="-218835" algn="ctr" defTabSz="902695">
              <a:spcBef>
                <a:spcPct val="20000"/>
              </a:spcBef>
              <a:buClr>
                <a:srgbClr val="E42B00"/>
              </a:buClr>
              <a:buSzPct val="80000"/>
            </a:pPr>
            <a:r>
              <a:rPr lang="zh-TW" altLang="en-US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看出平面、圓角與凹陷位置</a:t>
            </a:r>
          </a:p>
        </p:txBody>
      </p:sp>
      <p:sp>
        <p:nvSpPr>
          <p:cNvPr id="694290" name="Rectangle 18"/>
          <p:cNvSpPr>
            <a:spLocks noChangeArrowheads="1"/>
          </p:cNvSpPr>
          <p:nvPr/>
        </p:nvSpPr>
        <p:spPr bwMode="auto">
          <a:xfrm>
            <a:off x="0" y="909307"/>
            <a:ext cx="12193440" cy="10167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2-2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曲面檢查方式</a:t>
            </a: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4.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曲率</a:t>
            </a:r>
            <a:endParaRPr lang="en-US" altLang="zh-TW" sz="2358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725" y="2148365"/>
            <a:ext cx="1036640" cy="1036640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5058" y="1964101"/>
            <a:ext cx="4331488" cy="453264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E00AAB90-1510-406E-9345-69AFC84EB4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7435" y="2148365"/>
            <a:ext cx="4338425" cy="4252711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16F310D-FFA6-4053-B2E2-F2E103246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536" y="2091502"/>
            <a:ext cx="898423" cy="89842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AB36544F-24BB-45F2-BF93-45D09FC3D6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2491" y="3278329"/>
            <a:ext cx="898422" cy="89842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461091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85" name="Rectangle 13"/>
          <p:cNvSpPr>
            <a:spLocks noChangeArrowheads="1"/>
          </p:cNvSpPr>
          <p:nvPr/>
        </p:nvSpPr>
        <p:spPr bwMode="auto">
          <a:xfrm>
            <a:off x="4562815" y="6568076"/>
            <a:ext cx="3624839" cy="537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600" tIns="47300" rIns="94600" bIns="47300"/>
          <a:lstStyle/>
          <a:p>
            <a:pPr marL="218835" indent="-218835" algn="ctr" defTabSz="902695">
              <a:spcBef>
                <a:spcPct val="20000"/>
              </a:spcBef>
              <a:buClr>
                <a:srgbClr val="E42B00"/>
              </a:buClr>
              <a:buSzPct val="80000"/>
            </a:pPr>
            <a:r>
              <a:rPr lang="zh-TW" altLang="en-US" sz="2800" dirty="0">
                <a:solidFill>
                  <a:srgbClr val="FF0000"/>
                </a:solidFill>
                <a:latin typeface="華康細圓體(P)" pitchFamily="34" charset="-120"/>
                <a:ea typeface="華康細圓體(P)" pitchFamily="34" charset="-120"/>
              </a:rPr>
              <a:t>看出該輪廓曲線變化</a:t>
            </a:r>
          </a:p>
        </p:txBody>
      </p:sp>
      <p:sp>
        <p:nvSpPr>
          <p:cNvPr id="694290" name="Rectangle 18"/>
          <p:cNvSpPr>
            <a:spLocks noChangeArrowheads="1"/>
          </p:cNvSpPr>
          <p:nvPr/>
        </p:nvSpPr>
        <p:spPr bwMode="auto">
          <a:xfrm>
            <a:off x="0" y="909307"/>
            <a:ext cx="12193440" cy="10167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2-2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曲面檢查方式</a:t>
            </a:r>
          </a:p>
          <a:p>
            <a:pPr algn="ctr">
              <a:lnSpc>
                <a:spcPct val="110000"/>
              </a:lnSpc>
            </a:pPr>
            <a:r>
              <a:rPr lang="en-US" altLang="zh-TW" sz="2358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5</a:t>
            </a:r>
            <a:r>
              <a:rPr lang="zh-TW" altLang="en-US" sz="2358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曲率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梳形</a:t>
            </a:r>
            <a:endParaRPr lang="en-US" altLang="zh-TW" sz="2358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488" y="1868955"/>
            <a:ext cx="9141658" cy="4421051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13395138-F5A6-4D64-9EFE-E3244E6B3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53" y="2062910"/>
            <a:ext cx="1475417" cy="153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907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20" name="Rectangle 4"/>
          <p:cNvSpPr>
            <a:spLocks noChangeArrowheads="1"/>
          </p:cNvSpPr>
          <p:nvPr/>
        </p:nvSpPr>
        <p:spPr bwMode="auto">
          <a:xfrm>
            <a:off x="4630498" y="6458175"/>
            <a:ext cx="2723405" cy="51378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41046" tIns="41046" rIns="41046" bIns="41046" anchor="ctr">
            <a:spAutoFit/>
          </a:bodyPr>
          <a:lstStyle/>
          <a:p>
            <a:pPr algn="ctr"/>
            <a:r>
              <a:rPr lang="zh-TW" altLang="en-US" sz="2800" dirty="0">
                <a:solidFill>
                  <a:srgbClr val="0000FF"/>
                </a:solidFill>
                <a:ea typeface="華康細圓體" pitchFamily="49" charset="-120"/>
              </a:rPr>
              <a:t>哪個品質比較好</a:t>
            </a: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2200" y="1948959"/>
            <a:ext cx="6096000" cy="4425108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1921837"/>
            <a:ext cx="6019731" cy="4488877"/>
          </a:xfrm>
          <a:prstGeom prst="rect">
            <a:avLst/>
          </a:prstGeom>
        </p:spPr>
      </p:pic>
      <p:sp>
        <p:nvSpPr>
          <p:cNvPr id="6" name="Line 8"/>
          <p:cNvSpPr>
            <a:spLocks noChangeShapeType="1"/>
          </p:cNvSpPr>
          <p:nvPr/>
        </p:nvSpPr>
        <p:spPr bwMode="auto">
          <a:xfrm flipH="1" flipV="1">
            <a:off x="2631456" y="5599223"/>
            <a:ext cx="1116756" cy="867884"/>
          </a:xfrm>
          <a:prstGeom prst="line">
            <a:avLst/>
          </a:prstGeom>
          <a:noFill/>
          <a:ln w="104775">
            <a:solidFill>
              <a:srgbClr val="0033CC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 sz="1824"/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flipH="1" flipV="1">
            <a:off x="8623655" y="5542829"/>
            <a:ext cx="1116756" cy="867884"/>
          </a:xfrm>
          <a:prstGeom prst="line">
            <a:avLst/>
          </a:prstGeom>
          <a:noFill/>
          <a:ln w="104775">
            <a:solidFill>
              <a:srgbClr val="0033CC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 sz="1824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 flipH="1" flipV="1">
            <a:off x="8623655" y="4436965"/>
            <a:ext cx="1116756" cy="867884"/>
          </a:xfrm>
          <a:prstGeom prst="line">
            <a:avLst/>
          </a:prstGeom>
          <a:noFill/>
          <a:ln w="104775">
            <a:solidFill>
              <a:srgbClr val="0033CC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 sz="1824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 flipH="1" flipV="1">
            <a:off x="2602736" y="4427262"/>
            <a:ext cx="1116756" cy="867884"/>
          </a:xfrm>
          <a:prstGeom prst="line">
            <a:avLst/>
          </a:prstGeom>
          <a:noFill/>
          <a:ln w="104775">
            <a:solidFill>
              <a:srgbClr val="0033CC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 sz="1824"/>
          </a:p>
        </p:txBody>
      </p:sp>
    </p:spTree>
    <p:extLst>
      <p:ext uri="{BB962C8B-B14F-4D97-AF65-F5344CB8AC3E}">
        <p14:creationId xmlns:p14="http://schemas.microsoft.com/office/powerpoint/2010/main" val="119790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85" name="Rectangle 13"/>
          <p:cNvSpPr>
            <a:spLocks noChangeArrowheads="1"/>
          </p:cNvSpPr>
          <p:nvPr/>
        </p:nvSpPr>
        <p:spPr bwMode="auto">
          <a:xfrm>
            <a:off x="4161940" y="6603024"/>
            <a:ext cx="3868120" cy="54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600" tIns="47300" rIns="94600" bIns="47300"/>
          <a:lstStyle/>
          <a:p>
            <a:pPr marL="218835" indent="-218835" algn="ctr" defTabSz="902695">
              <a:spcBef>
                <a:spcPct val="20000"/>
              </a:spcBef>
              <a:buClr>
                <a:srgbClr val="E42B00"/>
              </a:buClr>
              <a:buSzPct val="80000"/>
            </a:pPr>
            <a:r>
              <a:rPr lang="zh-TW" altLang="en-US" sz="2800" dirty="0">
                <a:solidFill>
                  <a:srgbClr val="FF0000"/>
                </a:solidFill>
                <a:latin typeface="華康細圓體(P)" pitchFamily="34" charset="-120"/>
                <a:ea typeface="華康細圓體(P)" pitchFamily="34" charset="-120"/>
              </a:rPr>
              <a:t>由模型面看出曲線變化</a:t>
            </a:r>
          </a:p>
        </p:txBody>
      </p:sp>
      <p:sp>
        <p:nvSpPr>
          <p:cNvPr id="694290" name="Rectangle 18"/>
          <p:cNvSpPr>
            <a:spLocks noChangeArrowheads="1"/>
          </p:cNvSpPr>
          <p:nvPr/>
        </p:nvSpPr>
        <p:spPr bwMode="auto">
          <a:xfrm>
            <a:off x="0" y="909307"/>
            <a:ext cx="12193440" cy="10167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2-2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曲面檢查方式</a:t>
            </a:r>
          </a:p>
          <a:p>
            <a:pPr algn="ctr">
              <a:lnSpc>
                <a:spcPct val="110000"/>
              </a:lnSpc>
            </a:pPr>
            <a:r>
              <a:rPr lang="en-US" altLang="zh-TW" sz="2358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6</a:t>
            </a:r>
            <a:r>
              <a:rPr lang="zh-TW" altLang="en-US" sz="2358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表面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曲率梳形</a:t>
            </a:r>
            <a:endParaRPr lang="en-US" altLang="zh-TW" sz="2358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5495" y="2002105"/>
            <a:ext cx="7049129" cy="441057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BE189D4-C9AE-4C27-BC9E-49390ADA6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05" y="2002374"/>
            <a:ext cx="3739163" cy="855953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00147372-E9B0-416A-A668-104D0007AE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540" y="3108297"/>
            <a:ext cx="2005387" cy="340253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64957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84" name="Rectangle 12"/>
          <p:cNvSpPr>
            <a:spLocks noChangeArrowheads="1"/>
          </p:cNvSpPr>
          <p:nvPr/>
        </p:nvSpPr>
        <p:spPr bwMode="auto">
          <a:xfrm>
            <a:off x="4017691" y="6528767"/>
            <a:ext cx="4156618" cy="509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600" tIns="47300" rIns="94600" bIns="47300"/>
          <a:lstStyle/>
          <a:p>
            <a:pPr marL="218835" indent="-218835" algn="ctr" defTabSz="902695">
              <a:spcBef>
                <a:spcPct val="20000"/>
              </a:spcBef>
              <a:buClr>
                <a:srgbClr val="E42B00"/>
              </a:buClr>
              <a:buSzPct val="80000"/>
            </a:pPr>
            <a:r>
              <a:rPr lang="zh-TW" altLang="en-US" sz="2800" dirty="0">
                <a:solidFill>
                  <a:srgbClr val="FF0000"/>
                </a:solidFill>
                <a:latin typeface="華康細圓體(P)" pitchFamily="34" charset="-120"/>
                <a:ea typeface="華康細圓體(P)" pitchFamily="34" charset="-120"/>
              </a:rPr>
              <a:t>判斷兩面角度  細節判斷</a:t>
            </a:r>
          </a:p>
        </p:txBody>
      </p:sp>
      <p:sp>
        <p:nvSpPr>
          <p:cNvPr id="694290" name="Rectangle 18"/>
          <p:cNvSpPr>
            <a:spLocks noChangeArrowheads="1"/>
          </p:cNvSpPr>
          <p:nvPr/>
        </p:nvSpPr>
        <p:spPr bwMode="auto">
          <a:xfrm>
            <a:off x="0" y="909307"/>
            <a:ext cx="12193440" cy="10167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2-2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曲面檢查方式</a:t>
            </a:r>
          </a:p>
          <a:p>
            <a:pPr algn="ctr">
              <a:lnSpc>
                <a:spcPct val="110000"/>
              </a:lnSpc>
            </a:pPr>
            <a:r>
              <a:rPr lang="en-US" altLang="zh-TW" sz="2358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7</a:t>
            </a:r>
            <a:r>
              <a:rPr lang="zh-TW" altLang="en-US" sz="2358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偏差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分析</a:t>
            </a:r>
            <a:endParaRPr lang="en-US" altLang="zh-TW" sz="2358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t="-873" b="2949"/>
          <a:stretch/>
        </p:blipFill>
        <p:spPr>
          <a:xfrm>
            <a:off x="4601376" y="2217475"/>
            <a:ext cx="6225094" cy="408183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251" y="2200931"/>
            <a:ext cx="1884179" cy="4374760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6E391DE1-6781-4FA0-8993-4737C08483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634" y="2200931"/>
            <a:ext cx="1223315" cy="108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946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83" name="Rectangle 11"/>
          <p:cNvSpPr>
            <a:spLocks noChangeArrowheads="1"/>
          </p:cNvSpPr>
          <p:nvPr/>
        </p:nvSpPr>
        <p:spPr bwMode="auto">
          <a:xfrm>
            <a:off x="5174810" y="6484258"/>
            <a:ext cx="1773270" cy="537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600" tIns="47300" rIns="94600" bIns="47300"/>
          <a:lstStyle/>
          <a:p>
            <a:pPr marL="218835" indent="-218835" algn="ctr" defTabSz="902695">
              <a:spcBef>
                <a:spcPct val="20000"/>
              </a:spcBef>
              <a:buClr>
                <a:srgbClr val="E42B00"/>
              </a:buClr>
              <a:buSzPct val="80000"/>
            </a:pPr>
            <a:r>
              <a:rPr lang="zh-TW" altLang="en-US" sz="2800" dirty="0">
                <a:solidFill>
                  <a:srgbClr val="FF0000"/>
                </a:solidFill>
                <a:latin typeface="華康細圓體(P)" pitchFamily="34" charset="-120"/>
                <a:ea typeface="華康細圓體(P)" pitchFamily="34" charset="-120"/>
              </a:rPr>
              <a:t>曲面網格</a:t>
            </a:r>
            <a:endParaRPr lang="en-US" altLang="zh-TW" sz="2800" dirty="0">
              <a:solidFill>
                <a:srgbClr val="FF0000"/>
              </a:solidFill>
              <a:latin typeface="華康細圓體(P)" pitchFamily="34" charset="-120"/>
              <a:ea typeface="華康細圓體(P)" pitchFamily="34" charset="-120"/>
            </a:endParaRPr>
          </a:p>
        </p:txBody>
      </p:sp>
      <p:sp>
        <p:nvSpPr>
          <p:cNvPr id="694290" name="Rectangle 18"/>
          <p:cNvSpPr>
            <a:spLocks noChangeArrowheads="1"/>
          </p:cNvSpPr>
          <p:nvPr/>
        </p:nvSpPr>
        <p:spPr bwMode="auto">
          <a:xfrm>
            <a:off x="0" y="906355"/>
            <a:ext cx="12193440" cy="102265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2-2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曲面檢查方式</a:t>
            </a:r>
          </a:p>
          <a:p>
            <a:pPr algn="ctr">
              <a:lnSpc>
                <a:spcPct val="110000"/>
              </a:lnSpc>
            </a:pPr>
            <a:r>
              <a:rPr lang="en-US" altLang="zh-TW" sz="2358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8</a:t>
            </a:r>
            <a:r>
              <a:rPr lang="zh-TW" altLang="en-US" sz="2358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面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曲線</a:t>
            </a:r>
            <a:endParaRPr lang="en-US" altLang="zh-TW" sz="2358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07" y="2524664"/>
            <a:ext cx="5627415" cy="3592803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827D67B-23BC-4476-A327-7F5071169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309" y="2731935"/>
            <a:ext cx="5627415" cy="294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9297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90" name="Rectangle 18"/>
          <p:cNvSpPr>
            <a:spLocks noChangeArrowheads="1"/>
          </p:cNvSpPr>
          <p:nvPr/>
        </p:nvSpPr>
        <p:spPr bwMode="auto">
          <a:xfrm>
            <a:off x="0" y="906355"/>
            <a:ext cx="12193440" cy="102265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2-2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曲面檢查方式</a:t>
            </a:r>
          </a:p>
          <a:p>
            <a:pPr algn="ctr">
              <a:lnSpc>
                <a:spcPct val="110000"/>
              </a:lnSpc>
            </a:pPr>
            <a:r>
              <a:rPr lang="en-US" altLang="zh-TW" sz="2358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9</a:t>
            </a:r>
            <a:r>
              <a:rPr lang="zh-TW" altLang="en-US" sz="2358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表面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貼圖</a:t>
            </a:r>
            <a:endParaRPr lang="en-US" altLang="zh-TW" sz="2358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3403136" y="6526129"/>
            <a:ext cx="5385727" cy="503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600" tIns="47300" rIns="94600" bIns="47300"/>
          <a:lstStyle/>
          <a:p>
            <a:pPr marL="218835" indent="-218835" algn="ctr" defTabSz="902695">
              <a:spcBef>
                <a:spcPct val="20000"/>
              </a:spcBef>
              <a:buClr>
                <a:srgbClr val="E42B00"/>
              </a:buClr>
              <a:buSzPct val="80000"/>
            </a:pPr>
            <a:r>
              <a:rPr lang="zh-TW" altLang="en-US" sz="2800" dirty="0">
                <a:solidFill>
                  <a:srgbClr val="FF0000"/>
                </a:solidFill>
                <a:latin typeface="華康細圓體(P)" pitchFamily="34" charset="-120"/>
                <a:ea typeface="華康細圓體(P)" pitchFamily="34" charset="-120"/>
              </a:rPr>
              <a:t>貼圖到模型查看反射 斑馬紋可以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03A6076-3AAA-4B4A-A778-C237C69130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41" y="3029527"/>
            <a:ext cx="3079895" cy="307989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0CC9DB8-0F7B-4CCE-860A-0E5AF1A64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136" y="3121476"/>
            <a:ext cx="3586937" cy="247112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32AEC0BC-B4EE-429E-BC11-A2F2DE5808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0073" y="2428840"/>
            <a:ext cx="5057979" cy="345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6853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90" name="Rectangle 18"/>
          <p:cNvSpPr>
            <a:spLocks noChangeArrowheads="1"/>
          </p:cNvSpPr>
          <p:nvPr/>
        </p:nvSpPr>
        <p:spPr bwMode="auto">
          <a:xfrm>
            <a:off x="0" y="906355"/>
            <a:ext cx="12193440" cy="102265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2-2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曲面檢查方式</a:t>
            </a: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10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全景</a:t>
            </a: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-3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點淡出</a:t>
            </a:r>
            <a:endParaRPr lang="en-US" altLang="zh-TW" sz="2358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5154253" y="6614646"/>
            <a:ext cx="1883492" cy="503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600" tIns="47300" rIns="94600" bIns="47300"/>
          <a:lstStyle/>
          <a:p>
            <a:pPr marL="218835" indent="-218835" algn="ctr" defTabSz="902695">
              <a:spcBef>
                <a:spcPct val="20000"/>
              </a:spcBef>
              <a:buClr>
                <a:srgbClr val="E42B00"/>
              </a:buClr>
              <a:buSzPct val="80000"/>
            </a:pPr>
            <a:r>
              <a:rPr lang="zh-TW" altLang="en-US" sz="2800" dirty="0">
                <a:solidFill>
                  <a:srgbClr val="FF0000"/>
                </a:solidFill>
                <a:latin typeface="華康細圓體(P)" pitchFamily="34" charset="-120"/>
                <a:ea typeface="華康細圓體(P)" pitchFamily="34" charset="-120"/>
              </a:rPr>
              <a:t>全景反射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F3A109B-3AB5-4084-9400-4FF15BB95D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/>
          </a:blip>
          <a:srcRect t="3298" r="2302" b="3985"/>
          <a:stretch/>
        </p:blipFill>
        <p:spPr>
          <a:xfrm>
            <a:off x="237886" y="2136376"/>
            <a:ext cx="6005896" cy="443687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861FAC1-2621-4A47-B003-D1BCE0543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3806" y="2870254"/>
            <a:ext cx="4332628" cy="280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9268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90" name="Rectangle 18"/>
          <p:cNvSpPr>
            <a:spLocks noChangeArrowheads="1"/>
          </p:cNvSpPr>
          <p:nvPr/>
        </p:nvSpPr>
        <p:spPr bwMode="auto">
          <a:xfrm>
            <a:off x="0" y="906355"/>
            <a:ext cx="12193440" cy="102265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2-2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曲面檢查方式</a:t>
            </a: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11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環境貼圖</a:t>
            </a:r>
            <a:endParaRPr lang="en-US" altLang="zh-TW" sz="2358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3365386" y="6648772"/>
            <a:ext cx="5461227" cy="529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600" tIns="47300" rIns="94600" bIns="47300"/>
          <a:lstStyle/>
          <a:p>
            <a:pPr marL="218835" indent="-218835" algn="ctr" defTabSz="902695">
              <a:spcBef>
                <a:spcPct val="20000"/>
              </a:spcBef>
              <a:buClr>
                <a:srgbClr val="E42B00"/>
              </a:buClr>
              <a:buSzPct val="80000"/>
            </a:pPr>
            <a:r>
              <a:rPr lang="zh-TW" altLang="en-US" sz="2800" dirty="0">
                <a:solidFill>
                  <a:srgbClr val="FF0000"/>
                </a:solidFill>
                <a:latin typeface="華康細圓體(P)" pitchFamily="34" charset="-120"/>
                <a:ea typeface="華康細圓體(P)" pitchFamily="34" charset="-120"/>
              </a:rPr>
              <a:t>軟體功能已經達到模擬環境反射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43CF4BBF-48F4-4F4E-AC0A-2067FB71E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402" y="2641599"/>
            <a:ext cx="6244645" cy="406259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4F6C08EB-2692-41C6-8FB3-6A8B782AF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80" y="2200829"/>
            <a:ext cx="2850059" cy="159531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D8A4CE1-5679-4ACD-ADEC-A2D4310773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1047" y="2249969"/>
            <a:ext cx="4192118" cy="413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056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83" name="Rectangle 11"/>
          <p:cNvSpPr>
            <a:spLocks noChangeArrowheads="1"/>
          </p:cNvSpPr>
          <p:nvPr/>
        </p:nvSpPr>
        <p:spPr bwMode="auto">
          <a:xfrm>
            <a:off x="4372463" y="6594520"/>
            <a:ext cx="3447074" cy="4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600" tIns="47300" rIns="94600" bIns="47300"/>
          <a:lstStyle/>
          <a:p>
            <a:pPr marL="218835" indent="-218835" algn="ctr" defTabSz="902695">
              <a:spcBef>
                <a:spcPct val="20000"/>
              </a:spcBef>
              <a:buClr>
                <a:srgbClr val="E42B00"/>
              </a:buClr>
              <a:buSzPct val="80000"/>
            </a:pPr>
            <a:r>
              <a:rPr lang="zh-TW" altLang="en-US" sz="2800" dirty="0">
                <a:solidFill>
                  <a:srgbClr val="FF0000"/>
                </a:solidFill>
                <a:latin typeface="華康細圓體(P)" pitchFamily="34" charset="-120"/>
                <a:ea typeface="華康細圓體(P)" pitchFamily="34" charset="-120"/>
              </a:rPr>
              <a:t>高度調整光影變化</a:t>
            </a:r>
            <a:endParaRPr lang="en-US" altLang="zh-TW" sz="2800" dirty="0">
              <a:solidFill>
                <a:srgbClr val="FF0000"/>
              </a:solidFill>
              <a:latin typeface="華康細圓體(P)" pitchFamily="34" charset="-120"/>
              <a:ea typeface="華康細圓體(P)" pitchFamily="34" charset="-120"/>
            </a:endParaRPr>
          </a:p>
        </p:txBody>
      </p:sp>
      <p:sp>
        <p:nvSpPr>
          <p:cNvPr id="694290" name="Rectangle 18"/>
          <p:cNvSpPr>
            <a:spLocks noChangeArrowheads="1"/>
          </p:cNvSpPr>
          <p:nvPr/>
        </p:nvSpPr>
        <p:spPr bwMode="auto">
          <a:xfrm>
            <a:off x="0" y="906355"/>
            <a:ext cx="12193440" cy="102265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2-2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曲面檢查方式</a:t>
            </a: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12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en-US" altLang="zh-TW" sz="2358" dirty="0" err="1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PhotoView</a:t>
            </a: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360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83A6698-3782-4123-9DE2-3A9C53E02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145" y="1974895"/>
            <a:ext cx="7905750" cy="46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8668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90" name="Rectangle 18"/>
          <p:cNvSpPr>
            <a:spLocks noChangeArrowheads="1"/>
          </p:cNvSpPr>
          <p:nvPr/>
        </p:nvSpPr>
        <p:spPr bwMode="auto">
          <a:xfrm>
            <a:off x="0" y="906355"/>
            <a:ext cx="12193440" cy="102265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2-2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曲面檢查方式</a:t>
            </a:r>
          </a:p>
          <a:p>
            <a:pPr algn="ctr">
              <a:lnSpc>
                <a:spcPct val="110000"/>
              </a:lnSpc>
            </a:pPr>
            <a:r>
              <a:rPr lang="en-US" altLang="zh-TW" sz="2358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10</a:t>
            </a:r>
            <a:r>
              <a:rPr lang="zh-TW" altLang="en-US" sz="2358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背景貼圖</a:t>
            </a:r>
            <a:endParaRPr lang="en-US" altLang="zh-TW" sz="2358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3365386" y="6648772"/>
            <a:ext cx="5461227" cy="529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600" tIns="47300" rIns="94600" bIns="47300"/>
          <a:lstStyle/>
          <a:p>
            <a:pPr marL="218835" indent="-218835" algn="ctr" defTabSz="902695">
              <a:spcBef>
                <a:spcPct val="20000"/>
              </a:spcBef>
              <a:buClr>
                <a:srgbClr val="E42B00"/>
              </a:buClr>
              <a:buSzPct val="80000"/>
            </a:pPr>
            <a:r>
              <a:rPr lang="zh-TW" altLang="en-US" sz="2800" dirty="0">
                <a:solidFill>
                  <a:srgbClr val="FF0000"/>
                </a:solidFill>
                <a:latin typeface="華康細圓體(P)" pitchFamily="34" charset="-120"/>
                <a:ea typeface="華康細圓體(P)" pitchFamily="34" charset="-120"/>
              </a:rPr>
              <a:t>軟體功能已經達到模擬環境反射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516" y="2035157"/>
            <a:ext cx="7211944" cy="4507465"/>
          </a:xfrm>
          <a:prstGeom prst="rect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25520360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5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764" y="2909285"/>
            <a:ext cx="4561202" cy="283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157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" y="2194777"/>
            <a:ext cx="4699420" cy="248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1576" name="Rectangle 8"/>
          <p:cNvSpPr>
            <a:spLocks noChangeArrowheads="1"/>
          </p:cNvSpPr>
          <p:nvPr/>
        </p:nvSpPr>
        <p:spPr bwMode="auto">
          <a:xfrm>
            <a:off x="0" y="901544"/>
            <a:ext cx="12193440" cy="103515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1-2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曲線檢查與品質</a:t>
            </a: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 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差的曲線產生差的曲面</a:t>
            </a:r>
            <a:r>
              <a:rPr lang="zh-TW" altLang="en-US" sz="1632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</a:p>
        </p:txBody>
      </p:sp>
      <p:sp>
        <p:nvSpPr>
          <p:cNvPr id="621578" name="Rectangle 10"/>
          <p:cNvSpPr>
            <a:spLocks noChangeArrowheads="1"/>
          </p:cNvSpPr>
          <p:nvPr/>
        </p:nvSpPr>
        <p:spPr bwMode="auto">
          <a:xfrm>
            <a:off x="2778763" y="4561123"/>
            <a:ext cx="1382182" cy="428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2650" tIns="32650" rIns="32650" bIns="32650" anchor="ctr">
            <a:spAutoFit/>
          </a:bodyPr>
          <a:lstStyle/>
          <a:p>
            <a:r>
              <a:rPr lang="zh-TW" altLang="en-US" sz="2358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差的曲線</a:t>
            </a:r>
          </a:p>
        </p:txBody>
      </p:sp>
      <p:sp>
        <p:nvSpPr>
          <p:cNvPr id="621579" name="Rectangle 11"/>
          <p:cNvSpPr>
            <a:spLocks noChangeArrowheads="1"/>
          </p:cNvSpPr>
          <p:nvPr/>
        </p:nvSpPr>
        <p:spPr bwMode="auto">
          <a:xfrm>
            <a:off x="8031055" y="6004927"/>
            <a:ext cx="2211492" cy="428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2650" tIns="32650" rIns="32650" bIns="32650" anchor="ctr">
            <a:spAutoFit/>
          </a:bodyPr>
          <a:lstStyle/>
          <a:p>
            <a:r>
              <a:rPr lang="zh-TW" altLang="en-US" sz="2358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差的曲面</a:t>
            </a:r>
          </a:p>
        </p:txBody>
      </p:sp>
      <p:sp>
        <p:nvSpPr>
          <p:cNvPr id="621581" name="AutoShape 13"/>
          <p:cNvSpPr>
            <a:spLocks noChangeArrowheads="1"/>
          </p:cNvSpPr>
          <p:nvPr/>
        </p:nvSpPr>
        <p:spPr bwMode="auto">
          <a:xfrm>
            <a:off x="3631756" y="2255369"/>
            <a:ext cx="2142383" cy="512559"/>
          </a:xfrm>
          <a:prstGeom prst="wedgeRoundRectCallout">
            <a:avLst>
              <a:gd name="adj1" fmla="val -44088"/>
              <a:gd name="adj2" fmla="val 146630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algn="l"/>
            <a:r>
              <a:rPr kumimoji="1" lang="zh-TW" altLang="en-US" sz="1995">
                <a:latin typeface="華康細圓體" panose="020F0309000000000000" pitchFamily="49" charset="-120"/>
                <a:ea typeface="華康細圓體" panose="020F0309000000000000" pitchFamily="49" charset="-120"/>
              </a:rPr>
              <a:t>差在這</a:t>
            </a:r>
            <a:r>
              <a:rPr kumimoji="1" lang="en-US" altLang="zh-TW" sz="1995">
                <a:latin typeface="華康細圓體" panose="020F0309000000000000" pitchFamily="49" charset="-120"/>
                <a:ea typeface="華康細圓體" panose="020F0309000000000000" pitchFamily="49" charset="-120"/>
              </a:rPr>
              <a:t>~</a:t>
            </a:r>
            <a:r>
              <a:rPr kumimoji="1" lang="zh-TW" altLang="en-US" sz="1995">
                <a:latin typeface="華康細圓體" panose="020F0309000000000000" pitchFamily="49" charset="-120"/>
                <a:ea typeface="華康細圓體" panose="020F0309000000000000" pitchFamily="49" charset="-120"/>
              </a:rPr>
              <a:t>直接掉落</a:t>
            </a:r>
          </a:p>
        </p:txBody>
      </p:sp>
      <p:pic>
        <p:nvPicPr>
          <p:cNvPr id="10" name="Picture 23" descr="診斷錯誤。請檢視所提供的資訊。"/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664" y="4631232"/>
            <a:ext cx="290834" cy="30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3" descr="診斷錯誤。請檢視所提供的資訊。"/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221" y="6124170"/>
            <a:ext cx="290834" cy="30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571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21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1579" grpId="0"/>
      <p:bldP spid="62158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596" name="Line 4"/>
          <p:cNvSpPr>
            <a:spLocks noChangeShapeType="1"/>
          </p:cNvSpPr>
          <p:nvPr/>
        </p:nvSpPr>
        <p:spPr bwMode="auto">
          <a:xfrm flipH="1">
            <a:off x="7129759" y="4104297"/>
            <a:ext cx="315311" cy="1130222"/>
          </a:xfrm>
          <a:prstGeom prst="line">
            <a:avLst/>
          </a:prstGeom>
          <a:noFill/>
          <a:ln w="19050" cap="sq">
            <a:solidFill>
              <a:schemeClr val="tx1"/>
            </a:solidFill>
            <a:round/>
            <a:headEnd type="none" w="sm" len="sm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TW" altLang="en-US" sz="1632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62259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346" y="3414647"/>
            <a:ext cx="5263811" cy="301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260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89" y="2379450"/>
            <a:ext cx="5597838" cy="194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2601" name="Rectangle 9"/>
          <p:cNvSpPr>
            <a:spLocks noChangeArrowheads="1"/>
          </p:cNvSpPr>
          <p:nvPr/>
        </p:nvSpPr>
        <p:spPr bwMode="auto">
          <a:xfrm>
            <a:off x="0" y="901544"/>
            <a:ext cx="12193440" cy="103515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1-2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曲線檢查與品質</a:t>
            </a: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 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好的曲線產生好的曲面</a:t>
            </a:r>
            <a:r>
              <a:rPr lang="zh-TW" altLang="en-US" sz="1632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</a:p>
        </p:txBody>
      </p:sp>
      <p:sp>
        <p:nvSpPr>
          <p:cNvPr id="622604" name="Rectangle 12"/>
          <p:cNvSpPr>
            <a:spLocks noChangeArrowheads="1"/>
          </p:cNvSpPr>
          <p:nvPr/>
        </p:nvSpPr>
        <p:spPr bwMode="auto">
          <a:xfrm>
            <a:off x="2813916" y="4339980"/>
            <a:ext cx="1382182" cy="428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2650" tIns="32650" rIns="32650" bIns="32650" anchor="ctr">
            <a:spAutoFit/>
          </a:bodyPr>
          <a:lstStyle/>
          <a:p>
            <a:r>
              <a:rPr lang="zh-TW" altLang="en-US" sz="2358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好的曲線</a:t>
            </a:r>
          </a:p>
        </p:txBody>
      </p:sp>
      <p:sp>
        <p:nvSpPr>
          <p:cNvPr id="622606" name="Rectangle 14"/>
          <p:cNvSpPr>
            <a:spLocks noChangeArrowheads="1"/>
          </p:cNvSpPr>
          <p:nvPr/>
        </p:nvSpPr>
        <p:spPr bwMode="auto">
          <a:xfrm>
            <a:off x="8005888" y="6432412"/>
            <a:ext cx="1356226" cy="428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2650" tIns="32650" rIns="32650" bIns="32650" anchor="ctr">
            <a:spAutoFit/>
          </a:bodyPr>
          <a:lstStyle/>
          <a:p>
            <a:r>
              <a:rPr lang="zh-TW" altLang="en-US" sz="2358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好的曲面</a:t>
            </a:r>
          </a:p>
        </p:txBody>
      </p:sp>
      <p:sp>
        <p:nvSpPr>
          <p:cNvPr id="622607" name="AutoShape 15"/>
          <p:cNvSpPr>
            <a:spLocks noChangeArrowheads="1"/>
          </p:cNvSpPr>
          <p:nvPr/>
        </p:nvSpPr>
        <p:spPr bwMode="auto">
          <a:xfrm>
            <a:off x="5790768" y="2032465"/>
            <a:ext cx="1654300" cy="512559"/>
          </a:xfrm>
          <a:prstGeom prst="wedgeRoundRectCallout">
            <a:avLst>
              <a:gd name="adj1" fmla="val -53319"/>
              <a:gd name="adj2" fmla="val 120505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algn="l"/>
            <a:r>
              <a:rPr kumimoji="1" lang="zh-TW" altLang="en-US" sz="1995">
                <a:latin typeface="華康細圓體" panose="020F0309000000000000" pitchFamily="49" charset="-120"/>
                <a:ea typeface="華康細圓體" panose="020F0309000000000000" pitchFamily="49" charset="-120"/>
              </a:rPr>
              <a:t>好在這</a:t>
            </a:r>
            <a:r>
              <a:rPr kumimoji="1" lang="en-US" altLang="zh-TW" sz="1995">
                <a:latin typeface="華康細圓體" panose="020F0309000000000000" pitchFamily="49" charset="-120"/>
                <a:ea typeface="華康細圓體" panose="020F0309000000000000" pitchFamily="49" charset="-120"/>
              </a:rPr>
              <a:t>~</a:t>
            </a:r>
            <a:r>
              <a:rPr kumimoji="1" lang="zh-TW" altLang="en-US" sz="1995">
                <a:latin typeface="華康細圓體" panose="020F0309000000000000" pitchFamily="49" charset="-120"/>
                <a:ea typeface="華康細圓體" panose="020F0309000000000000" pitchFamily="49" charset="-120"/>
              </a:rPr>
              <a:t>連續</a:t>
            </a:r>
          </a:p>
        </p:txBody>
      </p:sp>
      <p:sp>
        <p:nvSpPr>
          <p:cNvPr id="622608" name="AutoShape 16"/>
          <p:cNvSpPr>
            <a:spLocks noChangeArrowheads="1"/>
          </p:cNvSpPr>
          <p:nvPr/>
        </p:nvSpPr>
        <p:spPr bwMode="auto">
          <a:xfrm>
            <a:off x="9105644" y="2545024"/>
            <a:ext cx="1658619" cy="512559"/>
          </a:xfrm>
          <a:prstGeom prst="wedgeRoundRectCallout">
            <a:avLst>
              <a:gd name="adj1" fmla="val -52954"/>
              <a:gd name="adj2" fmla="val 177528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algn="l"/>
            <a:r>
              <a:rPr kumimoji="1" lang="zh-TW" altLang="en-US" sz="1995">
                <a:latin typeface="華康細圓體" panose="020F0309000000000000" pitchFamily="49" charset="-120"/>
                <a:ea typeface="華康細圓體" panose="020F0309000000000000" pitchFamily="49" charset="-120"/>
              </a:rPr>
              <a:t>好在這</a:t>
            </a:r>
            <a:r>
              <a:rPr kumimoji="1" lang="en-US" altLang="zh-TW" sz="1995">
                <a:latin typeface="華康細圓體" panose="020F0309000000000000" pitchFamily="49" charset="-120"/>
                <a:ea typeface="華康細圓體" panose="020F0309000000000000" pitchFamily="49" charset="-120"/>
              </a:rPr>
              <a:t>~</a:t>
            </a:r>
            <a:r>
              <a:rPr kumimoji="1" lang="zh-TW" altLang="en-US" sz="1995">
                <a:latin typeface="華康細圓體" panose="020F0309000000000000" pitchFamily="49" charset="-120"/>
                <a:ea typeface="華康細圓體" panose="020F0309000000000000" pitchFamily="49" charset="-120"/>
              </a:rPr>
              <a:t>連續</a:t>
            </a:r>
          </a:p>
        </p:txBody>
      </p:sp>
    </p:spTree>
    <p:extLst>
      <p:ext uri="{BB962C8B-B14F-4D97-AF65-F5344CB8AC3E}">
        <p14:creationId xmlns:p14="http://schemas.microsoft.com/office/powerpoint/2010/main" val="367866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2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22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22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2596" grpId="0" animBg="1"/>
      <p:bldP spid="622607" grpId="0" animBg="1"/>
      <p:bldP spid="62260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0" y="1079247"/>
            <a:ext cx="12192000" cy="611441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tIns="81625" bIns="81625" anchor="ctr" anchorCtr="1">
            <a:spAutoFit/>
          </a:bodyPr>
          <a:lstStyle/>
          <a:p>
            <a:r>
              <a:rPr lang="en-US" altLang="zh-TW" sz="2902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zh-TW" altLang="en-US" sz="2902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曲面品質認知</a:t>
            </a:r>
            <a:endParaRPr lang="zh-TW" altLang="en-US" sz="2902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6" name="AutoShape 2"/>
          <p:cNvSpPr>
            <a:spLocks noChangeArrowheads="1"/>
          </p:cNvSpPr>
          <p:nvPr/>
        </p:nvSpPr>
        <p:spPr bwMode="gray">
          <a:xfrm>
            <a:off x="442446" y="2508494"/>
            <a:ext cx="3830616" cy="576834"/>
          </a:xfrm>
          <a:prstGeom prst="roundRect">
            <a:avLst>
              <a:gd name="adj" fmla="val 11125"/>
            </a:avLst>
          </a:prstGeom>
          <a:solidFill>
            <a:srgbClr val="0033CC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41465" tIns="40314" rIns="41465" bIns="40314" anchor="ctr" anchorCtr="1">
            <a:spAutoFit/>
          </a:bodyPr>
          <a:lstStyle/>
          <a:p>
            <a:pPr defTabSz="902695">
              <a:lnSpc>
                <a:spcPct val="13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1-1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曲線與曲面連續性</a:t>
            </a:r>
          </a:p>
        </p:txBody>
      </p:sp>
      <p:sp>
        <p:nvSpPr>
          <p:cNvPr id="7" name="AutoShape 2"/>
          <p:cNvSpPr>
            <a:spLocks noChangeArrowheads="1"/>
          </p:cNvSpPr>
          <p:nvPr/>
        </p:nvSpPr>
        <p:spPr bwMode="gray">
          <a:xfrm>
            <a:off x="443325" y="3246735"/>
            <a:ext cx="3800862" cy="611441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1-2 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曲線檢查與品質</a:t>
            </a:r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442447" y="3999372"/>
            <a:ext cx="3800862" cy="611441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1-3 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曲線與曲面精度理論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315" y="2037034"/>
            <a:ext cx="4184513" cy="419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9728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90" name="Rectangle 18"/>
          <p:cNvSpPr>
            <a:spLocks noChangeArrowheads="1"/>
          </p:cNvSpPr>
          <p:nvPr/>
        </p:nvSpPr>
        <p:spPr bwMode="auto">
          <a:xfrm>
            <a:off x="0" y="906355"/>
            <a:ext cx="12193440" cy="102265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2-2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曲面檢查方式</a:t>
            </a:r>
          </a:p>
          <a:p>
            <a:pPr algn="ctr">
              <a:lnSpc>
                <a:spcPct val="110000"/>
              </a:lnSpc>
            </a:pPr>
            <a:r>
              <a:rPr lang="en-US" altLang="zh-TW" sz="2358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9</a:t>
            </a:r>
            <a:r>
              <a:rPr lang="zh-TW" altLang="en-US" sz="2358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表面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貼圖</a:t>
            </a:r>
            <a:endParaRPr lang="en-US" altLang="zh-TW" sz="2358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3403136" y="6526129"/>
            <a:ext cx="5385727" cy="503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600" tIns="47300" rIns="94600" bIns="47300"/>
          <a:lstStyle/>
          <a:p>
            <a:pPr marL="218835" indent="-218835" algn="ctr" defTabSz="902695">
              <a:spcBef>
                <a:spcPct val="20000"/>
              </a:spcBef>
              <a:buClr>
                <a:srgbClr val="E42B00"/>
              </a:buClr>
              <a:buSzPct val="80000"/>
            </a:pPr>
            <a:r>
              <a:rPr lang="zh-TW" altLang="en-US" sz="2800" dirty="0">
                <a:solidFill>
                  <a:srgbClr val="FF0000"/>
                </a:solidFill>
                <a:latin typeface="華康細圓體(P)" pitchFamily="34" charset="-120"/>
                <a:ea typeface="華康細圓體(P)" pitchFamily="34" charset="-120"/>
              </a:rPr>
              <a:t>貼圖到模型查看反射 斑馬紋可以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734" y="2032482"/>
            <a:ext cx="3829983" cy="439017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059" y="2293084"/>
            <a:ext cx="2879069" cy="1735667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FA0586D-39FC-49D6-B297-C584A8CEB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4224" y="1924202"/>
            <a:ext cx="2312917" cy="4601927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57BCB4A5-3F48-4C4C-B3E7-82FCB429CF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2566" y="2612588"/>
            <a:ext cx="3088458" cy="324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8296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3" name="Rectangle 13"/>
          <p:cNvSpPr>
            <a:spLocks noChangeArrowheads="1"/>
          </p:cNvSpPr>
          <p:nvPr/>
        </p:nvSpPr>
        <p:spPr bwMode="auto">
          <a:xfrm>
            <a:off x="0" y="901544"/>
            <a:ext cx="12193440" cy="103515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1-2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曲線檢查與品質</a:t>
            </a: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6 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放大曲率梳形</a:t>
            </a:r>
            <a:r>
              <a:rPr lang="zh-TW" altLang="en-US" sz="1632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</a:p>
        </p:txBody>
      </p:sp>
      <p:sp>
        <p:nvSpPr>
          <p:cNvPr id="624656" name="AutoShape 16"/>
          <p:cNvSpPr>
            <a:spLocks noChangeArrowheads="1"/>
          </p:cNvSpPr>
          <p:nvPr/>
        </p:nvSpPr>
        <p:spPr bwMode="auto">
          <a:xfrm>
            <a:off x="6579766" y="2746593"/>
            <a:ext cx="1968171" cy="675253"/>
          </a:xfrm>
          <a:prstGeom prst="wedgeRoundRectCallout">
            <a:avLst>
              <a:gd name="adj1" fmla="val -52634"/>
              <a:gd name="adj2" fmla="val 103519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algn="l"/>
            <a:r>
              <a:rPr lang="zh-TW" altLang="en-US" sz="2358"/>
              <a:t>曲率開始變化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261729" y="6507912"/>
            <a:ext cx="3668542" cy="496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  <a:ea typeface="華康細圓體" pitchFamily="49" charset="-120"/>
              </a:rPr>
              <a:t>最好是方向長短是對稱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87" y="2075799"/>
            <a:ext cx="7840469" cy="435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100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24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5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2050" name="Picture 2" descr="Multi-Product_Graphic_with_Sustainabilit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346" y="1090526"/>
            <a:ext cx="7268014" cy="511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www.solidworks.com.tw/attachments/Image/authorized-training-center_1.png">
            <a:extLst>
              <a:ext uri="{FF2B5EF4-FFF2-40B4-BE49-F238E27FC236}">
                <a16:creationId xmlns:a16="http://schemas.microsoft.com/office/drawing/2014/main" id="{E533984D-C152-B2C3-63C6-26901199B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455" y="4507744"/>
            <a:ext cx="1237548" cy="123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34">
            <a:extLst>
              <a:ext uri="{FF2B5EF4-FFF2-40B4-BE49-F238E27FC236}">
                <a16:creationId xmlns:a16="http://schemas.microsoft.com/office/drawing/2014/main" id="{32AEF9E2-CB7C-E857-D40F-A18C9A0A6CBC}"/>
              </a:ext>
            </a:extLst>
          </p:cNvPr>
          <p:cNvSpPr>
            <a:spLocks noChangeArrowheads="1"/>
          </p:cNvSpPr>
          <p:nvPr/>
        </p:nvSpPr>
        <p:spPr bwMode="gray">
          <a:xfrm>
            <a:off x="167949" y="1598692"/>
            <a:ext cx="4100017" cy="2302888"/>
          </a:xfrm>
          <a:prstGeom prst="roundRect">
            <a:avLst>
              <a:gd name="adj" fmla="val 20877"/>
            </a:avLst>
          </a:prstGeom>
          <a:solidFill>
            <a:srgbClr val="00FF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304" tIns="44046" rIns="45304" bIns="44046" anchor="ctr" anchorCtr="1"/>
          <a:lstStyle/>
          <a:p>
            <a:pPr defTabSz="986357" eaLnBrk="0" hangingPunct="0">
              <a:lnSpc>
                <a:spcPct val="110000"/>
              </a:lnSpc>
            </a:pPr>
            <a:r>
              <a:rPr lang="zh-TW" altLang="en-US" sz="2800">
                <a:solidFill>
                  <a:srgbClr val="3333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幾何科技 </a:t>
            </a:r>
            <a:endParaRPr lang="en-US" altLang="zh-TW" sz="2800">
              <a:solidFill>
                <a:srgbClr val="3333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defTabSz="986357" eaLnBrk="0" hangingPunct="0">
              <a:lnSpc>
                <a:spcPct val="110000"/>
              </a:lnSpc>
            </a:pPr>
            <a:r>
              <a:rPr lang="en-US" altLang="zh-TW" sz="2800">
                <a:solidFill>
                  <a:srgbClr val="3333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SolidWorks </a:t>
            </a:r>
          </a:p>
          <a:p>
            <a:pPr defTabSz="986357" eaLnBrk="0" hangingPunct="0">
              <a:lnSpc>
                <a:spcPct val="110000"/>
              </a:lnSpc>
            </a:pPr>
            <a:r>
              <a:rPr lang="zh-TW" altLang="en-US" sz="2800">
                <a:solidFill>
                  <a:srgbClr val="3333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養成訓練與顧問服務</a:t>
            </a:r>
          </a:p>
          <a:p>
            <a:pPr defTabSz="986357" eaLnBrk="0" hangingPunct="0">
              <a:lnSpc>
                <a:spcPct val="110000"/>
              </a:lnSpc>
            </a:pPr>
            <a:r>
              <a:rPr lang="en-US" altLang="zh-TW" sz="2800">
                <a:solidFill>
                  <a:srgbClr val="3333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geometry-sw.com.tw</a:t>
            </a:r>
            <a:endParaRPr lang="en-US" altLang="zh-TW" sz="2800" dirty="0">
              <a:solidFill>
                <a:srgbClr val="3333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4" name="圖片 3" descr="一張含有 圖形, 圓形, 鮮豔, 符號 的圖片&#10;&#10;自動產生的描述">
            <a:extLst>
              <a:ext uri="{FF2B5EF4-FFF2-40B4-BE49-F238E27FC236}">
                <a16:creationId xmlns:a16="http://schemas.microsoft.com/office/drawing/2014/main" id="{4D44D5F4-8FD2-156D-5061-7E5CB1D775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7865" y="1744787"/>
            <a:ext cx="1263774" cy="89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2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8" name="Rectangle 2"/>
          <p:cNvSpPr>
            <a:spLocks noChangeArrowheads="1"/>
          </p:cNvSpPr>
          <p:nvPr/>
        </p:nvSpPr>
        <p:spPr bwMode="auto">
          <a:xfrm>
            <a:off x="0" y="901544"/>
            <a:ext cx="12192000" cy="103515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1-1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曲線與曲面連續性</a:t>
            </a: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 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曲線之曲率連續性（</a:t>
            </a: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Curvature Continue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） </a:t>
            </a:r>
            <a:endParaRPr lang="en-US" altLang="zh-TW" sz="2358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03C32D12-4E17-4E5D-8E05-3023B45B5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350" y="2261355"/>
            <a:ext cx="2628969" cy="1322649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6F1D90D4-96CF-46ED-8B44-B95681D7B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650" y="2253035"/>
            <a:ext cx="2552767" cy="1268219"/>
          </a:xfrm>
          <a:prstGeom prst="rect">
            <a:avLst/>
          </a:prstGeom>
        </p:spPr>
      </p:pic>
      <p:sp>
        <p:nvSpPr>
          <p:cNvPr id="18" name="Rectangle 16">
            <a:extLst>
              <a:ext uri="{FF2B5EF4-FFF2-40B4-BE49-F238E27FC236}">
                <a16:creationId xmlns:a16="http://schemas.microsoft.com/office/drawing/2014/main" id="{B3469E8A-C35F-4C64-894C-0637D53FBA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374" y="3170862"/>
            <a:ext cx="1796837" cy="428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2650" tIns="32650" rIns="32650" bIns="32650" anchor="ctr">
            <a:spAutoFit/>
          </a:bodyPr>
          <a:lstStyle/>
          <a:p>
            <a:r>
              <a:rPr lang="en-US" altLang="zh-TW" sz="2358">
                <a:solidFill>
                  <a:srgbClr val="FF0000"/>
                </a:solidFill>
                <a:ea typeface="華康細圓體" pitchFamily="49" charset="-120"/>
              </a:rPr>
              <a:t>C-1=</a:t>
            </a:r>
            <a:r>
              <a:rPr lang="zh-TW" altLang="en-US" sz="2358">
                <a:solidFill>
                  <a:srgbClr val="FF0000"/>
                </a:solidFill>
                <a:ea typeface="華康細圓體" pitchFamily="49" charset="-120"/>
              </a:rPr>
              <a:t>不相連</a:t>
            </a:r>
          </a:p>
        </p:txBody>
      </p:sp>
      <p:sp>
        <p:nvSpPr>
          <p:cNvPr id="19" name="Rectangle 17">
            <a:extLst>
              <a:ext uri="{FF2B5EF4-FFF2-40B4-BE49-F238E27FC236}">
                <a16:creationId xmlns:a16="http://schemas.microsoft.com/office/drawing/2014/main" id="{0EDB7A2A-C471-4227-8B41-ACC5F4B734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9738" y="3103859"/>
            <a:ext cx="2211492" cy="428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2650" tIns="32650" rIns="32650" bIns="32650" anchor="ctr">
            <a:spAutoFit/>
          </a:bodyPr>
          <a:lstStyle/>
          <a:p>
            <a:r>
              <a:rPr lang="en-US" altLang="zh-TW" sz="2358">
                <a:solidFill>
                  <a:srgbClr val="FF0000"/>
                </a:solidFill>
                <a:ea typeface="華康細圓體" pitchFamily="49" charset="-120"/>
              </a:rPr>
              <a:t>C0=</a:t>
            </a:r>
            <a:r>
              <a:rPr lang="zh-TW" altLang="en-US" sz="2358">
                <a:solidFill>
                  <a:srgbClr val="FF0000"/>
                </a:solidFill>
                <a:ea typeface="華康細圓體" pitchFamily="49" charset="-120"/>
              </a:rPr>
              <a:t>相接連續</a:t>
            </a:r>
          </a:p>
        </p:txBody>
      </p:sp>
      <p:sp>
        <p:nvSpPr>
          <p:cNvPr id="20" name="Rectangle 18">
            <a:extLst>
              <a:ext uri="{FF2B5EF4-FFF2-40B4-BE49-F238E27FC236}">
                <a16:creationId xmlns:a16="http://schemas.microsoft.com/office/drawing/2014/main" id="{4FA60BFA-3EBE-4D3F-A057-C0ED075FE0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7428" y="3169867"/>
            <a:ext cx="2073274" cy="428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2650" tIns="32650" rIns="32650" bIns="32650" anchor="ctr">
            <a:spAutoFit/>
          </a:bodyPr>
          <a:lstStyle/>
          <a:p>
            <a:r>
              <a:rPr lang="en-US" altLang="zh-TW" sz="2358">
                <a:solidFill>
                  <a:srgbClr val="FF0000"/>
                </a:solidFill>
                <a:ea typeface="華康細圓體" pitchFamily="49" charset="-120"/>
              </a:rPr>
              <a:t>C1=</a:t>
            </a:r>
            <a:r>
              <a:rPr lang="zh-TW" altLang="en-US" sz="2358">
                <a:solidFill>
                  <a:srgbClr val="FF0000"/>
                </a:solidFill>
                <a:ea typeface="華康細圓體" pitchFamily="49" charset="-120"/>
              </a:rPr>
              <a:t>相切連續</a:t>
            </a:r>
            <a:endParaRPr lang="en-US" altLang="zh-TW" sz="2358">
              <a:solidFill>
                <a:srgbClr val="FF0000"/>
              </a:solidFill>
              <a:ea typeface="華康細圓體" pitchFamily="49" charset="-120"/>
            </a:endParaRPr>
          </a:p>
        </p:txBody>
      </p:sp>
      <p:sp>
        <p:nvSpPr>
          <p:cNvPr id="21" name="Rectangle 19">
            <a:extLst>
              <a:ext uri="{FF2B5EF4-FFF2-40B4-BE49-F238E27FC236}">
                <a16:creationId xmlns:a16="http://schemas.microsoft.com/office/drawing/2014/main" id="{6706C87B-F3DF-4961-8252-8A376FE8DB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3962" y="6034029"/>
            <a:ext cx="2211492" cy="428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2650" tIns="32650" rIns="32650" bIns="32650" anchor="ctr">
            <a:spAutoFit/>
          </a:bodyPr>
          <a:lstStyle/>
          <a:p>
            <a:r>
              <a:rPr lang="en-US" altLang="zh-TW" sz="2358">
                <a:solidFill>
                  <a:srgbClr val="FF0000"/>
                </a:solidFill>
                <a:ea typeface="華康細圓體" pitchFamily="49" charset="-120"/>
              </a:rPr>
              <a:t>C2=</a:t>
            </a:r>
            <a:r>
              <a:rPr lang="zh-TW" altLang="en-US" sz="2358">
                <a:solidFill>
                  <a:srgbClr val="FF0000"/>
                </a:solidFill>
                <a:ea typeface="華康細圓體" pitchFamily="49" charset="-120"/>
              </a:rPr>
              <a:t>曲率連續</a:t>
            </a:r>
          </a:p>
        </p:txBody>
      </p:sp>
      <p:sp>
        <p:nvSpPr>
          <p:cNvPr id="22" name="Rectangle 20">
            <a:extLst>
              <a:ext uri="{FF2B5EF4-FFF2-40B4-BE49-F238E27FC236}">
                <a16:creationId xmlns:a16="http://schemas.microsoft.com/office/drawing/2014/main" id="{CC664F33-0FA6-4BD5-B54E-226171D63F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1853" y="6261814"/>
            <a:ext cx="3386347" cy="428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2650" tIns="32650" rIns="32650" bIns="32650" anchor="ctr">
            <a:spAutoFit/>
          </a:bodyPr>
          <a:lstStyle/>
          <a:p>
            <a:r>
              <a:rPr lang="en-US" altLang="zh-TW" sz="2358">
                <a:solidFill>
                  <a:srgbClr val="FF0000"/>
                </a:solidFill>
                <a:ea typeface="華康細圓體" pitchFamily="49" charset="-120"/>
              </a:rPr>
              <a:t>C3=</a:t>
            </a:r>
            <a:r>
              <a:rPr lang="zh-TW" altLang="en-US" sz="2358">
                <a:solidFill>
                  <a:srgbClr val="FF0000"/>
                </a:solidFill>
                <a:ea typeface="華康細圓體" pitchFamily="49" charset="-120"/>
              </a:rPr>
              <a:t>曲率變化率連續</a:t>
            </a:r>
          </a:p>
        </p:txBody>
      </p:sp>
      <p:sp>
        <p:nvSpPr>
          <p:cNvPr id="23" name="AutoShape 21">
            <a:extLst>
              <a:ext uri="{FF2B5EF4-FFF2-40B4-BE49-F238E27FC236}">
                <a16:creationId xmlns:a16="http://schemas.microsoft.com/office/drawing/2014/main" id="{F44D8AC9-35FE-49B3-B909-28B40EC068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5800" y="4666850"/>
            <a:ext cx="760200" cy="724206"/>
          </a:xfrm>
          <a:prstGeom prst="wedgeRoundRectCallout">
            <a:avLst>
              <a:gd name="adj1" fmla="val 64773"/>
              <a:gd name="adj2" fmla="val 74056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algn="l"/>
            <a:r>
              <a:rPr kumimoji="1" lang="zh-TW" altLang="en-US" sz="1995">
                <a:latin typeface="華康細圓體" panose="020F0309000000000000" pitchFamily="49" charset="-120"/>
                <a:ea typeface="華康細圓體" panose="020F0309000000000000" pitchFamily="49" charset="-120"/>
              </a:rPr>
              <a:t>不同</a:t>
            </a:r>
          </a:p>
          <a:p>
            <a:pPr algn="l"/>
            <a:r>
              <a:rPr kumimoji="1" lang="zh-TW" altLang="en-US" sz="1995">
                <a:latin typeface="華康細圓體" panose="020F0309000000000000" pitchFamily="49" charset="-120"/>
                <a:ea typeface="華康細圓體" panose="020F0309000000000000" pitchFamily="49" charset="-120"/>
              </a:rPr>
              <a:t>方向</a:t>
            </a:r>
            <a:endParaRPr kumimoji="1" lang="en-US" altLang="zh-TW" sz="1995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24" name="AutoShape 22">
            <a:extLst>
              <a:ext uri="{FF2B5EF4-FFF2-40B4-BE49-F238E27FC236}">
                <a16:creationId xmlns:a16="http://schemas.microsoft.com/office/drawing/2014/main" id="{DDE5E851-28E4-4EAE-B3B2-4E18E95C8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5819" y="5088697"/>
            <a:ext cx="994884" cy="345546"/>
          </a:xfrm>
          <a:prstGeom prst="wedgeRoundRectCallout">
            <a:avLst>
              <a:gd name="adj1" fmla="val 8176"/>
              <a:gd name="adj2" fmla="val -170833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algn="l"/>
            <a:r>
              <a:rPr kumimoji="1" lang="zh-TW" altLang="en-US" sz="1995">
                <a:latin typeface="華康細圓體" panose="020F0309000000000000" pitchFamily="49" charset="-120"/>
                <a:ea typeface="華康細圓體" panose="020F0309000000000000" pitchFamily="49" charset="-120"/>
              </a:rPr>
              <a:t>同方向</a:t>
            </a:r>
            <a:endParaRPr kumimoji="1" lang="en-US" altLang="zh-TW" sz="1995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E414E423-A9A4-460D-B4EB-9D2C1375C6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1230" y="1969662"/>
            <a:ext cx="2601754" cy="1638343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AE1ED37B-CDB3-4E49-BF72-9B35758275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3110"/>
          <a:stretch/>
        </p:blipFill>
        <p:spPr>
          <a:xfrm>
            <a:off x="8142408" y="1848646"/>
            <a:ext cx="4049592" cy="2259968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2D273C22-D24A-44B6-907A-4CBD38EC03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20" y="3873505"/>
            <a:ext cx="4653765" cy="2775930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9FFB9A09-5D7C-45A1-B506-570FBB2698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4670" y="4059463"/>
            <a:ext cx="3260357" cy="2345933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85CF5C8F-4BD2-496B-A238-681DCBF058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73900" y="4005217"/>
            <a:ext cx="3048080" cy="2100998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ABF51A54-3EBD-416A-BD50-B64A1AE904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92258" y="3254387"/>
            <a:ext cx="1497703" cy="51986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505A5F9E-8EB3-4EFB-9E34-C9990336AE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55686" y="3608005"/>
            <a:ext cx="1497703" cy="53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25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8" name="Rectangle 2"/>
          <p:cNvSpPr>
            <a:spLocks noChangeArrowheads="1"/>
          </p:cNvSpPr>
          <p:nvPr/>
        </p:nvSpPr>
        <p:spPr bwMode="auto">
          <a:xfrm>
            <a:off x="0" y="901544"/>
            <a:ext cx="12192000" cy="103515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1-1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曲線與曲面連續性</a:t>
            </a: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 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曲線之曲率連續性（</a:t>
            </a: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Curvature Continue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） </a:t>
            </a:r>
            <a:endParaRPr lang="en-US" altLang="zh-TW" sz="2358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22" name="Rectangle 20">
            <a:extLst>
              <a:ext uri="{FF2B5EF4-FFF2-40B4-BE49-F238E27FC236}">
                <a16:creationId xmlns:a16="http://schemas.microsoft.com/office/drawing/2014/main" id="{CC664F33-0FA6-4BD5-B54E-226171D63F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1853" y="6261814"/>
            <a:ext cx="3386347" cy="428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2650" tIns="32650" rIns="32650" bIns="32650" anchor="ctr">
            <a:spAutoFit/>
          </a:bodyPr>
          <a:lstStyle/>
          <a:p>
            <a:r>
              <a:rPr lang="en-US" altLang="zh-TW" sz="2358">
                <a:solidFill>
                  <a:srgbClr val="FF0000"/>
                </a:solidFill>
                <a:ea typeface="華康細圓體" pitchFamily="49" charset="-120"/>
              </a:rPr>
              <a:t>C3=</a:t>
            </a:r>
            <a:r>
              <a:rPr lang="zh-TW" altLang="en-US" sz="2358">
                <a:solidFill>
                  <a:srgbClr val="FF0000"/>
                </a:solidFill>
                <a:ea typeface="華康細圓體" pitchFamily="49" charset="-120"/>
              </a:rPr>
              <a:t>曲率變化率連續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0F2D1163-227B-41AF-8024-5B1FF66A8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6128" y="2318891"/>
            <a:ext cx="5400545" cy="3221378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0B123803-3C46-485D-8120-6C588A9E8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70" y="2318891"/>
            <a:ext cx="5839764" cy="3409609"/>
          </a:xfrm>
          <a:prstGeom prst="rect">
            <a:avLst/>
          </a:prstGeom>
        </p:spPr>
      </p:pic>
      <p:sp>
        <p:nvSpPr>
          <p:cNvPr id="30" name="Rectangle 20">
            <a:extLst>
              <a:ext uri="{FF2B5EF4-FFF2-40B4-BE49-F238E27FC236}">
                <a16:creationId xmlns:a16="http://schemas.microsoft.com/office/drawing/2014/main" id="{5A565273-57D2-486C-B6D7-77627C460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6471" y="6297769"/>
            <a:ext cx="1936656" cy="428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2650" tIns="32650" rIns="32650" bIns="32650" anchor="ctr">
            <a:spAutoFit/>
          </a:bodyPr>
          <a:lstStyle/>
          <a:p>
            <a:r>
              <a:rPr lang="en-US" altLang="zh-TW" sz="2358">
                <a:solidFill>
                  <a:srgbClr val="FF0000"/>
                </a:solidFill>
                <a:ea typeface="華康細圓體" pitchFamily="49" charset="-120"/>
              </a:rPr>
              <a:t>C2=</a:t>
            </a:r>
            <a:r>
              <a:rPr lang="zh-TW" altLang="en-US" sz="2358">
                <a:solidFill>
                  <a:srgbClr val="FF0000"/>
                </a:solidFill>
                <a:ea typeface="華康細圓體" pitchFamily="49" charset="-120"/>
              </a:rPr>
              <a:t>同等曲率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8E39393-45AD-4F2B-8572-4C46BE938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1219" y="5238503"/>
            <a:ext cx="2867468" cy="81374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E6AE1A7-A85E-4C51-8A8C-19D41EBB72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650" y="5102538"/>
            <a:ext cx="2422299" cy="81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82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354" name="Rectangle 2"/>
          <p:cNvSpPr>
            <a:spLocks noChangeArrowheads="1"/>
          </p:cNvSpPr>
          <p:nvPr/>
        </p:nvSpPr>
        <p:spPr bwMode="auto">
          <a:xfrm>
            <a:off x="0" y="901544"/>
            <a:ext cx="12193440" cy="103515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1-1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曲線與曲面連續性</a:t>
            </a: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 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曲面連續性（</a:t>
            </a: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Graph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）</a:t>
            </a:r>
            <a:r>
              <a:rPr lang="zh-TW" altLang="en-US" sz="1632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endParaRPr lang="en-US" altLang="zh-TW" sz="1632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612360" name="Picture 8"/>
          <p:cNvPicPr>
            <a:picLocks noChangeAspect="1" noChangeArrowheads="1"/>
          </p:cNvPicPr>
          <p:nvPr/>
        </p:nvPicPr>
        <p:blipFill>
          <a:blip r:embed="rId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970" y="2095248"/>
            <a:ext cx="2336752" cy="1903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2361" name="Picture 9"/>
          <p:cNvPicPr>
            <a:picLocks noChangeAspect="1" noChangeArrowheads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7565" y="1994607"/>
            <a:ext cx="3239129" cy="2605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236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487" y="4348078"/>
            <a:ext cx="2783314" cy="2159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2363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073" y="4338630"/>
            <a:ext cx="2673004" cy="220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2364" name="Picture 12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06" y="2016076"/>
            <a:ext cx="2349710" cy="1935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2365" name="Rectangle 13"/>
          <p:cNvSpPr>
            <a:spLocks noChangeArrowheads="1"/>
          </p:cNvSpPr>
          <p:nvPr/>
        </p:nvSpPr>
        <p:spPr bwMode="auto">
          <a:xfrm>
            <a:off x="744543" y="3986365"/>
            <a:ext cx="1796837" cy="428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2650" tIns="32650" rIns="32650" bIns="32650" anchor="ctr">
            <a:spAutoFit/>
          </a:bodyPr>
          <a:lstStyle/>
          <a:p>
            <a:r>
              <a:rPr lang="en-US" altLang="zh-TW" sz="2358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G-1=</a:t>
            </a:r>
            <a:r>
              <a:rPr lang="zh-TW" altLang="en-US" sz="2358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不相連</a:t>
            </a:r>
          </a:p>
        </p:txBody>
      </p:sp>
      <p:sp>
        <p:nvSpPr>
          <p:cNvPr id="612366" name="Rectangle 14"/>
          <p:cNvSpPr>
            <a:spLocks noChangeArrowheads="1"/>
          </p:cNvSpPr>
          <p:nvPr/>
        </p:nvSpPr>
        <p:spPr bwMode="auto">
          <a:xfrm>
            <a:off x="4990254" y="3986365"/>
            <a:ext cx="2211492" cy="428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2650" tIns="32650" rIns="32650" bIns="32650" anchor="ctr">
            <a:spAutoFit/>
          </a:bodyPr>
          <a:lstStyle/>
          <a:p>
            <a:r>
              <a:rPr lang="en-US" altLang="zh-TW" sz="2358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G0=</a:t>
            </a:r>
            <a:r>
              <a:rPr lang="zh-TW" altLang="en-US" sz="2358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相接連續</a:t>
            </a:r>
          </a:p>
        </p:txBody>
      </p:sp>
      <p:sp>
        <p:nvSpPr>
          <p:cNvPr id="612367" name="Rectangle 15"/>
          <p:cNvSpPr>
            <a:spLocks noChangeArrowheads="1"/>
          </p:cNvSpPr>
          <p:nvPr/>
        </p:nvSpPr>
        <p:spPr bwMode="auto">
          <a:xfrm>
            <a:off x="9767120" y="5213182"/>
            <a:ext cx="2073274" cy="428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2650" tIns="32650" rIns="32650" bIns="32650" anchor="ctr">
            <a:spAutoFit/>
          </a:bodyPr>
          <a:lstStyle/>
          <a:p>
            <a:r>
              <a:rPr lang="en-US" altLang="zh-TW" sz="2358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G1=</a:t>
            </a:r>
            <a:r>
              <a:rPr lang="zh-TW" altLang="en-US" sz="2358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相切連續</a:t>
            </a:r>
            <a:endParaRPr lang="en-US" altLang="zh-TW" sz="2358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612368" name="Rectangle 16"/>
          <p:cNvSpPr>
            <a:spLocks noChangeArrowheads="1"/>
          </p:cNvSpPr>
          <p:nvPr/>
        </p:nvSpPr>
        <p:spPr bwMode="auto">
          <a:xfrm>
            <a:off x="2462309" y="6615456"/>
            <a:ext cx="2211492" cy="428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2650" tIns="32650" rIns="32650" bIns="32650" anchor="ctr">
            <a:spAutoFit/>
          </a:bodyPr>
          <a:lstStyle/>
          <a:p>
            <a:r>
              <a:rPr lang="en-US" altLang="zh-TW" sz="2358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G2=</a:t>
            </a:r>
            <a:r>
              <a:rPr lang="zh-TW" altLang="en-US" sz="2358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曲率連續</a:t>
            </a:r>
          </a:p>
        </p:txBody>
      </p:sp>
      <p:sp>
        <p:nvSpPr>
          <p:cNvPr id="612369" name="Rectangle 17"/>
          <p:cNvSpPr>
            <a:spLocks noChangeArrowheads="1"/>
          </p:cNvSpPr>
          <p:nvPr/>
        </p:nvSpPr>
        <p:spPr bwMode="auto">
          <a:xfrm>
            <a:off x="6022606" y="6627850"/>
            <a:ext cx="3174700" cy="428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2650" tIns="32650" rIns="32650" bIns="32650" anchor="ctr">
            <a:spAutoFit/>
          </a:bodyPr>
          <a:lstStyle/>
          <a:p>
            <a:r>
              <a:rPr lang="en-US" altLang="zh-TW" sz="2358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G3=</a:t>
            </a:r>
            <a:r>
              <a:rPr lang="zh-TW" altLang="en-US" sz="2358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曲率變化率連續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50EEF537-FAFC-4A0D-A582-98B2A4B638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82958" y="5762537"/>
            <a:ext cx="1499941" cy="1235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27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2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12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612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612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612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612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612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612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612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612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2365" grpId="0"/>
      <p:bldP spid="612366" grpId="0"/>
      <p:bldP spid="612367" grpId="0"/>
      <p:bldP spid="612368" grpId="0"/>
      <p:bldP spid="61236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354" name="Rectangle 2"/>
          <p:cNvSpPr>
            <a:spLocks noChangeArrowheads="1"/>
          </p:cNvSpPr>
          <p:nvPr/>
        </p:nvSpPr>
        <p:spPr bwMode="auto">
          <a:xfrm>
            <a:off x="0" y="902441"/>
            <a:ext cx="12193440" cy="103336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1-1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曲線與曲面連續性</a:t>
            </a: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 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曲面連續性建構</a:t>
            </a:r>
            <a:endParaRPr lang="en-US" altLang="zh-TW" sz="1632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36" y="3367328"/>
            <a:ext cx="3341059" cy="257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4943294" y="6516392"/>
            <a:ext cx="2306851" cy="496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algn="ctr"/>
            <a:r>
              <a:rPr lang="zh-TW" altLang="en-US" sz="280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先接再說</a:t>
            </a:r>
            <a:endParaRPr lang="zh-TW" altLang="en-US" sz="2800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875" y="2478343"/>
            <a:ext cx="5025125" cy="3818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828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2356</TotalTime>
  <Words>1054</Words>
  <Application>Microsoft Office PowerPoint</Application>
  <PresentationFormat>自訂</PresentationFormat>
  <Paragraphs>244</Paragraphs>
  <Slides>52</Slides>
  <Notes>3</Notes>
  <HiddenSlides>0</HiddenSlides>
  <MMClips>1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52</vt:i4>
      </vt:variant>
    </vt:vector>
  </HeadingPairs>
  <TitlesOfParts>
    <vt:vector size="60" baseType="lpstr">
      <vt:lpstr>華康中圓體</vt:lpstr>
      <vt:lpstr>華康中圓體(P)</vt:lpstr>
      <vt:lpstr>華康細圓體</vt:lpstr>
      <vt:lpstr>華康細圓體(P)</vt:lpstr>
      <vt:lpstr>Arial</vt:lpstr>
      <vt:lpstr>Calibri</vt:lpstr>
      <vt:lpstr>Times New Roman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武大郎</dc:creator>
  <cp:lastModifiedBy>幾何科技有限公司</cp:lastModifiedBy>
  <cp:revision>33</cp:revision>
  <dcterms:created xsi:type="dcterms:W3CDTF">2018-11-14T04:33:08Z</dcterms:created>
  <dcterms:modified xsi:type="dcterms:W3CDTF">2024-11-04T11:14:00Z</dcterms:modified>
</cp:coreProperties>
</file>