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0" r:id="rId10"/>
  </p:sldMasterIdLst>
  <p:notesMasterIdLst>
    <p:notesMasterId r:id="rId62"/>
  </p:notesMasterIdLst>
  <p:sldIdLst>
    <p:sldId id="1072" r:id="rId11"/>
    <p:sldId id="1073" r:id="rId12"/>
    <p:sldId id="1074" r:id="rId13"/>
    <p:sldId id="847" r:id="rId14"/>
    <p:sldId id="1075" r:id="rId15"/>
    <p:sldId id="799" r:id="rId16"/>
    <p:sldId id="779" r:id="rId17"/>
    <p:sldId id="780" r:id="rId18"/>
    <p:sldId id="784" r:id="rId19"/>
    <p:sldId id="1031" r:id="rId20"/>
    <p:sldId id="1116" r:id="rId21"/>
    <p:sldId id="1038" r:id="rId22"/>
    <p:sldId id="1054" r:id="rId23"/>
    <p:sldId id="1032" r:id="rId24"/>
    <p:sldId id="1086" r:id="rId25"/>
    <p:sldId id="1087" r:id="rId26"/>
    <p:sldId id="1088" r:id="rId27"/>
    <p:sldId id="955" r:id="rId28"/>
    <p:sldId id="800" r:id="rId29"/>
    <p:sldId id="862" r:id="rId30"/>
    <p:sldId id="1034" r:id="rId31"/>
    <p:sldId id="846" r:id="rId32"/>
    <p:sldId id="865" r:id="rId33"/>
    <p:sldId id="866" r:id="rId34"/>
    <p:sldId id="1107" r:id="rId35"/>
    <p:sldId id="1108" r:id="rId36"/>
    <p:sldId id="1109" r:id="rId37"/>
    <p:sldId id="1110" r:id="rId38"/>
    <p:sldId id="1113" r:id="rId39"/>
    <p:sldId id="1114" r:id="rId40"/>
    <p:sldId id="831" r:id="rId41"/>
    <p:sldId id="832" r:id="rId42"/>
    <p:sldId id="874" r:id="rId43"/>
    <p:sldId id="805" r:id="rId44"/>
    <p:sldId id="1060" r:id="rId45"/>
    <p:sldId id="1115" r:id="rId46"/>
    <p:sldId id="1105" r:id="rId47"/>
    <p:sldId id="1061" r:id="rId48"/>
    <p:sldId id="1069" r:id="rId49"/>
    <p:sldId id="1117" r:id="rId50"/>
    <p:sldId id="1064" r:id="rId51"/>
    <p:sldId id="1065" r:id="rId52"/>
    <p:sldId id="1091" r:id="rId53"/>
    <p:sldId id="1078" r:id="rId54"/>
    <p:sldId id="1092" r:id="rId55"/>
    <p:sldId id="1046" r:id="rId56"/>
    <p:sldId id="1093" r:id="rId57"/>
    <p:sldId id="1066" r:id="rId58"/>
    <p:sldId id="1067" r:id="rId59"/>
    <p:sldId id="1068" r:id="rId60"/>
    <p:sldId id="1111" r:id="rId61"/>
  </p:sldIdLst>
  <p:sldSz cx="9144000" cy="6858000" type="screen4x3"/>
  <p:notesSz cx="6735763" cy="9866313"/>
  <p:embeddedFontLst>
    <p:embeddedFont>
      <p:font typeface="Dosis" pitchFamily="2" charset="0"/>
      <p:regular r:id="rId63"/>
      <p:bold r:id="rId64"/>
    </p:embeddedFont>
    <p:embeddedFont>
      <p:font typeface="Dosis ExtraBold" pitchFamily="2" charset="0"/>
      <p:bold r:id="rId65"/>
    </p:embeddedFont>
    <p:embeddedFont>
      <p:font typeface="Dosis Medium" pitchFamily="2" charset="0"/>
      <p:regular r:id="rId66"/>
      <p:bold r:id="rId67"/>
    </p:embeddedFont>
    <p:embeddedFont>
      <p:font typeface="Dosis SemiBold" pitchFamily="2" charset="0"/>
      <p:regular r:id="rId68"/>
      <p:bold r:id="rId6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9D9D9"/>
    <a:srgbClr val="EEEEEE"/>
    <a:srgbClr val="EBE3F1"/>
    <a:srgbClr val="00ACA4"/>
    <a:srgbClr val="DEEBF7"/>
    <a:srgbClr val="F3F6FB"/>
    <a:srgbClr val="C7E6A4"/>
    <a:srgbClr val="565F88"/>
    <a:srgbClr val="4B5377"/>
    <a:srgbClr val="424D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60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Master" Target="slideMasters/slideMaster4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font" Target="fonts/font4.fntdata"/><Relationship Id="rId7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slide" Target="slides/slide5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font" Target="fonts/font3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font" Target="fonts/font5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notesMaster" Target="notesMasters/notesMaster1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09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510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8790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329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15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474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61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426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063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0390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220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013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017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10/05/2026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87260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9.png"/><Relationship Id="rId5" Type="http://schemas.openxmlformats.org/officeDocument/2006/relationships/image" Target="../media/image31.gif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4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4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1BB0BE7-67FB-4ABE-8B66-D66B81FA7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3" name="C63E22ED">
            <a:hlinkClick r:id="" action="ppaction://media"/>
            <a:extLst>
              <a:ext uri="{FF2B5EF4-FFF2-40B4-BE49-F238E27FC236}">
                <a16:creationId xmlns:a16="http://schemas.microsoft.com/office/drawing/2014/main" id="{97301E44-BEF0-4909-B646-ED5C1B6903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000" y="2023353"/>
            <a:ext cx="7920000" cy="4463443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80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B9673A6-9BA9-4367-B06B-06CAF2AAF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606" y="1715678"/>
            <a:ext cx="7107809" cy="487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95F4BE9-4E53-4180-9C18-B4B52956D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41" y="1970202"/>
            <a:ext cx="7296347" cy="453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E5C437D-85F9-46FB-BC18-2AD46EB009AA}"/>
              </a:ext>
            </a:extLst>
          </p:cNvPr>
          <p:cNvGrpSpPr/>
          <p:nvPr/>
        </p:nvGrpSpPr>
        <p:grpSpPr>
          <a:xfrm>
            <a:off x="2436830" y="2297950"/>
            <a:ext cx="4405094" cy="3632028"/>
            <a:chOff x="2277945" y="2277248"/>
            <a:chExt cx="4728413" cy="411111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0C2D32C-CE34-4190-84FF-DA21E165E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965AFE2-22EC-4394-9DA4-D4A76D6F8268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A6FDAC28-1FA4-4089-E8A7-8332C871F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53BF151A-9F20-284F-47E6-2D5547755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sur le terrain du sport. Chacun pose à l’autre les questions suivantes :</a:t>
            </a:r>
          </a:p>
        </p:txBody>
      </p:sp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3C6B4BC-E397-2347-1A30-A8F4B4B45ACC}"/>
              </a:ext>
            </a:extLst>
          </p:cNvPr>
          <p:cNvSpPr txBox="1"/>
          <p:nvPr/>
        </p:nvSpPr>
        <p:spPr>
          <a:xfrm>
            <a:off x="4159880" y="2973969"/>
            <a:ext cx="4424835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401DA5F-25D3-4C34-AC27-3F5E4551B4D5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180907E-9FCA-42D5-80E2-CB6547E3B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867C60D-7A6D-4285-B6C8-CF3E6FF8A59A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EEE63F5-4238-447A-B09F-3C946A7BBE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1762B6C1-23D0-47C0-832F-2EB48A022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E99CE5D-8B34-40D0-A360-ACA61785AF0F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sur le terrain du sport. Chacun pose à l’autre les questions suivantes :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F0598E2-7327-445D-A7E2-C2ADE36D360B}"/>
              </a:ext>
            </a:extLst>
          </p:cNvPr>
          <p:cNvSpPr txBox="1"/>
          <p:nvPr/>
        </p:nvSpPr>
        <p:spPr>
          <a:xfrm>
            <a:off x="4138488" y="3110682"/>
            <a:ext cx="4424835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C749FE0-3A5D-4ECA-BCAF-462225EB92A2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750D9AE-8EA5-464B-80E7-396BDC7C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CCE30DAF-6316-43D8-A99F-D8EBB0A47CCD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ABC9B3E0-97D5-4600-BFFE-6910E39F9F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7A170595-2024-4381-BD04-B7A30E0DA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0AAB69-2DF8-4BF1-AD0A-F95C9805C82A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</a:t>
            </a:r>
            <a:r>
              <a:rPr lang="fr-FR" sz="200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rencontrent sur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 terrain du sport. Chacun pose à l’autre les questions suivantes :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7DDDE96-5496-46D3-85C3-98AE63EE12AD}"/>
              </a:ext>
            </a:extLst>
          </p:cNvPr>
          <p:cNvSpPr txBox="1"/>
          <p:nvPr/>
        </p:nvSpPr>
        <p:spPr>
          <a:xfrm>
            <a:off x="4091354" y="3082401"/>
            <a:ext cx="4424835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C1B18432-4377-44E9-A23C-402701ED20A0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CB754EC2-853F-4F47-998F-DE61CE8C7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53C85025-2E26-4890-A3D2-3FD200E3E7B3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8ED5EE70-01AE-493F-87F1-FA8B0D773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B05267EC-4D1A-4ECC-8B55-49F101EF2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1902" y="2572438"/>
            <a:ext cx="3312587" cy="220839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7174708-A10C-4DA3-9732-47395C48E586}"/>
              </a:ext>
            </a:extLst>
          </p:cNvPr>
          <p:cNvSpPr txBox="1"/>
          <p:nvPr/>
        </p:nvSpPr>
        <p:spPr>
          <a:xfrm>
            <a:off x="4107165" y="2361227"/>
            <a:ext cx="4424835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il - ail - </a:t>
            </a:r>
            <a:r>
              <a:rPr lang="fr-FR" sz="1400" dirty="0" err="1"/>
              <a:t>eil</a:t>
            </a:r>
            <a:r>
              <a:rPr lang="fr-FR" sz="1400" dirty="0"/>
              <a:t> - </a:t>
            </a:r>
            <a:r>
              <a:rPr lang="fr-FR" sz="1400" dirty="0" err="1"/>
              <a:t>euil</a:t>
            </a:r>
            <a:r>
              <a:rPr lang="fr-FR" sz="1400" dirty="0"/>
              <a:t> - </a:t>
            </a:r>
            <a:r>
              <a:rPr lang="fr-FR" sz="1400" dirty="0" err="1"/>
              <a:t>ouil</a:t>
            </a:r>
            <a:r>
              <a:rPr lang="fr-FR" sz="1400" dirty="0"/>
              <a:t> ».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 verbe faire au présent.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conjuguer Le verbe faire au présent.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2160966" y="2482836"/>
            <a:ext cx="4822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 verbe 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faire </a:t>
            </a:r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au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 présent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vidéo.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Le verbe faire au présent">
            <a:hlinkClick r:id="" action="ppaction://media"/>
            <a:extLst>
              <a:ext uri="{FF2B5EF4-FFF2-40B4-BE49-F238E27FC236}">
                <a16:creationId xmlns:a16="http://schemas.microsoft.com/office/drawing/2014/main" id="{CDB8B9C8-0091-463B-8D9E-A3A065418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5864" y="2223451"/>
            <a:ext cx="7692272" cy="364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747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Google Shape;372;p53">
            <a:extLst>
              <a:ext uri="{FF2B5EF4-FFF2-40B4-BE49-F238E27FC236}">
                <a16:creationId xmlns:a16="http://schemas.microsoft.com/office/drawing/2014/main" id="{93172C37-FBC0-422B-BF42-33BF52708A54}"/>
              </a:ext>
            </a:extLst>
          </p:cNvPr>
          <p:cNvSpPr/>
          <p:nvPr/>
        </p:nvSpPr>
        <p:spPr>
          <a:xfrm>
            <a:off x="1152000" y="2405441"/>
            <a:ext cx="6839999" cy="4004324"/>
          </a:xfrm>
          <a:prstGeom prst="roundRect">
            <a:avLst>
              <a:gd name="adj" fmla="val 6643"/>
            </a:avLst>
          </a:prstGeom>
          <a:solidFill>
            <a:srgbClr val="E2E9F6"/>
          </a:solidFill>
          <a:ln w="38100" cap="flat" cmpd="sng">
            <a:solidFill>
              <a:srgbClr val="0A30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369;p53" descr="Image générée">
            <a:extLst>
              <a:ext uri="{FF2B5EF4-FFF2-40B4-BE49-F238E27FC236}">
                <a16:creationId xmlns:a16="http://schemas.microsoft.com/office/drawing/2014/main" id="{52A7A0BE-F7D3-482F-8CC0-4ABE4D56FF85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85" b="89685" l="8883" r="92264">
                        <a14:foregroundMark x1="19771" y1="48424" x2="9169" y2="48424"/>
                        <a14:foregroundMark x1="20630" y1="30946" x2="11748" y2="26074"/>
                        <a14:foregroundMark x1="32951" y1="19198" x2="26074" y2="11461"/>
                        <a14:foregroundMark x1="49857" y1="15473" x2="49857" y2="4871"/>
                        <a14:foregroundMark x1="69341" y1="18338" x2="70181" y2="17532"/>
                        <a14:foregroundMark x1="79083" y1="30946" x2="88825" y2="27221"/>
                        <a14:foregroundMark x1="79943" y1="47564" x2="92264" y2="46418"/>
                        <a14:backgroundMark x1="74785" y1="12607" x2="71920" y2="18338"/>
                        <a14:backgroundMark x1="77364" y1="10602" x2="77364" y2="10602"/>
                        <a14:backgroundMark x1="78223" y1="11461" x2="76504" y2="16332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84493" y="1768073"/>
            <a:ext cx="1152831" cy="1216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33;p15">
            <a:extLst>
              <a:ext uri="{FF2B5EF4-FFF2-40B4-BE49-F238E27FC236}">
                <a16:creationId xmlns:a16="http://schemas.microsoft.com/office/drawing/2014/main" id="{43218DCC-2DE9-4CF5-867F-91F9DBD31149}"/>
              </a:ext>
            </a:extLst>
          </p:cNvPr>
          <p:cNvSpPr txBox="1"/>
          <p:nvPr/>
        </p:nvSpPr>
        <p:spPr>
          <a:xfrm>
            <a:off x="1671538" y="2405440"/>
            <a:ext cx="580092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200000"/>
              </a:lnSpc>
              <a:buClr>
                <a:srgbClr val="00ACA4"/>
              </a:buClr>
              <a:buSzPts val="2400"/>
            </a:pPr>
            <a:r>
              <a:rPr lang="fr-FR" sz="2400" b="1" dirty="0">
                <a:solidFill>
                  <a:srgbClr val="424D7B"/>
                </a:solidFill>
              </a:rPr>
              <a:t>Le verbe </a:t>
            </a:r>
            <a:r>
              <a:rPr lang="fr-FR" sz="2400" b="1" dirty="0">
                <a:solidFill>
                  <a:srgbClr val="00ACA4"/>
                </a:solidFill>
                <a:uFill>
                  <a:solidFill>
                    <a:srgbClr val="FF0000"/>
                  </a:solidFill>
                </a:uFill>
              </a:rPr>
              <a:t>faire </a:t>
            </a:r>
            <a:r>
              <a:rPr lang="fr-FR" sz="2400" b="1" dirty="0">
                <a:solidFill>
                  <a:srgbClr val="424D7B"/>
                </a:solidFill>
              </a:rPr>
              <a:t>au présent  </a:t>
            </a:r>
            <a:endParaRPr lang="fr-FR" sz="2400" b="1" u="sng" dirty="0">
              <a:solidFill>
                <a:srgbClr val="00ACA4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16" name="Google Shape;236;p15">
            <a:extLst>
              <a:ext uri="{FF2B5EF4-FFF2-40B4-BE49-F238E27FC236}">
                <a16:creationId xmlns:a16="http://schemas.microsoft.com/office/drawing/2014/main" id="{971D43CB-CE66-4E24-A213-59D0B57477E6}"/>
              </a:ext>
            </a:extLst>
          </p:cNvPr>
          <p:cNvSpPr txBox="1"/>
          <p:nvPr/>
        </p:nvSpPr>
        <p:spPr>
          <a:xfrm>
            <a:off x="1727003" y="3128771"/>
            <a:ext cx="232545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Je </a:t>
            </a:r>
            <a:r>
              <a:rPr lang="fr-FR" sz="2400" b="1" dirty="0">
                <a:solidFill>
                  <a:srgbClr val="424D7B"/>
                </a:solidFill>
              </a:rPr>
              <a:t>fai</a:t>
            </a:r>
            <a:r>
              <a:rPr lang="fr-FR" sz="2400" b="1" dirty="0">
                <a:solidFill>
                  <a:srgbClr val="00ACA4"/>
                </a:solidFill>
              </a:rPr>
              <a:t>s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Tu </a:t>
            </a:r>
            <a:r>
              <a:rPr lang="fr-FR" sz="2400" b="1" dirty="0">
                <a:solidFill>
                  <a:srgbClr val="424D7B"/>
                </a:solidFill>
              </a:rPr>
              <a:t>fai</a:t>
            </a:r>
            <a:r>
              <a:rPr lang="fr-FR" sz="2400" b="1" dirty="0">
                <a:solidFill>
                  <a:srgbClr val="00ACA4"/>
                </a:solidFill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Il </a:t>
            </a:r>
            <a:r>
              <a:rPr lang="fr-FR" sz="2400" b="1" dirty="0">
                <a:solidFill>
                  <a:srgbClr val="424D7B"/>
                </a:solidFill>
              </a:rPr>
              <a:t>fai</a:t>
            </a:r>
            <a:r>
              <a:rPr lang="fr-FR" sz="2400" b="1" dirty="0">
                <a:solidFill>
                  <a:srgbClr val="00ACA4"/>
                </a:solidFill>
              </a:rPr>
              <a:t>t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rPr>
              <a:t>Elle </a:t>
            </a:r>
            <a:r>
              <a:rPr lang="fr-FR" sz="2400" b="1" dirty="0">
                <a:solidFill>
                  <a:srgbClr val="424D7B"/>
                </a:solidFill>
              </a:rPr>
              <a:t>fai</a:t>
            </a:r>
            <a:r>
              <a:rPr lang="fr-FR" sz="2400" b="1" dirty="0">
                <a:solidFill>
                  <a:srgbClr val="00ACA4"/>
                </a:solidFill>
              </a:rPr>
              <a:t>t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81;p19">
            <a:extLst>
              <a:ext uri="{FF2B5EF4-FFF2-40B4-BE49-F238E27FC236}">
                <a16:creationId xmlns:a16="http://schemas.microsoft.com/office/drawing/2014/main" id="{7B780A62-6428-4838-90F5-F090E4720AC0}"/>
              </a:ext>
            </a:extLst>
          </p:cNvPr>
          <p:cNvSpPr txBox="1"/>
          <p:nvPr/>
        </p:nvSpPr>
        <p:spPr>
          <a:xfrm>
            <a:off x="4572000" y="3128771"/>
            <a:ext cx="282468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Nous </a:t>
            </a:r>
            <a:r>
              <a:rPr lang="fr-FR" sz="2400" b="1" dirty="0">
                <a:solidFill>
                  <a:srgbClr val="424D7B"/>
                </a:solidFill>
              </a:rPr>
              <a:t>fais</a:t>
            </a:r>
            <a:r>
              <a:rPr lang="fr-FR" sz="2400" b="1" dirty="0">
                <a:solidFill>
                  <a:srgbClr val="00ACA4"/>
                </a:solidFill>
              </a:rPr>
              <a:t>ons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Vous </a:t>
            </a:r>
            <a:r>
              <a:rPr lang="fr-FR" sz="2400" b="1" dirty="0">
                <a:solidFill>
                  <a:srgbClr val="424D7B"/>
                </a:solidFill>
              </a:rPr>
              <a:t>fait</a:t>
            </a:r>
            <a:r>
              <a:rPr lang="fr-FR" sz="2400" b="1" dirty="0">
                <a:solidFill>
                  <a:srgbClr val="00ACA4"/>
                </a:solidFill>
              </a:rPr>
              <a:t>es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Ils </a:t>
            </a:r>
            <a:r>
              <a:rPr lang="fr-FR" sz="2400" b="1" dirty="0">
                <a:solidFill>
                  <a:srgbClr val="424D7B"/>
                </a:solidFill>
              </a:rPr>
              <a:t>f</a:t>
            </a:r>
            <a:r>
              <a:rPr lang="fr-FR" sz="2400" b="1" dirty="0">
                <a:solidFill>
                  <a:srgbClr val="00ACA4"/>
                </a:solidFill>
              </a:rPr>
              <a:t>ont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rPr>
              <a:t>Elles </a:t>
            </a:r>
            <a:r>
              <a:rPr lang="fr-FR" sz="2400" b="1" dirty="0">
                <a:solidFill>
                  <a:srgbClr val="424D7B"/>
                </a:solidFill>
              </a:rPr>
              <a:t>f</a:t>
            </a:r>
            <a:r>
              <a:rPr lang="fr-FR" sz="2400" b="1" dirty="0">
                <a:solidFill>
                  <a:srgbClr val="00ACA4"/>
                </a:solidFill>
              </a:rPr>
              <a:t>ont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faire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du tennis.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fait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fais du tennis.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D18D1DB2-50DC-4DCD-856E-D315F9BA6D0D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fai</a:t>
            </a:r>
            <a:r>
              <a:rPr lang="fr-FR" sz="40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s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du tennis.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F5E49B-D39E-4A5A-AC28-FAD50ED707E7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519A277-00A1-4B33-97EF-36623765FC6A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fait</a:t>
            </a: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92C4-6CEB-0CEC-BFD9-51978FF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DEAAB66-5121-FAEE-E179-EBE72A943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faire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F2A87D-DC94-A650-1084-A032977C51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96619A-184B-AC23-FD01-D300A8008A01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fait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77CC7C2-B83F-F87D-68EA-F14FE0E9BC45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faites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814F54-CE0C-6E61-25C9-8A0D72F30B51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Mon frère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de la boxe.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9CBC-DE2C-4260-0C67-18299D93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3597B4A6-C68C-416C-DA35-A5D88D07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Mon frère fait de la boxe.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E1F9A57-8657-268F-1D68-11BAEA6D0F6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08F2411-7810-7268-7585-E3032E985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F0DA7F8-921B-F5B6-57D9-ADD2D7081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082BE18-5989-4202-A1DB-D91DAF3433AA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fait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ACF011C-973F-4BA9-A427-B79CFFEDDBFF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faites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E8EE5ED-2115-4238-BB74-87EBBC24945D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Mon frère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fai</a:t>
            </a:r>
            <a:r>
              <a:rPr lang="fr-FR" sz="36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t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de la boxe.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faire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font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faisons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du football.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faisons du football.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7397F0B-49E0-44D9-A056-9E16A37D34C4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font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71C81FB-A359-4F7B-84A1-50A53D3171B2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faisons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4243D87-BCC1-4CF9-9A59-0D34EFFAD2A3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fais</a:t>
            </a:r>
            <a:r>
              <a:rPr lang="fr-FR" sz="36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ons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du football.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faire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faisons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font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du karaté.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3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Elles font du karaté.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7BC444B-CEF9-4009-BB24-E8A8556F0BC2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faisons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545FD88-C1A7-4123-BF0A-26D266AA3654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font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6C6401-1E30-47E1-BCC7-E3013C7260C9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f</a:t>
            </a:r>
            <a:r>
              <a:rPr lang="fr-FR" sz="4000" b="1" dirty="0">
                <a:solidFill>
                  <a:srgbClr val="FF0000"/>
                </a:solidFill>
                <a:latin typeface="Dosis SemiBold" pitchFamily="2" charset="0"/>
                <a:cs typeface="Arial" panose="020B0604020202020204" pitchFamily="34" charset="0"/>
              </a:rPr>
              <a:t>ont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du karaté.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1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0C56C80-467B-4B41-9ED5-917D8A710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76" y="1615550"/>
            <a:ext cx="3252248" cy="4953599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116.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3070191" y="4092349"/>
            <a:ext cx="3003618" cy="10356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381979"/>
            <a:ext cx="3289659" cy="32896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CD3790-184F-4BFB-BAEC-B95AC5B381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66" t="51500" r="10869" b="31373"/>
          <a:stretch/>
        </p:blipFill>
        <p:spPr>
          <a:xfrm>
            <a:off x="868511" y="2589921"/>
            <a:ext cx="3289658" cy="208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B572E44C-B5F4-423F-AD65-60118F6CEA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66" t="51500" r="10869" b="31373"/>
          <a:stretch/>
        </p:blipFill>
        <p:spPr>
          <a:xfrm>
            <a:off x="1152000" y="2486226"/>
            <a:ext cx="6839999" cy="3387527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D91F356-7D8F-417D-B4F8-529B56E9C4BF}"/>
              </a:ext>
            </a:extLst>
          </p:cNvPr>
          <p:cNvCxnSpPr/>
          <p:nvPr/>
        </p:nvCxnSpPr>
        <p:spPr>
          <a:xfrm>
            <a:off x="2526384" y="3429000"/>
            <a:ext cx="1027521" cy="13315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635EA95-8EE1-48A2-BCA3-CB8FB49C484B}"/>
              </a:ext>
            </a:extLst>
          </p:cNvPr>
          <p:cNvCxnSpPr>
            <a:cxnSpLocks/>
          </p:cNvCxnSpPr>
          <p:nvPr/>
        </p:nvCxnSpPr>
        <p:spPr>
          <a:xfrm flipV="1">
            <a:off x="2526384" y="4090118"/>
            <a:ext cx="1027521" cy="130201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6C960ED-4A11-4862-AEB0-495341305747}"/>
              </a:ext>
            </a:extLst>
          </p:cNvPr>
          <p:cNvCxnSpPr>
            <a:cxnSpLocks/>
          </p:cNvCxnSpPr>
          <p:nvPr/>
        </p:nvCxnSpPr>
        <p:spPr>
          <a:xfrm>
            <a:off x="2526384" y="4760536"/>
            <a:ext cx="1027521" cy="6315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A4EA68D-68F2-4920-9674-23217AE1149B}"/>
              </a:ext>
            </a:extLst>
          </p:cNvPr>
          <p:cNvCxnSpPr>
            <a:cxnSpLocks/>
          </p:cNvCxnSpPr>
          <p:nvPr/>
        </p:nvCxnSpPr>
        <p:spPr>
          <a:xfrm flipV="1">
            <a:off x="2526384" y="3429000"/>
            <a:ext cx="1102936" cy="6657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faire au présent.</a:t>
            </a:r>
            <a:endParaRPr lang="fr-MA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les graphèmes « il - ail - </a:t>
            </a:r>
            <a:r>
              <a:rPr lang="fr-FR" sz="1400" dirty="0" err="1"/>
              <a:t>eil</a:t>
            </a:r>
            <a:r>
              <a:rPr lang="fr-FR" sz="1400" dirty="0"/>
              <a:t> - </a:t>
            </a:r>
            <a:r>
              <a:rPr lang="fr-FR" sz="1400" dirty="0" err="1"/>
              <a:t>euil</a:t>
            </a:r>
            <a:r>
              <a:rPr lang="fr-FR" sz="1400" dirty="0"/>
              <a:t> - </a:t>
            </a:r>
            <a:r>
              <a:rPr lang="fr-FR" sz="1400" dirty="0" err="1"/>
              <a:t>ouil</a:t>
            </a:r>
            <a:r>
              <a:rPr lang="fr-FR" sz="1400" dirty="0"/>
              <a:t> ».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756000"/>
            <a:ext cx="687737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gent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il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out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il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5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756000"/>
            <a:ext cx="69110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272798" y="343264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méd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aill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794696" y="3432643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pap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illon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1A8C9AB-A708-46D3-ACBD-091F84459E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2CF79A9D-4BCF-4887-91A7-FCE7099BD1E6}"/>
              </a:ext>
            </a:extLst>
          </p:cNvPr>
          <p:cNvSpPr txBox="1">
            <a:spLocks/>
          </p:cNvSpPr>
          <p:nvPr/>
        </p:nvSpPr>
        <p:spPr>
          <a:xfrm>
            <a:off x="5849932" y="3423679"/>
            <a:ext cx="268206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épouvant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ail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cons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eil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or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eill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D3DBA0B1-0A8C-420D-A1C8-0DF0E2B1D55E}"/>
              </a:ext>
            </a:extLst>
          </p:cNvPr>
          <p:cNvSpPr txBox="1">
            <a:spLocks/>
          </p:cNvSpPr>
          <p:nvPr/>
        </p:nvSpPr>
        <p:spPr>
          <a:xfrm>
            <a:off x="5665251" y="3429000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bout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eill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écur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euill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62F4674A-945F-49D0-9CE1-6AF7B9FC8A3F}"/>
              </a:ext>
            </a:extLst>
          </p:cNvPr>
          <p:cNvSpPr txBox="1">
            <a:spLocks/>
          </p:cNvSpPr>
          <p:nvPr/>
        </p:nvSpPr>
        <p:spPr>
          <a:xfrm>
            <a:off x="699426" y="3423684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s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37FC6F6-7314-46BC-B6AD-B579EA085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406" y="2617326"/>
            <a:ext cx="1702388" cy="2982991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78FB2A5B-62A3-4C1C-A323-D19B885E5419}"/>
              </a:ext>
            </a:extLst>
          </p:cNvPr>
          <p:cNvGrpSpPr/>
          <p:nvPr/>
        </p:nvGrpSpPr>
        <p:grpSpPr>
          <a:xfrm>
            <a:off x="3676421" y="2618989"/>
            <a:ext cx="3248144" cy="2981328"/>
            <a:chOff x="-120369" y="347328"/>
            <a:chExt cx="8920327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76A29A6-7375-432C-A9ED-93CC27802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0369" y="347328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7C0FE31-23F0-4516-845F-DF2478E27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890" y="347328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9E2EAC9-0299-4840-B6DC-A633E93E01BE}"/>
              </a:ext>
            </a:extLst>
          </p:cNvPr>
          <p:cNvGrpSpPr/>
          <p:nvPr/>
        </p:nvGrpSpPr>
        <p:grpSpPr>
          <a:xfrm>
            <a:off x="347722" y="2618989"/>
            <a:ext cx="3248144" cy="2981328"/>
            <a:chOff x="-4821202" y="-122548"/>
            <a:chExt cx="892032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86FC2DD-DA65-41DC-A845-A830072E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21202" y="-122548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D3BD34D-39A9-4F95-B560-7B603F4FA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1943" y="-122548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gren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ouill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fen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ouil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ouill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456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066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feuille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609B21-5BFF-4A85-8100-725A23D9A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38" y="3349872"/>
            <a:ext cx="1744223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E903B7-956F-479B-B38F-4C2399517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0" y="3349872"/>
            <a:ext cx="1744223" cy="1908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6BE36D-851A-4A71-90DD-725016F4B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89" y="3349872"/>
            <a:ext cx="174422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C80D58C5-D78C-491E-9F4A-66BA55B1E557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feuille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53545C-7733-4992-B174-CA042F3E2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38" y="3349872"/>
            <a:ext cx="1744223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E937730-13EA-49D2-8559-242772F623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0" y="3349872"/>
            <a:ext cx="174422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276E814-4C64-484C-A728-BA8E432E2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89" y="3349872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paille 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31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6D602EB-3B35-4A8F-B4ED-15B383D02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80" y="3062428"/>
            <a:ext cx="1744223" cy="190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591F939-4FBE-4A33-895F-ED097F776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12" y="3062428"/>
            <a:ext cx="1744223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8CDF88-D1E6-4C19-A875-8CECB7850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44" y="3062428"/>
            <a:ext cx="174422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5A57758D-3927-419F-9755-F1F13EAA0F68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6611859D-4DE6-415C-BC8C-12EC111BCE57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78D8EF2B-FF06-46A9-A954-2DFECB103CF5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8579678-45BE-4B0B-A64C-0F97DBE3EA3E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paille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4E8F738-4B93-4C96-B856-DADF22AF8A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80" y="3062428"/>
            <a:ext cx="1744223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AAF5DD5-6CC3-4629-86B2-1CF3F74B5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12" y="3062428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0097E5A-DB99-44B4-B975-66DDA7BDAB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44" y="3062428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58870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06C1FC7D-B021-4A65-84DB-42948461665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grenouille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DA1F2D4-2691-4E40-BA28-6F2086CF6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12" y="3062428"/>
            <a:ext cx="1744223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F8A7B7-84B0-4E39-9161-90B21AD6C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44" y="3062428"/>
            <a:ext cx="1744223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F813B07-FD65-47AC-BB1F-9C5EA3E4C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80" y="3062428"/>
            <a:ext cx="174422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6257FEA5-6929-4FFF-ABBB-6E7C9086C078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21664C9-D497-4A8E-ABDB-A7FC99E6E444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9ECDB2F8-4ABB-43DA-AD53-5FBD6931AD0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4612AC25-351C-441B-847D-08885D26B821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La grenouille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8ECB6D9-336E-4744-81AD-F5DA119EBD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12" y="3062428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7A4D343-224B-438C-9A12-9A219426D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44" y="3062428"/>
            <a:ext cx="1744223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685D0D8-061C-4938-9776-7465CC23CE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80" y="3062428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114. Vous allez faire l’activité 4 avec votre voisin.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FDA5510-C04B-414D-A773-EDB280C7A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15" y="1673064"/>
            <a:ext cx="3210160" cy="473726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324948" y="2842938"/>
            <a:ext cx="3241578" cy="248589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E7AAC7-F8F0-31C5-94A1-564C82288A58}"/>
              </a:ext>
            </a:extLst>
          </p:cNvPr>
          <p:cNvSpPr/>
          <p:nvPr/>
        </p:nvSpPr>
        <p:spPr>
          <a:xfrm>
            <a:off x="1691999" y="4741682"/>
            <a:ext cx="3100777" cy="1360317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896517C-4F73-42E8-9862-9E6CD25A6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51" t="65207" r="5948" b="10370"/>
          <a:stretch/>
        </p:blipFill>
        <p:spPr>
          <a:xfrm>
            <a:off x="555832" y="2156702"/>
            <a:ext cx="7948568" cy="3880338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FC2F33-1D2C-44CC-A761-FA60C70310F9}"/>
              </a:ext>
            </a:extLst>
          </p:cNvPr>
          <p:cNvCxnSpPr>
            <a:cxnSpLocks/>
          </p:cNvCxnSpPr>
          <p:nvPr/>
        </p:nvCxnSpPr>
        <p:spPr>
          <a:xfrm>
            <a:off x="3650623" y="3274793"/>
            <a:ext cx="3711469" cy="12086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5B0EB22-1B26-488C-BA07-AC0ED8E0C052}"/>
              </a:ext>
            </a:extLst>
          </p:cNvPr>
          <p:cNvCxnSpPr>
            <a:cxnSpLocks/>
          </p:cNvCxnSpPr>
          <p:nvPr/>
        </p:nvCxnSpPr>
        <p:spPr>
          <a:xfrm flipH="1">
            <a:off x="3650623" y="3329354"/>
            <a:ext cx="3711470" cy="11541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E782514-E196-4EEF-9812-8BAE4653FDFE}"/>
              </a:ext>
            </a:extLst>
          </p:cNvPr>
          <p:cNvCxnSpPr>
            <a:cxnSpLocks/>
          </p:cNvCxnSpPr>
          <p:nvPr/>
        </p:nvCxnSpPr>
        <p:spPr>
          <a:xfrm flipH="1">
            <a:off x="1781908" y="3247119"/>
            <a:ext cx="3737431" cy="12909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Dosis SemiBold" pitchFamily="2" charset="0"/>
              </a:rPr>
              <a:t>É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09141" y="5474576"/>
            <a:ext cx="3434247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Écriture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79"/>
            <a:ext cx="3468084" cy="839633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il - ail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il - ail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2572661" y="424992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C84FA1-EB75-47B0-9325-010F9E72C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31" y="1644004"/>
            <a:ext cx="3447842" cy="474507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2916045" y="4078404"/>
            <a:ext cx="3231593" cy="649034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9018" y="2133850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675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faire au présent.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71171" y="5489672"/>
            <a:ext cx="546474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il - ail - </a:t>
            </a:r>
            <a:r>
              <a:rPr lang="fr-FR" sz="1400" dirty="0" err="1"/>
              <a:t>eil</a:t>
            </a:r>
            <a:r>
              <a:rPr lang="fr-FR" sz="1400" dirty="0"/>
              <a:t> - </a:t>
            </a:r>
            <a:r>
              <a:rPr lang="fr-FR" sz="1400" dirty="0" err="1"/>
              <a:t>euil</a:t>
            </a:r>
            <a:r>
              <a:rPr lang="fr-FR" sz="1400" dirty="0"/>
              <a:t> - </a:t>
            </a:r>
            <a:r>
              <a:rPr lang="fr-FR" sz="1400" dirty="0" err="1"/>
              <a:t>ouil</a:t>
            </a:r>
            <a:r>
              <a:rPr lang="fr-FR" sz="1400" dirty="0"/>
              <a:t> ».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</a:t>
            </a:r>
            <a:b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3" name="C63E22ED">
            <a:hlinkClick r:id="" action="ppaction://media"/>
            <a:extLst>
              <a:ext uri="{FF2B5EF4-FFF2-40B4-BE49-F238E27FC236}">
                <a16:creationId xmlns:a16="http://schemas.microsoft.com/office/drawing/2014/main" id="{97301E44-BEF0-4909-B646-ED5C1B6903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000" y="2023353"/>
            <a:ext cx="7920000" cy="4463443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80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A4D67A-A4FA-48D9-8459-AFFD2F64608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9382</TotalTime>
  <Words>1152</Words>
  <PresentationFormat>Affichage à l'écran (4:3)</PresentationFormat>
  <Paragraphs>213</Paragraphs>
  <Slides>51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51</vt:i4>
      </vt:variant>
    </vt:vector>
  </HeadingPairs>
  <TitlesOfParts>
    <vt:vector size="67" baseType="lpstr">
      <vt:lpstr>Calibri</vt:lpstr>
      <vt:lpstr>Arial</vt:lpstr>
      <vt:lpstr>Dosis</vt:lpstr>
      <vt:lpstr>Dosis SemiBold</vt:lpstr>
      <vt:lpstr>Dosis ExtraBold</vt:lpstr>
      <vt:lpstr>Aptos Display</vt:lpstr>
      <vt:lpstr>Dosis Medium</vt:lpstr>
      <vt:lpstr>Aptos</vt:lpstr>
      <vt:lpstr>Wingdings</vt:lpstr>
      <vt:lpstr>2_Conception personnalisée</vt:lpstr>
      <vt:lpstr>00_Env-Enseignant</vt:lpstr>
      <vt:lpstr>Oral</vt:lpstr>
      <vt:lpstr>Lecture</vt:lpstr>
      <vt:lpstr>Ecriture</vt:lpstr>
      <vt:lpstr>Thème Office</vt:lpstr>
      <vt:lpstr>acte de parole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 avec Majd et Nada. 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conjuguer Le verbe faire au présent. Soyez attentifs.</vt:lpstr>
      <vt:lpstr>Lecture de la vidéo.</vt:lpstr>
      <vt:lpstr>Lisons ensemble. </vt:lpstr>
      <vt:lpstr>Qui veut compléter la phrase avec la bonne forme du verbe faire ? Levez la main.</vt:lpstr>
      <vt:lpstr>Je fais du tennis.</vt:lpstr>
      <vt:lpstr>Qui veut compléter la phrase avec la bonne forme du verbe faire ? Levez la main</vt:lpstr>
      <vt:lpstr>Mon frère fait de la boxe.</vt:lpstr>
      <vt:lpstr>Qui veut compléter la phrase avec la bonne forme du verbe faire ? Levez la main</vt:lpstr>
      <vt:lpstr>Nous faisons du football.</vt:lpstr>
      <vt:lpstr>Qui veut compléter la phrase avec la bonne forme du verbe faire ? Levez la main</vt:lpstr>
      <vt:lpstr>Elles font du karaté.</vt:lpstr>
      <vt:lpstr>Ouvrez le manuel à la page 116.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Qui veut lire ces mots ? </vt:lpstr>
      <vt:lpstr>Qui veut lire ces mots ? </vt:lpstr>
      <vt:lpstr>Prenez vos ardoises. </vt:lpstr>
      <vt:lpstr>Lisez ce mot en silence. Écrivez le numéro de la bonne image sur l’ardoise. Personne ne lit à voix haute. </vt:lpstr>
      <vt:lpstr>Levez les ardoises. Corrigez.</vt:lpstr>
      <vt:lpstr>Lisez ce mot en silence. Écrivez le numéro de la bonne image sur l’ardoise. Personne ne lit à voix haute. </vt:lpstr>
      <vt:lpstr>Présentation PowerPoint</vt:lpstr>
      <vt:lpstr>Lisez ce mot en silence. Écrivez le numéro de la bonne image sur l’ardoise. Personne ne lit à voix haute. </vt:lpstr>
      <vt:lpstr>Présentation PowerPoint</vt:lpstr>
      <vt:lpstr>Prenez vos livrets à la page 114. Vous allez faire l’activité 4 avec votre voisin. Je vais circuler entre les rangs pour vous aider.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2026-05-10T18:26:05Z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