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6" r:id="rId2"/>
    <p:sldId id="257" r:id="rId3"/>
    <p:sldId id="304" r:id="rId4"/>
    <p:sldId id="305" r:id="rId5"/>
    <p:sldId id="307" r:id="rId6"/>
    <p:sldId id="306" r:id="rId7"/>
    <p:sldId id="303" r:id="rId8"/>
    <p:sldId id="383" r:id="rId9"/>
    <p:sldId id="384" r:id="rId10"/>
    <p:sldId id="385" r:id="rId11"/>
    <p:sldId id="387" r:id="rId12"/>
    <p:sldId id="388" r:id="rId13"/>
    <p:sldId id="386" r:id="rId14"/>
    <p:sldId id="389" r:id="rId15"/>
    <p:sldId id="390" r:id="rId16"/>
    <p:sldId id="391" r:id="rId17"/>
    <p:sldId id="392" r:id="rId18"/>
    <p:sldId id="393" r:id="rId19"/>
    <p:sldId id="394" r:id="rId20"/>
    <p:sldId id="395" r:id="rId21"/>
    <p:sldId id="396" r:id="rId22"/>
    <p:sldId id="397" r:id="rId23"/>
    <p:sldId id="398" r:id="rId24"/>
    <p:sldId id="399" r:id="rId25"/>
    <p:sldId id="400" r:id="rId26"/>
    <p:sldId id="401" r:id="rId27"/>
    <p:sldId id="402" r:id="rId28"/>
    <p:sldId id="382" r:id="rId2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071" autoAdjust="0"/>
  </p:normalViewPr>
  <p:slideViewPr>
    <p:cSldViewPr snapToGrid="0">
      <p:cViewPr varScale="1">
        <p:scale>
          <a:sx n="24" d="100"/>
          <a:sy n="24" d="100"/>
        </p:scale>
        <p:origin x="136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556503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3953664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2848225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2124102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1231661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753488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3456344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4067552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40452326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1804491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2124590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3892757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10899406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3388055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24266409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3097718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2706945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4016880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3290792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1514077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2374294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1301995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G" dirty="0"/>
          </a:p>
        </p:txBody>
      </p:sp>
    </p:spTree>
    <p:extLst>
      <p:ext uri="{BB962C8B-B14F-4D97-AF65-F5344CB8AC3E}">
        <p14:creationId xmlns:p14="http://schemas.microsoft.com/office/powerpoint/2010/main" val="2673842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Image"/>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Image"/>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666699290_02_crop_3159x1892.jpg"/>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24" name="Body Level One…"/>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Management Of Acute Poisoning"/>
          <p:cNvSpPr txBox="1">
            <a:spLocks noGrp="1"/>
          </p:cNvSpPr>
          <p:nvPr>
            <p:ph type="ctrTitle"/>
          </p:nvPr>
        </p:nvSpPr>
        <p:spPr>
          <a:xfrm>
            <a:off x="591059" y="1891117"/>
            <a:ext cx="22960442" cy="5289612"/>
          </a:xfrm>
          <a:prstGeom prst="rect">
            <a:avLst/>
          </a:prstGeom>
        </p:spPr>
        <p:txBody>
          <a:bodyPr anchor="t">
            <a:noAutofit/>
          </a:bodyPr>
          <a:lstStyle>
            <a:lvl1pPr algn="ctr">
              <a:defRPr sz="12400" spc="-248">
                <a:solidFill>
                  <a:srgbClr val="FE101C"/>
                </a:solidFill>
                <a:latin typeface="Comic Sans MS"/>
                <a:ea typeface="Comic Sans MS"/>
                <a:cs typeface="Comic Sans MS"/>
                <a:sym typeface="Comic Sans MS"/>
              </a:defRPr>
            </a:lvl1pPr>
          </a:lstStyle>
          <a:p>
            <a:r>
              <a:rPr lang="en-US" sz="8000" dirty="0">
                <a:latin typeface="Arial" panose="020B0604020202020204" pitchFamily="34" charset="0"/>
                <a:cs typeface="Arial" panose="020B0604020202020204" pitchFamily="34" charset="0"/>
              </a:rPr>
              <a:t>Lecture on </a:t>
            </a:r>
            <a:br>
              <a:rPr lang="en-US" sz="8000" dirty="0">
                <a:latin typeface="Arial" panose="020B0604020202020204" pitchFamily="34" charset="0"/>
                <a:cs typeface="Arial" panose="020B0604020202020204" pitchFamily="34" charset="0"/>
              </a:rPr>
            </a:br>
            <a:r>
              <a:rPr lang="en-US" sz="8000" dirty="0">
                <a:latin typeface="Arial" panose="020B0604020202020204" pitchFamily="34" charset="0"/>
                <a:cs typeface="Arial" panose="020B0604020202020204" pitchFamily="34" charset="0"/>
              </a:rPr>
              <a:t>PCO 351 (General Principles of Pharmacology)</a:t>
            </a:r>
            <a:br>
              <a:rPr lang="en-US" sz="8000" dirty="0">
                <a:latin typeface="Arial" panose="020B0604020202020204" pitchFamily="34" charset="0"/>
                <a:cs typeface="Arial" panose="020B0604020202020204" pitchFamily="34" charset="0"/>
              </a:rPr>
            </a:br>
            <a:br>
              <a:rPr lang="en-US" sz="8000" dirty="0">
                <a:latin typeface="Arial" panose="020B0604020202020204" pitchFamily="34" charset="0"/>
                <a:cs typeface="Arial" panose="020B0604020202020204" pitchFamily="34" charset="0"/>
              </a:rPr>
            </a:br>
            <a:r>
              <a:rPr lang="en-US" sz="9600" dirty="0">
                <a:latin typeface="Arial" panose="020B0604020202020204" pitchFamily="34" charset="0"/>
                <a:cs typeface="Arial" panose="020B0604020202020204" pitchFamily="34" charset="0"/>
              </a:rPr>
              <a:t>Pharmacodynamics</a:t>
            </a:r>
            <a:br>
              <a:rPr lang="en-US" sz="8000" dirty="0">
                <a:latin typeface="Arial" panose="020B0604020202020204" pitchFamily="34" charset="0"/>
                <a:cs typeface="Arial" panose="020B0604020202020204" pitchFamily="34" charset="0"/>
              </a:rPr>
            </a:br>
            <a:br>
              <a:rPr lang="en-US" sz="8000" dirty="0">
                <a:latin typeface="Arial" panose="020B0604020202020204" pitchFamily="34" charset="0"/>
                <a:cs typeface="Arial" panose="020B0604020202020204" pitchFamily="34" charset="0"/>
              </a:rPr>
            </a:br>
            <a:r>
              <a:rPr lang="en-US" sz="8000" dirty="0">
                <a:solidFill>
                  <a:srgbClr val="000000"/>
                </a:solidFill>
                <a:latin typeface="Arial" panose="020B0604020202020204" pitchFamily="34" charset="0"/>
                <a:cs typeface="Arial" panose="020B0604020202020204" pitchFamily="34" charset="0"/>
              </a:rPr>
              <a:t>Niger Delta University</a:t>
            </a:r>
            <a:br>
              <a:rPr lang="en-US" sz="8000" dirty="0">
                <a:latin typeface="Arial" panose="020B0604020202020204" pitchFamily="34" charset="0"/>
                <a:cs typeface="Arial" panose="020B0604020202020204" pitchFamily="34" charset="0"/>
              </a:rPr>
            </a:br>
            <a:br>
              <a:rPr lang="en-US" sz="8000" dirty="0">
                <a:latin typeface="Arial" panose="020B0604020202020204" pitchFamily="34" charset="0"/>
                <a:cs typeface="Arial" panose="020B0604020202020204" pitchFamily="34" charset="0"/>
              </a:rPr>
            </a:br>
            <a:r>
              <a:rPr lang="en-US" sz="8000" dirty="0">
                <a:solidFill>
                  <a:srgbClr val="000000"/>
                </a:solidFill>
                <a:latin typeface="Arial" panose="020B0604020202020204" pitchFamily="34" charset="0"/>
                <a:cs typeface="Arial" panose="020B0604020202020204" pitchFamily="34" charset="0"/>
              </a:rPr>
              <a:t>December, 2022</a:t>
            </a:r>
            <a:endParaRPr sz="8000" dirty="0">
              <a:solidFill>
                <a:srgbClr val="000000"/>
              </a:solidFill>
              <a:latin typeface="Arial" panose="020B0604020202020204" pitchFamily="34" charset="0"/>
              <a:cs typeface="Arial" panose="020B0604020202020204" pitchFamily="34" charset="0"/>
            </a:endParaRPr>
          </a:p>
        </p:txBody>
      </p:sp>
      <p:sp>
        <p:nvSpPr>
          <p:cNvPr id="2" name="Subtitle 3">
            <a:extLst>
              <a:ext uri="{FF2B5EF4-FFF2-40B4-BE49-F238E27FC236}">
                <a16:creationId xmlns:a16="http://schemas.microsoft.com/office/drawing/2014/main" id="{E8496851-6FF3-A09C-E537-EDD29588F856}"/>
              </a:ext>
            </a:extLst>
          </p:cNvPr>
          <p:cNvSpPr txBox="1">
            <a:spLocks/>
          </p:cNvSpPr>
          <p:nvPr/>
        </p:nvSpPr>
        <p:spPr>
          <a:xfrm>
            <a:off x="429695" y="10990725"/>
            <a:ext cx="24220967" cy="17271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algn="ctr" hangingPunct="1"/>
            <a:r>
              <a:rPr lang="en-US" sz="8100" dirty="0">
                <a:latin typeface="Arial" panose="020B0604020202020204" pitchFamily="34" charset="0"/>
                <a:cs typeface="Arial" panose="020B0604020202020204" pitchFamily="34" charset="0"/>
              </a:rPr>
              <a:t>Professor Jonah Sydney Aprioku  </a:t>
            </a:r>
          </a:p>
        </p:txBody>
      </p:sp>
      <p:sp>
        <p:nvSpPr>
          <p:cNvPr id="3" name="Rectangle 2">
            <a:extLst>
              <a:ext uri="{FF2B5EF4-FFF2-40B4-BE49-F238E27FC236}">
                <a16:creationId xmlns:a16="http://schemas.microsoft.com/office/drawing/2014/main" id="{931516C9-7930-E87E-4F21-8C288F997963}"/>
              </a:ext>
              <a:ext uri="{C183D7F6-B498-43B3-948B-1728B52AA6E4}">
                <adec:decorative xmlns:adec="http://schemas.microsoft.com/office/drawing/2017/decorative" val="1"/>
              </a:ext>
            </a:extLst>
          </p:cNvPr>
          <p:cNvSpPr/>
          <p:nvPr/>
        </p:nvSpPr>
        <p:spPr>
          <a:xfrm>
            <a:off x="5818140" y="10210509"/>
            <a:ext cx="12240000" cy="11482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ln>
                <a:solidFill>
                  <a:srgbClr val="FFC000"/>
                </a:solidFill>
              </a:ln>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645459" y="2124634"/>
            <a:ext cx="23370988" cy="11295531"/>
          </a:xfrm>
          <a:prstGeom prst="rect">
            <a:avLst/>
          </a:prstGeom>
        </p:spPr>
        <p:txBody>
          <a:bodyPr>
            <a:normAutofit fontScale="85000" lnSpcReduction="10000"/>
          </a:bodyPr>
          <a:lstStyle/>
          <a:p>
            <a:pPr marL="685800" indent="-685800">
              <a:buFont typeface="Arial" panose="020B0604020202020204" pitchFamily="34" charset="0"/>
              <a:buChar char="•"/>
            </a:pPr>
            <a:r>
              <a:rPr lang="en-US" sz="6000" dirty="0">
                <a:solidFill>
                  <a:srgbClr val="000000"/>
                </a:solidFill>
                <a:effectLst/>
                <a:latin typeface="Arial" panose="020B0604020202020204" pitchFamily="34" charset="0"/>
                <a:ea typeface="Times New Roman" panose="02020603050405020304" pitchFamily="18" charset="0"/>
              </a:rPr>
              <a:t>Affinity</a:t>
            </a:r>
            <a:r>
              <a:rPr lang="en-US" sz="6000" b="0" dirty="0">
                <a:solidFill>
                  <a:srgbClr val="000000"/>
                </a:solidFill>
                <a:effectLst/>
                <a:latin typeface="Arial" panose="020B0604020202020204" pitchFamily="34" charset="0"/>
                <a:ea typeface="Times New Roman" panose="02020603050405020304" pitchFamily="18" charset="0"/>
              </a:rPr>
              <a:t> is the measure of the net molecular attraction between a drug (or neurotransmitter or hormone) and its receptor. </a:t>
            </a:r>
          </a:p>
          <a:p>
            <a:pPr marL="685800" indent="-685800" algn="just">
              <a:buFont typeface="Arial" panose="020B0604020202020204" pitchFamily="34" charset="0"/>
              <a:buChar char="•"/>
            </a:pPr>
            <a:endParaRPr lang="en-US" sz="6000" dirty="0">
              <a:solidFill>
                <a:srgbClr val="000000"/>
              </a:solidFill>
              <a:effectLst/>
              <a:latin typeface="Arial" panose="020B0604020202020204" pitchFamily="34" charset="0"/>
              <a:ea typeface="Times New Roman" panose="02020603050405020304" pitchFamily="18" charset="0"/>
            </a:endParaRPr>
          </a:p>
          <a:p>
            <a:pPr marL="685800" indent="-685800">
              <a:buFont typeface="Arial" panose="020B0604020202020204" pitchFamily="34" charset="0"/>
              <a:buChar char="•"/>
            </a:pPr>
            <a:r>
              <a:rPr lang="en-US" sz="6000" dirty="0">
                <a:solidFill>
                  <a:srgbClr val="000000"/>
                </a:solidFill>
                <a:effectLst/>
                <a:latin typeface="Arial" panose="020B0604020202020204" pitchFamily="34" charset="0"/>
                <a:ea typeface="Times New Roman" panose="02020603050405020304" pitchFamily="18" charset="0"/>
              </a:rPr>
              <a:t>Efficacy</a:t>
            </a:r>
            <a:r>
              <a:rPr lang="en-US" sz="6000" b="0" dirty="0">
                <a:solidFill>
                  <a:srgbClr val="000000"/>
                </a:solidFill>
                <a:effectLst/>
                <a:latin typeface="Arial" panose="020B0604020202020204" pitchFamily="34" charset="0"/>
                <a:ea typeface="Times New Roman" panose="02020603050405020304" pitchFamily="18" charset="0"/>
              </a:rPr>
              <a:t> is a measure of the efficiency of the drug–receptor complex in initiating the signal transduction process. Thus, the tendency of a drug to bind to the receptors is governed by its </a:t>
            </a:r>
            <a:r>
              <a:rPr lang="en-US" sz="6000" b="0" i="1" dirty="0">
                <a:solidFill>
                  <a:srgbClr val="000000"/>
                </a:solidFill>
                <a:effectLst/>
                <a:latin typeface="Arial" panose="020B0604020202020204" pitchFamily="34" charset="0"/>
                <a:ea typeface="Times New Roman" panose="02020603050405020304" pitchFamily="18" charset="0"/>
              </a:rPr>
              <a:t>affinity</a:t>
            </a:r>
            <a:r>
              <a:rPr lang="en-US" sz="6000" b="0" dirty="0">
                <a:solidFill>
                  <a:srgbClr val="000000"/>
                </a:solidFill>
                <a:effectLst/>
                <a:latin typeface="Arial" panose="020B0604020202020204" pitchFamily="34" charset="0"/>
                <a:ea typeface="Times New Roman" panose="02020603050405020304" pitchFamily="18" charset="0"/>
              </a:rPr>
              <a:t>, whereas the tendency for it, once bound, to activate the receptor is denoted by its efficacy. </a:t>
            </a:r>
            <a:r>
              <a:rPr lang="en-US" sz="6000" b="0" dirty="0">
                <a:solidFill>
                  <a:srgbClr val="C00000"/>
                </a:solidFill>
                <a:effectLst/>
                <a:latin typeface="Arial" panose="020B0604020202020204" pitchFamily="34" charset="0"/>
                <a:ea typeface="Times New Roman" panose="02020603050405020304" pitchFamily="18" charset="0"/>
              </a:rPr>
              <a:t>Agonists will possess high efficacy, whereas antagonists will in the simplest case, have zero efficacy. </a:t>
            </a:r>
            <a:r>
              <a:rPr lang="en-US" sz="6000" b="0" dirty="0">
                <a:effectLst/>
                <a:latin typeface="Arial" panose="020B0604020202020204" pitchFamily="34" charset="0"/>
                <a:ea typeface="Times New Roman" panose="02020603050405020304" pitchFamily="18" charset="0"/>
              </a:rPr>
              <a:t>E.g., </a:t>
            </a:r>
            <a:r>
              <a:rPr lang="en-US" sz="6000" i="1" dirty="0">
                <a:effectLst/>
                <a:latin typeface="Arial" panose="020B0604020202020204" pitchFamily="34" charset="0"/>
                <a:ea typeface="Times New Roman" panose="02020603050405020304" pitchFamily="18" charset="0"/>
              </a:rPr>
              <a:t>adrenaline</a:t>
            </a:r>
            <a:r>
              <a:rPr lang="en-US" sz="6000" b="0" i="1" dirty="0">
                <a:latin typeface="Arial" panose="020B0604020202020204" pitchFamily="34" charset="0"/>
                <a:ea typeface="Times New Roman" panose="02020603050405020304" pitchFamily="18" charset="0"/>
              </a:rPr>
              <a:t> (agonist)</a:t>
            </a:r>
            <a:r>
              <a:rPr lang="en-US" sz="6000" b="0" dirty="0">
                <a:effectLst/>
                <a:latin typeface="Arial" panose="020B0604020202020204" pitchFamily="34" charset="0"/>
                <a:ea typeface="Times New Roman" panose="02020603050405020304" pitchFamily="18" charset="0"/>
              </a:rPr>
              <a:t> and </a:t>
            </a:r>
            <a:r>
              <a:rPr lang="en-US" sz="6000" i="1" dirty="0">
                <a:effectLst/>
                <a:latin typeface="Arial" panose="020B0604020202020204" pitchFamily="34" charset="0"/>
                <a:ea typeface="Times New Roman" panose="02020603050405020304" pitchFamily="18" charset="0"/>
              </a:rPr>
              <a:t>propranolol</a:t>
            </a:r>
            <a:r>
              <a:rPr lang="en-US" sz="6000" b="0" dirty="0">
                <a:effectLst/>
                <a:latin typeface="Arial" panose="020B0604020202020204" pitchFamily="34" charset="0"/>
                <a:ea typeface="Times New Roman" panose="02020603050405020304" pitchFamily="18" charset="0"/>
              </a:rPr>
              <a:t> (antagonist) have comparable affinities for the β-adrenoceptor but differ in efficacy. </a:t>
            </a:r>
          </a:p>
          <a:p>
            <a:pPr marL="685800" indent="-685800">
              <a:buFont typeface="Arial" panose="020B0604020202020204" pitchFamily="34" charset="0"/>
              <a:buChar char="•"/>
            </a:pPr>
            <a:endParaRPr lang="en-US" sz="6000" b="0" i="1" dirty="0">
              <a:effectLst/>
              <a:latin typeface="Arial" panose="020B0604020202020204" pitchFamily="34" charset="0"/>
              <a:ea typeface="Times New Roman" panose="02020603050405020304" pitchFamily="18" charset="0"/>
            </a:endParaRPr>
          </a:p>
          <a:p>
            <a:pPr marL="685800" indent="-685800">
              <a:buFont typeface="Arial" panose="020B0604020202020204" pitchFamily="34" charset="0"/>
              <a:buChar char="•"/>
            </a:pPr>
            <a:r>
              <a:rPr lang="en-US" sz="6000" dirty="0">
                <a:effectLst/>
                <a:latin typeface="Arial" panose="020B0604020202020204" pitchFamily="34" charset="0"/>
                <a:ea typeface="Times New Roman" panose="02020603050405020304" pitchFamily="18" charset="0"/>
              </a:rPr>
              <a:t>Full agonists</a:t>
            </a:r>
            <a:r>
              <a:rPr lang="en-US" sz="6000" b="0" dirty="0">
                <a:effectLst/>
                <a:latin typeface="Arial" panose="020B0604020202020204" pitchFamily="34" charset="0"/>
                <a:ea typeface="Times New Roman" panose="02020603050405020304" pitchFamily="18" charset="0"/>
              </a:rPr>
              <a:t>: Drugs with sufficient </a:t>
            </a:r>
            <a:r>
              <a:rPr lang="en-US" sz="6000" b="0" dirty="0">
                <a:latin typeface="Arial" panose="020B0604020202020204" pitchFamily="34" charset="0"/>
                <a:ea typeface="Times New Roman" panose="02020603050405020304" pitchFamily="18" charset="0"/>
              </a:rPr>
              <a:t>efficacy to</a:t>
            </a:r>
            <a:r>
              <a:rPr lang="en-US" sz="6000" b="0" dirty="0">
                <a:effectLst/>
                <a:latin typeface="Arial" panose="020B0604020202020204" pitchFamily="34" charset="0"/>
                <a:ea typeface="Times New Roman" panose="02020603050405020304" pitchFamily="18" charset="0"/>
              </a:rPr>
              <a:t> elicit a maximal tissue response</a:t>
            </a:r>
          </a:p>
          <a:p>
            <a:pPr marL="685800" indent="-685800">
              <a:buFont typeface="Arial" panose="020B0604020202020204" pitchFamily="34" charset="0"/>
              <a:buChar char="•"/>
            </a:pPr>
            <a:endParaRPr lang="en-US" sz="6000" dirty="0">
              <a:effectLst/>
              <a:latin typeface="Arial" panose="020B0604020202020204" pitchFamily="34" charset="0"/>
              <a:ea typeface="Times New Roman" panose="02020603050405020304" pitchFamily="18" charset="0"/>
            </a:endParaRPr>
          </a:p>
          <a:p>
            <a:pPr marL="685800" indent="-685800">
              <a:buFont typeface="Arial" panose="020B0604020202020204" pitchFamily="34" charset="0"/>
              <a:buChar char="•"/>
            </a:pPr>
            <a:r>
              <a:rPr lang="en-US" sz="6000" dirty="0">
                <a:effectLst/>
                <a:latin typeface="Arial" panose="020B0604020202020204" pitchFamily="34" charset="0"/>
                <a:ea typeface="Times New Roman" panose="02020603050405020304" pitchFamily="18" charset="0"/>
              </a:rPr>
              <a:t>Partial agonists</a:t>
            </a:r>
            <a:r>
              <a:rPr lang="en-US" sz="6000" b="0" i="1" dirty="0">
                <a:effectLst/>
                <a:latin typeface="Arial" panose="020B0604020202020204" pitchFamily="34" charset="0"/>
                <a:ea typeface="Times New Roman" panose="02020603050405020304" pitchFamily="18" charset="0"/>
              </a:rPr>
              <a:t>: </a:t>
            </a:r>
            <a:r>
              <a:rPr lang="en-US" sz="6000" b="0" dirty="0">
                <a:effectLst/>
                <a:latin typeface="Arial" panose="020B0604020202020204" pitchFamily="34" charset="0"/>
                <a:ea typeface="Times New Roman" panose="02020603050405020304" pitchFamily="18" charset="0"/>
              </a:rPr>
              <a:t>Drugs with intermediate levels of efficacy, such that even when 100% of the receptors are occupied the tissue response is submaximal</a:t>
            </a:r>
            <a:endParaRPr lang="en-NG" sz="60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Potency vs Efficacy</a:t>
            </a:r>
          </a:p>
        </p:txBody>
      </p:sp>
    </p:spTree>
    <p:extLst>
      <p:ext uri="{BB962C8B-B14F-4D97-AF65-F5344CB8AC3E}">
        <p14:creationId xmlns:p14="http://schemas.microsoft.com/office/powerpoint/2010/main" val="330276355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882261" y="2474257"/>
            <a:ext cx="22784561" cy="10757648"/>
          </a:xfrm>
          <a:prstGeom prst="rect">
            <a:avLst/>
          </a:prstGeom>
        </p:spPr>
        <p:txBody>
          <a:bodyPr>
            <a:normAutofit/>
          </a:bodyPr>
          <a:lstStyle/>
          <a:p>
            <a:pPr marL="685800" indent="-685800">
              <a:buFont typeface="Arial" panose="020B0604020202020204" pitchFamily="34" charset="0"/>
              <a:buChar char="•"/>
            </a:pPr>
            <a:r>
              <a:rPr lang="en-US" sz="6000" dirty="0">
                <a:effectLst/>
                <a:latin typeface="Arial" panose="020B0604020202020204" pitchFamily="34" charset="0"/>
                <a:ea typeface="Times New Roman" panose="02020603050405020304" pitchFamily="18" charset="0"/>
              </a:rPr>
              <a:t>Potency</a:t>
            </a:r>
            <a:r>
              <a:rPr lang="en-US" sz="6000" b="0" dirty="0">
                <a:effectLst/>
                <a:latin typeface="Arial" panose="020B0604020202020204" pitchFamily="34" charset="0"/>
                <a:ea typeface="Times New Roman" panose="02020603050405020304" pitchFamily="18" charset="0"/>
              </a:rPr>
              <a:t> and </a:t>
            </a:r>
            <a:r>
              <a:rPr lang="en-US" sz="6000" dirty="0">
                <a:effectLst/>
                <a:latin typeface="Arial" panose="020B0604020202020204" pitchFamily="34" charset="0"/>
                <a:ea typeface="Times New Roman" panose="02020603050405020304" pitchFamily="18" charset="0"/>
              </a:rPr>
              <a:t>intrinsic activity </a:t>
            </a:r>
            <a:r>
              <a:rPr lang="en-US" sz="6000" b="0" dirty="0">
                <a:effectLst/>
                <a:latin typeface="Arial" panose="020B0604020202020204" pitchFamily="34" charset="0"/>
                <a:ea typeface="Times New Roman" panose="02020603050405020304" pitchFamily="18" charset="0"/>
              </a:rPr>
              <a:t>are simple measurements, respectively, of the relative positions of dose–response curves on their horizontal axes and of their relative maxima.</a:t>
            </a:r>
          </a:p>
          <a:p>
            <a:pPr marL="685800" indent="-685800">
              <a:buFont typeface="Arial" panose="020B0604020202020204" pitchFamily="34" charset="0"/>
              <a:buChar char="•"/>
            </a:pPr>
            <a:endParaRPr lang="en-US" sz="6000" b="0" dirty="0">
              <a:effectLst/>
              <a:latin typeface="Arial" panose="020B0604020202020204" pitchFamily="34" charset="0"/>
              <a:ea typeface="Times New Roman" panose="02020603050405020304" pitchFamily="18" charset="0"/>
            </a:endParaRPr>
          </a:p>
          <a:p>
            <a:pPr marL="685800" indent="-685800">
              <a:buFont typeface="Arial" panose="020B0604020202020204" pitchFamily="34" charset="0"/>
              <a:buChar char="•"/>
            </a:pPr>
            <a:r>
              <a:rPr lang="en-US" sz="6000" b="0" dirty="0">
                <a:effectLst/>
                <a:latin typeface="Arial" panose="020B0604020202020204" pitchFamily="34" charset="0"/>
                <a:ea typeface="Times New Roman" panose="02020603050405020304" pitchFamily="18" charset="0"/>
              </a:rPr>
              <a:t>Potency is the amount of drug that is needed to produce a given response.</a:t>
            </a:r>
            <a:r>
              <a:rPr lang="en-US" sz="6000" b="0" i="1" dirty="0">
                <a:effectLst/>
                <a:latin typeface="Arial" panose="020B0604020202020204" pitchFamily="34" charset="0"/>
                <a:ea typeface="Times New Roman" panose="02020603050405020304" pitchFamily="18" charset="0"/>
              </a:rPr>
              <a:t> </a:t>
            </a:r>
            <a:endParaRPr lang="en-US" sz="6000" b="0" i="1" dirty="0">
              <a:latin typeface="Arial" panose="020B0604020202020204" pitchFamily="34" charset="0"/>
              <a:ea typeface="Times New Roman" panose="02020603050405020304" pitchFamily="18" charset="0"/>
            </a:endParaRPr>
          </a:p>
          <a:p>
            <a:pPr marL="685800" indent="-685800">
              <a:buFont typeface="Arial" panose="020B0604020202020204" pitchFamily="34" charset="0"/>
              <a:buChar char="•"/>
            </a:pP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Potency vs Efficacy</a:t>
            </a:r>
          </a:p>
        </p:txBody>
      </p:sp>
    </p:spTree>
    <p:extLst>
      <p:ext uri="{BB962C8B-B14F-4D97-AF65-F5344CB8AC3E}">
        <p14:creationId xmlns:p14="http://schemas.microsoft.com/office/powerpoint/2010/main" val="176073542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882261" y="2124634"/>
            <a:ext cx="22784561" cy="11295531"/>
          </a:xfrm>
          <a:prstGeom prst="rect">
            <a:avLst/>
          </a:prstGeom>
        </p:spPr>
        <p:txBody>
          <a:bodyPr>
            <a:normAutofit/>
          </a:bodyPr>
          <a:lstStyle/>
          <a:p>
            <a:pPr marL="685800" indent="-685800">
              <a:buFont typeface="Arial" panose="020B0604020202020204" pitchFamily="34" charset="0"/>
              <a:buChar char="•"/>
            </a:pPr>
            <a:r>
              <a:rPr lang="en-US" sz="6000" dirty="0">
                <a:solidFill>
                  <a:srgbClr val="000000"/>
                </a:solidFill>
                <a:effectLst/>
                <a:latin typeface="Arial" panose="020B0604020202020204" pitchFamily="34" charset="0"/>
                <a:ea typeface="Times New Roman" panose="02020603050405020304" pitchFamily="18" charset="0"/>
              </a:rPr>
              <a:t>Potency</a:t>
            </a:r>
            <a:r>
              <a:rPr lang="en-US" sz="6000" b="0" dirty="0">
                <a:solidFill>
                  <a:srgbClr val="000000"/>
                </a:solidFill>
                <a:effectLst/>
                <a:latin typeface="Arial" panose="020B0604020202020204" pitchFamily="34" charset="0"/>
                <a:ea typeface="Times New Roman" panose="02020603050405020304" pitchFamily="18" charset="0"/>
              </a:rPr>
              <a:t> and </a:t>
            </a:r>
            <a:r>
              <a:rPr lang="en-US" sz="6000" dirty="0">
                <a:solidFill>
                  <a:srgbClr val="000000"/>
                </a:solidFill>
                <a:effectLst/>
                <a:latin typeface="Arial" panose="020B0604020202020204" pitchFamily="34" charset="0"/>
                <a:ea typeface="Times New Roman" panose="02020603050405020304" pitchFamily="18" charset="0"/>
              </a:rPr>
              <a:t>intrinsic activity </a:t>
            </a:r>
            <a:r>
              <a:rPr lang="en-US" sz="6000" b="0" dirty="0">
                <a:solidFill>
                  <a:srgbClr val="000000"/>
                </a:solidFill>
                <a:effectLst/>
                <a:latin typeface="Arial" panose="020B0604020202020204" pitchFamily="34" charset="0"/>
                <a:ea typeface="Times New Roman" panose="02020603050405020304" pitchFamily="18" charset="0"/>
              </a:rPr>
              <a:t>are simple measurements, respectively, of the relative positions of dose–response curves on their horizontal axes and of their relative maxima.</a:t>
            </a:r>
          </a:p>
          <a:p>
            <a:pPr marL="685800" indent="-685800">
              <a:buFont typeface="Arial" panose="020B0604020202020204" pitchFamily="34" charset="0"/>
              <a:buChar char="•"/>
            </a:pPr>
            <a:endParaRPr lang="en-US" sz="6000" b="0" dirty="0">
              <a:latin typeface="Arial" panose="020B0604020202020204" pitchFamily="34" charset="0"/>
              <a:ea typeface="Times New Roman" panose="02020603050405020304" pitchFamily="18" charset="0"/>
              <a:cs typeface="Arial" panose="020B0604020202020204" pitchFamily="34" charset="0"/>
            </a:endParaRPr>
          </a:p>
          <a:p>
            <a:pPr marL="685800" indent="-685800">
              <a:buFont typeface="Arial" panose="020B0604020202020204" pitchFamily="34" charset="0"/>
              <a:buChar char="•"/>
            </a:pPr>
            <a:endParaRPr lang="en-NG" sz="60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Potency vs Efficacy</a:t>
            </a:r>
          </a:p>
        </p:txBody>
      </p:sp>
      <p:grpSp>
        <p:nvGrpSpPr>
          <p:cNvPr id="3" name="Group 2">
            <a:extLst>
              <a:ext uri="{FF2B5EF4-FFF2-40B4-BE49-F238E27FC236}">
                <a16:creationId xmlns:a16="http://schemas.microsoft.com/office/drawing/2014/main" id="{C00B62B6-BAA1-E5B0-730D-5261AF580BBA}"/>
              </a:ext>
            </a:extLst>
          </p:cNvPr>
          <p:cNvGrpSpPr/>
          <p:nvPr/>
        </p:nvGrpSpPr>
        <p:grpSpPr>
          <a:xfrm>
            <a:off x="1455600" y="5340719"/>
            <a:ext cx="10099348" cy="7433987"/>
            <a:chOff x="119554" y="0"/>
            <a:chExt cx="2343760" cy="1475825"/>
          </a:xfrm>
        </p:grpSpPr>
        <p:pic>
          <p:nvPicPr>
            <p:cNvPr id="4" name="Picture 3">
              <a:extLst>
                <a:ext uri="{FF2B5EF4-FFF2-40B4-BE49-F238E27FC236}">
                  <a16:creationId xmlns:a16="http://schemas.microsoft.com/office/drawing/2014/main" id="{66978743-F5F7-E065-E654-5F788C8E5097}"/>
                </a:ext>
              </a:extLst>
            </p:cNvPr>
            <p:cNvPicPr/>
            <p:nvPr/>
          </p:nvPicPr>
          <p:blipFill>
            <a:blip r:embed="rId3"/>
            <a:stretch>
              <a:fillRect/>
            </a:stretch>
          </p:blipFill>
          <p:spPr>
            <a:xfrm>
              <a:off x="305330" y="22414"/>
              <a:ext cx="2157984" cy="1308871"/>
            </a:xfrm>
            <a:prstGeom prst="rect">
              <a:avLst/>
            </a:prstGeom>
          </p:spPr>
        </p:pic>
        <p:sp>
          <p:nvSpPr>
            <p:cNvPr id="5" name="Rectangle 4">
              <a:extLst>
                <a:ext uri="{FF2B5EF4-FFF2-40B4-BE49-F238E27FC236}">
                  <a16:creationId xmlns:a16="http://schemas.microsoft.com/office/drawing/2014/main" id="{A8AC5EC4-B2AA-A590-B0E9-39F8AB8BC1EE}"/>
                </a:ext>
              </a:extLst>
            </p:cNvPr>
            <p:cNvSpPr/>
            <p:nvPr/>
          </p:nvSpPr>
          <p:spPr>
            <a:xfrm>
              <a:off x="1617979" y="271735"/>
              <a:ext cx="59997"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a</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4056BF46-66CB-81BC-19BE-05F3F98345AD}"/>
                </a:ext>
              </a:extLst>
            </p:cNvPr>
            <p:cNvSpPr/>
            <p:nvPr/>
          </p:nvSpPr>
          <p:spPr>
            <a:xfrm>
              <a:off x="2394305" y="259035"/>
              <a:ext cx="67564"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b</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3FD35F9A-09FF-42B8-A6F5-429FAF47B6AA}"/>
                </a:ext>
              </a:extLst>
            </p:cNvPr>
            <p:cNvSpPr/>
            <p:nvPr/>
          </p:nvSpPr>
          <p:spPr>
            <a:xfrm>
              <a:off x="2343047" y="798785"/>
              <a:ext cx="59997"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c</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8" name="Rectangle 7">
              <a:extLst>
                <a:ext uri="{FF2B5EF4-FFF2-40B4-BE49-F238E27FC236}">
                  <a16:creationId xmlns:a16="http://schemas.microsoft.com/office/drawing/2014/main" id="{82E8ACDF-2FD8-52B9-71BC-4702B6EEF05C}"/>
                </a:ext>
              </a:extLst>
            </p:cNvPr>
            <p:cNvSpPr/>
            <p:nvPr/>
          </p:nvSpPr>
          <p:spPr>
            <a:xfrm>
              <a:off x="170352" y="1081639"/>
              <a:ext cx="135142"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20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13A07874-AD01-1B76-CCB3-A08EFB20FCBD}"/>
                </a:ext>
              </a:extLst>
            </p:cNvPr>
            <p:cNvSpPr/>
            <p:nvPr/>
          </p:nvSpPr>
          <p:spPr>
            <a:xfrm>
              <a:off x="221152" y="1352048"/>
              <a:ext cx="67564"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0" name="Rectangle 9">
              <a:extLst>
                <a:ext uri="{FF2B5EF4-FFF2-40B4-BE49-F238E27FC236}">
                  <a16:creationId xmlns:a16="http://schemas.microsoft.com/office/drawing/2014/main" id="{5414AEFD-9D7B-28C2-7580-8D460E68CB7C}"/>
                </a:ext>
              </a:extLst>
            </p:cNvPr>
            <p:cNvSpPr/>
            <p:nvPr/>
          </p:nvSpPr>
          <p:spPr>
            <a:xfrm>
              <a:off x="170352" y="811221"/>
              <a:ext cx="135142"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40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1" name="Rectangle 10">
              <a:extLst>
                <a:ext uri="{FF2B5EF4-FFF2-40B4-BE49-F238E27FC236}">
                  <a16:creationId xmlns:a16="http://schemas.microsoft.com/office/drawing/2014/main" id="{C52961C4-272F-4E39-B649-E9AC38EB25A5}"/>
                </a:ext>
              </a:extLst>
            </p:cNvPr>
            <p:cNvSpPr/>
            <p:nvPr/>
          </p:nvSpPr>
          <p:spPr>
            <a:xfrm>
              <a:off x="170352" y="540813"/>
              <a:ext cx="135142"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60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3" name="Rectangle 12">
              <a:extLst>
                <a:ext uri="{FF2B5EF4-FFF2-40B4-BE49-F238E27FC236}">
                  <a16:creationId xmlns:a16="http://schemas.microsoft.com/office/drawing/2014/main" id="{EF6F371F-BF67-5496-813E-E2BD3342DF83}"/>
                </a:ext>
              </a:extLst>
            </p:cNvPr>
            <p:cNvSpPr/>
            <p:nvPr/>
          </p:nvSpPr>
          <p:spPr>
            <a:xfrm>
              <a:off x="170354" y="270408"/>
              <a:ext cx="135142"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80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4" name="Rectangle 13">
              <a:extLst>
                <a:ext uri="{FF2B5EF4-FFF2-40B4-BE49-F238E27FC236}">
                  <a16:creationId xmlns:a16="http://schemas.microsoft.com/office/drawing/2014/main" id="{22B18B9D-1F64-1105-B6B2-854DE6108E0D}"/>
                </a:ext>
              </a:extLst>
            </p:cNvPr>
            <p:cNvSpPr/>
            <p:nvPr/>
          </p:nvSpPr>
          <p:spPr>
            <a:xfrm>
              <a:off x="119554" y="0"/>
              <a:ext cx="202719"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100</a:t>
              </a:r>
              <a:endParaRPr lang="en-US" sz="1000">
                <a:solidFill>
                  <a:srgbClr val="000000"/>
                </a:solidFill>
                <a:effectLst/>
                <a:latin typeface="Times New Roman" panose="02020603050405020304" pitchFamily="18" charset="0"/>
                <a:ea typeface="Times New Roman" panose="02020603050405020304" pitchFamily="18" charset="0"/>
              </a:endParaRPr>
            </a:p>
          </p:txBody>
        </p:sp>
      </p:grpSp>
      <p:sp>
        <p:nvSpPr>
          <p:cNvPr id="15" name="TextBox 14">
            <a:extLst>
              <a:ext uri="{FF2B5EF4-FFF2-40B4-BE49-F238E27FC236}">
                <a16:creationId xmlns:a16="http://schemas.microsoft.com/office/drawing/2014/main" id="{90B2DADF-6FED-C06F-A8A6-93FE140C0B0B}"/>
              </a:ext>
            </a:extLst>
          </p:cNvPr>
          <p:cNvSpPr txBox="1"/>
          <p:nvPr/>
        </p:nvSpPr>
        <p:spPr>
          <a:xfrm>
            <a:off x="7339678" y="6348167"/>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a</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6" name="TextBox 15">
            <a:extLst>
              <a:ext uri="{FF2B5EF4-FFF2-40B4-BE49-F238E27FC236}">
                <a16:creationId xmlns:a16="http://schemas.microsoft.com/office/drawing/2014/main" id="{A408ECF9-BC2D-97F2-64E5-8C2FA17499E9}"/>
              </a:ext>
            </a:extLst>
          </p:cNvPr>
          <p:cNvSpPr txBox="1"/>
          <p:nvPr/>
        </p:nvSpPr>
        <p:spPr>
          <a:xfrm>
            <a:off x="10788086" y="6655427"/>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b</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7" name="TextBox 16">
            <a:extLst>
              <a:ext uri="{FF2B5EF4-FFF2-40B4-BE49-F238E27FC236}">
                <a16:creationId xmlns:a16="http://schemas.microsoft.com/office/drawing/2014/main" id="{8DEF4B56-46F7-D33A-A07A-583481E848B4}"/>
              </a:ext>
            </a:extLst>
          </p:cNvPr>
          <p:cNvSpPr txBox="1"/>
          <p:nvPr/>
        </p:nvSpPr>
        <p:spPr>
          <a:xfrm>
            <a:off x="10563970" y="9120717"/>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c</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8" name="TextBox 17">
            <a:extLst>
              <a:ext uri="{FF2B5EF4-FFF2-40B4-BE49-F238E27FC236}">
                <a16:creationId xmlns:a16="http://schemas.microsoft.com/office/drawing/2014/main" id="{4776F9C8-251A-9815-1A59-B53F195C9378}"/>
              </a:ext>
            </a:extLst>
          </p:cNvPr>
          <p:cNvSpPr txBox="1"/>
          <p:nvPr/>
        </p:nvSpPr>
        <p:spPr>
          <a:xfrm>
            <a:off x="1148534" y="10491101"/>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20</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9" name="TextBox 18">
            <a:extLst>
              <a:ext uri="{FF2B5EF4-FFF2-40B4-BE49-F238E27FC236}">
                <a16:creationId xmlns:a16="http://schemas.microsoft.com/office/drawing/2014/main" id="{700D8A61-5836-8512-61FE-5E7D2EB9A28B}"/>
              </a:ext>
            </a:extLst>
          </p:cNvPr>
          <p:cNvSpPr txBox="1"/>
          <p:nvPr/>
        </p:nvSpPr>
        <p:spPr>
          <a:xfrm>
            <a:off x="1139570" y="9218119"/>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40</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0" name="TextBox 19">
            <a:extLst>
              <a:ext uri="{FF2B5EF4-FFF2-40B4-BE49-F238E27FC236}">
                <a16:creationId xmlns:a16="http://schemas.microsoft.com/office/drawing/2014/main" id="{3D75AB63-336F-4714-06B2-2E590112B969}"/>
              </a:ext>
            </a:extLst>
          </p:cNvPr>
          <p:cNvSpPr txBox="1"/>
          <p:nvPr/>
        </p:nvSpPr>
        <p:spPr>
          <a:xfrm>
            <a:off x="1103712" y="7810662"/>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60</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1" name="TextBox 20">
            <a:extLst>
              <a:ext uri="{FF2B5EF4-FFF2-40B4-BE49-F238E27FC236}">
                <a16:creationId xmlns:a16="http://schemas.microsoft.com/office/drawing/2014/main" id="{0951B3CE-257A-A656-CCA5-B756E0AF64B2}"/>
              </a:ext>
            </a:extLst>
          </p:cNvPr>
          <p:cNvSpPr txBox="1"/>
          <p:nvPr/>
        </p:nvSpPr>
        <p:spPr>
          <a:xfrm>
            <a:off x="1067854" y="6510781"/>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80</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2" name="TextBox 21">
            <a:extLst>
              <a:ext uri="{FF2B5EF4-FFF2-40B4-BE49-F238E27FC236}">
                <a16:creationId xmlns:a16="http://schemas.microsoft.com/office/drawing/2014/main" id="{092E414C-574B-E605-366B-ACEA84102A05}"/>
              </a:ext>
            </a:extLst>
          </p:cNvPr>
          <p:cNvSpPr txBox="1"/>
          <p:nvPr/>
        </p:nvSpPr>
        <p:spPr>
          <a:xfrm>
            <a:off x="1031996" y="5184006"/>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100</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3" name="TextBox 22">
            <a:extLst>
              <a:ext uri="{FF2B5EF4-FFF2-40B4-BE49-F238E27FC236}">
                <a16:creationId xmlns:a16="http://schemas.microsoft.com/office/drawing/2014/main" id="{543A4E43-9833-BA53-F9DF-8FF41D23A684}"/>
              </a:ext>
            </a:extLst>
          </p:cNvPr>
          <p:cNvSpPr txBox="1"/>
          <p:nvPr/>
        </p:nvSpPr>
        <p:spPr>
          <a:xfrm>
            <a:off x="2322910" y="12122677"/>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0.1</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4" name="TextBox 23">
            <a:extLst>
              <a:ext uri="{FF2B5EF4-FFF2-40B4-BE49-F238E27FC236}">
                <a16:creationId xmlns:a16="http://schemas.microsoft.com/office/drawing/2014/main" id="{B3F96C3D-2C03-5275-D95A-86F0319DBE2D}"/>
              </a:ext>
            </a:extLst>
          </p:cNvPr>
          <p:cNvSpPr txBox="1"/>
          <p:nvPr/>
        </p:nvSpPr>
        <p:spPr>
          <a:xfrm>
            <a:off x="3900696" y="12167501"/>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0.3</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6" name="TextBox 25">
            <a:extLst>
              <a:ext uri="{FF2B5EF4-FFF2-40B4-BE49-F238E27FC236}">
                <a16:creationId xmlns:a16="http://schemas.microsoft.com/office/drawing/2014/main" id="{8211BD31-CDD6-2CDD-E701-465C0BD16D68}"/>
              </a:ext>
            </a:extLst>
          </p:cNvPr>
          <p:cNvSpPr txBox="1"/>
          <p:nvPr/>
        </p:nvSpPr>
        <p:spPr>
          <a:xfrm>
            <a:off x="5397796" y="12131643"/>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1</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7" name="TextBox 26">
            <a:extLst>
              <a:ext uri="{FF2B5EF4-FFF2-40B4-BE49-F238E27FC236}">
                <a16:creationId xmlns:a16="http://schemas.microsoft.com/office/drawing/2014/main" id="{762354FF-BA21-BCC3-2411-32122043212B}"/>
              </a:ext>
            </a:extLst>
          </p:cNvPr>
          <p:cNvSpPr txBox="1"/>
          <p:nvPr/>
        </p:nvSpPr>
        <p:spPr>
          <a:xfrm>
            <a:off x="6518380" y="12095785"/>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3</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8" name="TextBox 27">
            <a:extLst>
              <a:ext uri="{FF2B5EF4-FFF2-40B4-BE49-F238E27FC236}">
                <a16:creationId xmlns:a16="http://schemas.microsoft.com/office/drawing/2014/main" id="{02BF51C0-A811-99C3-6D08-E94E32A826B4}"/>
              </a:ext>
            </a:extLst>
          </p:cNvPr>
          <p:cNvSpPr txBox="1"/>
          <p:nvPr/>
        </p:nvSpPr>
        <p:spPr>
          <a:xfrm>
            <a:off x="7854116" y="12113715"/>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10</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9" name="TextBox 28">
            <a:extLst>
              <a:ext uri="{FF2B5EF4-FFF2-40B4-BE49-F238E27FC236}">
                <a16:creationId xmlns:a16="http://schemas.microsoft.com/office/drawing/2014/main" id="{CB06F496-3415-0038-E3C3-6CBBA809CE5D}"/>
              </a:ext>
            </a:extLst>
          </p:cNvPr>
          <p:cNvSpPr txBox="1"/>
          <p:nvPr/>
        </p:nvSpPr>
        <p:spPr>
          <a:xfrm>
            <a:off x="9485686" y="12104751"/>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30</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31" name="TextBox 30">
            <a:extLst>
              <a:ext uri="{FF2B5EF4-FFF2-40B4-BE49-F238E27FC236}">
                <a16:creationId xmlns:a16="http://schemas.microsoft.com/office/drawing/2014/main" id="{6AA2A749-6FE6-E92C-F38E-6A3870755BED}"/>
              </a:ext>
            </a:extLst>
          </p:cNvPr>
          <p:cNvSpPr txBox="1"/>
          <p:nvPr/>
        </p:nvSpPr>
        <p:spPr>
          <a:xfrm>
            <a:off x="12183035" y="5182070"/>
            <a:ext cx="12068738" cy="8556188"/>
          </a:xfrm>
          <a:prstGeom prst="rect">
            <a:avLst/>
          </a:prstGeom>
          <a:noFill/>
          <a:ln w="5715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5000" b="1" dirty="0">
                <a:solidFill>
                  <a:srgbClr val="000000"/>
                </a:solidFill>
                <a:effectLst/>
                <a:latin typeface="Arial" panose="020B0604020202020204" pitchFamily="34" charset="0"/>
                <a:ea typeface="Times New Roman" panose="02020603050405020304" pitchFamily="18" charset="0"/>
              </a:rPr>
              <a:t>Figure 1.</a:t>
            </a:r>
            <a:r>
              <a:rPr lang="en-US" sz="5000" dirty="0">
                <a:solidFill>
                  <a:srgbClr val="FF0000"/>
                </a:solidFill>
                <a:effectLst/>
                <a:latin typeface="Arial" panose="020B0604020202020204" pitchFamily="34" charset="0"/>
                <a:ea typeface="Times New Roman" panose="02020603050405020304" pitchFamily="18" charset="0"/>
              </a:rPr>
              <a:t> </a:t>
            </a:r>
            <a:r>
              <a:rPr lang="en-US" sz="5000" dirty="0">
                <a:solidFill>
                  <a:srgbClr val="000000"/>
                </a:solidFill>
                <a:latin typeface="Arial" panose="020B0604020202020204" pitchFamily="34" charset="0"/>
                <a:ea typeface="Times New Roman" panose="02020603050405020304" pitchFamily="18" charset="0"/>
              </a:rPr>
              <a:t>D</a:t>
            </a:r>
            <a:r>
              <a:rPr lang="en-US" sz="5000" dirty="0">
                <a:solidFill>
                  <a:srgbClr val="000000"/>
                </a:solidFill>
                <a:effectLst/>
                <a:latin typeface="Arial" panose="020B0604020202020204" pitchFamily="34" charset="0"/>
                <a:ea typeface="Times New Roman" panose="02020603050405020304" pitchFamily="18" charset="0"/>
              </a:rPr>
              <a:t>ose–response curves of three hypothetical drugs that increase heart rate</a:t>
            </a:r>
          </a:p>
          <a:p>
            <a:pPr marL="685800" indent="-685800" algn="l">
              <a:buFont typeface="Arial" panose="020B0604020202020204" pitchFamily="34" charset="0"/>
              <a:buChar char="•"/>
            </a:pPr>
            <a:r>
              <a:rPr lang="en-US" sz="5000" dirty="0">
                <a:solidFill>
                  <a:srgbClr val="000000"/>
                </a:solidFill>
                <a:effectLst/>
                <a:latin typeface="Arial" panose="020B0604020202020204" pitchFamily="34" charset="0"/>
                <a:ea typeface="Times New Roman" panose="02020603050405020304" pitchFamily="18" charset="0"/>
              </a:rPr>
              <a:t>the dose–response curve for drug </a:t>
            </a:r>
            <a:r>
              <a:rPr lang="en-US" sz="5000" i="1" dirty="0">
                <a:solidFill>
                  <a:srgbClr val="000000"/>
                </a:solidFill>
                <a:effectLst/>
                <a:latin typeface="Arial" panose="020B0604020202020204" pitchFamily="34" charset="0"/>
                <a:ea typeface="Times New Roman" panose="02020603050405020304" pitchFamily="18" charset="0"/>
              </a:rPr>
              <a:t>a </a:t>
            </a:r>
            <a:r>
              <a:rPr lang="en-US" sz="5000" dirty="0">
                <a:solidFill>
                  <a:srgbClr val="000000"/>
                </a:solidFill>
                <a:effectLst/>
                <a:latin typeface="Arial" panose="020B0604020202020204" pitchFamily="34" charset="0"/>
                <a:ea typeface="Times New Roman" panose="02020603050405020304" pitchFamily="18" charset="0"/>
              </a:rPr>
              <a:t>lies to the left of the curve for drug </a:t>
            </a:r>
            <a:r>
              <a:rPr lang="en-US" sz="5000" i="1" dirty="0">
                <a:solidFill>
                  <a:srgbClr val="000000"/>
                </a:solidFill>
                <a:effectLst/>
                <a:latin typeface="Arial" panose="020B0604020202020204" pitchFamily="34" charset="0"/>
                <a:ea typeface="Times New Roman" panose="02020603050405020304" pitchFamily="18" charset="0"/>
              </a:rPr>
              <a:t>b </a:t>
            </a:r>
            <a:r>
              <a:rPr lang="en-US" sz="5000" dirty="0">
                <a:solidFill>
                  <a:srgbClr val="000000"/>
                </a:solidFill>
                <a:effectLst/>
                <a:latin typeface="Arial" panose="020B0604020202020204" pitchFamily="34" charset="0"/>
                <a:ea typeface="Times New Roman" panose="02020603050405020304" pitchFamily="18" charset="0"/>
              </a:rPr>
              <a:t>indicates that drug </a:t>
            </a:r>
            <a:r>
              <a:rPr lang="en-US" sz="5000" i="1" dirty="0">
                <a:solidFill>
                  <a:srgbClr val="000000"/>
                </a:solidFill>
                <a:effectLst/>
                <a:latin typeface="Arial" panose="020B0604020202020204" pitchFamily="34" charset="0"/>
                <a:ea typeface="Times New Roman" panose="02020603050405020304" pitchFamily="18" charset="0"/>
              </a:rPr>
              <a:t>a </a:t>
            </a:r>
            <a:r>
              <a:rPr lang="en-US" sz="5000" dirty="0">
                <a:solidFill>
                  <a:srgbClr val="000000"/>
                </a:solidFill>
                <a:effectLst/>
                <a:latin typeface="Arial" panose="020B0604020202020204" pitchFamily="34" charset="0"/>
                <a:ea typeface="Times New Roman" panose="02020603050405020304" pitchFamily="18" charset="0"/>
              </a:rPr>
              <a:t>is more potent</a:t>
            </a:r>
          </a:p>
          <a:p>
            <a:pPr marL="685800" indent="-685800" algn="l">
              <a:buFont typeface="Arial" panose="020B0604020202020204" pitchFamily="34" charset="0"/>
              <a:buChar char="•"/>
            </a:pPr>
            <a:r>
              <a:rPr lang="en-US" sz="5000" dirty="0">
                <a:solidFill>
                  <a:srgbClr val="000000"/>
                </a:solidFill>
                <a:effectLst/>
                <a:latin typeface="Arial" panose="020B0604020202020204" pitchFamily="34" charset="0"/>
                <a:ea typeface="Times New Roman" panose="02020603050405020304" pitchFamily="18" charset="0"/>
              </a:rPr>
              <a:t>Drugs </a:t>
            </a:r>
            <a:r>
              <a:rPr lang="en-US" sz="5000" i="1" dirty="0">
                <a:solidFill>
                  <a:srgbClr val="000000"/>
                </a:solidFill>
                <a:effectLst/>
                <a:latin typeface="Arial" panose="020B0604020202020204" pitchFamily="34" charset="0"/>
                <a:ea typeface="Times New Roman" panose="02020603050405020304" pitchFamily="18" charset="0"/>
              </a:rPr>
              <a:t>a </a:t>
            </a:r>
            <a:r>
              <a:rPr lang="en-US" sz="5000" dirty="0">
                <a:solidFill>
                  <a:srgbClr val="000000"/>
                </a:solidFill>
                <a:effectLst/>
                <a:latin typeface="Arial" panose="020B0604020202020204" pitchFamily="34" charset="0"/>
                <a:ea typeface="Times New Roman" panose="02020603050405020304" pitchFamily="18" charset="0"/>
              </a:rPr>
              <a:t>and </a:t>
            </a:r>
            <a:r>
              <a:rPr lang="en-US" sz="5000" i="1" dirty="0">
                <a:solidFill>
                  <a:srgbClr val="000000"/>
                </a:solidFill>
                <a:effectLst/>
                <a:latin typeface="Arial" panose="020B0604020202020204" pitchFamily="34" charset="0"/>
                <a:ea typeface="Times New Roman" panose="02020603050405020304" pitchFamily="18" charset="0"/>
              </a:rPr>
              <a:t>b </a:t>
            </a:r>
            <a:r>
              <a:rPr lang="en-US" sz="5000" dirty="0">
                <a:solidFill>
                  <a:srgbClr val="000000"/>
                </a:solidFill>
                <a:effectLst/>
                <a:latin typeface="Arial" panose="020B0604020202020204" pitchFamily="34" charset="0"/>
                <a:ea typeface="Times New Roman" panose="02020603050405020304" pitchFamily="18" charset="0"/>
              </a:rPr>
              <a:t>produce the same maximum response </a:t>
            </a:r>
          </a:p>
          <a:p>
            <a:pPr marL="685800" indent="-685800" algn="l">
              <a:buFont typeface="Arial" panose="020B0604020202020204" pitchFamily="34" charset="0"/>
              <a:buChar char="•"/>
            </a:pPr>
            <a:r>
              <a:rPr lang="en-US" sz="5000" dirty="0">
                <a:solidFill>
                  <a:srgbClr val="000000"/>
                </a:solidFill>
                <a:latin typeface="Arial" panose="020B0604020202020204" pitchFamily="34" charset="0"/>
                <a:ea typeface="Times New Roman" panose="02020603050405020304" pitchFamily="18" charset="0"/>
              </a:rPr>
              <a:t>D</a:t>
            </a:r>
            <a:r>
              <a:rPr lang="en-US" sz="5000" dirty="0">
                <a:solidFill>
                  <a:srgbClr val="000000"/>
                </a:solidFill>
                <a:effectLst/>
                <a:latin typeface="Arial" panose="020B0604020202020204" pitchFamily="34" charset="0"/>
                <a:ea typeface="Times New Roman" panose="02020603050405020304" pitchFamily="18" charset="0"/>
              </a:rPr>
              <a:t>rug </a:t>
            </a:r>
            <a:r>
              <a:rPr lang="en-US" sz="5000" i="1" dirty="0">
                <a:solidFill>
                  <a:srgbClr val="000000"/>
                </a:solidFill>
                <a:effectLst/>
                <a:latin typeface="Arial" panose="020B0604020202020204" pitchFamily="34" charset="0"/>
                <a:ea typeface="Times New Roman" panose="02020603050405020304" pitchFamily="18" charset="0"/>
              </a:rPr>
              <a:t>c </a:t>
            </a:r>
            <a:r>
              <a:rPr lang="en-US" sz="5000" dirty="0">
                <a:solidFill>
                  <a:srgbClr val="000000"/>
                </a:solidFill>
                <a:effectLst/>
                <a:latin typeface="Arial" panose="020B0604020202020204" pitchFamily="34" charset="0"/>
                <a:ea typeface="Times New Roman" panose="02020603050405020304" pitchFamily="18" charset="0"/>
              </a:rPr>
              <a:t>has less maximum effect than either drug </a:t>
            </a:r>
            <a:r>
              <a:rPr lang="en-US" sz="5000" i="1" dirty="0">
                <a:solidFill>
                  <a:srgbClr val="000000"/>
                </a:solidFill>
                <a:effectLst/>
                <a:latin typeface="Arial" panose="020B0604020202020204" pitchFamily="34" charset="0"/>
                <a:ea typeface="Times New Roman" panose="02020603050405020304" pitchFamily="18" charset="0"/>
              </a:rPr>
              <a:t>a </a:t>
            </a:r>
            <a:r>
              <a:rPr lang="en-US" sz="5000" dirty="0">
                <a:solidFill>
                  <a:srgbClr val="000000"/>
                </a:solidFill>
                <a:effectLst/>
                <a:latin typeface="Arial" panose="020B0604020202020204" pitchFamily="34" charset="0"/>
                <a:ea typeface="Times New Roman" panose="02020603050405020304" pitchFamily="18" charset="0"/>
              </a:rPr>
              <a:t>or drug </a:t>
            </a:r>
            <a:r>
              <a:rPr lang="en-US" sz="5000" i="1" dirty="0">
                <a:solidFill>
                  <a:srgbClr val="000000"/>
                </a:solidFill>
                <a:effectLst/>
                <a:latin typeface="Arial" panose="020B0604020202020204" pitchFamily="34" charset="0"/>
                <a:ea typeface="Times New Roman" panose="02020603050405020304" pitchFamily="18" charset="0"/>
              </a:rPr>
              <a:t>b. </a:t>
            </a:r>
            <a:r>
              <a:rPr lang="en-US" sz="5000" dirty="0">
                <a:solidFill>
                  <a:srgbClr val="000000"/>
                </a:solidFill>
                <a:effectLst/>
                <a:latin typeface="Arial" panose="020B0604020202020204" pitchFamily="34" charset="0"/>
                <a:ea typeface="Times New Roman" panose="02020603050405020304" pitchFamily="18" charset="0"/>
              </a:rPr>
              <a:t>Drug </a:t>
            </a:r>
            <a:r>
              <a:rPr lang="en-US" sz="5000" i="1" dirty="0">
                <a:solidFill>
                  <a:srgbClr val="000000"/>
                </a:solidFill>
                <a:effectLst/>
                <a:latin typeface="Arial" panose="020B0604020202020204" pitchFamily="34" charset="0"/>
                <a:ea typeface="Times New Roman" panose="02020603050405020304" pitchFamily="18" charset="0"/>
              </a:rPr>
              <a:t>c </a:t>
            </a:r>
            <a:r>
              <a:rPr lang="en-US" sz="5000" dirty="0">
                <a:solidFill>
                  <a:srgbClr val="000000"/>
                </a:solidFill>
                <a:effectLst/>
                <a:latin typeface="Arial" panose="020B0604020202020204" pitchFamily="34" charset="0"/>
                <a:ea typeface="Times New Roman" panose="02020603050405020304" pitchFamily="18" charset="0"/>
              </a:rPr>
              <a:t>is said to have a lower </a:t>
            </a:r>
            <a:r>
              <a:rPr lang="en-US" sz="5000" i="1" dirty="0">
                <a:solidFill>
                  <a:srgbClr val="000000"/>
                </a:solidFill>
                <a:effectLst/>
                <a:latin typeface="Arial" panose="020B0604020202020204" pitchFamily="34" charset="0"/>
                <a:ea typeface="Times New Roman" panose="02020603050405020304" pitchFamily="18" charset="0"/>
              </a:rPr>
              <a:t>intrinsic activity </a:t>
            </a:r>
            <a:r>
              <a:rPr lang="en-US" sz="5000" dirty="0">
                <a:solidFill>
                  <a:srgbClr val="000000"/>
                </a:solidFill>
                <a:effectLst/>
                <a:latin typeface="Arial" panose="020B0604020202020204" pitchFamily="34" charset="0"/>
                <a:ea typeface="Times New Roman" panose="02020603050405020304" pitchFamily="18" charset="0"/>
              </a:rPr>
              <a:t>than the other two. </a:t>
            </a:r>
            <a:endParaRPr lang="en-NG" sz="5000" dirty="0"/>
          </a:p>
        </p:txBody>
      </p:sp>
      <p:sp>
        <p:nvSpPr>
          <p:cNvPr id="33" name="Rectangle 32">
            <a:extLst>
              <a:ext uri="{FF2B5EF4-FFF2-40B4-BE49-F238E27FC236}">
                <a16:creationId xmlns:a16="http://schemas.microsoft.com/office/drawing/2014/main" id="{9D761FA8-803D-B9FA-5F84-CFF0175BF25A}"/>
              </a:ext>
            </a:extLst>
          </p:cNvPr>
          <p:cNvSpPr/>
          <p:nvPr/>
        </p:nvSpPr>
        <p:spPr>
          <a:xfrm rot="16200001">
            <a:off x="-3278869" y="8230171"/>
            <a:ext cx="8172000" cy="576000"/>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Increase in Heart Rate (beats/min)</a:t>
            </a:r>
          </a:p>
        </p:txBody>
      </p:sp>
      <p:sp>
        <p:nvSpPr>
          <p:cNvPr id="34" name="TextBox 33">
            <a:extLst>
              <a:ext uri="{FF2B5EF4-FFF2-40B4-BE49-F238E27FC236}">
                <a16:creationId xmlns:a16="http://schemas.microsoft.com/office/drawing/2014/main" id="{A2CC3E17-A9EC-FB9D-09D1-DA06D0E3A00A}"/>
              </a:ext>
            </a:extLst>
          </p:cNvPr>
          <p:cNvSpPr txBox="1"/>
          <p:nvPr/>
        </p:nvSpPr>
        <p:spPr>
          <a:xfrm>
            <a:off x="5595029" y="12678487"/>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g/kg</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78955034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882261" y="2124634"/>
            <a:ext cx="22784561" cy="11295531"/>
          </a:xfrm>
          <a:prstGeom prst="rect">
            <a:avLst/>
          </a:prstGeom>
        </p:spPr>
        <p:txBody>
          <a:bodyPr>
            <a:normAutofit/>
          </a:bodyPr>
          <a:lstStyle/>
          <a:p>
            <a:pPr algn="just"/>
            <a:r>
              <a:rPr lang="en-US" sz="6000" b="0" dirty="0">
                <a:effectLst/>
                <a:latin typeface="Arial" panose="020B0604020202020204" pitchFamily="34" charset="0"/>
                <a:ea typeface="Times New Roman" panose="02020603050405020304" pitchFamily="18" charset="0"/>
              </a:rPr>
              <a:t>E.g., </a:t>
            </a:r>
            <a:r>
              <a:rPr lang="en-US" sz="6000" b="0" i="1" dirty="0">
                <a:effectLst/>
                <a:latin typeface="Arial" panose="020B0604020202020204" pitchFamily="34" charset="0"/>
                <a:ea typeface="Times New Roman" panose="02020603050405020304" pitchFamily="18" charset="0"/>
              </a:rPr>
              <a:t>adrenaline</a:t>
            </a:r>
            <a:r>
              <a:rPr lang="en-US" sz="6000" b="0" dirty="0">
                <a:effectLst/>
                <a:latin typeface="Arial" panose="020B0604020202020204" pitchFamily="34" charset="0"/>
                <a:ea typeface="Times New Roman" panose="02020603050405020304" pitchFamily="18" charset="0"/>
              </a:rPr>
              <a:t> (</a:t>
            </a:r>
            <a:r>
              <a:rPr lang="en-US" sz="6000" b="0" i="1" dirty="0">
                <a:effectLst/>
                <a:latin typeface="Arial" panose="020B0604020202020204" pitchFamily="34" charset="0"/>
                <a:ea typeface="Times New Roman" panose="02020603050405020304" pitchFamily="18" charset="0"/>
              </a:rPr>
              <a:t>epinephrine</a:t>
            </a:r>
            <a:r>
              <a:rPr lang="en-US" sz="6000" b="0" dirty="0">
                <a:effectLst/>
                <a:latin typeface="Arial" panose="020B0604020202020204" pitchFamily="34" charset="0"/>
                <a:ea typeface="Times New Roman" panose="02020603050405020304" pitchFamily="18" charset="0"/>
              </a:rPr>
              <a:t>) and </a:t>
            </a:r>
            <a:r>
              <a:rPr lang="en-US" sz="6000" b="0" i="1" dirty="0">
                <a:effectLst/>
                <a:latin typeface="Arial" panose="020B0604020202020204" pitchFamily="34" charset="0"/>
                <a:ea typeface="Times New Roman" panose="02020603050405020304" pitchFamily="18" charset="0"/>
              </a:rPr>
              <a:t>propranolol</a:t>
            </a:r>
            <a:r>
              <a:rPr lang="en-US" sz="6000" b="0" dirty="0">
                <a:effectLst/>
                <a:latin typeface="Arial" panose="020B0604020202020204" pitchFamily="34" charset="0"/>
                <a:ea typeface="Times New Roman" panose="02020603050405020304" pitchFamily="18" charset="0"/>
              </a:rPr>
              <a:t> have comparable affinities for the β-adrenoceptor but differ in efficacy. Drugs with intermediate levels of efficacy, such that even when 100% of the receptors are occupied the tissue response is submaximal, are known as </a:t>
            </a:r>
            <a:r>
              <a:rPr lang="en-US" sz="6000" b="0" i="1" dirty="0">
                <a:effectLst/>
                <a:latin typeface="Arial" panose="020B0604020202020204" pitchFamily="34" charset="0"/>
                <a:ea typeface="Times New Roman" panose="02020603050405020304" pitchFamily="18" charset="0"/>
              </a:rPr>
              <a:t>partial agonists</a:t>
            </a:r>
            <a:r>
              <a:rPr lang="en-US" sz="6000" b="0" dirty="0">
                <a:effectLst/>
                <a:latin typeface="Arial" panose="020B0604020202020204" pitchFamily="34" charset="0"/>
                <a:ea typeface="Times New Roman" panose="02020603050405020304" pitchFamily="18" charset="0"/>
              </a:rPr>
              <a:t>, to distinguish them from </a:t>
            </a:r>
            <a:r>
              <a:rPr lang="en-US" sz="6000" b="0" i="1" dirty="0">
                <a:effectLst/>
                <a:latin typeface="Arial" panose="020B0604020202020204" pitchFamily="34" charset="0"/>
                <a:ea typeface="Times New Roman" panose="02020603050405020304" pitchFamily="18" charset="0"/>
              </a:rPr>
              <a:t>full agonists</a:t>
            </a:r>
            <a:r>
              <a:rPr lang="en-US" sz="6000" b="0" dirty="0">
                <a:effectLst/>
                <a:latin typeface="Arial" panose="020B0604020202020204" pitchFamily="34" charset="0"/>
                <a:ea typeface="Times New Roman" panose="02020603050405020304" pitchFamily="18" charset="0"/>
              </a:rPr>
              <a:t>, the efficacy of which is sufficient that they can elicit a maximal tissue response. </a:t>
            </a:r>
            <a:endParaRPr lang="en-NG" sz="6000" b="0" dirty="0">
              <a:effectLst/>
              <a:latin typeface="Times New Roman" panose="02020603050405020304" pitchFamily="18" charset="0"/>
              <a:ea typeface="Times New Roman" panose="02020603050405020304" pitchFamily="18"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Potency vs Efficacy</a:t>
            </a:r>
          </a:p>
        </p:txBody>
      </p:sp>
    </p:spTree>
    <p:extLst>
      <p:ext uri="{BB962C8B-B14F-4D97-AF65-F5344CB8AC3E}">
        <p14:creationId xmlns:p14="http://schemas.microsoft.com/office/powerpoint/2010/main" val="167776363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47791" y="2474256"/>
            <a:ext cx="22784561" cy="11295531"/>
          </a:xfrm>
          <a:prstGeom prst="rect">
            <a:avLst/>
          </a:prstGeom>
        </p:spPr>
        <p:txBody>
          <a:bodyPr>
            <a:normAutofit lnSpcReduction="10000"/>
          </a:bodyPr>
          <a:lstStyle/>
          <a:p>
            <a:pPr marL="857250" indent="-857250" algn="just">
              <a:buFont typeface="Wingdings" panose="05000000000000000000" pitchFamily="2" charset="2"/>
              <a:buChar char="Ø"/>
            </a:pPr>
            <a:r>
              <a:rPr lang="en-US" sz="6000" b="0" dirty="0">
                <a:effectLst/>
                <a:latin typeface="Arial" panose="020B0604020202020204" pitchFamily="34" charset="0"/>
                <a:ea typeface="Times New Roman" panose="02020603050405020304" pitchFamily="18" charset="0"/>
              </a:rPr>
              <a:t>Several full agonists are capable of eliciting maximal responses at very low occupancies, often less than 1%. The mechanism linking the response to receptor occupancy has a substantial reserve capacity and such systems may be said to possess </a:t>
            </a:r>
            <a:r>
              <a:rPr lang="en-US" sz="6000" i="1" dirty="0">
                <a:effectLst/>
                <a:latin typeface="Arial" panose="020B0604020202020204" pitchFamily="34" charset="0"/>
                <a:ea typeface="Times New Roman" panose="02020603050405020304" pitchFamily="18" charset="0"/>
              </a:rPr>
              <a:t>spare receptors</a:t>
            </a:r>
            <a:r>
              <a:rPr lang="en-US" sz="6000" b="0" dirty="0">
                <a:effectLst/>
                <a:latin typeface="Arial" panose="020B0604020202020204" pitchFamily="34" charset="0"/>
                <a:ea typeface="Times New Roman" panose="02020603050405020304" pitchFamily="18" charset="0"/>
              </a:rPr>
              <a:t>, or a </a:t>
            </a:r>
            <a:r>
              <a:rPr lang="en-US" sz="6000" i="1" dirty="0">
                <a:effectLst/>
                <a:latin typeface="Arial" panose="020B0604020202020204" pitchFamily="34" charset="0"/>
                <a:ea typeface="Times New Roman" panose="02020603050405020304" pitchFamily="18" charset="0"/>
              </a:rPr>
              <a:t>receptor reserve</a:t>
            </a:r>
            <a:r>
              <a:rPr lang="en-US" sz="6000" b="0" dirty="0">
                <a:effectLst/>
                <a:latin typeface="Arial" panose="020B0604020202020204" pitchFamily="34" charset="0"/>
                <a:ea typeface="Times New Roman" panose="02020603050405020304" pitchFamily="18" charset="0"/>
              </a:rPr>
              <a:t>. </a:t>
            </a:r>
          </a:p>
          <a:p>
            <a:pPr marL="857250" indent="-857250" algn="just">
              <a:buFont typeface="Wingdings" panose="05000000000000000000" pitchFamily="2" charset="2"/>
              <a:buChar char="Ø"/>
            </a:pPr>
            <a:endParaRPr lang="en-US" sz="6000" b="0" dirty="0">
              <a:effectLst/>
              <a:latin typeface="Arial" panose="020B0604020202020204" pitchFamily="34" charset="0"/>
              <a:ea typeface="Times New Roman" panose="02020603050405020304" pitchFamily="18" charset="0"/>
            </a:endParaRPr>
          </a:p>
          <a:p>
            <a:pPr marL="857250" indent="-857250" algn="just">
              <a:buFont typeface="Wingdings" panose="05000000000000000000" pitchFamily="2" charset="2"/>
              <a:buChar char="Ø"/>
            </a:pPr>
            <a:r>
              <a:rPr lang="en-US" sz="6000" b="0" dirty="0">
                <a:effectLst/>
                <a:latin typeface="Arial" panose="020B0604020202020204" pitchFamily="34" charset="0"/>
                <a:ea typeface="Times New Roman" panose="02020603050405020304" pitchFamily="18" charset="0"/>
              </a:rPr>
              <a:t>This is common with drugs that elicit smooth muscle contraction e.g., acetylcholine and its analogues but less so for other types of receptor-mediated response, such as secretion, smooth muscle relaxation or cardiac stimulation, where the effect is more nearly proportional to receptor occupancy. </a:t>
            </a:r>
          </a:p>
          <a:p>
            <a:pPr marL="857250" indent="-857250" algn="just">
              <a:buFont typeface="Wingdings" panose="05000000000000000000" pitchFamily="2" charset="2"/>
              <a:buChar char="Ø"/>
            </a:pPr>
            <a:endParaRPr lang="en-US" sz="6000" b="0" dirty="0">
              <a:latin typeface="Arial" panose="020B0604020202020204" pitchFamily="34" charset="0"/>
              <a:ea typeface="Times New Roman" panose="02020603050405020304" pitchFamily="18" charset="0"/>
            </a:endParaRPr>
          </a:p>
          <a:p>
            <a:pPr marL="857250" indent="-857250" algn="just">
              <a:buFont typeface="Wingdings" panose="05000000000000000000" pitchFamily="2" charset="2"/>
              <a:buChar char="Ø"/>
            </a:pPr>
            <a:r>
              <a:rPr lang="en-US" sz="6000" b="0" dirty="0">
                <a:effectLst/>
                <a:latin typeface="Arial" panose="020B0604020202020204" pitchFamily="34" charset="0"/>
                <a:ea typeface="Times New Roman" panose="02020603050405020304" pitchFamily="18" charset="0"/>
              </a:rPr>
              <a:t>The spare receptors do not increase its response.</a:t>
            </a:r>
            <a:endParaRPr lang="en-NG" sz="6000" b="0" dirty="0">
              <a:effectLst/>
              <a:latin typeface="Times New Roman" panose="02020603050405020304" pitchFamily="18" charset="0"/>
              <a:ea typeface="Times New Roman" panose="02020603050405020304" pitchFamily="18"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Spare receptors</a:t>
            </a:r>
          </a:p>
        </p:txBody>
      </p:sp>
    </p:spTree>
    <p:extLst>
      <p:ext uri="{BB962C8B-B14F-4D97-AF65-F5344CB8AC3E}">
        <p14:creationId xmlns:p14="http://schemas.microsoft.com/office/powerpoint/2010/main" val="429489978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47791" y="2285998"/>
            <a:ext cx="22784561" cy="11295531"/>
          </a:xfrm>
          <a:prstGeom prst="rect">
            <a:avLst/>
          </a:prstGeom>
        </p:spPr>
        <p:txBody>
          <a:bodyPr>
            <a:normAutofit lnSpcReduction="10000"/>
          </a:bodyPr>
          <a:lstStyle/>
          <a:p>
            <a:pPr marL="857250" indent="-857250" algn="just">
              <a:buFont typeface="Wingdings" panose="05000000000000000000" pitchFamily="2" charset="2"/>
              <a:buChar char="Ø"/>
            </a:pPr>
            <a:r>
              <a:rPr lang="en-US" sz="6000" b="0" dirty="0">
                <a:solidFill>
                  <a:srgbClr val="000000"/>
                </a:solidFill>
                <a:effectLst/>
                <a:latin typeface="Arial" panose="020B0604020202020204" pitchFamily="34" charset="0"/>
                <a:ea typeface="Times New Roman" panose="02020603050405020304" pitchFamily="18" charset="0"/>
              </a:rPr>
              <a:t>Many receptors are capable of initiating a chain of events involving second messengers. </a:t>
            </a:r>
          </a:p>
          <a:p>
            <a:pPr marL="857250" indent="-857250">
              <a:buFont typeface="Wingdings" panose="05000000000000000000" pitchFamily="2" charset="2"/>
              <a:buChar char="Ø"/>
            </a:pPr>
            <a:endParaRPr lang="en-US" sz="6000" b="0" dirty="0">
              <a:solidFill>
                <a:srgbClr val="000000"/>
              </a:solidFill>
              <a:effectLst/>
              <a:latin typeface="Arial" panose="020B0604020202020204" pitchFamily="34" charset="0"/>
              <a:ea typeface="Times New Roman" panose="02020603050405020304" pitchFamily="18" charset="0"/>
            </a:endParaRPr>
          </a:p>
          <a:p>
            <a:pPr marL="857250" indent="-857250">
              <a:buFont typeface="Wingdings" panose="05000000000000000000" pitchFamily="2" charset="2"/>
              <a:buChar char="Ø"/>
            </a:pPr>
            <a:r>
              <a:rPr lang="en-US" sz="6000" b="0" dirty="0">
                <a:solidFill>
                  <a:srgbClr val="000000"/>
                </a:solidFill>
                <a:effectLst/>
                <a:latin typeface="Arial" panose="020B0604020202020204" pitchFamily="34" charset="0"/>
                <a:ea typeface="Times New Roman" panose="02020603050405020304" pitchFamily="18" charset="0"/>
              </a:rPr>
              <a:t>Key factors in many of these second-messenger systems are proteins termed </a:t>
            </a:r>
            <a:r>
              <a:rPr lang="en-US" sz="6000" i="1" dirty="0">
                <a:solidFill>
                  <a:srgbClr val="000000"/>
                </a:solidFill>
                <a:effectLst/>
                <a:latin typeface="Arial" panose="020B0604020202020204" pitchFamily="34" charset="0"/>
                <a:ea typeface="Times New Roman" panose="02020603050405020304" pitchFamily="18" charset="0"/>
              </a:rPr>
              <a:t>guanine nucleotide–binding proteins </a:t>
            </a:r>
            <a:r>
              <a:rPr lang="en-US" sz="6000" b="0" dirty="0">
                <a:solidFill>
                  <a:srgbClr val="000000"/>
                </a:solidFill>
                <a:effectLst/>
                <a:latin typeface="Arial" panose="020B0604020202020204" pitchFamily="34" charset="0"/>
                <a:ea typeface="Times New Roman" panose="02020603050405020304" pitchFamily="18" charset="0"/>
              </a:rPr>
              <a:t>or simply </a:t>
            </a:r>
            <a:r>
              <a:rPr lang="en-US" sz="6000" i="1" dirty="0">
                <a:solidFill>
                  <a:srgbClr val="000000"/>
                </a:solidFill>
                <a:effectLst/>
                <a:latin typeface="Arial" panose="020B0604020202020204" pitchFamily="34" charset="0"/>
                <a:ea typeface="Times New Roman" panose="02020603050405020304" pitchFamily="18" charset="0"/>
              </a:rPr>
              <a:t>G proteins</a:t>
            </a:r>
            <a:r>
              <a:rPr lang="en-US" sz="6000" dirty="0">
                <a:solidFill>
                  <a:srgbClr val="000000"/>
                </a:solidFill>
                <a:effectLst/>
                <a:latin typeface="Arial" panose="020B0604020202020204" pitchFamily="34" charset="0"/>
                <a:ea typeface="Times New Roman" panose="02020603050405020304" pitchFamily="18" charset="0"/>
              </a:rPr>
              <a:t>. </a:t>
            </a:r>
          </a:p>
          <a:p>
            <a:pPr marL="857250" indent="-857250">
              <a:buFont typeface="Wingdings" panose="05000000000000000000" pitchFamily="2" charset="2"/>
              <a:buChar char="Ø"/>
            </a:pPr>
            <a:endParaRPr lang="en-US" sz="6000" b="0" dirty="0">
              <a:solidFill>
                <a:srgbClr val="000000"/>
              </a:solidFill>
              <a:effectLst/>
              <a:latin typeface="Arial" panose="020B0604020202020204" pitchFamily="34" charset="0"/>
              <a:ea typeface="Times New Roman" panose="02020603050405020304" pitchFamily="18" charset="0"/>
            </a:endParaRPr>
          </a:p>
          <a:p>
            <a:pPr marL="857250" indent="-857250">
              <a:buFont typeface="Wingdings" panose="05000000000000000000" pitchFamily="2" charset="2"/>
              <a:buChar char="Ø"/>
            </a:pPr>
            <a:r>
              <a:rPr lang="en-US" sz="6000" b="0" dirty="0">
                <a:solidFill>
                  <a:srgbClr val="000000"/>
                </a:solidFill>
                <a:effectLst/>
                <a:latin typeface="Arial" panose="020B0604020202020204" pitchFamily="34" charset="0"/>
                <a:ea typeface="Times New Roman" panose="02020603050405020304" pitchFamily="18" charset="0"/>
              </a:rPr>
              <a:t>G proteins have the capacity to bind guanosine triphosphate (GTP) and hydrolyze it to guanosine diphosphate (GDP). </a:t>
            </a:r>
          </a:p>
          <a:p>
            <a:pPr marL="857250" indent="-857250" algn="just">
              <a:buFont typeface="Wingdings" panose="05000000000000000000" pitchFamily="2" charset="2"/>
              <a:buChar char="Ø"/>
            </a:pPr>
            <a:endParaRPr lang="en-US" sz="6000" b="0" dirty="0">
              <a:solidFill>
                <a:srgbClr val="000000"/>
              </a:solidFill>
              <a:effectLst/>
              <a:latin typeface="Arial" panose="020B0604020202020204" pitchFamily="34" charset="0"/>
              <a:ea typeface="Times New Roman" panose="02020603050405020304" pitchFamily="18" charset="0"/>
            </a:endParaRPr>
          </a:p>
          <a:p>
            <a:pPr marL="857250" indent="-857250" algn="just">
              <a:buFont typeface="Wingdings" panose="05000000000000000000" pitchFamily="2" charset="2"/>
              <a:buChar char="Ø"/>
            </a:pPr>
            <a:r>
              <a:rPr lang="en-US" sz="6000" b="0" dirty="0">
                <a:solidFill>
                  <a:srgbClr val="000000"/>
                </a:solidFill>
                <a:effectLst/>
                <a:latin typeface="Arial" panose="020B0604020202020204" pitchFamily="34" charset="0"/>
                <a:ea typeface="Times New Roman" panose="02020603050405020304" pitchFamily="18" charset="0"/>
              </a:rPr>
              <a:t>G proteins couple the activation of several different receptors to the next step in a chain of events. The next step often involves the enzyme </a:t>
            </a:r>
            <a:r>
              <a:rPr lang="en-US" sz="6000" i="1" dirty="0">
                <a:solidFill>
                  <a:srgbClr val="000000"/>
                </a:solidFill>
                <a:effectLst/>
                <a:latin typeface="Arial" panose="020B0604020202020204" pitchFamily="34" charset="0"/>
                <a:ea typeface="Times New Roman" panose="02020603050405020304" pitchFamily="18" charset="0"/>
              </a:rPr>
              <a:t>adenylyl cyclase.</a:t>
            </a:r>
            <a:endParaRPr lang="en-NG" sz="6000" dirty="0">
              <a:effectLst/>
              <a:latin typeface="Times New Roman" panose="02020603050405020304" pitchFamily="18" charset="0"/>
              <a:ea typeface="Times New Roman" panose="02020603050405020304" pitchFamily="18"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Second messengers</a:t>
            </a:r>
          </a:p>
        </p:txBody>
      </p:sp>
    </p:spTree>
    <p:extLst>
      <p:ext uri="{BB962C8B-B14F-4D97-AF65-F5344CB8AC3E}">
        <p14:creationId xmlns:p14="http://schemas.microsoft.com/office/powerpoint/2010/main" val="407382496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47791" y="2285998"/>
            <a:ext cx="22784561" cy="11295531"/>
          </a:xfrm>
          <a:prstGeom prst="rect">
            <a:avLst/>
          </a:prstGeom>
        </p:spPr>
        <p:txBody>
          <a:bodyPr>
            <a:noAutofit/>
          </a:bodyPr>
          <a:lstStyle/>
          <a:p>
            <a:pPr marL="857250" indent="-857250" algn="just">
              <a:buFont typeface="Wingdings" panose="05000000000000000000" pitchFamily="2" charset="2"/>
              <a:buChar char="Ø"/>
            </a:pPr>
            <a:r>
              <a:rPr lang="en-US" b="0" dirty="0">
                <a:solidFill>
                  <a:srgbClr val="000000"/>
                </a:solidFill>
                <a:effectLst/>
                <a:latin typeface="Arial" panose="020B0604020202020204" pitchFamily="34" charset="0"/>
                <a:ea typeface="Times New Roman" panose="02020603050405020304" pitchFamily="18" charset="0"/>
              </a:rPr>
              <a:t>Many neurotransmitters, hormones, and drugs can either stimulate or inhibit adenylyl cyclase through their interaction with different receptors; these receptors are coupled to adenylate cyclase through either a stimulatory (G</a:t>
            </a:r>
            <a:r>
              <a:rPr lang="en-US" b="0" baseline="-25000" dirty="0">
                <a:solidFill>
                  <a:srgbClr val="000000"/>
                </a:solidFill>
                <a:effectLst/>
                <a:latin typeface="Arial" panose="020B0604020202020204" pitchFamily="34" charset="0"/>
                <a:ea typeface="Times New Roman" panose="02020603050405020304" pitchFamily="18" charset="0"/>
              </a:rPr>
              <a:t>S</a:t>
            </a:r>
            <a:r>
              <a:rPr lang="en-US" b="0" dirty="0">
                <a:solidFill>
                  <a:srgbClr val="000000"/>
                </a:solidFill>
                <a:effectLst/>
                <a:latin typeface="Arial" panose="020B0604020202020204" pitchFamily="34" charset="0"/>
                <a:ea typeface="Times New Roman" panose="02020603050405020304" pitchFamily="18" charset="0"/>
              </a:rPr>
              <a:t>) or an inhibitory (G</a:t>
            </a:r>
            <a:r>
              <a:rPr lang="en-US" b="0" baseline="-25000" dirty="0">
                <a:solidFill>
                  <a:srgbClr val="000000"/>
                </a:solidFill>
                <a:effectLst/>
                <a:latin typeface="Arial" panose="020B0604020202020204" pitchFamily="34" charset="0"/>
                <a:ea typeface="Times New Roman" panose="02020603050405020304" pitchFamily="18" charset="0"/>
              </a:rPr>
              <a:t>1</a:t>
            </a:r>
            <a:r>
              <a:rPr lang="en-US" b="0" dirty="0">
                <a:solidFill>
                  <a:srgbClr val="000000"/>
                </a:solidFill>
                <a:effectLst/>
                <a:latin typeface="Arial" panose="020B0604020202020204" pitchFamily="34" charset="0"/>
                <a:ea typeface="Times New Roman" panose="02020603050405020304" pitchFamily="18" charset="0"/>
              </a:rPr>
              <a:t>) G protein.</a:t>
            </a:r>
          </a:p>
          <a:p>
            <a:pPr marL="857250" indent="-857250" algn="just">
              <a:buFont typeface="Wingdings" panose="05000000000000000000" pitchFamily="2" charset="2"/>
              <a:buChar char="Ø"/>
            </a:pPr>
            <a:endParaRPr lang="en-US" b="0" dirty="0">
              <a:solidFill>
                <a:srgbClr val="000000"/>
              </a:solidFill>
              <a:effectLst/>
              <a:latin typeface="Arial" panose="020B0604020202020204" pitchFamily="34" charset="0"/>
              <a:ea typeface="Times New Roman" panose="02020603050405020304" pitchFamily="18" charset="0"/>
            </a:endParaRPr>
          </a:p>
          <a:p>
            <a:pPr marL="857250" indent="-857250" algn="just">
              <a:buFont typeface="Wingdings" panose="05000000000000000000" pitchFamily="2" charset="2"/>
              <a:buChar char="Ø"/>
            </a:pPr>
            <a:r>
              <a:rPr lang="en-US" b="0" dirty="0">
                <a:solidFill>
                  <a:srgbClr val="000000"/>
                </a:solidFill>
                <a:effectLst/>
                <a:latin typeface="Arial" panose="020B0604020202020204" pitchFamily="34" charset="0"/>
                <a:ea typeface="Times New Roman" panose="02020603050405020304" pitchFamily="18" charset="0"/>
              </a:rPr>
              <a:t>The activation of adenylyl cyclase enables it to catalyze the conversion of ATP to cAMP, which in turn can activate a number of enzymes known as </a:t>
            </a:r>
            <a:r>
              <a:rPr lang="en-US" i="1" dirty="0">
                <a:solidFill>
                  <a:srgbClr val="000000"/>
                </a:solidFill>
                <a:effectLst/>
                <a:latin typeface="Arial" panose="020B0604020202020204" pitchFamily="34" charset="0"/>
                <a:ea typeface="Times New Roman" panose="02020603050405020304" pitchFamily="18" charset="0"/>
              </a:rPr>
              <a:t>kinases</a:t>
            </a:r>
            <a:r>
              <a:rPr lang="en-US" b="0" i="1" dirty="0">
                <a:solidFill>
                  <a:srgbClr val="000000"/>
                </a:solidFill>
                <a:effectLst/>
                <a:latin typeface="Arial" panose="020B0604020202020204" pitchFamily="34" charset="0"/>
                <a:ea typeface="Times New Roman" panose="02020603050405020304" pitchFamily="18" charset="0"/>
              </a:rPr>
              <a:t>. </a:t>
            </a:r>
            <a:r>
              <a:rPr lang="en-US" b="0" dirty="0">
                <a:solidFill>
                  <a:srgbClr val="000000"/>
                </a:solidFill>
                <a:effectLst/>
                <a:latin typeface="Arial" panose="020B0604020202020204" pitchFamily="34" charset="0"/>
                <a:ea typeface="Times New Roman" panose="02020603050405020304" pitchFamily="18" charset="0"/>
              </a:rPr>
              <a:t>Each kinase phosphorylates a specific protein or proteins. </a:t>
            </a:r>
            <a:endParaRPr lang="en-US" b="0" dirty="0">
              <a:latin typeface="Arial" panose="020B0604020202020204" pitchFamily="34" charset="0"/>
              <a:ea typeface="Times New Roman" panose="02020603050405020304" pitchFamily="18" charset="0"/>
            </a:endParaRPr>
          </a:p>
          <a:p>
            <a:pPr marL="857250" indent="-857250" algn="just">
              <a:buFont typeface="Wingdings" panose="05000000000000000000" pitchFamily="2" charset="2"/>
              <a:buChar char="Ø"/>
            </a:pPr>
            <a:endParaRPr lang="en-US" b="0" dirty="0">
              <a:solidFill>
                <a:srgbClr val="000000"/>
              </a:solidFill>
              <a:effectLst/>
              <a:latin typeface="Arial" panose="020B0604020202020204" pitchFamily="34" charset="0"/>
              <a:ea typeface="Times New Roman" panose="02020603050405020304" pitchFamily="18" charset="0"/>
            </a:endParaRPr>
          </a:p>
          <a:p>
            <a:pPr marL="857250" indent="-857250" algn="just">
              <a:buFont typeface="Wingdings" panose="05000000000000000000" pitchFamily="2" charset="2"/>
              <a:buChar char="Ø"/>
            </a:pPr>
            <a:r>
              <a:rPr lang="en-US" b="0" dirty="0">
                <a:solidFill>
                  <a:srgbClr val="000000"/>
                </a:solidFill>
                <a:effectLst/>
                <a:latin typeface="Arial" panose="020B0604020202020204" pitchFamily="34" charset="0"/>
                <a:ea typeface="Times New Roman" panose="02020603050405020304" pitchFamily="18" charset="0"/>
              </a:rPr>
              <a:t>Such phosphorylation reactions are known to be involved in the opening of some </a:t>
            </a:r>
            <a:r>
              <a:rPr lang="en-US" dirty="0">
                <a:solidFill>
                  <a:srgbClr val="000000"/>
                </a:solidFill>
                <a:effectLst/>
                <a:latin typeface="Arial" panose="020B0604020202020204" pitchFamily="34" charset="0"/>
                <a:ea typeface="Times New Roman" panose="02020603050405020304" pitchFamily="18" charset="0"/>
              </a:rPr>
              <a:t>calcium channels</a:t>
            </a:r>
            <a:r>
              <a:rPr lang="en-US" b="0" dirty="0">
                <a:solidFill>
                  <a:srgbClr val="000000"/>
                </a:solidFill>
                <a:effectLst/>
                <a:latin typeface="Arial" panose="020B0604020202020204" pitchFamily="34" charset="0"/>
                <a:ea typeface="Times New Roman" panose="02020603050405020304" pitchFamily="18" charset="0"/>
              </a:rPr>
              <a:t> as well as in the activation of other enzymes.</a:t>
            </a: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Second messengers</a:t>
            </a:r>
          </a:p>
        </p:txBody>
      </p:sp>
    </p:spTree>
    <p:extLst>
      <p:ext uri="{BB962C8B-B14F-4D97-AF65-F5344CB8AC3E}">
        <p14:creationId xmlns:p14="http://schemas.microsoft.com/office/powerpoint/2010/main" val="127023766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47791" y="2285998"/>
            <a:ext cx="22784561" cy="11295531"/>
          </a:xfrm>
          <a:prstGeom prst="rect">
            <a:avLst/>
          </a:prstGeom>
        </p:spPr>
        <p:txBody>
          <a:bodyPr>
            <a:noAutofit/>
          </a:bodyPr>
          <a:lstStyle/>
          <a:p>
            <a:pPr marL="857250" indent="-857250">
              <a:buFont typeface="Wingdings" panose="05000000000000000000" pitchFamily="2" charset="2"/>
              <a:buChar char="Ø"/>
            </a:pPr>
            <a:r>
              <a:rPr lang="en-US" b="0" dirty="0">
                <a:solidFill>
                  <a:srgbClr val="000000"/>
                </a:solidFill>
                <a:effectLst/>
                <a:latin typeface="Arial" panose="020B0604020202020204" pitchFamily="34" charset="0"/>
                <a:ea typeface="Times New Roman" panose="02020603050405020304" pitchFamily="18" charset="0"/>
              </a:rPr>
              <a:t>Receptor-coupled G proteins can also activate other enzymes or directly influence ion channel functions. </a:t>
            </a:r>
          </a:p>
          <a:p>
            <a:pPr marL="857250" indent="-857250" algn="just">
              <a:buFont typeface="Wingdings" panose="05000000000000000000" pitchFamily="2" charset="2"/>
              <a:buChar char="Ø"/>
            </a:pPr>
            <a:endParaRPr lang="en-US" b="0" dirty="0">
              <a:latin typeface="Arial" panose="020B0604020202020204" pitchFamily="34" charset="0"/>
              <a:ea typeface="Times New Roman" panose="02020603050405020304" pitchFamily="18" charset="0"/>
            </a:endParaRPr>
          </a:p>
          <a:p>
            <a:pPr marL="857250" indent="-857250">
              <a:buFont typeface="Wingdings" panose="05000000000000000000" pitchFamily="2" charset="2"/>
              <a:buChar char="Ø"/>
            </a:pPr>
            <a:r>
              <a:rPr lang="en-US" b="0" dirty="0">
                <a:solidFill>
                  <a:srgbClr val="000000"/>
                </a:solidFill>
                <a:effectLst/>
                <a:latin typeface="Arial" panose="020B0604020202020204" pitchFamily="34" charset="0"/>
                <a:ea typeface="Times New Roman" panose="02020603050405020304" pitchFamily="18" charset="0"/>
              </a:rPr>
              <a:t>Examples of G protein couple receptors: </a:t>
            </a:r>
            <a:r>
              <a:rPr lang="en-US" dirty="0">
                <a:solidFill>
                  <a:srgbClr val="0070C0"/>
                </a:solidFill>
                <a:effectLst/>
                <a:latin typeface="Arial" panose="020B0604020202020204" pitchFamily="34" charset="0"/>
                <a:ea typeface="Times New Roman" panose="02020603050405020304" pitchFamily="18" charset="0"/>
              </a:rPr>
              <a:t>norepinephrine</a:t>
            </a:r>
            <a:r>
              <a:rPr lang="en-US" b="0" dirty="0">
                <a:solidFill>
                  <a:srgbClr val="000000"/>
                </a:solidFill>
                <a:effectLst/>
                <a:latin typeface="Arial" panose="020B0604020202020204" pitchFamily="34" charset="0"/>
                <a:ea typeface="Times New Roman" panose="02020603050405020304" pitchFamily="18" charset="0"/>
              </a:rPr>
              <a:t> and </a:t>
            </a:r>
            <a:r>
              <a:rPr lang="en-US" dirty="0">
                <a:solidFill>
                  <a:srgbClr val="0070C0"/>
                </a:solidFill>
                <a:effectLst/>
                <a:latin typeface="Arial" panose="020B0604020202020204" pitchFamily="34" charset="0"/>
                <a:ea typeface="Times New Roman" panose="02020603050405020304" pitchFamily="18" charset="0"/>
              </a:rPr>
              <a:t>epinephrine</a:t>
            </a:r>
            <a:r>
              <a:rPr lang="en-US" b="0" dirty="0">
                <a:solidFill>
                  <a:srgbClr val="0070C0"/>
                </a:solidFill>
                <a:effectLst/>
                <a:latin typeface="Arial" panose="020B0604020202020204" pitchFamily="34" charset="0"/>
                <a:ea typeface="Times New Roman" panose="02020603050405020304" pitchFamily="18" charset="0"/>
              </a:rPr>
              <a:t> (α- and β-adrenoceptors), 5-hydroxytryptamine (s</a:t>
            </a:r>
            <a:r>
              <a:rPr lang="en-US" b="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erotonin or 5-HT receptors)</a:t>
            </a:r>
            <a:r>
              <a:rPr lang="en-US"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and muscarinic acetylcholine receptors.</a:t>
            </a:r>
          </a:p>
          <a:p>
            <a:pPr marL="857250" indent="-857250" algn="just">
              <a:buFont typeface="Wingdings" panose="05000000000000000000" pitchFamily="2" charset="2"/>
              <a:buChar char="Ø"/>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marL="857250" indent="-857250">
              <a:buFont typeface="Wingdings" panose="05000000000000000000" pitchFamily="2" charset="2"/>
              <a:buChar char="Ø"/>
            </a:pPr>
            <a:r>
              <a:rPr lang="en-US" b="0" dirty="0">
                <a:effectLst/>
                <a:latin typeface="Arial" panose="020B0604020202020204" pitchFamily="34" charset="0"/>
                <a:ea typeface="Times New Roman" panose="02020603050405020304" pitchFamily="18" charset="0"/>
                <a:cs typeface="Arial" panose="020B0604020202020204" pitchFamily="34" charset="0"/>
              </a:rPr>
              <a:t>The specific binding sites for agonists occur at the extracellular surface, while the interaction with G proteins occurs with the intracellular portions of the receptor. </a:t>
            </a:r>
            <a:endParaRPr lang="en-US" b="0" dirty="0">
              <a:latin typeface="Arial" panose="020B0604020202020204" pitchFamily="34" charset="0"/>
              <a:ea typeface="Times New Roman" panose="02020603050405020304" pitchFamily="18" charset="0"/>
              <a:cs typeface="Arial" panose="020B0604020202020204" pitchFamily="34" charset="0"/>
            </a:endParaRPr>
          </a:p>
          <a:p>
            <a:pPr marL="857250" indent="-857250" algn="just">
              <a:buFont typeface="Wingdings" panose="05000000000000000000" pitchFamily="2" charset="2"/>
              <a:buChar char="Ø"/>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marL="857250" indent="-857250">
              <a:buFont typeface="Wingdings" panose="05000000000000000000" pitchFamily="2" charset="2"/>
              <a:buChar char="Ø"/>
            </a:pPr>
            <a:r>
              <a:rPr lang="en-US" b="0" dirty="0">
                <a:effectLst/>
                <a:latin typeface="Arial" panose="020B0604020202020204" pitchFamily="34" charset="0"/>
                <a:ea typeface="Times New Roman" panose="02020603050405020304" pitchFamily="18" charset="0"/>
                <a:cs typeface="Arial" panose="020B0604020202020204" pitchFamily="34" charset="0"/>
              </a:rPr>
              <a:t>The general term for any chain of events initiated by receptor activation is called </a:t>
            </a:r>
            <a:r>
              <a:rPr lang="en-US" dirty="0">
                <a:effectLst/>
                <a:latin typeface="Arial" panose="020B0604020202020204" pitchFamily="34" charset="0"/>
                <a:ea typeface="Times New Roman" panose="02020603050405020304" pitchFamily="18" charset="0"/>
                <a:cs typeface="Arial" panose="020B0604020202020204" pitchFamily="34" charset="0"/>
              </a:rPr>
              <a:t>signal transduction</a:t>
            </a:r>
            <a:r>
              <a:rPr lang="en-US" b="0" dirty="0">
                <a:effectLst/>
                <a:latin typeface="Arial" panose="020B0604020202020204" pitchFamily="34" charset="0"/>
                <a:ea typeface="Times New Roman" panose="02020603050405020304" pitchFamily="18" charset="0"/>
                <a:cs typeface="Arial" panose="020B0604020202020204" pitchFamily="34" charset="0"/>
              </a:rPr>
              <a:t>.</a:t>
            </a:r>
            <a:endParaRPr lang="en-NG" b="0" dirty="0">
              <a:effectLst/>
              <a:latin typeface="Arial" panose="020B0604020202020204" pitchFamily="34" charset="0"/>
              <a:ea typeface="Times New Roman" panose="02020603050405020304" pitchFamily="18" charset="0"/>
              <a:cs typeface="Arial" panose="020B0604020202020204" pitchFamily="34" charset="0"/>
            </a:endParaRPr>
          </a:p>
          <a:p>
            <a:pPr marL="857250" indent="-857250" algn="just">
              <a:buFont typeface="Wingdings" panose="05000000000000000000" pitchFamily="2" charset="2"/>
              <a:buChar char="Ø"/>
            </a:pPr>
            <a:endParaRPr lang="en-NG" b="0" dirty="0">
              <a:effectLst/>
              <a:latin typeface="Times New Roman" panose="02020603050405020304" pitchFamily="18" charset="0"/>
              <a:ea typeface="Times New Roman" panose="02020603050405020304" pitchFamily="18"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Second messengers</a:t>
            </a:r>
          </a:p>
        </p:txBody>
      </p:sp>
    </p:spTree>
    <p:extLst>
      <p:ext uri="{BB962C8B-B14F-4D97-AF65-F5344CB8AC3E}">
        <p14:creationId xmlns:p14="http://schemas.microsoft.com/office/powerpoint/2010/main" val="32140214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47791" y="2366680"/>
            <a:ext cx="22784561" cy="11295531"/>
          </a:xfrm>
          <a:prstGeom prst="rect">
            <a:avLst/>
          </a:prstGeom>
        </p:spPr>
        <p:txBody>
          <a:bodyPr>
            <a:noAutofit/>
          </a:bodyPr>
          <a:lstStyle/>
          <a:p>
            <a:pPr marL="685800" indent="-685800" algn="just">
              <a:buFont typeface="Wingdings" panose="05000000000000000000" pitchFamily="2" charset="2"/>
              <a:buChar char="Ø"/>
            </a:pPr>
            <a:r>
              <a:rPr lang="en-US" b="0" dirty="0">
                <a:effectLst/>
                <a:latin typeface="Arial" panose="020B0604020202020204" pitchFamily="34" charset="0"/>
                <a:ea typeface="Times New Roman" panose="02020603050405020304" pitchFamily="18" charset="0"/>
                <a:cs typeface="Arial" panose="020B0604020202020204" pitchFamily="34" charset="0"/>
              </a:rPr>
              <a:t>The degree of effect produced by a drug is generally a function of the amount administered and this relationship can be expressed in terms of a </a:t>
            </a:r>
            <a:r>
              <a:rPr lang="en-US" i="1" dirty="0">
                <a:effectLst/>
                <a:latin typeface="Arial" panose="020B0604020202020204" pitchFamily="34" charset="0"/>
                <a:ea typeface="Times New Roman" panose="02020603050405020304" pitchFamily="18" charset="0"/>
                <a:cs typeface="Arial" panose="020B0604020202020204" pitchFamily="34" charset="0"/>
              </a:rPr>
              <a:t>dose–response curve</a:t>
            </a:r>
            <a:r>
              <a:rPr lang="en-US" b="0" i="1" dirty="0">
                <a:effectLst/>
                <a:latin typeface="Arial" panose="020B0604020202020204" pitchFamily="34" charset="0"/>
                <a:ea typeface="Times New Roman" panose="02020603050405020304" pitchFamily="18" charset="0"/>
                <a:cs typeface="Arial" panose="020B0604020202020204" pitchFamily="34" charset="0"/>
              </a:rPr>
              <a:t>. </a:t>
            </a:r>
          </a:p>
          <a:p>
            <a:pPr marL="685800" indent="-685800" algn="just">
              <a:buFont typeface="Wingdings" panose="05000000000000000000" pitchFamily="2" charset="2"/>
              <a:buChar char="Ø"/>
            </a:pPr>
            <a:endParaRPr lang="en-US" b="0" i="1" dirty="0">
              <a:latin typeface="Arial" panose="020B0604020202020204" pitchFamily="34" charset="0"/>
              <a:ea typeface="Times New Roman" panose="02020603050405020304" pitchFamily="18" charset="0"/>
              <a:cs typeface="Arial" panose="020B0604020202020204" pitchFamily="34" charset="0"/>
            </a:endParaRPr>
          </a:p>
          <a:p>
            <a:pPr marL="685800" indent="-685800" algn="just">
              <a:buFont typeface="Wingdings" panose="05000000000000000000" pitchFamily="2" charset="2"/>
              <a:buChar char="Ø"/>
            </a:pPr>
            <a:r>
              <a:rPr lang="en-US" b="0" dirty="0">
                <a:effectLst/>
                <a:latin typeface="Arial" panose="020B0604020202020204" pitchFamily="34" charset="0"/>
                <a:ea typeface="Times New Roman" panose="02020603050405020304" pitchFamily="18" charset="0"/>
                <a:cs typeface="Arial" panose="020B0604020202020204" pitchFamily="34" charset="0"/>
              </a:rPr>
              <a:t>In general, biological responses to drugs are </a:t>
            </a:r>
            <a:r>
              <a:rPr lang="en-US" i="1" dirty="0">
                <a:effectLst/>
                <a:latin typeface="Arial" panose="020B0604020202020204" pitchFamily="34" charset="0"/>
                <a:ea typeface="Times New Roman" panose="02020603050405020304" pitchFamily="18" charset="0"/>
                <a:cs typeface="Arial" panose="020B0604020202020204" pitchFamily="34" charset="0"/>
              </a:rPr>
              <a:t>graded</a:t>
            </a:r>
            <a:r>
              <a:rPr lang="en-US" b="0" i="1" dirty="0">
                <a:effectLst/>
                <a:latin typeface="Arial" panose="020B0604020202020204" pitchFamily="34" charset="0"/>
                <a:ea typeface="Times New Roman" panose="02020603050405020304" pitchFamily="18" charset="0"/>
                <a:cs typeface="Arial" panose="020B0604020202020204" pitchFamily="34" charset="0"/>
              </a:rPr>
              <a:t>; </a:t>
            </a:r>
            <a:r>
              <a:rPr lang="en-US" b="0" dirty="0">
                <a:effectLst/>
                <a:latin typeface="Arial" panose="020B0604020202020204" pitchFamily="34" charset="0"/>
                <a:ea typeface="Times New Roman" panose="02020603050405020304" pitchFamily="18" charset="0"/>
                <a:cs typeface="Arial" panose="020B0604020202020204" pitchFamily="34" charset="0"/>
              </a:rPr>
              <a:t>that is, the response continuously increases (up to the maximal responding capacity of the given responding system) as the administered dose continuously increases. </a:t>
            </a:r>
          </a:p>
          <a:p>
            <a:pPr marL="685800" indent="-685800" algn="just">
              <a:buFont typeface="Wingdings" panose="05000000000000000000" pitchFamily="2" charset="2"/>
              <a:buChar char="Ø"/>
            </a:pPr>
            <a:endParaRPr lang="en-US" b="0" i="1" dirty="0">
              <a:effectLst/>
              <a:latin typeface="Arial" panose="020B0604020202020204" pitchFamily="34" charset="0"/>
              <a:ea typeface="Times New Roman" panose="02020603050405020304" pitchFamily="18" charset="0"/>
              <a:cs typeface="Arial" panose="020B0604020202020204" pitchFamily="34" charset="0"/>
            </a:endParaRPr>
          </a:p>
          <a:p>
            <a:pPr marL="685800" indent="-685800" algn="just">
              <a:buFont typeface="Wingdings" panose="05000000000000000000" pitchFamily="2" charset="2"/>
              <a:buChar char="Ø"/>
            </a:pPr>
            <a:r>
              <a:rPr lang="en-US" i="1" dirty="0">
                <a:effectLst/>
                <a:latin typeface="Arial" panose="020B0604020202020204" pitchFamily="34" charset="0"/>
                <a:ea typeface="Times New Roman" panose="02020603050405020304" pitchFamily="18" charset="0"/>
                <a:cs typeface="Arial" panose="020B0604020202020204" pitchFamily="34" charset="0"/>
              </a:rPr>
              <a:t>When a graded dose–response relationship exists, the response to the drug is directly related to the number of receptors with which the drug effectively interacts.</a:t>
            </a:r>
            <a:r>
              <a:rPr lang="en-US" b="0" dirty="0">
                <a:effectLst/>
                <a:latin typeface="Arial" panose="020B0604020202020204" pitchFamily="34" charset="0"/>
                <a:ea typeface="Times New Roman" panose="02020603050405020304" pitchFamily="18" charset="0"/>
                <a:cs typeface="Arial" panose="020B0604020202020204" pitchFamily="34" charset="0"/>
              </a:rPr>
              <a:t> </a:t>
            </a:r>
            <a:endParaRPr lang="en-NG" b="0" dirty="0">
              <a:effectLst/>
              <a:latin typeface="Arial" panose="020B0604020202020204" pitchFamily="34" charset="0"/>
              <a:ea typeface="Times New Roman" panose="02020603050405020304" pitchFamily="18" charset="0"/>
              <a:cs typeface="Arial" panose="020B0604020202020204" pitchFamily="34" charset="0"/>
            </a:endParaRPr>
          </a:p>
          <a:p>
            <a:pPr marL="857250" indent="-857250" algn="just">
              <a:buFont typeface="Wingdings" panose="05000000000000000000" pitchFamily="2" charset="2"/>
              <a:buChar char="Ø"/>
            </a:pPr>
            <a:endParaRPr lang="en-NG"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Dose-response relationship</a:t>
            </a:r>
          </a:p>
        </p:txBody>
      </p:sp>
    </p:spTree>
    <p:extLst>
      <p:ext uri="{BB962C8B-B14F-4D97-AF65-F5344CB8AC3E}">
        <p14:creationId xmlns:p14="http://schemas.microsoft.com/office/powerpoint/2010/main" val="389851896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47791" y="2043952"/>
            <a:ext cx="22784561" cy="11295531"/>
          </a:xfrm>
          <a:prstGeom prst="rect">
            <a:avLst/>
          </a:prstGeom>
        </p:spPr>
        <p:txBody>
          <a:bodyPr>
            <a:noAutofit/>
          </a:bodyPr>
          <a:lstStyle/>
          <a:p>
            <a:pPr algn="just"/>
            <a:r>
              <a:rPr lang="en-US" sz="5000" dirty="0">
                <a:effectLst/>
                <a:latin typeface="Arial" panose="020B0604020202020204" pitchFamily="34" charset="0"/>
                <a:ea typeface="Times New Roman" panose="02020603050405020304" pitchFamily="18" charset="0"/>
                <a:cs typeface="Arial" panose="020B0604020202020204" pitchFamily="34" charset="0"/>
              </a:rPr>
              <a:t>Quantal relationship </a:t>
            </a:r>
            <a:r>
              <a:rPr lang="en-US" sz="5000" b="0" dirty="0">
                <a:effectLst/>
                <a:latin typeface="Arial" panose="020B0604020202020204" pitchFamily="34" charset="0"/>
                <a:ea typeface="Times New Roman" panose="02020603050405020304" pitchFamily="18" charset="0"/>
                <a:cs typeface="Arial" panose="020B0604020202020204" pitchFamily="34" charset="0"/>
              </a:rPr>
              <a:t>expresses the relationship between dose and some specified quantum of response within a given population- obtained from a </a:t>
            </a:r>
            <a:r>
              <a:rPr lang="en-US" sz="5000" b="0" i="1" dirty="0">
                <a:effectLst/>
                <a:latin typeface="Arial" panose="020B0604020202020204" pitchFamily="34" charset="0"/>
                <a:ea typeface="Times New Roman" panose="02020603050405020304" pitchFamily="18" charset="0"/>
                <a:cs typeface="Arial" panose="020B0604020202020204" pitchFamily="34" charset="0"/>
              </a:rPr>
              <a:t>quantal dose–response curve </a:t>
            </a:r>
            <a:r>
              <a:rPr lang="en-US" sz="5000" b="0" dirty="0">
                <a:effectLst/>
                <a:latin typeface="Arial" panose="020B0604020202020204" pitchFamily="34" charset="0"/>
                <a:ea typeface="Times New Roman" panose="02020603050405020304" pitchFamily="18" charset="0"/>
                <a:cs typeface="Arial" panose="020B0604020202020204" pitchFamily="34" charset="0"/>
              </a:rPr>
              <a:t>(Figures 2a and 2b)</a:t>
            </a:r>
            <a:r>
              <a:rPr lang="en-US" sz="5000" b="0" i="1" dirty="0">
                <a:effectLst/>
                <a:latin typeface="Arial" panose="020B0604020202020204" pitchFamily="34" charset="0"/>
                <a:ea typeface="Times New Roman" panose="02020603050405020304" pitchFamily="18" charset="0"/>
                <a:cs typeface="Arial" panose="020B0604020202020204" pitchFamily="34" charset="0"/>
              </a:rPr>
              <a:t>. </a:t>
            </a:r>
          </a:p>
          <a:p>
            <a:pPr algn="just"/>
            <a:endParaRPr lang="en-US" sz="1800" b="0" i="1"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n-US" sz="5000" dirty="0">
                <a:solidFill>
                  <a:srgbClr val="000000"/>
                </a:solidFill>
                <a:effectLst/>
                <a:latin typeface="Arial" panose="020B0604020202020204" pitchFamily="34" charset="0"/>
                <a:ea typeface="Times New Roman" panose="02020603050405020304" pitchFamily="18" charset="0"/>
              </a:rPr>
              <a:t>Graded dose response </a:t>
            </a:r>
            <a:r>
              <a:rPr lang="en-US" sz="5000" b="0" dirty="0">
                <a:solidFill>
                  <a:srgbClr val="000000"/>
                </a:solidFill>
                <a:effectLst/>
                <a:latin typeface="Arial" panose="020B0604020202020204" pitchFamily="34" charset="0"/>
                <a:ea typeface="Times New Roman" panose="02020603050405020304" pitchFamily="18" charset="0"/>
              </a:rPr>
              <a:t>expresses graded responses to graded doses in a single animal (or patient); that is, as the dose is increased, the response increases. </a:t>
            </a:r>
            <a:r>
              <a:rPr lang="en-US" sz="5000" b="0" i="1" dirty="0">
                <a:solidFill>
                  <a:srgbClr val="000000"/>
                </a:solidFill>
                <a:latin typeface="Arial" panose="020B0604020202020204" pitchFamily="34" charset="0"/>
                <a:ea typeface="Times New Roman" panose="02020603050405020304" pitchFamily="18" charset="0"/>
                <a:cs typeface="Arial" panose="020B0604020202020204" pitchFamily="34" charset="0"/>
              </a:rPr>
              <a:t>graded</a:t>
            </a:r>
            <a:r>
              <a:rPr lang="en-US" sz="5000" b="0" i="1" dirty="0">
                <a:effectLst/>
                <a:latin typeface="Arial" panose="020B0604020202020204" pitchFamily="34" charset="0"/>
                <a:ea typeface="Times New Roman" panose="02020603050405020304" pitchFamily="18" charset="0"/>
                <a:cs typeface="Arial" panose="020B0604020202020204" pitchFamily="34" charset="0"/>
              </a:rPr>
              <a:t> dose–response curve </a:t>
            </a:r>
            <a:r>
              <a:rPr lang="en-US" sz="5000" b="0" dirty="0">
                <a:effectLst/>
                <a:latin typeface="Arial" panose="020B0604020202020204" pitchFamily="34" charset="0"/>
                <a:ea typeface="Times New Roman" panose="02020603050405020304" pitchFamily="18" charset="0"/>
                <a:cs typeface="Arial" panose="020B0604020202020204" pitchFamily="34" charset="0"/>
              </a:rPr>
              <a:t>(Figure 3).</a:t>
            </a:r>
            <a:endParaRPr lang="en-NG" sz="5000"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109956"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Quantal relationship vs Graded doses</a:t>
            </a:r>
          </a:p>
        </p:txBody>
      </p:sp>
      <p:grpSp>
        <p:nvGrpSpPr>
          <p:cNvPr id="3" name="Group 2">
            <a:extLst>
              <a:ext uri="{FF2B5EF4-FFF2-40B4-BE49-F238E27FC236}">
                <a16:creationId xmlns:a16="http://schemas.microsoft.com/office/drawing/2014/main" id="{924C7293-5898-CD89-F69B-AEFFA52E5B12}"/>
              </a:ext>
            </a:extLst>
          </p:cNvPr>
          <p:cNvGrpSpPr/>
          <p:nvPr/>
        </p:nvGrpSpPr>
        <p:grpSpPr>
          <a:xfrm>
            <a:off x="236785" y="7930646"/>
            <a:ext cx="14466867" cy="4751571"/>
            <a:chOff x="-194977" y="-66400"/>
            <a:chExt cx="4865171" cy="1434229"/>
          </a:xfrm>
        </p:grpSpPr>
        <p:pic>
          <p:nvPicPr>
            <p:cNvPr id="4" name="Picture 3">
              <a:extLst>
                <a:ext uri="{FF2B5EF4-FFF2-40B4-BE49-F238E27FC236}">
                  <a16:creationId xmlns:a16="http://schemas.microsoft.com/office/drawing/2014/main" id="{EF7735AD-790B-0B99-2860-DAC09AA11530}"/>
                </a:ext>
              </a:extLst>
            </p:cNvPr>
            <p:cNvPicPr/>
            <p:nvPr/>
          </p:nvPicPr>
          <p:blipFill>
            <a:blip r:embed="rId3"/>
            <a:stretch>
              <a:fillRect/>
            </a:stretch>
          </p:blipFill>
          <p:spPr>
            <a:xfrm>
              <a:off x="271930" y="0"/>
              <a:ext cx="4398264" cy="1367829"/>
            </a:xfrm>
            <a:prstGeom prst="rect">
              <a:avLst/>
            </a:prstGeom>
          </p:spPr>
        </p:pic>
        <p:sp>
          <p:nvSpPr>
            <p:cNvPr id="5" name="Rectangle 4">
              <a:extLst>
                <a:ext uri="{FF2B5EF4-FFF2-40B4-BE49-F238E27FC236}">
                  <a16:creationId xmlns:a16="http://schemas.microsoft.com/office/drawing/2014/main" id="{9CA2221E-5720-7262-BB8D-6EFC29C1DE20}"/>
                </a:ext>
              </a:extLst>
            </p:cNvPr>
            <p:cNvSpPr/>
            <p:nvPr/>
          </p:nvSpPr>
          <p:spPr>
            <a:xfrm>
              <a:off x="1627909" y="1171902"/>
              <a:ext cx="180139"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ED</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889C8524-8A31-FC36-E098-17DE2CDC3BCA}"/>
                </a:ext>
              </a:extLst>
            </p:cNvPr>
            <p:cNvSpPr/>
            <p:nvPr/>
          </p:nvSpPr>
          <p:spPr>
            <a:xfrm>
              <a:off x="1763371" y="1215057"/>
              <a:ext cx="101336" cy="92832"/>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600">
                  <a:solidFill>
                    <a:srgbClr val="000000"/>
                  </a:solidFill>
                  <a:effectLst/>
                  <a:latin typeface="Times New Roman" panose="02020603050405020304" pitchFamily="18" charset="0"/>
                  <a:ea typeface="Times New Roman" panose="02020603050405020304" pitchFamily="18" charset="0"/>
                </a:rPr>
                <a:t>50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DF21B444-C5E0-F714-A83F-DE7BF30FD82F}"/>
                </a:ext>
              </a:extLst>
            </p:cNvPr>
            <p:cNvSpPr/>
            <p:nvPr/>
          </p:nvSpPr>
          <p:spPr>
            <a:xfrm>
              <a:off x="144950" y="1163894"/>
              <a:ext cx="135141"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20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8" name="Rectangle 7">
              <a:extLst>
                <a:ext uri="{FF2B5EF4-FFF2-40B4-BE49-F238E27FC236}">
                  <a16:creationId xmlns:a16="http://schemas.microsoft.com/office/drawing/2014/main" id="{BC59C3D2-3994-308D-0D04-14CFA0609BCE}"/>
                </a:ext>
              </a:extLst>
            </p:cNvPr>
            <p:cNvSpPr/>
            <p:nvPr/>
          </p:nvSpPr>
          <p:spPr>
            <a:xfrm>
              <a:off x="144950" y="879851"/>
              <a:ext cx="135141"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40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89739310-20D7-6642-58DE-FF36CA8E6B20}"/>
                </a:ext>
              </a:extLst>
            </p:cNvPr>
            <p:cNvSpPr/>
            <p:nvPr/>
          </p:nvSpPr>
          <p:spPr>
            <a:xfrm>
              <a:off x="144950" y="595808"/>
              <a:ext cx="135141"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60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0" name="Rectangle 9">
              <a:extLst>
                <a:ext uri="{FF2B5EF4-FFF2-40B4-BE49-F238E27FC236}">
                  <a16:creationId xmlns:a16="http://schemas.microsoft.com/office/drawing/2014/main" id="{A023E0C5-A6BC-7E21-AC35-F808D3C1A2EB}"/>
                </a:ext>
              </a:extLst>
            </p:cNvPr>
            <p:cNvSpPr/>
            <p:nvPr/>
          </p:nvSpPr>
          <p:spPr>
            <a:xfrm rot="16200001">
              <a:off x="-833968" y="572591"/>
              <a:ext cx="1401760"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3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Animals Protected (%)</a:t>
              </a:r>
            </a:p>
          </p:txBody>
        </p:sp>
        <p:sp>
          <p:nvSpPr>
            <p:cNvPr id="11" name="Rectangle 10">
              <a:extLst>
                <a:ext uri="{FF2B5EF4-FFF2-40B4-BE49-F238E27FC236}">
                  <a16:creationId xmlns:a16="http://schemas.microsoft.com/office/drawing/2014/main" id="{1812218F-3332-5B17-FF51-B3CBA64ACC90}"/>
                </a:ext>
              </a:extLst>
            </p:cNvPr>
            <p:cNvSpPr/>
            <p:nvPr/>
          </p:nvSpPr>
          <p:spPr>
            <a:xfrm>
              <a:off x="144954" y="311780"/>
              <a:ext cx="135141"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80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2" name="Rectangle 11">
              <a:extLst>
                <a:ext uri="{FF2B5EF4-FFF2-40B4-BE49-F238E27FC236}">
                  <a16:creationId xmlns:a16="http://schemas.microsoft.com/office/drawing/2014/main" id="{A3472104-B765-8D89-F464-03142C38DFA5}"/>
                </a:ext>
              </a:extLst>
            </p:cNvPr>
            <p:cNvSpPr/>
            <p:nvPr/>
          </p:nvSpPr>
          <p:spPr>
            <a:xfrm>
              <a:off x="94154" y="27737"/>
              <a:ext cx="202719"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100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3" name="Rectangle 12">
              <a:extLst>
                <a:ext uri="{FF2B5EF4-FFF2-40B4-BE49-F238E27FC236}">
                  <a16:creationId xmlns:a16="http://schemas.microsoft.com/office/drawing/2014/main" id="{C674702E-87E5-0D59-84E2-5EEFC40BD197}"/>
                </a:ext>
              </a:extLst>
            </p:cNvPr>
            <p:cNvSpPr/>
            <p:nvPr/>
          </p:nvSpPr>
          <p:spPr>
            <a:xfrm>
              <a:off x="4028198" y="1171895"/>
              <a:ext cx="180139"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LD</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4" name="Rectangle 13">
              <a:extLst>
                <a:ext uri="{FF2B5EF4-FFF2-40B4-BE49-F238E27FC236}">
                  <a16:creationId xmlns:a16="http://schemas.microsoft.com/office/drawing/2014/main" id="{7659784F-0BF4-59C3-1D08-B1842F000201}"/>
                </a:ext>
              </a:extLst>
            </p:cNvPr>
            <p:cNvSpPr/>
            <p:nvPr/>
          </p:nvSpPr>
          <p:spPr>
            <a:xfrm>
              <a:off x="4163665" y="1215057"/>
              <a:ext cx="101336" cy="92832"/>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600">
                  <a:solidFill>
                    <a:srgbClr val="000000"/>
                  </a:solidFill>
                  <a:effectLst/>
                  <a:latin typeface="Times New Roman" panose="02020603050405020304" pitchFamily="18" charset="0"/>
                  <a:ea typeface="Times New Roman" panose="02020603050405020304" pitchFamily="18" charset="0"/>
                </a:rPr>
                <a:t>50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5" name="Rectangle 14">
              <a:extLst>
                <a:ext uri="{FF2B5EF4-FFF2-40B4-BE49-F238E27FC236}">
                  <a16:creationId xmlns:a16="http://schemas.microsoft.com/office/drawing/2014/main" id="{FF325E39-AB25-D4CC-11DD-FD2AF5629542}"/>
                </a:ext>
              </a:extLst>
            </p:cNvPr>
            <p:cNvSpPr/>
            <p:nvPr/>
          </p:nvSpPr>
          <p:spPr>
            <a:xfrm>
              <a:off x="2545257" y="1163894"/>
              <a:ext cx="135141"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20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6" name="Rectangle 15">
              <a:extLst>
                <a:ext uri="{FF2B5EF4-FFF2-40B4-BE49-F238E27FC236}">
                  <a16:creationId xmlns:a16="http://schemas.microsoft.com/office/drawing/2014/main" id="{3E0488AE-EDDC-5F43-765C-662F07408861}"/>
                </a:ext>
              </a:extLst>
            </p:cNvPr>
            <p:cNvSpPr/>
            <p:nvPr/>
          </p:nvSpPr>
          <p:spPr>
            <a:xfrm>
              <a:off x="2545257" y="879851"/>
              <a:ext cx="135141"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40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7" name="Rectangle 16">
              <a:extLst>
                <a:ext uri="{FF2B5EF4-FFF2-40B4-BE49-F238E27FC236}">
                  <a16:creationId xmlns:a16="http://schemas.microsoft.com/office/drawing/2014/main" id="{E0D1F48E-1ED8-1FD3-E13A-CB5B3C81C219}"/>
                </a:ext>
              </a:extLst>
            </p:cNvPr>
            <p:cNvSpPr/>
            <p:nvPr/>
          </p:nvSpPr>
          <p:spPr>
            <a:xfrm>
              <a:off x="2545257" y="595808"/>
              <a:ext cx="135141"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60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8" name="Rectangle 17">
              <a:extLst>
                <a:ext uri="{FF2B5EF4-FFF2-40B4-BE49-F238E27FC236}">
                  <a16:creationId xmlns:a16="http://schemas.microsoft.com/office/drawing/2014/main" id="{AA890C88-762F-5980-E825-7B2B0B018CAB}"/>
                </a:ext>
              </a:extLst>
            </p:cNvPr>
            <p:cNvSpPr/>
            <p:nvPr/>
          </p:nvSpPr>
          <p:spPr>
            <a:xfrm rot="16200001">
              <a:off x="1733250" y="656784"/>
              <a:ext cx="1282230"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Animals Killed (%)</a:t>
              </a:r>
            </a:p>
          </p:txBody>
        </p:sp>
        <p:sp>
          <p:nvSpPr>
            <p:cNvPr id="19" name="Rectangle 18">
              <a:extLst>
                <a:ext uri="{FF2B5EF4-FFF2-40B4-BE49-F238E27FC236}">
                  <a16:creationId xmlns:a16="http://schemas.microsoft.com/office/drawing/2014/main" id="{CCAD9B53-0580-A996-63D6-975935C202A5}"/>
                </a:ext>
              </a:extLst>
            </p:cNvPr>
            <p:cNvSpPr/>
            <p:nvPr/>
          </p:nvSpPr>
          <p:spPr>
            <a:xfrm>
              <a:off x="2545254" y="311780"/>
              <a:ext cx="135141"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80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20" name="Rectangle 19">
              <a:extLst>
                <a:ext uri="{FF2B5EF4-FFF2-40B4-BE49-F238E27FC236}">
                  <a16:creationId xmlns:a16="http://schemas.microsoft.com/office/drawing/2014/main" id="{132C510B-18B8-1CC8-1956-0BA55893BBF8}"/>
                </a:ext>
              </a:extLst>
            </p:cNvPr>
            <p:cNvSpPr/>
            <p:nvPr/>
          </p:nvSpPr>
          <p:spPr>
            <a:xfrm>
              <a:off x="2494454" y="27737"/>
              <a:ext cx="202719"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100</a:t>
              </a:r>
              <a:endParaRPr lang="en-US" sz="1000">
                <a:solidFill>
                  <a:srgbClr val="000000"/>
                </a:solidFill>
                <a:effectLst/>
                <a:latin typeface="Times New Roman" panose="02020603050405020304" pitchFamily="18" charset="0"/>
                <a:ea typeface="Times New Roman" panose="02020603050405020304" pitchFamily="18" charset="0"/>
              </a:endParaRPr>
            </a:p>
          </p:txBody>
        </p:sp>
      </p:grpSp>
      <p:grpSp>
        <p:nvGrpSpPr>
          <p:cNvPr id="21" name="Group 20">
            <a:extLst>
              <a:ext uri="{FF2B5EF4-FFF2-40B4-BE49-F238E27FC236}">
                <a16:creationId xmlns:a16="http://schemas.microsoft.com/office/drawing/2014/main" id="{51CDF459-2B82-752B-20E8-F7895C7DC2CD}"/>
              </a:ext>
            </a:extLst>
          </p:cNvPr>
          <p:cNvGrpSpPr/>
          <p:nvPr/>
        </p:nvGrpSpPr>
        <p:grpSpPr>
          <a:xfrm>
            <a:off x="15053273" y="7257976"/>
            <a:ext cx="8878780" cy="6081507"/>
            <a:chOff x="-241454" y="-653138"/>
            <a:chExt cx="3312947" cy="2079150"/>
          </a:xfrm>
        </p:grpSpPr>
        <p:pic>
          <p:nvPicPr>
            <p:cNvPr id="22" name="Picture 21">
              <a:extLst>
                <a:ext uri="{FF2B5EF4-FFF2-40B4-BE49-F238E27FC236}">
                  <a16:creationId xmlns:a16="http://schemas.microsoft.com/office/drawing/2014/main" id="{7AE3F6F1-0484-1267-175E-D0E2F714C2D4}"/>
                </a:ext>
              </a:extLst>
            </p:cNvPr>
            <p:cNvPicPr/>
            <p:nvPr/>
          </p:nvPicPr>
          <p:blipFill>
            <a:blip r:embed="rId4"/>
            <a:stretch>
              <a:fillRect/>
            </a:stretch>
          </p:blipFill>
          <p:spPr>
            <a:xfrm>
              <a:off x="446375" y="-523239"/>
              <a:ext cx="2625118" cy="1727102"/>
            </a:xfrm>
            <a:prstGeom prst="rect">
              <a:avLst/>
            </a:prstGeom>
          </p:spPr>
        </p:pic>
        <p:sp>
          <p:nvSpPr>
            <p:cNvPr id="23" name="Rectangle 22">
              <a:extLst>
                <a:ext uri="{FF2B5EF4-FFF2-40B4-BE49-F238E27FC236}">
                  <a16:creationId xmlns:a16="http://schemas.microsoft.com/office/drawing/2014/main" id="{4E1A7029-87AF-37F7-A8A2-3670C89A8870}"/>
                </a:ext>
              </a:extLst>
            </p:cNvPr>
            <p:cNvSpPr/>
            <p:nvPr/>
          </p:nvSpPr>
          <p:spPr>
            <a:xfrm>
              <a:off x="1217929" y="621971"/>
              <a:ext cx="1011325"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abcde</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24" name="Rectangle 23">
              <a:extLst>
                <a:ext uri="{FF2B5EF4-FFF2-40B4-BE49-F238E27FC236}">
                  <a16:creationId xmlns:a16="http://schemas.microsoft.com/office/drawing/2014/main" id="{1D17FCFC-D308-262B-805D-09D75BA74D46}"/>
                </a:ext>
              </a:extLst>
            </p:cNvPr>
            <p:cNvSpPr/>
            <p:nvPr/>
          </p:nvSpPr>
          <p:spPr>
            <a:xfrm>
              <a:off x="144952" y="1080086"/>
              <a:ext cx="135142"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20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25" name="Rectangle 24">
              <a:extLst>
                <a:ext uri="{FF2B5EF4-FFF2-40B4-BE49-F238E27FC236}">
                  <a16:creationId xmlns:a16="http://schemas.microsoft.com/office/drawing/2014/main" id="{C4171BED-0600-73C2-581A-AD83E03341B0}"/>
                </a:ext>
              </a:extLst>
            </p:cNvPr>
            <p:cNvSpPr/>
            <p:nvPr/>
          </p:nvSpPr>
          <p:spPr>
            <a:xfrm>
              <a:off x="195752" y="1302235"/>
              <a:ext cx="67564"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26" name="Rectangle 25">
              <a:extLst>
                <a:ext uri="{FF2B5EF4-FFF2-40B4-BE49-F238E27FC236}">
                  <a16:creationId xmlns:a16="http://schemas.microsoft.com/office/drawing/2014/main" id="{D9B73A89-6C95-2246-9002-B4C5F254B7A9}"/>
                </a:ext>
              </a:extLst>
            </p:cNvPr>
            <p:cNvSpPr/>
            <p:nvPr/>
          </p:nvSpPr>
          <p:spPr>
            <a:xfrm>
              <a:off x="144952" y="857938"/>
              <a:ext cx="135142"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40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27" name="Rectangle 26">
              <a:extLst>
                <a:ext uri="{FF2B5EF4-FFF2-40B4-BE49-F238E27FC236}">
                  <a16:creationId xmlns:a16="http://schemas.microsoft.com/office/drawing/2014/main" id="{4804B5BC-14AC-D47A-606C-5016C97A1D04}"/>
                </a:ext>
              </a:extLst>
            </p:cNvPr>
            <p:cNvSpPr/>
            <p:nvPr/>
          </p:nvSpPr>
          <p:spPr>
            <a:xfrm>
              <a:off x="144952" y="635789"/>
              <a:ext cx="135142"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60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28" name="Rectangle 27">
              <a:extLst>
                <a:ext uri="{FF2B5EF4-FFF2-40B4-BE49-F238E27FC236}">
                  <a16:creationId xmlns:a16="http://schemas.microsoft.com/office/drawing/2014/main" id="{E0A87122-26FA-6675-D798-7E0CEF1BEB9B}"/>
                </a:ext>
              </a:extLst>
            </p:cNvPr>
            <p:cNvSpPr/>
            <p:nvPr/>
          </p:nvSpPr>
          <p:spPr>
            <a:xfrm rot="16200001">
              <a:off x="-1106638" y="212046"/>
              <a:ext cx="1854146" cy="123777"/>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Increase in Heart Rate (beats/min)</a:t>
              </a:r>
            </a:p>
          </p:txBody>
        </p:sp>
        <p:sp>
          <p:nvSpPr>
            <p:cNvPr id="29" name="Rectangle 28">
              <a:extLst>
                <a:ext uri="{FF2B5EF4-FFF2-40B4-BE49-F238E27FC236}">
                  <a16:creationId xmlns:a16="http://schemas.microsoft.com/office/drawing/2014/main" id="{41455CC8-884F-88DD-5ECD-F383973C6907}"/>
                </a:ext>
              </a:extLst>
            </p:cNvPr>
            <p:cNvSpPr/>
            <p:nvPr/>
          </p:nvSpPr>
          <p:spPr>
            <a:xfrm>
              <a:off x="144954" y="413637"/>
              <a:ext cx="135142"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80</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30" name="Rectangle 29">
              <a:extLst>
                <a:ext uri="{FF2B5EF4-FFF2-40B4-BE49-F238E27FC236}">
                  <a16:creationId xmlns:a16="http://schemas.microsoft.com/office/drawing/2014/main" id="{C015FD6C-C8A7-C08D-B0F8-765B51995238}"/>
                </a:ext>
              </a:extLst>
            </p:cNvPr>
            <p:cNvSpPr/>
            <p:nvPr/>
          </p:nvSpPr>
          <p:spPr>
            <a:xfrm>
              <a:off x="94154" y="191488"/>
              <a:ext cx="202719"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100</a:t>
              </a:r>
              <a:endParaRPr lang="en-US" sz="1000">
                <a:solidFill>
                  <a:srgbClr val="000000"/>
                </a:solidFill>
                <a:effectLst/>
                <a:latin typeface="Times New Roman" panose="02020603050405020304" pitchFamily="18" charset="0"/>
                <a:ea typeface="Times New Roman" panose="02020603050405020304" pitchFamily="18" charset="0"/>
              </a:endParaRPr>
            </a:p>
          </p:txBody>
        </p:sp>
      </p:grpSp>
      <p:sp>
        <p:nvSpPr>
          <p:cNvPr id="31" name="TextBox 30">
            <a:extLst>
              <a:ext uri="{FF2B5EF4-FFF2-40B4-BE49-F238E27FC236}">
                <a16:creationId xmlns:a16="http://schemas.microsoft.com/office/drawing/2014/main" id="{E3BC919E-BB23-F965-C21B-864844F35BD7}"/>
              </a:ext>
            </a:extLst>
          </p:cNvPr>
          <p:cNvSpPr txBox="1"/>
          <p:nvPr/>
        </p:nvSpPr>
        <p:spPr>
          <a:xfrm>
            <a:off x="476184" y="11482441"/>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20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32" name="TextBox 31">
            <a:extLst>
              <a:ext uri="{FF2B5EF4-FFF2-40B4-BE49-F238E27FC236}">
                <a16:creationId xmlns:a16="http://schemas.microsoft.com/office/drawing/2014/main" id="{747E8FEE-F8D6-3777-E5CE-AE09F4E019AB}"/>
              </a:ext>
            </a:extLst>
          </p:cNvPr>
          <p:cNvSpPr txBox="1"/>
          <p:nvPr/>
        </p:nvSpPr>
        <p:spPr>
          <a:xfrm>
            <a:off x="467220" y="10612869"/>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40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33" name="TextBox 32">
            <a:extLst>
              <a:ext uri="{FF2B5EF4-FFF2-40B4-BE49-F238E27FC236}">
                <a16:creationId xmlns:a16="http://schemas.microsoft.com/office/drawing/2014/main" id="{F541AD89-A835-9105-66C6-9CD5A7113256}"/>
              </a:ext>
            </a:extLst>
          </p:cNvPr>
          <p:cNvSpPr txBox="1"/>
          <p:nvPr/>
        </p:nvSpPr>
        <p:spPr>
          <a:xfrm>
            <a:off x="512044" y="9770186"/>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60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34" name="TextBox 33">
            <a:extLst>
              <a:ext uri="{FF2B5EF4-FFF2-40B4-BE49-F238E27FC236}">
                <a16:creationId xmlns:a16="http://schemas.microsoft.com/office/drawing/2014/main" id="{9F7C0968-F284-78F1-78EF-FFCC3F98B180}"/>
              </a:ext>
            </a:extLst>
          </p:cNvPr>
          <p:cNvSpPr txBox="1"/>
          <p:nvPr/>
        </p:nvSpPr>
        <p:spPr>
          <a:xfrm>
            <a:off x="503080" y="8927503"/>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80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35" name="TextBox 34">
            <a:extLst>
              <a:ext uri="{FF2B5EF4-FFF2-40B4-BE49-F238E27FC236}">
                <a16:creationId xmlns:a16="http://schemas.microsoft.com/office/drawing/2014/main" id="{DC7DE649-0223-C41B-F144-9D95748AB2A2}"/>
              </a:ext>
            </a:extLst>
          </p:cNvPr>
          <p:cNvSpPr txBox="1"/>
          <p:nvPr/>
        </p:nvSpPr>
        <p:spPr>
          <a:xfrm>
            <a:off x="413434" y="8057929"/>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100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36" name="TextBox 35">
            <a:extLst>
              <a:ext uri="{FF2B5EF4-FFF2-40B4-BE49-F238E27FC236}">
                <a16:creationId xmlns:a16="http://schemas.microsoft.com/office/drawing/2014/main" id="{AB291116-2E92-6B9F-48D0-8449C03581B0}"/>
              </a:ext>
            </a:extLst>
          </p:cNvPr>
          <p:cNvSpPr txBox="1"/>
          <p:nvPr/>
        </p:nvSpPr>
        <p:spPr>
          <a:xfrm>
            <a:off x="1300938" y="12549243"/>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1</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37" name="TextBox 36">
            <a:extLst>
              <a:ext uri="{FF2B5EF4-FFF2-40B4-BE49-F238E27FC236}">
                <a16:creationId xmlns:a16="http://schemas.microsoft.com/office/drawing/2014/main" id="{90C02F50-59C0-5DD9-5F92-F50887C49D52}"/>
              </a:ext>
            </a:extLst>
          </p:cNvPr>
          <p:cNvSpPr txBox="1"/>
          <p:nvPr/>
        </p:nvSpPr>
        <p:spPr>
          <a:xfrm>
            <a:off x="2636678" y="12567173"/>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2</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38" name="TextBox 37">
            <a:extLst>
              <a:ext uri="{FF2B5EF4-FFF2-40B4-BE49-F238E27FC236}">
                <a16:creationId xmlns:a16="http://schemas.microsoft.com/office/drawing/2014/main" id="{615C4AFF-FC85-5C76-E5E3-288CB1A7D0FD}"/>
              </a:ext>
            </a:extLst>
          </p:cNvPr>
          <p:cNvSpPr txBox="1"/>
          <p:nvPr/>
        </p:nvSpPr>
        <p:spPr>
          <a:xfrm>
            <a:off x="3837944" y="12611997"/>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3</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39" name="TextBox 38">
            <a:extLst>
              <a:ext uri="{FF2B5EF4-FFF2-40B4-BE49-F238E27FC236}">
                <a16:creationId xmlns:a16="http://schemas.microsoft.com/office/drawing/2014/main" id="{76820D6C-6277-3477-9FA6-56E394539EB8}"/>
              </a:ext>
            </a:extLst>
          </p:cNvPr>
          <p:cNvSpPr txBox="1"/>
          <p:nvPr/>
        </p:nvSpPr>
        <p:spPr>
          <a:xfrm>
            <a:off x="4904741" y="12656821"/>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5</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40" name="TextBox 39">
            <a:extLst>
              <a:ext uri="{FF2B5EF4-FFF2-40B4-BE49-F238E27FC236}">
                <a16:creationId xmlns:a16="http://schemas.microsoft.com/office/drawing/2014/main" id="{45984536-371A-F062-2097-F17D8F2C9B44}"/>
              </a:ext>
            </a:extLst>
          </p:cNvPr>
          <p:cNvSpPr txBox="1"/>
          <p:nvPr/>
        </p:nvSpPr>
        <p:spPr>
          <a:xfrm>
            <a:off x="5595013" y="12728539"/>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7</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41" name="TextBox 40">
            <a:extLst>
              <a:ext uri="{FF2B5EF4-FFF2-40B4-BE49-F238E27FC236}">
                <a16:creationId xmlns:a16="http://schemas.microsoft.com/office/drawing/2014/main" id="{FC974C3F-2E46-4FBC-9082-80F2B2BCC91F}"/>
              </a:ext>
            </a:extLst>
          </p:cNvPr>
          <p:cNvSpPr txBox="1"/>
          <p:nvPr/>
        </p:nvSpPr>
        <p:spPr>
          <a:xfrm>
            <a:off x="6500442" y="12638893"/>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10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42" name="TextBox 41">
            <a:extLst>
              <a:ext uri="{FF2B5EF4-FFF2-40B4-BE49-F238E27FC236}">
                <a16:creationId xmlns:a16="http://schemas.microsoft.com/office/drawing/2014/main" id="{3857A5AB-084B-2276-A3D3-1CE0FE8F1A8B}"/>
              </a:ext>
            </a:extLst>
          </p:cNvPr>
          <p:cNvSpPr txBox="1"/>
          <p:nvPr/>
        </p:nvSpPr>
        <p:spPr>
          <a:xfrm>
            <a:off x="15931316" y="11365902"/>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20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43" name="TextBox 42">
            <a:extLst>
              <a:ext uri="{FF2B5EF4-FFF2-40B4-BE49-F238E27FC236}">
                <a16:creationId xmlns:a16="http://schemas.microsoft.com/office/drawing/2014/main" id="{46914D5B-6AC0-39D6-514A-A679CFBD07AD}"/>
              </a:ext>
            </a:extLst>
          </p:cNvPr>
          <p:cNvSpPr txBox="1"/>
          <p:nvPr/>
        </p:nvSpPr>
        <p:spPr>
          <a:xfrm>
            <a:off x="15895458" y="10442542"/>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40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44" name="TextBox 43">
            <a:extLst>
              <a:ext uri="{FF2B5EF4-FFF2-40B4-BE49-F238E27FC236}">
                <a16:creationId xmlns:a16="http://schemas.microsoft.com/office/drawing/2014/main" id="{B20B5C1B-F731-FEFD-DE64-21D893521A17}"/>
              </a:ext>
            </a:extLst>
          </p:cNvPr>
          <p:cNvSpPr txBox="1"/>
          <p:nvPr/>
        </p:nvSpPr>
        <p:spPr>
          <a:xfrm>
            <a:off x="15967176" y="9384706"/>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60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45" name="TextBox 44">
            <a:extLst>
              <a:ext uri="{FF2B5EF4-FFF2-40B4-BE49-F238E27FC236}">
                <a16:creationId xmlns:a16="http://schemas.microsoft.com/office/drawing/2014/main" id="{F9E6FD19-EDF3-4353-E32B-66F1CC543817}"/>
              </a:ext>
            </a:extLst>
          </p:cNvPr>
          <p:cNvSpPr txBox="1"/>
          <p:nvPr/>
        </p:nvSpPr>
        <p:spPr>
          <a:xfrm>
            <a:off x="15904424" y="8407554"/>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80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46" name="TextBox 45">
            <a:extLst>
              <a:ext uri="{FF2B5EF4-FFF2-40B4-BE49-F238E27FC236}">
                <a16:creationId xmlns:a16="http://schemas.microsoft.com/office/drawing/2014/main" id="{94EFDE71-2C74-8668-CB8E-EB72E430FF7E}"/>
              </a:ext>
            </a:extLst>
          </p:cNvPr>
          <p:cNvSpPr txBox="1"/>
          <p:nvPr/>
        </p:nvSpPr>
        <p:spPr>
          <a:xfrm>
            <a:off x="15841672" y="7430402"/>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100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47" name="TextBox 46">
            <a:extLst>
              <a:ext uri="{FF2B5EF4-FFF2-40B4-BE49-F238E27FC236}">
                <a16:creationId xmlns:a16="http://schemas.microsoft.com/office/drawing/2014/main" id="{BD0C3BDF-61AC-C3E9-9A72-D19BD8C1CA5F}"/>
              </a:ext>
            </a:extLst>
          </p:cNvPr>
          <p:cNvSpPr txBox="1"/>
          <p:nvPr/>
        </p:nvSpPr>
        <p:spPr>
          <a:xfrm>
            <a:off x="16594707" y="12755431"/>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0.001</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48" name="TextBox 47">
            <a:extLst>
              <a:ext uri="{FF2B5EF4-FFF2-40B4-BE49-F238E27FC236}">
                <a16:creationId xmlns:a16="http://schemas.microsoft.com/office/drawing/2014/main" id="{682C2B33-1EC9-39DC-F43D-419FEC6C6AD6}"/>
              </a:ext>
            </a:extLst>
          </p:cNvPr>
          <p:cNvSpPr txBox="1"/>
          <p:nvPr/>
        </p:nvSpPr>
        <p:spPr>
          <a:xfrm>
            <a:off x="17957341" y="12719573"/>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0.01</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49" name="TextBox 48">
            <a:extLst>
              <a:ext uri="{FF2B5EF4-FFF2-40B4-BE49-F238E27FC236}">
                <a16:creationId xmlns:a16="http://schemas.microsoft.com/office/drawing/2014/main" id="{B5ADB7A9-357D-6F15-D533-676E3C62C9E2}"/>
              </a:ext>
            </a:extLst>
          </p:cNvPr>
          <p:cNvSpPr txBox="1"/>
          <p:nvPr/>
        </p:nvSpPr>
        <p:spPr>
          <a:xfrm>
            <a:off x="19239289" y="12710609"/>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0.1</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50" name="TextBox 49">
            <a:extLst>
              <a:ext uri="{FF2B5EF4-FFF2-40B4-BE49-F238E27FC236}">
                <a16:creationId xmlns:a16="http://schemas.microsoft.com/office/drawing/2014/main" id="{3E368B7C-B3DB-368F-D688-D189C7DE56B5}"/>
              </a:ext>
            </a:extLst>
          </p:cNvPr>
          <p:cNvSpPr txBox="1"/>
          <p:nvPr/>
        </p:nvSpPr>
        <p:spPr>
          <a:xfrm>
            <a:off x="20144721" y="12728539"/>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1.0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51" name="TextBox 50">
            <a:extLst>
              <a:ext uri="{FF2B5EF4-FFF2-40B4-BE49-F238E27FC236}">
                <a16:creationId xmlns:a16="http://schemas.microsoft.com/office/drawing/2014/main" id="{FE58E156-1E94-68BA-CB4D-A28CC4EE5DFB}"/>
              </a:ext>
            </a:extLst>
          </p:cNvPr>
          <p:cNvSpPr txBox="1"/>
          <p:nvPr/>
        </p:nvSpPr>
        <p:spPr>
          <a:xfrm>
            <a:off x="21345987" y="12692681"/>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10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52" name="TextBox 51">
            <a:extLst>
              <a:ext uri="{FF2B5EF4-FFF2-40B4-BE49-F238E27FC236}">
                <a16:creationId xmlns:a16="http://schemas.microsoft.com/office/drawing/2014/main" id="{4E515990-4CE9-0FFD-477A-D01E462827C1}"/>
              </a:ext>
            </a:extLst>
          </p:cNvPr>
          <p:cNvSpPr txBox="1"/>
          <p:nvPr/>
        </p:nvSpPr>
        <p:spPr>
          <a:xfrm>
            <a:off x="22520356" y="12629929"/>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100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58" name="TextBox 57">
            <a:extLst>
              <a:ext uri="{FF2B5EF4-FFF2-40B4-BE49-F238E27FC236}">
                <a16:creationId xmlns:a16="http://schemas.microsoft.com/office/drawing/2014/main" id="{4F448324-F442-E55E-622D-F6C0A679A4E7}"/>
              </a:ext>
            </a:extLst>
          </p:cNvPr>
          <p:cNvSpPr txBox="1"/>
          <p:nvPr/>
        </p:nvSpPr>
        <p:spPr>
          <a:xfrm>
            <a:off x="8445804" y="12728537"/>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10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59" name="TextBox 58">
            <a:extLst>
              <a:ext uri="{FF2B5EF4-FFF2-40B4-BE49-F238E27FC236}">
                <a16:creationId xmlns:a16="http://schemas.microsoft.com/office/drawing/2014/main" id="{AEF409FF-08BD-BCF2-6D18-5868B2C1E7DB}"/>
              </a:ext>
            </a:extLst>
          </p:cNvPr>
          <p:cNvSpPr txBox="1"/>
          <p:nvPr/>
        </p:nvSpPr>
        <p:spPr>
          <a:xfrm>
            <a:off x="9727756" y="12692679"/>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20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60" name="TextBox 59">
            <a:extLst>
              <a:ext uri="{FF2B5EF4-FFF2-40B4-BE49-F238E27FC236}">
                <a16:creationId xmlns:a16="http://schemas.microsoft.com/office/drawing/2014/main" id="{9FC6775A-B809-6704-F438-116AFACAD459}"/>
              </a:ext>
            </a:extLst>
          </p:cNvPr>
          <p:cNvSpPr txBox="1"/>
          <p:nvPr/>
        </p:nvSpPr>
        <p:spPr>
          <a:xfrm>
            <a:off x="10955916" y="12656821"/>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30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61" name="TextBox 60">
            <a:extLst>
              <a:ext uri="{FF2B5EF4-FFF2-40B4-BE49-F238E27FC236}">
                <a16:creationId xmlns:a16="http://schemas.microsoft.com/office/drawing/2014/main" id="{367C9A65-C663-DE05-3695-E6CE0F1DD4AF}"/>
              </a:ext>
            </a:extLst>
          </p:cNvPr>
          <p:cNvSpPr txBox="1"/>
          <p:nvPr/>
        </p:nvSpPr>
        <p:spPr>
          <a:xfrm>
            <a:off x="12130287" y="12701645"/>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50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62" name="TextBox 61">
            <a:extLst>
              <a:ext uri="{FF2B5EF4-FFF2-40B4-BE49-F238E27FC236}">
                <a16:creationId xmlns:a16="http://schemas.microsoft.com/office/drawing/2014/main" id="{5B672940-75FB-0F07-5A3D-2E5AAA1E8B61}"/>
              </a:ext>
            </a:extLst>
          </p:cNvPr>
          <p:cNvSpPr txBox="1"/>
          <p:nvPr/>
        </p:nvSpPr>
        <p:spPr>
          <a:xfrm>
            <a:off x="13591520" y="12737505"/>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100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63" name="TextBox 62">
            <a:extLst>
              <a:ext uri="{FF2B5EF4-FFF2-40B4-BE49-F238E27FC236}">
                <a16:creationId xmlns:a16="http://schemas.microsoft.com/office/drawing/2014/main" id="{406981AD-4A85-3D3B-92E1-99F1F7B09C04}"/>
              </a:ext>
            </a:extLst>
          </p:cNvPr>
          <p:cNvSpPr txBox="1"/>
          <p:nvPr/>
        </p:nvSpPr>
        <p:spPr>
          <a:xfrm>
            <a:off x="7863096" y="11500364"/>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20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28" name="TextBox 127">
            <a:extLst>
              <a:ext uri="{FF2B5EF4-FFF2-40B4-BE49-F238E27FC236}">
                <a16:creationId xmlns:a16="http://schemas.microsoft.com/office/drawing/2014/main" id="{2F62F284-08B7-70B4-62AF-7D28A00B35D6}"/>
              </a:ext>
            </a:extLst>
          </p:cNvPr>
          <p:cNvSpPr txBox="1"/>
          <p:nvPr/>
        </p:nvSpPr>
        <p:spPr>
          <a:xfrm>
            <a:off x="7854132" y="10630792"/>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40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29" name="TextBox 128">
            <a:extLst>
              <a:ext uri="{FF2B5EF4-FFF2-40B4-BE49-F238E27FC236}">
                <a16:creationId xmlns:a16="http://schemas.microsoft.com/office/drawing/2014/main" id="{95538EE3-D7F2-3D47-A8EA-C961DF1CBAAD}"/>
              </a:ext>
            </a:extLst>
          </p:cNvPr>
          <p:cNvSpPr txBox="1"/>
          <p:nvPr/>
        </p:nvSpPr>
        <p:spPr>
          <a:xfrm>
            <a:off x="7800346" y="8075852"/>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100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0" name="TextBox 129">
            <a:extLst>
              <a:ext uri="{FF2B5EF4-FFF2-40B4-BE49-F238E27FC236}">
                <a16:creationId xmlns:a16="http://schemas.microsoft.com/office/drawing/2014/main" id="{D6D47A61-2EA5-7AB3-97D5-9268B6471DD5}"/>
              </a:ext>
            </a:extLst>
          </p:cNvPr>
          <p:cNvSpPr txBox="1"/>
          <p:nvPr/>
        </p:nvSpPr>
        <p:spPr>
          <a:xfrm>
            <a:off x="7898956" y="9734328"/>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60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1" name="TextBox 130">
            <a:extLst>
              <a:ext uri="{FF2B5EF4-FFF2-40B4-BE49-F238E27FC236}">
                <a16:creationId xmlns:a16="http://schemas.microsoft.com/office/drawing/2014/main" id="{762E9F41-E5BF-2A42-8076-DCA7ACC0438C}"/>
              </a:ext>
            </a:extLst>
          </p:cNvPr>
          <p:cNvSpPr txBox="1"/>
          <p:nvPr/>
        </p:nvSpPr>
        <p:spPr>
          <a:xfrm>
            <a:off x="7889992" y="8891645"/>
            <a:ext cx="124250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80</a:t>
            </a:r>
            <a:endParaRPr kumimoji="0" lang="en-NG" sz="3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2" name="TextBox 131">
            <a:extLst>
              <a:ext uri="{FF2B5EF4-FFF2-40B4-BE49-F238E27FC236}">
                <a16:creationId xmlns:a16="http://schemas.microsoft.com/office/drawing/2014/main" id="{00F87A7A-9100-9164-62A1-01076BE087C4}"/>
              </a:ext>
            </a:extLst>
          </p:cNvPr>
          <p:cNvSpPr txBox="1"/>
          <p:nvPr/>
        </p:nvSpPr>
        <p:spPr>
          <a:xfrm>
            <a:off x="2224304" y="7463645"/>
            <a:ext cx="2497560"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b="1" dirty="0">
                <a:solidFill>
                  <a:srgbClr val="000000"/>
                </a:solidFill>
                <a:latin typeface="Arial" panose="020B0604020202020204" pitchFamily="34" charset="0"/>
                <a:cs typeface="Arial" panose="020B0604020202020204" pitchFamily="34" charset="0"/>
              </a:rPr>
              <a:t>Fig. 2a</a:t>
            </a:r>
            <a:endParaRPr kumimoji="0" lang="en-NG" sz="4000" b="1"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3" name="TextBox 132">
            <a:extLst>
              <a:ext uri="{FF2B5EF4-FFF2-40B4-BE49-F238E27FC236}">
                <a16:creationId xmlns:a16="http://schemas.microsoft.com/office/drawing/2014/main" id="{6C447690-CA26-A711-7C69-9792A57FD925}"/>
              </a:ext>
            </a:extLst>
          </p:cNvPr>
          <p:cNvSpPr txBox="1"/>
          <p:nvPr/>
        </p:nvSpPr>
        <p:spPr>
          <a:xfrm>
            <a:off x="9920222" y="7534823"/>
            <a:ext cx="2497560"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b="1" dirty="0">
                <a:solidFill>
                  <a:srgbClr val="000000"/>
                </a:solidFill>
                <a:latin typeface="Arial" panose="020B0604020202020204" pitchFamily="34" charset="0"/>
                <a:cs typeface="Arial" panose="020B0604020202020204" pitchFamily="34" charset="0"/>
              </a:rPr>
              <a:t>Fig. 2b</a:t>
            </a:r>
            <a:endParaRPr kumimoji="0" lang="en-NG" sz="4000" b="1"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4" name="TextBox 133">
            <a:extLst>
              <a:ext uri="{FF2B5EF4-FFF2-40B4-BE49-F238E27FC236}">
                <a16:creationId xmlns:a16="http://schemas.microsoft.com/office/drawing/2014/main" id="{8B8D3200-C973-F15A-6808-64E261941F98}"/>
              </a:ext>
            </a:extLst>
          </p:cNvPr>
          <p:cNvSpPr txBox="1"/>
          <p:nvPr/>
        </p:nvSpPr>
        <p:spPr>
          <a:xfrm>
            <a:off x="17616140" y="7606001"/>
            <a:ext cx="2497560"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b="1" dirty="0">
                <a:solidFill>
                  <a:srgbClr val="000000"/>
                </a:solidFill>
                <a:latin typeface="Arial" panose="020B0604020202020204" pitchFamily="34" charset="0"/>
                <a:cs typeface="Arial" panose="020B0604020202020204" pitchFamily="34" charset="0"/>
              </a:rPr>
              <a:t>Fig. 3</a:t>
            </a:r>
            <a:endParaRPr kumimoji="0" lang="en-NG" sz="4000" b="1"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5" name="TextBox 134">
            <a:extLst>
              <a:ext uri="{FF2B5EF4-FFF2-40B4-BE49-F238E27FC236}">
                <a16:creationId xmlns:a16="http://schemas.microsoft.com/office/drawing/2014/main" id="{380AE1FF-4F78-BD7D-DE64-6536F2F74066}"/>
              </a:ext>
            </a:extLst>
          </p:cNvPr>
          <p:cNvSpPr txBox="1"/>
          <p:nvPr/>
        </p:nvSpPr>
        <p:spPr>
          <a:xfrm>
            <a:off x="20647255" y="7843635"/>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a</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6" name="TextBox 135">
            <a:extLst>
              <a:ext uri="{FF2B5EF4-FFF2-40B4-BE49-F238E27FC236}">
                <a16:creationId xmlns:a16="http://schemas.microsoft.com/office/drawing/2014/main" id="{77988CE3-5B67-FFB8-8AEC-3C3D9F5F2C9A}"/>
              </a:ext>
            </a:extLst>
          </p:cNvPr>
          <p:cNvSpPr txBox="1"/>
          <p:nvPr/>
        </p:nvSpPr>
        <p:spPr>
          <a:xfrm>
            <a:off x="21506685" y="7980985"/>
            <a:ext cx="12425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b</a:t>
            </a:r>
            <a:endParaRPr kumimoji="0" lang="en-NG" sz="4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7" name="TextBox 136">
            <a:extLst>
              <a:ext uri="{FF2B5EF4-FFF2-40B4-BE49-F238E27FC236}">
                <a16:creationId xmlns:a16="http://schemas.microsoft.com/office/drawing/2014/main" id="{F08C9687-3005-762A-73DB-363AAF3A674E}"/>
              </a:ext>
            </a:extLst>
          </p:cNvPr>
          <p:cNvSpPr txBox="1"/>
          <p:nvPr/>
        </p:nvSpPr>
        <p:spPr>
          <a:xfrm>
            <a:off x="5184279" y="11259318"/>
            <a:ext cx="1704722"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b="1" dirty="0">
                <a:solidFill>
                  <a:srgbClr val="000000"/>
                </a:solidFill>
                <a:latin typeface="Arial" panose="020B0604020202020204" pitchFamily="34" charset="0"/>
                <a:cs typeface="Arial" panose="020B0604020202020204" pitchFamily="34" charset="0"/>
              </a:rPr>
              <a:t>ED</a:t>
            </a:r>
            <a:r>
              <a:rPr lang="en-US" sz="3500" b="1" baseline="-25000" dirty="0">
                <a:solidFill>
                  <a:srgbClr val="000000"/>
                </a:solidFill>
                <a:latin typeface="Arial" panose="020B0604020202020204" pitchFamily="34" charset="0"/>
                <a:cs typeface="Arial" panose="020B0604020202020204" pitchFamily="34" charset="0"/>
              </a:rPr>
              <a:t>50</a:t>
            </a:r>
            <a:endParaRPr kumimoji="0" lang="en-NG" sz="3500" b="1"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8" name="TextBox 137">
            <a:extLst>
              <a:ext uri="{FF2B5EF4-FFF2-40B4-BE49-F238E27FC236}">
                <a16:creationId xmlns:a16="http://schemas.microsoft.com/office/drawing/2014/main" id="{D8DC94AC-BE9E-66DD-4BE9-E395312E621A}"/>
              </a:ext>
            </a:extLst>
          </p:cNvPr>
          <p:cNvSpPr txBox="1"/>
          <p:nvPr/>
        </p:nvSpPr>
        <p:spPr>
          <a:xfrm>
            <a:off x="22170071" y="8160279"/>
            <a:ext cx="12425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c</a:t>
            </a:r>
            <a:endParaRPr kumimoji="0" lang="en-NG" sz="4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9" name="TextBox 138">
            <a:extLst>
              <a:ext uri="{FF2B5EF4-FFF2-40B4-BE49-F238E27FC236}">
                <a16:creationId xmlns:a16="http://schemas.microsoft.com/office/drawing/2014/main" id="{EB50E7C2-88AD-9ABF-A865-6A9760520553}"/>
              </a:ext>
            </a:extLst>
          </p:cNvPr>
          <p:cNvSpPr txBox="1"/>
          <p:nvPr/>
        </p:nvSpPr>
        <p:spPr>
          <a:xfrm>
            <a:off x="22860351" y="8016845"/>
            <a:ext cx="12425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d</a:t>
            </a:r>
            <a:endParaRPr kumimoji="0" lang="en-NG" sz="4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40" name="TextBox 139">
            <a:extLst>
              <a:ext uri="{FF2B5EF4-FFF2-40B4-BE49-F238E27FC236}">
                <a16:creationId xmlns:a16="http://schemas.microsoft.com/office/drawing/2014/main" id="{F6E87E32-51D9-FF79-307E-4E43EC94050F}"/>
              </a:ext>
            </a:extLst>
          </p:cNvPr>
          <p:cNvSpPr txBox="1"/>
          <p:nvPr/>
        </p:nvSpPr>
        <p:spPr>
          <a:xfrm>
            <a:off x="23496843" y="8357503"/>
            <a:ext cx="12425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e</a:t>
            </a:r>
            <a:endParaRPr kumimoji="0" lang="en-NG" sz="4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41" name="TextBox 140">
            <a:extLst>
              <a:ext uri="{FF2B5EF4-FFF2-40B4-BE49-F238E27FC236}">
                <a16:creationId xmlns:a16="http://schemas.microsoft.com/office/drawing/2014/main" id="{EFECF72F-17AB-F9D0-BA8C-7F8FDDD4040A}"/>
              </a:ext>
            </a:extLst>
          </p:cNvPr>
          <p:cNvSpPr txBox="1"/>
          <p:nvPr/>
        </p:nvSpPr>
        <p:spPr>
          <a:xfrm>
            <a:off x="12252211" y="11358955"/>
            <a:ext cx="1704722"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b="1" dirty="0">
                <a:solidFill>
                  <a:srgbClr val="000000"/>
                </a:solidFill>
                <a:latin typeface="Arial" panose="020B0604020202020204" pitchFamily="34" charset="0"/>
                <a:cs typeface="Arial" panose="020B0604020202020204" pitchFamily="34" charset="0"/>
              </a:rPr>
              <a:t>LD</a:t>
            </a:r>
            <a:r>
              <a:rPr lang="en-US" sz="3500" b="1" baseline="-25000" dirty="0">
                <a:solidFill>
                  <a:srgbClr val="000000"/>
                </a:solidFill>
                <a:latin typeface="Arial" panose="020B0604020202020204" pitchFamily="34" charset="0"/>
                <a:cs typeface="Arial" panose="020B0604020202020204" pitchFamily="34" charset="0"/>
              </a:rPr>
              <a:t>50</a:t>
            </a:r>
            <a:endParaRPr kumimoji="0" lang="en-NG" sz="3500" b="1"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42" name="TextBox 141">
            <a:extLst>
              <a:ext uri="{FF2B5EF4-FFF2-40B4-BE49-F238E27FC236}">
                <a16:creationId xmlns:a16="http://schemas.microsoft.com/office/drawing/2014/main" id="{C8A61758-9673-E061-CAD4-BC803F6F011A}"/>
              </a:ext>
            </a:extLst>
          </p:cNvPr>
          <p:cNvSpPr txBox="1"/>
          <p:nvPr/>
        </p:nvSpPr>
        <p:spPr>
          <a:xfrm>
            <a:off x="1354731" y="13140908"/>
            <a:ext cx="622839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Phenobarbital (mg/kg)</a:t>
            </a:r>
            <a:endParaRPr kumimoji="0" lang="en-NG" sz="350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43" name="TextBox 142">
            <a:extLst>
              <a:ext uri="{FF2B5EF4-FFF2-40B4-BE49-F238E27FC236}">
                <a16:creationId xmlns:a16="http://schemas.microsoft.com/office/drawing/2014/main" id="{8D1A8D95-DCCA-6CAB-4B27-DFB82D3ECE04}"/>
              </a:ext>
            </a:extLst>
          </p:cNvPr>
          <p:cNvSpPr txBox="1"/>
          <p:nvPr/>
        </p:nvSpPr>
        <p:spPr>
          <a:xfrm>
            <a:off x="8418913" y="13078156"/>
            <a:ext cx="622839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a:solidFill>
                  <a:srgbClr val="000000"/>
                </a:solidFill>
                <a:latin typeface="Arial" panose="020B0604020202020204" pitchFamily="34" charset="0"/>
                <a:cs typeface="Arial" panose="020B0604020202020204" pitchFamily="34" charset="0"/>
              </a:rPr>
              <a:t>Phenobarbital (mg/kg)</a:t>
            </a:r>
            <a:endParaRPr kumimoji="0" lang="en-NG" sz="350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44" name="TextBox 143">
            <a:extLst>
              <a:ext uri="{FF2B5EF4-FFF2-40B4-BE49-F238E27FC236}">
                <a16:creationId xmlns:a16="http://schemas.microsoft.com/office/drawing/2014/main" id="{287FDA42-DA24-6FD9-475A-958037A36090}"/>
              </a:ext>
            </a:extLst>
          </p:cNvPr>
          <p:cNvSpPr txBox="1"/>
          <p:nvPr/>
        </p:nvSpPr>
        <p:spPr>
          <a:xfrm>
            <a:off x="17204317" y="13042298"/>
            <a:ext cx="622839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3500" dirty="0" err="1">
                <a:solidFill>
                  <a:srgbClr val="000000"/>
                </a:solidFill>
                <a:latin typeface="Arial" panose="020B0604020202020204" pitchFamily="34" charset="0"/>
                <a:cs typeface="Arial" panose="020B0604020202020204" pitchFamily="34" charset="0"/>
              </a:rPr>
              <a:t>Levaterenol</a:t>
            </a:r>
            <a:r>
              <a:rPr lang="en-US" sz="3500" dirty="0">
                <a:solidFill>
                  <a:srgbClr val="000000"/>
                </a:solidFill>
                <a:latin typeface="Arial" panose="020B0604020202020204" pitchFamily="34" charset="0"/>
                <a:cs typeface="Arial" panose="020B0604020202020204" pitchFamily="34" charset="0"/>
              </a:rPr>
              <a:t> (g/kg)</a:t>
            </a:r>
            <a:endParaRPr kumimoji="0" lang="en-NG" sz="350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76108397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Acute poisoning"/>
          <p:cNvSpPr txBox="1">
            <a:spLocks noGrp="1"/>
          </p:cNvSpPr>
          <p:nvPr>
            <p:ph type="ctrTitle"/>
          </p:nvPr>
        </p:nvSpPr>
        <p:spPr>
          <a:xfrm>
            <a:off x="1271320" y="589602"/>
            <a:ext cx="22243822" cy="1421202"/>
          </a:xfrm>
          <a:prstGeom prst="rect">
            <a:avLst/>
          </a:prstGeom>
        </p:spPr>
        <p:txBody>
          <a:bodyPr>
            <a:noAutofit/>
          </a:bodyPr>
          <a:lstStyle>
            <a:lvl1pPr defTabSz="1316703">
              <a:defRPr sz="6264" spc="-125">
                <a:solidFill>
                  <a:srgbClr val="FE101C"/>
                </a:solidFill>
                <a:latin typeface="Comic Sans MS"/>
                <a:ea typeface="Comic Sans MS"/>
                <a:cs typeface="Comic Sans MS"/>
                <a:sym typeface="Comic Sans MS"/>
              </a:defRPr>
            </a:lvl1pPr>
          </a:lstStyle>
          <a:p>
            <a:pPr algn="ctr"/>
            <a:r>
              <a:rPr lang="en-US" sz="9000" dirty="0">
                <a:latin typeface="Arial" panose="020B0604020202020204" pitchFamily="34" charset="0"/>
                <a:cs typeface="Arial" panose="020B0604020202020204" pitchFamily="34" charset="0"/>
              </a:rPr>
              <a:t>Binding of drug molecules</a:t>
            </a:r>
            <a:endParaRPr sz="9000" dirty="0">
              <a:latin typeface="Arial" panose="020B0604020202020204" pitchFamily="34" charset="0"/>
              <a:cs typeface="Arial" panose="020B0604020202020204" pitchFamily="34" charset="0"/>
            </a:endParaRPr>
          </a:p>
        </p:txBody>
      </p:sp>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1058508" y="2322167"/>
            <a:ext cx="22456634" cy="9296100"/>
          </a:xfrm>
          <a:prstGeom prst="rect">
            <a:avLst/>
          </a:prstGeom>
        </p:spPr>
        <p:txBody>
          <a:bodyPr>
            <a:noAutofit/>
          </a:bodyPr>
          <a:lstStyle/>
          <a:p>
            <a:pPr marL="857250" indent="-857250">
              <a:buFont typeface="Wingdings" panose="05000000000000000000" pitchFamily="2" charset="2"/>
              <a:buChar char="Ø"/>
            </a:pPr>
            <a:r>
              <a:rPr lang="en-US" sz="6000" b="0" dirty="0">
                <a:effectLst/>
                <a:latin typeface="Arial" panose="020B0604020202020204" pitchFamily="34" charset="0"/>
                <a:ea typeface="Times New Roman" panose="02020603050405020304" pitchFamily="18" charset="0"/>
                <a:cs typeface="Arial" panose="020B0604020202020204" pitchFamily="34" charset="0"/>
              </a:rPr>
              <a:t>Most drugs combine with some molecular structures on the surface of or within the cell to produce a pharmacological response. </a:t>
            </a:r>
          </a:p>
          <a:p>
            <a:pPr marL="857250" indent="-857250">
              <a:buFont typeface="Wingdings" panose="05000000000000000000" pitchFamily="2" charset="2"/>
              <a:buChar char="Ø"/>
            </a:pPr>
            <a:r>
              <a:rPr lang="en-US" sz="6000" b="0" dirty="0">
                <a:effectLst/>
                <a:latin typeface="Arial" panose="020B0604020202020204" pitchFamily="34" charset="0"/>
                <a:ea typeface="Times New Roman" panose="02020603050405020304" pitchFamily="18" charset="0"/>
                <a:cs typeface="Arial" panose="020B0604020202020204" pitchFamily="34" charset="0"/>
              </a:rPr>
              <a:t>These critical binding sites of drugs are often referred to as </a:t>
            </a:r>
            <a:r>
              <a:rPr lang="en-US" sz="6000" i="1" dirty="0">
                <a:effectLst/>
                <a:latin typeface="Arial" panose="020B0604020202020204" pitchFamily="34" charset="0"/>
                <a:ea typeface="Times New Roman" panose="02020603050405020304" pitchFamily="18" charset="0"/>
                <a:cs typeface="Arial" panose="020B0604020202020204" pitchFamily="34" charset="0"/>
              </a:rPr>
              <a:t>'drug targets</a:t>
            </a:r>
            <a:r>
              <a:rPr lang="en-US" sz="6000" b="0" i="1" dirty="0">
                <a:effectLst/>
                <a:latin typeface="Arial" panose="020B0604020202020204" pitchFamily="34" charset="0"/>
                <a:ea typeface="Times New Roman" panose="02020603050405020304" pitchFamily="18" charset="0"/>
                <a:cs typeface="Arial" panose="020B0604020202020204" pitchFamily="34" charset="0"/>
              </a:rPr>
              <a:t>'</a:t>
            </a:r>
            <a:r>
              <a:rPr lang="en-US" sz="6000" b="0" dirty="0">
                <a:effectLst/>
                <a:latin typeface="Arial" panose="020B0604020202020204" pitchFamily="34" charset="0"/>
                <a:ea typeface="Times New Roman" panose="02020603050405020304" pitchFamily="18" charset="0"/>
                <a:cs typeface="Arial" panose="020B0604020202020204" pitchFamily="34" charset="0"/>
              </a:rPr>
              <a:t> and most drug targets are protein molecules. </a:t>
            </a:r>
          </a:p>
          <a:p>
            <a:pPr marL="857250" indent="-857250">
              <a:buFont typeface="Wingdings" panose="05000000000000000000" pitchFamily="2" charset="2"/>
              <a:buChar char="Ø"/>
            </a:pPr>
            <a:r>
              <a:rPr lang="en-US" sz="6000" b="0" dirty="0">
                <a:latin typeface="Arial" panose="020B0604020202020204" pitchFamily="34" charset="0"/>
                <a:ea typeface="Times New Roman" panose="02020603050405020304" pitchFamily="18" charset="0"/>
                <a:cs typeface="Arial" panose="020B0604020202020204" pitchFamily="34" charset="0"/>
              </a:rPr>
              <a:t>S</a:t>
            </a:r>
            <a:r>
              <a:rPr lang="en-US" sz="6000" b="0" dirty="0">
                <a:effectLst/>
                <a:latin typeface="Arial" panose="020B0604020202020204" pitchFamily="34" charset="0"/>
                <a:ea typeface="Times New Roman" panose="02020603050405020304" pitchFamily="18" charset="0"/>
                <a:cs typeface="Arial" panose="020B0604020202020204" pitchFamily="34" charset="0"/>
              </a:rPr>
              <a:t>ome drugs (e.g., antimicrobial, anticancer drugs), mutagenic and carcinogenic agents interact directly with DNA rather than protein.</a:t>
            </a:r>
          </a:p>
          <a:p>
            <a:pPr marL="857250" indent="-857250">
              <a:buFont typeface="Wingdings" panose="05000000000000000000" pitchFamily="2" charset="2"/>
              <a:buChar char="Ø"/>
            </a:pPr>
            <a:r>
              <a:rPr lang="en-US" sz="6000" b="0" dirty="0">
                <a:latin typeface="Arial" panose="020B0604020202020204" pitchFamily="34" charset="0"/>
                <a:ea typeface="Times New Roman" panose="02020603050405020304" pitchFamily="18" charset="0"/>
                <a:cs typeface="Arial" panose="020B0604020202020204" pitchFamily="34" charset="0"/>
              </a:rPr>
              <a:t>Four types</a:t>
            </a:r>
            <a:r>
              <a:rPr lang="en-US" sz="6000" b="0" dirty="0">
                <a:effectLst/>
                <a:latin typeface="Arial" panose="020B0604020202020204" pitchFamily="34" charset="0"/>
                <a:ea typeface="Times New Roman" panose="02020603050405020304" pitchFamily="18" charset="0"/>
                <a:cs typeface="Arial" panose="020B0604020202020204" pitchFamily="34" charset="0"/>
              </a:rPr>
              <a:t> of regulatory proteins as primary drug targets: </a:t>
            </a:r>
          </a:p>
          <a:p>
            <a:pPr marL="2880000" lvl="4" indent="-857250">
              <a:buFont typeface="Cambria" panose="02040503050406030204" pitchFamily="18" charset="0"/>
              <a:buChar char="−"/>
            </a:pPr>
            <a:r>
              <a:rPr lang="en-US" sz="6000" i="1" dirty="0">
                <a:effectLst/>
                <a:latin typeface="Arial" panose="020B0604020202020204" pitchFamily="34" charset="0"/>
                <a:ea typeface="Times New Roman" panose="02020603050405020304" pitchFamily="18" charset="0"/>
                <a:cs typeface="Arial" panose="020B0604020202020204" pitchFamily="34" charset="0"/>
              </a:rPr>
              <a:t>receptors, enzymes</a:t>
            </a:r>
            <a:r>
              <a:rPr lang="en-US" sz="6000" b="0" i="1" dirty="0">
                <a:effectLst/>
                <a:latin typeface="Arial" panose="020B0604020202020204" pitchFamily="34" charset="0"/>
                <a:ea typeface="Times New Roman" panose="02020603050405020304" pitchFamily="18" charset="0"/>
                <a:cs typeface="Arial" panose="020B0604020202020204" pitchFamily="34" charset="0"/>
              </a:rPr>
              <a:t>, </a:t>
            </a:r>
          </a:p>
          <a:p>
            <a:pPr marL="2880000" lvl="4" indent="-857250">
              <a:buFont typeface="Cambria" panose="02040503050406030204" pitchFamily="18" charset="0"/>
              <a:buChar char="−"/>
            </a:pPr>
            <a:r>
              <a:rPr lang="en-US" sz="6000" i="1" dirty="0">
                <a:effectLst/>
                <a:latin typeface="Arial" panose="020B0604020202020204" pitchFamily="34" charset="0"/>
                <a:ea typeface="Times New Roman" panose="02020603050405020304" pitchFamily="18" charset="0"/>
                <a:cs typeface="Arial" panose="020B0604020202020204" pitchFamily="34" charset="0"/>
              </a:rPr>
              <a:t>carrier molecules (transporters)</a:t>
            </a:r>
            <a:r>
              <a:rPr lang="en-US" sz="6000" b="0" i="1" dirty="0">
                <a:effectLst/>
                <a:latin typeface="Arial" panose="020B0604020202020204" pitchFamily="34" charset="0"/>
                <a:ea typeface="Times New Roman" panose="02020603050405020304" pitchFamily="18" charset="0"/>
                <a:cs typeface="Arial" panose="020B0604020202020204" pitchFamily="34" charset="0"/>
              </a:rPr>
              <a:t> </a:t>
            </a:r>
            <a:r>
              <a:rPr lang="en-US" sz="6000" b="0" dirty="0">
                <a:effectLst/>
                <a:latin typeface="Arial" panose="020B0604020202020204" pitchFamily="34" charset="0"/>
                <a:ea typeface="Times New Roman" panose="02020603050405020304" pitchFamily="18" charset="0"/>
                <a:cs typeface="Arial" panose="020B0604020202020204" pitchFamily="34" charset="0"/>
              </a:rPr>
              <a:t>and</a:t>
            </a:r>
            <a:r>
              <a:rPr lang="en-US" sz="6000" b="0" i="1" dirty="0">
                <a:effectLst/>
                <a:latin typeface="Arial" panose="020B0604020202020204" pitchFamily="34" charset="0"/>
                <a:ea typeface="Times New Roman" panose="02020603050405020304" pitchFamily="18" charset="0"/>
                <a:cs typeface="Arial" panose="020B0604020202020204" pitchFamily="34" charset="0"/>
              </a:rPr>
              <a:t> </a:t>
            </a:r>
          </a:p>
          <a:p>
            <a:pPr marL="2880000" lvl="4" indent="-857250">
              <a:buFont typeface="Cambria" panose="02040503050406030204" pitchFamily="18" charset="0"/>
              <a:buChar char="−"/>
            </a:pPr>
            <a:r>
              <a:rPr lang="en-US" sz="6000" i="1" dirty="0">
                <a:effectLst/>
                <a:latin typeface="Arial" panose="020B0604020202020204" pitchFamily="34" charset="0"/>
                <a:ea typeface="Times New Roman" panose="02020603050405020304" pitchFamily="18" charset="0"/>
                <a:cs typeface="Arial" panose="020B0604020202020204" pitchFamily="34" charset="0"/>
              </a:rPr>
              <a:t>ion channels</a:t>
            </a:r>
            <a:r>
              <a:rPr lang="en-US" sz="6000" b="0" i="1" dirty="0">
                <a:effectLst/>
                <a:latin typeface="Arial" panose="020B0604020202020204" pitchFamily="34" charset="0"/>
                <a:ea typeface="Times New Roman" panose="02020603050405020304" pitchFamily="18" charset="0"/>
                <a:cs typeface="Arial" panose="020B0604020202020204" pitchFamily="34" charset="0"/>
              </a:rPr>
              <a:t>.</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47791" y="2366680"/>
            <a:ext cx="22784561" cy="11295531"/>
          </a:xfrm>
          <a:prstGeom prst="rect">
            <a:avLst/>
          </a:prstGeom>
        </p:spPr>
        <p:txBody>
          <a:bodyPr>
            <a:noAutofit/>
          </a:bodyPr>
          <a:lstStyle/>
          <a:p>
            <a:pPr marL="857250" indent="-857250">
              <a:buFont typeface="Wingdings" panose="05000000000000000000" pitchFamily="2" charset="2"/>
              <a:buChar char="Ø"/>
            </a:pPr>
            <a:r>
              <a:rPr lang="en-US" sz="6000" b="0" dirty="0">
                <a:effectLst/>
                <a:latin typeface="Arial" panose="020B0604020202020204" pitchFamily="34" charset="0"/>
                <a:ea typeface="Times New Roman" panose="02020603050405020304" pitchFamily="18" charset="0"/>
                <a:cs typeface="Arial" panose="020B0604020202020204" pitchFamily="34" charset="0"/>
              </a:rPr>
              <a:t>Drug Antagonism occurs when the effect of one drug is diminished or completely terminated in the presence of another. </a:t>
            </a:r>
          </a:p>
          <a:p>
            <a:endParaRPr lang="en-US" sz="6000" b="0" dirty="0">
              <a:latin typeface="Arial" panose="020B0604020202020204" pitchFamily="34" charset="0"/>
              <a:ea typeface="Times New Roman" panose="02020603050405020304" pitchFamily="18" charset="0"/>
              <a:cs typeface="Arial" panose="020B0604020202020204" pitchFamily="34" charset="0"/>
            </a:endParaRPr>
          </a:p>
          <a:p>
            <a:r>
              <a:rPr lang="en-US" sz="6000" b="0" dirty="0">
                <a:effectLst/>
                <a:latin typeface="Arial" panose="020B0604020202020204" pitchFamily="34" charset="0"/>
                <a:ea typeface="Times New Roman" panose="02020603050405020304" pitchFamily="18" charset="0"/>
                <a:cs typeface="Arial" panose="020B0604020202020204" pitchFamily="34" charset="0"/>
              </a:rPr>
              <a:t>Types classified as follows:</a:t>
            </a:r>
            <a:endParaRPr lang="en-US" sz="6000" b="0" dirty="0">
              <a:latin typeface="Arial" panose="020B0604020202020204" pitchFamily="34" charset="0"/>
              <a:ea typeface="Times New Roman" panose="02020603050405020304" pitchFamily="18" charset="0"/>
              <a:cs typeface="Arial" panose="020B0604020202020204" pitchFamily="34" charset="0"/>
            </a:endParaRPr>
          </a:p>
          <a:p>
            <a:pPr marL="2520000" indent="-857250">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Chemical antagonism</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520000" indent="-857250">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Physiological (Functional) antagonism</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520000" indent="-857250">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Pharmacokinetic Antagonism</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520000" indent="-857250">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Competitive antagonism</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520000" indent="-857250">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Noncompetitive antagonism</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857250" indent="-857250" algn="just">
              <a:buFont typeface="Wingdings" panose="05000000000000000000" pitchFamily="2" charset="2"/>
              <a:buChar char="Ø"/>
            </a:pP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136850"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Drug antagonism</a:t>
            </a:r>
          </a:p>
        </p:txBody>
      </p:sp>
    </p:spTree>
    <p:extLst>
      <p:ext uri="{BB962C8B-B14F-4D97-AF65-F5344CB8AC3E}">
        <p14:creationId xmlns:p14="http://schemas.microsoft.com/office/powerpoint/2010/main" val="92322762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47791" y="2366680"/>
            <a:ext cx="22784561" cy="11295531"/>
          </a:xfrm>
          <a:prstGeom prst="rect">
            <a:avLst/>
          </a:prstGeom>
        </p:spPr>
        <p:txBody>
          <a:bodyPr>
            <a:noAutofit/>
          </a:bodyPr>
          <a:lstStyle/>
          <a:p>
            <a:pPr marL="685800" indent="-685800">
              <a:buFont typeface="Arial" panose="020B0604020202020204" pitchFamily="34" charset="0"/>
              <a:buChar char="•"/>
            </a:pPr>
            <a:r>
              <a:rPr lang="en-US" sz="6500" dirty="0">
                <a:effectLst/>
                <a:latin typeface="Arial" panose="020B0604020202020204" pitchFamily="34" charset="0"/>
                <a:ea typeface="Times New Roman" panose="02020603050405020304" pitchFamily="18" charset="0"/>
                <a:cs typeface="Arial" panose="020B0604020202020204" pitchFamily="34" charset="0"/>
              </a:rPr>
              <a:t>Chemical antagonism</a:t>
            </a:r>
            <a:r>
              <a:rPr lang="en-US" dirty="0">
                <a:effectLst/>
                <a:latin typeface="Arial" panose="020B0604020202020204" pitchFamily="34" charset="0"/>
                <a:ea typeface="Times New Roman" panose="02020603050405020304" pitchFamily="18" charset="0"/>
                <a:cs typeface="Arial" panose="020B0604020202020204" pitchFamily="34" charset="0"/>
              </a:rPr>
              <a:t>:</a:t>
            </a:r>
            <a:r>
              <a:rPr lang="en-US" b="0" dirty="0">
                <a:effectLst/>
                <a:latin typeface="Arial" panose="020B0604020202020204" pitchFamily="34" charset="0"/>
                <a:ea typeface="Times New Roman" panose="02020603050405020304" pitchFamily="18" charset="0"/>
                <a:cs typeface="Arial" panose="020B0604020202020204" pitchFamily="34" charset="0"/>
              </a:rPr>
              <a:t> involves a direct chemical interaction between two substances in solution resulting in the loss of action of the active drug. Example is the use of chelating agents (e.g., </a:t>
            </a:r>
            <a:r>
              <a:rPr lang="en-US" i="1" dirty="0">
                <a:effectLst/>
                <a:latin typeface="Arial" panose="020B0604020202020204" pitchFamily="34" charset="0"/>
                <a:ea typeface="Times New Roman" panose="02020603050405020304" pitchFamily="18" charset="0"/>
                <a:cs typeface="Arial" panose="020B0604020202020204" pitchFamily="34" charset="0"/>
              </a:rPr>
              <a:t>dimercaprol</a:t>
            </a:r>
            <a:r>
              <a:rPr lang="en-US" b="0" dirty="0">
                <a:effectLst/>
                <a:latin typeface="Arial" panose="020B0604020202020204" pitchFamily="34" charset="0"/>
                <a:ea typeface="Times New Roman" panose="02020603050405020304" pitchFamily="18" charset="0"/>
                <a:cs typeface="Arial" panose="020B0604020202020204" pitchFamily="34" charset="0"/>
              </a:rPr>
              <a:t>) that bind with and inactivate </a:t>
            </a:r>
            <a:r>
              <a:rPr lang="en-US" i="1" dirty="0">
                <a:effectLst/>
                <a:latin typeface="Arial" panose="020B0604020202020204" pitchFamily="34" charset="0"/>
                <a:ea typeface="Times New Roman" panose="02020603050405020304" pitchFamily="18" charset="0"/>
                <a:cs typeface="Arial" panose="020B0604020202020204" pitchFamily="34" charset="0"/>
              </a:rPr>
              <a:t>heavy metals </a:t>
            </a:r>
            <a:r>
              <a:rPr lang="en-US" b="0" dirty="0">
                <a:effectLst/>
                <a:latin typeface="Arial" panose="020B0604020202020204" pitchFamily="34" charset="0"/>
                <a:ea typeface="Times New Roman" panose="02020603050405020304" pitchFamily="18" charset="0"/>
                <a:cs typeface="Arial" panose="020B0604020202020204" pitchFamily="34" charset="0"/>
              </a:rPr>
              <a:t>(e.g., mercury, arsenic, and gold) and enhance their removal from the body.</a:t>
            </a:r>
            <a:endParaRPr lang="en-NG" b="0" dirty="0">
              <a:effectLst/>
              <a:latin typeface="Arial" panose="020B0604020202020204" pitchFamily="34" charset="0"/>
              <a:ea typeface="Times New Roman" panose="02020603050405020304" pitchFamily="18" charset="0"/>
              <a:cs typeface="Arial" panose="020B0604020202020204" pitchFamily="34" charset="0"/>
            </a:endParaRPr>
          </a:p>
          <a:p>
            <a:pPr marL="857250" indent="-857250" algn="just">
              <a:buFont typeface="Wingdings" panose="05000000000000000000" pitchFamily="2" charset="2"/>
              <a:buChar char="Ø"/>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marL="685800" indent="-685800" algn="just">
              <a:buFont typeface="Arial" panose="020B0604020202020204" pitchFamily="34" charset="0"/>
              <a:buChar char="•"/>
            </a:pPr>
            <a:r>
              <a:rPr lang="en-US" sz="6500" dirty="0">
                <a:effectLst/>
                <a:latin typeface="Arial" panose="020B0604020202020204" pitchFamily="34" charset="0"/>
                <a:ea typeface="Times New Roman" panose="02020603050405020304" pitchFamily="18" charset="0"/>
                <a:cs typeface="Arial" panose="020B0604020202020204" pitchFamily="34" charset="0"/>
              </a:rPr>
              <a:t>Physiological antagonism</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b="0" dirty="0">
                <a:effectLst/>
                <a:latin typeface="Arial" panose="020B0604020202020204" pitchFamily="34" charset="0"/>
                <a:ea typeface="Times New Roman" panose="02020603050405020304" pitchFamily="18" charset="0"/>
                <a:cs typeface="Arial" panose="020B0604020202020204" pitchFamily="34" charset="0"/>
              </a:rPr>
              <a:t>interaction of two agonists that act independently of each other but happen to cause opposite effects. Thus, indirectly, each tends to cancel out or reduce the effect of the other. Example is </a:t>
            </a:r>
            <a:r>
              <a:rPr lang="en-US" i="1" dirty="0">
                <a:effectLst/>
                <a:latin typeface="Arial" panose="020B0604020202020204" pitchFamily="34" charset="0"/>
                <a:ea typeface="Times New Roman" panose="02020603050405020304" pitchFamily="18" charset="0"/>
                <a:cs typeface="Arial" panose="020B0604020202020204" pitchFamily="34" charset="0"/>
              </a:rPr>
              <a:t>acetylcholine</a:t>
            </a:r>
            <a:r>
              <a:rPr lang="en-US" b="0" dirty="0">
                <a:effectLst/>
                <a:latin typeface="Arial" panose="020B0604020202020204" pitchFamily="34" charset="0"/>
                <a:ea typeface="Times New Roman" panose="02020603050405020304" pitchFamily="18" charset="0"/>
                <a:cs typeface="Arial" panose="020B0604020202020204" pitchFamily="34" charset="0"/>
              </a:rPr>
              <a:t> and </a:t>
            </a:r>
            <a:r>
              <a:rPr lang="en-US" i="1" dirty="0">
                <a:latin typeface="Arial" panose="020B0604020202020204" pitchFamily="34" charset="0"/>
                <a:ea typeface="Times New Roman" panose="02020603050405020304" pitchFamily="18" charset="0"/>
                <a:cs typeface="Arial" panose="020B0604020202020204" pitchFamily="34" charset="0"/>
              </a:rPr>
              <a:t>adrenaline</a:t>
            </a:r>
            <a:r>
              <a:rPr lang="en-US" b="0" dirty="0">
                <a:effectLst/>
                <a:latin typeface="Arial" panose="020B0604020202020204" pitchFamily="34" charset="0"/>
                <a:ea typeface="Times New Roman" panose="02020603050405020304" pitchFamily="18" charset="0"/>
                <a:cs typeface="Arial" panose="020B0604020202020204" pitchFamily="34" charset="0"/>
              </a:rPr>
              <a:t>. Acetylcholine slows the heart, and epinephrine accelerates it. Acetylcholine stimulates intestinal movement, and epinephrine inhibits it, </a:t>
            </a:r>
            <a:r>
              <a:rPr lang="en-US" b="0" dirty="0" err="1">
                <a:effectLst/>
                <a:latin typeface="Arial" panose="020B0604020202020204" pitchFamily="34" charset="0"/>
                <a:ea typeface="Times New Roman" panose="02020603050405020304" pitchFamily="18" charset="0"/>
                <a:cs typeface="Arial" panose="020B0604020202020204" pitchFamily="34" charset="0"/>
              </a:rPr>
              <a:t>etc</a:t>
            </a:r>
            <a:endParaRPr lang="en-NG"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13685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Drug antagonism cont.</a:t>
            </a:r>
          </a:p>
        </p:txBody>
      </p:sp>
    </p:spTree>
    <p:extLst>
      <p:ext uri="{BB962C8B-B14F-4D97-AF65-F5344CB8AC3E}">
        <p14:creationId xmlns:p14="http://schemas.microsoft.com/office/powerpoint/2010/main" val="400447287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47791" y="2366680"/>
            <a:ext cx="22784561" cy="11295531"/>
          </a:xfrm>
          <a:prstGeom prst="rect">
            <a:avLst/>
          </a:prstGeom>
        </p:spPr>
        <p:txBody>
          <a:bodyPr>
            <a:noAutofit/>
          </a:bodyPr>
          <a:lstStyle/>
          <a:p>
            <a:pPr marL="857250" indent="-857250">
              <a:buFont typeface="Arial" panose="020B0604020202020204" pitchFamily="34" charset="0"/>
              <a:buChar char="•"/>
            </a:pPr>
            <a:r>
              <a:rPr lang="en-US" sz="6500" dirty="0">
                <a:effectLst/>
                <a:latin typeface="Arial" panose="020B0604020202020204" pitchFamily="34" charset="0"/>
                <a:ea typeface="Times New Roman" panose="02020603050405020304" pitchFamily="18" charset="0"/>
                <a:cs typeface="Arial" panose="020B0604020202020204" pitchFamily="34" charset="0"/>
              </a:rPr>
              <a:t>Pharmacokinetic antagonism:</a:t>
            </a:r>
            <a:r>
              <a:rPr lang="en-US" sz="6000" dirty="0">
                <a:effectLst/>
                <a:latin typeface="Arial" panose="020B0604020202020204" pitchFamily="34" charset="0"/>
                <a:ea typeface="Times New Roman" panose="02020603050405020304" pitchFamily="18" charset="0"/>
                <a:cs typeface="Arial" panose="020B0604020202020204" pitchFamily="34" charset="0"/>
              </a:rPr>
              <a:t> </a:t>
            </a:r>
            <a:r>
              <a:rPr lang="en-US" sz="6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occurs when the concurrent administration of two drugs results in the reduction of the concentration of the active drug at its site of action. </a:t>
            </a:r>
          </a:p>
          <a:p>
            <a:pPr marL="857250" indent="-857250">
              <a:buFont typeface="Arial" panose="020B0604020202020204" pitchFamily="34" charset="0"/>
              <a:buChar char="•"/>
            </a:pPr>
            <a:endParaRPr lang="en-US" sz="6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857250" indent="-857250">
              <a:buFont typeface="Arial" panose="020B0604020202020204" pitchFamily="34" charset="0"/>
              <a:buChar char="•"/>
            </a:pPr>
            <a:r>
              <a:rPr lang="en-US" sz="6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may result from: </a:t>
            </a:r>
          </a:p>
          <a:p>
            <a:pPr marL="2520000" indent="-1143000">
              <a:buFont typeface="+mj-lt"/>
              <a:buAutoNum type="arabicPeriod"/>
            </a:pPr>
            <a:r>
              <a:rPr lang="en-US" sz="6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inhibition of the rate of absorption of the active drug from the gastrointestinal tract </a:t>
            </a:r>
          </a:p>
          <a:p>
            <a:pPr marL="2520000" indent="-1143000">
              <a:buFont typeface="+mj-lt"/>
              <a:buAutoNum type="arabicPeriod"/>
            </a:pPr>
            <a:r>
              <a:rPr lang="en-US" sz="6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increase in the metabolic degradation of the active drug or </a:t>
            </a:r>
          </a:p>
          <a:p>
            <a:pPr marL="2520000" indent="-1143000">
              <a:buFont typeface="+mj-lt"/>
              <a:buAutoNum type="arabicPeriod"/>
            </a:pPr>
            <a:r>
              <a:rPr lang="en-US" sz="6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increase in the rate of renal excretion of the active drug</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136850"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Drug antagonism cont.</a:t>
            </a:r>
          </a:p>
        </p:txBody>
      </p:sp>
    </p:spTree>
    <p:extLst>
      <p:ext uri="{BB962C8B-B14F-4D97-AF65-F5344CB8AC3E}">
        <p14:creationId xmlns:p14="http://schemas.microsoft.com/office/powerpoint/2010/main" val="310872817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645459" y="2366680"/>
            <a:ext cx="23263412" cy="11295531"/>
          </a:xfrm>
          <a:prstGeom prst="rect">
            <a:avLst/>
          </a:prstGeom>
        </p:spPr>
        <p:txBody>
          <a:bodyPr>
            <a:noAutofit/>
          </a:bodyPr>
          <a:lstStyle/>
          <a:p>
            <a:pPr marL="857250" indent="-857250" algn="just">
              <a:buFont typeface="Arial" panose="020B0604020202020204" pitchFamily="34" charset="0"/>
              <a:buChar char="•"/>
            </a:pPr>
            <a:r>
              <a:rPr lang="en-US" sz="6200" dirty="0">
                <a:effectLst/>
                <a:latin typeface="Arial" panose="020B0604020202020204" pitchFamily="34" charset="0"/>
                <a:ea typeface="Times New Roman" panose="02020603050405020304" pitchFamily="18" charset="0"/>
              </a:rPr>
              <a:t>Competitive antagonism</a:t>
            </a:r>
            <a:r>
              <a:rPr lang="en-US" sz="5100" b="0" dirty="0">
                <a:effectLst/>
                <a:latin typeface="Arial" panose="020B0604020202020204" pitchFamily="34" charset="0"/>
                <a:ea typeface="Times New Roman" panose="02020603050405020304" pitchFamily="18" charset="0"/>
              </a:rPr>
              <a:t>: most frequently encountered type of drug antagonism in clinical practice. The antagonist combines with the same site on the receptor as does the agonist, but unlike the agonist, does not induce</a:t>
            </a:r>
            <a:r>
              <a:rPr lang="en-US" sz="5100" b="0" i="1" dirty="0">
                <a:effectLst/>
                <a:latin typeface="Arial" panose="020B0604020202020204" pitchFamily="34" charset="0"/>
                <a:ea typeface="Times New Roman" panose="02020603050405020304" pitchFamily="18" charset="0"/>
              </a:rPr>
              <a:t> a </a:t>
            </a:r>
            <a:r>
              <a:rPr lang="en-US" sz="5100" i="1" dirty="0">
                <a:effectLst/>
                <a:latin typeface="Arial" panose="020B0604020202020204" pitchFamily="34" charset="0"/>
                <a:ea typeface="Times New Roman" panose="02020603050405020304" pitchFamily="18" charset="0"/>
              </a:rPr>
              <a:t>response</a:t>
            </a:r>
            <a:r>
              <a:rPr lang="en-US" sz="5100" b="0" i="1" dirty="0">
                <a:effectLst/>
                <a:latin typeface="Arial" panose="020B0604020202020204" pitchFamily="34" charset="0"/>
                <a:ea typeface="Times New Roman" panose="02020603050405020304" pitchFamily="18" charset="0"/>
              </a:rPr>
              <a:t>; </a:t>
            </a:r>
            <a:r>
              <a:rPr lang="en-US" sz="5100" b="0" dirty="0">
                <a:effectLst/>
                <a:latin typeface="Arial" panose="020B0604020202020204" pitchFamily="34" charset="0"/>
                <a:ea typeface="Times New Roman" panose="02020603050405020304" pitchFamily="18" charset="0"/>
              </a:rPr>
              <a:t>that is, the antagonist has little or no </a:t>
            </a:r>
            <a:r>
              <a:rPr lang="en-US" sz="5100" i="1" dirty="0">
                <a:effectLst/>
                <a:latin typeface="Arial" panose="020B0604020202020204" pitchFamily="34" charset="0"/>
                <a:ea typeface="Times New Roman" panose="02020603050405020304" pitchFamily="18" charset="0"/>
              </a:rPr>
              <a:t>efficacy</a:t>
            </a:r>
            <a:r>
              <a:rPr lang="en-US" sz="5100" b="0" i="1" dirty="0">
                <a:effectLst/>
                <a:latin typeface="Arial" panose="020B0604020202020204" pitchFamily="34" charset="0"/>
                <a:ea typeface="Times New Roman" panose="02020603050405020304" pitchFamily="18" charset="0"/>
              </a:rPr>
              <a:t>. </a:t>
            </a:r>
            <a:r>
              <a:rPr lang="en-US" sz="5100" b="0" dirty="0">
                <a:effectLst/>
                <a:latin typeface="Arial" panose="020B0604020202020204" pitchFamily="34" charset="0"/>
                <a:ea typeface="Times New Roman" panose="02020603050405020304" pitchFamily="18" charset="0"/>
              </a:rPr>
              <a:t>The antagonist competes with the agonist for its binding site on the receptor. </a:t>
            </a:r>
          </a:p>
          <a:p>
            <a:pPr algn="just"/>
            <a:endParaRPr lang="en-US" sz="5100" b="0" dirty="0">
              <a:latin typeface="Arial" panose="020B0604020202020204" pitchFamily="34" charset="0"/>
              <a:ea typeface="Times New Roman" panose="02020603050405020304" pitchFamily="18" charset="0"/>
            </a:endParaRPr>
          </a:p>
          <a:p>
            <a:pPr marL="685800" indent="-685800" algn="just">
              <a:buFont typeface="Arial" panose="020B0604020202020204" pitchFamily="34" charset="0"/>
              <a:buChar char="•"/>
            </a:pPr>
            <a:r>
              <a:rPr lang="en-US" sz="5100" b="0" dirty="0">
                <a:effectLst/>
                <a:latin typeface="Arial" panose="020B0604020202020204" pitchFamily="34" charset="0"/>
                <a:ea typeface="Times New Roman" panose="02020603050405020304" pitchFamily="18" charset="0"/>
              </a:rPr>
              <a:t>Competitive antagonists types:</a:t>
            </a:r>
          </a:p>
          <a:p>
            <a:pPr marL="685800" indent="-685800" algn="just">
              <a:buFont typeface="Arial" panose="020B0604020202020204" pitchFamily="34" charset="0"/>
              <a:buChar char="•"/>
            </a:pPr>
            <a:r>
              <a:rPr lang="en-US" sz="5100" i="1" dirty="0">
                <a:latin typeface="Arial" panose="020B0604020202020204" pitchFamily="34" charset="0"/>
                <a:ea typeface="Times New Roman" panose="02020603050405020304" pitchFamily="18" charset="0"/>
              </a:rPr>
              <a:t>R</a:t>
            </a:r>
            <a:r>
              <a:rPr lang="en-US" sz="5100" i="1" dirty="0">
                <a:effectLst/>
                <a:latin typeface="Arial" panose="020B0604020202020204" pitchFamily="34" charset="0"/>
                <a:ea typeface="Times New Roman" panose="02020603050405020304" pitchFamily="18" charset="0"/>
              </a:rPr>
              <a:t>eversible competitive </a:t>
            </a:r>
            <a:r>
              <a:rPr lang="en-US" sz="5100" dirty="0">
                <a:effectLst/>
                <a:latin typeface="Arial" panose="020B0604020202020204" pitchFamily="34" charset="0"/>
                <a:ea typeface="Times New Roman" panose="02020603050405020304" pitchFamily="18" charset="0"/>
              </a:rPr>
              <a:t>or </a:t>
            </a:r>
            <a:r>
              <a:rPr lang="en-US" sz="5100" i="1" dirty="0">
                <a:effectLst/>
                <a:latin typeface="Arial" panose="020B0604020202020204" pitchFamily="34" charset="0"/>
                <a:ea typeface="Times New Roman" panose="02020603050405020304" pitchFamily="18" charset="0"/>
              </a:rPr>
              <a:t>equilibrium competitive- </a:t>
            </a:r>
            <a:r>
              <a:rPr lang="en-US" sz="5100" b="0" dirty="0">
                <a:effectLst/>
                <a:latin typeface="Arial" panose="020B0604020202020204" pitchFamily="34" charset="0"/>
                <a:ea typeface="Times New Roman" panose="02020603050405020304" pitchFamily="18" charset="0"/>
              </a:rPr>
              <a:t>bond formed between the antagonist and the receptor is loose</a:t>
            </a:r>
            <a:r>
              <a:rPr lang="en-US" sz="5100" b="0" dirty="0">
                <a:latin typeface="Arial" panose="020B0604020202020204" pitchFamily="34" charset="0"/>
                <a:ea typeface="Times New Roman" panose="02020603050405020304" pitchFamily="18" charset="0"/>
              </a:rPr>
              <a:t>.</a:t>
            </a:r>
            <a:r>
              <a:rPr lang="en-US" sz="5100" b="0" dirty="0">
                <a:effectLst/>
                <a:latin typeface="Arial" panose="020B0604020202020204" pitchFamily="34" charset="0"/>
                <a:ea typeface="Times New Roman" panose="02020603050405020304" pitchFamily="18" charset="0"/>
              </a:rPr>
              <a:t> </a:t>
            </a:r>
            <a:r>
              <a:rPr lang="en-US" sz="5100" b="0" dirty="0">
                <a:latin typeface="Arial" panose="020B0604020202020204" pitchFamily="34" charset="0"/>
                <a:ea typeface="Times New Roman" panose="02020603050405020304" pitchFamily="18" charset="0"/>
              </a:rPr>
              <a:t>T</a:t>
            </a:r>
            <a:r>
              <a:rPr lang="en-US" sz="5100" b="0" dirty="0">
                <a:effectLst/>
                <a:latin typeface="Arial" panose="020B0604020202020204" pitchFamily="34" charset="0"/>
                <a:ea typeface="Times New Roman" panose="02020603050405020304" pitchFamily="18" charset="0"/>
              </a:rPr>
              <a:t>he antagonism increases as the concentration of the antagonist increases. Conversely, the antagonism can be overcome (surmounted) if the concentration of the agonist at the receptor sites is increased (Figure 3). Examples atropine, d-tubocurarine </a:t>
            </a:r>
            <a:endParaRPr lang="en-NG" sz="5100" b="0" dirty="0">
              <a:effectLst/>
              <a:latin typeface="Times New Roman" panose="02020603050405020304" pitchFamily="18" charset="0"/>
              <a:ea typeface="Times New Roman" panose="02020603050405020304" pitchFamily="18" charset="0"/>
            </a:endParaRPr>
          </a:p>
          <a:p>
            <a:pPr marL="685800" indent="-685800" algn="just">
              <a:buFont typeface="Arial" panose="020B0604020202020204" pitchFamily="34" charset="0"/>
              <a:buChar char="•"/>
            </a:pPr>
            <a:r>
              <a:rPr lang="en-US" sz="5100" i="1" dirty="0">
                <a:effectLst/>
                <a:latin typeface="Arial" panose="020B0604020202020204" pitchFamily="34" charset="0"/>
                <a:ea typeface="Times New Roman" panose="02020603050405020304" pitchFamily="18" charset="0"/>
              </a:rPr>
              <a:t>irreversible competitive or nonequilibrium competitive</a:t>
            </a:r>
            <a:r>
              <a:rPr lang="en-US" sz="5100" b="0" i="1" dirty="0">
                <a:effectLst/>
                <a:latin typeface="Arial" panose="020B0604020202020204" pitchFamily="34" charset="0"/>
                <a:ea typeface="Times New Roman" panose="02020603050405020304" pitchFamily="18" charset="0"/>
              </a:rPr>
              <a:t>: </a:t>
            </a:r>
            <a:r>
              <a:rPr lang="en-US" sz="5100" b="0" dirty="0">
                <a:effectLst/>
                <a:latin typeface="Arial" panose="020B0604020202020204" pitchFamily="34" charset="0"/>
                <a:ea typeface="Times New Roman" panose="02020603050405020304" pitchFamily="18" charset="0"/>
              </a:rPr>
              <a:t>bond formed between the antagonist and the receptor is covalent and not readily reversible.</a:t>
            </a: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13685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Drug antagonism cont.</a:t>
            </a:r>
          </a:p>
        </p:txBody>
      </p:sp>
    </p:spTree>
    <p:extLst>
      <p:ext uri="{BB962C8B-B14F-4D97-AF65-F5344CB8AC3E}">
        <p14:creationId xmlns:p14="http://schemas.microsoft.com/office/powerpoint/2010/main" val="48325923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645459" y="2366680"/>
            <a:ext cx="23263412" cy="11295531"/>
          </a:xfrm>
          <a:prstGeom prst="rect">
            <a:avLst/>
          </a:prstGeom>
        </p:spPr>
        <p:txBody>
          <a:bodyPr>
            <a:noAutofit/>
          </a:bodyPr>
          <a:lstStyle/>
          <a:p>
            <a:pPr marL="857250" indent="-857250" algn="just">
              <a:buFont typeface="Arial" panose="020B0604020202020204" pitchFamily="34" charset="0"/>
              <a:buChar char="•"/>
            </a:pPr>
            <a:r>
              <a:rPr lang="en-US" sz="5100" b="0" dirty="0">
                <a:effectLst/>
                <a:latin typeface="Arial" panose="020B0604020202020204" pitchFamily="34" charset="0"/>
                <a:ea typeface="Times New Roman" panose="02020603050405020304" pitchFamily="18" charset="0"/>
              </a:rPr>
              <a:t>.</a:t>
            </a: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136850"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Drug antagonism cont.</a:t>
            </a:r>
          </a:p>
        </p:txBody>
      </p:sp>
      <p:grpSp>
        <p:nvGrpSpPr>
          <p:cNvPr id="3" name="Group 2">
            <a:extLst>
              <a:ext uri="{FF2B5EF4-FFF2-40B4-BE49-F238E27FC236}">
                <a16:creationId xmlns:a16="http://schemas.microsoft.com/office/drawing/2014/main" id="{2E57210C-5049-DAB8-7B39-9C53B21F466D}"/>
              </a:ext>
            </a:extLst>
          </p:cNvPr>
          <p:cNvGrpSpPr/>
          <p:nvPr/>
        </p:nvGrpSpPr>
        <p:grpSpPr>
          <a:xfrm>
            <a:off x="729456" y="2873502"/>
            <a:ext cx="7204310" cy="4468593"/>
            <a:chOff x="-161910" y="0"/>
            <a:chExt cx="2710824" cy="1214227"/>
          </a:xfrm>
        </p:grpSpPr>
        <p:pic>
          <p:nvPicPr>
            <p:cNvPr id="4" name="Picture 3">
              <a:extLst>
                <a:ext uri="{FF2B5EF4-FFF2-40B4-BE49-F238E27FC236}">
                  <a16:creationId xmlns:a16="http://schemas.microsoft.com/office/drawing/2014/main" id="{2CD626E8-83FA-84D3-931F-C8D27822415A}"/>
                </a:ext>
              </a:extLst>
            </p:cNvPr>
            <p:cNvPicPr/>
            <p:nvPr/>
          </p:nvPicPr>
          <p:blipFill>
            <a:blip r:embed="rId3"/>
            <a:stretch>
              <a:fillRect/>
            </a:stretch>
          </p:blipFill>
          <p:spPr>
            <a:xfrm>
              <a:off x="135913" y="4933"/>
              <a:ext cx="2413001" cy="1209294"/>
            </a:xfrm>
            <a:prstGeom prst="rect">
              <a:avLst/>
            </a:prstGeom>
          </p:spPr>
        </p:pic>
        <p:sp>
          <p:nvSpPr>
            <p:cNvPr id="5" name="Rectangle 4">
              <a:extLst>
                <a:ext uri="{FF2B5EF4-FFF2-40B4-BE49-F238E27FC236}">
                  <a16:creationId xmlns:a16="http://schemas.microsoft.com/office/drawing/2014/main" id="{11340585-C674-0789-127D-E6B2A78E7DA9}"/>
                </a:ext>
              </a:extLst>
            </p:cNvPr>
            <p:cNvSpPr/>
            <p:nvPr/>
          </p:nvSpPr>
          <p:spPr>
            <a:xfrm>
              <a:off x="1154429" y="0"/>
              <a:ext cx="59997"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a</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3AAD70EA-BB7E-B293-4FEF-A227975787E5}"/>
                </a:ext>
              </a:extLst>
            </p:cNvPr>
            <p:cNvSpPr/>
            <p:nvPr/>
          </p:nvSpPr>
          <p:spPr>
            <a:xfrm>
              <a:off x="1485289" y="0"/>
              <a:ext cx="67564"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b</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B8F27EA3-EF20-8972-6AC6-1A03DAC6658A}"/>
                </a:ext>
              </a:extLst>
            </p:cNvPr>
            <p:cNvSpPr/>
            <p:nvPr/>
          </p:nvSpPr>
          <p:spPr>
            <a:xfrm>
              <a:off x="1916429" y="25400"/>
              <a:ext cx="59997"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c</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8" name="Rectangle 7">
              <a:extLst>
                <a:ext uri="{FF2B5EF4-FFF2-40B4-BE49-F238E27FC236}">
                  <a16:creationId xmlns:a16="http://schemas.microsoft.com/office/drawing/2014/main" id="{B5251475-39E3-AF39-682E-88F50112833F}"/>
                </a:ext>
              </a:extLst>
            </p:cNvPr>
            <p:cNvSpPr/>
            <p:nvPr/>
          </p:nvSpPr>
          <p:spPr>
            <a:xfrm>
              <a:off x="2399689" y="38100"/>
              <a:ext cx="67564"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d</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BCA8BEAF-1A35-BCF0-9F40-1C03CB4C4DBC}"/>
                </a:ext>
              </a:extLst>
            </p:cNvPr>
            <p:cNvSpPr/>
            <p:nvPr/>
          </p:nvSpPr>
          <p:spPr>
            <a:xfrm rot="16200001">
              <a:off x="-520651" y="533742"/>
              <a:ext cx="841260"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4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Response</a:t>
              </a:r>
            </a:p>
          </p:txBody>
        </p:sp>
      </p:grpSp>
      <p:grpSp>
        <p:nvGrpSpPr>
          <p:cNvPr id="10" name="Group 9">
            <a:extLst>
              <a:ext uri="{FF2B5EF4-FFF2-40B4-BE49-F238E27FC236}">
                <a16:creationId xmlns:a16="http://schemas.microsoft.com/office/drawing/2014/main" id="{660B74E0-706E-A520-AE03-77D064CD9BFF}"/>
              </a:ext>
            </a:extLst>
          </p:cNvPr>
          <p:cNvGrpSpPr/>
          <p:nvPr/>
        </p:nvGrpSpPr>
        <p:grpSpPr>
          <a:xfrm>
            <a:off x="721775" y="7855006"/>
            <a:ext cx="8314648" cy="4692485"/>
            <a:chOff x="-34976" y="-73828"/>
            <a:chExt cx="1802199" cy="1420282"/>
          </a:xfrm>
        </p:grpSpPr>
        <p:pic>
          <p:nvPicPr>
            <p:cNvPr id="11" name="Picture 10">
              <a:extLst>
                <a:ext uri="{FF2B5EF4-FFF2-40B4-BE49-F238E27FC236}">
                  <a16:creationId xmlns:a16="http://schemas.microsoft.com/office/drawing/2014/main" id="{23CBE451-DBD6-969D-A1B7-B81E91313410}"/>
                </a:ext>
              </a:extLst>
            </p:cNvPr>
            <p:cNvPicPr/>
            <p:nvPr/>
          </p:nvPicPr>
          <p:blipFill>
            <a:blip r:embed="rId4"/>
            <a:stretch>
              <a:fillRect/>
            </a:stretch>
          </p:blipFill>
          <p:spPr>
            <a:xfrm>
              <a:off x="127399" y="0"/>
              <a:ext cx="1639824" cy="1346454"/>
            </a:xfrm>
            <a:prstGeom prst="rect">
              <a:avLst/>
            </a:prstGeom>
          </p:spPr>
        </p:pic>
        <p:sp>
          <p:nvSpPr>
            <p:cNvPr id="12" name="Rectangle 11">
              <a:extLst>
                <a:ext uri="{FF2B5EF4-FFF2-40B4-BE49-F238E27FC236}">
                  <a16:creationId xmlns:a16="http://schemas.microsoft.com/office/drawing/2014/main" id="{D86A2CB1-2928-8495-C9BC-0356BB7F55B4}"/>
                </a:ext>
              </a:extLst>
            </p:cNvPr>
            <p:cNvSpPr/>
            <p:nvPr/>
          </p:nvSpPr>
          <p:spPr>
            <a:xfrm>
              <a:off x="1440838" y="203346"/>
              <a:ext cx="59997"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a</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3" name="Rectangle 12">
              <a:extLst>
                <a:ext uri="{FF2B5EF4-FFF2-40B4-BE49-F238E27FC236}">
                  <a16:creationId xmlns:a16="http://schemas.microsoft.com/office/drawing/2014/main" id="{89C9F677-C992-7590-4B9A-6B0B2949F481}"/>
                </a:ext>
              </a:extLst>
            </p:cNvPr>
            <p:cNvSpPr/>
            <p:nvPr/>
          </p:nvSpPr>
          <p:spPr>
            <a:xfrm>
              <a:off x="1440838" y="584346"/>
              <a:ext cx="67564"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b</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4" name="Rectangle 13">
              <a:extLst>
                <a:ext uri="{FF2B5EF4-FFF2-40B4-BE49-F238E27FC236}">
                  <a16:creationId xmlns:a16="http://schemas.microsoft.com/office/drawing/2014/main" id="{6EBB28B9-88E8-DF28-967A-48EB07216063}"/>
                </a:ext>
              </a:extLst>
            </p:cNvPr>
            <p:cNvSpPr/>
            <p:nvPr/>
          </p:nvSpPr>
          <p:spPr>
            <a:xfrm>
              <a:off x="1440838" y="933596"/>
              <a:ext cx="59997"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c</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5" name="Rectangle 14">
              <a:extLst>
                <a:ext uri="{FF2B5EF4-FFF2-40B4-BE49-F238E27FC236}">
                  <a16:creationId xmlns:a16="http://schemas.microsoft.com/office/drawing/2014/main" id="{50DCD094-D7CE-C7CF-9EC5-DBE06F017715}"/>
                </a:ext>
              </a:extLst>
            </p:cNvPr>
            <p:cNvSpPr/>
            <p:nvPr/>
          </p:nvSpPr>
          <p:spPr>
            <a:xfrm>
              <a:off x="1440838" y="1219346"/>
              <a:ext cx="67564"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800">
                  <a:solidFill>
                    <a:srgbClr val="000000"/>
                  </a:solidFill>
                  <a:effectLst/>
                  <a:latin typeface="Times New Roman" panose="02020603050405020304" pitchFamily="18" charset="0"/>
                  <a:ea typeface="Times New Roman" panose="02020603050405020304" pitchFamily="18" charset="0"/>
                </a:rPr>
                <a:t>d</a:t>
              </a:r>
              <a:endParaRPr lang="en-US" sz="1000">
                <a:solidFill>
                  <a:srgbClr val="000000"/>
                </a:solidFill>
                <a:effectLst/>
                <a:latin typeface="Times New Roman" panose="02020603050405020304" pitchFamily="18" charset="0"/>
                <a:ea typeface="Times New Roman" panose="02020603050405020304" pitchFamily="18" charset="0"/>
              </a:endParaRPr>
            </a:p>
          </p:txBody>
        </p:sp>
        <p:sp>
          <p:nvSpPr>
            <p:cNvPr id="16" name="Rectangle 15">
              <a:extLst>
                <a:ext uri="{FF2B5EF4-FFF2-40B4-BE49-F238E27FC236}">
                  <a16:creationId xmlns:a16="http://schemas.microsoft.com/office/drawing/2014/main" id="{E8CE95F7-90A4-C449-53C6-83B27EA50556}"/>
                </a:ext>
              </a:extLst>
            </p:cNvPr>
            <p:cNvSpPr/>
            <p:nvPr/>
          </p:nvSpPr>
          <p:spPr>
            <a:xfrm rot="16200001">
              <a:off x="-529108" y="420304"/>
              <a:ext cx="1112042" cy="123777"/>
            </a:xfrm>
            <a:prstGeom prst="rect">
              <a:avLst/>
            </a:prstGeom>
            <a:ln>
              <a:noFill/>
            </a:ln>
          </p:spPr>
          <p:txBody>
            <a:bodyPr vert="horz" lIns="0" tIns="0" rIns="0" bIns="0" rtlCol="0">
              <a:noAutofit/>
            </a:bodyPr>
            <a:lstStyle/>
            <a:p>
              <a:pPr marL="0" marR="0" indent="0" algn="l">
                <a:lnSpc>
                  <a:spcPct val="107000"/>
                </a:lnSpc>
                <a:spcBef>
                  <a:spcPts val="0"/>
                </a:spcBef>
                <a:spcAft>
                  <a:spcPts val="800"/>
                </a:spcAft>
              </a:pPr>
              <a:r>
                <a:rPr lang="en-US" sz="4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Response</a:t>
              </a:r>
            </a:p>
          </p:txBody>
        </p:sp>
      </p:grpSp>
      <p:sp>
        <p:nvSpPr>
          <p:cNvPr id="17" name="TextBox 16">
            <a:extLst>
              <a:ext uri="{FF2B5EF4-FFF2-40B4-BE49-F238E27FC236}">
                <a16:creationId xmlns:a16="http://schemas.microsoft.com/office/drawing/2014/main" id="{24999E82-EBD7-ED75-48D7-A865C248FF50}"/>
              </a:ext>
            </a:extLst>
          </p:cNvPr>
          <p:cNvSpPr txBox="1"/>
          <p:nvPr/>
        </p:nvSpPr>
        <p:spPr>
          <a:xfrm>
            <a:off x="3281854" y="2183708"/>
            <a:ext cx="12425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a</a:t>
            </a:r>
            <a:endParaRPr kumimoji="0" lang="en-NG" sz="4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8" name="TextBox 17">
            <a:extLst>
              <a:ext uri="{FF2B5EF4-FFF2-40B4-BE49-F238E27FC236}">
                <a16:creationId xmlns:a16="http://schemas.microsoft.com/office/drawing/2014/main" id="{E988610B-D92C-227C-40A2-DFE9CFA1F856}"/>
              </a:ext>
            </a:extLst>
          </p:cNvPr>
          <p:cNvSpPr txBox="1"/>
          <p:nvPr/>
        </p:nvSpPr>
        <p:spPr>
          <a:xfrm>
            <a:off x="4697094" y="2246728"/>
            <a:ext cx="12425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b</a:t>
            </a:r>
            <a:endParaRPr kumimoji="0" lang="en-NG" sz="4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9" name="TextBox 18">
            <a:extLst>
              <a:ext uri="{FF2B5EF4-FFF2-40B4-BE49-F238E27FC236}">
                <a16:creationId xmlns:a16="http://schemas.microsoft.com/office/drawing/2014/main" id="{80F53E08-BDBE-D2C5-1C30-AE9ADC40A044}"/>
              </a:ext>
            </a:extLst>
          </p:cNvPr>
          <p:cNvSpPr txBox="1"/>
          <p:nvPr/>
        </p:nvSpPr>
        <p:spPr>
          <a:xfrm>
            <a:off x="7045838" y="2417058"/>
            <a:ext cx="12425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d</a:t>
            </a:r>
            <a:endParaRPr kumimoji="0" lang="en-NG" sz="4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0" name="TextBox 19">
            <a:extLst>
              <a:ext uri="{FF2B5EF4-FFF2-40B4-BE49-F238E27FC236}">
                <a16:creationId xmlns:a16="http://schemas.microsoft.com/office/drawing/2014/main" id="{EADA31B1-2486-32D9-DEE2-617510945A31}"/>
              </a:ext>
            </a:extLst>
          </p:cNvPr>
          <p:cNvSpPr txBox="1"/>
          <p:nvPr/>
        </p:nvSpPr>
        <p:spPr>
          <a:xfrm>
            <a:off x="1139579" y="12672131"/>
            <a:ext cx="7896845"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Dose of agonist (geometric scale)</a:t>
            </a:r>
            <a:endParaRPr kumimoji="0" lang="en-NG" sz="400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1" name="TextBox 20">
            <a:extLst>
              <a:ext uri="{FF2B5EF4-FFF2-40B4-BE49-F238E27FC236}">
                <a16:creationId xmlns:a16="http://schemas.microsoft.com/office/drawing/2014/main" id="{881AB462-D544-7723-68FA-1C797C3A1393}"/>
              </a:ext>
            </a:extLst>
          </p:cNvPr>
          <p:cNvSpPr txBox="1"/>
          <p:nvPr/>
        </p:nvSpPr>
        <p:spPr>
          <a:xfrm>
            <a:off x="6892353" y="8155284"/>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a</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2" name="TextBox 21">
            <a:extLst>
              <a:ext uri="{FF2B5EF4-FFF2-40B4-BE49-F238E27FC236}">
                <a16:creationId xmlns:a16="http://schemas.microsoft.com/office/drawing/2014/main" id="{EDD271CA-3720-2BB8-6EFE-A06F40B5ACF7}"/>
              </a:ext>
            </a:extLst>
          </p:cNvPr>
          <p:cNvSpPr txBox="1"/>
          <p:nvPr/>
        </p:nvSpPr>
        <p:spPr>
          <a:xfrm>
            <a:off x="6801522" y="10838602"/>
            <a:ext cx="12425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c</a:t>
            </a:r>
            <a:endParaRPr kumimoji="0" lang="en-NG" sz="4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4" name="TextBox 23">
            <a:extLst>
              <a:ext uri="{FF2B5EF4-FFF2-40B4-BE49-F238E27FC236}">
                <a16:creationId xmlns:a16="http://schemas.microsoft.com/office/drawing/2014/main" id="{B453921F-CB70-88A5-0E56-563108D09DCC}"/>
              </a:ext>
            </a:extLst>
          </p:cNvPr>
          <p:cNvSpPr txBox="1"/>
          <p:nvPr/>
        </p:nvSpPr>
        <p:spPr>
          <a:xfrm>
            <a:off x="5692168" y="2300518"/>
            <a:ext cx="12425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c</a:t>
            </a:r>
            <a:endParaRPr kumimoji="0" lang="en-NG" sz="4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5" name="TextBox 24">
            <a:extLst>
              <a:ext uri="{FF2B5EF4-FFF2-40B4-BE49-F238E27FC236}">
                <a16:creationId xmlns:a16="http://schemas.microsoft.com/office/drawing/2014/main" id="{6777E1B2-3696-477D-9124-68D8E435A61A}"/>
              </a:ext>
            </a:extLst>
          </p:cNvPr>
          <p:cNvSpPr txBox="1"/>
          <p:nvPr/>
        </p:nvSpPr>
        <p:spPr>
          <a:xfrm>
            <a:off x="6910283" y="9491020"/>
            <a:ext cx="1242507" cy="795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500" dirty="0">
                <a:solidFill>
                  <a:srgbClr val="000000"/>
                </a:solidFill>
                <a:latin typeface="Arial" panose="020B0604020202020204" pitchFamily="34" charset="0"/>
                <a:cs typeface="Arial" panose="020B0604020202020204" pitchFamily="34" charset="0"/>
              </a:rPr>
              <a:t>b</a:t>
            </a:r>
            <a:endParaRPr kumimoji="0" lang="en-NG" sz="45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6" name="TextBox 25">
            <a:extLst>
              <a:ext uri="{FF2B5EF4-FFF2-40B4-BE49-F238E27FC236}">
                <a16:creationId xmlns:a16="http://schemas.microsoft.com/office/drawing/2014/main" id="{BDA05D33-ABBF-4AD5-C6F0-AA4915235D17}"/>
              </a:ext>
            </a:extLst>
          </p:cNvPr>
          <p:cNvSpPr txBox="1"/>
          <p:nvPr/>
        </p:nvSpPr>
        <p:spPr>
          <a:xfrm>
            <a:off x="6792558" y="11770930"/>
            <a:ext cx="12425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4000" dirty="0">
                <a:solidFill>
                  <a:srgbClr val="000000"/>
                </a:solidFill>
                <a:latin typeface="Arial" panose="020B0604020202020204" pitchFamily="34" charset="0"/>
                <a:cs typeface="Arial" panose="020B0604020202020204" pitchFamily="34" charset="0"/>
              </a:rPr>
              <a:t>d</a:t>
            </a:r>
            <a:endParaRPr kumimoji="0" lang="en-NG" sz="4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28" name="TextBox 27">
            <a:extLst>
              <a:ext uri="{FF2B5EF4-FFF2-40B4-BE49-F238E27FC236}">
                <a16:creationId xmlns:a16="http://schemas.microsoft.com/office/drawing/2014/main" id="{1D5FA55B-DED0-7E76-20B2-279174BC8434}"/>
              </a:ext>
            </a:extLst>
          </p:cNvPr>
          <p:cNvSpPr txBox="1"/>
          <p:nvPr/>
        </p:nvSpPr>
        <p:spPr>
          <a:xfrm>
            <a:off x="10289598" y="4519083"/>
            <a:ext cx="13468755" cy="5632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6000" b="1" dirty="0">
                <a:solidFill>
                  <a:srgbClr val="000000"/>
                </a:solidFill>
                <a:effectLst/>
                <a:latin typeface="Arial" panose="020B0604020202020204" pitchFamily="34" charset="0"/>
                <a:ea typeface="Franklin Gothic"/>
                <a:cs typeface="Arial" panose="020B0604020202020204" pitchFamily="34" charset="0"/>
              </a:rPr>
              <a:t>Figure 3: </a:t>
            </a:r>
            <a:r>
              <a:rPr lang="en-US" sz="6000" dirty="0">
                <a:solidFill>
                  <a:srgbClr val="000000"/>
                </a:solidFill>
                <a:effectLst/>
                <a:latin typeface="Arial" panose="020B0604020202020204" pitchFamily="34" charset="0"/>
                <a:ea typeface="Franklin Gothic Book" panose="020B0503020102020204" pitchFamily="34" charset="0"/>
                <a:cs typeface="Arial" panose="020B0604020202020204" pitchFamily="34" charset="0"/>
              </a:rPr>
              <a:t>Idealized dose–response curves of an agonist in the absence (a) and the presence (b, c, d) of increasing doses of an </a:t>
            </a:r>
            <a:r>
              <a:rPr lang="en-US" sz="6000" b="1" dirty="0">
                <a:solidFill>
                  <a:srgbClr val="000000"/>
                </a:solidFill>
                <a:effectLst/>
                <a:latin typeface="Arial" panose="020B0604020202020204" pitchFamily="34" charset="0"/>
                <a:ea typeface="Franklin Gothic Book" panose="020B0503020102020204" pitchFamily="34" charset="0"/>
                <a:cs typeface="Arial" panose="020B0604020202020204" pitchFamily="34" charset="0"/>
              </a:rPr>
              <a:t>(A)</a:t>
            </a:r>
            <a:r>
              <a:rPr lang="en-US" sz="6000" dirty="0">
                <a:solidFill>
                  <a:srgbClr val="000000"/>
                </a:solidFill>
                <a:effectLst/>
                <a:latin typeface="Arial" panose="020B0604020202020204" pitchFamily="34" charset="0"/>
                <a:ea typeface="Franklin Gothic Book" panose="020B0503020102020204" pitchFamily="34" charset="0"/>
                <a:cs typeface="Arial" panose="020B0604020202020204" pitchFamily="34" charset="0"/>
              </a:rPr>
              <a:t> equilibrium-competitive antagonist; </a:t>
            </a:r>
            <a:r>
              <a:rPr lang="en-US" sz="6000" b="1" dirty="0">
                <a:solidFill>
                  <a:srgbClr val="000000"/>
                </a:solidFill>
                <a:effectLst/>
                <a:latin typeface="Arial" panose="020B0604020202020204" pitchFamily="34" charset="0"/>
                <a:ea typeface="Franklin Gothic Book" panose="020B0503020102020204" pitchFamily="34" charset="0"/>
                <a:cs typeface="Arial" panose="020B0604020202020204" pitchFamily="34" charset="0"/>
              </a:rPr>
              <a:t>(B)</a:t>
            </a:r>
            <a:r>
              <a:rPr lang="en-US" sz="6000" dirty="0">
                <a:solidFill>
                  <a:srgbClr val="000000"/>
                </a:solidFill>
                <a:effectLst/>
                <a:latin typeface="Arial" panose="020B0604020202020204" pitchFamily="34" charset="0"/>
                <a:ea typeface="Franklin Gothic Book" panose="020B0503020102020204" pitchFamily="34" charset="0"/>
                <a:cs typeface="Arial" panose="020B0604020202020204" pitchFamily="34" charset="0"/>
              </a:rPr>
              <a:t> a non–equilibrium-competitive antagonist.</a:t>
            </a:r>
            <a:endParaRPr lang="en-NG" sz="6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9" name="TextBox 28">
            <a:extLst>
              <a:ext uri="{FF2B5EF4-FFF2-40B4-BE49-F238E27FC236}">
                <a16:creationId xmlns:a16="http://schemas.microsoft.com/office/drawing/2014/main" id="{4D902647-0A82-9058-2115-1B786EC54DED}"/>
              </a:ext>
            </a:extLst>
          </p:cNvPr>
          <p:cNvSpPr txBox="1"/>
          <p:nvPr/>
        </p:nvSpPr>
        <p:spPr>
          <a:xfrm>
            <a:off x="1820612" y="1548342"/>
            <a:ext cx="1242507" cy="9489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5500" b="1" dirty="0">
                <a:solidFill>
                  <a:srgbClr val="000000"/>
                </a:solidFill>
                <a:latin typeface="Arial" panose="020B0604020202020204" pitchFamily="34" charset="0"/>
                <a:cs typeface="Arial" panose="020B0604020202020204" pitchFamily="34" charset="0"/>
              </a:rPr>
              <a:t>A</a:t>
            </a:r>
            <a:endParaRPr kumimoji="0" lang="en-NG" sz="5500" b="1"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30" name="TextBox 29">
            <a:extLst>
              <a:ext uri="{FF2B5EF4-FFF2-40B4-BE49-F238E27FC236}">
                <a16:creationId xmlns:a16="http://schemas.microsoft.com/office/drawing/2014/main" id="{E583A11E-3FFE-01FF-EA51-6741FCFA8DCB}"/>
              </a:ext>
            </a:extLst>
          </p:cNvPr>
          <p:cNvSpPr txBox="1"/>
          <p:nvPr/>
        </p:nvSpPr>
        <p:spPr>
          <a:xfrm>
            <a:off x="1829170" y="8026260"/>
            <a:ext cx="1242507" cy="9489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5500" b="1" dirty="0">
                <a:solidFill>
                  <a:srgbClr val="000000"/>
                </a:solidFill>
                <a:latin typeface="Arial" panose="020B0604020202020204" pitchFamily="34" charset="0"/>
                <a:cs typeface="Arial" panose="020B0604020202020204" pitchFamily="34" charset="0"/>
              </a:rPr>
              <a:t>B</a:t>
            </a:r>
            <a:endParaRPr kumimoji="0" lang="en-NG" sz="5500" b="1"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387986568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645459" y="2366680"/>
            <a:ext cx="23263412" cy="11295531"/>
          </a:xfrm>
          <a:prstGeom prst="rect">
            <a:avLst/>
          </a:prstGeom>
        </p:spPr>
        <p:txBody>
          <a:bodyPr>
            <a:noAutofit/>
          </a:bodyPr>
          <a:lstStyle/>
          <a:p>
            <a:pPr algn="just"/>
            <a:r>
              <a:rPr lang="en-US" sz="5000" dirty="0">
                <a:latin typeface="Arial" panose="020B0604020202020204" pitchFamily="34" charset="0"/>
                <a:ea typeface="Times New Roman" panose="02020603050405020304" pitchFamily="18" charset="0"/>
                <a:cs typeface="Arial" panose="020B0604020202020204" pitchFamily="34" charset="0"/>
              </a:rPr>
              <a:t>N</a:t>
            </a:r>
            <a:r>
              <a:rPr lang="en-US" sz="5000" dirty="0">
                <a:effectLst/>
                <a:latin typeface="Arial" panose="020B0604020202020204" pitchFamily="34" charset="0"/>
                <a:ea typeface="Times New Roman" panose="02020603050405020304" pitchFamily="18" charset="0"/>
                <a:cs typeface="Arial" panose="020B0604020202020204" pitchFamily="34" charset="0"/>
              </a:rPr>
              <a:t>oncompetitive antagonism</a:t>
            </a:r>
            <a:r>
              <a:rPr lang="en-US" sz="5000" b="0" dirty="0">
                <a:latin typeface="Arial" panose="020B0604020202020204" pitchFamily="34" charset="0"/>
                <a:ea typeface="Times New Roman" panose="02020603050405020304" pitchFamily="18" charset="0"/>
                <a:cs typeface="Arial" panose="020B0604020202020204" pitchFamily="34" charset="0"/>
              </a:rPr>
              <a:t>:</a:t>
            </a:r>
            <a:r>
              <a:rPr lang="en-US" sz="5000" b="0" dirty="0">
                <a:effectLst/>
                <a:latin typeface="Arial" panose="020B0604020202020204" pitchFamily="34" charset="0"/>
                <a:ea typeface="Times New Roman" panose="02020603050405020304" pitchFamily="18" charset="0"/>
                <a:cs typeface="Arial" panose="020B0604020202020204" pitchFamily="34" charset="0"/>
              </a:rPr>
              <a:t> the antagonist acts at a site beyond the receptor for the agonist. The difference between a competitive and a noncompetitive antagonist can be appreciated from the following scheme, in which two agonists, A and B, interact with totally different receptor systems, RA and RB, to initiate a chain of events leading to contraction of a vascular smooth muscle cell.</a:t>
            </a:r>
            <a:endParaRPr lang="en-NG" sz="5000" b="0" dirty="0">
              <a:effectLst/>
              <a:latin typeface="Arial" panose="020B0604020202020204" pitchFamily="34" charset="0"/>
              <a:ea typeface="Times New Roman" panose="02020603050405020304" pitchFamily="18" charset="0"/>
              <a:cs typeface="Arial" panose="020B0604020202020204" pitchFamily="34" charset="0"/>
            </a:endParaRPr>
          </a:p>
          <a:p>
            <a:r>
              <a:rPr lang="en-US" sz="5000" b="0" dirty="0">
                <a:effectLst/>
                <a:latin typeface="Arial" panose="020B0604020202020204" pitchFamily="34" charset="0"/>
                <a:ea typeface="Times New Roman" panose="02020603050405020304" pitchFamily="18" charset="0"/>
                <a:cs typeface="Arial" panose="020B0604020202020204" pitchFamily="34" charset="0"/>
              </a:rPr>
              <a:t> </a:t>
            </a:r>
            <a:endParaRPr lang="en-NG" sz="5000" b="0" dirty="0">
              <a:effectLst/>
              <a:latin typeface="Arial" panose="020B0604020202020204" pitchFamily="34" charset="0"/>
              <a:ea typeface="Times New Roman" panose="02020603050405020304" pitchFamily="18" charset="0"/>
              <a:cs typeface="Arial" panose="020B0604020202020204" pitchFamily="34" charset="0"/>
            </a:endParaRPr>
          </a:p>
          <a:p>
            <a:r>
              <a:rPr lang="en-US" sz="5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practical difference between a noncompetitive antagonist and a irreversible-competitive antagonist is specificity. The noncompetitive antagonist antagonizes agonists acting through more than one receptor system; the irreversible-competitive antagonist antagonizes only agonists acting through one receptor system. </a:t>
            </a:r>
          </a:p>
          <a:p>
            <a:endParaRPr lang="en-US" sz="1600" b="0" dirty="0">
              <a:latin typeface="Arial" panose="020B0604020202020204" pitchFamily="34" charset="0"/>
              <a:ea typeface="Times New Roman" panose="02020603050405020304" pitchFamily="18" charset="0"/>
              <a:cs typeface="Arial" panose="020B0604020202020204" pitchFamily="34" charset="0"/>
            </a:endParaRPr>
          </a:p>
          <a:p>
            <a:r>
              <a:rPr lang="en-US" sz="5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antihypertensive drugs </a:t>
            </a:r>
            <a:r>
              <a:rPr lang="en-US" sz="5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diazoxide</a:t>
            </a:r>
            <a:r>
              <a:rPr lang="en-US" sz="5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(increases K</a:t>
            </a:r>
            <a:r>
              <a:rPr lang="en-US" sz="5000" b="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5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permeability), </a:t>
            </a:r>
            <a:r>
              <a:rPr lang="en-US" sz="5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verapamil, nifedipine</a:t>
            </a:r>
            <a:r>
              <a:rPr lang="en-US" sz="5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(block the influx of Ca</a:t>
            </a:r>
            <a:r>
              <a:rPr lang="en-US" sz="5000" b="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lang="en-US" sz="5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through the cell membrane) are few examples of therapeutically useful noncompetitive antagonists’</a:t>
            </a:r>
            <a:r>
              <a:rPr lang="en-US" sz="5000" b="0" dirty="0">
                <a:effectLst/>
                <a:latin typeface="Arial" panose="020B0604020202020204" pitchFamily="34" charset="0"/>
                <a:ea typeface="Times New Roman" panose="02020603050405020304" pitchFamily="18" charset="0"/>
                <a:cs typeface="Arial" panose="020B0604020202020204" pitchFamily="34" charset="0"/>
              </a:rPr>
              <a:t>.</a:t>
            </a: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136850"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Drug antagonism cont.</a:t>
            </a:r>
          </a:p>
        </p:txBody>
      </p:sp>
    </p:spTree>
    <p:extLst>
      <p:ext uri="{BB962C8B-B14F-4D97-AF65-F5344CB8AC3E}">
        <p14:creationId xmlns:p14="http://schemas.microsoft.com/office/powerpoint/2010/main" val="292805907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1136850" y="2366680"/>
            <a:ext cx="22243822" cy="11295531"/>
          </a:xfrm>
          <a:prstGeom prst="rect">
            <a:avLst/>
          </a:prstGeom>
        </p:spPr>
        <p:txBody>
          <a:bodyPr>
            <a:noAutofit/>
          </a:bodyPr>
          <a:lstStyle/>
          <a:p>
            <a:pPr marL="685800" indent="-685800" algn="just">
              <a:buFont typeface="Wingdings" panose="05000000000000000000" pitchFamily="2" charset="2"/>
              <a:buChar char="Ø"/>
            </a:pPr>
            <a:r>
              <a:rPr lang="en-US" b="0" dirty="0">
                <a:effectLst/>
                <a:latin typeface="Arial" panose="020B0604020202020204" pitchFamily="34" charset="0"/>
                <a:ea typeface="Times New Roman" panose="02020603050405020304" pitchFamily="18" charset="0"/>
                <a:cs typeface="Arial" panose="020B0604020202020204" pitchFamily="34" charset="0"/>
              </a:rPr>
              <a:t>Generally, the effect of some drugs gradually diminish when they are given continuously or repeatedly. When this phenomenon develop within a short period of time (e.g., within a few minutes) it is described as </a:t>
            </a:r>
            <a:r>
              <a:rPr lang="en-US" i="1" dirty="0">
                <a:effectLst/>
                <a:latin typeface="Arial" panose="020B0604020202020204" pitchFamily="34" charset="0"/>
                <a:ea typeface="Times New Roman" panose="02020603050405020304" pitchFamily="18" charset="0"/>
                <a:cs typeface="Arial" panose="020B0604020202020204" pitchFamily="34" charset="0"/>
              </a:rPr>
              <a:t>tachyphylaxis</a:t>
            </a:r>
            <a:r>
              <a:rPr lang="en-US" b="0" dirty="0">
                <a:effectLst/>
                <a:latin typeface="Arial" panose="020B0604020202020204" pitchFamily="34" charset="0"/>
                <a:ea typeface="Times New Roman" panose="02020603050405020304" pitchFamily="18" charset="0"/>
                <a:cs typeface="Arial" panose="020B0604020202020204" pitchFamily="34" charset="0"/>
              </a:rPr>
              <a:t> or </a:t>
            </a:r>
            <a:r>
              <a:rPr lang="en-US" i="1" dirty="0">
                <a:effectLst/>
                <a:latin typeface="Arial" panose="020B0604020202020204" pitchFamily="34" charset="0"/>
                <a:ea typeface="Times New Roman" panose="02020603050405020304" pitchFamily="18" charset="0"/>
                <a:cs typeface="Arial" panose="020B0604020202020204" pitchFamily="34" charset="0"/>
              </a:rPr>
              <a:t>desensitization</a:t>
            </a:r>
            <a:r>
              <a:rPr lang="en-US" b="0" dirty="0">
                <a:effectLst/>
                <a:latin typeface="Arial" panose="020B0604020202020204" pitchFamily="34" charset="0"/>
                <a:ea typeface="Times New Roman" panose="02020603050405020304" pitchFamily="18" charset="0"/>
                <a:cs typeface="Arial" panose="020B0604020202020204" pitchFamily="34" charset="0"/>
              </a:rPr>
              <a:t>. When the decrease in responsiveness to a drug is more gradual (e.g., taking days or weeks to develop), the phenomenon is described as </a:t>
            </a:r>
            <a:r>
              <a:rPr lang="en-US" i="1" dirty="0">
                <a:effectLst/>
                <a:latin typeface="Arial" panose="020B0604020202020204" pitchFamily="34" charset="0"/>
                <a:ea typeface="Times New Roman" panose="02020603050405020304" pitchFamily="18" charset="0"/>
                <a:cs typeface="Arial" panose="020B0604020202020204" pitchFamily="34" charset="0"/>
              </a:rPr>
              <a:t>tolerance</a:t>
            </a:r>
            <a:r>
              <a:rPr lang="en-US" b="0" dirty="0">
                <a:effectLst/>
                <a:latin typeface="Arial" panose="020B0604020202020204" pitchFamily="34" charset="0"/>
                <a:ea typeface="Times New Roman" panose="02020603050405020304" pitchFamily="18" charset="0"/>
                <a:cs typeface="Arial" panose="020B0604020202020204" pitchFamily="34" charset="0"/>
              </a:rPr>
              <a:t>. </a:t>
            </a:r>
          </a:p>
          <a:p>
            <a:pPr marL="685800" indent="-685800" algn="just">
              <a:buFont typeface="Wingdings" panose="05000000000000000000" pitchFamily="2" charset="2"/>
              <a:buChar char="Ø"/>
            </a:pPr>
            <a:endParaRPr lang="en-NG" b="0" dirty="0">
              <a:effectLst/>
              <a:latin typeface="Arial" panose="020B0604020202020204" pitchFamily="34" charset="0"/>
              <a:ea typeface="Times New Roman" panose="02020603050405020304" pitchFamily="18" charset="0"/>
              <a:cs typeface="Arial" panose="020B0604020202020204" pitchFamily="34" charset="0"/>
            </a:endParaRPr>
          </a:p>
          <a:p>
            <a:pPr marL="685800" indent="-685800" algn="just">
              <a:buFont typeface="Wingdings" panose="05000000000000000000" pitchFamily="2" charset="2"/>
              <a:buChar char="Ø"/>
            </a:pPr>
            <a:r>
              <a:rPr lang="en-US" b="0" dirty="0">
                <a:effectLst/>
                <a:latin typeface="Arial" panose="020B0604020202020204" pitchFamily="34" charset="0"/>
                <a:ea typeface="Times New Roman" panose="02020603050405020304" pitchFamily="18" charset="0"/>
                <a:cs typeface="Arial" panose="020B0604020202020204" pitchFamily="34" charset="0"/>
              </a:rPr>
              <a:t>Other related terms include refractoriness and drug resistance. The term </a:t>
            </a:r>
            <a:r>
              <a:rPr lang="en-US" i="1" dirty="0">
                <a:effectLst/>
                <a:latin typeface="Arial" panose="020B0604020202020204" pitchFamily="34" charset="0"/>
                <a:ea typeface="Times New Roman" panose="02020603050405020304" pitchFamily="18" charset="0"/>
                <a:cs typeface="Arial" panose="020B0604020202020204" pitchFamily="34" charset="0"/>
              </a:rPr>
              <a:t>refractoriness</a:t>
            </a:r>
            <a:r>
              <a:rPr lang="en-US" b="0" dirty="0">
                <a:effectLst/>
                <a:latin typeface="Arial" panose="020B0604020202020204" pitchFamily="34" charset="0"/>
                <a:ea typeface="Times New Roman" panose="02020603050405020304" pitchFamily="18" charset="0"/>
                <a:cs typeface="Arial" panose="020B0604020202020204" pitchFamily="34" charset="0"/>
              </a:rPr>
              <a:t> is used mainly in relation to a loss of therapeutic efficacy, while </a:t>
            </a:r>
            <a:r>
              <a:rPr lang="en-US" i="1" dirty="0">
                <a:effectLst/>
                <a:latin typeface="Arial" panose="020B0604020202020204" pitchFamily="34" charset="0"/>
                <a:ea typeface="Times New Roman" panose="02020603050405020304" pitchFamily="18" charset="0"/>
                <a:cs typeface="Arial" panose="020B0604020202020204" pitchFamily="34" charset="0"/>
              </a:rPr>
              <a:t>drug resistance</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b="0" dirty="0">
                <a:effectLst/>
                <a:latin typeface="Arial" panose="020B0604020202020204" pitchFamily="34" charset="0"/>
                <a:ea typeface="Times New Roman" panose="02020603050405020304" pitchFamily="18" charset="0"/>
                <a:cs typeface="Arial" panose="020B0604020202020204" pitchFamily="34" charset="0"/>
              </a:rPr>
              <a:t>is used to describe the loss of effectiveness of antimicrobial or </a:t>
            </a:r>
            <a:r>
              <a:rPr lang="en-US" b="0" dirty="0" err="1">
                <a:effectLst/>
                <a:latin typeface="Arial" panose="020B0604020202020204" pitchFamily="34" charset="0"/>
                <a:ea typeface="Times New Roman" panose="02020603050405020304" pitchFamily="18" charset="0"/>
                <a:cs typeface="Arial" panose="020B0604020202020204" pitchFamily="34" charset="0"/>
              </a:rPr>
              <a:t>antitumour</a:t>
            </a:r>
            <a:r>
              <a:rPr lang="en-US" b="0" dirty="0">
                <a:effectLst/>
                <a:latin typeface="Arial" panose="020B0604020202020204" pitchFamily="34" charset="0"/>
                <a:ea typeface="Times New Roman" panose="02020603050405020304" pitchFamily="18" charset="0"/>
                <a:cs typeface="Arial" panose="020B0604020202020204" pitchFamily="34" charset="0"/>
              </a:rPr>
              <a:t> drugs.</a:t>
            </a:r>
            <a:endParaRPr lang="en-NG"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13685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Tachyphylaxis and tolerance</a:t>
            </a:r>
          </a:p>
        </p:txBody>
      </p:sp>
    </p:spTree>
    <p:extLst>
      <p:ext uri="{BB962C8B-B14F-4D97-AF65-F5344CB8AC3E}">
        <p14:creationId xmlns:p14="http://schemas.microsoft.com/office/powerpoint/2010/main" val="244328048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1136850" y="3200394"/>
            <a:ext cx="22243822" cy="9681885"/>
          </a:xfrm>
          <a:prstGeom prst="rect">
            <a:avLst/>
          </a:prstGeom>
        </p:spPr>
        <p:txBody>
          <a:bodyPr>
            <a:noAutofit/>
          </a:bodyPr>
          <a:lstStyle/>
          <a:p>
            <a:pPr algn="just"/>
            <a:r>
              <a:rPr lang="en-US" sz="6000" b="0" dirty="0">
                <a:effectLst/>
                <a:latin typeface="Arial" panose="020B0604020202020204" pitchFamily="34" charset="0"/>
                <a:ea typeface="Times New Roman" panose="02020603050405020304" pitchFamily="18" charset="0"/>
                <a:cs typeface="Arial" panose="020B0604020202020204" pitchFamily="34" charset="0"/>
              </a:rPr>
              <a:t>Mechanisms of tachyphylaxis and tolerance:</a:t>
            </a:r>
          </a:p>
          <a:p>
            <a:pPr algn="just"/>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520000" lvl="0" indent="-857250" algn="just">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Change in receptors</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520000" lvl="0" indent="-857250" algn="just">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Loss of receptors: E.g., β-adrenoceptors</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520000" lvl="0" indent="-857250" algn="just">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Exhaustion of mediators: e.g., amphetamine</a:t>
            </a:r>
          </a:p>
          <a:p>
            <a:pPr marL="2520000" lvl="0" indent="-857250" algn="just">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Increased metabolic degradation of the drug</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520000" lvl="0" indent="-857250" algn="just">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Physiological adaptation</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520000" lvl="0" indent="-857250" algn="just">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Active extrusion of drug from cells (mainly relevant in cancer chemotherapy)</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n-US" sz="6000" b="0" dirty="0">
                <a:effectLst/>
                <a:latin typeface="Arial" panose="020B0604020202020204" pitchFamily="34" charset="0"/>
                <a:ea typeface="Times New Roman" panose="02020603050405020304" pitchFamily="18" charset="0"/>
                <a:cs typeface="Arial" panose="020B0604020202020204" pitchFamily="34" charset="0"/>
              </a:rPr>
              <a:t> </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136850"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Tachyphylaxis and tolerance</a:t>
            </a:r>
          </a:p>
        </p:txBody>
      </p:sp>
    </p:spTree>
    <p:extLst>
      <p:ext uri="{BB962C8B-B14F-4D97-AF65-F5344CB8AC3E}">
        <p14:creationId xmlns:p14="http://schemas.microsoft.com/office/powerpoint/2010/main" val="2234586860"/>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Hydrocarbons: Petroleum Products"/>
          <p:cNvSpPr txBox="1">
            <a:spLocks noGrp="1"/>
          </p:cNvSpPr>
          <p:nvPr>
            <p:ph type="ctrTitle"/>
          </p:nvPr>
        </p:nvSpPr>
        <p:spPr>
          <a:xfrm>
            <a:off x="1011750" y="6088582"/>
            <a:ext cx="22332344" cy="5233842"/>
          </a:xfrm>
          <a:prstGeom prst="rect">
            <a:avLst/>
          </a:prstGeom>
        </p:spPr>
        <p:txBody>
          <a:bodyPr anchor="t">
            <a:noAutofit/>
          </a:bodyPr>
          <a:lstStyle>
            <a:lvl1pPr defTabSz="1706837">
              <a:defRPr sz="8119" spc="-162">
                <a:solidFill>
                  <a:srgbClr val="FE101C"/>
                </a:solidFill>
                <a:latin typeface="Comic Sans MS"/>
                <a:ea typeface="Comic Sans MS"/>
                <a:cs typeface="Comic Sans MS"/>
                <a:sym typeface="Comic Sans MS"/>
              </a:defRPr>
            </a:lvl1pPr>
          </a:lstStyle>
          <a:p>
            <a:pPr algn="ctr"/>
            <a:r>
              <a:rPr lang="en-US" sz="25000" dirty="0">
                <a:solidFill>
                  <a:srgbClr val="000000"/>
                </a:solidFill>
                <a:latin typeface="Arial" panose="020B0604020202020204" pitchFamily="34" charset="0"/>
                <a:cs typeface="Arial" panose="020B0604020202020204" pitchFamily="34" charset="0"/>
              </a:rPr>
              <a:t>THANK YOU</a:t>
            </a:r>
            <a:br>
              <a:rPr lang="en-US" sz="25000" dirty="0">
                <a:solidFill>
                  <a:srgbClr val="000000"/>
                </a:solidFill>
                <a:latin typeface="Arial" panose="020B0604020202020204" pitchFamily="34" charset="0"/>
                <a:cs typeface="Arial" panose="020B0604020202020204" pitchFamily="34" charset="0"/>
              </a:rPr>
            </a:br>
            <a:endParaRPr sz="25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774585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53035" y="2151529"/>
            <a:ext cx="23397883" cy="7657948"/>
          </a:xfrm>
          <a:prstGeom prst="rect">
            <a:avLst/>
          </a:prstGeom>
        </p:spPr>
        <p:txBody>
          <a:bodyPr>
            <a:noAutofit/>
          </a:bodyPr>
          <a:lstStyle/>
          <a:p>
            <a:pPr marL="685800" marR="31750" indent="-685800" algn="l">
              <a:lnSpc>
                <a:spcPct val="106000"/>
              </a:lnSpc>
              <a:spcAft>
                <a:spcPts val="25"/>
              </a:spcAft>
              <a:buFont typeface="Wingdings" panose="05000000000000000000" pitchFamily="2" charset="2"/>
              <a:buChar char="Ø"/>
            </a:pPr>
            <a:r>
              <a:rPr lang="en-US" sz="5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Receptor</a:t>
            </a:r>
            <a:r>
              <a:rPr lang="en-US" sz="5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is any target molecule with which a drug molecule has to combine in order to elicit its specific effect. </a:t>
            </a:r>
          </a:p>
          <a:p>
            <a:pPr marL="685800" marR="31750" indent="-685800" algn="l">
              <a:lnSpc>
                <a:spcPct val="106000"/>
              </a:lnSpc>
              <a:spcAft>
                <a:spcPts val="25"/>
              </a:spcAft>
              <a:buFont typeface="Wingdings" panose="05000000000000000000" pitchFamily="2" charset="2"/>
              <a:buChar char="Ø"/>
            </a:pPr>
            <a:endParaRPr lang="en-US" sz="2800" b="0" dirty="0">
              <a:latin typeface="Arial" panose="020B0604020202020204" pitchFamily="34" charset="0"/>
              <a:ea typeface="Times New Roman" panose="02020603050405020304" pitchFamily="18" charset="0"/>
              <a:cs typeface="Arial" panose="020B0604020202020204" pitchFamily="34" charset="0"/>
            </a:endParaRPr>
          </a:p>
          <a:p>
            <a:pPr marL="685800" marR="31750" indent="-685800" algn="l">
              <a:lnSpc>
                <a:spcPct val="106000"/>
              </a:lnSpc>
              <a:spcAft>
                <a:spcPts val="25"/>
              </a:spcAft>
              <a:buFont typeface="Wingdings" panose="05000000000000000000" pitchFamily="2" charset="2"/>
              <a:buChar char="Ø"/>
            </a:pPr>
            <a:r>
              <a:rPr lang="en-US" sz="5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Receptors are molecular substances or macromolecules in tissues that not only combine chemically with the drug but also with endogenous molecules. </a:t>
            </a:r>
            <a:endParaRPr lang="en-US" sz="2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685800" marR="31750" indent="-685800" algn="l">
              <a:lnSpc>
                <a:spcPct val="106000"/>
              </a:lnSpc>
              <a:spcAft>
                <a:spcPts val="25"/>
              </a:spcAft>
              <a:buFont typeface="Wingdings" panose="05000000000000000000" pitchFamily="2" charset="2"/>
              <a:buChar char="Ø"/>
            </a:pPr>
            <a:endParaRPr lang="en-US" sz="2400" b="0" dirty="0">
              <a:effectLst/>
              <a:latin typeface="Arial" panose="020B0604020202020204" pitchFamily="34" charset="0"/>
              <a:ea typeface="Times New Roman" panose="02020603050405020304" pitchFamily="18" charset="0"/>
              <a:cs typeface="Arial" panose="020B0604020202020204" pitchFamily="34" charset="0"/>
            </a:endParaRPr>
          </a:p>
          <a:p>
            <a:pPr marL="685800" marR="31750" indent="-685800" algn="l">
              <a:lnSpc>
                <a:spcPct val="106000"/>
              </a:lnSpc>
              <a:spcAft>
                <a:spcPts val="25"/>
              </a:spcAft>
              <a:buFont typeface="Wingdings" panose="05000000000000000000" pitchFamily="2" charset="2"/>
              <a:buChar char="Ø"/>
            </a:pPr>
            <a:r>
              <a:rPr lang="en-US" sz="5000" b="0" dirty="0">
                <a:effectLst/>
                <a:latin typeface="Arial" panose="020B0604020202020204" pitchFamily="34" charset="0"/>
                <a:ea typeface="Times New Roman" panose="02020603050405020304" pitchFamily="18" charset="0"/>
                <a:cs typeface="Arial" panose="020B0604020202020204" pitchFamily="34" charset="0"/>
              </a:rPr>
              <a:t>It is generally assumed that all receptors with which drugs combine are receptors for neurotransmitters, hormones, or other physiological substances. </a:t>
            </a:r>
          </a:p>
          <a:p>
            <a:pPr marL="685800" marR="31750" indent="-685800" algn="l">
              <a:lnSpc>
                <a:spcPct val="106000"/>
              </a:lnSpc>
              <a:spcAft>
                <a:spcPts val="25"/>
              </a:spcAft>
              <a:buFont typeface="Wingdings" panose="05000000000000000000" pitchFamily="2" charset="2"/>
              <a:buChar char="Ø"/>
            </a:pPr>
            <a:endParaRPr lang="en-US" sz="2800" b="0" dirty="0">
              <a:latin typeface="Arial" panose="020B0604020202020204" pitchFamily="34" charset="0"/>
              <a:ea typeface="Times New Roman" panose="02020603050405020304" pitchFamily="18" charset="0"/>
              <a:cs typeface="Arial" panose="020B0604020202020204" pitchFamily="34" charset="0"/>
            </a:endParaRPr>
          </a:p>
          <a:p>
            <a:pPr marL="685800" marR="31750" indent="-685800" algn="l">
              <a:lnSpc>
                <a:spcPct val="106000"/>
              </a:lnSpc>
              <a:spcAft>
                <a:spcPts val="25"/>
              </a:spcAft>
              <a:buFont typeface="Wingdings" panose="05000000000000000000" pitchFamily="2" charset="2"/>
              <a:buChar char="Ø"/>
            </a:pPr>
            <a:r>
              <a:rPr lang="en-US" sz="5000" b="0" dirty="0">
                <a:effectLst/>
                <a:latin typeface="Arial" panose="020B0604020202020204" pitchFamily="34" charset="0"/>
                <a:ea typeface="Times New Roman" panose="02020603050405020304" pitchFamily="18" charset="0"/>
                <a:cs typeface="Arial" panose="020B0604020202020204" pitchFamily="34" charset="0"/>
              </a:rPr>
              <a:t>Thus, the discovery of a specific receptor for a group of drugs can lead to a search for previously unknown endogenous substances that combine with those same receptors. </a:t>
            </a:r>
          </a:p>
          <a:p>
            <a:pPr marL="685800" marR="31750" indent="-685800" algn="l">
              <a:lnSpc>
                <a:spcPct val="106000"/>
              </a:lnSpc>
              <a:spcAft>
                <a:spcPts val="25"/>
              </a:spcAft>
              <a:buFont typeface="Wingdings" panose="05000000000000000000" pitchFamily="2" charset="2"/>
              <a:buChar char="Ø"/>
            </a:pPr>
            <a:endParaRPr lang="en-US" sz="1800" b="0" dirty="0">
              <a:latin typeface="Arial" panose="020B0604020202020204" pitchFamily="34" charset="0"/>
              <a:ea typeface="Times New Roman" panose="02020603050405020304" pitchFamily="18" charset="0"/>
              <a:cs typeface="Arial" panose="020B0604020202020204" pitchFamily="34" charset="0"/>
            </a:endParaRPr>
          </a:p>
          <a:p>
            <a:pPr marL="685800" marR="31750" indent="-685800" algn="l">
              <a:lnSpc>
                <a:spcPct val="106000"/>
              </a:lnSpc>
              <a:spcAft>
                <a:spcPts val="25"/>
              </a:spcAft>
              <a:buFont typeface="Wingdings" panose="05000000000000000000" pitchFamily="2" charset="2"/>
              <a:buChar char="Ø"/>
            </a:pPr>
            <a:r>
              <a:rPr lang="en-US" sz="5000" b="0" dirty="0">
                <a:effectLst/>
                <a:latin typeface="Arial" panose="020B0604020202020204" pitchFamily="34" charset="0"/>
                <a:ea typeface="Times New Roman" panose="02020603050405020304" pitchFamily="18" charset="0"/>
                <a:cs typeface="Arial" panose="020B0604020202020204" pitchFamily="34" charset="0"/>
              </a:rPr>
              <a:t>For example, evidence was found for the existence of endogenous peptides with morphine-like activity termed </a:t>
            </a:r>
            <a:r>
              <a:rPr lang="en-US" sz="5000" i="1" dirty="0">
                <a:effectLst/>
                <a:latin typeface="Arial" panose="020B0604020202020204" pitchFamily="34" charset="0"/>
                <a:ea typeface="Times New Roman" panose="02020603050405020304" pitchFamily="18" charset="0"/>
                <a:cs typeface="Arial" panose="020B0604020202020204" pitchFamily="34" charset="0"/>
              </a:rPr>
              <a:t>endorphins</a:t>
            </a:r>
            <a:r>
              <a:rPr lang="en-US" sz="5000" b="0" i="1" dirty="0">
                <a:effectLst/>
                <a:latin typeface="Arial" panose="020B0604020202020204" pitchFamily="34" charset="0"/>
                <a:ea typeface="Times New Roman" panose="02020603050405020304" pitchFamily="18" charset="0"/>
                <a:cs typeface="Arial" panose="020B0604020202020204" pitchFamily="34" charset="0"/>
              </a:rPr>
              <a:t> </a:t>
            </a:r>
            <a:r>
              <a:rPr lang="en-US" sz="5000" b="0" dirty="0">
                <a:effectLst/>
                <a:latin typeface="Arial" panose="020B0604020202020204" pitchFamily="34" charset="0"/>
                <a:ea typeface="Times New Roman" panose="02020603050405020304" pitchFamily="18" charset="0"/>
                <a:cs typeface="Arial" panose="020B0604020202020204" pitchFamily="34" charset="0"/>
              </a:rPr>
              <a:t>and </a:t>
            </a:r>
            <a:r>
              <a:rPr lang="en-US" sz="5000" i="1" dirty="0">
                <a:effectLst/>
                <a:latin typeface="Arial" panose="020B0604020202020204" pitchFamily="34" charset="0"/>
                <a:ea typeface="Times New Roman" panose="02020603050405020304" pitchFamily="18" charset="0"/>
                <a:cs typeface="Arial" panose="020B0604020202020204" pitchFamily="34" charset="0"/>
              </a:rPr>
              <a:t>enkephalins</a:t>
            </a:r>
            <a:r>
              <a:rPr lang="en-US" sz="5000" b="0" dirty="0">
                <a:effectLst/>
                <a:latin typeface="Arial" panose="020B0604020202020204" pitchFamily="34" charset="0"/>
                <a:ea typeface="Times New Roman" panose="02020603050405020304" pitchFamily="18" charset="0"/>
                <a:cs typeface="Arial" panose="020B0604020202020204" pitchFamily="34" charset="0"/>
              </a:rPr>
              <a:t>.</a:t>
            </a:r>
            <a:r>
              <a:rPr lang="en-US" sz="5000" b="0" i="1" dirty="0">
                <a:effectLst/>
                <a:latin typeface="Arial" panose="020B0604020202020204" pitchFamily="34" charset="0"/>
                <a:ea typeface="Times New Roman" panose="02020603050405020304" pitchFamily="18" charset="0"/>
                <a:cs typeface="Arial" panose="020B0604020202020204" pitchFamily="34" charset="0"/>
              </a:rPr>
              <a:t> </a:t>
            </a:r>
            <a:r>
              <a:rPr lang="en-US" sz="5000" b="0" dirty="0">
                <a:effectLst/>
                <a:latin typeface="Arial" panose="020B0604020202020204" pitchFamily="34" charset="0"/>
                <a:ea typeface="Times New Roman" panose="02020603050405020304" pitchFamily="18" charset="0"/>
                <a:cs typeface="Arial" panose="020B0604020202020204" pitchFamily="34" charset="0"/>
              </a:rPr>
              <a:t>It is now clear that </a:t>
            </a:r>
            <a:r>
              <a:rPr lang="en-US" sz="5000" dirty="0">
                <a:effectLst/>
                <a:latin typeface="Arial" panose="020B0604020202020204" pitchFamily="34" charset="0"/>
                <a:ea typeface="Times New Roman" panose="02020603050405020304" pitchFamily="18" charset="0"/>
                <a:cs typeface="Arial" panose="020B0604020202020204" pitchFamily="34" charset="0"/>
              </a:rPr>
              <a:t>morphine</a:t>
            </a:r>
            <a:r>
              <a:rPr lang="en-US" sz="5000" b="0" dirty="0">
                <a:effectLst/>
                <a:latin typeface="Arial" panose="020B0604020202020204" pitchFamily="34" charset="0"/>
                <a:ea typeface="Times New Roman" panose="02020603050405020304" pitchFamily="18" charset="0"/>
                <a:cs typeface="Arial" panose="020B0604020202020204" pitchFamily="34" charset="0"/>
              </a:rPr>
              <a:t> mimics </a:t>
            </a:r>
            <a:r>
              <a:rPr lang="en-US" sz="5000" b="0" i="1" dirty="0">
                <a:effectLst/>
                <a:latin typeface="Arial" panose="020B0604020202020204" pitchFamily="34" charset="0"/>
                <a:ea typeface="Times New Roman" panose="02020603050405020304" pitchFamily="18" charset="0"/>
                <a:cs typeface="Arial" panose="020B0604020202020204" pitchFamily="34" charset="0"/>
              </a:rPr>
              <a:t>endorphins</a:t>
            </a:r>
            <a:r>
              <a:rPr lang="en-US" sz="5000" b="0" dirty="0">
                <a:effectLst/>
                <a:latin typeface="Arial" panose="020B0604020202020204" pitchFamily="34" charset="0"/>
                <a:ea typeface="Times New Roman" panose="02020603050405020304" pitchFamily="18" charset="0"/>
                <a:cs typeface="Arial" panose="020B0604020202020204" pitchFamily="34" charset="0"/>
              </a:rPr>
              <a:t> or </a:t>
            </a:r>
            <a:r>
              <a:rPr lang="en-US" sz="5000" b="0" i="1" dirty="0">
                <a:effectLst/>
                <a:latin typeface="Arial" panose="020B0604020202020204" pitchFamily="34" charset="0"/>
                <a:ea typeface="Times New Roman" panose="02020603050405020304" pitchFamily="18" charset="0"/>
                <a:cs typeface="Arial" panose="020B0604020202020204" pitchFamily="34" charset="0"/>
              </a:rPr>
              <a:t>enkephalins</a:t>
            </a:r>
            <a:r>
              <a:rPr lang="en-US" sz="5000" b="0" dirty="0">
                <a:effectLst/>
                <a:latin typeface="Arial" panose="020B0604020202020204" pitchFamily="34" charset="0"/>
                <a:ea typeface="Times New Roman" panose="02020603050405020304" pitchFamily="18" charset="0"/>
                <a:cs typeface="Arial" panose="020B0604020202020204" pitchFamily="34" charset="0"/>
              </a:rPr>
              <a:t> by combining with same receptors</a:t>
            </a:r>
            <a:endParaRPr lang="en-NG" sz="5000" b="0" dirty="0">
              <a:effectLst/>
              <a:latin typeface="Arial" panose="020B0604020202020204" pitchFamily="34" charset="0"/>
              <a:ea typeface="Times New Roman" panose="02020603050405020304" pitchFamily="18" charset="0"/>
              <a:cs typeface="Arial" panose="020B0604020202020204" pitchFamily="34" charset="0"/>
            </a:endParaRPr>
          </a:p>
          <a:p>
            <a:pPr marL="857250" indent="-857250">
              <a:buFont typeface="Wingdings" panose="05000000000000000000" pitchFamily="2" charset="2"/>
              <a:buChar char="Ø"/>
            </a:pPr>
            <a:r>
              <a:rPr lang="en-US" sz="5000" b="0" dirty="0">
                <a:latin typeface="Arial" panose="020B0604020202020204" pitchFamily="34" charset="0"/>
                <a:cs typeface="Arial" panose="020B0604020202020204" pitchFamily="34" charset="0"/>
              </a:rPr>
              <a:t> </a:t>
            </a:r>
          </a:p>
          <a:p>
            <a:pPr marL="857250" lvl="0" indent="-857250">
              <a:buFont typeface="Wingdings" panose="05000000000000000000" pitchFamily="2" charset="2"/>
              <a:buChar char="Ø"/>
            </a:pPr>
            <a:endParaRPr lang="en-US" sz="5000" b="0" dirty="0">
              <a:latin typeface="Arial" panose="020B0604020202020204" pitchFamily="34" charset="0"/>
              <a:cs typeface="Arial" panose="020B0604020202020204" pitchFamily="34" charset="0"/>
            </a:endParaRPr>
          </a:p>
        </p:txBody>
      </p:sp>
      <p:sp>
        <p:nvSpPr>
          <p:cNvPr id="4" name="Acute poisoning">
            <a:extLst>
              <a:ext uri="{FF2B5EF4-FFF2-40B4-BE49-F238E27FC236}">
                <a16:creationId xmlns:a16="http://schemas.microsoft.com/office/drawing/2014/main" id="{12BC4D33-E799-3F6D-33C5-676FB1FF80DD}"/>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Drug receptors &amp; biological responses</a:t>
            </a:r>
          </a:p>
        </p:txBody>
      </p:sp>
    </p:spTree>
    <p:extLst>
      <p:ext uri="{BB962C8B-B14F-4D97-AF65-F5344CB8AC3E}">
        <p14:creationId xmlns:p14="http://schemas.microsoft.com/office/powerpoint/2010/main" val="281553923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860612" y="2356566"/>
            <a:ext cx="22893031" cy="10149204"/>
          </a:xfrm>
          <a:prstGeom prst="rect">
            <a:avLst/>
          </a:prstGeom>
        </p:spPr>
        <p:txBody>
          <a:bodyPr>
            <a:noAutofit/>
          </a:bodyPr>
          <a:lstStyle/>
          <a:p>
            <a:pPr lvl="1">
              <a:buFont typeface="Wingdings" panose="05000000000000000000" pitchFamily="2" charset="2"/>
              <a:buChar char="Ø"/>
            </a:pPr>
            <a:r>
              <a:rPr lang="en-US"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interaction of the drug and the receptor results in a molecular change in the receptor, such as an altered configuration or charge distribution, and thereby triggers a chain of events leading to a </a:t>
            </a:r>
            <a:r>
              <a:rPr lang="en-US"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response</a:t>
            </a:r>
            <a:r>
              <a:rPr lang="en-US" b="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lvl="1">
              <a:buFont typeface="Wingdings" panose="05000000000000000000" pitchFamily="2" charset="2"/>
              <a:buChar char="Ø"/>
            </a:pPr>
            <a:endParaRPr lang="en-US" b="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1">
              <a:buFont typeface="Wingdings" panose="05000000000000000000" pitchFamily="2" charset="2"/>
              <a:buChar char="Ø"/>
            </a:pPr>
            <a:r>
              <a:rPr lang="en-US"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drug–receptor interaction can be better appreciated through a specific example (the end-plate region of a skeletal muscle fiber).</a:t>
            </a:r>
          </a:p>
          <a:p>
            <a:pPr lvl="1">
              <a:buFont typeface="Wingdings" panose="05000000000000000000" pitchFamily="2" charset="2"/>
              <a:buChar char="Ø"/>
            </a:pPr>
            <a:endParaRPr lang="en-US" sz="2800" b="0" dirty="0">
              <a:latin typeface="Arial" panose="020B0604020202020204" pitchFamily="34" charset="0"/>
              <a:ea typeface="Times New Roman" panose="02020603050405020304" pitchFamily="18" charset="0"/>
              <a:cs typeface="Arial" panose="020B0604020202020204" pitchFamily="34" charset="0"/>
            </a:endParaRPr>
          </a:p>
          <a:p>
            <a:pPr lvl="1">
              <a:buFont typeface="Wingdings" panose="05000000000000000000" pitchFamily="2" charset="2"/>
              <a:buChar char="Ø"/>
            </a:pPr>
            <a:r>
              <a:rPr lang="en-US" b="0" dirty="0">
                <a:latin typeface="Arial" panose="020B0604020202020204" pitchFamily="34" charset="0"/>
                <a:ea typeface="Times New Roman" panose="02020603050405020304" pitchFamily="18" charset="0"/>
                <a:cs typeface="Arial" panose="020B0604020202020204" pitchFamily="34" charset="0"/>
              </a:rPr>
              <a:t>The </a:t>
            </a:r>
            <a:r>
              <a:rPr lang="en-US"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end-plate region of a skeletal muscle fiber contains large numbers of receptors having a high affinity for the transmitter acetylcholine (Ach). </a:t>
            </a:r>
            <a:r>
              <a:rPr lang="en-US" b="0" dirty="0">
                <a:effectLst/>
                <a:latin typeface="Arial" panose="020B0604020202020204" pitchFamily="34" charset="0"/>
                <a:ea typeface="Times New Roman" panose="02020603050405020304" pitchFamily="18" charset="0"/>
                <a:cs typeface="Arial" panose="020B0604020202020204" pitchFamily="34" charset="0"/>
              </a:rPr>
              <a:t>The sequence of events that lead to response can be shown diagrammatically as follows:</a:t>
            </a:r>
            <a:endParaRPr lang="en-NG" b="0" dirty="0">
              <a:effectLst/>
              <a:latin typeface="Arial" panose="020B0604020202020204" pitchFamily="34" charset="0"/>
              <a:ea typeface="Times New Roman" panose="02020603050405020304" pitchFamily="18" charset="0"/>
              <a:cs typeface="Arial" panose="020B0604020202020204" pitchFamily="34" charset="0"/>
            </a:endParaRPr>
          </a:p>
          <a:p>
            <a:pPr lvl="1">
              <a:buFont typeface="Wingdings" panose="05000000000000000000" pitchFamily="2" charset="2"/>
              <a:buChar char="Ø"/>
            </a:pPr>
            <a:endParaRPr lang="en-US" sz="3200" b="0" dirty="0">
              <a:solidFill>
                <a:srgbClr val="FF0000"/>
              </a:solidFill>
              <a:latin typeface="Arial" panose="020B0604020202020204" pitchFamily="34" charset="0"/>
              <a:cs typeface="Arial" panose="020B0604020202020204" pitchFamily="34" charset="0"/>
            </a:endParaRPr>
          </a:p>
          <a:p>
            <a:pPr lvl="1">
              <a:buFont typeface="Wingdings" panose="05000000000000000000" pitchFamily="2" charset="2"/>
              <a:buChar char="Ø"/>
            </a:pPr>
            <a:r>
              <a:rPr lang="en-US" dirty="0">
                <a:effectLst/>
                <a:latin typeface="Arial" panose="020B0604020202020204" pitchFamily="34" charset="0"/>
                <a:ea typeface="Times New Roman" panose="02020603050405020304" pitchFamily="18" charset="0"/>
                <a:cs typeface="Arial" panose="020B0604020202020204" pitchFamily="34" charset="0"/>
              </a:rPr>
              <a:t>Ach + receptor → Na</a:t>
            </a:r>
            <a:r>
              <a:rPr lang="en-US" baseline="30000" dirty="0">
                <a:effectLst/>
                <a:latin typeface="Arial" panose="020B0604020202020204" pitchFamily="34" charset="0"/>
                <a:ea typeface="Times New Roman" panose="02020603050405020304" pitchFamily="18" charset="0"/>
                <a:cs typeface="Arial" panose="020B0604020202020204" pitchFamily="34" charset="0"/>
              </a:rPr>
              <a:t>+</a:t>
            </a:r>
            <a:r>
              <a:rPr lang="en-US" dirty="0">
                <a:effectLst/>
                <a:latin typeface="Arial" panose="020B0604020202020204" pitchFamily="34" charset="0"/>
                <a:ea typeface="Times New Roman" panose="02020603050405020304" pitchFamily="18" charset="0"/>
                <a:cs typeface="Arial" panose="020B0604020202020204" pitchFamily="34" charset="0"/>
              </a:rPr>
              <a:t> influx → Action potential → Increased free Ca</a:t>
            </a:r>
            <a:r>
              <a:rPr lang="en-US" baseline="30000" dirty="0">
                <a:effectLst/>
                <a:latin typeface="Arial" panose="020B0604020202020204" pitchFamily="34" charset="0"/>
                <a:ea typeface="Times New Roman" panose="02020603050405020304" pitchFamily="18" charset="0"/>
                <a:cs typeface="Arial" panose="020B0604020202020204" pitchFamily="34" charset="0"/>
              </a:rPr>
              <a:t>2+</a:t>
            </a:r>
            <a:r>
              <a:rPr lang="en-US" dirty="0">
                <a:effectLst/>
                <a:latin typeface="Arial" panose="020B0604020202020204" pitchFamily="34" charset="0"/>
                <a:ea typeface="Times New Roman" panose="02020603050405020304" pitchFamily="18" charset="0"/>
                <a:cs typeface="Arial" panose="020B0604020202020204" pitchFamily="34" charset="0"/>
              </a:rPr>
              <a:t> → Contraction</a:t>
            </a:r>
            <a:endParaRPr lang="en-NG" dirty="0">
              <a:effectLst/>
              <a:latin typeface="Arial" panose="020B0604020202020204" pitchFamily="34" charset="0"/>
              <a:ea typeface="Times New Roman" panose="02020603050405020304" pitchFamily="18" charset="0"/>
              <a:cs typeface="Arial" panose="020B0604020202020204" pitchFamily="34" charset="0"/>
            </a:endParaRPr>
          </a:p>
          <a:p>
            <a:pPr lvl="1">
              <a:buFont typeface="Wingdings" panose="05000000000000000000" pitchFamily="2" charset="2"/>
              <a:buChar char="Ø"/>
            </a:pPr>
            <a:endParaRPr lang="en-US" b="0" dirty="0">
              <a:solidFill>
                <a:srgbClr val="FF0000"/>
              </a:solidFill>
              <a:latin typeface="Arial" panose="020B0604020202020204" pitchFamily="34" charset="0"/>
              <a:cs typeface="Arial" panose="020B0604020202020204" pitchFamily="34" charset="0"/>
            </a:endParaRPr>
          </a:p>
        </p:txBody>
      </p:sp>
      <p:sp>
        <p:nvSpPr>
          <p:cNvPr id="4" name="Acute poisoning">
            <a:extLst>
              <a:ext uri="{FF2B5EF4-FFF2-40B4-BE49-F238E27FC236}">
                <a16:creationId xmlns:a16="http://schemas.microsoft.com/office/drawing/2014/main" id="{5A1CDCDA-EF8C-04D4-5808-63B104409C5F}"/>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a:latin typeface="Arial" panose="020B0604020202020204" pitchFamily="34" charset="0"/>
                <a:cs typeface="Arial" panose="020B0604020202020204" pitchFamily="34" charset="0"/>
              </a:rPr>
              <a:t>Theories of drug actions</a:t>
            </a:r>
            <a:endParaRPr lang="en-US" sz="9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600124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1271320" y="2200950"/>
            <a:ext cx="22449292" cy="11515050"/>
          </a:xfrm>
          <a:prstGeom prst="rect">
            <a:avLst/>
          </a:prstGeom>
        </p:spPr>
        <p:txBody>
          <a:bodyPr>
            <a:noAutofit/>
          </a:bodyPr>
          <a:lstStyle/>
          <a:p>
            <a:pPr marL="685800" indent="-685800" algn="just">
              <a:buFont typeface="Arial" panose="020B0604020202020204" pitchFamily="34" charset="0"/>
              <a:buChar char="•"/>
            </a:pPr>
            <a:r>
              <a:rPr lang="en-US" sz="6500" dirty="0">
                <a:effectLst/>
                <a:latin typeface="Arial" panose="020B0604020202020204" pitchFamily="34" charset="0"/>
                <a:ea typeface="Times New Roman" panose="02020603050405020304" pitchFamily="18" charset="0"/>
                <a:cs typeface="Arial" panose="020B0604020202020204" pitchFamily="34" charset="0"/>
              </a:rPr>
              <a:t>Agonists</a:t>
            </a:r>
            <a:r>
              <a:rPr lang="en-US" b="0" dirty="0">
                <a:effectLst/>
                <a:latin typeface="Arial" panose="020B0604020202020204" pitchFamily="34" charset="0"/>
                <a:ea typeface="Times New Roman" panose="02020603050405020304" pitchFamily="18" charset="0"/>
                <a:cs typeface="Arial" panose="020B0604020202020204" pitchFamily="34" charset="0"/>
              </a:rPr>
              <a:t> are drugs or chemicals that interact with a receptor and initiate a cellular reaction. An agonist </a:t>
            </a:r>
            <a:r>
              <a:rPr lang="en-US" b="0" i="1" dirty="0">
                <a:effectLst/>
                <a:latin typeface="Arial" panose="020B0604020202020204" pitchFamily="34" charset="0"/>
                <a:ea typeface="Times New Roman" panose="02020603050405020304" pitchFamily="18" charset="0"/>
                <a:cs typeface="Arial" panose="020B0604020202020204" pitchFamily="34" charset="0"/>
              </a:rPr>
              <a:t>mimics </a:t>
            </a:r>
            <a:r>
              <a:rPr lang="en-US" b="0" dirty="0">
                <a:effectLst/>
                <a:latin typeface="Arial" panose="020B0604020202020204" pitchFamily="34" charset="0"/>
                <a:ea typeface="Times New Roman" panose="02020603050405020304" pitchFamily="18" charset="0"/>
                <a:cs typeface="Arial" panose="020B0604020202020204" pitchFamily="34" charset="0"/>
              </a:rPr>
              <a:t>the actions of endogenous compounds that interact with same receptor. E.g., </a:t>
            </a:r>
            <a:r>
              <a:rPr lang="en-US" i="1" dirty="0">
                <a:effectLst/>
                <a:latin typeface="Arial" panose="020B0604020202020204" pitchFamily="34" charset="0"/>
                <a:ea typeface="Times New Roman" panose="02020603050405020304" pitchFamily="18" charset="0"/>
                <a:cs typeface="Arial" panose="020B0604020202020204" pitchFamily="34" charset="0"/>
              </a:rPr>
              <a:t>acetylcholine</a:t>
            </a:r>
            <a:r>
              <a:rPr lang="en-US" b="0" i="1" dirty="0">
                <a:latin typeface="Arial" panose="020B0604020202020204" pitchFamily="34" charset="0"/>
                <a:ea typeface="Times New Roman" panose="02020603050405020304" pitchFamily="18" charset="0"/>
                <a:cs typeface="Arial" panose="020B0604020202020204" pitchFamily="34" charset="0"/>
              </a:rPr>
              <a:t>, </a:t>
            </a:r>
            <a:r>
              <a:rPr lang="en-US" i="1" dirty="0">
                <a:effectLst/>
                <a:latin typeface="Arial" panose="020B0604020202020204" pitchFamily="34" charset="0"/>
                <a:ea typeface="Times New Roman" panose="02020603050405020304" pitchFamily="18" charset="0"/>
                <a:cs typeface="Arial" panose="020B0604020202020204" pitchFamily="34" charset="0"/>
              </a:rPr>
              <a:t>nicotine</a:t>
            </a:r>
            <a:r>
              <a:rPr lang="en-US" b="0" dirty="0">
                <a:effectLst/>
                <a:latin typeface="Arial" panose="020B0604020202020204" pitchFamily="34" charset="0"/>
                <a:ea typeface="Times New Roman" panose="02020603050405020304" pitchFamily="18" charset="0"/>
                <a:cs typeface="Arial" panose="020B0604020202020204" pitchFamily="34" charset="0"/>
              </a:rPr>
              <a:t> and </a:t>
            </a:r>
            <a:r>
              <a:rPr lang="en-US" i="1" dirty="0">
                <a:effectLst/>
                <a:latin typeface="Arial" panose="020B0604020202020204" pitchFamily="34" charset="0"/>
                <a:ea typeface="Times New Roman" panose="02020603050405020304" pitchFamily="18" charset="0"/>
                <a:cs typeface="Arial" panose="020B0604020202020204" pitchFamily="34" charset="0"/>
              </a:rPr>
              <a:t>carbamylcholine</a:t>
            </a:r>
            <a:r>
              <a:rPr lang="en-US" b="0" dirty="0">
                <a:effectLst/>
                <a:latin typeface="Arial" panose="020B0604020202020204" pitchFamily="34" charset="0"/>
                <a:ea typeface="Times New Roman" panose="02020603050405020304" pitchFamily="18" charset="0"/>
                <a:cs typeface="Arial" panose="020B0604020202020204" pitchFamily="34" charset="0"/>
              </a:rPr>
              <a:t>, are agonists for the receptors in the skeletal muscle end plate. </a:t>
            </a:r>
          </a:p>
          <a:p>
            <a:pPr algn="just"/>
            <a:endParaRPr lang="en-US" b="0" dirty="0">
              <a:latin typeface="Arial" panose="020B0604020202020204" pitchFamily="34" charset="0"/>
              <a:ea typeface="Times New Roman" panose="02020603050405020304" pitchFamily="18" charset="0"/>
              <a:cs typeface="Arial" panose="020B0604020202020204" pitchFamily="34" charset="0"/>
            </a:endParaRPr>
          </a:p>
          <a:p>
            <a:pPr marL="685800" indent="-685800" algn="just">
              <a:buFont typeface="Arial" panose="020B0604020202020204" pitchFamily="34" charset="0"/>
              <a:buChar char="•"/>
            </a:pPr>
            <a:r>
              <a:rPr lang="en-US" sz="6500" dirty="0">
                <a:effectLst/>
                <a:latin typeface="Arial" panose="020B0604020202020204" pitchFamily="34" charset="0"/>
                <a:ea typeface="Times New Roman" panose="02020603050405020304" pitchFamily="18" charset="0"/>
                <a:cs typeface="Arial" panose="020B0604020202020204" pitchFamily="34" charset="0"/>
              </a:rPr>
              <a:t>Antagonists</a:t>
            </a:r>
            <a:r>
              <a:rPr lang="en-US" b="0" dirty="0">
                <a:effectLst/>
                <a:latin typeface="Arial" panose="020B0604020202020204" pitchFamily="34" charset="0"/>
                <a:ea typeface="Times New Roman" panose="02020603050405020304" pitchFamily="18" charset="0"/>
                <a:cs typeface="Arial" panose="020B0604020202020204" pitchFamily="34" charset="0"/>
              </a:rPr>
              <a:t> are drugs or chemicals that interact with a receptor and prevents the interaction of an agonist with its receptor. An antagonist is unable to initiate a cellular reaction, but binds and occupies the receptor site to make it inaccessible to agonists. E.g., </a:t>
            </a:r>
            <a:r>
              <a:rPr lang="en-US" i="1" dirty="0">
                <a:effectLst/>
                <a:latin typeface="Arial" panose="020B0604020202020204" pitchFamily="34" charset="0"/>
                <a:ea typeface="Times New Roman" panose="02020603050405020304" pitchFamily="18" charset="0"/>
                <a:cs typeface="Arial" panose="020B0604020202020204" pitchFamily="34" charset="0"/>
              </a:rPr>
              <a:t>d-tubocurarine</a:t>
            </a:r>
            <a:r>
              <a:rPr lang="en-US" b="0" dirty="0">
                <a:effectLst/>
                <a:latin typeface="Arial" panose="020B0604020202020204" pitchFamily="34" charset="0"/>
                <a:ea typeface="Times New Roman" panose="02020603050405020304" pitchFamily="18" charset="0"/>
                <a:cs typeface="Arial" panose="020B0604020202020204" pitchFamily="34" charset="0"/>
              </a:rPr>
              <a:t> is an antagonist of acetylcholine at the end-plate receptors. Administration of </a:t>
            </a:r>
            <a:r>
              <a:rPr lang="en-US" i="1" dirty="0">
                <a:effectLst/>
                <a:latin typeface="Arial" panose="020B0604020202020204" pitchFamily="34" charset="0"/>
                <a:ea typeface="Times New Roman" panose="02020603050405020304" pitchFamily="18" charset="0"/>
                <a:cs typeface="Arial" panose="020B0604020202020204" pitchFamily="34" charset="0"/>
              </a:rPr>
              <a:t>d-tubocurarine</a:t>
            </a:r>
            <a:r>
              <a:rPr lang="en-US" b="0" dirty="0">
                <a:effectLst/>
                <a:latin typeface="Arial" panose="020B0604020202020204" pitchFamily="34" charset="0"/>
                <a:ea typeface="Times New Roman" panose="02020603050405020304" pitchFamily="18" charset="0"/>
                <a:cs typeface="Arial" panose="020B0604020202020204" pitchFamily="34" charset="0"/>
              </a:rPr>
              <a:t> therefore results in muscle relaxation. </a:t>
            </a:r>
            <a:endParaRPr lang="en-NG" b="0" dirty="0">
              <a:effectLst/>
              <a:latin typeface="Arial" panose="020B0604020202020204" pitchFamily="34" charset="0"/>
              <a:ea typeface="Times New Roman" panose="02020603050405020304" pitchFamily="18" charset="0"/>
              <a:cs typeface="Arial" panose="020B0604020202020204" pitchFamily="34" charset="0"/>
            </a:endParaRPr>
          </a:p>
          <a:p>
            <a:pPr algn="just"/>
            <a:endParaRPr lang="en-NG"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146F11C3-A427-6F7B-81B2-75EC8259AFA6}"/>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Agonists and Antagonists</a:t>
            </a:r>
          </a:p>
        </p:txBody>
      </p:sp>
    </p:spTree>
    <p:extLst>
      <p:ext uri="{BB962C8B-B14F-4D97-AF65-F5344CB8AC3E}">
        <p14:creationId xmlns:p14="http://schemas.microsoft.com/office/powerpoint/2010/main" val="338184778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1528588" y="2635625"/>
            <a:ext cx="21328911" cy="10784540"/>
          </a:xfrm>
          <a:prstGeom prst="rect">
            <a:avLst/>
          </a:prstGeom>
        </p:spPr>
        <p:txBody>
          <a:bodyPr>
            <a:noAutofit/>
          </a:bodyPr>
          <a:lstStyle/>
          <a:p>
            <a:pPr marL="857250" indent="-857250" algn="just">
              <a:buFont typeface="Wingdings" panose="05000000000000000000" pitchFamily="2" charset="2"/>
              <a:buChar char="Ø"/>
            </a:pPr>
            <a:r>
              <a:rPr lang="en-US" sz="6000" b="0" dirty="0">
                <a:effectLst/>
                <a:latin typeface="Arial" panose="020B0604020202020204" pitchFamily="34" charset="0"/>
                <a:ea typeface="Times New Roman" panose="02020603050405020304" pitchFamily="18" charset="0"/>
                <a:cs typeface="Arial" panose="020B0604020202020204" pitchFamily="34" charset="0"/>
              </a:rPr>
              <a:t>For a drug to be useful as either a </a:t>
            </a:r>
            <a:r>
              <a:rPr lang="en-US" sz="6000" dirty="0">
                <a:effectLst/>
                <a:latin typeface="Arial" panose="020B0604020202020204" pitchFamily="34" charset="0"/>
                <a:ea typeface="Times New Roman" panose="02020603050405020304" pitchFamily="18" charset="0"/>
                <a:cs typeface="Arial" panose="020B0604020202020204" pitchFamily="34" charset="0"/>
              </a:rPr>
              <a:t>therapeutic</a:t>
            </a:r>
            <a:r>
              <a:rPr lang="en-US" sz="6000" b="0" dirty="0">
                <a:effectLst/>
                <a:latin typeface="Arial" panose="020B0604020202020204" pitchFamily="34" charset="0"/>
                <a:ea typeface="Times New Roman" panose="02020603050405020304" pitchFamily="18" charset="0"/>
                <a:cs typeface="Arial" panose="020B0604020202020204" pitchFamily="34" charset="0"/>
              </a:rPr>
              <a:t> or a </a:t>
            </a:r>
            <a:r>
              <a:rPr lang="en-US" sz="6000" dirty="0">
                <a:effectLst/>
                <a:latin typeface="Arial" panose="020B0604020202020204" pitchFamily="34" charset="0"/>
                <a:ea typeface="Times New Roman" panose="02020603050405020304" pitchFamily="18" charset="0"/>
                <a:cs typeface="Arial" panose="020B0604020202020204" pitchFamily="34" charset="0"/>
              </a:rPr>
              <a:t>scientific tool</a:t>
            </a:r>
            <a:r>
              <a:rPr lang="en-US" sz="6000" b="0" dirty="0">
                <a:effectLst/>
                <a:latin typeface="Arial" panose="020B0604020202020204" pitchFamily="34" charset="0"/>
                <a:ea typeface="Times New Roman" panose="02020603050405020304" pitchFamily="18" charset="0"/>
                <a:cs typeface="Arial" panose="020B0604020202020204" pitchFamily="34" charset="0"/>
              </a:rPr>
              <a:t>, it must have a considerable degree of </a:t>
            </a:r>
            <a:r>
              <a:rPr lang="en-US" sz="6000" b="0" i="1" dirty="0">
                <a:effectLst/>
                <a:latin typeface="Arial" panose="020B0604020202020204" pitchFamily="34" charset="0"/>
                <a:ea typeface="Times New Roman" panose="02020603050405020304" pitchFamily="18" charset="0"/>
                <a:cs typeface="Arial" panose="020B0604020202020204" pitchFamily="34" charset="0"/>
              </a:rPr>
              <a:t>selectivity </a:t>
            </a:r>
            <a:r>
              <a:rPr lang="en-US" sz="6000" b="0" dirty="0">
                <a:effectLst/>
                <a:latin typeface="Arial" panose="020B0604020202020204" pitchFamily="34" charset="0"/>
                <a:ea typeface="Times New Roman" panose="02020603050405020304" pitchFamily="18" charset="0"/>
                <a:cs typeface="Arial" panose="020B0604020202020204" pitchFamily="34" charset="0"/>
              </a:rPr>
              <a:t>in its actions. That is, it must show a high degree of binding site specificity.</a:t>
            </a:r>
          </a:p>
          <a:p>
            <a:pPr marL="857250" indent="-857250" algn="just">
              <a:buFont typeface="Wingdings" panose="05000000000000000000" pitchFamily="2" charset="2"/>
              <a:buChar char="Ø"/>
            </a:pPr>
            <a:endParaRPr lang="en-US" sz="6000" b="0" dirty="0">
              <a:latin typeface="Arial" panose="020B0604020202020204" pitchFamily="34" charset="0"/>
              <a:ea typeface="Times New Roman" panose="02020603050405020304" pitchFamily="18" charset="0"/>
              <a:cs typeface="Arial" panose="020B0604020202020204" pitchFamily="34" charset="0"/>
            </a:endParaRPr>
          </a:p>
          <a:p>
            <a:pPr marL="857250" indent="-857250" algn="just">
              <a:buFont typeface="Wingdings" panose="05000000000000000000" pitchFamily="2" charset="2"/>
              <a:buChar char="Ø"/>
            </a:pPr>
            <a:r>
              <a:rPr lang="en-US" sz="6000" b="0" dirty="0">
                <a:effectLst/>
                <a:latin typeface="Arial" panose="020B0604020202020204" pitchFamily="34" charset="0"/>
                <a:ea typeface="Times New Roman" panose="02020603050405020304" pitchFamily="18" charset="0"/>
                <a:cs typeface="Arial" panose="020B0604020202020204" pitchFamily="34" charset="0"/>
              </a:rPr>
              <a:t>It follows also that the drug targets or receptors with which drugs interact must generally show a high degree of ligand specificity; they will interact with only structurally related or complementary ligands and ignore closely related molecules. </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857250" lvl="1" indent="-857250">
              <a:buFont typeface="Wingdings" panose="05000000000000000000" pitchFamily="2" charset="2"/>
              <a:buChar char="Ø"/>
            </a:pPr>
            <a:endParaRPr lang="en-GB" sz="6000" b="0" dirty="0">
              <a:latin typeface="Arial" panose="020B0604020202020204" pitchFamily="34" charset="0"/>
              <a:cs typeface="Arial" panose="020B0604020202020204" pitchFamily="34" charset="0"/>
            </a:endParaRPr>
          </a:p>
        </p:txBody>
      </p:sp>
      <p:sp>
        <p:nvSpPr>
          <p:cNvPr id="4" name="Acute poisoning">
            <a:extLst>
              <a:ext uri="{FF2B5EF4-FFF2-40B4-BE49-F238E27FC236}">
                <a16:creationId xmlns:a16="http://schemas.microsoft.com/office/drawing/2014/main" id="{D2495CD9-DCE0-17C8-0413-5CD2C7A781AA}"/>
              </a:ext>
            </a:extLst>
          </p:cNvPr>
          <p:cNvSpPr txBox="1">
            <a:spLocks/>
          </p:cNvSpPr>
          <p:nvPr/>
        </p:nvSpPr>
        <p:spPr>
          <a:xfrm>
            <a:off x="1083062"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Drug specificity</a:t>
            </a:r>
          </a:p>
        </p:txBody>
      </p:sp>
    </p:spTree>
    <p:extLst>
      <p:ext uri="{BB962C8B-B14F-4D97-AF65-F5344CB8AC3E}">
        <p14:creationId xmlns:p14="http://schemas.microsoft.com/office/powerpoint/2010/main" val="280346174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1271320" y="2286000"/>
            <a:ext cx="21747188" cy="11004698"/>
          </a:xfrm>
          <a:prstGeom prst="rect">
            <a:avLst/>
          </a:prstGeom>
        </p:spPr>
        <p:txBody>
          <a:bodyPr>
            <a:normAutofit/>
          </a:bodyPr>
          <a:lstStyle/>
          <a:p>
            <a:pPr marL="857250" indent="-857250">
              <a:buSzPct val="110000"/>
              <a:buFont typeface="Arial" panose="020B0604020202020204" pitchFamily="34"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Receptors are generally classified based on pharmacological responses. However, with advancement of knowledge and modern technology, newer experimental approaches are also used, which include:</a:t>
            </a:r>
          </a:p>
          <a:p>
            <a:pPr marL="857250" indent="-857250">
              <a:buSzPct val="110000"/>
              <a:buFont typeface="Arial" panose="020B0604020202020204" pitchFamily="34" charset="0"/>
              <a:buChar char="•"/>
            </a:pP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880000" lvl="2" indent="-857250" algn="just">
              <a:buSzPct val="100000"/>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Direct measurement of ligand binding to receptors </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880000" lvl="2" indent="-857250">
              <a:buSzPct val="100000"/>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Molecular cloning which permits the classification receptors at a much finer level of detail than can be reached through pharmacological analysis. </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a:p>
            <a:pPr marL="2880000" lvl="2" indent="-857250">
              <a:buSzPct val="100000"/>
              <a:buFont typeface="Cambria" panose="02040503050406030204" pitchFamily="18" charset="0"/>
              <a:buChar char="−"/>
            </a:pPr>
            <a:r>
              <a:rPr lang="en-US" sz="6000" b="0" dirty="0">
                <a:effectLst/>
                <a:latin typeface="Arial" panose="020B0604020202020204" pitchFamily="34" charset="0"/>
                <a:ea typeface="Times New Roman" panose="02020603050405020304" pitchFamily="18" charset="0"/>
                <a:cs typeface="Arial" panose="020B0604020202020204" pitchFamily="34" charset="0"/>
              </a:rPr>
              <a:t>Analysis of biochemical pathways that are linked to receptor activation </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Drug receptor classification</a:t>
            </a:r>
          </a:p>
        </p:txBody>
      </p:sp>
    </p:spTree>
    <p:extLst>
      <p:ext uri="{BB962C8B-B14F-4D97-AF65-F5344CB8AC3E}">
        <p14:creationId xmlns:p14="http://schemas.microsoft.com/office/powerpoint/2010/main" val="308219762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774686" y="2151529"/>
            <a:ext cx="23107290" cy="11295530"/>
          </a:xfrm>
          <a:prstGeom prst="rect">
            <a:avLst/>
          </a:prstGeom>
        </p:spPr>
        <p:txBody>
          <a:bodyPr>
            <a:normAutofit/>
          </a:bodyPr>
          <a:lstStyle/>
          <a:p>
            <a:pPr marL="685800" indent="-685800" algn="just">
              <a:buFont typeface="Arial" panose="020B0604020202020204" pitchFamily="34" charset="0"/>
              <a:buChar char="•"/>
            </a:pPr>
            <a:r>
              <a:rPr lang="en-US" sz="5100" b="0" dirty="0">
                <a:effectLst/>
                <a:latin typeface="Arial" panose="020B0604020202020204" pitchFamily="34" charset="0"/>
                <a:ea typeface="Times New Roman" panose="02020603050405020304" pitchFamily="18" charset="0"/>
                <a:cs typeface="Arial" panose="020B0604020202020204" pitchFamily="34" charset="0"/>
              </a:rPr>
              <a:t>Biological receptors are capable of combining with drugs in a number of ways, and the forces that attract the drug to its receptor must be sufficiently strong and long-lasting to permit the initiation of the sequence of events that ends with the biological response. These forces are </a:t>
            </a:r>
            <a:r>
              <a:rPr lang="en-US" sz="5100" i="1" dirty="0">
                <a:effectLst/>
                <a:latin typeface="Arial" panose="020B0604020202020204" pitchFamily="34" charset="0"/>
                <a:ea typeface="Times New Roman" panose="02020603050405020304" pitchFamily="18" charset="0"/>
                <a:cs typeface="Arial" panose="020B0604020202020204" pitchFamily="34" charset="0"/>
              </a:rPr>
              <a:t>chemical bonds</a:t>
            </a:r>
            <a:r>
              <a:rPr lang="en-US" sz="5100" b="0" i="1" dirty="0">
                <a:effectLst/>
                <a:latin typeface="Arial" panose="020B0604020202020204" pitchFamily="34" charset="0"/>
                <a:ea typeface="Times New Roman" panose="02020603050405020304" pitchFamily="18" charset="0"/>
                <a:cs typeface="Arial" panose="020B0604020202020204" pitchFamily="34" charset="0"/>
              </a:rPr>
              <a:t>, </a:t>
            </a:r>
            <a:r>
              <a:rPr lang="en-US" sz="5100" b="0" dirty="0">
                <a:effectLst/>
                <a:latin typeface="Arial" panose="020B0604020202020204" pitchFamily="34" charset="0"/>
                <a:ea typeface="Times New Roman" panose="02020603050405020304" pitchFamily="18" charset="0"/>
                <a:cs typeface="Arial" panose="020B0604020202020204" pitchFamily="34" charset="0"/>
              </a:rPr>
              <a:t>and which form the initial </a:t>
            </a:r>
            <a:r>
              <a:rPr lang="en-US" sz="5100" i="1" dirty="0">
                <a:effectLst/>
                <a:latin typeface="Arial" panose="020B0604020202020204" pitchFamily="34" charset="0"/>
                <a:ea typeface="Times New Roman" panose="02020603050405020304" pitchFamily="18" charset="0"/>
                <a:cs typeface="Arial" panose="020B0604020202020204" pitchFamily="34" charset="0"/>
              </a:rPr>
              <a:t>drug–receptor complex</a:t>
            </a:r>
            <a:r>
              <a:rPr lang="en-US" sz="5100" b="0" dirty="0">
                <a:effectLst/>
                <a:latin typeface="Arial" panose="020B0604020202020204" pitchFamily="34" charset="0"/>
                <a:ea typeface="Times New Roman" panose="02020603050405020304" pitchFamily="18" charset="0"/>
                <a:cs typeface="Arial" panose="020B0604020202020204" pitchFamily="34" charset="0"/>
              </a:rPr>
              <a:t>:</a:t>
            </a:r>
          </a:p>
          <a:p>
            <a:pPr algn="just"/>
            <a:endParaRPr lang="en-US" sz="2800" b="0" dirty="0">
              <a:latin typeface="Arial" panose="020B0604020202020204" pitchFamily="34" charset="0"/>
              <a:ea typeface="Times New Roman" panose="02020603050405020304" pitchFamily="18" charset="0"/>
              <a:cs typeface="Arial" panose="020B0604020202020204" pitchFamily="34" charset="0"/>
            </a:endParaRPr>
          </a:p>
          <a:p>
            <a:pPr marL="2160000" indent="-685800" algn="just">
              <a:buFont typeface="Cambria" panose="02040503050406030204" pitchFamily="18" charset="0"/>
              <a:buChar char="−"/>
            </a:pPr>
            <a:r>
              <a:rPr lang="en-US" sz="5100" dirty="0">
                <a:effectLst/>
                <a:latin typeface="Arial" panose="020B0604020202020204" pitchFamily="34" charset="0"/>
                <a:ea typeface="Times New Roman" panose="02020603050405020304" pitchFamily="18" charset="0"/>
                <a:cs typeface="Arial" panose="020B0604020202020204" pitchFamily="34" charset="0"/>
              </a:rPr>
              <a:t>Ionic bond:</a:t>
            </a:r>
            <a:r>
              <a:rPr lang="en-US" sz="5100" b="0" dirty="0">
                <a:effectLst/>
                <a:latin typeface="Arial" panose="020B0604020202020204" pitchFamily="34" charset="0"/>
                <a:ea typeface="Times New Roman" panose="02020603050405020304" pitchFamily="18" charset="0"/>
                <a:cs typeface="Arial" panose="020B0604020202020204" pitchFamily="34" charset="0"/>
              </a:rPr>
              <a:t> 5 kcal/mole, reversible</a:t>
            </a:r>
          </a:p>
          <a:p>
            <a:pPr marL="2160000" indent="-685800">
              <a:buFont typeface="Cambria" panose="02040503050406030204" pitchFamily="18" charset="0"/>
              <a:buChar char="−"/>
            </a:pPr>
            <a:r>
              <a:rPr lang="en-US" sz="5100" dirty="0">
                <a:latin typeface="Arial" panose="020B0604020202020204" pitchFamily="34" charset="0"/>
                <a:ea typeface="Times New Roman" panose="02020603050405020304" pitchFamily="18" charset="0"/>
                <a:cs typeface="Arial" panose="020B0604020202020204" pitchFamily="34" charset="0"/>
              </a:rPr>
              <a:t>Hydrogen bond</a:t>
            </a:r>
            <a:r>
              <a:rPr lang="en-US" sz="5100" b="0" dirty="0">
                <a:latin typeface="Arial" panose="020B0604020202020204" pitchFamily="34" charset="0"/>
                <a:ea typeface="Times New Roman" panose="02020603050405020304" pitchFamily="18" charset="0"/>
                <a:cs typeface="Arial" panose="020B0604020202020204" pitchFamily="34" charset="0"/>
              </a:rPr>
              <a:t>: reversible, </a:t>
            </a:r>
            <a:r>
              <a:rPr lang="en-US" sz="5100" b="0" dirty="0">
                <a:effectLst/>
                <a:latin typeface="Arial" panose="020B0604020202020204" pitchFamily="34" charset="0"/>
                <a:ea typeface="Times New Roman" panose="02020603050405020304" pitchFamily="18" charset="0"/>
                <a:cs typeface="Arial" panose="020B0604020202020204" pitchFamily="34" charset="0"/>
              </a:rPr>
              <a:t>important in establishing the selectivity and specificity of drug–receptor interactions.</a:t>
            </a:r>
          </a:p>
          <a:p>
            <a:pPr marL="2160000" indent="-685800">
              <a:buFont typeface="Cambria" panose="02040503050406030204" pitchFamily="18" charset="0"/>
              <a:buChar char="−"/>
            </a:pPr>
            <a:r>
              <a:rPr lang="en-US" sz="5100" dirty="0">
                <a:latin typeface="Arial" panose="020B0604020202020204" pitchFamily="34" charset="0"/>
                <a:ea typeface="Times New Roman" panose="02020603050405020304" pitchFamily="18" charset="0"/>
                <a:cs typeface="Arial" panose="020B0604020202020204" pitchFamily="34" charset="0"/>
              </a:rPr>
              <a:t>Van der Waals bond</a:t>
            </a:r>
            <a:r>
              <a:rPr lang="en-US" sz="5100" b="0" dirty="0">
                <a:latin typeface="Arial" panose="020B0604020202020204" pitchFamily="34" charset="0"/>
                <a:ea typeface="Times New Roman" panose="02020603050405020304" pitchFamily="18" charset="0"/>
                <a:cs typeface="Arial" panose="020B0604020202020204" pitchFamily="34" charset="0"/>
              </a:rPr>
              <a:t>: 0.5 </a:t>
            </a:r>
            <a:r>
              <a:rPr lang="en-US" sz="5100" b="0" dirty="0">
                <a:effectLst/>
                <a:latin typeface="Arial" panose="020B0604020202020204" pitchFamily="34" charset="0"/>
                <a:ea typeface="Times New Roman" panose="02020603050405020304" pitchFamily="18" charset="0"/>
                <a:cs typeface="Arial" panose="020B0604020202020204" pitchFamily="34" charset="0"/>
              </a:rPr>
              <a:t>kcal/mole, reversible, important for </a:t>
            </a:r>
            <a:r>
              <a:rPr lang="en-US" sz="5100" b="0" dirty="0">
                <a:solidFill>
                  <a:srgbClr val="000000"/>
                </a:solidFill>
                <a:effectLst/>
                <a:latin typeface="Arial" panose="020B0604020202020204" pitchFamily="34" charset="0"/>
                <a:ea typeface="Times New Roman" panose="02020603050405020304" pitchFamily="18" charset="0"/>
              </a:rPr>
              <a:t>structure–activity relationships among related agonists</a:t>
            </a:r>
            <a:endParaRPr lang="en-US" sz="5100" b="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160000" indent="-685800" algn="just">
              <a:buFont typeface="Cambria" panose="02040503050406030204" pitchFamily="18" charset="0"/>
              <a:buChar char="−"/>
            </a:pPr>
            <a:r>
              <a:rPr lang="en-US" sz="5100" dirty="0">
                <a:effectLst/>
                <a:latin typeface="Arial" panose="020B0604020202020204" pitchFamily="34" charset="0"/>
                <a:ea typeface="Times New Roman" panose="02020603050405020304" pitchFamily="18" charset="0"/>
                <a:cs typeface="Arial" panose="020B0604020202020204" pitchFamily="34" charset="0"/>
              </a:rPr>
              <a:t>Covalent bod</a:t>
            </a:r>
            <a:r>
              <a:rPr lang="en-US" sz="5100" b="0" dirty="0">
                <a:effectLst/>
                <a:latin typeface="Arial" panose="020B0604020202020204" pitchFamily="34" charset="0"/>
                <a:ea typeface="Times New Roman" panose="02020603050405020304" pitchFamily="18" charset="0"/>
                <a:cs typeface="Arial" panose="020B0604020202020204" pitchFamily="34" charset="0"/>
              </a:rPr>
              <a:t>: 100 kcal/mole, irreversible complexes</a:t>
            </a:r>
            <a:endParaRPr lang="en-NG" sz="5100" b="0" dirty="0">
              <a:effectLst/>
              <a:latin typeface="Arial" panose="020B0604020202020204" pitchFamily="34" charset="0"/>
              <a:ea typeface="Times New Roman" panose="02020603050405020304" pitchFamily="18" charset="0"/>
              <a:cs typeface="Arial" panose="020B0604020202020204" pitchFamily="34" charset="0"/>
            </a:endParaRPr>
          </a:p>
          <a:p>
            <a:endParaRPr lang="en-US" sz="32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p>
            <a:r>
              <a:rPr lang="en-US" sz="51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The magnitude of the response is a function of the concentration of drug-receptor complexes formed at any given time</a:t>
            </a:r>
            <a:r>
              <a:rPr lang="en-US" sz="51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
            </a:r>
            <a:endParaRPr lang="en-NG" sz="51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Chemistry of drug receptor binding</a:t>
            </a:r>
          </a:p>
        </p:txBody>
      </p:sp>
    </p:spTree>
    <p:extLst>
      <p:ext uri="{BB962C8B-B14F-4D97-AF65-F5344CB8AC3E}">
        <p14:creationId xmlns:p14="http://schemas.microsoft.com/office/powerpoint/2010/main" val="317804740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cute toxicity/poisoning refers to those adverse effects occurring following exposure to a single dose of a substance, or multiple doses within 24 hours.…"/>
          <p:cNvSpPr txBox="1">
            <a:spLocks noGrp="1"/>
          </p:cNvSpPr>
          <p:nvPr>
            <p:ph type="subTitle" idx="1"/>
          </p:nvPr>
        </p:nvSpPr>
        <p:spPr>
          <a:xfrm>
            <a:off x="1097414" y="2151529"/>
            <a:ext cx="23107290" cy="11295530"/>
          </a:xfrm>
          <a:prstGeom prst="rect">
            <a:avLst/>
          </a:prstGeom>
        </p:spPr>
        <p:txBody>
          <a:bodyPr>
            <a:normAutofit/>
          </a:bodyPr>
          <a:lstStyle/>
          <a:p>
            <a:pPr marL="685800" indent="-685800" algn="just">
              <a:buFont typeface="Arial" panose="020B0604020202020204" pitchFamily="34" charset="0"/>
              <a:buChar char="•"/>
            </a:pPr>
            <a:endParaRPr lang="en-US" sz="60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p>
            <a:pPr algn="just"/>
            <a:r>
              <a:rPr lang="en-US" sz="6000" b="0" dirty="0">
                <a:effectLst/>
                <a:latin typeface="Arial" panose="020B0604020202020204" pitchFamily="34" charset="0"/>
                <a:ea typeface="Times New Roman" panose="02020603050405020304" pitchFamily="18" charset="0"/>
                <a:cs typeface="Arial" panose="020B0604020202020204" pitchFamily="34" charset="0"/>
              </a:rPr>
              <a:t>		A + R             AR               AR*              Response  </a:t>
            </a:r>
          </a:p>
          <a:p>
            <a:pPr algn="just"/>
            <a:endParaRPr lang="en-US" sz="6000" b="0" dirty="0">
              <a:effectLst/>
              <a:latin typeface="Arial" panose="020B0604020202020204" pitchFamily="34" charset="0"/>
              <a:ea typeface="Times New Roman" panose="02020603050405020304" pitchFamily="18" charset="0"/>
              <a:cs typeface="Arial" panose="020B0604020202020204" pitchFamily="34" charset="0"/>
            </a:endParaRPr>
          </a:p>
          <a:p>
            <a:pPr algn="just"/>
            <a:endParaRPr lang="en-US" sz="6000" b="0" dirty="0">
              <a:latin typeface="Arial" panose="020B0604020202020204" pitchFamily="34" charset="0"/>
              <a:ea typeface="Times New Roman" panose="02020603050405020304" pitchFamily="18" charset="0"/>
              <a:cs typeface="Arial" panose="020B0604020202020204" pitchFamily="34" charset="0"/>
            </a:endParaRPr>
          </a:p>
          <a:p>
            <a:pPr algn="just"/>
            <a:r>
              <a:rPr lang="en-US" sz="6000" b="0" dirty="0">
                <a:latin typeface="Arial" panose="020B0604020202020204" pitchFamily="34" charset="0"/>
                <a:ea typeface="Times New Roman" panose="02020603050405020304" pitchFamily="18" charset="0"/>
                <a:cs typeface="Arial" panose="020B0604020202020204" pitchFamily="34" charset="0"/>
              </a:rPr>
              <a:t>		B</a:t>
            </a:r>
            <a:r>
              <a:rPr lang="en-US" sz="6000" b="0" dirty="0">
                <a:effectLst/>
                <a:latin typeface="Arial" panose="020B0604020202020204" pitchFamily="34" charset="0"/>
                <a:ea typeface="Times New Roman" panose="02020603050405020304" pitchFamily="18" charset="0"/>
                <a:cs typeface="Arial" panose="020B0604020202020204" pitchFamily="34" charset="0"/>
              </a:rPr>
              <a:t> + R             BR             No Response</a:t>
            </a:r>
          </a:p>
          <a:p>
            <a:pPr algn="just"/>
            <a:endParaRPr lang="en-US" sz="6000" b="0" dirty="0">
              <a:latin typeface="Arial" panose="020B0604020202020204" pitchFamily="34" charset="0"/>
              <a:ea typeface="Times New Roman" panose="02020603050405020304" pitchFamily="18" charset="0"/>
              <a:cs typeface="Arial" panose="020B0604020202020204" pitchFamily="34" charset="0"/>
            </a:endParaRPr>
          </a:p>
          <a:p>
            <a:pPr algn="just"/>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n-US" b="0" i="1" dirty="0">
                <a:effectLst/>
                <a:latin typeface="Arial" panose="020B0604020202020204" pitchFamily="34" charset="0"/>
                <a:ea typeface="Times New Roman" panose="02020603050405020304" pitchFamily="18" charset="0"/>
                <a:cs typeface="Arial" panose="020B0604020202020204" pitchFamily="34" charset="0"/>
              </a:rPr>
              <a:t>Affinity</a:t>
            </a:r>
            <a:r>
              <a:rPr lang="en-US" b="0" dirty="0">
                <a:effectLst/>
                <a:latin typeface="Arial" panose="020B0604020202020204" pitchFamily="34" charset="0"/>
                <a:ea typeface="Times New Roman" panose="02020603050405020304" pitchFamily="18" charset="0"/>
                <a:cs typeface="Arial" panose="020B0604020202020204" pitchFamily="34" charset="0"/>
              </a:rPr>
              <a:t> is k</a:t>
            </a:r>
            <a:r>
              <a:rPr lang="en-US" b="0" baseline="-25000" dirty="0">
                <a:effectLst/>
                <a:latin typeface="Arial" panose="020B0604020202020204" pitchFamily="34" charset="0"/>
                <a:ea typeface="Times New Roman" panose="02020603050405020304" pitchFamily="18" charset="0"/>
                <a:cs typeface="Arial" panose="020B0604020202020204" pitchFamily="34" charset="0"/>
              </a:rPr>
              <a:t>1</a:t>
            </a:r>
            <a:r>
              <a:rPr lang="en-US" b="0" dirty="0">
                <a:effectLst/>
                <a:latin typeface="Arial" panose="020B0604020202020204" pitchFamily="34" charset="0"/>
                <a:ea typeface="Times New Roman" panose="02020603050405020304" pitchFamily="18" charset="0"/>
                <a:cs typeface="Arial" panose="020B0604020202020204" pitchFamily="34" charset="0"/>
              </a:rPr>
              <a:t>/k</a:t>
            </a:r>
            <a:r>
              <a:rPr lang="en-US" b="0" baseline="-25000" dirty="0">
                <a:effectLst/>
                <a:latin typeface="Arial" panose="020B0604020202020204" pitchFamily="34" charset="0"/>
                <a:ea typeface="Times New Roman" panose="02020603050405020304" pitchFamily="18" charset="0"/>
                <a:cs typeface="Arial" panose="020B0604020202020204" pitchFamily="34" charset="0"/>
              </a:rPr>
              <a:t>2</a:t>
            </a:r>
            <a:r>
              <a:rPr lang="en-US" b="0" dirty="0">
                <a:effectLst/>
                <a:latin typeface="Arial" panose="020B0604020202020204" pitchFamily="34" charset="0"/>
                <a:ea typeface="Times New Roman" panose="02020603050405020304" pitchFamily="18" charset="0"/>
                <a:cs typeface="Arial" panose="020B0604020202020204" pitchFamily="34" charset="0"/>
              </a:rPr>
              <a:t>, and </a:t>
            </a:r>
            <a:r>
              <a:rPr lang="en-US" b="0" i="1" dirty="0">
                <a:effectLst/>
                <a:latin typeface="Arial" panose="020B0604020202020204" pitchFamily="34" charset="0"/>
                <a:ea typeface="Times New Roman" panose="02020603050405020304" pitchFamily="18" charset="0"/>
                <a:cs typeface="Arial" panose="020B0604020202020204" pitchFamily="34" charset="0"/>
              </a:rPr>
              <a:t>efficacy</a:t>
            </a:r>
            <a:r>
              <a:rPr lang="en-US" b="0" dirty="0">
                <a:effectLst/>
                <a:latin typeface="Arial" panose="020B0604020202020204" pitchFamily="34" charset="0"/>
                <a:ea typeface="Times New Roman" panose="02020603050405020304" pitchFamily="18" charset="0"/>
                <a:cs typeface="Arial" panose="020B0604020202020204" pitchFamily="34" charset="0"/>
              </a:rPr>
              <a:t> is represented by k</a:t>
            </a:r>
            <a:r>
              <a:rPr lang="en-US" b="0" baseline="-25000" dirty="0">
                <a:effectLst/>
                <a:latin typeface="Arial" panose="020B0604020202020204" pitchFamily="34" charset="0"/>
                <a:ea typeface="Times New Roman" panose="02020603050405020304" pitchFamily="18" charset="0"/>
                <a:cs typeface="Arial" panose="020B0604020202020204" pitchFamily="34" charset="0"/>
              </a:rPr>
              <a:t>3</a:t>
            </a:r>
            <a:r>
              <a:rPr lang="en-US" b="0" dirty="0">
                <a:effectLst/>
                <a:latin typeface="Arial" panose="020B0604020202020204" pitchFamily="34" charset="0"/>
                <a:ea typeface="Times New Roman" panose="02020603050405020304" pitchFamily="18" charset="0"/>
                <a:cs typeface="Arial" panose="020B0604020202020204" pitchFamily="34" charset="0"/>
              </a:rPr>
              <a:t>/k</a:t>
            </a:r>
            <a:r>
              <a:rPr lang="en-US" b="0" baseline="-25000" dirty="0">
                <a:effectLst/>
                <a:latin typeface="Arial" panose="020B0604020202020204" pitchFamily="34" charset="0"/>
                <a:ea typeface="Times New Roman" panose="02020603050405020304" pitchFamily="18" charset="0"/>
                <a:cs typeface="Arial" panose="020B0604020202020204" pitchFamily="34" charset="0"/>
              </a:rPr>
              <a:t>4</a:t>
            </a:r>
            <a:r>
              <a:rPr lang="en-US" b="0" dirty="0">
                <a:effectLst/>
                <a:latin typeface="Arial" panose="020B0604020202020204" pitchFamily="34" charset="0"/>
                <a:ea typeface="Times New Roman" panose="02020603050405020304" pitchFamily="18" charset="0"/>
                <a:cs typeface="Arial" panose="020B0604020202020204" pitchFamily="34" charset="0"/>
              </a:rPr>
              <a:t>. </a:t>
            </a:r>
          </a:p>
          <a:p>
            <a:pPr algn="just"/>
            <a:r>
              <a:rPr lang="en-US" b="0" dirty="0">
                <a:effectLst/>
                <a:latin typeface="Arial" panose="020B0604020202020204" pitchFamily="34" charset="0"/>
                <a:ea typeface="Times New Roman" panose="02020603050405020304" pitchFamily="18" charset="0"/>
                <a:cs typeface="Arial" panose="020B0604020202020204" pitchFamily="34" charset="0"/>
              </a:rPr>
              <a:t>Ligand A is an agonist, because it leads to activation of the receptor (R), whereas ligand B is an antagonist.</a:t>
            </a:r>
            <a:endParaRPr lang="en-NG" b="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n-US" sz="6000" b="0" dirty="0">
                <a:effectLst/>
                <a:latin typeface="Arial" panose="020B0604020202020204" pitchFamily="34" charset="0"/>
                <a:ea typeface="Times New Roman" panose="02020603050405020304" pitchFamily="18" charset="0"/>
                <a:cs typeface="Arial" panose="020B0604020202020204" pitchFamily="34" charset="0"/>
              </a:rPr>
              <a:t> </a:t>
            </a:r>
            <a:endParaRPr lang="en-NG" sz="6000"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Acute poisoning">
            <a:extLst>
              <a:ext uri="{FF2B5EF4-FFF2-40B4-BE49-F238E27FC236}">
                <a16:creationId xmlns:a16="http://schemas.microsoft.com/office/drawing/2014/main" id="{46AC6F1C-C0C7-B8D2-D16C-C9EC7BE34DCA}"/>
              </a:ext>
            </a:extLst>
          </p:cNvPr>
          <p:cNvSpPr txBox="1">
            <a:spLocks/>
          </p:cNvSpPr>
          <p:nvPr/>
        </p:nvSpPr>
        <p:spPr>
          <a:xfrm>
            <a:off x="1271320" y="589602"/>
            <a:ext cx="22243822" cy="1421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1316703" rtl="0" latinLnBrk="0">
              <a:lnSpc>
                <a:spcPct val="80000"/>
              </a:lnSpc>
              <a:spcBef>
                <a:spcPts val="0"/>
              </a:spcBef>
              <a:spcAft>
                <a:spcPts val="0"/>
              </a:spcAft>
              <a:buClrTx/>
              <a:buSzTx/>
              <a:buFontTx/>
              <a:buNone/>
              <a:tabLst/>
              <a:defRPr sz="6264" b="1" i="0" u="none" strike="noStrike" cap="none" spc="-125" baseline="0">
                <a:solidFill>
                  <a:srgbClr val="FE101C"/>
                </a:solidFill>
                <a:uFillTx/>
                <a:latin typeface="Comic Sans MS"/>
                <a:ea typeface="Comic Sans MS"/>
                <a:cs typeface="Comic Sans MS"/>
                <a:sym typeface="Comic Sans MS"/>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9000" dirty="0">
                <a:latin typeface="Arial" panose="020B0604020202020204" pitchFamily="34" charset="0"/>
                <a:cs typeface="Arial" panose="020B0604020202020204" pitchFamily="34" charset="0"/>
              </a:rPr>
              <a:t>Drug-receptor interactions equations</a:t>
            </a:r>
          </a:p>
        </p:txBody>
      </p:sp>
      <p:cxnSp>
        <p:nvCxnSpPr>
          <p:cNvPr id="51" name="Straight Arrow Connector 50">
            <a:extLst>
              <a:ext uri="{FF2B5EF4-FFF2-40B4-BE49-F238E27FC236}">
                <a16:creationId xmlns:a16="http://schemas.microsoft.com/office/drawing/2014/main" id="{DC54B70D-2508-83DE-50B5-071E1A96F2B4}"/>
              </a:ext>
            </a:extLst>
          </p:cNvPr>
          <p:cNvCxnSpPr/>
          <p:nvPr/>
        </p:nvCxnSpPr>
        <p:spPr>
          <a:xfrm>
            <a:off x="5351929" y="3438261"/>
            <a:ext cx="1584000" cy="0"/>
          </a:xfrm>
          <a:prstGeom prst="straightConnector1">
            <a:avLst/>
          </a:prstGeom>
          <a:noFill/>
          <a:ln w="5715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52" name="Straight Arrow Connector 51">
            <a:extLst>
              <a:ext uri="{FF2B5EF4-FFF2-40B4-BE49-F238E27FC236}">
                <a16:creationId xmlns:a16="http://schemas.microsoft.com/office/drawing/2014/main" id="{6F21064F-BFEE-74AF-F9C0-26907340C09E}"/>
              </a:ext>
            </a:extLst>
          </p:cNvPr>
          <p:cNvCxnSpPr/>
          <p:nvPr/>
        </p:nvCxnSpPr>
        <p:spPr>
          <a:xfrm>
            <a:off x="5351929" y="3816875"/>
            <a:ext cx="1584000" cy="0"/>
          </a:xfrm>
          <a:prstGeom prst="straightConnector1">
            <a:avLst/>
          </a:prstGeom>
          <a:noFill/>
          <a:ln w="57150" cap="flat">
            <a:solidFill>
              <a:srgbClr val="000000"/>
            </a:solidFill>
            <a:prstDash val="solid"/>
            <a:miter lim="400000"/>
            <a:headEnd type="triangle" w="med" len="med"/>
            <a:tailEnd type="none" w="med" len="med"/>
          </a:ln>
          <a:effectLst/>
          <a:sp3d/>
        </p:spPr>
        <p:style>
          <a:lnRef idx="0">
            <a:scrgbClr r="0" g="0" b="0"/>
          </a:lnRef>
          <a:fillRef idx="0">
            <a:scrgbClr r="0" g="0" b="0"/>
          </a:fillRef>
          <a:effectRef idx="0">
            <a:scrgbClr r="0" g="0" b="0"/>
          </a:effectRef>
          <a:fontRef idx="none"/>
        </p:style>
      </p:cxnSp>
      <p:sp>
        <p:nvSpPr>
          <p:cNvPr id="53" name="TextBox 52">
            <a:extLst>
              <a:ext uri="{FF2B5EF4-FFF2-40B4-BE49-F238E27FC236}">
                <a16:creationId xmlns:a16="http://schemas.microsoft.com/office/drawing/2014/main" id="{D191B643-E54C-6C77-D3D4-0FBF6DC472E1}"/>
              </a:ext>
            </a:extLst>
          </p:cNvPr>
          <p:cNvSpPr txBox="1"/>
          <p:nvPr/>
        </p:nvSpPr>
        <p:spPr>
          <a:xfrm>
            <a:off x="5564394" y="2412666"/>
            <a:ext cx="124250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rPr>
              <a:t>k</a:t>
            </a:r>
            <a:r>
              <a:rPr kumimoji="0" lang="en-US" sz="5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rPr>
              <a:t>1</a:t>
            </a:r>
            <a:endParaRPr kumimoji="0" lang="en-NG" sz="5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54" name="TextBox 53">
            <a:extLst>
              <a:ext uri="{FF2B5EF4-FFF2-40B4-BE49-F238E27FC236}">
                <a16:creationId xmlns:a16="http://schemas.microsoft.com/office/drawing/2014/main" id="{71B4B64C-A3AA-2473-640D-43DCC28F997F}"/>
              </a:ext>
            </a:extLst>
          </p:cNvPr>
          <p:cNvSpPr txBox="1"/>
          <p:nvPr/>
        </p:nvSpPr>
        <p:spPr>
          <a:xfrm>
            <a:off x="5463607" y="3816875"/>
            <a:ext cx="124250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rPr>
              <a:t>k</a:t>
            </a:r>
            <a:r>
              <a:rPr lang="en-US" sz="5000" baseline="-25000" dirty="0">
                <a:solidFill>
                  <a:srgbClr val="000000"/>
                </a:solidFill>
                <a:latin typeface="Arial" panose="020B0604020202020204" pitchFamily="34" charset="0"/>
                <a:cs typeface="Arial" panose="020B0604020202020204" pitchFamily="34" charset="0"/>
              </a:rPr>
              <a:t>2</a:t>
            </a:r>
            <a:endParaRPr kumimoji="0" lang="en-NG" sz="5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cxnSp>
        <p:nvCxnSpPr>
          <p:cNvPr id="57" name="Straight Arrow Connector 56">
            <a:extLst>
              <a:ext uri="{FF2B5EF4-FFF2-40B4-BE49-F238E27FC236}">
                <a16:creationId xmlns:a16="http://schemas.microsoft.com/office/drawing/2014/main" id="{65054877-F30D-106E-788C-9193B372773A}"/>
              </a:ext>
            </a:extLst>
          </p:cNvPr>
          <p:cNvCxnSpPr/>
          <p:nvPr/>
        </p:nvCxnSpPr>
        <p:spPr>
          <a:xfrm>
            <a:off x="9296399" y="3429297"/>
            <a:ext cx="1584000" cy="0"/>
          </a:xfrm>
          <a:prstGeom prst="straightConnector1">
            <a:avLst/>
          </a:prstGeom>
          <a:noFill/>
          <a:ln w="5715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58" name="Straight Arrow Connector 57">
            <a:extLst>
              <a:ext uri="{FF2B5EF4-FFF2-40B4-BE49-F238E27FC236}">
                <a16:creationId xmlns:a16="http://schemas.microsoft.com/office/drawing/2014/main" id="{E680B0ED-5D55-D92C-53CE-080F8276DE8A}"/>
              </a:ext>
            </a:extLst>
          </p:cNvPr>
          <p:cNvCxnSpPr/>
          <p:nvPr/>
        </p:nvCxnSpPr>
        <p:spPr>
          <a:xfrm>
            <a:off x="9296399" y="3807911"/>
            <a:ext cx="1584000" cy="0"/>
          </a:xfrm>
          <a:prstGeom prst="straightConnector1">
            <a:avLst/>
          </a:prstGeom>
          <a:noFill/>
          <a:ln w="57150" cap="flat">
            <a:solidFill>
              <a:srgbClr val="000000"/>
            </a:solidFill>
            <a:prstDash val="solid"/>
            <a:miter lim="400000"/>
            <a:headEnd type="triangle" w="med" len="med"/>
            <a:tailEnd type="none" w="med" len="med"/>
          </a:ln>
          <a:effectLst/>
          <a:sp3d/>
        </p:spPr>
        <p:style>
          <a:lnRef idx="0">
            <a:scrgbClr r="0" g="0" b="0"/>
          </a:lnRef>
          <a:fillRef idx="0">
            <a:scrgbClr r="0" g="0" b="0"/>
          </a:fillRef>
          <a:effectRef idx="0">
            <a:scrgbClr r="0" g="0" b="0"/>
          </a:effectRef>
          <a:fontRef idx="none"/>
        </p:style>
      </p:cxnSp>
      <p:sp>
        <p:nvSpPr>
          <p:cNvPr id="59" name="TextBox 58">
            <a:extLst>
              <a:ext uri="{FF2B5EF4-FFF2-40B4-BE49-F238E27FC236}">
                <a16:creationId xmlns:a16="http://schemas.microsoft.com/office/drawing/2014/main" id="{AC2623CB-7230-CE04-5818-26682ED8A351}"/>
              </a:ext>
            </a:extLst>
          </p:cNvPr>
          <p:cNvSpPr txBox="1"/>
          <p:nvPr/>
        </p:nvSpPr>
        <p:spPr>
          <a:xfrm>
            <a:off x="9455076" y="2376808"/>
            <a:ext cx="124250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rPr>
              <a:t>k</a:t>
            </a:r>
            <a:r>
              <a:rPr lang="en-US" sz="5000" baseline="-25000" dirty="0">
                <a:solidFill>
                  <a:srgbClr val="000000"/>
                </a:solidFill>
                <a:latin typeface="Arial" panose="020B0604020202020204" pitchFamily="34" charset="0"/>
                <a:cs typeface="Arial" panose="020B0604020202020204" pitchFamily="34" charset="0"/>
              </a:rPr>
              <a:t>3</a:t>
            </a:r>
            <a:endParaRPr kumimoji="0" lang="en-NG" sz="5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60" name="TextBox 59">
            <a:extLst>
              <a:ext uri="{FF2B5EF4-FFF2-40B4-BE49-F238E27FC236}">
                <a16:creationId xmlns:a16="http://schemas.microsoft.com/office/drawing/2014/main" id="{B8E04883-7FCB-D84B-5FAE-C49BFD6E39CE}"/>
              </a:ext>
            </a:extLst>
          </p:cNvPr>
          <p:cNvSpPr txBox="1"/>
          <p:nvPr/>
        </p:nvSpPr>
        <p:spPr>
          <a:xfrm>
            <a:off x="9408077" y="3807911"/>
            <a:ext cx="124250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rPr>
              <a:t>k</a:t>
            </a:r>
            <a:r>
              <a:rPr kumimoji="0" lang="en-US" sz="5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rPr>
              <a:t>4</a:t>
            </a:r>
            <a:endParaRPr kumimoji="0" lang="en-NG" sz="5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cxnSp>
        <p:nvCxnSpPr>
          <p:cNvPr id="61" name="Straight Arrow Connector 60">
            <a:extLst>
              <a:ext uri="{FF2B5EF4-FFF2-40B4-BE49-F238E27FC236}">
                <a16:creationId xmlns:a16="http://schemas.microsoft.com/office/drawing/2014/main" id="{2E28343D-5D5F-B41D-2D22-405F7E3867D7}"/>
              </a:ext>
            </a:extLst>
          </p:cNvPr>
          <p:cNvCxnSpPr/>
          <p:nvPr/>
        </p:nvCxnSpPr>
        <p:spPr>
          <a:xfrm>
            <a:off x="13671176" y="3635485"/>
            <a:ext cx="1584000" cy="0"/>
          </a:xfrm>
          <a:prstGeom prst="straightConnector1">
            <a:avLst/>
          </a:prstGeom>
          <a:noFill/>
          <a:ln w="5715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2" name="Straight Arrow Connector 61">
            <a:extLst>
              <a:ext uri="{FF2B5EF4-FFF2-40B4-BE49-F238E27FC236}">
                <a16:creationId xmlns:a16="http://schemas.microsoft.com/office/drawing/2014/main" id="{882A4323-DF69-4085-8B06-52F4728E0C90}"/>
              </a:ext>
            </a:extLst>
          </p:cNvPr>
          <p:cNvCxnSpPr/>
          <p:nvPr/>
        </p:nvCxnSpPr>
        <p:spPr>
          <a:xfrm>
            <a:off x="5504329" y="6172497"/>
            <a:ext cx="1584000" cy="0"/>
          </a:xfrm>
          <a:prstGeom prst="straightConnector1">
            <a:avLst/>
          </a:prstGeom>
          <a:noFill/>
          <a:ln w="5715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3" name="Straight Arrow Connector 62">
            <a:extLst>
              <a:ext uri="{FF2B5EF4-FFF2-40B4-BE49-F238E27FC236}">
                <a16:creationId xmlns:a16="http://schemas.microsoft.com/office/drawing/2014/main" id="{5CDB2997-984E-5086-996A-7E83140F1304}"/>
              </a:ext>
            </a:extLst>
          </p:cNvPr>
          <p:cNvCxnSpPr/>
          <p:nvPr/>
        </p:nvCxnSpPr>
        <p:spPr>
          <a:xfrm>
            <a:off x="5477435" y="6551111"/>
            <a:ext cx="1584000" cy="0"/>
          </a:xfrm>
          <a:prstGeom prst="straightConnector1">
            <a:avLst/>
          </a:prstGeom>
          <a:noFill/>
          <a:ln w="57150" cap="flat">
            <a:solidFill>
              <a:srgbClr val="000000"/>
            </a:solidFill>
            <a:prstDash val="solid"/>
            <a:miter lim="400000"/>
            <a:headEnd type="triangle" w="med" len="med"/>
            <a:tailEnd type="none" w="med" len="med"/>
          </a:ln>
          <a:effectLst/>
          <a:sp3d/>
        </p:spPr>
        <p:style>
          <a:lnRef idx="0">
            <a:scrgbClr r="0" g="0" b="0"/>
          </a:lnRef>
          <a:fillRef idx="0">
            <a:scrgbClr r="0" g="0" b="0"/>
          </a:fillRef>
          <a:effectRef idx="0">
            <a:scrgbClr r="0" g="0" b="0"/>
          </a:effectRef>
          <a:fontRef idx="none"/>
        </p:style>
      </p:cxnSp>
      <p:sp>
        <p:nvSpPr>
          <p:cNvPr id="128" name="TextBox 127">
            <a:extLst>
              <a:ext uri="{FF2B5EF4-FFF2-40B4-BE49-F238E27FC236}">
                <a16:creationId xmlns:a16="http://schemas.microsoft.com/office/drawing/2014/main" id="{11EFE653-D010-0B8B-0582-616A0E0A8826}"/>
              </a:ext>
            </a:extLst>
          </p:cNvPr>
          <p:cNvSpPr txBox="1"/>
          <p:nvPr/>
        </p:nvSpPr>
        <p:spPr>
          <a:xfrm>
            <a:off x="5616007" y="6551111"/>
            <a:ext cx="124250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rPr>
              <a:t>k</a:t>
            </a:r>
            <a:r>
              <a:rPr lang="en-US" sz="5000" baseline="-25000" dirty="0">
                <a:solidFill>
                  <a:srgbClr val="000000"/>
                </a:solidFill>
                <a:latin typeface="Arial" panose="020B0604020202020204" pitchFamily="34" charset="0"/>
                <a:cs typeface="Arial" panose="020B0604020202020204" pitchFamily="34" charset="0"/>
              </a:rPr>
              <a:t>2</a:t>
            </a:r>
            <a:endParaRPr kumimoji="0" lang="en-NG" sz="5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132" name="TextBox 131">
            <a:extLst>
              <a:ext uri="{FF2B5EF4-FFF2-40B4-BE49-F238E27FC236}">
                <a16:creationId xmlns:a16="http://schemas.microsoft.com/office/drawing/2014/main" id="{0BC5EBB2-78A4-585F-D995-D9FF98B5F7BD}"/>
              </a:ext>
            </a:extLst>
          </p:cNvPr>
          <p:cNvSpPr txBox="1"/>
          <p:nvPr/>
        </p:nvSpPr>
        <p:spPr>
          <a:xfrm>
            <a:off x="5609218" y="5227583"/>
            <a:ext cx="124250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rPr>
              <a:t>k</a:t>
            </a:r>
            <a:r>
              <a:rPr kumimoji="0" lang="en-US" sz="5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rPr>
              <a:t>1</a:t>
            </a:r>
            <a:endParaRPr kumimoji="0" lang="en-NG" sz="50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cxnSp>
        <p:nvCxnSpPr>
          <p:cNvPr id="134" name="Straight Arrow Connector 133">
            <a:extLst>
              <a:ext uri="{FF2B5EF4-FFF2-40B4-BE49-F238E27FC236}">
                <a16:creationId xmlns:a16="http://schemas.microsoft.com/office/drawing/2014/main" id="{B63A8F4B-E5DE-58B8-A5BC-FC1872BA0A30}"/>
              </a:ext>
            </a:extLst>
          </p:cNvPr>
          <p:cNvCxnSpPr/>
          <p:nvPr/>
        </p:nvCxnSpPr>
        <p:spPr>
          <a:xfrm>
            <a:off x="9117105" y="6342823"/>
            <a:ext cx="1584000" cy="0"/>
          </a:xfrm>
          <a:prstGeom prst="straightConnector1">
            <a:avLst/>
          </a:prstGeom>
          <a:noFill/>
          <a:ln w="5715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433637367"/>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1616</TotalTime>
  <Words>2764</Words>
  <Application>Microsoft Office PowerPoint</Application>
  <PresentationFormat>Custom</PresentationFormat>
  <Paragraphs>292</Paragraphs>
  <Slides>28</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Cambria</vt:lpstr>
      <vt:lpstr>Helvetica Neue</vt:lpstr>
      <vt:lpstr>Helvetica Neue Medium</vt:lpstr>
      <vt:lpstr>Times New Roman</vt:lpstr>
      <vt:lpstr>Wingdings</vt:lpstr>
      <vt:lpstr>21_BasicWhite</vt:lpstr>
      <vt:lpstr>Lecture on  PCO 351 (General Principles of Pharmacology)  Pharmacodynamics  Niger Delta University  December, 2022</vt:lpstr>
      <vt:lpstr>Binding of drug molecules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of Acute Poisoning</dc:title>
  <cp:lastModifiedBy>Sydney Aprioku</cp:lastModifiedBy>
  <cp:revision>36</cp:revision>
  <dcterms:modified xsi:type="dcterms:W3CDTF">2022-12-11T21:50:13Z</dcterms:modified>
</cp:coreProperties>
</file>