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9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D80AB-4C5D-920B-7B20-C2CB7A780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721D477-50B0-4DE3-096A-2F1DD437B569}"/>
              </a:ext>
            </a:extLst>
          </p:cNvPr>
          <p:cNvCxnSpPr>
            <a:cxnSpLocks/>
            <a:stCxn id="7" idx="3"/>
            <a:endCxn id="40" idx="1"/>
          </p:cNvCxnSpPr>
          <p:nvPr/>
        </p:nvCxnSpPr>
        <p:spPr>
          <a:xfrm>
            <a:off x="1019635" y="3426443"/>
            <a:ext cx="2334084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  <a:alpha val="56000"/>
                  </a:schemeClr>
                </a:gs>
                <a:gs pos="6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E559FF0-FC95-F1F5-9AEF-1A4D76017557}"/>
              </a:ext>
            </a:extLst>
          </p:cNvPr>
          <p:cNvCxnSpPr>
            <a:cxnSpLocks/>
            <a:endCxn id="43" idx="1"/>
          </p:cNvCxnSpPr>
          <p:nvPr/>
        </p:nvCxnSpPr>
        <p:spPr>
          <a:xfrm>
            <a:off x="3788722" y="3426443"/>
            <a:ext cx="2341636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  <a:alpha val="56000"/>
                  </a:schemeClr>
                </a:gs>
                <a:gs pos="6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40BE4E4-C511-1B73-D551-9499FE0AC15D}"/>
              </a:ext>
            </a:extLst>
          </p:cNvPr>
          <p:cNvCxnSpPr>
            <a:cxnSpLocks/>
            <a:endCxn id="44" idx="1"/>
          </p:cNvCxnSpPr>
          <p:nvPr/>
        </p:nvCxnSpPr>
        <p:spPr>
          <a:xfrm>
            <a:off x="6557809" y="3426443"/>
            <a:ext cx="2323297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  <a:alpha val="56000"/>
                  </a:schemeClr>
                </a:gs>
                <a:gs pos="6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4C39075-67F2-5E01-2A74-E92D4FAFD483}"/>
              </a:ext>
            </a:extLst>
          </p:cNvPr>
          <p:cNvCxnSpPr>
            <a:cxnSpLocks/>
          </p:cNvCxnSpPr>
          <p:nvPr/>
        </p:nvCxnSpPr>
        <p:spPr>
          <a:xfrm>
            <a:off x="9326898" y="3426443"/>
            <a:ext cx="2255502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  <a:alpha val="56000"/>
                  </a:schemeClr>
                </a:gs>
                <a:gs pos="6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E5003CE-999C-B63A-CB53-76B9B70FEDA0}"/>
              </a:ext>
            </a:extLst>
          </p:cNvPr>
          <p:cNvSpPr/>
          <p:nvPr/>
        </p:nvSpPr>
        <p:spPr>
          <a:xfrm>
            <a:off x="619620" y="2269864"/>
            <a:ext cx="2655515" cy="779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Digital Readiness &amp; Opportunity Assessment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C318BA-A7C8-0642-8DC9-5FF0356B06F8}"/>
              </a:ext>
            </a:extLst>
          </p:cNvPr>
          <p:cNvSpPr/>
          <p:nvPr/>
        </p:nvSpPr>
        <p:spPr>
          <a:xfrm>
            <a:off x="3388708" y="2269864"/>
            <a:ext cx="2655515" cy="779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Vision, Strategy &amp; </a:t>
            </a: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Roadmap Development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2546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5A589B-6CBB-15C6-60A5-4410D90A1016}"/>
              </a:ext>
            </a:extLst>
          </p:cNvPr>
          <p:cNvSpPr/>
          <p:nvPr/>
        </p:nvSpPr>
        <p:spPr>
          <a:xfrm>
            <a:off x="6157795" y="2269864"/>
            <a:ext cx="2655515" cy="779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Solution Design &amp; Technology Enablement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2546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55A0B2-AFD5-C206-3DF8-08426B67783C}"/>
              </a:ext>
            </a:extLst>
          </p:cNvPr>
          <p:cNvSpPr/>
          <p:nvPr/>
        </p:nvSpPr>
        <p:spPr>
          <a:xfrm>
            <a:off x="8926884" y="2269864"/>
            <a:ext cx="2655515" cy="779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546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Execution, Measurement &amp; Continuous Optimization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2546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CCEEC-2F6A-A8E4-5A61-73AEF11D36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/>
          <a:lstStyle/>
          <a:p>
            <a:r>
              <a:rPr lang="en-US" dirty="0"/>
              <a:t>Our 4-Stage Framework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EDF50B-4D0F-20AA-5BDD-4F91A2F8BAC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ED73A-88E3-CE4E-02D1-07084EE14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BCE7C4-5E48-BD23-8CE5-42F9726DE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02DED0-EA56-87F3-1E39-A59AE4EB42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/>
          <a:lstStyle/>
          <a:p>
            <a:r>
              <a:rPr lang="en-US" dirty="0"/>
              <a:t>Our 4-Stage Framework for Delivering Measurable Business Value Through Digital Transformation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A846A3-00CE-828B-F3F2-55AD23E32D31}"/>
              </a:ext>
            </a:extLst>
          </p:cNvPr>
          <p:cNvSpPr txBox="1"/>
          <p:nvPr/>
        </p:nvSpPr>
        <p:spPr>
          <a:xfrm>
            <a:off x="757375" y="4049041"/>
            <a:ext cx="2517759" cy="12109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Evaluate current digital maturity, market position, customer expectations, and operational challenges to identify new opportunities.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6DD58B-4DF5-AB88-5B5F-1A3130F4184C}"/>
              </a:ext>
            </a:extLst>
          </p:cNvPr>
          <p:cNvSpPr txBox="1">
            <a:spLocks/>
          </p:cNvSpPr>
          <p:nvPr/>
        </p:nvSpPr>
        <p:spPr>
          <a:xfrm>
            <a:off x="3536484" y="4049041"/>
            <a:ext cx="2517759" cy="12109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Define a future-ready digital vision, set measurable business outcomes, and build a clear, actionable roadmap for execution.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611184-05BC-70EC-1F6B-0B3371778492}"/>
              </a:ext>
            </a:extLst>
          </p:cNvPr>
          <p:cNvSpPr txBox="1">
            <a:spLocks/>
          </p:cNvSpPr>
          <p:nvPr/>
        </p:nvSpPr>
        <p:spPr>
          <a:xfrm>
            <a:off x="6305571" y="4049041"/>
            <a:ext cx="2517759" cy="12109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Design customer-centric, data-driven digital solutions and implement the right technologies to modernize operations and experiences.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E1095D-083C-6342-AC45-E3FC070DA308}"/>
              </a:ext>
            </a:extLst>
          </p:cNvPr>
          <p:cNvSpPr txBox="1">
            <a:spLocks/>
          </p:cNvSpPr>
          <p:nvPr/>
        </p:nvSpPr>
        <p:spPr>
          <a:xfrm>
            <a:off x="9074660" y="4049041"/>
            <a:ext cx="2517759" cy="12109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Deploy initiatives at scale, track business impact, and refine digital strategies through continuous feedback and innovation.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C31455-853A-3FA5-19A6-463261EA4419}"/>
              </a:ext>
            </a:extLst>
          </p:cNvPr>
          <p:cNvSpPr/>
          <p:nvPr/>
        </p:nvSpPr>
        <p:spPr>
          <a:xfrm>
            <a:off x="619621" y="3226436"/>
            <a:ext cx="400014" cy="40001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181D83-3322-882B-90DD-9CA9B52425F4}"/>
              </a:ext>
            </a:extLst>
          </p:cNvPr>
          <p:cNvSpPr/>
          <p:nvPr/>
        </p:nvSpPr>
        <p:spPr>
          <a:xfrm>
            <a:off x="3388708" y="3226436"/>
            <a:ext cx="400014" cy="40001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10FBD6E-FB50-17B7-FB2F-1CF6F95355F9}"/>
              </a:ext>
            </a:extLst>
          </p:cNvPr>
          <p:cNvSpPr/>
          <p:nvPr/>
        </p:nvSpPr>
        <p:spPr>
          <a:xfrm>
            <a:off x="6157795" y="3226436"/>
            <a:ext cx="400014" cy="40001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4D49CE5-E6DA-A581-4147-5B64C22E8C20}"/>
              </a:ext>
            </a:extLst>
          </p:cNvPr>
          <p:cNvSpPr/>
          <p:nvPr/>
        </p:nvSpPr>
        <p:spPr>
          <a:xfrm>
            <a:off x="8926884" y="3226436"/>
            <a:ext cx="400014" cy="40001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4D9FCCD-3D4F-4E23-B586-63484BBD3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778" y="3318593"/>
            <a:ext cx="215700" cy="2157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C3AC34-5F25-1643-048D-4E7A829981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58687" y="3296415"/>
            <a:ext cx="260057" cy="260057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263B6D4-CDAE-5A3E-29C9-23A28BC672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227774" y="3296415"/>
            <a:ext cx="260057" cy="260057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F441CB3-A02E-52D4-F2A1-68BC00553D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996862" y="3296415"/>
            <a:ext cx="260057" cy="260057"/>
          </a:xfrm>
          <a:prstGeom prst="rect">
            <a:avLst/>
          </a:prstGeom>
        </p:spPr>
      </p:pic>
      <p:sp>
        <p:nvSpPr>
          <p:cNvPr id="40" name="Isosceles Triangle 47">
            <a:extLst>
              <a:ext uri="{FF2B5EF4-FFF2-40B4-BE49-F238E27FC236}">
                <a16:creationId xmlns:a16="http://schemas.microsoft.com/office/drawing/2014/main" id="{182DA8F0-9294-0DC0-762B-E78EC473A1CF}"/>
              </a:ext>
            </a:extLst>
          </p:cNvPr>
          <p:cNvSpPr/>
          <p:nvPr/>
        </p:nvSpPr>
        <p:spPr>
          <a:xfrm rot="5400000">
            <a:off x="3229520" y="3378367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3" name="Isosceles Triangle 47">
            <a:extLst>
              <a:ext uri="{FF2B5EF4-FFF2-40B4-BE49-F238E27FC236}">
                <a16:creationId xmlns:a16="http://schemas.microsoft.com/office/drawing/2014/main" id="{17877681-C6F3-A7E6-8AD8-2145DC7B1016}"/>
              </a:ext>
            </a:extLst>
          </p:cNvPr>
          <p:cNvSpPr/>
          <p:nvPr/>
        </p:nvSpPr>
        <p:spPr>
          <a:xfrm rot="5400000">
            <a:off x="6006159" y="3378367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4" name="Isosceles Triangle 47">
            <a:extLst>
              <a:ext uri="{FF2B5EF4-FFF2-40B4-BE49-F238E27FC236}">
                <a16:creationId xmlns:a16="http://schemas.microsoft.com/office/drawing/2014/main" id="{65AA7974-19F4-DD29-33CB-C242263FCD56}"/>
              </a:ext>
            </a:extLst>
          </p:cNvPr>
          <p:cNvSpPr/>
          <p:nvPr/>
        </p:nvSpPr>
        <p:spPr>
          <a:xfrm rot="5400000">
            <a:off x="8756907" y="3378367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5" name="Isosceles Triangle 47">
            <a:extLst>
              <a:ext uri="{FF2B5EF4-FFF2-40B4-BE49-F238E27FC236}">
                <a16:creationId xmlns:a16="http://schemas.microsoft.com/office/drawing/2014/main" id="{CDF4370F-70E1-B0D1-1201-91C741E96040}"/>
              </a:ext>
            </a:extLst>
          </p:cNvPr>
          <p:cNvSpPr/>
          <p:nvPr/>
        </p:nvSpPr>
        <p:spPr>
          <a:xfrm rot="5400000">
            <a:off x="11448180" y="3378367"/>
            <a:ext cx="152246" cy="96152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9" name="Isosceles Triangle 47">
            <a:extLst>
              <a:ext uri="{FF2B5EF4-FFF2-40B4-BE49-F238E27FC236}">
                <a16:creationId xmlns:a16="http://schemas.microsoft.com/office/drawing/2014/main" id="{0F9EF461-44E4-6B93-A3A2-B539B5D1A47F}"/>
              </a:ext>
            </a:extLst>
          </p:cNvPr>
          <p:cNvSpPr/>
          <p:nvPr/>
        </p:nvSpPr>
        <p:spPr>
          <a:xfrm rot="10800000">
            <a:off x="743505" y="3765441"/>
            <a:ext cx="152246" cy="61015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Isosceles Triangle 47">
            <a:extLst>
              <a:ext uri="{FF2B5EF4-FFF2-40B4-BE49-F238E27FC236}">
                <a16:creationId xmlns:a16="http://schemas.microsoft.com/office/drawing/2014/main" id="{58075720-B07C-6D03-F9FA-EE4E2FEA8D73}"/>
              </a:ext>
            </a:extLst>
          </p:cNvPr>
          <p:cNvSpPr/>
          <p:nvPr/>
        </p:nvSpPr>
        <p:spPr>
          <a:xfrm rot="10800000">
            <a:off x="3512592" y="3765441"/>
            <a:ext cx="152246" cy="61015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1" name="Isosceles Triangle 47">
            <a:extLst>
              <a:ext uri="{FF2B5EF4-FFF2-40B4-BE49-F238E27FC236}">
                <a16:creationId xmlns:a16="http://schemas.microsoft.com/office/drawing/2014/main" id="{C79D3ABE-CBCC-A72E-AE53-18070F1A8AB9}"/>
              </a:ext>
            </a:extLst>
          </p:cNvPr>
          <p:cNvSpPr/>
          <p:nvPr/>
        </p:nvSpPr>
        <p:spPr>
          <a:xfrm rot="10800000">
            <a:off x="6281679" y="3765441"/>
            <a:ext cx="152246" cy="61015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2" name="Isosceles Triangle 47">
            <a:extLst>
              <a:ext uri="{FF2B5EF4-FFF2-40B4-BE49-F238E27FC236}">
                <a16:creationId xmlns:a16="http://schemas.microsoft.com/office/drawing/2014/main" id="{0367F05D-083F-5076-250E-E0AA51A355C1}"/>
              </a:ext>
            </a:extLst>
          </p:cNvPr>
          <p:cNvSpPr/>
          <p:nvPr/>
        </p:nvSpPr>
        <p:spPr>
          <a:xfrm rot="10800000">
            <a:off x="9050765" y="3765441"/>
            <a:ext cx="152246" cy="61015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>
            <a:solidFill>
              <a:schemeClr val="accent4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876E4BF-D934-2C89-3CC6-C83D04975D05}"/>
              </a:ext>
            </a:extLst>
          </p:cNvPr>
          <p:cNvCxnSpPr/>
          <p:nvPr/>
        </p:nvCxnSpPr>
        <p:spPr>
          <a:xfrm>
            <a:off x="619620" y="4049041"/>
            <a:ext cx="0" cy="1508105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6E892B2-7E56-DEA8-2570-47A734BFE4BD}"/>
              </a:ext>
            </a:extLst>
          </p:cNvPr>
          <p:cNvCxnSpPr/>
          <p:nvPr/>
        </p:nvCxnSpPr>
        <p:spPr>
          <a:xfrm>
            <a:off x="3388708" y="4049041"/>
            <a:ext cx="0" cy="1508105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139B635-B634-45A3-9C16-86CC06192863}"/>
              </a:ext>
            </a:extLst>
          </p:cNvPr>
          <p:cNvCxnSpPr/>
          <p:nvPr/>
        </p:nvCxnSpPr>
        <p:spPr>
          <a:xfrm>
            <a:off x="6157795" y="4049041"/>
            <a:ext cx="0" cy="1508105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90DCD55-17DD-9291-EB09-FFE9154B45E9}"/>
              </a:ext>
            </a:extLst>
          </p:cNvPr>
          <p:cNvCxnSpPr/>
          <p:nvPr/>
        </p:nvCxnSpPr>
        <p:spPr>
          <a:xfrm>
            <a:off x="8926883" y="4049041"/>
            <a:ext cx="0" cy="1508105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86DAFFF-622E-9564-4AF7-C7A6C1FEED55}"/>
              </a:ext>
            </a:extLst>
          </p:cNvPr>
          <p:cNvCxnSpPr/>
          <p:nvPr/>
        </p:nvCxnSpPr>
        <p:spPr>
          <a:xfrm>
            <a:off x="619620" y="2269865"/>
            <a:ext cx="0" cy="779318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1F35444-786A-8D4B-9C4E-BBEB376BAF1D}"/>
              </a:ext>
            </a:extLst>
          </p:cNvPr>
          <p:cNvCxnSpPr/>
          <p:nvPr/>
        </p:nvCxnSpPr>
        <p:spPr>
          <a:xfrm>
            <a:off x="3388708" y="2269865"/>
            <a:ext cx="0" cy="779318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573A27D-455A-5FDC-C0EC-620C96CB4E0D}"/>
              </a:ext>
            </a:extLst>
          </p:cNvPr>
          <p:cNvCxnSpPr/>
          <p:nvPr/>
        </p:nvCxnSpPr>
        <p:spPr>
          <a:xfrm>
            <a:off x="6157795" y="2269865"/>
            <a:ext cx="0" cy="779318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931282F-690B-4C2E-2704-081DDE3D04F2}"/>
              </a:ext>
            </a:extLst>
          </p:cNvPr>
          <p:cNvCxnSpPr/>
          <p:nvPr/>
        </p:nvCxnSpPr>
        <p:spPr>
          <a:xfrm>
            <a:off x="8926883" y="2269865"/>
            <a:ext cx="0" cy="779318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639CC8BE-E37C-4D46-441C-81E97FEB9D27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latin typeface="Montserrat SemiBold" pitchFamily="2" charset="0"/>
              </a:rPr>
              <a:t>Our 4-Step Approach to Strategy, Execution, and Optimization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9C5E41E-44E1-7797-12C8-27EEF96DB9B2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54" name="Parallelogram 53">
              <a:extLst>
                <a:ext uri="{FF2B5EF4-FFF2-40B4-BE49-F238E27FC236}">
                  <a16:creationId xmlns:a16="http://schemas.microsoft.com/office/drawing/2014/main" id="{1DE2D38D-59BA-62CB-09B6-2B7811FF100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63" name="Parallelogram 62">
              <a:extLst>
                <a:ext uri="{FF2B5EF4-FFF2-40B4-BE49-F238E27FC236}">
                  <a16:creationId xmlns:a16="http://schemas.microsoft.com/office/drawing/2014/main" id="{D1A9F046-8AFC-F1FA-A252-7D1D7E724B6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64" name="Parallelogram 63">
              <a:extLst>
                <a:ext uri="{FF2B5EF4-FFF2-40B4-BE49-F238E27FC236}">
                  <a16:creationId xmlns:a16="http://schemas.microsoft.com/office/drawing/2014/main" id="{6090367D-9837-9AC6-FCFC-E566AF12FB7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44728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8791</TotalTime>
  <Words>126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59</cp:revision>
  <dcterms:created xsi:type="dcterms:W3CDTF">2025-04-10T11:11:23Z</dcterms:created>
  <dcterms:modified xsi:type="dcterms:W3CDTF">2025-10-16T07:58:55Z</dcterms:modified>
  <cp:category/>
</cp:coreProperties>
</file>