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48"/>
  </p:notesMasterIdLst>
  <p:sldIdLst>
    <p:sldId id="256" r:id="rId2"/>
    <p:sldId id="297" r:id="rId3"/>
    <p:sldId id="258" r:id="rId4"/>
    <p:sldId id="343" r:id="rId5"/>
    <p:sldId id="259" r:id="rId6"/>
    <p:sldId id="300" r:id="rId7"/>
    <p:sldId id="301" r:id="rId8"/>
    <p:sldId id="302" r:id="rId9"/>
    <p:sldId id="303" r:id="rId10"/>
    <p:sldId id="304" r:id="rId11"/>
    <p:sldId id="305" r:id="rId12"/>
    <p:sldId id="340" r:id="rId13"/>
    <p:sldId id="306" r:id="rId14"/>
    <p:sldId id="344" r:id="rId15"/>
    <p:sldId id="307" r:id="rId16"/>
    <p:sldId id="309" r:id="rId17"/>
    <p:sldId id="311" r:id="rId18"/>
    <p:sldId id="313" r:id="rId19"/>
    <p:sldId id="314" r:id="rId20"/>
    <p:sldId id="315" r:id="rId21"/>
    <p:sldId id="312" r:id="rId22"/>
    <p:sldId id="345" r:id="rId23"/>
    <p:sldId id="316" r:id="rId24"/>
    <p:sldId id="317" r:id="rId25"/>
    <p:sldId id="318" r:id="rId26"/>
    <p:sldId id="320" r:id="rId27"/>
    <p:sldId id="321" r:id="rId28"/>
    <p:sldId id="322" r:id="rId29"/>
    <p:sldId id="324" r:id="rId30"/>
    <p:sldId id="325" r:id="rId31"/>
    <p:sldId id="326" r:id="rId32"/>
    <p:sldId id="327" r:id="rId33"/>
    <p:sldId id="328" r:id="rId34"/>
    <p:sldId id="330" r:id="rId35"/>
    <p:sldId id="332" r:id="rId36"/>
    <p:sldId id="331" r:id="rId37"/>
    <p:sldId id="334" r:id="rId38"/>
    <p:sldId id="329" r:id="rId39"/>
    <p:sldId id="333" r:id="rId40"/>
    <p:sldId id="279" r:id="rId41"/>
    <p:sldId id="335" r:id="rId42"/>
    <p:sldId id="336" r:id="rId43"/>
    <p:sldId id="339" r:id="rId44"/>
    <p:sldId id="337" r:id="rId45"/>
    <p:sldId id="338" r:id="rId46"/>
    <p:sldId id="341" r:id="rId47"/>
  </p:sldIdLst>
  <p:sldSz cx="9144000" cy="5143500" type="screen16x9"/>
  <p:notesSz cx="6858000" cy="9144000"/>
  <p:embeddedFontLst>
    <p:embeddedFont>
      <p:font typeface="Catamaran Light" panose="020B0604020202020204" charset="0"/>
      <p:regular r:id="rId49"/>
      <p:bold r:id="rId50"/>
    </p:embeddedFont>
    <p:embeddedFont>
      <p:font typeface="Fira Sans Extra Condensed Medium" panose="020B0604020202020204" charset="0"/>
      <p:regular r:id="rId51"/>
      <p:bold r:id="rId52"/>
      <p:italic r:id="rId53"/>
      <p:boldItalic r:id="rId54"/>
    </p:embeddedFont>
    <p:embeddedFont>
      <p:font typeface="Livvic" pitchFamily="2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FFC8"/>
    <a:srgbClr val="FFB3BA"/>
    <a:srgbClr val="CCFF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73E6C07-C922-4D83-96EA-9B2FFA9A4BCA}">
  <a:tblStyle styleId="{773E6C07-C922-4D83-96EA-9B2FFA9A4B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6" autoAdjust="0"/>
    <p:restoredTop sz="94660"/>
  </p:normalViewPr>
  <p:slideViewPr>
    <p:cSldViewPr snapToGrid="0">
      <p:cViewPr>
        <p:scale>
          <a:sx n="75" d="100"/>
          <a:sy n="75" d="100"/>
        </p:scale>
        <p:origin x="1632" y="6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522eb7919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522eb7919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79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client souhaite </a:t>
            </a:r>
            <a:br>
              <a:rPr lang="fr-FR" dirty="0"/>
            </a:br>
            <a:r>
              <a:rPr lang="fr-FR" dirty="0"/>
              <a:t>assurer le,,,</a:t>
            </a:r>
          </a:p>
          <a:p>
            <a:r>
              <a:rPr lang="fr-FR" dirty="0"/>
              <a:t>Produire ECS</a:t>
            </a:r>
          </a:p>
          <a:p>
            <a:r>
              <a:rPr lang="fr-FR" dirty="0"/>
              <a:t>Mettre en place une GTB pour piloter l’installation  </a:t>
            </a:r>
          </a:p>
        </p:txBody>
      </p:sp>
    </p:spTree>
    <p:extLst>
      <p:ext uri="{BB962C8B-B14F-4D97-AF65-F5344CB8AC3E}">
        <p14:creationId xmlns:p14="http://schemas.microsoft.com/office/powerpoint/2010/main" val="1836618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cuisine est considérée comme un local à usage spécifique avec de fortes charges internes et des équipements professionnels. Elle n’entre donc pas dans le champ standard de la RE2020 comme les salles de classe.</a:t>
            </a:r>
          </a:p>
        </p:txBody>
      </p:sp>
    </p:spTree>
    <p:extLst>
      <p:ext uri="{BB962C8B-B14F-4D97-AF65-F5344CB8AC3E}">
        <p14:creationId xmlns:p14="http://schemas.microsoft.com/office/powerpoint/2010/main" val="2696086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Bbio représente l’efficacité énergétique du bâti.</a:t>
            </a:r>
          </a:p>
        </p:txBody>
      </p:sp>
    </p:spTree>
    <p:extLst>
      <p:ext uri="{BB962C8B-B14F-4D97-AF65-F5344CB8AC3E}">
        <p14:creationId xmlns:p14="http://schemas.microsoft.com/office/powerpoint/2010/main" val="1421691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CEP est la consommation conventionnelle en énergie primaire par unité de surface.</a:t>
            </a:r>
          </a:p>
          <a:p>
            <a:r>
              <a:rPr lang="fr-FR" dirty="0"/>
              <a:t>L’efficacité des systèmes énergétiques a un impact essentiel sur la valeur de cet indicateur.</a:t>
            </a:r>
          </a:p>
          <a:p>
            <a:r>
              <a:rPr lang="fr-FR" dirty="0"/>
              <a:t>Il intègre les consommations de chauffage + ECS + rafraîchissement + éclairage + ventilation.</a:t>
            </a:r>
          </a:p>
          <a:p>
            <a:r>
              <a:rPr lang="fr-FR" dirty="0"/>
              <a:t>Dans la RE2020, on ajoute les consommations des ascenseurs, de l’éclairage des circulations et des parkings.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3079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</a:t>
            </a:r>
            <a:r>
              <a:rPr lang="fr-FR" dirty="0" err="1"/>
              <a:t>CEP,nr</a:t>
            </a:r>
            <a:r>
              <a:rPr lang="fr-FR" dirty="0"/>
              <a:t> représente la part non renouvelable de la consommation en énergie primaire par unité de surface.</a:t>
            </a:r>
          </a:p>
          <a:p>
            <a:r>
              <a:rPr lang="fr-FR" dirty="0"/>
              <a:t>Si la construction comporte une installation photovoltaïque en autoconsommation, l’énergie électrique produite et auto-consommée n’entre pas dans le calcul des indicateurs CEP et </a:t>
            </a:r>
            <a:r>
              <a:rPr lang="fr-FR" dirty="0" err="1"/>
              <a:t>CEP,nr</a:t>
            </a:r>
            <a:r>
              <a:rPr lang="fr-FR" dirty="0"/>
              <a:t>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période de référence de 50 ans.</a:t>
            </a:r>
          </a:p>
          <a:p>
            <a:r>
              <a:rPr lang="fr-FR" dirty="0"/>
              <a:t>Ces 2 indicateurs sont calculés en cumulant l’impact sur les émissions de gaz à effet de serre des différentes phases pour l’ensemble du cycle de vie du bâtiment </a:t>
            </a:r>
          </a:p>
        </p:txBody>
      </p:sp>
    </p:spTree>
    <p:extLst>
      <p:ext uri="{BB962C8B-B14F-4D97-AF65-F5344CB8AC3E}">
        <p14:creationId xmlns:p14="http://schemas.microsoft.com/office/powerpoint/2010/main" val="1031747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3e13d9a7e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33e13d9a7e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Notre projet </a:t>
            </a:r>
            <a:r>
              <a:rPr lang="fr-FR" dirty="0" err="1"/>
              <a:t>presente</a:t>
            </a:r>
            <a:r>
              <a:rPr lang="fr-FR" dirty="0"/>
              <a:t> un </a:t>
            </a:r>
            <a:r>
              <a:rPr lang="fr-FR" dirty="0" err="1"/>
              <a:t>batiment</a:t>
            </a:r>
            <a:r>
              <a:rPr lang="fr-FR" dirty="0"/>
              <a:t> </a:t>
            </a:r>
            <a:r>
              <a:rPr lang="fr-FR" dirty="0" err="1"/>
              <a:t>schlaire</a:t>
            </a:r>
            <a:r>
              <a:rPr lang="fr-FR" dirty="0"/>
              <a:t> </a:t>
            </a:r>
            <a:r>
              <a:rPr lang="fr-FR" dirty="0" err="1"/>
              <a:t>performat</a:t>
            </a:r>
            <a:r>
              <a:rPr lang="fr-FR" dirty="0"/>
              <a:t> , conforme aux réglementations</a:t>
            </a:r>
          </a:p>
          <a:p>
            <a:r>
              <a:rPr lang="fr-FR" dirty="0"/>
              <a:t>Les </a:t>
            </a:r>
            <a:r>
              <a:rPr lang="fr-FR" dirty="0" err="1"/>
              <a:t>systems</a:t>
            </a:r>
            <a:r>
              <a:rPr lang="fr-FR" dirty="0"/>
              <a:t> sont </a:t>
            </a:r>
            <a:r>
              <a:rPr lang="fr-FR" dirty="0" err="1"/>
              <a:t>coherents</a:t>
            </a:r>
            <a:r>
              <a:rPr lang="fr-FR" dirty="0"/>
              <a:t> et bien adapter au besoins du client</a:t>
            </a:r>
          </a:p>
        </p:txBody>
      </p:sp>
    </p:spTree>
    <p:extLst>
      <p:ext uri="{BB962C8B-B14F-4D97-AF65-F5344CB8AC3E}">
        <p14:creationId xmlns:p14="http://schemas.microsoft.com/office/powerpoint/2010/main" val="2250179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179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e13d9a7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e13d9a7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e13d9a7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e13d9a7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39016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522eb7919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522eb7919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522eb7919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522eb7919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6777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522eb7919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522eb7919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4307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522eb7919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522eb7919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3128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522eb7919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522eb7919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153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575" y="1701225"/>
            <a:ext cx="45924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39575" y="32064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2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423902" y="387473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423900" y="802521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2023007" y="654113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 idx="3"/>
          </p:nvPr>
        </p:nvSpPr>
        <p:spPr>
          <a:xfrm>
            <a:off x="3425264" y="1224286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4"/>
          </p:nvPr>
        </p:nvSpPr>
        <p:spPr>
          <a:xfrm>
            <a:off x="3425259" y="1638859"/>
            <a:ext cx="19767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023007" y="1488788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 idx="6"/>
          </p:nvPr>
        </p:nvSpPr>
        <p:spPr>
          <a:xfrm>
            <a:off x="3427999" y="2061098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7"/>
          </p:nvPr>
        </p:nvSpPr>
        <p:spPr>
          <a:xfrm>
            <a:off x="3427997" y="2475197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2023007" y="2323463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 rot="5400000">
            <a:off x="6601629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13"/>
          </p:nvPr>
        </p:nvSpPr>
        <p:spPr>
          <a:xfrm>
            <a:off x="3427999" y="2897911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4"/>
          </p:nvPr>
        </p:nvSpPr>
        <p:spPr>
          <a:xfrm>
            <a:off x="3427997" y="3311534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15" hasCustomPrompt="1"/>
          </p:nvPr>
        </p:nvSpPr>
        <p:spPr>
          <a:xfrm>
            <a:off x="2023007" y="3158138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3427999" y="3734723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3427997" y="4147872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18" hasCustomPrompt="1"/>
          </p:nvPr>
        </p:nvSpPr>
        <p:spPr>
          <a:xfrm>
            <a:off x="2023007" y="3992813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CUSTOM_1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72375" y="1432475"/>
            <a:ext cx="3498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 flipH="1">
            <a:off x="1667175" y="2154225"/>
            <a:ext cx="25032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CUSTOM_3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ctrTitle"/>
          </p:nvPr>
        </p:nvSpPr>
        <p:spPr>
          <a:xfrm rot="5400000">
            <a:off x="6860962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>
            <a:off x="1579064" y="2147200"/>
            <a:ext cx="16266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ctrTitle" idx="2"/>
          </p:nvPr>
        </p:nvSpPr>
        <p:spPr>
          <a:xfrm>
            <a:off x="1579064" y="176240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3"/>
          </p:nvPr>
        </p:nvSpPr>
        <p:spPr>
          <a:xfrm>
            <a:off x="4068269" y="2147200"/>
            <a:ext cx="16266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ctrTitle" idx="4"/>
          </p:nvPr>
        </p:nvSpPr>
        <p:spPr>
          <a:xfrm>
            <a:off x="3075567" y="176240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25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642050" y="127755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ctrTitle"/>
          </p:nvPr>
        </p:nvSpPr>
        <p:spPr>
          <a:xfrm rot="5400000">
            <a:off x="6923109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2"/>
          </p:nvPr>
        </p:nvSpPr>
        <p:spPr>
          <a:xfrm>
            <a:off x="642050" y="540000"/>
            <a:ext cx="4655400" cy="9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64" r:id="rId4"/>
    <p:sldLayoutId id="214748366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image" Target="../media/image24.svg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2.png"/><Relationship Id="rId4" Type="http://schemas.openxmlformats.org/officeDocument/2006/relationships/image" Target="../media/image24.sv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0" Type="http://schemas.openxmlformats.org/officeDocument/2006/relationships/image" Target="../media/image33.png"/><Relationship Id="rId4" Type="http://schemas.openxmlformats.org/officeDocument/2006/relationships/image" Target="../media/image24.svg"/><Relationship Id="rId9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spective 3D fin de journée ou les parents viennent récupérer leurs enfants, moucharabieh et entrée du bâtiment sous des lames verticales sur toute la largeur d'un volume brique">
            <a:extLst>
              <a:ext uri="{FF2B5EF4-FFF2-40B4-BE49-F238E27FC236}">
                <a16:creationId xmlns:a16="http://schemas.microsoft.com/office/drawing/2014/main" id="{B5D136DB-04BE-DECC-F328-816B0648C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Google Shape;128;p26"/>
          <p:cNvSpPr/>
          <p:nvPr/>
        </p:nvSpPr>
        <p:spPr>
          <a:xfrm rot="5400000">
            <a:off x="1439325" y="13850"/>
            <a:ext cx="3358800" cy="5026500"/>
          </a:xfrm>
          <a:prstGeom prst="rect">
            <a:avLst/>
          </a:prstGeom>
          <a:solidFill>
            <a:schemeClr val="accent1">
              <a:alpha val="86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subTitle" idx="1"/>
          </p:nvPr>
        </p:nvSpPr>
        <p:spPr>
          <a:xfrm>
            <a:off x="1087818" y="3483525"/>
            <a:ext cx="4061814" cy="4398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</a:rPr>
              <a:t>BTS FED – Option GCF | Session 2026</a:t>
            </a:r>
          </a:p>
        </p:txBody>
      </p:sp>
      <p:sp>
        <p:nvSpPr>
          <p:cNvPr id="130" name="Google Shape;130;p26"/>
          <p:cNvSpPr txBox="1">
            <a:spLocks noGrp="1"/>
          </p:cNvSpPr>
          <p:nvPr>
            <p:ph type="ctrTitle"/>
          </p:nvPr>
        </p:nvSpPr>
        <p:spPr>
          <a:xfrm>
            <a:off x="1039575" y="1148156"/>
            <a:ext cx="4592400" cy="233536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+mj-lt"/>
              </a:rPr>
              <a:t>Groupe scolaire de Verfeil (31)</a:t>
            </a:r>
            <a:endParaRPr dirty="0">
              <a:solidFill>
                <a:schemeClr val="lt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sp>
        <p:nvSpPr>
          <p:cNvPr id="131" name="Google Shape;131;p26"/>
          <p:cNvSpPr/>
          <p:nvPr/>
        </p:nvSpPr>
        <p:spPr>
          <a:xfrm rot="-5400000" flipH="1">
            <a:off x="7354200" y="2416550"/>
            <a:ext cx="3358800" cy="22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-279367" y="357346"/>
            <a:ext cx="60006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PRÉSENTATION DU BÂTIMENT</a:t>
            </a:r>
            <a:endParaRPr dirty="0">
              <a:latin typeface="+mj-lt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868F592-7047-A892-D141-E9F6FA191C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27520" y="-428550"/>
            <a:ext cx="6000600" cy="600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93A826-4A16-3851-5013-8B4162B0D77F}"/>
              </a:ext>
            </a:extLst>
          </p:cNvPr>
          <p:cNvSpPr/>
          <p:nvPr/>
        </p:nvSpPr>
        <p:spPr>
          <a:xfrm>
            <a:off x="5721233" y="2211230"/>
            <a:ext cx="3171307" cy="49485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FF8D21-D89E-58DF-9C52-416074F261E4}"/>
              </a:ext>
            </a:extLst>
          </p:cNvPr>
          <p:cNvSpPr txBox="1"/>
          <p:nvPr/>
        </p:nvSpPr>
        <p:spPr>
          <a:xfrm>
            <a:off x="6104889" y="3320052"/>
            <a:ext cx="1556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H2c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9120F8-ADC3-BDD9-B1A1-F9EAA33C9908}"/>
              </a:ext>
            </a:extLst>
          </p:cNvPr>
          <p:cNvSpPr txBox="1"/>
          <p:nvPr/>
        </p:nvSpPr>
        <p:spPr>
          <a:xfrm>
            <a:off x="7615747" y="5081601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54476C-245D-191A-054A-992DA4666C12}"/>
              </a:ext>
            </a:extLst>
          </p:cNvPr>
          <p:cNvSpPr txBox="1"/>
          <p:nvPr/>
        </p:nvSpPr>
        <p:spPr>
          <a:xfrm>
            <a:off x="5814558" y="2211230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9E48CA-F400-4699-BA29-5F5B4803ADFA}"/>
              </a:ext>
            </a:extLst>
          </p:cNvPr>
          <p:cNvSpPr txBox="1"/>
          <p:nvPr/>
        </p:nvSpPr>
        <p:spPr>
          <a:xfrm>
            <a:off x="6593280" y="4206481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2 870 m²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8E8A1D9-E082-C74D-F160-7B6B921A3626}"/>
              </a:ext>
            </a:extLst>
          </p:cNvPr>
          <p:cNvSpPr txBox="1"/>
          <p:nvPr/>
        </p:nvSpPr>
        <p:spPr>
          <a:xfrm>
            <a:off x="5991300" y="1135593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Construction neuve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3775D3-5335-45D3-1F8D-6D65828DF0A2}"/>
              </a:ext>
            </a:extLst>
          </p:cNvPr>
          <p:cNvSpPr txBox="1"/>
          <p:nvPr/>
        </p:nvSpPr>
        <p:spPr>
          <a:xfrm>
            <a:off x="6640136" y="260473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pic>
        <p:nvPicPr>
          <p:cNvPr id="8194" name="Picture 2" descr="les 5 catégories d'ERP">
            <a:extLst>
              <a:ext uri="{FF2B5EF4-FFF2-40B4-BE49-F238E27FC236}">
                <a16:creationId xmlns:a16="http://schemas.microsoft.com/office/drawing/2014/main" id="{7DD18F4F-1FF8-0F73-5621-7ACC9BBBAC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5" t="24697" b="26043"/>
          <a:stretch/>
        </p:blipFill>
        <p:spPr bwMode="auto">
          <a:xfrm>
            <a:off x="2900647" y="1254046"/>
            <a:ext cx="2404564" cy="276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2EF23FC-2C24-54AC-365E-7F342218CF0A}"/>
              </a:ext>
            </a:extLst>
          </p:cNvPr>
          <p:cNvSpPr txBox="1"/>
          <p:nvPr/>
        </p:nvSpPr>
        <p:spPr>
          <a:xfrm>
            <a:off x="556687" y="2156251"/>
            <a:ext cx="2363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4"/>
                </a:solidFill>
              </a:rPr>
              <a:t>Effectif public = 360 </a:t>
            </a:r>
          </a:p>
          <a:p>
            <a:r>
              <a:rPr lang="fr-FR" sz="1600" dirty="0">
                <a:solidFill>
                  <a:schemeClr val="accent4"/>
                </a:solidFill>
              </a:rPr>
              <a:t>Effectif personnel = 35 </a:t>
            </a:r>
          </a:p>
          <a:p>
            <a:r>
              <a:rPr lang="fr-FR" sz="1600" dirty="0">
                <a:solidFill>
                  <a:schemeClr val="accent4"/>
                </a:solidFill>
              </a:rPr>
              <a:t>Effectif total = </a:t>
            </a:r>
            <a:r>
              <a:rPr lang="fr-FR" sz="1600" b="1" dirty="0">
                <a:solidFill>
                  <a:schemeClr val="accent4"/>
                </a:solidFill>
              </a:rPr>
              <a:t>395</a:t>
            </a:r>
            <a:endParaRPr lang="fr-FR" sz="1600" dirty="0">
              <a:solidFill>
                <a:schemeClr val="accent4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D5B5120-89EB-F629-0A17-9CD71FBFBAE8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07766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5EF112-1D15-74B7-EA80-F14AD96D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849" y="222441"/>
            <a:ext cx="5790302" cy="896700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MAQUETTE 3D - REVIT</a:t>
            </a:r>
          </a:p>
        </p:txBody>
      </p:sp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DAB93-0DB7-8656-BE12-6E118FE9C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40" y="2044732"/>
            <a:ext cx="5760720" cy="7435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DFF425-42D0-899D-259F-14EEC961C1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849" y="3052081"/>
            <a:ext cx="5947410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E7536E-C2E8-3296-2D42-3852506298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194" y="3967116"/>
            <a:ext cx="5760720" cy="6489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D0C0DF-A637-1882-92A3-CE7AF41400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216" y="1173553"/>
            <a:ext cx="5760720" cy="6407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6A9A177-524E-AB78-2657-C76F8716F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127" y="1173553"/>
            <a:ext cx="582884" cy="73763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E751A00-4E62-9D14-D032-27F075E017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5036" y="2073625"/>
            <a:ext cx="601395" cy="6858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A46197A-17CB-8706-F0F3-58E0998462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141" y="3043623"/>
            <a:ext cx="720097" cy="6407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84806B6-EC87-5162-28F0-42BCC85D9BE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" r="4244"/>
          <a:stretch/>
        </p:blipFill>
        <p:spPr>
          <a:xfrm>
            <a:off x="1122901" y="3967116"/>
            <a:ext cx="667337" cy="6407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FCC2102-06AB-0BD1-F013-2271834AD22B}"/>
              </a:ext>
            </a:extLst>
          </p:cNvPr>
          <p:cNvSpPr txBox="1"/>
          <p:nvPr/>
        </p:nvSpPr>
        <p:spPr>
          <a:xfrm>
            <a:off x="7530914" y="1337044"/>
            <a:ext cx="1097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7ECA2C0-67F9-A223-2A70-3469E0B3254C}"/>
              </a:ext>
            </a:extLst>
          </p:cNvPr>
          <p:cNvSpPr txBox="1"/>
          <p:nvPr/>
        </p:nvSpPr>
        <p:spPr>
          <a:xfrm>
            <a:off x="7530914" y="2303515"/>
            <a:ext cx="1097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OUEST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C4BD49-B7D0-E1B6-87D6-E3B6759DDE04}"/>
              </a:ext>
            </a:extLst>
          </p:cNvPr>
          <p:cNvSpPr txBox="1"/>
          <p:nvPr/>
        </p:nvSpPr>
        <p:spPr>
          <a:xfrm>
            <a:off x="7525135" y="3210092"/>
            <a:ext cx="1097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NORD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4BB69DF-EA4C-1E6E-E058-FD92CE3A6E7A}"/>
              </a:ext>
            </a:extLst>
          </p:cNvPr>
          <p:cNvSpPr txBox="1"/>
          <p:nvPr/>
        </p:nvSpPr>
        <p:spPr>
          <a:xfrm>
            <a:off x="7530913" y="4182792"/>
            <a:ext cx="1097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SUD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C18ECF8-E7F4-BB58-C1D4-D10E80F28560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4537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D688097-B3F4-4207-5D92-5EEA30B1FF85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pic>
        <p:nvPicPr>
          <p:cNvPr id="6" name="Enscape_2026-02-13-19-01-53">
            <a:hlinkClick r:id="" action="ppaction://media"/>
            <a:extLst>
              <a:ext uri="{FF2B5EF4-FFF2-40B4-BE49-F238E27FC236}">
                <a16:creationId xmlns:a16="http://schemas.microsoft.com/office/drawing/2014/main" id="{E4CA23A7-B37F-F811-7B87-92B146BEBA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6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Lexique de la relation client : 10 définitions à connaître">
            <a:extLst>
              <a:ext uri="{FF2B5EF4-FFF2-40B4-BE49-F238E27FC236}">
                <a16:creationId xmlns:a16="http://schemas.microsoft.com/office/drawing/2014/main" id="{61D93E4B-518C-E10B-4A0E-62CB966CB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760" y="1234326"/>
            <a:ext cx="4813276" cy="320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horlog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4C8351BF-77B7-C653-7819-A68A7B9C87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820" t="21759" r="27594" b="20735"/>
          <a:stretch/>
        </p:blipFill>
        <p:spPr>
          <a:xfrm>
            <a:off x="362100" y="844248"/>
            <a:ext cx="5824266" cy="42254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5EF112-1D15-74B7-EA80-F14AD96D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353" y="240629"/>
            <a:ext cx="5790302" cy="603619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BESOINS DU CLIENT</a:t>
            </a:r>
          </a:p>
        </p:txBody>
      </p:sp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30DEEE-E791-12E4-7850-B1D35BF66B7D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E273519-C8DC-5606-604D-7E0D9F830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898435"/>
              </p:ext>
            </p:extLst>
          </p:nvPr>
        </p:nvGraphicFramePr>
        <p:xfrm>
          <a:off x="3592022" y="5317103"/>
          <a:ext cx="5318298" cy="3267741"/>
        </p:xfrm>
        <a:graphic>
          <a:graphicData uri="http://schemas.openxmlformats.org/drawingml/2006/table">
            <a:tbl>
              <a:tblPr>
                <a:tableStyleId>{773E6C07-C922-4D83-96EA-9B2FFA9A4BCA}</a:tableStyleId>
              </a:tblPr>
              <a:tblGrid>
                <a:gridCol w="523348">
                  <a:extLst>
                    <a:ext uri="{9D8B030D-6E8A-4147-A177-3AD203B41FA5}">
                      <a16:colId xmlns:a16="http://schemas.microsoft.com/office/drawing/2014/main" val="2147870283"/>
                    </a:ext>
                  </a:extLst>
                </a:gridCol>
                <a:gridCol w="1259270">
                  <a:extLst>
                    <a:ext uri="{9D8B030D-6E8A-4147-A177-3AD203B41FA5}">
                      <a16:colId xmlns:a16="http://schemas.microsoft.com/office/drawing/2014/main" val="1988426322"/>
                    </a:ext>
                  </a:extLst>
                </a:gridCol>
                <a:gridCol w="3535680">
                  <a:extLst>
                    <a:ext uri="{9D8B030D-6E8A-4147-A177-3AD203B41FA5}">
                      <a16:colId xmlns:a16="http://schemas.microsoft.com/office/drawing/2014/main" val="2446526866"/>
                    </a:ext>
                  </a:extLst>
                </a:gridCol>
              </a:tblGrid>
              <a:tr h="272678">
                <a:tc>
                  <a:txBody>
                    <a:bodyPr/>
                    <a:lstStyle/>
                    <a:p>
                      <a:r>
                        <a:rPr lang="fr-FR" sz="1200"/>
                        <a:t>Code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Fonction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54807" marR="54807" marT="27403" marB="27403" anchor="ctr"/>
                </a:tc>
                <a:extLst>
                  <a:ext uri="{0D108BD9-81ED-4DB2-BD59-A6C34878D82A}">
                    <a16:rowId xmlns:a16="http://schemas.microsoft.com/office/drawing/2014/main" val="1395196557"/>
                  </a:ext>
                </a:extLst>
              </a:tr>
              <a:tr h="549287">
                <a:tc>
                  <a:txBody>
                    <a:bodyPr/>
                    <a:lstStyle/>
                    <a:p>
                      <a:r>
                        <a:rPr lang="fr-FR" sz="1200"/>
                        <a:t>FP1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Confort thermique</a:t>
                      </a:r>
                    </a:p>
                  </a:txBody>
                  <a:tcPr marL="54807" marR="54807" marT="27403" marB="27403" anchor="ctr">
                    <a:solidFill>
                      <a:srgbClr val="BAFF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Chauffer l’hiver et rafraîchir l’été avec la PAC</a:t>
                      </a:r>
                    </a:p>
                  </a:txBody>
                  <a:tcPr marL="54807" marR="54807" marT="27403" marB="27403" anchor="ctr">
                    <a:solidFill>
                      <a:srgbClr val="BAFFC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763830"/>
                  </a:ext>
                </a:extLst>
              </a:tr>
              <a:tr h="549287">
                <a:tc>
                  <a:txBody>
                    <a:bodyPr/>
                    <a:lstStyle/>
                    <a:p>
                      <a:r>
                        <a:rPr lang="fr-FR" sz="1200"/>
                        <a:t>FP3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Hygiène &amp; sanitaire</a:t>
                      </a:r>
                    </a:p>
                  </a:txBody>
                  <a:tcPr marL="54807" marR="54807" marT="27403" marB="27403" anchor="ctr">
                    <a:solidFill>
                      <a:srgbClr val="BAFF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Fournir l’eau froide, l’ECS et évacuer les eaux usées</a:t>
                      </a:r>
                    </a:p>
                  </a:txBody>
                  <a:tcPr marL="54807" marR="54807" marT="27403" marB="27403" anchor="ctr">
                    <a:solidFill>
                      <a:srgbClr val="BAFFC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52476"/>
                  </a:ext>
                </a:extLst>
              </a:tr>
              <a:tr h="429871">
                <a:tc>
                  <a:txBody>
                    <a:bodyPr/>
                    <a:lstStyle/>
                    <a:p>
                      <a:r>
                        <a:rPr lang="fr-FR" sz="1200"/>
                        <a:t>FP4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Pilotage &amp; gestion</a:t>
                      </a:r>
                    </a:p>
                  </a:txBody>
                  <a:tcPr marL="54807" marR="54807" marT="27403" marB="27403" anchor="ctr">
                    <a:solidFill>
                      <a:srgbClr val="BAFF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Régler et contrôler les installations avec la GTB</a:t>
                      </a:r>
                    </a:p>
                  </a:txBody>
                  <a:tcPr marL="54807" marR="54807" marT="27403" marB="27403" anchor="ctr">
                    <a:solidFill>
                      <a:srgbClr val="BAFFC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153246"/>
                  </a:ext>
                </a:extLst>
              </a:tr>
              <a:tr h="429871">
                <a:tc>
                  <a:txBody>
                    <a:bodyPr/>
                    <a:lstStyle/>
                    <a:p>
                      <a:r>
                        <a:rPr lang="fr-FR" sz="1200"/>
                        <a:t>FC1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Réglementation</a:t>
                      </a:r>
                    </a:p>
                  </a:txBody>
                  <a:tcPr marL="54807" marR="54807" marT="27403" marB="27403" anchor="ctr">
                    <a:solidFill>
                      <a:srgbClr val="FFB3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Respecter les normes ERP et la RE2020</a:t>
                      </a:r>
                    </a:p>
                  </a:txBody>
                  <a:tcPr marL="54807" marR="54807" marT="27403" marB="27403" anchor="ctr">
                    <a:solidFill>
                      <a:srgbClr val="FFB3BA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318012"/>
                  </a:ext>
                </a:extLst>
              </a:tr>
              <a:tr h="429871">
                <a:tc>
                  <a:txBody>
                    <a:bodyPr/>
                    <a:lstStyle/>
                    <a:p>
                      <a:r>
                        <a:rPr lang="fr-FR" sz="1200"/>
                        <a:t>FC3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Maintenance</a:t>
                      </a:r>
                    </a:p>
                  </a:txBody>
                  <a:tcPr marL="54807" marR="54807" marT="27403" marB="27403" anchor="ctr">
                    <a:solidFill>
                      <a:srgbClr val="FFB3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Permettre un accès facile pour l’entretien</a:t>
                      </a:r>
                    </a:p>
                  </a:txBody>
                  <a:tcPr marL="54807" marR="54807" marT="27403" marB="27403" anchor="ctr">
                    <a:solidFill>
                      <a:srgbClr val="FFB3BA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24443"/>
                  </a:ext>
                </a:extLst>
              </a:tr>
              <a:tr h="606876">
                <a:tc>
                  <a:txBody>
                    <a:bodyPr/>
                    <a:lstStyle/>
                    <a:p>
                      <a:r>
                        <a:rPr lang="fr-FR" sz="1200"/>
                        <a:t>FC6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Énergie renouvelable</a:t>
                      </a:r>
                    </a:p>
                  </a:txBody>
                  <a:tcPr marL="54807" marR="54807" marT="27403" marB="27403" anchor="ctr">
                    <a:solidFill>
                      <a:srgbClr val="FFB3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Utiliser des panneaux photovoltaïques pour réduire le CO₂</a:t>
                      </a:r>
                    </a:p>
                  </a:txBody>
                  <a:tcPr marL="54807" marR="54807" marT="27403" marB="27403" anchor="ctr">
                    <a:solidFill>
                      <a:srgbClr val="FFB3BA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901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9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Lexique de la relation client : 10 définitions à connaître">
            <a:extLst>
              <a:ext uri="{FF2B5EF4-FFF2-40B4-BE49-F238E27FC236}">
                <a16:creationId xmlns:a16="http://schemas.microsoft.com/office/drawing/2014/main" id="{61D93E4B-518C-E10B-4A0E-62CB966CB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173366"/>
            <a:ext cx="4813276" cy="320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horlog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4C8351BF-77B7-C653-7819-A68A7B9C87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820" t="21759" r="27594" b="20735"/>
          <a:stretch/>
        </p:blipFill>
        <p:spPr>
          <a:xfrm>
            <a:off x="25357" y="1382004"/>
            <a:ext cx="3663210" cy="265765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5EF112-1D15-74B7-EA80-F14AD96D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353" y="240629"/>
            <a:ext cx="5790302" cy="603619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BESOINS DU CLIENT</a:t>
            </a:r>
          </a:p>
        </p:txBody>
      </p:sp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30DEEE-E791-12E4-7850-B1D35BF66B7D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8D493BE-C494-DD04-6096-B837126FE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104641"/>
              </p:ext>
            </p:extLst>
          </p:nvPr>
        </p:nvGraphicFramePr>
        <p:xfrm>
          <a:off x="3615663" y="1173366"/>
          <a:ext cx="5193057" cy="3267741"/>
        </p:xfrm>
        <a:graphic>
          <a:graphicData uri="http://schemas.openxmlformats.org/drawingml/2006/table">
            <a:tbl>
              <a:tblPr>
                <a:tableStyleId>{773E6C07-C922-4D83-96EA-9B2FFA9A4BCA}</a:tableStyleId>
              </a:tblPr>
              <a:tblGrid>
                <a:gridCol w="510593">
                  <a:extLst>
                    <a:ext uri="{9D8B030D-6E8A-4147-A177-3AD203B41FA5}">
                      <a16:colId xmlns:a16="http://schemas.microsoft.com/office/drawing/2014/main" val="2147870283"/>
                    </a:ext>
                  </a:extLst>
                </a:gridCol>
                <a:gridCol w="1321355">
                  <a:extLst>
                    <a:ext uri="{9D8B030D-6E8A-4147-A177-3AD203B41FA5}">
                      <a16:colId xmlns:a16="http://schemas.microsoft.com/office/drawing/2014/main" val="1988426322"/>
                    </a:ext>
                  </a:extLst>
                </a:gridCol>
                <a:gridCol w="3361109">
                  <a:extLst>
                    <a:ext uri="{9D8B030D-6E8A-4147-A177-3AD203B41FA5}">
                      <a16:colId xmlns:a16="http://schemas.microsoft.com/office/drawing/2014/main" val="2446526866"/>
                    </a:ext>
                  </a:extLst>
                </a:gridCol>
              </a:tblGrid>
              <a:tr h="272678">
                <a:tc>
                  <a:txBody>
                    <a:bodyPr/>
                    <a:lstStyle/>
                    <a:p>
                      <a:r>
                        <a:rPr lang="fr-FR" sz="1200"/>
                        <a:t>Code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Fonction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54807" marR="54807" marT="27403" marB="27403" anchor="ctr"/>
                </a:tc>
                <a:extLst>
                  <a:ext uri="{0D108BD9-81ED-4DB2-BD59-A6C34878D82A}">
                    <a16:rowId xmlns:a16="http://schemas.microsoft.com/office/drawing/2014/main" val="1395196557"/>
                  </a:ext>
                </a:extLst>
              </a:tr>
              <a:tr h="549287">
                <a:tc>
                  <a:txBody>
                    <a:bodyPr/>
                    <a:lstStyle/>
                    <a:p>
                      <a:r>
                        <a:rPr lang="fr-FR" sz="1200"/>
                        <a:t>FP1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Confort thermique</a:t>
                      </a:r>
                    </a:p>
                  </a:txBody>
                  <a:tcPr marL="54807" marR="54807" marT="27403" marB="27403" anchor="ctr">
                    <a:solidFill>
                      <a:srgbClr val="BAFF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Chauffer l’hiver et rafraîchir l’été avec la PAC</a:t>
                      </a:r>
                    </a:p>
                  </a:txBody>
                  <a:tcPr marL="54807" marR="54807" marT="27403" marB="27403" anchor="ctr">
                    <a:solidFill>
                      <a:srgbClr val="BAFFC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763830"/>
                  </a:ext>
                </a:extLst>
              </a:tr>
              <a:tr h="549287">
                <a:tc>
                  <a:txBody>
                    <a:bodyPr/>
                    <a:lstStyle/>
                    <a:p>
                      <a:r>
                        <a:rPr lang="fr-FR" sz="1200"/>
                        <a:t>FP3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Hygiène &amp; sanitaire</a:t>
                      </a:r>
                    </a:p>
                  </a:txBody>
                  <a:tcPr marL="54807" marR="54807" marT="27403" marB="27403" anchor="ctr">
                    <a:solidFill>
                      <a:srgbClr val="BAFF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Fournir l’eau froide, l’ECS et évacuer les eaux usées</a:t>
                      </a:r>
                    </a:p>
                  </a:txBody>
                  <a:tcPr marL="54807" marR="54807" marT="27403" marB="27403" anchor="ctr">
                    <a:solidFill>
                      <a:srgbClr val="BAFFC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52476"/>
                  </a:ext>
                </a:extLst>
              </a:tr>
              <a:tr h="429871">
                <a:tc>
                  <a:txBody>
                    <a:bodyPr/>
                    <a:lstStyle/>
                    <a:p>
                      <a:r>
                        <a:rPr lang="fr-FR" sz="1200"/>
                        <a:t>FP4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Pilotage &amp; gestion</a:t>
                      </a:r>
                    </a:p>
                  </a:txBody>
                  <a:tcPr marL="54807" marR="54807" marT="27403" marB="27403" anchor="ctr">
                    <a:solidFill>
                      <a:srgbClr val="BAFF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Régler et contrôler les installations avec la GTB</a:t>
                      </a:r>
                    </a:p>
                  </a:txBody>
                  <a:tcPr marL="54807" marR="54807" marT="27403" marB="27403" anchor="ctr">
                    <a:solidFill>
                      <a:srgbClr val="BAFFC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153246"/>
                  </a:ext>
                </a:extLst>
              </a:tr>
              <a:tr h="429871">
                <a:tc>
                  <a:txBody>
                    <a:bodyPr/>
                    <a:lstStyle/>
                    <a:p>
                      <a:r>
                        <a:rPr lang="fr-FR" sz="1200"/>
                        <a:t>FC1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Réglementation</a:t>
                      </a:r>
                    </a:p>
                  </a:txBody>
                  <a:tcPr marL="54807" marR="54807" marT="27403" marB="27403" anchor="ctr">
                    <a:solidFill>
                      <a:srgbClr val="FFB3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Respecter les normes ERP et la RE2020</a:t>
                      </a:r>
                    </a:p>
                  </a:txBody>
                  <a:tcPr marL="54807" marR="54807" marT="27403" marB="27403" anchor="ctr">
                    <a:solidFill>
                      <a:srgbClr val="FFB3BA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318012"/>
                  </a:ext>
                </a:extLst>
              </a:tr>
              <a:tr h="429871">
                <a:tc>
                  <a:txBody>
                    <a:bodyPr/>
                    <a:lstStyle/>
                    <a:p>
                      <a:r>
                        <a:rPr lang="fr-FR" sz="1200"/>
                        <a:t>FC3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Maintenance</a:t>
                      </a:r>
                    </a:p>
                  </a:txBody>
                  <a:tcPr marL="54807" marR="54807" marT="27403" marB="27403" anchor="ctr">
                    <a:solidFill>
                      <a:srgbClr val="FFB3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Permettre un accès facile pour l’entretien</a:t>
                      </a:r>
                    </a:p>
                  </a:txBody>
                  <a:tcPr marL="54807" marR="54807" marT="27403" marB="27403" anchor="ctr">
                    <a:solidFill>
                      <a:srgbClr val="FFB3BA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24443"/>
                  </a:ext>
                </a:extLst>
              </a:tr>
              <a:tr h="606876">
                <a:tc>
                  <a:txBody>
                    <a:bodyPr/>
                    <a:lstStyle/>
                    <a:p>
                      <a:r>
                        <a:rPr lang="fr-FR" sz="1200"/>
                        <a:t>FC6</a:t>
                      </a:r>
                    </a:p>
                  </a:txBody>
                  <a:tcPr marL="54807" marR="54807" marT="27403" marB="27403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Énergie renouvelable</a:t>
                      </a:r>
                    </a:p>
                  </a:txBody>
                  <a:tcPr marL="54807" marR="54807" marT="27403" marB="27403" anchor="ctr">
                    <a:solidFill>
                      <a:srgbClr val="FFB3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Utiliser des panneaux photovoltaïques pour réduire le CO₂</a:t>
                      </a:r>
                    </a:p>
                  </a:txBody>
                  <a:tcPr marL="54807" marR="54807" marT="27403" marB="27403" anchor="ctr">
                    <a:solidFill>
                      <a:srgbClr val="FFB3BA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901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8419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5EF112-1D15-74B7-EA80-F14AD96D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792" y="281049"/>
            <a:ext cx="6568335" cy="685800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RÉGLEMENTATIONS &amp; NORMES</a:t>
            </a:r>
          </a:p>
        </p:txBody>
      </p:sp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F2BA7FD-3F6D-F64D-3EFC-6DB845F63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075098"/>
              </p:ext>
            </p:extLst>
          </p:nvPr>
        </p:nvGraphicFramePr>
        <p:xfrm>
          <a:off x="618146" y="1178719"/>
          <a:ext cx="5038168" cy="3417632"/>
        </p:xfrm>
        <a:graphic>
          <a:graphicData uri="http://schemas.openxmlformats.org/drawingml/2006/table">
            <a:tbl>
              <a:tblPr>
                <a:tableStyleId>{46F890A9-2807-4EBB-B81D-B2AA78EC7F39}</a:tableStyleId>
              </a:tblPr>
              <a:tblGrid>
                <a:gridCol w="1325567">
                  <a:extLst>
                    <a:ext uri="{9D8B030D-6E8A-4147-A177-3AD203B41FA5}">
                      <a16:colId xmlns:a16="http://schemas.microsoft.com/office/drawing/2014/main" val="4254199582"/>
                    </a:ext>
                  </a:extLst>
                </a:gridCol>
                <a:gridCol w="3712601">
                  <a:extLst>
                    <a:ext uri="{9D8B030D-6E8A-4147-A177-3AD203B41FA5}">
                      <a16:colId xmlns:a16="http://schemas.microsoft.com/office/drawing/2014/main" val="2440709032"/>
                    </a:ext>
                  </a:extLst>
                </a:gridCol>
              </a:tblGrid>
              <a:tr h="44468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DTU 60.11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Calcul des réseaux eau froide et eau chaude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796062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DTU 68.1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Conception et dimensionnement VMC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656273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DTU 68.2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Mise en œuvre des systèmes de ventilation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913606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NF EN 13779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Exigences qualité d’air bâtiments scolaires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307043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DTU 65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Règles générales installations chauffage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457170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NF EN 378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Sécurité des installations frigorifiques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914417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RE 2020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Performance énergétique et carbone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10295"/>
                  </a:ext>
                </a:extLst>
              </a:tr>
              <a:tr h="30480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RT 2012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Protection des occupants</a:t>
                      </a:r>
                    </a:p>
                  </a:txBody>
                  <a:tcPr marL="47230" marR="47230" marT="23615" marB="236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37744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05D9481-5122-9EB9-64E0-2601385DD25A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4</a:t>
            </a:r>
          </a:p>
        </p:txBody>
      </p:sp>
      <p:pic>
        <p:nvPicPr>
          <p:cNvPr id="7" name="Graphique 6" descr="Banque avec un remplissage uni">
            <a:extLst>
              <a:ext uri="{FF2B5EF4-FFF2-40B4-BE49-F238E27FC236}">
                <a16:creationId xmlns:a16="http://schemas.microsoft.com/office/drawing/2014/main" id="{018ADD53-5952-15E2-33ED-7D64980EB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4245" y="363679"/>
            <a:ext cx="520540" cy="5205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D54BFB2-B399-25A3-49FC-4EFBE5A8C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2360" y="1096594"/>
            <a:ext cx="2934937" cy="1988700"/>
          </a:xfrm>
          <a:prstGeom prst="rect">
            <a:avLst/>
          </a:prstGeom>
        </p:spPr>
      </p:pic>
      <p:pic>
        <p:nvPicPr>
          <p:cNvPr id="1030" name="Picture 6" descr="La réglementation autour du secteur de la construction">
            <a:extLst>
              <a:ext uri="{FF2B5EF4-FFF2-40B4-BE49-F238E27FC236}">
                <a16:creationId xmlns:a16="http://schemas.microsoft.com/office/drawing/2014/main" id="{003CDDCB-EFAD-64F3-C100-37F053220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532" y="3085294"/>
            <a:ext cx="2713925" cy="203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53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878190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BD84D85-CF2B-D0CC-BA12-9DA7B989A311}"/>
              </a:ext>
            </a:extLst>
          </p:cNvPr>
          <p:cNvSpPr/>
          <p:nvPr/>
        </p:nvSpPr>
        <p:spPr>
          <a:xfrm>
            <a:off x="0" y="1125885"/>
            <a:ext cx="2891730" cy="28917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+mj-lt"/>
              </a:rPr>
              <a:t>RE 2020</a:t>
            </a:r>
            <a:endParaRPr lang="fr-FR" sz="36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033E5E-4BB4-D386-AED0-26FE5BFBEE45}"/>
              </a:ext>
            </a:extLst>
          </p:cNvPr>
          <p:cNvSpPr txBox="1"/>
          <p:nvPr/>
        </p:nvSpPr>
        <p:spPr>
          <a:xfrm>
            <a:off x="3911600" y="1048003"/>
            <a:ext cx="5232400" cy="3047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b="1" dirty="0"/>
              <a:t>Réglementation Environnementale 2020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- Applicable aux bâtiments neufs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- En vigueur depuis 2022</a:t>
            </a:r>
          </a:p>
          <a:p>
            <a:pPr>
              <a:lnSpc>
                <a:spcPct val="150000"/>
              </a:lnSpc>
            </a:pPr>
            <a:r>
              <a:rPr lang="fr-FR" sz="1600" b="1" dirty="0"/>
              <a:t>Objectifs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Réduire les consommations énergétiques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Diminuer l’impact carbone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Améliorer le confort d’été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Favoriser les énergies renouvelables</a:t>
            </a:r>
          </a:p>
        </p:txBody>
      </p:sp>
      <p:pic>
        <p:nvPicPr>
          <p:cNvPr id="9" name="Graphique 8" descr="Liste de contrôle avec un remplissage uni">
            <a:extLst>
              <a:ext uri="{FF2B5EF4-FFF2-40B4-BE49-F238E27FC236}">
                <a16:creationId xmlns:a16="http://schemas.microsoft.com/office/drawing/2014/main" id="{752F559B-9231-159B-3C52-7CD7869C3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1869" y="2286082"/>
            <a:ext cx="518508" cy="518508"/>
          </a:xfrm>
          <a:prstGeom prst="rect">
            <a:avLst/>
          </a:prstGeom>
        </p:spPr>
      </p:pic>
      <p:pic>
        <p:nvPicPr>
          <p:cNvPr id="11" name="Graphique 10" descr="Document avec un remplissage uni">
            <a:extLst>
              <a:ext uri="{FF2B5EF4-FFF2-40B4-BE49-F238E27FC236}">
                <a16:creationId xmlns:a16="http://schemas.microsoft.com/office/drawing/2014/main" id="{963E1C05-97A6-7C13-DDBD-12C3954C2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43360" y="475841"/>
            <a:ext cx="518509" cy="518509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ACEE20-1B56-57E5-422F-A90DE2A2E16F}"/>
              </a:ext>
            </a:extLst>
          </p:cNvPr>
          <p:cNvGrpSpPr/>
          <p:nvPr/>
        </p:nvGrpSpPr>
        <p:grpSpPr>
          <a:xfrm>
            <a:off x="-3629348" y="-1142008"/>
            <a:ext cx="7407667" cy="7343106"/>
            <a:chOff x="-3629348" y="-1142008"/>
            <a:chExt cx="7407667" cy="7343106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0042492-8435-4A0A-934E-3559406485AD}"/>
                </a:ext>
              </a:extLst>
            </p:cNvPr>
            <p:cNvGrpSpPr/>
            <p:nvPr/>
          </p:nvGrpSpPr>
          <p:grpSpPr>
            <a:xfrm>
              <a:off x="-3629348" y="-1057598"/>
              <a:ext cx="7407667" cy="7258696"/>
              <a:chOff x="-3629348" y="-1057598"/>
              <a:chExt cx="7407667" cy="7258696"/>
            </a:xfrm>
          </p:grpSpPr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4A4C2197-7F26-ECB0-6A93-90CA1A936920}"/>
                  </a:ext>
                </a:extLst>
              </p:cNvPr>
              <p:cNvSpPr/>
              <p:nvPr/>
            </p:nvSpPr>
            <p:spPr>
              <a:xfrm>
                <a:off x="-3629348" y="-1057598"/>
                <a:ext cx="7258696" cy="72586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0913DD50-7D6E-20FC-BF68-661A4E0B85F6}"/>
                  </a:ext>
                </a:extLst>
              </p:cNvPr>
              <p:cNvSpPr/>
              <p:nvPr/>
            </p:nvSpPr>
            <p:spPr>
              <a:xfrm>
                <a:off x="3480377" y="242277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EC3B8167-2B26-77B0-5979-9B4561CA4F54}"/>
                  </a:ext>
                </a:extLst>
              </p:cNvPr>
              <p:cNvSpPr/>
              <p:nvPr/>
            </p:nvSpPr>
            <p:spPr>
              <a:xfrm>
                <a:off x="2950410" y="54825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9B7C546-0916-904B-6C93-B64BC2432B5F}"/>
                  </a:ext>
                </a:extLst>
              </p:cNvPr>
              <p:cNvSpPr/>
              <p:nvPr/>
            </p:nvSpPr>
            <p:spPr>
              <a:xfrm>
                <a:off x="2950410" y="4244471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2F10E38-7A9E-36E9-91F9-944DB4EEFEE0}"/>
                </a:ext>
              </a:extLst>
            </p:cNvPr>
            <p:cNvSpPr/>
            <p:nvPr/>
          </p:nvSpPr>
          <p:spPr>
            <a:xfrm>
              <a:off x="1864319" y="-572557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8858DB3-0A42-E5E8-8391-1EC48C39F22C}"/>
                </a:ext>
              </a:extLst>
            </p:cNvPr>
            <p:cNvSpPr/>
            <p:nvPr/>
          </p:nvSpPr>
          <p:spPr>
            <a:xfrm>
              <a:off x="375997" y="-1142008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2F982CE-E8B6-44AC-9C3F-3DCD55D10E3B}"/>
                </a:ext>
              </a:extLst>
            </p:cNvPr>
            <p:cNvSpPr/>
            <p:nvPr/>
          </p:nvSpPr>
          <p:spPr>
            <a:xfrm>
              <a:off x="-1307491" y="-1007763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1" name="Graphique 20" descr="Graphique à barres avec un remplissage uni">
            <a:extLst>
              <a:ext uri="{FF2B5EF4-FFF2-40B4-BE49-F238E27FC236}">
                <a16:creationId xmlns:a16="http://schemas.microsoft.com/office/drawing/2014/main" id="{BB548D68-0B13-4CA3-5D77-55CB1B3A4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31902" y="4046719"/>
            <a:ext cx="518508" cy="518508"/>
          </a:xfrm>
          <a:prstGeom prst="rect">
            <a:avLst/>
          </a:prstGeom>
        </p:spPr>
      </p:pic>
      <p:pic>
        <p:nvPicPr>
          <p:cNvPr id="22" name="Graphique 21" descr="Graphique à barres avec un remplissage uni">
            <a:extLst>
              <a:ext uri="{FF2B5EF4-FFF2-40B4-BE49-F238E27FC236}">
                <a16:creationId xmlns:a16="http://schemas.microsoft.com/office/drawing/2014/main" id="{47AD7123-DBCF-9531-6C22-8D68F16217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9623" y="-589425"/>
            <a:ext cx="518508" cy="518508"/>
          </a:xfrm>
          <a:prstGeom prst="rect">
            <a:avLst/>
          </a:prstGeom>
        </p:spPr>
      </p:pic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BD1AA399-4832-8F96-5FEB-4A3B33EC7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12534"/>
              </p:ext>
            </p:extLst>
          </p:nvPr>
        </p:nvGraphicFramePr>
        <p:xfrm>
          <a:off x="3745536" y="-2955792"/>
          <a:ext cx="4753610" cy="2773680"/>
        </p:xfrm>
        <a:graphic>
          <a:graphicData uri="http://schemas.openxmlformats.org/drawingml/2006/table">
            <a:tbl>
              <a:tblPr>
                <a:tableStyleId>{773E6C07-C922-4D83-96EA-9B2FFA9A4BCA}</a:tableStyleId>
              </a:tblPr>
              <a:tblGrid>
                <a:gridCol w="1765307">
                  <a:extLst>
                    <a:ext uri="{9D8B030D-6E8A-4147-A177-3AD203B41FA5}">
                      <a16:colId xmlns:a16="http://schemas.microsoft.com/office/drawing/2014/main" val="1073904946"/>
                    </a:ext>
                  </a:extLst>
                </a:gridCol>
                <a:gridCol w="2988303">
                  <a:extLst>
                    <a:ext uri="{9D8B030D-6E8A-4147-A177-3AD203B41FA5}">
                      <a16:colId xmlns:a16="http://schemas.microsoft.com/office/drawing/2014/main" val="26059823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Indicateur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6021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Bbio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Besoins du bâtiment (chauffage, froid, éclairage)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576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Cep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Consommation d’énergie primaire totale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382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Cep,nr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Énergie primaire non renouvelable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6187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Ic énergie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Impact carbone des consommations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3245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Ic construction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Impact carbone des matériaux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611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DH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Confort d’été (heures d’inconfort)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32799"/>
                  </a:ext>
                </a:extLst>
              </a:tr>
            </a:tbl>
          </a:graphicData>
        </a:graphic>
      </p:graphicFrame>
      <p:pic>
        <p:nvPicPr>
          <p:cNvPr id="15362" name="Picture 2" descr="Qu'est-ce que la RE2020 ? Définition &amp; Calendrier - Siniat France">
            <a:extLst>
              <a:ext uri="{FF2B5EF4-FFF2-40B4-BE49-F238E27FC236}">
                <a16:creationId xmlns:a16="http://schemas.microsoft.com/office/drawing/2014/main" id="{469CB7E2-169E-3C46-81E3-222E88E62B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7"/>
          <a:stretch/>
        </p:blipFill>
        <p:spPr bwMode="auto">
          <a:xfrm>
            <a:off x="7231380" y="18641"/>
            <a:ext cx="1550520" cy="91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8FF9E3-44D5-F966-F390-A37CE3C64764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04827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878190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BD84D85-CF2B-D0CC-BA12-9DA7B989A311}"/>
              </a:ext>
            </a:extLst>
          </p:cNvPr>
          <p:cNvSpPr/>
          <p:nvPr/>
        </p:nvSpPr>
        <p:spPr>
          <a:xfrm>
            <a:off x="0" y="1125885"/>
            <a:ext cx="2891730" cy="28917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+mj-lt"/>
              </a:rPr>
              <a:t>RE 2020</a:t>
            </a:r>
            <a:endParaRPr lang="fr-FR" sz="36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033E5E-4BB4-D386-AED0-26FE5BFBEE45}"/>
              </a:ext>
            </a:extLst>
          </p:cNvPr>
          <p:cNvSpPr txBox="1"/>
          <p:nvPr/>
        </p:nvSpPr>
        <p:spPr>
          <a:xfrm>
            <a:off x="3781954" y="5329501"/>
            <a:ext cx="5232400" cy="3047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b="1" dirty="0"/>
              <a:t>Réglementation Environnementale 2020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- Applicable aux bâtiments neufs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- En vigueur depuis 2022</a:t>
            </a:r>
          </a:p>
          <a:p>
            <a:pPr>
              <a:lnSpc>
                <a:spcPct val="150000"/>
              </a:lnSpc>
            </a:pPr>
            <a:r>
              <a:rPr lang="fr-FR" sz="1600" b="1" dirty="0"/>
              <a:t>Objectifs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Réduire les consommations énergétiques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Diminuer l’impact carbone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Améliorer le confort d’été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Favoriser les énergies renouvelables</a:t>
            </a:r>
          </a:p>
        </p:txBody>
      </p:sp>
      <p:pic>
        <p:nvPicPr>
          <p:cNvPr id="9" name="Graphique 8" descr="Liste de contrôle avec un remplissage uni">
            <a:extLst>
              <a:ext uri="{FF2B5EF4-FFF2-40B4-BE49-F238E27FC236}">
                <a16:creationId xmlns:a16="http://schemas.microsoft.com/office/drawing/2014/main" id="{752F559B-9231-159B-3C52-7CD7869C3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1104" y="4077581"/>
            <a:ext cx="518508" cy="518508"/>
          </a:xfrm>
          <a:prstGeom prst="rect">
            <a:avLst/>
          </a:prstGeom>
        </p:spPr>
      </p:pic>
      <p:pic>
        <p:nvPicPr>
          <p:cNvPr id="11" name="Graphique 10" descr="Document avec un remplissage uni">
            <a:extLst>
              <a:ext uri="{FF2B5EF4-FFF2-40B4-BE49-F238E27FC236}">
                <a16:creationId xmlns:a16="http://schemas.microsoft.com/office/drawing/2014/main" id="{963E1C05-97A6-7C13-DDBD-12C3954C2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25489" y="2254619"/>
            <a:ext cx="518509" cy="518509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ACEE20-1B56-57E5-422F-A90DE2A2E16F}"/>
              </a:ext>
            </a:extLst>
          </p:cNvPr>
          <p:cNvGrpSpPr/>
          <p:nvPr/>
        </p:nvGrpSpPr>
        <p:grpSpPr>
          <a:xfrm rot="1857077">
            <a:off x="-3629348" y="-1142008"/>
            <a:ext cx="7407667" cy="7343106"/>
            <a:chOff x="-3629348" y="-1142008"/>
            <a:chExt cx="7407667" cy="7343106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0042492-8435-4A0A-934E-3559406485AD}"/>
                </a:ext>
              </a:extLst>
            </p:cNvPr>
            <p:cNvGrpSpPr/>
            <p:nvPr/>
          </p:nvGrpSpPr>
          <p:grpSpPr>
            <a:xfrm>
              <a:off x="-3629348" y="-1057598"/>
              <a:ext cx="7407667" cy="7258696"/>
              <a:chOff x="-3629348" y="-1057598"/>
              <a:chExt cx="7407667" cy="7258696"/>
            </a:xfrm>
          </p:grpSpPr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4A4C2197-7F26-ECB0-6A93-90CA1A936920}"/>
                  </a:ext>
                </a:extLst>
              </p:cNvPr>
              <p:cNvSpPr/>
              <p:nvPr/>
            </p:nvSpPr>
            <p:spPr>
              <a:xfrm>
                <a:off x="-3629348" y="-1057598"/>
                <a:ext cx="7258696" cy="72586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0913DD50-7D6E-20FC-BF68-661A4E0B85F6}"/>
                  </a:ext>
                </a:extLst>
              </p:cNvPr>
              <p:cNvSpPr/>
              <p:nvPr/>
            </p:nvSpPr>
            <p:spPr>
              <a:xfrm>
                <a:off x="3480377" y="242277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EC3B8167-2B26-77B0-5979-9B4561CA4F54}"/>
                  </a:ext>
                </a:extLst>
              </p:cNvPr>
              <p:cNvSpPr/>
              <p:nvPr/>
            </p:nvSpPr>
            <p:spPr>
              <a:xfrm>
                <a:off x="2950410" y="54825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9B7C546-0916-904B-6C93-B64BC2432B5F}"/>
                  </a:ext>
                </a:extLst>
              </p:cNvPr>
              <p:cNvSpPr/>
              <p:nvPr/>
            </p:nvSpPr>
            <p:spPr>
              <a:xfrm>
                <a:off x="2950410" y="4244471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2F10E38-7A9E-36E9-91F9-944DB4EEFEE0}"/>
                </a:ext>
              </a:extLst>
            </p:cNvPr>
            <p:cNvSpPr/>
            <p:nvPr/>
          </p:nvSpPr>
          <p:spPr>
            <a:xfrm>
              <a:off x="1864319" y="-572557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8858DB3-0A42-E5E8-8391-1EC48C39F22C}"/>
                </a:ext>
              </a:extLst>
            </p:cNvPr>
            <p:cNvSpPr/>
            <p:nvPr/>
          </p:nvSpPr>
          <p:spPr>
            <a:xfrm>
              <a:off x="375997" y="-1142008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2F982CE-E8B6-44AC-9C3F-3DCD55D10E3B}"/>
                </a:ext>
              </a:extLst>
            </p:cNvPr>
            <p:cNvSpPr/>
            <p:nvPr/>
          </p:nvSpPr>
          <p:spPr>
            <a:xfrm>
              <a:off x="-1307491" y="-1007763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1" name="Graphique 20" descr="Graphique à barres avec un remplissage uni">
            <a:extLst>
              <a:ext uri="{FF2B5EF4-FFF2-40B4-BE49-F238E27FC236}">
                <a16:creationId xmlns:a16="http://schemas.microsoft.com/office/drawing/2014/main" id="{BB548D68-0B13-4CA3-5D77-55CB1B3A4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7357" y="5198875"/>
            <a:ext cx="518508" cy="518508"/>
          </a:xfrm>
          <a:prstGeom prst="rect">
            <a:avLst/>
          </a:prstGeom>
        </p:spPr>
      </p:pic>
      <p:pic>
        <p:nvPicPr>
          <p:cNvPr id="2" name="Graphique 1" descr="Graphique à barres avec un remplissage uni">
            <a:extLst>
              <a:ext uri="{FF2B5EF4-FFF2-40B4-BE49-F238E27FC236}">
                <a16:creationId xmlns:a16="http://schemas.microsoft.com/office/drawing/2014/main" id="{7AB26E64-F95E-4D27-E0F5-64A9265AA5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3903" y="762983"/>
            <a:ext cx="518508" cy="518508"/>
          </a:xfrm>
          <a:prstGeom prst="rect">
            <a:avLst/>
          </a:prstGeom>
        </p:spPr>
      </p:pic>
      <p:pic>
        <p:nvPicPr>
          <p:cNvPr id="3" name="Graphique 2" descr="Liste de contrôle avec un remplissage uni">
            <a:extLst>
              <a:ext uri="{FF2B5EF4-FFF2-40B4-BE49-F238E27FC236}">
                <a16:creationId xmlns:a16="http://schemas.microsoft.com/office/drawing/2014/main" id="{777AA45E-540A-347B-5799-E5F890AE9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5900" y="-572360"/>
            <a:ext cx="518508" cy="51850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DAA5D17-3098-8E5B-256E-269F64E33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269630"/>
              </p:ext>
            </p:extLst>
          </p:nvPr>
        </p:nvGraphicFramePr>
        <p:xfrm>
          <a:off x="3956493" y="1184910"/>
          <a:ext cx="4753610" cy="2773680"/>
        </p:xfrm>
        <a:graphic>
          <a:graphicData uri="http://schemas.openxmlformats.org/drawingml/2006/table">
            <a:tbl>
              <a:tblPr>
                <a:tableStyleId>{773E6C07-C922-4D83-96EA-9B2FFA9A4BCA}</a:tableStyleId>
              </a:tblPr>
              <a:tblGrid>
                <a:gridCol w="1765307">
                  <a:extLst>
                    <a:ext uri="{9D8B030D-6E8A-4147-A177-3AD203B41FA5}">
                      <a16:colId xmlns:a16="http://schemas.microsoft.com/office/drawing/2014/main" val="1073904946"/>
                    </a:ext>
                  </a:extLst>
                </a:gridCol>
                <a:gridCol w="2988303">
                  <a:extLst>
                    <a:ext uri="{9D8B030D-6E8A-4147-A177-3AD203B41FA5}">
                      <a16:colId xmlns:a16="http://schemas.microsoft.com/office/drawing/2014/main" val="26059823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Indicateur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6021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Bbio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Besoins du bâtiment (chauffage, froid, éclairage)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576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Cep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Consommation d’énergie primaire totale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382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Cep,nr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Énergie primaire non renouvelable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6187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Ic énergie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Impact carbone des consommations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3245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Ic construction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Impact carbone des matériaux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611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DH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Confort d’été (heures d’inconfort)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32799"/>
                  </a:ext>
                </a:extLst>
              </a:tr>
            </a:tbl>
          </a:graphicData>
        </a:graphic>
      </p:graphicFrame>
      <p:pic>
        <p:nvPicPr>
          <p:cNvPr id="20" name="Picture 2" descr="Qu'est-ce que la RE2020 ? Définition &amp; Calendrier - Siniat France">
            <a:extLst>
              <a:ext uri="{FF2B5EF4-FFF2-40B4-BE49-F238E27FC236}">
                <a16:creationId xmlns:a16="http://schemas.microsoft.com/office/drawing/2014/main" id="{070912BF-2365-A37A-FBD1-F5534038BE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7"/>
          <a:stretch/>
        </p:blipFill>
        <p:spPr bwMode="auto">
          <a:xfrm>
            <a:off x="7231380" y="18641"/>
            <a:ext cx="1550520" cy="91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F7E0D15-AFAA-61AC-D6B5-463369604ECD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1E24FA4-73EB-C5CD-ED00-EFC2C7A26959}"/>
              </a:ext>
            </a:extLst>
          </p:cNvPr>
          <p:cNvSpPr txBox="1"/>
          <p:nvPr/>
        </p:nvSpPr>
        <p:spPr>
          <a:xfrm>
            <a:off x="3781954" y="-3532992"/>
            <a:ext cx="5232400" cy="3047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b="1" dirty="0"/>
              <a:t>Réglementation Environnementale 2020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- Applicable aux bâtiments neufs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- En vigueur depuis 2022</a:t>
            </a:r>
          </a:p>
          <a:p>
            <a:pPr>
              <a:lnSpc>
                <a:spcPct val="150000"/>
              </a:lnSpc>
            </a:pPr>
            <a:r>
              <a:rPr lang="fr-FR" sz="1600" b="1" dirty="0"/>
              <a:t>Objectifs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Réduire les consommations énergétiques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Diminuer l’impact carbone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Améliorer le confort d’été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Favoriser les énergies renouvelables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6E07365-689A-3881-FB7D-D82DDB32729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6294"/>
          <a:stretch/>
        </p:blipFill>
        <p:spPr>
          <a:xfrm>
            <a:off x="3305823" y="-4666019"/>
            <a:ext cx="10029029" cy="140962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D81181A-0229-D5FF-FE67-2F0F4056102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18617"/>
          <a:stretch/>
        </p:blipFill>
        <p:spPr>
          <a:xfrm>
            <a:off x="3735155" y="-3353721"/>
            <a:ext cx="4686803" cy="289196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EB53D97-B37F-8740-6367-B98F3D67254C}"/>
              </a:ext>
            </a:extLst>
          </p:cNvPr>
          <p:cNvSpPr/>
          <p:nvPr/>
        </p:nvSpPr>
        <p:spPr>
          <a:xfrm>
            <a:off x="6160233" y="-4666019"/>
            <a:ext cx="1441006" cy="1242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013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878190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BD84D85-CF2B-D0CC-BA12-9DA7B989A311}"/>
              </a:ext>
            </a:extLst>
          </p:cNvPr>
          <p:cNvSpPr/>
          <p:nvPr/>
        </p:nvSpPr>
        <p:spPr>
          <a:xfrm>
            <a:off x="0" y="1125885"/>
            <a:ext cx="2891730" cy="28917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+mj-lt"/>
              </a:rPr>
              <a:t>RE 2020</a:t>
            </a:r>
            <a:endParaRPr lang="fr-FR" sz="3600" b="1" dirty="0"/>
          </a:p>
        </p:txBody>
      </p:sp>
      <p:pic>
        <p:nvPicPr>
          <p:cNvPr id="9" name="Graphique 8" descr="Liste de contrôle avec un remplissage uni">
            <a:extLst>
              <a:ext uri="{FF2B5EF4-FFF2-40B4-BE49-F238E27FC236}">
                <a16:creationId xmlns:a16="http://schemas.microsoft.com/office/drawing/2014/main" id="{752F559B-9231-159B-3C52-7CD7869C3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7424" y="774957"/>
            <a:ext cx="518508" cy="518508"/>
          </a:xfrm>
          <a:prstGeom prst="rect">
            <a:avLst/>
          </a:prstGeom>
        </p:spPr>
      </p:pic>
      <p:pic>
        <p:nvPicPr>
          <p:cNvPr id="11" name="Graphique 10" descr="Document avec un remplissage uni">
            <a:extLst>
              <a:ext uri="{FF2B5EF4-FFF2-40B4-BE49-F238E27FC236}">
                <a16:creationId xmlns:a16="http://schemas.microsoft.com/office/drawing/2014/main" id="{963E1C05-97A6-7C13-DDBD-12C3954C2E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8934" y="3758360"/>
            <a:ext cx="518509" cy="518509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ACEE20-1B56-57E5-422F-A90DE2A2E16F}"/>
              </a:ext>
            </a:extLst>
          </p:cNvPr>
          <p:cNvGrpSpPr/>
          <p:nvPr/>
        </p:nvGrpSpPr>
        <p:grpSpPr>
          <a:xfrm rot="3459321">
            <a:off x="-3629348" y="-1142008"/>
            <a:ext cx="7407667" cy="7343106"/>
            <a:chOff x="-3629348" y="-1142008"/>
            <a:chExt cx="7407667" cy="7343106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0042492-8435-4A0A-934E-3559406485AD}"/>
                </a:ext>
              </a:extLst>
            </p:cNvPr>
            <p:cNvGrpSpPr/>
            <p:nvPr/>
          </p:nvGrpSpPr>
          <p:grpSpPr>
            <a:xfrm>
              <a:off x="-3629348" y="-1057598"/>
              <a:ext cx="7407667" cy="7258696"/>
              <a:chOff x="-3629348" y="-1057598"/>
              <a:chExt cx="7407667" cy="7258696"/>
            </a:xfrm>
          </p:grpSpPr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4A4C2197-7F26-ECB0-6A93-90CA1A936920}"/>
                  </a:ext>
                </a:extLst>
              </p:cNvPr>
              <p:cNvSpPr/>
              <p:nvPr/>
            </p:nvSpPr>
            <p:spPr>
              <a:xfrm>
                <a:off x="-3629348" y="-1057598"/>
                <a:ext cx="7258696" cy="72586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0913DD50-7D6E-20FC-BF68-661A4E0B85F6}"/>
                  </a:ext>
                </a:extLst>
              </p:cNvPr>
              <p:cNvSpPr/>
              <p:nvPr/>
            </p:nvSpPr>
            <p:spPr>
              <a:xfrm>
                <a:off x="3480377" y="242277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EC3B8167-2B26-77B0-5979-9B4561CA4F54}"/>
                  </a:ext>
                </a:extLst>
              </p:cNvPr>
              <p:cNvSpPr/>
              <p:nvPr/>
            </p:nvSpPr>
            <p:spPr>
              <a:xfrm>
                <a:off x="2950410" y="54825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9B7C546-0916-904B-6C93-B64BC2432B5F}"/>
                  </a:ext>
                </a:extLst>
              </p:cNvPr>
              <p:cNvSpPr/>
              <p:nvPr/>
            </p:nvSpPr>
            <p:spPr>
              <a:xfrm>
                <a:off x="2950410" y="4244471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2F10E38-7A9E-36E9-91F9-944DB4EEFEE0}"/>
                </a:ext>
              </a:extLst>
            </p:cNvPr>
            <p:cNvSpPr/>
            <p:nvPr/>
          </p:nvSpPr>
          <p:spPr>
            <a:xfrm>
              <a:off x="1864319" y="-572557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8858DB3-0A42-E5E8-8391-1EC48C39F22C}"/>
                </a:ext>
              </a:extLst>
            </p:cNvPr>
            <p:cNvSpPr/>
            <p:nvPr/>
          </p:nvSpPr>
          <p:spPr>
            <a:xfrm>
              <a:off x="375997" y="-1142008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2F982CE-E8B6-44AC-9C3F-3DCD55D10E3B}"/>
                </a:ext>
              </a:extLst>
            </p:cNvPr>
            <p:cNvSpPr/>
            <p:nvPr/>
          </p:nvSpPr>
          <p:spPr>
            <a:xfrm>
              <a:off x="-1307491" y="-1007763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Graphique 1" descr="Graphique à barres avec un remplissage uni">
            <a:extLst>
              <a:ext uri="{FF2B5EF4-FFF2-40B4-BE49-F238E27FC236}">
                <a16:creationId xmlns:a16="http://schemas.microsoft.com/office/drawing/2014/main" id="{7AB26E64-F95E-4D27-E0F5-64A9265AA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1814" y="2312496"/>
            <a:ext cx="518508" cy="518508"/>
          </a:xfrm>
          <a:prstGeom prst="rect">
            <a:avLst/>
          </a:prstGeom>
        </p:spPr>
      </p:pic>
      <p:pic>
        <p:nvPicPr>
          <p:cNvPr id="3" name="Graphique 2" descr="Liste de contrôle avec un remplissage uni">
            <a:extLst>
              <a:ext uri="{FF2B5EF4-FFF2-40B4-BE49-F238E27FC236}">
                <a16:creationId xmlns:a16="http://schemas.microsoft.com/office/drawing/2014/main" id="{083B0C3A-7766-C3CA-9876-756EBEA00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6924" y="5295900"/>
            <a:ext cx="518508" cy="51850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DEF3426-8E9D-DA61-1B02-0BB0D827A9A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6294"/>
          <a:stretch/>
        </p:blipFill>
        <p:spPr>
          <a:xfrm>
            <a:off x="3812264" y="902876"/>
            <a:ext cx="10029029" cy="140962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143D364-D4C3-106C-E447-6C2AFA4123D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18617"/>
          <a:stretch/>
        </p:blipFill>
        <p:spPr>
          <a:xfrm>
            <a:off x="4241596" y="2215174"/>
            <a:ext cx="4686803" cy="289196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1E509F3-8FBD-DA05-C2D6-354D3B62EDBB}"/>
              </a:ext>
            </a:extLst>
          </p:cNvPr>
          <p:cNvSpPr/>
          <p:nvPr/>
        </p:nvSpPr>
        <p:spPr>
          <a:xfrm>
            <a:off x="6666674" y="902876"/>
            <a:ext cx="1441006" cy="1242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Picture 2" descr="Qu'est-ce que la RE2020 ? Définition &amp; Calendrier - Siniat France">
            <a:extLst>
              <a:ext uri="{FF2B5EF4-FFF2-40B4-BE49-F238E27FC236}">
                <a16:creationId xmlns:a16="http://schemas.microsoft.com/office/drawing/2014/main" id="{081BBDDF-AB7F-B2DB-D1D9-EF0DE3CA27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7"/>
          <a:stretch/>
        </p:blipFill>
        <p:spPr bwMode="auto">
          <a:xfrm>
            <a:off x="7642860" y="18641"/>
            <a:ext cx="1139040" cy="6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Qu'est-ce que la RE2020 ? Définition &amp; Calendrier - Siniat France">
            <a:extLst>
              <a:ext uri="{FF2B5EF4-FFF2-40B4-BE49-F238E27FC236}">
                <a16:creationId xmlns:a16="http://schemas.microsoft.com/office/drawing/2014/main" id="{395274CB-7422-2B8C-239A-1CE3EA0CC7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7"/>
          <a:stretch/>
        </p:blipFill>
        <p:spPr bwMode="auto">
          <a:xfrm>
            <a:off x="7642860" y="18641"/>
            <a:ext cx="1139040" cy="6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69CC8D8-DB43-6986-06B5-AC60AAECA027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818D247-437A-2054-9403-D4A29FC85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333708"/>
              </p:ext>
            </p:extLst>
          </p:nvPr>
        </p:nvGraphicFramePr>
        <p:xfrm>
          <a:off x="4174789" y="5555154"/>
          <a:ext cx="4753610" cy="2773680"/>
        </p:xfrm>
        <a:graphic>
          <a:graphicData uri="http://schemas.openxmlformats.org/drawingml/2006/table">
            <a:tbl>
              <a:tblPr>
                <a:tableStyleId>{773E6C07-C922-4D83-96EA-9B2FFA9A4BCA}</a:tableStyleId>
              </a:tblPr>
              <a:tblGrid>
                <a:gridCol w="1765307">
                  <a:extLst>
                    <a:ext uri="{9D8B030D-6E8A-4147-A177-3AD203B41FA5}">
                      <a16:colId xmlns:a16="http://schemas.microsoft.com/office/drawing/2014/main" val="1073904946"/>
                    </a:ext>
                  </a:extLst>
                </a:gridCol>
                <a:gridCol w="2988303">
                  <a:extLst>
                    <a:ext uri="{9D8B030D-6E8A-4147-A177-3AD203B41FA5}">
                      <a16:colId xmlns:a16="http://schemas.microsoft.com/office/drawing/2014/main" val="26059823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Indicateur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6021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Bbio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Besoins du bâtiment (chauffage, froid, éclairage)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576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Cep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Consommation d’énergie primaire totale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382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Cep,nr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Énergie primaire non renouvelable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6187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 dirty="0" err="1"/>
                        <a:t>Ic</a:t>
                      </a:r>
                      <a:r>
                        <a:rPr lang="fr-FR" b="1" dirty="0"/>
                        <a:t> énergie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Impact carbone des consommations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3245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Ic construction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Impact carbone des matériaux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611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/>
                        <a:t>DH</a:t>
                      </a:r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Confort d’été (heures d’inconfort)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32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092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878190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BD84D85-CF2B-D0CC-BA12-9DA7B989A311}"/>
              </a:ext>
            </a:extLst>
          </p:cNvPr>
          <p:cNvSpPr/>
          <p:nvPr/>
        </p:nvSpPr>
        <p:spPr>
          <a:xfrm>
            <a:off x="0" y="1125885"/>
            <a:ext cx="2891730" cy="28917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+mj-lt"/>
              </a:rPr>
              <a:t>RE 2020</a:t>
            </a:r>
            <a:endParaRPr lang="fr-FR" sz="3600" b="1" dirty="0"/>
          </a:p>
        </p:txBody>
      </p:sp>
      <p:pic>
        <p:nvPicPr>
          <p:cNvPr id="9" name="Graphique 8" descr="Liste de contrôle avec un remplissage uni">
            <a:extLst>
              <a:ext uri="{FF2B5EF4-FFF2-40B4-BE49-F238E27FC236}">
                <a16:creationId xmlns:a16="http://schemas.microsoft.com/office/drawing/2014/main" id="{752F559B-9231-159B-3C52-7CD7869C3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7424" y="774957"/>
            <a:ext cx="518508" cy="518508"/>
          </a:xfrm>
          <a:prstGeom prst="rect">
            <a:avLst/>
          </a:prstGeom>
        </p:spPr>
      </p:pic>
      <p:pic>
        <p:nvPicPr>
          <p:cNvPr id="11" name="Graphique 10" descr="Document avec un remplissage uni">
            <a:extLst>
              <a:ext uri="{FF2B5EF4-FFF2-40B4-BE49-F238E27FC236}">
                <a16:creationId xmlns:a16="http://schemas.microsoft.com/office/drawing/2014/main" id="{963E1C05-97A6-7C13-DDBD-12C3954C2E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8934" y="3758360"/>
            <a:ext cx="518509" cy="518509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ACEE20-1B56-57E5-422F-A90DE2A2E16F}"/>
              </a:ext>
            </a:extLst>
          </p:cNvPr>
          <p:cNvGrpSpPr/>
          <p:nvPr/>
        </p:nvGrpSpPr>
        <p:grpSpPr>
          <a:xfrm rot="3459321">
            <a:off x="-3629348" y="-1142008"/>
            <a:ext cx="7407667" cy="7343106"/>
            <a:chOff x="-3629348" y="-1142008"/>
            <a:chExt cx="7407667" cy="7343106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0042492-8435-4A0A-934E-3559406485AD}"/>
                </a:ext>
              </a:extLst>
            </p:cNvPr>
            <p:cNvGrpSpPr/>
            <p:nvPr/>
          </p:nvGrpSpPr>
          <p:grpSpPr>
            <a:xfrm>
              <a:off x="-3629348" y="-1057598"/>
              <a:ext cx="7407667" cy="7258696"/>
              <a:chOff x="-3629348" y="-1057598"/>
              <a:chExt cx="7407667" cy="7258696"/>
            </a:xfrm>
          </p:grpSpPr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4A4C2197-7F26-ECB0-6A93-90CA1A936920}"/>
                  </a:ext>
                </a:extLst>
              </p:cNvPr>
              <p:cNvSpPr/>
              <p:nvPr/>
            </p:nvSpPr>
            <p:spPr>
              <a:xfrm>
                <a:off x="-3629348" y="-1057598"/>
                <a:ext cx="7258696" cy="72586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0913DD50-7D6E-20FC-BF68-661A4E0B85F6}"/>
                  </a:ext>
                </a:extLst>
              </p:cNvPr>
              <p:cNvSpPr/>
              <p:nvPr/>
            </p:nvSpPr>
            <p:spPr>
              <a:xfrm>
                <a:off x="3480377" y="242277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EC3B8167-2B26-77B0-5979-9B4561CA4F54}"/>
                  </a:ext>
                </a:extLst>
              </p:cNvPr>
              <p:cNvSpPr/>
              <p:nvPr/>
            </p:nvSpPr>
            <p:spPr>
              <a:xfrm>
                <a:off x="2950410" y="54825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9B7C546-0916-904B-6C93-B64BC2432B5F}"/>
                  </a:ext>
                </a:extLst>
              </p:cNvPr>
              <p:cNvSpPr/>
              <p:nvPr/>
            </p:nvSpPr>
            <p:spPr>
              <a:xfrm>
                <a:off x="2950410" y="4244471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2F10E38-7A9E-36E9-91F9-944DB4EEFEE0}"/>
                </a:ext>
              </a:extLst>
            </p:cNvPr>
            <p:cNvSpPr/>
            <p:nvPr/>
          </p:nvSpPr>
          <p:spPr>
            <a:xfrm>
              <a:off x="1864319" y="-572557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8858DB3-0A42-E5E8-8391-1EC48C39F22C}"/>
                </a:ext>
              </a:extLst>
            </p:cNvPr>
            <p:cNvSpPr/>
            <p:nvPr/>
          </p:nvSpPr>
          <p:spPr>
            <a:xfrm>
              <a:off x="375997" y="-1142008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2F982CE-E8B6-44AC-9C3F-3DCD55D10E3B}"/>
                </a:ext>
              </a:extLst>
            </p:cNvPr>
            <p:cNvSpPr/>
            <p:nvPr/>
          </p:nvSpPr>
          <p:spPr>
            <a:xfrm>
              <a:off x="-1307491" y="-1007763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Graphique 1" descr="Graphique à barres avec un remplissage uni">
            <a:extLst>
              <a:ext uri="{FF2B5EF4-FFF2-40B4-BE49-F238E27FC236}">
                <a16:creationId xmlns:a16="http://schemas.microsoft.com/office/drawing/2014/main" id="{7AB26E64-F95E-4D27-E0F5-64A9265AA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1814" y="2312496"/>
            <a:ext cx="518508" cy="518508"/>
          </a:xfrm>
          <a:prstGeom prst="rect">
            <a:avLst/>
          </a:prstGeom>
        </p:spPr>
      </p:pic>
      <p:pic>
        <p:nvPicPr>
          <p:cNvPr id="3" name="Graphique 2" descr="Liste de contrôle avec un remplissage uni">
            <a:extLst>
              <a:ext uri="{FF2B5EF4-FFF2-40B4-BE49-F238E27FC236}">
                <a16:creationId xmlns:a16="http://schemas.microsoft.com/office/drawing/2014/main" id="{083B0C3A-7766-C3CA-9876-756EBEA00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6924" y="5295900"/>
            <a:ext cx="518508" cy="51850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DEF3426-8E9D-DA61-1B02-0BB0D827A9A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7770" t="25883" r="-27770" b="411"/>
          <a:stretch/>
        </p:blipFill>
        <p:spPr>
          <a:xfrm>
            <a:off x="3812264" y="902876"/>
            <a:ext cx="10029029" cy="14096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963883B-4A18-E35B-5A1E-D46CB8B1A4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0856" y="2164751"/>
            <a:ext cx="4221027" cy="29787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CDE3801-17D4-2C75-D861-901A232B92D0}"/>
              </a:ext>
            </a:extLst>
          </p:cNvPr>
          <p:cNvSpPr/>
          <p:nvPr/>
        </p:nvSpPr>
        <p:spPr>
          <a:xfrm>
            <a:off x="5322126" y="902876"/>
            <a:ext cx="1441006" cy="1242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F65851-2D78-F591-7178-1291B1A63FC8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38721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spective 3D fin de journée ou les parents viennent récupérer leurs enfants, moucharabieh et entrée du bâtiment sous des lames verticales sur toute la largeur d'un volume brique">
            <a:extLst>
              <a:ext uri="{FF2B5EF4-FFF2-40B4-BE49-F238E27FC236}">
                <a16:creationId xmlns:a16="http://schemas.microsoft.com/office/drawing/2014/main" id="{B5D136DB-04BE-DECC-F328-816B0648C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05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Google Shape;128;p26"/>
          <p:cNvSpPr/>
          <p:nvPr/>
        </p:nvSpPr>
        <p:spPr>
          <a:xfrm rot="5400000">
            <a:off x="1439325" y="13850"/>
            <a:ext cx="3358800" cy="5026500"/>
          </a:xfrm>
          <a:prstGeom prst="rect">
            <a:avLst/>
          </a:prstGeom>
          <a:solidFill>
            <a:schemeClr val="accent1">
              <a:alpha val="861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subTitle" idx="1"/>
          </p:nvPr>
        </p:nvSpPr>
        <p:spPr>
          <a:xfrm>
            <a:off x="1087818" y="3483525"/>
            <a:ext cx="4061814" cy="4398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</a:rPr>
              <a:t>BTS FED – Option GCF | Session 2026</a:t>
            </a:r>
          </a:p>
        </p:txBody>
      </p:sp>
      <p:sp>
        <p:nvSpPr>
          <p:cNvPr id="130" name="Google Shape;130;p26"/>
          <p:cNvSpPr txBox="1">
            <a:spLocks noGrp="1"/>
          </p:cNvSpPr>
          <p:nvPr>
            <p:ph type="ctrTitle"/>
          </p:nvPr>
        </p:nvSpPr>
        <p:spPr>
          <a:xfrm>
            <a:off x="1039575" y="1148156"/>
            <a:ext cx="4592400" cy="233536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+mj-lt"/>
              </a:rPr>
              <a:t>Groupe scolaire de Verfeil (31)</a:t>
            </a:r>
            <a:endParaRPr dirty="0">
              <a:solidFill>
                <a:schemeClr val="lt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sp>
        <p:nvSpPr>
          <p:cNvPr id="131" name="Google Shape;131;p26"/>
          <p:cNvSpPr/>
          <p:nvPr/>
        </p:nvSpPr>
        <p:spPr>
          <a:xfrm rot="-5400000" flipH="1">
            <a:off x="7354200" y="2416550"/>
            <a:ext cx="3358800" cy="22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0225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878190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BD84D85-CF2B-D0CC-BA12-9DA7B989A311}"/>
              </a:ext>
            </a:extLst>
          </p:cNvPr>
          <p:cNvSpPr/>
          <p:nvPr/>
        </p:nvSpPr>
        <p:spPr>
          <a:xfrm>
            <a:off x="0" y="1125885"/>
            <a:ext cx="2891730" cy="28917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+mj-lt"/>
              </a:rPr>
              <a:t>RE 2020</a:t>
            </a:r>
            <a:endParaRPr lang="fr-FR" sz="3600" b="1" dirty="0"/>
          </a:p>
        </p:txBody>
      </p:sp>
      <p:pic>
        <p:nvPicPr>
          <p:cNvPr id="9" name="Graphique 8" descr="Liste de contrôle avec un remplissage uni">
            <a:extLst>
              <a:ext uri="{FF2B5EF4-FFF2-40B4-BE49-F238E27FC236}">
                <a16:creationId xmlns:a16="http://schemas.microsoft.com/office/drawing/2014/main" id="{752F559B-9231-159B-3C52-7CD7869C3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7424" y="774957"/>
            <a:ext cx="518508" cy="518508"/>
          </a:xfrm>
          <a:prstGeom prst="rect">
            <a:avLst/>
          </a:prstGeom>
        </p:spPr>
      </p:pic>
      <p:pic>
        <p:nvPicPr>
          <p:cNvPr id="11" name="Graphique 10" descr="Document avec un remplissage uni">
            <a:extLst>
              <a:ext uri="{FF2B5EF4-FFF2-40B4-BE49-F238E27FC236}">
                <a16:creationId xmlns:a16="http://schemas.microsoft.com/office/drawing/2014/main" id="{963E1C05-97A6-7C13-DDBD-12C3954C2E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8934" y="3758360"/>
            <a:ext cx="518509" cy="518509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ACEE20-1B56-57E5-422F-A90DE2A2E16F}"/>
              </a:ext>
            </a:extLst>
          </p:cNvPr>
          <p:cNvGrpSpPr/>
          <p:nvPr/>
        </p:nvGrpSpPr>
        <p:grpSpPr>
          <a:xfrm rot="3459321">
            <a:off x="-3629348" y="-1142008"/>
            <a:ext cx="7407667" cy="7343106"/>
            <a:chOff x="-3629348" y="-1142008"/>
            <a:chExt cx="7407667" cy="7343106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0042492-8435-4A0A-934E-3559406485AD}"/>
                </a:ext>
              </a:extLst>
            </p:cNvPr>
            <p:cNvGrpSpPr/>
            <p:nvPr/>
          </p:nvGrpSpPr>
          <p:grpSpPr>
            <a:xfrm>
              <a:off x="-3629348" y="-1057598"/>
              <a:ext cx="7407667" cy="7258696"/>
              <a:chOff x="-3629348" y="-1057598"/>
              <a:chExt cx="7407667" cy="7258696"/>
            </a:xfrm>
          </p:grpSpPr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4A4C2197-7F26-ECB0-6A93-90CA1A936920}"/>
                  </a:ext>
                </a:extLst>
              </p:cNvPr>
              <p:cNvSpPr/>
              <p:nvPr/>
            </p:nvSpPr>
            <p:spPr>
              <a:xfrm>
                <a:off x="-3629348" y="-1057598"/>
                <a:ext cx="7258696" cy="72586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0913DD50-7D6E-20FC-BF68-661A4E0B85F6}"/>
                  </a:ext>
                </a:extLst>
              </p:cNvPr>
              <p:cNvSpPr/>
              <p:nvPr/>
            </p:nvSpPr>
            <p:spPr>
              <a:xfrm>
                <a:off x="3480377" y="242277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EC3B8167-2B26-77B0-5979-9B4561CA4F54}"/>
                  </a:ext>
                </a:extLst>
              </p:cNvPr>
              <p:cNvSpPr/>
              <p:nvPr/>
            </p:nvSpPr>
            <p:spPr>
              <a:xfrm>
                <a:off x="2950410" y="54825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9B7C546-0916-904B-6C93-B64BC2432B5F}"/>
                  </a:ext>
                </a:extLst>
              </p:cNvPr>
              <p:cNvSpPr/>
              <p:nvPr/>
            </p:nvSpPr>
            <p:spPr>
              <a:xfrm>
                <a:off x="2950410" y="4244471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2F10E38-7A9E-36E9-91F9-944DB4EEFEE0}"/>
                </a:ext>
              </a:extLst>
            </p:cNvPr>
            <p:cNvSpPr/>
            <p:nvPr/>
          </p:nvSpPr>
          <p:spPr>
            <a:xfrm>
              <a:off x="1864319" y="-572557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8858DB3-0A42-E5E8-8391-1EC48C39F22C}"/>
                </a:ext>
              </a:extLst>
            </p:cNvPr>
            <p:cNvSpPr/>
            <p:nvPr/>
          </p:nvSpPr>
          <p:spPr>
            <a:xfrm>
              <a:off x="375997" y="-1142008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2F982CE-E8B6-44AC-9C3F-3DCD55D10E3B}"/>
                </a:ext>
              </a:extLst>
            </p:cNvPr>
            <p:cNvSpPr/>
            <p:nvPr/>
          </p:nvSpPr>
          <p:spPr>
            <a:xfrm>
              <a:off x="-1307491" y="-1007763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Graphique 1" descr="Graphique à barres avec un remplissage uni">
            <a:extLst>
              <a:ext uri="{FF2B5EF4-FFF2-40B4-BE49-F238E27FC236}">
                <a16:creationId xmlns:a16="http://schemas.microsoft.com/office/drawing/2014/main" id="{7AB26E64-F95E-4D27-E0F5-64A9265AA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1814" y="2312496"/>
            <a:ext cx="518508" cy="518508"/>
          </a:xfrm>
          <a:prstGeom prst="rect">
            <a:avLst/>
          </a:prstGeom>
        </p:spPr>
      </p:pic>
      <p:pic>
        <p:nvPicPr>
          <p:cNvPr id="3" name="Graphique 2" descr="Liste de contrôle avec un remplissage uni">
            <a:extLst>
              <a:ext uri="{FF2B5EF4-FFF2-40B4-BE49-F238E27FC236}">
                <a16:creationId xmlns:a16="http://schemas.microsoft.com/office/drawing/2014/main" id="{083B0C3A-7766-C3CA-9876-756EBEA00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6924" y="5295900"/>
            <a:ext cx="518508" cy="51850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DEF3426-8E9D-DA61-1B02-0BB0D827A9A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6837" t="25451" r="-46837" b="842"/>
          <a:stretch/>
        </p:blipFill>
        <p:spPr>
          <a:xfrm>
            <a:off x="3812264" y="902876"/>
            <a:ext cx="10029029" cy="14096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551B8A-FBF3-B29C-FCCF-797B3443AB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7477" y="2214668"/>
            <a:ext cx="3942146" cy="292883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3240A0A-8B6C-658C-4C5D-9BDD02DEB357}"/>
              </a:ext>
            </a:extLst>
          </p:cNvPr>
          <p:cNvSpPr/>
          <p:nvPr/>
        </p:nvSpPr>
        <p:spPr>
          <a:xfrm>
            <a:off x="4818651" y="902876"/>
            <a:ext cx="1441006" cy="1242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Picture 2" descr="Qu'est-ce que la RE2020 ? Définition &amp; Calendrier - Siniat France">
            <a:extLst>
              <a:ext uri="{FF2B5EF4-FFF2-40B4-BE49-F238E27FC236}">
                <a16:creationId xmlns:a16="http://schemas.microsoft.com/office/drawing/2014/main" id="{930D4887-47E1-19DD-7852-669C35A41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7"/>
          <a:stretch/>
        </p:blipFill>
        <p:spPr bwMode="auto">
          <a:xfrm>
            <a:off x="7642860" y="18641"/>
            <a:ext cx="1139040" cy="6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822CC89-D12D-C7E8-B119-0219384B03BD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</a:p>
        </p:txBody>
      </p:sp>
      <p:pic>
        <p:nvPicPr>
          <p:cNvPr id="23" name="Graphique 22" descr="Document avec un remplissage uni">
            <a:extLst>
              <a:ext uri="{FF2B5EF4-FFF2-40B4-BE49-F238E27FC236}">
                <a16:creationId xmlns:a16="http://schemas.microsoft.com/office/drawing/2014/main" id="{2FA902A7-BBC0-D0B6-A34E-86F142CD23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7769" y="-530510"/>
            <a:ext cx="518509" cy="518509"/>
          </a:xfrm>
          <a:prstGeom prst="rect">
            <a:avLst/>
          </a:prstGeom>
        </p:spPr>
      </p:pic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33187C23-28D6-7475-3439-8B25F5C22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537319"/>
              </p:ext>
            </p:extLst>
          </p:nvPr>
        </p:nvGraphicFramePr>
        <p:xfrm>
          <a:off x="4813404" y="-2460959"/>
          <a:ext cx="3968496" cy="2266412"/>
        </p:xfrm>
        <a:graphic>
          <a:graphicData uri="http://schemas.openxmlformats.org/drawingml/2006/table">
            <a:tbl>
              <a:tblPr>
                <a:tableStyleId>{773E6C07-C922-4D83-96EA-9B2FFA9A4BCA}</a:tableStyleId>
              </a:tblPr>
              <a:tblGrid>
                <a:gridCol w="1487424">
                  <a:extLst>
                    <a:ext uri="{9D8B030D-6E8A-4147-A177-3AD203B41FA5}">
                      <a16:colId xmlns:a16="http://schemas.microsoft.com/office/drawing/2014/main" val="829905870"/>
                    </a:ext>
                  </a:extLst>
                </a:gridCol>
                <a:gridCol w="1170432">
                  <a:extLst>
                    <a:ext uri="{9D8B030D-6E8A-4147-A177-3AD203B41FA5}">
                      <a16:colId xmlns:a16="http://schemas.microsoft.com/office/drawing/2014/main" val="465167641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364969983"/>
                    </a:ext>
                  </a:extLst>
                </a:gridCol>
              </a:tblGrid>
              <a:tr h="155193">
                <a:tc>
                  <a:txBody>
                    <a:bodyPr/>
                    <a:lstStyle/>
                    <a:p>
                      <a:r>
                        <a:rPr lang="fr-FR" sz="1000" dirty="0"/>
                        <a:t>Indicateur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Valeur Projet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Valeur Max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138200372"/>
                  </a:ext>
                </a:extLst>
              </a:tr>
              <a:tr h="472490">
                <a:tc>
                  <a:txBody>
                    <a:bodyPr/>
                    <a:lstStyle/>
                    <a:p>
                      <a:r>
                        <a:rPr lang="fr-FR" sz="1000" b="1" dirty="0"/>
                        <a:t>Bbio </a:t>
                      </a:r>
                    </a:p>
                    <a:p>
                      <a:r>
                        <a:rPr lang="fr-FR" sz="1000" b="0" dirty="0"/>
                        <a:t>[points]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59,5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71,4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2954309268"/>
                  </a:ext>
                </a:extLst>
              </a:tr>
              <a:tr h="365799">
                <a:tc>
                  <a:txBody>
                    <a:bodyPr/>
                    <a:lstStyle/>
                    <a:p>
                      <a:r>
                        <a:rPr lang="fr-FR" sz="1000" b="1" dirty="0"/>
                        <a:t>Cep </a:t>
                      </a:r>
                    </a:p>
                    <a:p>
                      <a:r>
                        <a:rPr lang="fr-FR" sz="1000" b="0" dirty="0"/>
                        <a:t>[kWhEP/m².an]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55,4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68,4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303375667"/>
                  </a:ext>
                </a:extLst>
              </a:tr>
              <a:tr h="365799">
                <a:tc>
                  <a:txBody>
                    <a:bodyPr/>
                    <a:lstStyle/>
                    <a:p>
                      <a:r>
                        <a:rPr lang="fr-FR" sz="1000" b="1" dirty="0" err="1"/>
                        <a:t>Cep,nr</a:t>
                      </a:r>
                      <a:r>
                        <a:rPr lang="fr-FR" sz="1000" b="1" dirty="0"/>
                        <a:t> </a:t>
                      </a:r>
                    </a:p>
                    <a:p>
                      <a:r>
                        <a:rPr lang="fr-FR" sz="1000" b="0" dirty="0"/>
                        <a:t>[kWhEP/m².an]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55,4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61,8 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075719771"/>
                  </a:ext>
                </a:extLst>
              </a:tr>
              <a:tr h="472490">
                <a:tc>
                  <a:txBody>
                    <a:bodyPr/>
                    <a:lstStyle/>
                    <a:p>
                      <a:r>
                        <a:rPr lang="fr-FR" sz="1000" b="1" dirty="0" err="1"/>
                        <a:t>Ic</a:t>
                      </a:r>
                      <a:r>
                        <a:rPr lang="fr-FR" sz="1000" b="1" dirty="0"/>
                        <a:t> énergie</a:t>
                      </a:r>
                    </a:p>
                    <a:p>
                      <a:r>
                        <a:rPr lang="fr-FR" sz="1000" b="0" dirty="0"/>
                        <a:t>[</a:t>
                      </a:r>
                      <a:r>
                        <a:rPr lang="en-US" sz="1000" b="0" dirty="0"/>
                        <a:t>kg eq CO2 / m².an</a:t>
                      </a:r>
                      <a:r>
                        <a:rPr lang="fr-FR" sz="1000" b="0" dirty="0"/>
                        <a:t>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70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228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922188924"/>
                  </a:ext>
                </a:extLst>
              </a:tr>
              <a:tr h="259107">
                <a:tc>
                  <a:txBody>
                    <a:bodyPr/>
                    <a:lstStyle/>
                    <a:p>
                      <a:r>
                        <a:rPr lang="fr-FR" sz="1000" b="1" dirty="0"/>
                        <a:t>DH</a:t>
                      </a:r>
                    </a:p>
                    <a:p>
                      <a:r>
                        <a:rPr lang="fr-FR" sz="1000" b="0" dirty="0"/>
                        <a:t>[°</a:t>
                      </a:r>
                      <a:r>
                        <a:rPr lang="fr-FR" sz="1000" b="0" dirty="0" err="1"/>
                        <a:t>Ch</a:t>
                      </a:r>
                      <a:r>
                        <a:rPr lang="fr-FR" sz="1000" b="0" dirty="0"/>
                        <a:t>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711,7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900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663818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873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E86355B7-0C03-C655-A011-94FC067A6A1A}"/>
              </a:ext>
            </a:extLst>
          </p:cNvPr>
          <p:cNvSpPr/>
          <p:nvPr/>
        </p:nvSpPr>
        <p:spPr>
          <a:xfrm>
            <a:off x="878190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BD84D85-CF2B-D0CC-BA12-9DA7B989A311}"/>
              </a:ext>
            </a:extLst>
          </p:cNvPr>
          <p:cNvSpPr/>
          <p:nvPr/>
        </p:nvSpPr>
        <p:spPr>
          <a:xfrm>
            <a:off x="0" y="1125885"/>
            <a:ext cx="2891730" cy="28917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+mj-lt"/>
              </a:rPr>
              <a:t>RE 2020</a:t>
            </a:r>
            <a:endParaRPr lang="fr-FR" sz="3600" b="1" dirty="0"/>
          </a:p>
        </p:txBody>
      </p:sp>
      <p:pic>
        <p:nvPicPr>
          <p:cNvPr id="9" name="Graphique 8" descr="Liste de contrôle avec un remplissage uni">
            <a:extLst>
              <a:ext uri="{FF2B5EF4-FFF2-40B4-BE49-F238E27FC236}">
                <a16:creationId xmlns:a16="http://schemas.microsoft.com/office/drawing/2014/main" id="{752F559B-9231-159B-3C52-7CD7869C3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8387" y="2369321"/>
            <a:ext cx="518508" cy="518508"/>
          </a:xfrm>
          <a:prstGeom prst="rect">
            <a:avLst/>
          </a:prstGeom>
        </p:spPr>
      </p:pic>
      <p:pic>
        <p:nvPicPr>
          <p:cNvPr id="11" name="Graphique 10" descr="Document avec un remplissage uni">
            <a:extLst>
              <a:ext uri="{FF2B5EF4-FFF2-40B4-BE49-F238E27FC236}">
                <a16:creationId xmlns:a16="http://schemas.microsoft.com/office/drawing/2014/main" id="{963E1C05-97A6-7C13-DDBD-12C3954C2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9156" y="5261632"/>
            <a:ext cx="518509" cy="518509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ACEE20-1B56-57E5-422F-A90DE2A2E16F}"/>
              </a:ext>
            </a:extLst>
          </p:cNvPr>
          <p:cNvGrpSpPr/>
          <p:nvPr/>
        </p:nvGrpSpPr>
        <p:grpSpPr>
          <a:xfrm rot="5058617">
            <a:off x="-3629348" y="-1142008"/>
            <a:ext cx="7407667" cy="7343106"/>
            <a:chOff x="-3629348" y="-1142008"/>
            <a:chExt cx="7407667" cy="7343106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0042492-8435-4A0A-934E-3559406485AD}"/>
                </a:ext>
              </a:extLst>
            </p:cNvPr>
            <p:cNvGrpSpPr/>
            <p:nvPr/>
          </p:nvGrpSpPr>
          <p:grpSpPr>
            <a:xfrm>
              <a:off x="-3629348" y="-1057598"/>
              <a:ext cx="7407667" cy="7258696"/>
              <a:chOff x="-3629348" y="-1057598"/>
              <a:chExt cx="7407667" cy="7258696"/>
            </a:xfrm>
          </p:grpSpPr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4A4C2197-7F26-ECB0-6A93-90CA1A936920}"/>
                  </a:ext>
                </a:extLst>
              </p:cNvPr>
              <p:cNvSpPr/>
              <p:nvPr/>
            </p:nvSpPr>
            <p:spPr>
              <a:xfrm>
                <a:off x="-3629348" y="-1057598"/>
                <a:ext cx="7258696" cy="72586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0913DD50-7D6E-20FC-BF68-661A4E0B85F6}"/>
                  </a:ext>
                </a:extLst>
              </p:cNvPr>
              <p:cNvSpPr/>
              <p:nvPr/>
            </p:nvSpPr>
            <p:spPr>
              <a:xfrm>
                <a:off x="3480377" y="242277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EC3B8167-2B26-77B0-5979-9B4561CA4F54}"/>
                  </a:ext>
                </a:extLst>
              </p:cNvPr>
              <p:cNvSpPr/>
              <p:nvPr/>
            </p:nvSpPr>
            <p:spPr>
              <a:xfrm>
                <a:off x="2950410" y="548259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9B7C546-0916-904B-6C93-B64BC2432B5F}"/>
                  </a:ext>
                </a:extLst>
              </p:cNvPr>
              <p:cNvSpPr/>
              <p:nvPr/>
            </p:nvSpPr>
            <p:spPr>
              <a:xfrm>
                <a:off x="2950410" y="4244471"/>
                <a:ext cx="297942" cy="29794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2F10E38-7A9E-36E9-91F9-944DB4EEFEE0}"/>
                </a:ext>
              </a:extLst>
            </p:cNvPr>
            <p:cNvSpPr/>
            <p:nvPr/>
          </p:nvSpPr>
          <p:spPr>
            <a:xfrm>
              <a:off x="1864319" y="-572557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8858DB3-0A42-E5E8-8391-1EC48C39F22C}"/>
                </a:ext>
              </a:extLst>
            </p:cNvPr>
            <p:cNvSpPr/>
            <p:nvPr/>
          </p:nvSpPr>
          <p:spPr>
            <a:xfrm>
              <a:off x="375997" y="-1142008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2F982CE-E8B6-44AC-9C3F-3DCD55D10E3B}"/>
                </a:ext>
              </a:extLst>
            </p:cNvPr>
            <p:cNvSpPr/>
            <p:nvPr/>
          </p:nvSpPr>
          <p:spPr>
            <a:xfrm>
              <a:off x="-1307491" y="-1007763"/>
              <a:ext cx="297942" cy="29794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Graphique 1" descr="Graphique à barres avec un remplissage uni">
            <a:extLst>
              <a:ext uri="{FF2B5EF4-FFF2-40B4-BE49-F238E27FC236}">
                <a16:creationId xmlns:a16="http://schemas.microsoft.com/office/drawing/2014/main" id="{7AB26E64-F95E-4D27-E0F5-64A9265AA5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23768" y="3839912"/>
            <a:ext cx="518508" cy="518508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55118947-D941-90CC-B718-9D78E80D9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696605"/>
              </p:ext>
            </p:extLst>
          </p:nvPr>
        </p:nvGraphicFramePr>
        <p:xfrm>
          <a:off x="4572000" y="1149526"/>
          <a:ext cx="3968496" cy="2266412"/>
        </p:xfrm>
        <a:graphic>
          <a:graphicData uri="http://schemas.openxmlformats.org/drawingml/2006/table">
            <a:tbl>
              <a:tblPr>
                <a:tableStyleId>{773E6C07-C922-4D83-96EA-9B2FFA9A4BCA}</a:tableStyleId>
              </a:tblPr>
              <a:tblGrid>
                <a:gridCol w="1487424">
                  <a:extLst>
                    <a:ext uri="{9D8B030D-6E8A-4147-A177-3AD203B41FA5}">
                      <a16:colId xmlns:a16="http://schemas.microsoft.com/office/drawing/2014/main" val="829905870"/>
                    </a:ext>
                  </a:extLst>
                </a:gridCol>
                <a:gridCol w="1170432">
                  <a:extLst>
                    <a:ext uri="{9D8B030D-6E8A-4147-A177-3AD203B41FA5}">
                      <a16:colId xmlns:a16="http://schemas.microsoft.com/office/drawing/2014/main" val="465167641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364969983"/>
                    </a:ext>
                  </a:extLst>
                </a:gridCol>
              </a:tblGrid>
              <a:tr h="155193">
                <a:tc>
                  <a:txBody>
                    <a:bodyPr/>
                    <a:lstStyle/>
                    <a:p>
                      <a:r>
                        <a:rPr lang="fr-FR" sz="1000" dirty="0"/>
                        <a:t>Indicateur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Valeur Projet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Valeur Max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138200372"/>
                  </a:ext>
                </a:extLst>
              </a:tr>
              <a:tr h="472490">
                <a:tc>
                  <a:txBody>
                    <a:bodyPr/>
                    <a:lstStyle/>
                    <a:p>
                      <a:r>
                        <a:rPr lang="fr-FR" sz="1000" b="1" dirty="0"/>
                        <a:t>Bbio </a:t>
                      </a:r>
                    </a:p>
                    <a:p>
                      <a:r>
                        <a:rPr lang="fr-FR" sz="1000" b="0" dirty="0"/>
                        <a:t>[points]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59,5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71,4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2954309268"/>
                  </a:ext>
                </a:extLst>
              </a:tr>
              <a:tr h="365799">
                <a:tc>
                  <a:txBody>
                    <a:bodyPr/>
                    <a:lstStyle/>
                    <a:p>
                      <a:r>
                        <a:rPr lang="fr-FR" sz="1000" b="1" dirty="0"/>
                        <a:t>Cep </a:t>
                      </a:r>
                    </a:p>
                    <a:p>
                      <a:r>
                        <a:rPr lang="fr-FR" sz="1000" b="0" dirty="0"/>
                        <a:t>[kWhEP/m².an]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55,4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68,4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303375667"/>
                  </a:ext>
                </a:extLst>
              </a:tr>
              <a:tr h="365799">
                <a:tc>
                  <a:txBody>
                    <a:bodyPr/>
                    <a:lstStyle/>
                    <a:p>
                      <a:r>
                        <a:rPr lang="fr-FR" sz="1000" b="1" dirty="0" err="1"/>
                        <a:t>Cep,nr</a:t>
                      </a:r>
                      <a:r>
                        <a:rPr lang="fr-FR" sz="1000" b="1" dirty="0"/>
                        <a:t> </a:t>
                      </a:r>
                    </a:p>
                    <a:p>
                      <a:r>
                        <a:rPr lang="fr-FR" sz="1000" b="0" dirty="0"/>
                        <a:t>[kWhEP/m².an]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55,4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61,8 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075719771"/>
                  </a:ext>
                </a:extLst>
              </a:tr>
              <a:tr h="472490">
                <a:tc>
                  <a:txBody>
                    <a:bodyPr/>
                    <a:lstStyle/>
                    <a:p>
                      <a:r>
                        <a:rPr lang="fr-FR" sz="1000" b="1" dirty="0" err="1"/>
                        <a:t>Ic</a:t>
                      </a:r>
                      <a:r>
                        <a:rPr lang="fr-FR" sz="1000" b="1" dirty="0"/>
                        <a:t> énergie</a:t>
                      </a:r>
                    </a:p>
                    <a:p>
                      <a:r>
                        <a:rPr lang="fr-FR" sz="1000" b="0" dirty="0"/>
                        <a:t>[</a:t>
                      </a:r>
                      <a:r>
                        <a:rPr lang="en-US" sz="1000" b="0" dirty="0"/>
                        <a:t>kg eq CO2 / m².an</a:t>
                      </a:r>
                      <a:r>
                        <a:rPr lang="fr-FR" sz="1000" b="0" dirty="0"/>
                        <a:t>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70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228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922188924"/>
                  </a:ext>
                </a:extLst>
              </a:tr>
              <a:tr h="259107">
                <a:tc>
                  <a:txBody>
                    <a:bodyPr/>
                    <a:lstStyle/>
                    <a:p>
                      <a:r>
                        <a:rPr lang="fr-FR" sz="1000" b="1" dirty="0"/>
                        <a:t>DH</a:t>
                      </a:r>
                    </a:p>
                    <a:p>
                      <a:r>
                        <a:rPr lang="fr-FR" sz="1000" b="0" dirty="0"/>
                        <a:t>[°</a:t>
                      </a:r>
                      <a:r>
                        <a:rPr lang="fr-FR" sz="1000" b="0" dirty="0" err="1"/>
                        <a:t>Ch</a:t>
                      </a:r>
                      <a:r>
                        <a:rPr lang="fr-FR" sz="1000" b="0" dirty="0"/>
                        <a:t>]</a:t>
                      </a:r>
                    </a:p>
                  </a:txBody>
                  <a:tcPr marL="63658" marR="63658" marT="31829" marB="31829" anchor="ctr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711,7</a:t>
                      </a:r>
                    </a:p>
                  </a:txBody>
                  <a:tcPr marL="63658" marR="63658" marT="31829" marB="31829"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900</a:t>
                      </a:r>
                    </a:p>
                  </a:txBody>
                  <a:tcPr marL="63658" marR="63658" marT="31829" marB="31829" anchor="ctr"/>
                </a:tc>
                <a:extLst>
                  <a:ext uri="{0D108BD9-81ED-4DB2-BD59-A6C34878D82A}">
                    <a16:rowId xmlns:a16="http://schemas.microsoft.com/office/drawing/2014/main" val="1663818515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8DEF3426-8E9D-DA61-1B02-0BB0D827A9A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6294"/>
          <a:stretch/>
        </p:blipFill>
        <p:spPr>
          <a:xfrm>
            <a:off x="3401146" y="3814566"/>
            <a:ext cx="5734878" cy="806060"/>
          </a:xfrm>
          <a:prstGeom prst="rect">
            <a:avLst/>
          </a:prstGeom>
        </p:spPr>
      </p:pic>
      <p:pic>
        <p:nvPicPr>
          <p:cNvPr id="23" name="Picture 2" descr="Qu'est-ce que la RE2020 ? Définition &amp; Calendrier - Siniat France">
            <a:extLst>
              <a:ext uri="{FF2B5EF4-FFF2-40B4-BE49-F238E27FC236}">
                <a16:creationId xmlns:a16="http://schemas.microsoft.com/office/drawing/2014/main" id="{5512A4F9-D000-5568-728F-8C35661AC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7"/>
          <a:stretch/>
        </p:blipFill>
        <p:spPr bwMode="auto">
          <a:xfrm>
            <a:off x="7231380" y="18641"/>
            <a:ext cx="1550520" cy="91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31DFD8A-D162-994F-BE8E-65C3FA032779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</a:p>
        </p:txBody>
      </p:sp>
      <p:pic>
        <p:nvPicPr>
          <p:cNvPr id="21" name="Graphique 20" descr="Liste de contrôle avec un remplissage uni">
            <a:extLst>
              <a:ext uri="{FF2B5EF4-FFF2-40B4-BE49-F238E27FC236}">
                <a16:creationId xmlns:a16="http://schemas.microsoft.com/office/drawing/2014/main" id="{99EF06F8-1237-FED3-52D0-26915A0A1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50" y="6035419"/>
            <a:ext cx="518508" cy="518508"/>
          </a:xfrm>
          <a:prstGeom prst="rect">
            <a:avLst/>
          </a:prstGeom>
        </p:spPr>
      </p:pic>
      <p:pic>
        <p:nvPicPr>
          <p:cNvPr id="24" name="Graphique 23" descr="Document avec un remplissage uni">
            <a:extLst>
              <a:ext uri="{FF2B5EF4-FFF2-40B4-BE49-F238E27FC236}">
                <a16:creationId xmlns:a16="http://schemas.microsoft.com/office/drawing/2014/main" id="{945944D2-E632-7B46-6072-16D336137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51386" y="677016"/>
            <a:ext cx="518509" cy="5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4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E1C0A-7A2B-E0B0-024A-483CAE64C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97" y="98975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DIAGRAMMES SYNOPTIQUES</a:t>
            </a:r>
          </a:p>
        </p:txBody>
      </p:sp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1F21CC79-DFC1-7AA9-EFB1-5EF1F5FCE663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6" name="Image 5" descr="Une image contenant texte, diagramme, Plan, Post-it&#10;&#10;Le contenu généré par l’IA peut être incorrect.">
            <a:extLst>
              <a:ext uri="{FF2B5EF4-FFF2-40B4-BE49-F238E27FC236}">
                <a16:creationId xmlns:a16="http://schemas.microsoft.com/office/drawing/2014/main" id="{1077621E-265E-50A4-311D-176B410438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48" t="4741" r="24416" b="3704"/>
          <a:stretch/>
        </p:blipFill>
        <p:spPr>
          <a:xfrm>
            <a:off x="2858270" y="725961"/>
            <a:ext cx="4514337" cy="431856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FEF9889-6CE1-7CEC-EC86-9EB217DB9FE3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98986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E1C0A-7A2B-E0B0-024A-483CAE64C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97" y="98975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DIAGRAMMES SYNOPTIQUES</a:t>
            </a:r>
          </a:p>
        </p:txBody>
      </p:sp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1F21CC79-DFC1-7AA9-EFB1-5EF1F5FCE663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6" name="Image 5" descr="Une image contenant texte, diagramme, Plan, Post-it&#10;&#10;Le contenu généré par l’IA peut être incorrect.">
            <a:extLst>
              <a:ext uri="{FF2B5EF4-FFF2-40B4-BE49-F238E27FC236}">
                <a16:creationId xmlns:a16="http://schemas.microsoft.com/office/drawing/2014/main" id="{1077621E-265E-50A4-311D-176B410438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48" t="4741" r="24416" b="3704"/>
          <a:stretch/>
        </p:blipFill>
        <p:spPr>
          <a:xfrm>
            <a:off x="1379686" y="833266"/>
            <a:ext cx="6704365" cy="641361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FEF9889-6CE1-7CEC-EC86-9EB217DB9FE3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338202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E1C0A-7A2B-E0B0-024A-483CAE64C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97" y="98975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DIAGRAMMES SYNOPTIQUES</a:t>
            </a:r>
          </a:p>
        </p:txBody>
      </p:sp>
      <p:sp>
        <p:nvSpPr>
          <p:cNvPr id="4" name="Google Shape;171;p29">
            <a:extLst>
              <a:ext uri="{FF2B5EF4-FFF2-40B4-BE49-F238E27FC236}">
                <a16:creationId xmlns:a16="http://schemas.microsoft.com/office/drawing/2014/main" id="{1F21CC79-DFC1-7AA9-EFB1-5EF1F5FCE663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6" name="Image 5" descr="Une image contenant texte, diagramme, Plan, Post-it&#10;&#10;Le contenu généré par l’IA peut être incorrect.">
            <a:extLst>
              <a:ext uri="{FF2B5EF4-FFF2-40B4-BE49-F238E27FC236}">
                <a16:creationId xmlns:a16="http://schemas.microsoft.com/office/drawing/2014/main" id="{1077621E-265E-50A4-311D-176B410438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61" t="38471" r="25903" b="-30026"/>
          <a:stretch/>
        </p:blipFill>
        <p:spPr>
          <a:xfrm>
            <a:off x="1379686" y="833266"/>
            <a:ext cx="6704365" cy="641361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9644E8-FC83-24D8-0877-705AD4A12218}"/>
              </a:ext>
            </a:extLst>
          </p:cNvPr>
          <p:cNvSpPr txBox="1"/>
          <p:nvPr/>
        </p:nvSpPr>
        <p:spPr>
          <a:xfrm>
            <a:off x="0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1591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97" y="98975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DIAGRAMMES SYNOPTIQUES</a:t>
            </a:r>
          </a:p>
        </p:txBody>
      </p:sp>
      <p:pic>
        <p:nvPicPr>
          <p:cNvPr id="8" name="Image 7" descr="Une image contenant texte, diagramm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7F6EDBA2-EB3F-B058-EFFA-917B7D2EFB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87" t="5253" r="8254" b="3964"/>
          <a:stretch/>
        </p:blipFill>
        <p:spPr>
          <a:xfrm>
            <a:off x="1485041" y="609600"/>
            <a:ext cx="6801026" cy="4216782"/>
          </a:xfrm>
          <a:prstGeom prst="rect">
            <a:avLst/>
          </a:prstGeom>
        </p:spPr>
      </p:pic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373B61-9D09-1FC1-A670-E82907CF0B34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717938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97" y="98975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DIAGRAMMES SYNOPTIQUES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3" name="Image 2" descr="Une image contenant texte, diagramm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45AE1EE-38AF-B383-A0F6-15A2797534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09" t="4011" r="4211" b="3893"/>
          <a:stretch/>
        </p:blipFill>
        <p:spPr>
          <a:xfrm>
            <a:off x="616158" y="583684"/>
            <a:ext cx="7911681" cy="446084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0C7ED03-C876-BA0D-E3DC-00FD13E01CBA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228486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97" y="98975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DIAGRAMMES SYNOPTIQUES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3" name="Image 2" descr="Une image contenant texte, diagramm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45AE1EE-38AF-B383-A0F6-15A2797534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0" t="17760" r="49089" b="3893"/>
          <a:stretch/>
        </p:blipFill>
        <p:spPr>
          <a:xfrm>
            <a:off x="2071578" y="788520"/>
            <a:ext cx="4413041" cy="41377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6B0332-8887-6DB7-F19E-0641AE762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619" y="2691981"/>
            <a:ext cx="2531265" cy="151563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1708DE6-D04A-C6FA-02AC-6AC65A469CE4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184811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97" y="98975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DIAGRAMMES SYNOPTIQUES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3" name="Image 2" descr="Une image contenant texte, diagramm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45AE1EE-38AF-B383-A0F6-15A2797534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46" t="18049" r="4046" b="2238"/>
          <a:stretch/>
        </p:blipFill>
        <p:spPr>
          <a:xfrm>
            <a:off x="1988700" y="716388"/>
            <a:ext cx="5531874" cy="432813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9195119-0708-73A6-A2CB-05021E35D332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93721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THERMIQUE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456;p47">
            <a:extLst>
              <a:ext uri="{FF2B5EF4-FFF2-40B4-BE49-F238E27FC236}">
                <a16:creationId xmlns:a16="http://schemas.microsoft.com/office/drawing/2014/main" id="{5A5E6614-74E3-5996-8E7B-7DAE45E02D02}"/>
              </a:ext>
            </a:extLst>
          </p:cNvPr>
          <p:cNvSpPr/>
          <p:nvPr/>
        </p:nvSpPr>
        <p:spPr>
          <a:xfrm>
            <a:off x="3176508" y="789208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" name="Google Shape;457;p47">
            <a:extLst>
              <a:ext uri="{FF2B5EF4-FFF2-40B4-BE49-F238E27FC236}">
                <a16:creationId xmlns:a16="http://schemas.microsoft.com/office/drawing/2014/main" id="{893E643E-8821-24B2-76C5-5A8F0E1DC628}"/>
              </a:ext>
            </a:extLst>
          </p:cNvPr>
          <p:cNvSpPr/>
          <p:nvPr/>
        </p:nvSpPr>
        <p:spPr>
          <a:xfrm>
            <a:off x="225791" y="774456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458;p47">
            <a:extLst>
              <a:ext uri="{FF2B5EF4-FFF2-40B4-BE49-F238E27FC236}">
                <a16:creationId xmlns:a16="http://schemas.microsoft.com/office/drawing/2014/main" id="{46136164-1E0A-7CE6-49C7-63D161491EF0}"/>
              </a:ext>
            </a:extLst>
          </p:cNvPr>
          <p:cNvSpPr/>
          <p:nvPr/>
        </p:nvSpPr>
        <p:spPr>
          <a:xfrm>
            <a:off x="1647639" y="3901747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11" name="Google Shape;461;p47">
            <a:extLst>
              <a:ext uri="{FF2B5EF4-FFF2-40B4-BE49-F238E27FC236}">
                <a16:creationId xmlns:a16="http://schemas.microsoft.com/office/drawing/2014/main" id="{70E64418-1515-6595-DDB5-AD35755CBF58}"/>
              </a:ext>
            </a:extLst>
          </p:cNvPr>
          <p:cNvCxnSpPr>
            <a:cxnSpLocks/>
          </p:cNvCxnSpPr>
          <p:nvPr/>
        </p:nvCxnSpPr>
        <p:spPr>
          <a:xfrm rot="10800000">
            <a:off x="456301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462;p47">
            <a:extLst>
              <a:ext uri="{FF2B5EF4-FFF2-40B4-BE49-F238E27FC236}">
                <a16:creationId xmlns:a16="http://schemas.microsoft.com/office/drawing/2014/main" id="{AF13D31D-029E-8F41-3295-3EBA83F7F2C5}"/>
              </a:ext>
            </a:extLst>
          </p:cNvPr>
          <p:cNvCxnSpPr>
            <a:cxnSpLocks/>
          </p:cNvCxnSpPr>
          <p:nvPr/>
        </p:nvCxnSpPr>
        <p:spPr>
          <a:xfrm rot="10800000">
            <a:off x="3401435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464;p47">
            <a:extLst>
              <a:ext uri="{FF2B5EF4-FFF2-40B4-BE49-F238E27FC236}">
                <a16:creationId xmlns:a16="http://schemas.microsoft.com/office/drawing/2014/main" id="{F8EC04E2-C7B5-F44C-04A0-9957875FCA49}"/>
              </a:ext>
            </a:extLst>
          </p:cNvPr>
          <p:cNvSpPr txBox="1"/>
          <p:nvPr/>
        </p:nvSpPr>
        <p:spPr>
          <a:xfrm>
            <a:off x="611667" y="1298530"/>
            <a:ext cx="2532852" cy="125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Perrenoud U02Win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Haute Garonne (31)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intérieure : 19°C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extérieure : -5°C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15" name="Google Shape;465;p47">
            <a:extLst>
              <a:ext uri="{FF2B5EF4-FFF2-40B4-BE49-F238E27FC236}">
                <a16:creationId xmlns:a16="http://schemas.microsoft.com/office/drawing/2014/main" id="{BE70E324-0B83-D464-6818-6672C14FFF7F}"/>
              </a:ext>
            </a:extLst>
          </p:cNvPr>
          <p:cNvSpPr txBox="1"/>
          <p:nvPr/>
        </p:nvSpPr>
        <p:spPr>
          <a:xfrm>
            <a:off x="611666" y="774455"/>
            <a:ext cx="3005955" cy="66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Méthodologie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utilisée</a:t>
            </a:r>
          </a:p>
        </p:txBody>
      </p:sp>
      <p:sp>
        <p:nvSpPr>
          <p:cNvPr id="17" name="Google Shape;467;p47">
            <a:extLst>
              <a:ext uri="{FF2B5EF4-FFF2-40B4-BE49-F238E27FC236}">
                <a16:creationId xmlns:a16="http://schemas.microsoft.com/office/drawing/2014/main" id="{C90900F9-366F-2A2F-A634-B41E5B0F6831}"/>
              </a:ext>
            </a:extLst>
          </p:cNvPr>
          <p:cNvSpPr/>
          <p:nvPr/>
        </p:nvSpPr>
        <p:spPr>
          <a:xfrm>
            <a:off x="344920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8" name="Google Shape;468;p47">
            <a:extLst>
              <a:ext uri="{FF2B5EF4-FFF2-40B4-BE49-F238E27FC236}">
                <a16:creationId xmlns:a16="http://schemas.microsoft.com/office/drawing/2014/main" id="{5999526A-AFAC-3D50-362D-B1ADFB064E38}"/>
              </a:ext>
            </a:extLst>
          </p:cNvPr>
          <p:cNvSpPr/>
          <p:nvPr/>
        </p:nvSpPr>
        <p:spPr>
          <a:xfrm>
            <a:off x="3290285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20" name="Google Shape;470;p47">
            <a:extLst>
              <a:ext uri="{FF2B5EF4-FFF2-40B4-BE49-F238E27FC236}">
                <a16:creationId xmlns:a16="http://schemas.microsoft.com/office/drawing/2014/main" id="{326C0EFE-79FC-0C8F-0127-7C2FF15AA536}"/>
              </a:ext>
            </a:extLst>
          </p:cNvPr>
          <p:cNvSpPr/>
          <p:nvPr/>
        </p:nvSpPr>
        <p:spPr>
          <a:xfrm>
            <a:off x="1800436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22" name="Google Shape;472;p47">
            <a:extLst>
              <a:ext uri="{FF2B5EF4-FFF2-40B4-BE49-F238E27FC236}">
                <a16:creationId xmlns:a16="http://schemas.microsoft.com/office/drawing/2014/main" id="{9B61B518-2172-BEE0-9DF0-2347EF866AD0}"/>
              </a:ext>
            </a:extLst>
          </p:cNvPr>
          <p:cNvCxnSpPr>
            <a:cxnSpLocks/>
          </p:cNvCxnSpPr>
          <p:nvPr/>
        </p:nvCxnSpPr>
        <p:spPr>
          <a:xfrm>
            <a:off x="678707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473;p47">
            <a:extLst>
              <a:ext uri="{FF2B5EF4-FFF2-40B4-BE49-F238E27FC236}">
                <a16:creationId xmlns:a16="http://schemas.microsoft.com/office/drawing/2014/main" id="{7DDC1471-6313-D397-A2AB-720F7DC632AF}"/>
              </a:ext>
            </a:extLst>
          </p:cNvPr>
          <p:cNvCxnSpPr>
            <a:cxnSpLocks/>
          </p:cNvCxnSpPr>
          <p:nvPr/>
        </p:nvCxnSpPr>
        <p:spPr>
          <a:xfrm>
            <a:off x="2156318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474;p47">
            <a:extLst>
              <a:ext uri="{FF2B5EF4-FFF2-40B4-BE49-F238E27FC236}">
                <a16:creationId xmlns:a16="http://schemas.microsoft.com/office/drawing/2014/main" id="{B77359CE-07BB-4799-26A1-12AC34A0AF6B}"/>
              </a:ext>
            </a:extLst>
          </p:cNvPr>
          <p:cNvCxnSpPr>
            <a:cxnSpLocks/>
          </p:cNvCxnSpPr>
          <p:nvPr/>
        </p:nvCxnSpPr>
        <p:spPr>
          <a:xfrm>
            <a:off x="3633968" y="2817609"/>
            <a:ext cx="154988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Google Shape;476;p47">
            <a:extLst>
              <a:ext uri="{FF2B5EF4-FFF2-40B4-BE49-F238E27FC236}">
                <a16:creationId xmlns:a16="http://schemas.microsoft.com/office/drawing/2014/main" id="{902DDF58-78BD-60A7-69EA-3742C4E3D94B}"/>
              </a:ext>
            </a:extLst>
          </p:cNvPr>
          <p:cNvSpPr txBox="1"/>
          <p:nvPr/>
        </p:nvSpPr>
        <p:spPr>
          <a:xfrm>
            <a:off x="3512584" y="1256432"/>
            <a:ext cx="2373601" cy="135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Étude des 8 pièces les plus défavorables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Calcul du ratio moyen (W/m²)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Application à la surface totale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27" name="Google Shape;477;p47">
            <a:extLst>
              <a:ext uri="{FF2B5EF4-FFF2-40B4-BE49-F238E27FC236}">
                <a16:creationId xmlns:a16="http://schemas.microsoft.com/office/drawing/2014/main" id="{C053040C-3C6F-4D4F-6A6F-6135247AD92E}"/>
              </a:ext>
            </a:extLst>
          </p:cNvPr>
          <p:cNvSpPr txBox="1"/>
          <p:nvPr/>
        </p:nvSpPr>
        <p:spPr>
          <a:xfrm>
            <a:off x="3565984" y="857613"/>
            <a:ext cx="1133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Méthode 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cxnSp>
        <p:nvCxnSpPr>
          <p:cNvPr id="28" name="Google Shape;478;p47">
            <a:extLst>
              <a:ext uri="{FF2B5EF4-FFF2-40B4-BE49-F238E27FC236}">
                <a16:creationId xmlns:a16="http://schemas.microsoft.com/office/drawing/2014/main" id="{8534CAB8-2316-F270-528C-E11B77BB2F83}"/>
              </a:ext>
            </a:extLst>
          </p:cNvPr>
          <p:cNvCxnSpPr>
            <a:cxnSpLocks/>
          </p:cNvCxnSpPr>
          <p:nvPr/>
        </p:nvCxnSpPr>
        <p:spPr>
          <a:xfrm rot="10800000">
            <a:off x="1918729" y="2827747"/>
            <a:ext cx="0" cy="2028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479;p47">
            <a:extLst>
              <a:ext uri="{FF2B5EF4-FFF2-40B4-BE49-F238E27FC236}">
                <a16:creationId xmlns:a16="http://schemas.microsoft.com/office/drawing/2014/main" id="{3CCA60B5-6CAF-B34F-70CF-2ED84586E85F}"/>
              </a:ext>
            </a:extLst>
          </p:cNvPr>
          <p:cNvSpPr txBox="1"/>
          <p:nvPr/>
        </p:nvSpPr>
        <p:spPr>
          <a:xfrm>
            <a:off x="2037021" y="3440997"/>
            <a:ext cx="1851600" cy="149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Murs extérieurs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Planchers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Plafonds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Vitrages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Ponts thermiques</a:t>
            </a:r>
          </a:p>
        </p:txBody>
      </p:sp>
      <p:sp>
        <p:nvSpPr>
          <p:cNvPr id="30" name="Google Shape;480;p47">
            <a:extLst>
              <a:ext uri="{FF2B5EF4-FFF2-40B4-BE49-F238E27FC236}">
                <a16:creationId xmlns:a16="http://schemas.microsoft.com/office/drawing/2014/main" id="{D2DBDD6D-FD35-FA68-6348-56017544B3E8}"/>
              </a:ext>
            </a:extLst>
          </p:cNvPr>
          <p:cNvSpPr txBox="1"/>
          <p:nvPr/>
        </p:nvSpPr>
        <p:spPr>
          <a:xfrm>
            <a:off x="2000139" y="3066120"/>
            <a:ext cx="3005953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Éléments pris en compte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214DC6D-152E-1A8C-283F-D2495CE9B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851" y="2571750"/>
            <a:ext cx="3866922" cy="19545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A5C6009-D04E-F005-088E-325EC83C1667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7290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/>
          <p:nvPr/>
        </p:nvSpPr>
        <p:spPr>
          <a:xfrm rot="-5400000" flipH="1">
            <a:off x="-957850" y="957900"/>
            <a:ext cx="5140800" cy="322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45" name="Google Shape;145;p28"/>
          <p:cNvSpPr txBox="1">
            <a:spLocks noGrp="1"/>
          </p:cNvSpPr>
          <p:nvPr>
            <p:ph type="ctrTitle" idx="9"/>
          </p:nvPr>
        </p:nvSpPr>
        <p:spPr>
          <a:xfrm rot="16200000">
            <a:off x="-1309974" y="1845553"/>
            <a:ext cx="3879449" cy="7635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SOMMAIRE</a:t>
            </a:r>
            <a:endParaRPr sz="4400" dirty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932ED-F359-2F49-E2CF-E2714B108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94" y="0"/>
            <a:ext cx="5257183" cy="52401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A452711-D69E-FE6B-C62B-8486C15934CF}"/>
              </a:ext>
            </a:extLst>
          </p:cNvPr>
          <p:cNvSpPr/>
          <p:nvPr/>
        </p:nvSpPr>
        <p:spPr>
          <a:xfrm rot="204964">
            <a:off x="5733827" y="2184963"/>
            <a:ext cx="3225003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ECOLE MATERNELLE</a:t>
            </a:r>
            <a:endParaRPr lang="fr-FR" sz="1200" b="0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Google Shape;148;p28">
            <a:extLst>
              <a:ext uri="{FF2B5EF4-FFF2-40B4-BE49-F238E27FC236}">
                <a16:creationId xmlns:a16="http://schemas.microsoft.com/office/drawing/2014/main" id="{B79EBE80-A594-DBDF-0F0B-56CBF4074549}"/>
              </a:ext>
            </a:extLst>
          </p:cNvPr>
          <p:cNvSpPr txBox="1">
            <a:spLocks/>
          </p:cNvSpPr>
          <p:nvPr/>
        </p:nvSpPr>
        <p:spPr>
          <a:xfrm>
            <a:off x="3277092" y="1851560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>
                <a:latin typeface="+mj-lt"/>
              </a:rPr>
              <a:t>BESOINS DU CLIENT</a:t>
            </a:r>
            <a:endParaRPr lang="fr-FR" dirty="0">
              <a:latin typeface="+mj-lt"/>
            </a:endParaRPr>
          </a:p>
        </p:txBody>
      </p:sp>
      <p:sp>
        <p:nvSpPr>
          <p:cNvPr id="28" name="Google Shape;149;p28">
            <a:extLst>
              <a:ext uri="{FF2B5EF4-FFF2-40B4-BE49-F238E27FC236}">
                <a16:creationId xmlns:a16="http://schemas.microsoft.com/office/drawing/2014/main" id="{A1C83DD7-843B-0EFC-4D29-D58603A82FEE}"/>
              </a:ext>
            </a:extLst>
          </p:cNvPr>
          <p:cNvSpPr txBox="1">
            <a:spLocks/>
          </p:cNvSpPr>
          <p:nvPr/>
        </p:nvSpPr>
        <p:spPr>
          <a:xfrm>
            <a:off x="1928337" y="1937061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>
                <a:solidFill>
                  <a:schemeClr val="lt1"/>
                </a:solidFill>
                <a:latin typeface="+mj-lt"/>
              </a:rPr>
              <a:t>03</a:t>
            </a:r>
          </a:p>
        </p:txBody>
      </p:sp>
      <p:sp>
        <p:nvSpPr>
          <p:cNvPr id="29" name="Google Shape;150;p28">
            <a:extLst>
              <a:ext uri="{FF2B5EF4-FFF2-40B4-BE49-F238E27FC236}">
                <a16:creationId xmlns:a16="http://schemas.microsoft.com/office/drawing/2014/main" id="{8E328C45-86F9-0809-8D84-7503193CC74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272994" y="177935"/>
            <a:ext cx="3343101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PRÉSENTATION DU BÂTIMENT </a:t>
            </a:r>
            <a:endParaRPr dirty="0">
              <a:latin typeface="+mj-lt"/>
            </a:endParaRPr>
          </a:p>
        </p:txBody>
      </p:sp>
      <p:sp>
        <p:nvSpPr>
          <p:cNvPr id="30" name="Google Shape;152;p28">
            <a:extLst>
              <a:ext uri="{FF2B5EF4-FFF2-40B4-BE49-F238E27FC236}">
                <a16:creationId xmlns:a16="http://schemas.microsoft.com/office/drawing/2014/main" id="{F94D14BB-865B-604A-97E3-6DE450DA33EE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928337" y="267711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+mj-lt"/>
              </a:rPr>
              <a:t>01</a:t>
            </a:r>
            <a:endParaRPr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1" name="Google Shape;153;p28">
            <a:extLst>
              <a:ext uri="{FF2B5EF4-FFF2-40B4-BE49-F238E27FC236}">
                <a16:creationId xmlns:a16="http://schemas.microsoft.com/office/drawing/2014/main" id="{CD4304DE-8938-2D2F-0CCD-73FD8F3595A3}"/>
              </a:ext>
            </a:extLst>
          </p:cNvPr>
          <p:cNvSpPr txBox="1">
            <a:spLocks noGrp="1"/>
          </p:cNvSpPr>
          <p:nvPr>
            <p:ph type="ctrTitle" idx="3"/>
          </p:nvPr>
        </p:nvSpPr>
        <p:spPr>
          <a:xfrm>
            <a:off x="3274357" y="1014748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MAQUETTE 3D - REVIT</a:t>
            </a:r>
            <a:endParaRPr dirty="0">
              <a:latin typeface="+mj-lt"/>
            </a:endParaRPr>
          </a:p>
        </p:txBody>
      </p:sp>
      <p:sp>
        <p:nvSpPr>
          <p:cNvPr id="32" name="Google Shape;155;p28">
            <a:extLst>
              <a:ext uri="{FF2B5EF4-FFF2-40B4-BE49-F238E27FC236}">
                <a16:creationId xmlns:a16="http://schemas.microsoft.com/office/drawing/2014/main" id="{2FE13179-8AC2-106B-9225-E3846E4EB897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928337" y="1102386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+mj-lt"/>
              </a:rPr>
              <a:t>02</a:t>
            </a:r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33" name="Google Shape;156;p28">
            <a:extLst>
              <a:ext uri="{FF2B5EF4-FFF2-40B4-BE49-F238E27FC236}">
                <a16:creationId xmlns:a16="http://schemas.microsoft.com/office/drawing/2014/main" id="{DE3B1752-816C-6DFB-D85C-B70222F644ED}"/>
              </a:ext>
            </a:extLst>
          </p:cNvPr>
          <p:cNvSpPr txBox="1">
            <a:spLocks/>
          </p:cNvSpPr>
          <p:nvPr/>
        </p:nvSpPr>
        <p:spPr>
          <a:xfrm>
            <a:off x="3277092" y="2688373"/>
            <a:ext cx="3074758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>
                <a:latin typeface="+mj-lt"/>
              </a:rPr>
              <a:t>RÉGLEMENTATIONS &amp; NORMES</a:t>
            </a:r>
            <a:endParaRPr lang="fr-FR" dirty="0">
              <a:latin typeface="+mj-lt"/>
            </a:endParaRPr>
          </a:p>
        </p:txBody>
      </p:sp>
      <p:sp>
        <p:nvSpPr>
          <p:cNvPr id="34" name="Google Shape;158;p28">
            <a:extLst>
              <a:ext uri="{FF2B5EF4-FFF2-40B4-BE49-F238E27FC236}">
                <a16:creationId xmlns:a16="http://schemas.microsoft.com/office/drawing/2014/main" id="{0049C00F-90CF-7B38-57D6-E73881039058}"/>
              </a:ext>
            </a:extLst>
          </p:cNvPr>
          <p:cNvSpPr txBox="1">
            <a:spLocks/>
          </p:cNvSpPr>
          <p:nvPr/>
        </p:nvSpPr>
        <p:spPr>
          <a:xfrm>
            <a:off x="1928337" y="2771736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>
                <a:solidFill>
                  <a:schemeClr val="lt1"/>
                </a:solidFill>
                <a:latin typeface="+mj-lt"/>
              </a:rPr>
              <a:t>04</a:t>
            </a:r>
          </a:p>
        </p:txBody>
      </p:sp>
      <p:sp>
        <p:nvSpPr>
          <p:cNvPr id="35" name="Google Shape;159;p28">
            <a:extLst>
              <a:ext uri="{FF2B5EF4-FFF2-40B4-BE49-F238E27FC236}">
                <a16:creationId xmlns:a16="http://schemas.microsoft.com/office/drawing/2014/main" id="{A0C0DE5C-51FC-B082-6B87-5FBE7F8E6CB3}"/>
              </a:ext>
            </a:extLst>
          </p:cNvPr>
          <p:cNvSpPr txBox="1">
            <a:spLocks/>
          </p:cNvSpPr>
          <p:nvPr/>
        </p:nvSpPr>
        <p:spPr>
          <a:xfrm>
            <a:off x="3277091" y="3525185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>
                <a:latin typeface="+mj-lt"/>
              </a:rPr>
              <a:t>DIAGRAMMES SYNOPTIQUES</a:t>
            </a:r>
            <a:endParaRPr lang="fr-FR" dirty="0">
              <a:latin typeface="+mj-lt"/>
            </a:endParaRPr>
          </a:p>
        </p:txBody>
      </p:sp>
      <p:sp>
        <p:nvSpPr>
          <p:cNvPr id="36" name="Google Shape;161;p28">
            <a:extLst>
              <a:ext uri="{FF2B5EF4-FFF2-40B4-BE49-F238E27FC236}">
                <a16:creationId xmlns:a16="http://schemas.microsoft.com/office/drawing/2014/main" id="{2FFACFD6-CD85-BB7F-1F18-D288682E9C2E}"/>
              </a:ext>
            </a:extLst>
          </p:cNvPr>
          <p:cNvSpPr txBox="1">
            <a:spLocks/>
          </p:cNvSpPr>
          <p:nvPr/>
        </p:nvSpPr>
        <p:spPr>
          <a:xfrm>
            <a:off x="1928337" y="3606411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>
                <a:solidFill>
                  <a:schemeClr val="lt1"/>
                </a:solidFill>
                <a:latin typeface="+mj-lt"/>
              </a:rPr>
              <a:t>05</a:t>
            </a:r>
            <a:endParaRPr lang="en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7" name="Google Shape;159;p28">
            <a:extLst>
              <a:ext uri="{FF2B5EF4-FFF2-40B4-BE49-F238E27FC236}">
                <a16:creationId xmlns:a16="http://schemas.microsoft.com/office/drawing/2014/main" id="{D116F500-BAF3-A825-33D2-ECC6556247B9}"/>
              </a:ext>
            </a:extLst>
          </p:cNvPr>
          <p:cNvSpPr txBox="1">
            <a:spLocks/>
          </p:cNvSpPr>
          <p:nvPr/>
        </p:nvSpPr>
        <p:spPr>
          <a:xfrm>
            <a:off x="3272994" y="4359860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 dirty="0">
                <a:latin typeface="+mj-lt"/>
              </a:rPr>
              <a:t>BILAN THERMIQUE</a:t>
            </a:r>
          </a:p>
        </p:txBody>
      </p:sp>
      <p:sp>
        <p:nvSpPr>
          <p:cNvPr id="38" name="Google Shape;161;p28">
            <a:extLst>
              <a:ext uri="{FF2B5EF4-FFF2-40B4-BE49-F238E27FC236}">
                <a16:creationId xmlns:a16="http://schemas.microsoft.com/office/drawing/2014/main" id="{C8DC2024-CAF6-0BBE-0F8B-E35A23C9DA1E}"/>
              </a:ext>
            </a:extLst>
          </p:cNvPr>
          <p:cNvSpPr txBox="1">
            <a:spLocks/>
          </p:cNvSpPr>
          <p:nvPr/>
        </p:nvSpPr>
        <p:spPr>
          <a:xfrm>
            <a:off x="1924240" y="4441086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06</a:t>
            </a:r>
          </a:p>
        </p:txBody>
      </p:sp>
      <p:sp>
        <p:nvSpPr>
          <p:cNvPr id="39" name="Google Shape;159;p28">
            <a:extLst>
              <a:ext uri="{FF2B5EF4-FFF2-40B4-BE49-F238E27FC236}">
                <a16:creationId xmlns:a16="http://schemas.microsoft.com/office/drawing/2014/main" id="{E56107AD-DAEC-EB2F-6279-A784C835C0C0}"/>
              </a:ext>
            </a:extLst>
          </p:cNvPr>
          <p:cNvSpPr txBox="1">
            <a:spLocks/>
          </p:cNvSpPr>
          <p:nvPr/>
        </p:nvSpPr>
        <p:spPr>
          <a:xfrm>
            <a:off x="3272994" y="5113309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nb-NO" dirty="0">
                <a:latin typeface="+mj-lt"/>
              </a:rPr>
              <a:t>ANALYSE DU PLANNING</a:t>
            </a:r>
            <a:endParaRPr lang="fr-FR" dirty="0">
              <a:latin typeface="+mj-lt"/>
            </a:endParaRPr>
          </a:p>
        </p:txBody>
      </p:sp>
      <p:sp>
        <p:nvSpPr>
          <p:cNvPr id="40" name="Google Shape;161;p28">
            <a:extLst>
              <a:ext uri="{FF2B5EF4-FFF2-40B4-BE49-F238E27FC236}">
                <a16:creationId xmlns:a16="http://schemas.microsoft.com/office/drawing/2014/main" id="{C96E4873-FC4F-7880-F44D-3C3034661DCC}"/>
              </a:ext>
            </a:extLst>
          </p:cNvPr>
          <p:cNvSpPr txBox="1">
            <a:spLocks/>
          </p:cNvSpPr>
          <p:nvPr/>
        </p:nvSpPr>
        <p:spPr>
          <a:xfrm>
            <a:off x="1924240" y="5194535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07</a:t>
            </a:r>
          </a:p>
        </p:txBody>
      </p:sp>
      <p:sp>
        <p:nvSpPr>
          <p:cNvPr id="41" name="Google Shape;159;p28">
            <a:extLst>
              <a:ext uri="{FF2B5EF4-FFF2-40B4-BE49-F238E27FC236}">
                <a16:creationId xmlns:a16="http://schemas.microsoft.com/office/drawing/2014/main" id="{7212F7F7-4F80-2B63-F2EA-79534EFDECDC}"/>
              </a:ext>
            </a:extLst>
          </p:cNvPr>
          <p:cNvSpPr txBox="1">
            <a:spLocks/>
          </p:cNvSpPr>
          <p:nvPr/>
        </p:nvSpPr>
        <p:spPr>
          <a:xfrm>
            <a:off x="3272993" y="5866758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nb-NO" dirty="0">
                <a:latin typeface="+mj-lt"/>
              </a:rPr>
              <a:t>PLANNING D’ÉTUDE</a:t>
            </a:r>
            <a:endParaRPr lang="fr-FR" dirty="0">
              <a:latin typeface="+mj-lt"/>
            </a:endParaRPr>
          </a:p>
        </p:txBody>
      </p:sp>
      <p:sp>
        <p:nvSpPr>
          <p:cNvPr id="42" name="Google Shape;161;p28">
            <a:extLst>
              <a:ext uri="{FF2B5EF4-FFF2-40B4-BE49-F238E27FC236}">
                <a16:creationId xmlns:a16="http://schemas.microsoft.com/office/drawing/2014/main" id="{F7EF8EAD-40F4-E019-C5A2-B70AF7D3DE6C}"/>
              </a:ext>
            </a:extLst>
          </p:cNvPr>
          <p:cNvSpPr txBox="1">
            <a:spLocks/>
          </p:cNvSpPr>
          <p:nvPr/>
        </p:nvSpPr>
        <p:spPr>
          <a:xfrm>
            <a:off x="1924240" y="5947984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08</a:t>
            </a:r>
          </a:p>
        </p:txBody>
      </p:sp>
      <p:sp>
        <p:nvSpPr>
          <p:cNvPr id="43" name="Google Shape;159;p28">
            <a:extLst>
              <a:ext uri="{FF2B5EF4-FFF2-40B4-BE49-F238E27FC236}">
                <a16:creationId xmlns:a16="http://schemas.microsoft.com/office/drawing/2014/main" id="{3927AADF-46F8-63C7-6E8B-E954D5B69004}"/>
              </a:ext>
            </a:extLst>
          </p:cNvPr>
          <p:cNvSpPr txBox="1">
            <a:spLocks/>
          </p:cNvSpPr>
          <p:nvPr/>
        </p:nvSpPr>
        <p:spPr>
          <a:xfrm>
            <a:off x="3312479" y="6620207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nb-NO" dirty="0">
                <a:latin typeface="+mj-lt"/>
              </a:rPr>
              <a:t>CONCLUSION</a:t>
            </a:r>
          </a:p>
        </p:txBody>
      </p:sp>
      <p:sp>
        <p:nvSpPr>
          <p:cNvPr id="44" name="Google Shape;161;p28">
            <a:extLst>
              <a:ext uri="{FF2B5EF4-FFF2-40B4-BE49-F238E27FC236}">
                <a16:creationId xmlns:a16="http://schemas.microsoft.com/office/drawing/2014/main" id="{F5C4CFB0-DA8A-EFD3-66B3-DAF98885E02D}"/>
              </a:ext>
            </a:extLst>
          </p:cNvPr>
          <p:cNvSpPr txBox="1">
            <a:spLocks/>
          </p:cNvSpPr>
          <p:nvPr/>
        </p:nvSpPr>
        <p:spPr>
          <a:xfrm>
            <a:off x="1924240" y="6701433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09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THERMIQUE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456;p47">
            <a:extLst>
              <a:ext uri="{FF2B5EF4-FFF2-40B4-BE49-F238E27FC236}">
                <a16:creationId xmlns:a16="http://schemas.microsoft.com/office/drawing/2014/main" id="{5A5E6614-74E3-5996-8E7B-7DAE45E02D02}"/>
              </a:ext>
            </a:extLst>
          </p:cNvPr>
          <p:cNvSpPr/>
          <p:nvPr/>
        </p:nvSpPr>
        <p:spPr>
          <a:xfrm>
            <a:off x="3176508" y="789208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" name="Google Shape;457;p47">
            <a:extLst>
              <a:ext uri="{FF2B5EF4-FFF2-40B4-BE49-F238E27FC236}">
                <a16:creationId xmlns:a16="http://schemas.microsoft.com/office/drawing/2014/main" id="{893E643E-8821-24B2-76C5-5A8F0E1DC628}"/>
              </a:ext>
            </a:extLst>
          </p:cNvPr>
          <p:cNvSpPr/>
          <p:nvPr/>
        </p:nvSpPr>
        <p:spPr>
          <a:xfrm>
            <a:off x="225791" y="774456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458;p47">
            <a:extLst>
              <a:ext uri="{FF2B5EF4-FFF2-40B4-BE49-F238E27FC236}">
                <a16:creationId xmlns:a16="http://schemas.microsoft.com/office/drawing/2014/main" id="{46136164-1E0A-7CE6-49C7-63D161491EF0}"/>
              </a:ext>
            </a:extLst>
          </p:cNvPr>
          <p:cNvSpPr/>
          <p:nvPr/>
        </p:nvSpPr>
        <p:spPr>
          <a:xfrm>
            <a:off x="1647639" y="3901747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11" name="Google Shape;461;p47">
            <a:extLst>
              <a:ext uri="{FF2B5EF4-FFF2-40B4-BE49-F238E27FC236}">
                <a16:creationId xmlns:a16="http://schemas.microsoft.com/office/drawing/2014/main" id="{70E64418-1515-6595-DDB5-AD35755CBF58}"/>
              </a:ext>
            </a:extLst>
          </p:cNvPr>
          <p:cNvCxnSpPr>
            <a:cxnSpLocks/>
          </p:cNvCxnSpPr>
          <p:nvPr/>
        </p:nvCxnSpPr>
        <p:spPr>
          <a:xfrm rot="10800000">
            <a:off x="456301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462;p47">
            <a:extLst>
              <a:ext uri="{FF2B5EF4-FFF2-40B4-BE49-F238E27FC236}">
                <a16:creationId xmlns:a16="http://schemas.microsoft.com/office/drawing/2014/main" id="{AF13D31D-029E-8F41-3295-3EBA83F7F2C5}"/>
              </a:ext>
            </a:extLst>
          </p:cNvPr>
          <p:cNvCxnSpPr>
            <a:cxnSpLocks/>
          </p:cNvCxnSpPr>
          <p:nvPr/>
        </p:nvCxnSpPr>
        <p:spPr>
          <a:xfrm rot="10800000">
            <a:off x="3401435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464;p47">
            <a:extLst>
              <a:ext uri="{FF2B5EF4-FFF2-40B4-BE49-F238E27FC236}">
                <a16:creationId xmlns:a16="http://schemas.microsoft.com/office/drawing/2014/main" id="{F8EC04E2-C7B5-F44C-04A0-9957875FCA49}"/>
              </a:ext>
            </a:extLst>
          </p:cNvPr>
          <p:cNvSpPr txBox="1"/>
          <p:nvPr/>
        </p:nvSpPr>
        <p:spPr>
          <a:xfrm>
            <a:off x="611667" y="1298530"/>
            <a:ext cx="2532852" cy="125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Perrenoud U02Win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Haute Garonne (31)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intérieure : 19°C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extérieure : -5°C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15" name="Google Shape;465;p47">
            <a:extLst>
              <a:ext uri="{FF2B5EF4-FFF2-40B4-BE49-F238E27FC236}">
                <a16:creationId xmlns:a16="http://schemas.microsoft.com/office/drawing/2014/main" id="{BE70E324-0B83-D464-6818-6672C14FFF7F}"/>
              </a:ext>
            </a:extLst>
          </p:cNvPr>
          <p:cNvSpPr txBox="1"/>
          <p:nvPr/>
        </p:nvSpPr>
        <p:spPr>
          <a:xfrm>
            <a:off x="611666" y="774456"/>
            <a:ext cx="3005955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Méthodologie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utilisée</a:t>
            </a:r>
          </a:p>
        </p:txBody>
      </p:sp>
      <p:sp>
        <p:nvSpPr>
          <p:cNvPr id="17" name="Google Shape;467;p47">
            <a:extLst>
              <a:ext uri="{FF2B5EF4-FFF2-40B4-BE49-F238E27FC236}">
                <a16:creationId xmlns:a16="http://schemas.microsoft.com/office/drawing/2014/main" id="{C90900F9-366F-2A2F-A634-B41E5B0F6831}"/>
              </a:ext>
            </a:extLst>
          </p:cNvPr>
          <p:cNvSpPr/>
          <p:nvPr/>
        </p:nvSpPr>
        <p:spPr>
          <a:xfrm>
            <a:off x="344920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8" name="Google Shape;468;p47">
            <a:extLst>
              <a:ext uri="{FF2B5EF4-FFF2-40B4-BE49-F238E27FC236}">
                <a16:creationId xmlns:a16="http://schemas.microsoft.com/office/drawing/2014/main" id="{5999526A-AFAC-3D50-362D-B1ADFB064E38}"/>
              </a:ext>
            </a:extLst>
          </p:cNvPr>
          <p:cNvSpPr/>
          <p:nvPr/>
        </p:nvSpPr>
        <p:spPr>
          <a:xfrm>
            <a:off x="3290285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20" name="Google Shape;470;p47">
            <a:extLst>
              <a:ext uri="{FF2B5EF4-FFF2-40B4-BE49-F238E27FC236}">
                <a16:creationId xmlns:a16="http://schemas.microsoft.com/office/drawing/2014/main" id="{326C0EFE-79FC-0C8F-0127-7C2FF15AA536}"/>
              </a:ext>
            </a:extLst>
          </p:cNvPr>
          <p:cNvSpPr/>
          <p:nvPr/>
        </p:nvSpPr>
        <p:spPr>
          <a:xfrm>
            <a:off x="1800436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22" name="Google Shape;472;p47">
            <a:extLst>
              <a:ext uri="{FF2B5EF4-FFF2-40B4-BE49-F238E27FC236}">
                <a16:creationId xmlns:a16="http://schemas.microsoft.com/office/drawing/2014/main" id="{9B61B518-2172-BEE0-9DF0-2347EF866AD0}"/>
              </a:ext>
            </a:extLst>
          </p:cNvPr>
          <p:cNvCxnSpPr>
            <a:cxnSpLocks/>
          </p:cNvCxnSpPr>
          <p:nvPr/>
        </p:nvCxnSpPr>
        <p:spPr>
          <a:xfrm>
            <a:off x="678707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473;p47">
            <a:extLst>
              <a:ext uri="{FF2B5EF4-FFF2-40B4-BE49-F238E27FC236}">
                <a16:creationId xmlns:a16="http://schemas.microsoft.com/office/drawing/2014/main" id="{7DDC1471-6313-D397-A2AB-720F7DC632AF}"/>
              </a:ext>
            </a:extLst>
          </p:cNvPr>
          <p:cNvCxnSpPr>
            <a:cxnSpLocks/>
          </p:cNvCxnSpPr>
          <p:nvPr/>
        </p:nvCxnSpPr>
        <p:spPr>
          <a:xfrm>
            <a:off x="2156318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474;p47">
            <a:extLst>
              <a:ext uri="{FF2B5EF4-FFF2-40B4-BE49-F238E27FC236}">
                <a16:creationId xmlns:a16="http://schemas.microsoft.com/office/drawing/2014/main" id="{B77359CE-07BB-4799-26A1-12AC34A0AF6B}"/>
              </a:ext>
            </a:extLst>
          </p:cNvPr>
          <p:cNvCxnSpPr>
            <a:cxnSpLocks/>
          </p:cNvCxnSpPr>
          <p:nvPr/>
        </p:nvCxnSpPr>
        <p:spPr>
          <a:xfrm>
            <a:off x="3633968" y="2817609"/>
            <a:ext cx="154988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Google Shape;476;p47">
            <a:extLst>
              <a:ext uri="{FF2B5EF4-FFF2-40B4-BE49-F238E27FC236}">
                <a16:creationId xmlns:a16="http://schemas.microsoft.com/office/drawing/2014/main" id="{902DDF58-78BD-60A7-69EA-3742C4E3D94B}"/>
              </a:ext>
            </a:extLst>
          </p:cNvPr>
          <p:cNvSpPr txBox="1"/>
          <p:nvPr/>
        </p:nvSpPr>
        <p:spPr>
          <a:xfrm>
            <a:off x="3512584" y="1256432"/>
            <a:ext cx="2373601" cy="135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Étude des 8 pièces les plus défavorables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Calcul du ratio moyen (W/m²)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Application à la surface totale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27" name="Google Shape;477;p47">
            <a:extLst>
              <a:ext uri="{FF2B5EF4-FFF2-40B4-BE49-F238E27FC236}">
                <a16:creationId xmlns:a16="http://schemas.microsoft.com/office/drawing/2014/main" id="{C053040C-3C6F-4D4F-6A6F-6135247AD92E}"/>
              </a:ext>
            </a:extLst>
          </p:cNvPr>
          <p:cNvSpPr txBox="1"/>
          <p:nvPr/>
        </p:nvSpPr>
        <p:spPr>
          <a:xfrm>
            <a:off x="3565984" y="857613"/>
            <a:ext cx="1133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Méthode 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cxnSp>
        <p:nvCxnSpPr>
          <p:cNvPr id="28" name="Google Shape;478;p47">
            <a:extLst>
              <a:ext uri="{FF2B5EF4-FFF2-40B4-BE49-F238E27FC236}">
                <a16:creationId xmlns:a16="http://schemas.microsoft.com/office/drawing/2014/main" id="{8534CAB8-2316-F270-528C-E11B77BB2F83}"/>
              </a:ext>
            </a:extLst>
          </p:cNvPr>
          <p:cNvCxnSpPr>
            <a:cxnSpLocks/>
          </p:cNvCxnSpPr>
          <p:nvPr/>
        </p:nvCxnSpPr>
        <p:spPr>
          <a:xfrm rot="10800000">
            <a:off x="1918729" y="2827747"/>
            <a:ext cx="0" cy="2028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479;p47">
            <a:extLst>
              <a:ext uri="{FF2B5EF4-FFF2-40B4-BE49-F238E27FC236}">
                <a16:creationId xmlns:a16="http://schemas.microsoft.com/office/drawing/2014/main" id="{3CCA60B5-6CAF-B34F-70CF-2ED84586E85F}"/>
              </a:ext>
            </a:extLst>
          </p:cNvPr>
          <p:cNvSpPr txBox="1"/>
          <p:nvPr/>
        </p:nvSpPr>
        <p:spPr>
          <a:xfrm>
            <a:off x="2037021" y="3440997"/>
            <a:ext cx="1851600" cy="149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Murs extérieurs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Planchers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Plafonds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Vitrages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Ponts thermiques</a:t>
            </a:r>
          </a:p>
        </p:txBody>
      </p:sp>
      <p:sp>
        <p:nvSpPr>
          <p:cNvPr id="30" name="Google Shape;480;p47">
            <a:extLst>
              <a:ext uri="{FF2B5EF4-FFF2-40B4-BE49-F238E27FC236}">
                <a16:creationId xmlns:a16="http://schemas.microsoft.com/office/drawing/2014/main" id="{D2DBDD6D-FD35-FA68-6348-56017544B3E8}"/>
              </a:ext>
            </a:extLst>
          </p:cNvPr>
          <p:cNvSpPr txBox="1"/>
          <p:nvPr/>
        </p:nvSpPr>
        <p:spPr>
          <a:xfrm>
            <a:off x="2000139" y="3066120"/>
            <a:ext cx="3005953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Éléments pris en compte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399A3DF-D6B0-1E38-E5A4-87EFB2D8F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851" y="2571750"/>
            <a:ext cx="3866922" cy="195453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9ECB377-F32E-2B17-2F63-EFD07B20B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851" y="2571750"/>
            <a:ext cx="3620711" cy="228429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155E1C-C759-BFC3-B519-C66E5252738C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75292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THERMIQUE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456;p47">
            <a:extLst>
              <a:ext uri="{FF2B5EF4-FFF2-40B4-BE49-F238E27FC236}">
                <a16:creationId xmlns:a16="http://schemas.microsoft.com/office/drawing/2014/main" id="{5A5E6614-74E3-5996-8E7B-7DAE45E02D02}"/>
              </a:ext>
            </a:extLst>
          </p:cNvPr>
          <p:cNvSpPr/>
          <p:nvPr/>
        </p:nvSpPr>
        <p:spPr>
          <a:xfrm>
            <a:off x="3176508" y="789208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" name="Google Shape;457;p47">
            <a:extLst>
              <a:ext uri="{FF2B5EF4-FFF2-40B4-BE49-F238E27FC236}">
                <a16:creationId xmlns:a16="http://schemas.microsoft.com/office/drawing/2014/main" id="{893E643E-8821-24B2-76C5-5A8F0E1DC628}"/>
              </a:ext>
            </a:extLst>
          </p:cNvPr>
          <p:cNvSpPr/>
          <p:nvPr/>
        </p:nvSpPr>
        <p:spPr>
          <a:xfrm>
            <a:off x="225791" y="774456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458;p47">
            <a:extLst>
              <a:ext uri="{FF2B5EF4-FFF2-40B4-BE49-F238E27FC236}">
                <a16:creationId xmlns:a16="http://schemas.microsoft.com/office/drawing/2014/main" id="{46136164-1E0A-7CE6-49C7-63D161491EF0}"/>
              </a:ext>
            </a:extLst>
          </p:cNvPr>
          <p:cNvSpPr/>
          <p:nvPr/>
        </p:nvSpPr>
        <p:spPr>
          <a:xfrm>
            <a:off x="1647639" y="3901747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11" name="Google Shape;461;p47">
            <a:extLst>
              <a:ext uri="{FF2B5EF4-FFF2-40B4-BE49-F238E27FC236}">
                <a16:creationId xmlns:a16="http://schemas.microsoft.com/office/drawing/2014/main" id="{70E64418-1515-6595-DDB5-AD35755CBF58}"/>
              </a:ext>
            </a:extLst>
          </p:cNvPr>
          <p:cNvCxnSpPr>
            <a:cxnSpLocks/>
          </p:cNvCxnSpPr>
          <p:nvPr/>
        </p:nvCxnSpPr>
        <p:spPr>
          <a:xfrm rot="10800000">
            <a:off x="456301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462;p47">
            <a:extLst>
              <a:ext uri="{FF2B5EF4-FFF2-40B4-BE49-F238E27FC236}">
                <a16:creationId xmlns:a16="http://schemas.microsoft.com/office/drawing/2014/main" id="{AF13D31D-029E-8F41-3295-3EBA83F7F2C5}"/>
              </a:ext>
            </a:extLst>
          </p:cNvPr>
          <p:cNvCxnSpPr>
            <a:cxnSpLocks/>
          </p:cNvCxnSpPr>
          <p:nvPr/>
        </p:nvCxnSpPr>
        <p:spPr>
          <a:xfrm rot="10800000">
            <a:off x="3401435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464;p47">
            <a:extLst>
              <a:ext uri="{FF2B5EF4-FFF2-40B4-BE49-F238E27FC236}">
                <a16:creationId xmlns:a16="http://schemas.microsoft.com/office/drawing/2014/main" id="{F8EC04E2-C7B5-F44C-04A0-9957875FCA49}"/>
              </a:ext>
            </a:extLst>
          </p:cNvPr>
          <p:cNvSpPr txBox="1"/>
          <p:nvPr/>
        </p:nvSpPr>
        <p:spPr>
          <a:xfrm>
            <a:off x="611667" y="1298530"/>
            <a:ext cx="2532852" cy="125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Perrenoud U02Win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Haute Garonne (31)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intérieure : 19°C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extérieure : -5°C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15" name="Google Shape;465;p47">
            <a:extLst>
              <a:ext uri="{FF2B5EF4-FFF2-40B4-BE49-F238E27FC236}">
                <a16:creationId xmlns:a16="http://schemas.microsoft.com/office/drawing/2014/main" id="{BE70E324-0B83-D464-6818-6672C14FFF7F}"/>
              </a:ext>
            </a:extLst>
          </p:cNvPr>
          <p:cNvSpPr txBox="1"/>
          <p:nvPr/>
        </p:nvSpPr>
        <p:spPr>
          <a:xfrm>
            <a:off x="611666" y="774456"/>
            <a:ext cx="3005955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Méthodologie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utilisée</a:t>
            </a:r>
          </a:p>
        </p:txBody>
      </p:sp>
      <p:sp>
        <p:nvSpPr>
          <p:cNvPr id="17" name="Google Shape;467;p47">
            <a:extLst>
              <a:ext uri="{FF2B5EF4-FFF2-40B4-BE49-F238E27FC236}">
                <a16:creationId xmlns:a16="http://schemas.microsoft.com/office/drawing/2014/main" id="{C90900F9-366F-2A2F-A634-B41E5B0F6831}"/>
              </a:ext>
            </a:extLst>
          </p:cNvPr>
          <p:cNvSpPr/>
          <p:nvPr/>
        </p:nvSpPr>
        <p:spPr>
          <a:xfrm>
            <a:off x="344920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8" name="Google Shape;468;p47">
            <a:extLst>
              <a:ext uri="{FF2B5EF4-FFF2-40B4-BE49-F238E27FC236}">
                <a16:creationId xmlns:a16="http://schemas.microsoft.com/office/drawing/2014/main" id="{5999526A-AFAC-3D50-362D-B1ADFB064E38}"/>
              </a:ext>
            </a:extLst>
          </p:cNvPr>
          <p:cNvSpPr/>
          <p:nvPr/>
        </p:nvSpPr>
        <p:spPr>
          <a:xfrm>
            <a:off x="3290285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20" name="Google Shape;470;p47">
            <a:extLst>
              <a:ext uri="{FF2B5EF4-FFF2-40B4-BE49-F238E27FC236}">
                <a16:creationId xmlns:a16="http://schemas.microsoft.com/office/drawing/2014/main" id="{326C0EFE-79FC-0C8F-0127-7C2FF15AA536}"/>
              </a:ext>
            </a:extLst>
          </p:cNvPr>
          <p:cNvSpPr/>
          <p:nvPr/>
        </p:nvSpPr>
        <p:spPr>
          <a:xfrm>
            <a:off x="1800436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22" name="Google Shape;472;p47">
            <a:extLst>
              <a:ext uri="{FF2B5EF4-FFF2-40B4-BE49-F238E27FC236}">
                <a16:creationId xmlns:a16="http://schemas.microsoft.com/office/drawing/2014/main" id="{9B61B518-2172-BEE0-9DF0-2347EF866AD0}"/>
              </a:ext>
            </a:extLst>
          </p:cNvPr>
          <p:cNvCxnSpPr>
            <a:cxnSpLocks/>
          </p:cNvCxnSpPr>
          <p:nvPr/>
        </p:nvCxnSpPr>
        <p:spPr>
          <a:xfrm>
            <a:off x="678707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473;p47">
            <a:extLst>
              <a:ext uri="{FF2B5EF4-FFF2-40B4-BE49-F238E27FC236}">
                <a16:creationId xmlns:a16="http://schemas.microsoft.com/office/drawing/2014/main" id="{7DDC1471-6313-D397-A2AB-720F7DC632AF}"/>
              </a:ext>
            </a:extLst>
          </p:cNvPr>
          <p:cNvCxnSpPr>
            <a:cxnSpLocks/>
          </p:cNvCxnSpPr>
          <p:nvPr/>
        </p:nvCxnSpPr>
        <p:spPr>
          <a:xfrm>
            <a:off x="2156318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474;p47">
            <a:extLst>
              <a:ext uri="{FF2B5EF4-FFF2-40B4-BE49-F238E27FC236}">
                <a16:creationId xmlns:a16="http://schemas.microsoft.com/office/drawing/2014/main" id="{B77359CE-07BB-4799-26A1-12AC34A0AF6B}"/>
              </a:ext>
            </a:extLst>
          </p:cNvPr>
          <p:cNvCxnSpPr>
            <a:cxnSpLocks/>
          </p:cNvCxnSpPr>
          <p:nvPr/>
        </p:nvCxnSpPr>
        <p:spPr>
          <a:xfrm>
            <a:off x="3633968" y="2817609"/>
            <a:ext cx="154988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Google Shape;476;p47">
            <a:extLst>
              <a:ext uri="{FF2B5EF4-FFF2-40B4-BE49-F238E27FC236}">
                <a16:creationId xmlns:a16="http://schemas.microsoft.com/office/drawing/2014/main" id="{902DDF58-78BD-60A7-69EA-3742C4E3D94B}"/>
              </a:ext>
            </a:extLst>
          </p:cNvPr>
          <p:cNvSpPr txBox="1"/>
          <p:nvPr/>
        </p:nvSpPr>
        <p:spPr>
          <a:xfrm>
            <a:off x="3512584" y="1256432"/>
            <a:ext cx="2373601" cy="135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Étude des 8 pièces les plus défavorables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Calcul du ratio moyen (W/m²)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Application à la surface totale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27" name="Google Shape;477;p47">
            <a:extLst>
              <a:ext uri="{FF2B5EF4-FFF2-40B4-BE49-F238E27FC236}">
                <a16:creationId xmlns:a16="http://schemas.microsoft.com/office/drawing/2014/main" id="{C053040C-3C6F-4D4F-6A6F-6135247AD92E}"/>
              </a:ext>
            </a:extLst>
          </p:cNvPr>
          <p:cNvSpPr txBox="1"/>
          <p:nvPr/>
        </p:nvSpPr>
        <p:spPr>
          <a:xfrm>
            <a:off x="3565984" y="857613"/>
            <a:ext cx="1133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Méthode 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cxnSp>
        <p:nvCxnSpPr>
          <p:cNvPr id="28" name="Google Shape;478;p47">
            <a:extLst>
              <a:ext uri="{FF2B5EF4-FFF2-40B4-BE49-F238E27FC236}">
                <a16:creationId xmlns:a16="http://schemas.microsoft.com/office/drawing/2014/main" id="{8534CAB8-2316-F270-528C-E11B77BB2F83}"/>
              </a:ext>
            </a:extLst>
          </p:cNvPr>
          <p:cNvCxnSpPr>
            <a:cxnSpLocks/>
          </p:cNvCxnSpPr>
          <p:nvPr/>
        </p:nvCxnSpPr>
        <p:spPr>
          <a:xfrm rot="10800000">
            <a:off x="1918729" y="2827747"/>
            <a:ext cx="0" cy="2028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479;p47">
            <a:extLst>
              <a:ext uri="{FF2B5EF4-FFF2-40B4-BE49-F238E27FC236}">
                <a16:creationId xmlns:a16="http://schemas.microsoft.com/office/drawing/2014/main" id="{3CCA60B5-6CAF-B34F-70CF-2ED84586E85F}"/>
              </a:ext>
            </a:extLst>
          </p:cNvPr>
          <p:cNvSpPr txBox="1"/>
          <p:nvPr/>
        </p:nvSpPr>
        <p:spPr>
          <a:xfrm>
            <a:off x="2037021" y="3440997"/>
            <a:ext cx="1851600" cy="149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Murs extérieurs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Planchers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Plafonds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Vitrages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Ponts thermiques</a:t>
            </a:r>
          </a:p>
        </p:txBody>
      </p:sp>
      <p:sp>
        <p:nvSpPr>
          <p:cNvPr id="30" name="Google Shape;480;p47">
            <a:extLst>
              <a:ext uri="{FF2B5EF4-FFF2-40B4-BE49-F238E27FC236}">
                <a16:creationId xmlns:a16="http://schemas.microsoft.com/office/drawing/2014/main" id="{D2DBDD6D-FD35-FA68-6348-56017544B3E8}"/>
              </a:ext>
            </a:extLst>
          </p:cNvPr>
          <p:cNvSpPr txBox="1"/>
          <p:nvPr/>
        </p:nvSpPr>
        <p:spPr>
          <a:xfrm>
            <a:off x="2000139" y="3066120"/>
            <a:ext cx="3005953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Éléments pris en compte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D40CFD-7EEA-CB19-C344-CF27F4EE6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851" y="2616056"/>
            <a:ext cx="3693447" cy="237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502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THERMIQUE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456;p47">
            <a:extLst>
              <a:ext uri="{FF2B5EF4-FFF2-40B4-BE49-F238E27FC236}">
                <a16:creationId xmlns:a16="http://schemas.microsoft.com/office/drawing/2014/main" id="{5A5E6614-74E3-5996-8E7B-7DAE45E02D02}"/>
              </a:ext>
            </a:extLst>
          </p:cNvPr>
          <p:cNvSpPr/>
          <p:nvPr/>
        </p:nvSpPr>
        <p:spPr>
          <a:xfrm>
            <a:off x="3176508" y="789208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" name="Google Shape;457;p47">
            <a:extLst>
              <a:ext uri="{FF2B5EF4-FFF2-40B4-BE49-F238E27FC236}">
                <a16:creationId xmlns:a16="http://schemas.microsoft.com/office/drawing/2014/main" id="{893E643E-8821-24B2-76C5-5A8F0E1DC628}"/>
              </a:ext>
            </a:extLst>
          </p:cNvPr>
          <p:cNvSpPr/>
          <p:nvPr/>
        </p:nvSpPr>
        <p:spPr>
          <a:xfrm>
            <a:off x="225791" y="774456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458;p47">
            <a:extLst>
              <a:ext uri="{FF2B5EF4-FFF2-40B4-BE49-F238E27FC236}">
                <a16:creationId xmlns:a16="http://schemas.microsoft.com/office/drawing/2014/main" id="{46136164-1E0A-7CE6-49C7-63D161491EF0}"/>
              </a:ext>
            </a:extLst>
          </p:cNvPr>
          <p:cNvSpPr/>
          <p:nvPr/>
        </p:nvSpPr>
        <p:spPr>
          <a:xfrm>
            <a:off x="1647639" y="3901747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11" name="Google Shape;461;p47">
            <a:extLst>
              <a:ext uri="{FF2B5EF4-FFF2-40B4-BE49-F238E27FC236}">
                <a16:creationId xmlns:a16="http://schemas.microsoft.com/office/drawing/2014/main" id="{70E64418-1515-6595-DDB5-AD35755CBF58}"/>
              </a:ext>
            </a:extLst>
          </p:cNvPr>
          <p:cNvCxnSpPr>
            <a:cxnSpLocks/>
          </p:cNvCxnSpPr>
          <p:nvPr/>
        </p:nvCxnSpPr>
        <p:spPr>
          <a:xfrm rot="10800000">
            <a:off x="456301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462;p47">
            <a:extLst>
              <a:ext uri="{FF2B5EF4-FFF2-40B4-BE49-F238E27FC236}">
                <a16:creationId xmlns:a16="http://schemas.microsoft.com/office/drawing/2014/main" id="{AF13D31D-029E-8F41-3295-3EBA83F7F2C5}"/>
              </a:ext>
            </a:extLst>
          </p:cNvPr>
          <p:cNvCxnSpPr>
            <a:cxnSpLocks/>
          </p:cNvCxnSpPr>
          <p:nvPr/>
        </p:nvCxnSpPr>
        <p:spPr>
          <a:xfrm rot="10800000">
            <a:off x="3401435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464;p47">
            <a:extLst>
              <a:ext uri="{FF2B5EF4-FFF2-40B4-BE49-F238E27FC236}">
                <a16:creationId xmlns:a16="http://schemas.microsoft.com/office/drawing/2014/main" id="{F8EC04E2-C7B5-F44C-04A0-9957875FCA49}"/>
              </a:ext>
            </a:extLst>
          </p:cNvPr>
          <p:cNvSpPr txBox="1"/>
          <p:nvPr/>
        </p:nvSpPr>
        <p:spPr>
          <a:xfrm>
            <a:off x="611667" y="1298530"/>
            <a:ext cx="2532852" cy="125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Perrenoud U02Win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Haute Garonne (31)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intérieure : 19°C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extérieure : -5°C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15" name="Google Shape;465;p47">
            <a:extLst>
              <a:ext uri="{FF2B5EF4-FFF2-40B4-BE49-F238E27FC236}">
                <a16:creationId xmlns:a16="http://schemas.microsoft.com/office/drawing/2014/main" id="{BE70E324-0B83-D464-6818-6672C14FFF7F}"/>
              </a:ext>
            </a:extLst>
          </p:cNvPr>
          <p:cNvSpPr txBox="1"/>
          <p:nvPr/>
        </p:nvSpPr>
        <p:spPr>
          <a:xfrm>
            <a:off x="611666" y="774456"/>
            <a:ext cx="3005955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Méthodologie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utilisée</a:t>
            </a:r>
          </a:p>
        </p:txBody>
      </p:sp>
      <p:sp>
        <p:nvSpPr>
          <p:cNvPr id="17" name="Google Shape;467;p47">
            <a:extLst>
              <a:ext uri="{FF2B5EF4-FFF2-40B4-BE49-F238E27FC236}">
                <a16:creationId xmlns:a16="http://schemas.microsoft.com/office/drawing/2014/main" id="{C90900F9-366F-2A2F-A634-B41E5B0F6831}"/>
              </a:ext>
            </a:extLst>
          </p:cNvPr>
          <p:cNvSpPr/>
          <p:nvPr/>
        </p:nvSpPr>
        <p:spPr>
          <a:xfrm>
            <a:off x="344920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8" name="Google Shape;468;p47">
            <a:extLst>
              <a:ext uri="{FF2B5EF4-FFF2-40B4-BE49-F238E27FC236}">
                <a16:creationId xmlns:a16="http://schemas.microsoft.com/office/drawing/2014/main" id="{5999526A-AFAC-3D50-362D-B1ADFB064E38}"/>
              </a:ext>
            </a:extLst>
          </p:cNvPr>
          <p:cNvSpPr/>
          <p:nvPr/>
        </p:nvSpPr>
        <p:spPr>
          <a:xfrm>
            <a:off x="3290285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20" name="Google Shape;470;p47">
            <a:extLst>
              <a:ext uri="{FF2B5EF4-FFF2-40B4-BE49-F238E27FC236}">
                <a16:creationId xmlns:a16="http://schemas.microsoft.com/office/drawing/2014/main" id="{326C0EFE-79FC-0C8F-0127-7C2FF15AA536}"/>
              </a:ext>
            </a:extLst>
          </p:cNvPr>
          <p:cNvSpPr/>
          <p:nvPr/>
        </p:nvSpPr>
        <p:spPr>
          <a:xfrm>
            <a:off x="1800436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22" name="Google Shape;472;p47">
            <a:extLst>
              <a:ext uri="{FF2B5EF4-FFF2-40B4-BE49-F238E27FC236}">
                <a16:creationId xmlns:a16="http://schemas.microsoft.com/office/drawing/2014/main" id="{9B61B518-2172-BEE0-9DF0-2347EF866AD0}"/>
              </a:ext>
            </a:extLst>
          </p:cNvPr>
          <p:cNvCxnSpPr>
            <a:cxnSpLocks/>
          </p:cNvCxnSpPr>
          <p:nvPr/>
        </p:nvCxnSpPr>
        <p:spPr>
          <a:xfrm>
            <a:off x="678707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473;p47">
            <a:extLst>
              <a:ext uri="{FF2B5EF4-FFF2-40B4-BE49-F238E27FC236}">
                <a16:creationId xmlns:a16="http://schemas.microsoft.com/office/drawing/2014/main" id="{7DDC1471-6313-D397-A2AB-720F7DC632AF}"/>
              </a:ext>
            </a:extLst>
          </p:cNvPr>
          <p:cNvCxnSpPr>
            <a:cxnSpLocks/>
          </p:cNvCxnSpPr>
          <p:nvPr/>
        </p:nvCxnSpPr>
        <p:spPr>
          <a:xfrm>
            <a:off x="2156318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474;p47">
            <a:extLst>
              <a:ext uri="{FF2B5EF4-FFF2-40B4-BE49-F238E27FC236}">
                <a16:creationId xmlns:a16="http://schemas.microsoft.com/office/drawing/2014/main" id="{B77359CE-07BB-4799-26A1-12AC34A0AF6B}"/>
              </a:ext>
            </a:extLst>
          </p:cNvPr>
          <p:cNvCxnSpPr>
            <a:cxnSpLocks/>
          </p:cNvCxnSpPr>
          <p:nvPr/>
        </p:nvCxnSpPr>
        <p:spPr>
          <a:xfrm>
            <a:off x="3633968" y="2817609"/>
            <a:ext cx="154988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Google Shape;476;p47">
            <a:extLst>
              <a:ext uri="{FF2B5EF4-FFF2-40B4-BE49-F238E27FC236}">
                <a16:creationId xmlns:a16="http://schemas.microsoft.com/office/drawing/2014/main" id="{902DDF58-78BD-60A7-69EA-3742C4E3D94B}"/>
              </a:ext>
            </a:extLst>
          </p:cNvPr>
          <p:cNvSpPr txBox="1"/>
          <p:nvPr/>
        </p:nvSpPr>
        <p:spPr>
          <a:xfrm>
            <a:off x="3512584" y="1256432"/>
            <a:ext cx="2373601" cy="135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Étude des 8 pièces les plus défavorables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Calcul du ratio moyen (W/m²)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Application à la surface totale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27" name="Google Shape;477;p47">
            <a:extLst>
              <a:ext uri="{FF2B5EF4-FFF2-40B4-BE49-F238E27FC236}">
                <a16:creationId xmlns:a16="http://schemas.microsoft.com/office/drawing/2014/main" id="{C053040C-3C6F-4D4F-6A6F-6135247AD92E}"/>
              </a:ext>
            </a:extLst>
          </p:cNvPr>
          <p:cNvSpPr txBox="1"/>
          <p:nvPr/>
        </p:nvSpPr>
        <p:spPr>
          <a:xfrm>
            <a:off x="3565984" y="857613"/>
            <a:ext cx="1133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Méthode 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cxnSp>
        <p:nvCxnSpPr>
          <p:cNvPr id="28" name="Google Shape;478;p47">
            <a:extLst>
              <a:ext uri="{FF2B5EF4-FFF2-40B4-BE49-F238E27FC236}">
                <a16:creationId xmlns:a16="http://schemas.microsoft.com/office/drawing/2014/main" id="{8534CAB8-2316-F270-528C-E11B77BB2F83}"/>
              </a:ext>
            </a:extLst>
          </p:cNvPr>
          <p:cNvCxnSpPr>
            <a:cxnSpLocks/>
          </p:cNvCxnSpPr>
          <p:nvPr/>
        </p:nvCxnSpPr>
        <p:spPr>
          <a:xfrm rot="10800000">
            <a:off x="1918729" y="2827747"/>
            <a:ext cx="0" cy="2028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479;p47">
            <a:extLst>
              <a:ext uri="{FF2B5EF4-FFF2-40B4-BE49-F238E27FC236}">
                <a16:creationId xmlns:a16="http://schemas.microsoft.com/office/drawing/2014/main" id="{3CCA60B5-6CAF-B34F-70CF-2ED84586E85F}"/>
              </a:ext>
            </a:extLst>
          </p:cNvPr>
          <p:cNvSpPr txBox="1"/>
          <p:nvPr/>
        </p:nvSpPr>
        <p:spPr>
          <a:xfrm>
            <a:off x="2037021" y="3440997"/>
            <a:ext cx="1851600" cy="149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Murs extérieurs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Planchers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Plafonds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Vitrages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Ponts thermiques</a:t>
            </a:r>
          </a:p>
        </p:txBody>
      </p:sp>
      <p:sp>
        <p:nvSpPr>
          <p:cNvPr id="30" name="Google Shape;480;p47">
            <a:extLst>
              <a:ext uri="{FF2B5EF4-FFF2-40B4-BE49-F238E27FC236}">
                <a16:creationId xmlns:a16="http://schemas.microsoft.com/office/drawing/2014/main" id="{D2DBDD6D-FD35-FA68-6348-56017544B3E8}"/>
              </a:ext>
            </a:extLst>
          </p:cNvPr>
          <p:cNvSpPr txBox="1"/>
          <p:nvPr/>
        </p:nvSpPr>
        <p:spPr>
          <a:xfrm>
            <a:off x="2000139" y="3066120"/>
            <a:ext cx="3005953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Éléments pris en compte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9104C3-5F5E-80FC-B213-E44FBB60B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123" y="2659428"/>
            <a:ext cx="3918907" cy="197220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46C544-F7B7-30B2-FAB9-846FAF7CA543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8793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7B8673-6D95-56C5-8990-0BADBB83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THERMIQUE</a:t>
            </a:r>
          </a:p>
        </p:txBody>
      </p:sp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" name="Google Shape;456;p47">
            <a:extLst>
              <a:ext uri="{FF2B5EF4-FFF2-40B4-BE49-F238E27FC236}">
                <a16:creationId xmlns:a16="http://schemas.microsoft.com/office/drawing/2014/main" id="{5A5E6614-74E3-5996-8E7B-7DAE45E02D02}"/>
              </a:ext>
            </a:extLst>
          </p:cNvPr>
          <p:cNvSpPr/>
          <p:nvPr/>
        </p:nvSpPr>
        <p:spPr>
          <a:xfrm>
            <a:off x="3176508" y="789208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" name="Google Shape;457;p47">
            <a:extLst>
              <a:ext uri="{FF2B5EF4-FFF2-40B4-BE49-F238E27FC236}">
                <a16:creationId xmlns:a16="http://schemas.microsoft.com/office/drawing/2014/main" id="{893E643E-8821-24B2-76C5-5A8F0E1DC628}"/>
              </a:ext>
            </a:extLst>
          </p:cNvPr>
          <p:cNvSpPr/>
          <p:nvPr/>
        </p:nvSpPr>
        <p:spPr>
          <a:xfrm>
            <a:off x="225791" y="774456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7" name="Google Shape;458;p47">
            <a:extLst>
              <a:ext uri="{FF2B5EF4-FFF2-40B4-BE49-F238E27FC236}">
                <a16:creationId xmlns:a16="http://schemas.microsoft.com/office/drawing/2014/main" id="{46136164-1E0A-7CE6-49C7-63D161491EF0}"/>
              </a:ext>
            </a:extLst>
          </p:cNvPr>
          <p:cNvSpPr/>
          <p:nvPr/>
        </p:nvSpPr>
        <p:spPr>
          <a:xfrm>
            <a:off x="1647639" y="3901747"/>
            <a:ext cx="352500" cy="9543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11" name="Google Shape;461;p47">
            <a:extLst>
              <a:ext uri="{FF2B5EF4-FFF2-40B4-BE49-F238E27FC236}">
                <a16:creationId xmlns:a16="http://schemas.microsoft.com/office/drawing/2014/main" id="{70E64418-1515-6595-DDB5-AD35755CBF58}"/>
              </a:ext>
            </a:extLst>
          </p:cNvPr>
          <p:cNvCxnSpPr>
            <a:cxnSpLocks/>
          </p:cNvCxnSpPr>
          <p:nvPr/>
        </p:nvCxnSpPr>
        <p:spPr>
          <a:xfrm rot="10800000">
            <a:off x="456301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462;p47">
            <a:extLst>
              <a:ext uri="{FF2B5EF4-FFF2-40B4-BE49-F238E27FC236}">
                <a16:creationId xmlns:a16="http://schemas.microsoft.com/office/drawing/2014/main" id="{AF13D31D-029E-8F41-3295-3EBA83F7F2C5}"/>
              </a:ext>
            </a:extLst>
          </p:cNvPr>
          <p:cNvCxnSpPr>
            <a:cxnSpLocks/>
          </p:cNvCxnSpPr>
          <p:nvPr/>
        </p:nvCxnSpPr>
        <p:spPr>
          <a:xfrm rot="10800000">
            <a:off x="3401435" y="779347"/>
            <a:ext cx="0" cy="2095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464;p47">
            <a:extLst>
              <a:ext uri="{FF2B5EF4-FFF2-40B4-BE49-F238E27FC236}">
                <a16:creationId xmlns:a16="http://schemas.microsoft.com/office/drawing/2014/main" id="{F8EC04E2-C7B5-F44C-04A0-9957875FCA49}"/>
              </a:ext>
            </a:extLst>
          </p:cNvPr>
          <p:cNvSpPr txBox="1"/>
          <p:nvPr/>
        </p:nvSpPr>
        <p:spPr>
          <a:xfrm>
            <a:off x="611667" y="1298530"/>
            <a:ext cx="2532852" cy="125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Perrenoud U02Win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Haute Garonne (31)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intérieure : 19°C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Température extérieure : -5°C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15" name="Google Shape;465;p47">
            <a:extLst>
              <a:ext uri="{FF2B5EF4-FFF2-40B4-BE49-F238E27FC236}">
                <a16:creationId xmlns:a16="http://schemas.microsoft.com/office/drawing/2014/main" id="{BE70E324-0B83-D464-6818-6672C14FFF7F}"/>
              </a:ext>
            </a:extLst>
          </p:cNvPr>
          <p:cNvSpPr txBox="1"/>
          <p:nvPr/>
        </p:nvSpPr>
        <p:spPr>
          <a:xfrm>
            <a:off x="611666" y="774456"/>
            <a:ext cx="3005955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Méthodologie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utilisée</a:t>
            </a:r>
          </a:p>
        </p:txBody>
      </p:sp>
      <p:sp>
        <p:nvSpPr>
          <p:cNvPr id="17" name="Google Shape;467;p47">
            <a:extLst>
              <a:ext uri="{FF2B5EF4-FFF2-40B4-BE49-F238E27FC236}">
                <a16:creationId xmlns:a16="http://schemas.microsoft.com/office/drawing/2014/main" id="{C90900F9-366F-2A2F-A634-B41E5B0F6831}"/>
              </a:ext>
            </a:extLst>
          </p:cNvPr>
          <p:cNvSpPr/>
          <p:nvPr/>
        </p:nvSpPr>
        <p:spPr>
          <a:xfrm>
            <a:off x="344920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8" name="Google Shape;468;p47">
            <a:extLst>
              <a:ext uri="{FF2B5EF4-FFF2-40B4-BE49-F238E27FC236}">
                <a16:creationId xmlns:a16="http://schemas.microsoft.com/office/drawing/2014/main" id="{5999526A-AFAC-3D50-362D-B1ADFB064E38}"/>
              </a:ext>
            </a:extLst>
          </p:cNvPr>
          <p:cNvSpPr/>
          <p:nvPr/>
        </p:nvSpPr>
        <p:spPr>
          <a:xfrm>
            <a:off x="3290285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20" name="Google Shape;470;p47">
            <a:extLst>
              <a:ext uri="{FF2B5EF4-FFF2-40B4-BE49-F238E27FC236}">
                <a16:creationId xmlns:a16="http://schemas.microsoft.com/office/drawing/2014/main" id="{326C0EFE-79FC-0C8F-0127-7C2FF15AA536}"/>
              </a:ext>
            </a:extLst>
          </p:cNvPr>
          <p:cNvSpPr/>
          <p:nvPr/>
        </p:nvSpPr>
        <p:spPr>
          <a:xfrm>
            <a:off x="1800436" y="2706472"/>
            <a:ext cx="222300" cy="2223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cxnSp>
        <p:nvCxnSpPr>
          <p:cNvPr id="22" name="Google Shape;472;p47">
            <a:extLst>
              <a:ext uri="{FF2B5EF4-FFF2-40B4-BE49-F238E27FC236}">
                <a16:creationId xmlns:a16="http://schemas.microsoft.com/office/drawing/2014/main" id="{9B61B518-2172-BEE0-9DF0-2347EF866AD0}"/>
              </a:ext>
            </a:extLst>
          </p:cNvPr>
          <p:cNvCxnSpPr>
            <a:cxnSpLocks/>
          </p:cNvCxnSpPr>
          <p:nvPr/>
        </p:nvCxnSpPr>
        <p:spPr>
          <a:xfrm>
            <a:off x="678707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473;p47">
            <a:extLst>
              <a:ext uri="{FF2B5EF4-FFF2-40B4-BE49-F238E27FC236}">
                <a16:creationId xmlns:a16="http://schemas.microsoft.com/office/drawing/2014/main" id="{7DDC1471-6313-D397-A2AB-720F7DC632AF}"/>
              </a:ext>
            </a:extLst>
          </p:cNvPr>
          <p:cNvCxnSpPr>
            <a:cxnSpLocks/>
          </p:cNvCxnSpPr>
          <p:nvPr/>
        </p:nvCxnSpPr>
        <p:spPr>
          <a:xfrm>
            <a:off x="2156318" y="2817609"/>
            <a:ext cx="988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474;p47">
            <a:extLst>
              <a:ext uri="{FF2B5EF4-FFF2-40B4-BE49-F238E27FC236}">
                <a16:creationId xmlns:a16="http://schemas.microsoft.com/office/drawing/2014/main" id="{B77359CE-07BB-4799-26A1-12AC34A0AF6B}"/>
              </a:ext>
            </a:extLst>
          </p:cNvPr>
          <p:cNvCxnSpPr>
            <a:cxnSpLocks/>
          </p:cNvCxnSpPr>
          <p:nvPr/>
        </p:nvCxnSpPr>
        <p:spPr>
          <a:xfrm>
            <a:off x="3633968" y="2817609"/>
            <a:ext cx="154988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Google Shape;476;p47">
            <a:extLst>
              <a:ext uri="{FF2B5EF4-FFF2-40B4-BE49-F238E27FC236}">
                <a16:creationId xmlns:a16="http://schemas.microsoft.com/office/drawing/2014/main" id="{902DDF58-78BD-60A7-69EA-3742C4E3D94B}"/>
              </a:ext>
            </a:extLst>
          </p:cNvPr>
          <p:cNvSpPr txBox="1"/>
          <p:nvPr/>
        </p:nvSpPr>
        <p:spPr>
          <a:xfrm>
            <a:off x="3512584" y="1256432"/>
            <a:ext cx="2373601" cy="135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Étude des 8 pièces les plus défavorables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Calcul du ratio moyen (W/m²)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Application à la surface totale</a:t>
            </a:r>
            <a:endParaRPr sz="1200" dirty="0">
              <a:solidFill>
                <a:schemeClr val="dk1"/>
              </a:solidFill>
              <a:latin typeface="+mj-l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27" name="Google Shape;477;p47">
            <a:extLst>
              <a:ext uri="{FF2B5EF4-FFF2-40B4-BE49-F238E27FC236}">
                <a16:creationId xmlns:a16="http://schemas.microsoft.com/office/drawing/2014/main" id="{C053040C-3C6F-4D4F-6A6F-6135247AD92E}"/>
              </a:ext>
            </a:extLst>
          </p:cNvPr>
          <p:cNvSpPr txBox="1"/>
          <p:nvPr/>
        </p:nvSpPr>
        <p:spPr>
          <a:xfrm>
            <a:off x="3565984" y="857613"/>
            <a:ext cx="1133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Méthode 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cxnSp>
        <p:nvCxnSpPr>
          <p:cNvPr id="28" name="Google Shape;478;p47">
            <a:extLst>
              <a:ext uri="{FF2B5EF4-FFF2-40B4-BE49-F238E27FC236}">
                <a16:creationId xmlns:a16="http://schemas.microsoft.com/office/drawing/2014/main" id="{8534CAB8-2316-F270-528C-E11B77BB2F83}"/>
              </a:ext>
            </a:extLst>
          </p:cNvPr>
          <p:cNvCxnSpPr>
            <a:cxnSpLocks/>
          </p:cNvCxnSpPr>
          <p:nvPr/>
        </p:nvCxnSpPr>
        <p:spPr>
          <a:xfrm rot="10800000">
            <a:off x="1918729" y="2827747"/>
            <a:ext cx="0" cy="2028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479;p47">
            <a:extLst>
              <a:ext uri="{FF2B5EF4-FFF2-40B4-BE49-F238E27FC236}">
                <a16:creationId xmlns:a16="http://schemas.microsoft.com/office/drawing/2014/main" id="{3CCA60B5-6CAF-B34F-70CF-2ED84586E85F}"/>
              </a:ext>
            </a:extLst>
          </p:cNvPr>
          <p:cNvSpPr txBox="1"/>
          <p:nvPr/>
        </p:nvSpPr>
        <p:spPr>
          <a:xfrm>
            <a:off x="2037021" y="3440997"/>
            <a:ext cx="1851600" cy="149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Murs extérieurs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Planchers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Plafonds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Vitrages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dk1"/>
                </a:solidFill>
                <a:latin typeface="+mj-lt"/>
                <a:ea typeface="Catamaran Light"/>
                <a:cs typeface="Catamaran Light"/>
                <a:sym typeface="Catamaran Light"/>
              </a:rPr>
              <a:t>Ponts thermiques</a:t>
            </a:r>
          </a:p>
        </p:txBody>
      </p:sp>
      <p:sp>
        <p:nvSpPr>
          <p:cNvPr id="30" name="Google Shape;480;p47">
            <a:extLst>
              <a:ext uri="{FF2B5EF4-FFF2-40B4-BE49-F238E27FC236}">
                <a16:creationId xmlns:a16="http://schemas.microsoft.com/office/drawing/2014/main" id="{D2DBDD6D-FD35-FA68-6348-56017544B3E8}"/>
              </a:ext>
            </a:extLst>
          </p:cNvPr>
          <p:cNvSpPr txBox="1"/>
          <p:nvPr/>
        </p:nvSpPr>
        <p:spPr>
          <a:xfrm>
            <a:off x="2000139" y="3066120"/>
            <a:ext cx="3005953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+mj-lt"/>
                <a:ea typeface="Livvic"/>
                <a:cs typeface="Livvic"/>
                <a:sym typeface="Livvic"/>
              </a:rPr>
              <a:t>Éléments pris en compte</a:t>
            </a:r>
            <a:endParaRPr sz="1800" b="1" dirty="0">
              <a:solidFill>
                <a:schemeClr val="dk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9104C3-5F5E-80FC-B213-E44FBB60B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123" y="2659428"/>
            <a:ext cx="3918907" cy="197220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2767595-4F27-88E9-71BB-05D625D27D09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486590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F0148CA-B5AD-BE9D-7C36-CC5107ABE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75"/>
          <a:stretch/>
        </p:blipFill>
        <p:spPr bwMode="auto">
          <a:xfrm>
            <a:off x="471169" y="1259521"/>
            <a:ext cx="3365583" cy="28035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Zone de texte 203">
            <a:extLst>
              <a:ext uri="{FF2B5EF4-FFF2-40B4-BE49-F238E27FC236}">
                <a16:creationId xmlns:a16="http://schemas.microsoft.com/office/drawing/2014/main" id="{97196497-AB80-9D72-CDA4-B6972DDAE479}"/>
              </a:ext>
            </a:extLst>
          </p:cNvPr>
          <p:cNvSpPr txBox="1"/>
          <p:nvPr/>
        </p:nvSpPr>
        <p:spPr>
          <a:xfrm>
            <a:off x="1682432" y="2511107"/>
            <a:ext cx="894715" cy="405765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5124450" algn="l"/>
              </a:tabLst>
            </a:pPr>
            <a:r>
              <a:rPr lang="fr-FR" sz="12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Dortoir NE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73E1DE3-3BC1-304C-CA36-9DD85AE55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223" y="718109"/>
            <a:ext cx="4212582" cy="4217907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850DA35A-738C-9947-B08D-D6B3A7448B83}"/>
              </a:ext>
            </a:extLst>
          </p:cNvPr>
          <p:cNvSpPr txBox="1">
            <a:spLocks/>
          </p:cNvSpPr>
          <p:nvPr/>
        </p:nvSpPr>
        <p:spPr>
          <a:xfrm>
            <a:off x="985000" y="207484"/>
            <a:ext cx="7244805" cy="51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fr-FR">
                <a:latin typeface="+mj-lt"/>
              </a:rPr>
              <a:t>Exemple de calculs Dortoir NE</a:t>
            </a:r>
            <a:endParaRPr lang="fr-FR" dirty="0">
              <a:latin typeface="+mj-l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6EF01AE-6B16-58ED-462C-E09B49BE1BFF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81180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71;p29">
            <a:extLst>
              <a:ext uri="{FF2B5EF4-FFF2-40B4-BE49-F238E27FC236}">
                <a16:creationId xmlns:a16="http://schemas.microsoft.com/office/drawing/2014/main" id="{0641BFF5-7CA8-AF81-5E0D-EB30C8F09697}"/>
              </a:ext>
            </a:extLst>
          </p:cNvPr>
          <p:cNvSpPr/>
          <p:nvPr/>
        </p:nvSpPr>
        <p:spPr>
          <a:xfrm rot="5400000">
            <a:off x="813300" y="-821113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F0148CA-B5AD-BE9D-7C36-CC5107ABE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75"/>
          <a:stretch/>
        </p:blipFill>
        <p:spPr bwMode="auto">
          <a:xfrm>
            <a:off x="471169" y="1259521"/>
            <a:ext cx="3365583" cy="28035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Zone de texte 203">
            <a:extLst>
              <a:ext uri="{FF2B5EF4-FFF2-40B4-BE49-F238E27FC236}">
                <a16:creationId xmlns:a16="http://schemas.microsoft.com/office/drawing/2014/main" id="{97196497-AB80-9D72-CDA4-B6972DDAE479}"/>
              </a:ext>
            </a:extLst>
          </p:cNvPr>
          <p:cNvSpPr txBox="1"/>
          <p:nvPr/>
        </p:nvSpPr>
        <p:spPr>
          <a:xfrm>
            <a:off x="1682432" y="2511107"/>
            <a:ext cx="894715" cy="405765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5124450" algn="l"/>
              </a:tabLst>
            </a:pPr>
            <a:r>
              <a:rPr lang="fr-FR" sz="12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Dortoir NE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73E1DE3-3BC1-304C-CA36-9DD85AE55D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891" t="70675" r="39796" b="1490"/>
          <a:stretch/>
        </p:blipFill>
        <p:spPr>
          <a:xfrm>
            <a:off x="4452737" y="1632699"/>
            <a:ext cx="3777068" cy="2430385"/>
          </a:xfrm>
          <a:prstGeom prst="rect">
            <a:avLst/>
          </a:prstGeom>
        </p:spPr>
      </p:pic>
      <p:sp>
        <p:nvSpPr>
          <p:cNvPr id="10" name="Zone de texte 207">
            <a:extLst>
              <a:ext uri="{FF2B5EF4-FFF2-40B4-BE49-F238E27FC236}">
                <a16:creationId xmlns:a16="http://schemas.microsoft.com/office/drawing/2014/main" id="{0CA89583-AAB5-4191-60E6-DDFAEAC5D44C}"/>
              </a:ext>
            </a:extLst>
          </p:cNvPr>
          <p:cNvSpPr txBox="1"/>
          <p:nvPr/>
        </p:nvSpPr>
        <p:spPr>
          <a:xfrm>
            <a:off x="6677660" y="3062363"/>
            <a:ext cx="601980" cy="33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8,65 m</a:t>
            </a:r>
          </a:p>
        </p:txBody>
      </p:sp>
      <p:sp>
        <p:nvSpPr>
          <p:cNvPr id="13" name="Zone de texte 205">
            <a:extLst>
              <a:ext uri="{FF2B5EF4-FFF2-40B4-BE49-F238E27FC236}">
                <a16:creationId xmlns:a16="http://schemas.microsoft.com/office/drawing/2014/main" id="{94E1352D-5816-1CE0-5B09-D1151D1CBF12}"/>
              </a:ext>
            </a:extLst>
          </p:cNvPr>
          <p:cNvSpPr txBox="1"/>
          <p:nvPr/>
        </p:nvSpPr>
        <p:spPr>
          <a:xfrm>
            <a:off x="5960110" y="3549369"/>
            <a:ext cx="717550" cy="234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7,11 m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563C93B-1057-AF70-1BB3-3A994AE49F96}"/>
              </a:ext>
            </a:extLst>
          </p:cNvPr>
          <p:cNvSpPr txBox="1">
            <a:spLocks/>
          </p:cNvSpPr>
          <p:nvPr/>
        </p:nvSpPr>
        <p:spPr>
          <a:xfrm>
            <a:off x="985000" y="207484"/>
            <a:ext cx="7244805" cy="51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fr-FR">
                <a:latin typeface="+mj-lt"/>
              </a:rPr>
              <a:t>Exemple de calculs Dortoir NE</a:t>
            </a:r>
            <a:endParaRPr lang="fr-FR" dirty="0">
              <a:latin typeface="+mj-l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59C6EA5-1090-CC06-121C-4467EE209AFE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359969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6D2F707-F96A-FEF8-12BC-26AE5D772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123" y="737159"/>
            <a:ext cx="5352558" cy="4335973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CA107BD5-D0BF-20B6-3613-D91F29402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THERMIQUE PERRENOUD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349EAA9-E5AE-8C2A-CBAE-A1E89BCF1AAA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887726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6D2F707-F96A-FEF8-12BC-26AE5D772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17" t="57031"/>
          <a:stretch/>
        </p:blipFill>
        <p:spPr>
          <a:xfrm>
            <a:off x="2712720" y="1429462"/>
            <a:ext cx="4114972" cy="25862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CE06AD-5C0A-0F36-1EE0-57A607FDCCF0}"/>
              </a:ext>
            </a:extLst>
          </p:cNvPr>
          <p:cNvSpPr/>
          <p:nvPr/>
        </p:nvSpPr>
        <p:spPr>
          <a:xfrm>
            <a:off x="5463540" y="3627120"/>
            <a:ext cx="1051560" cy="388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E4F99-B71B-9B0F-3057-8F880C6AC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THERMIQUE PERRENOUD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D1A52B7-6F6E-C5B5-A8C9-FB364CC941D7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879108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90CEAFD-AD90-41CD-E73B-517291E7D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Exemple de calculs Dortoir NE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648758-9343-F3DE-6829-03F38CAAC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68" y="982980"/>
            <a:ext cx="3556341" cy="35128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363EC7F-6C44-5BDC-5A42-3DA52F465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139" y="1169670"/>
            <a:ext cx="4777693" cy="313944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7B14770-D6A4-61E1-1F8E-BB4411AC773F}"/>
              </a:ext>
            </a:extLst>
          </p:cNvPr>
          <p:cNvCxnSpPr/>
          <p:nvPr/>
        </p:nvCxnSpPr>
        <p:spPr>
          <a:xfrm>
            <a:off x="3863340" y="922020"/>
            <a:ext cx="0" cy="39243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2484BF56-D74B-6D17-7FA5-95035B185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2641" y="1277114"/>
            <a:ext cx="4908699" cy="3214112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D8D7833-D0A6-33C3-478A-2704D0C2EF23}"/>
              </a:ext>
            </a:extLst>
          </p:cNvPr>
          <p:cNvCxnSpPr/>
          <p:nvPr/>
        </p:nvCxnSpPr>
        <p:spPr>
          <a:xfrm>
            <a:off x="9380220" y="922020"/>
            <a:ext cx="0" cy="39243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Google Shape;171;p29">
            <a:extLst>
              <a:ext uri="{FF2B5EF4-FFF2-40B4-BE49-F238E27FC236}">
                <a16:creationId xmlns:a16="http://schemas.microsoft.com/office/drawing/2014/main" id="{D066D966-B0BF-297B-FCFE-7F513F3E5CE9}"/>
              </a:ext>
            </a:extLst>
          </p:cNvPr>
          <p:cNvSpPr/>
          <p:nvPr/>
        </p:nvSpPr>
        <p:spPr>
          <a:xfrm rot="10800000">
            <a:off x="8775700" y="-5876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0E26332-6C24-B16A-1980-1A5F13D57FC2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003539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90CEAFD-AD90-41CD-E73B-517291E7D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000" y="207484"/>
            <a:ext cx="7244805" cy="510625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Exemple de calculs Dortoir NE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648758-9343-F3DE-6829-03F38CAAC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65072" y="1043940"/>
            <a:ext cx="3556341" cy="35128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363EC7F-6C44-5BDC-5A42-3DA52F465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15101" y="1230630"/>
            <a:ext cx="4777693" cy="313944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7B14770-D6A4-61E1-1F8E-BB4411AC773F}"/>
              </a:ext>
            </a:extLst>
          </p:cNvPr>
          <p:cNvCxnSpPr/>
          <p:nvPr/>
        </p:nvCxnSpPr>
        <p:spPr>
          <a:xfrm>
            <a:off x="-3009900" y="982980"/>
            <a:ext cx="0" cy="39243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2484BF56-D74B-6D17-7FA5-95035B185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9401" y="1338074"/>
            <a:ext cx="4908699" cy="3214112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D8D7833-D0A6-33C3-478A-2704D0C2EF23}"/>
              </a:ext>
            </a:extLst>
          </p:cNvPr>
          <p:cNvCxnSpPr/>
          <p:nvPr/>
        </p:nvCxnSpPr>
        <p:spPr>
          <a:xfrm>
            <a:off x="2506980" y="982980"/>
            <a:ext cx="0" cy="39243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D5E463ED-BB25-918A-C3B7-7987674EC207}"/>
              </a:ext>
            </a:extLst>
          </p:cNvPr>
          <p:cNvSpPr/>
          <p:nvPr/>
        </p:nvSpPr>
        <p:spPr>
          <a:xfrm>
            <a:off x="2951369" y="4133850"/>
            <a:ext cx="2164078" cy="4724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Google Shape;171;p29">
            <a:extLst>
              <a:ext uri="{FF2B5EF4-FFF2-40B4-BE49-F238E27FC236}">
                <a16:creationId xmlns:a16="http://schemas.microsoft.com/office/drawing/2014/main" id="{7429543A-05FF-A2F8-05D7-27911BF37839}"/>
              </a:ext>
            </a:extLst>
          </p:cNvPr>
          <p:cNvSpPr/>
          <p:nvPr/>
        </p:nvSpPr>
        <p:spPr>
          <a:xfrm rot="10800000">
            <a:off x="8775700" y="-5876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60B379-B813-8FBF-1450-BBF5F6908EC6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60128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/>
          <p:nvPr/>
        </p:nvSpPr>
        <p:spPr>
          <a:xfrm rot="-5400000" flipH="1">
            <a:off x="-957850" y="957900"/>
            <a:ext cx="5140800" cy="322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45" name="Google Shape;145;p28"/>
          <p:cNvSpPr txBox="1">
            <a:spLocks noGrp="1"/>
          </p:cNvSpPr>
          <p:nvPr>
            <p:ph type="ctrTitle" idx="9"/>
          </p:nvPr>
        </p:nvSpPr>
        <p:spPr>
          <a:xfrm rot="16200000">
            <a:off x="-1309974" y="1845553"/>
            <a:ext cx="3879449" cy="7635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SOMMAIRE</a:t>
            </a:r>
            <a:endParaRPr sz="4400" dirty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932ED-F359-2F49-E2CF-E2714B108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94" y="0"/>
            <a:ext cx="5257183" cy="52401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A452711-D69E-FE6B-C62B-8486C15934CF}"/>
              </a:ext>
            </a:extLst>
          </p:cNvPr>
          <p:cNvSpPr/>
          <p:nvPr/>
        </p:nvSpPr>
        <p:spPr>
          <a:xfrm rot="204964">
            <a:off x="5733827" y="2184963"/>
            <a:ext cx="3225003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ECOLE MATERNELLE</a:t>
            </a:r>
            <a:endParaRPr lang="fr-FR" sz="1200" b="0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Google Shape;148;p28">
            <a:extLst>
              <a:ext uri="{FF2B5EF4-FFF2-40B4-BE49-F238E27FC236}">
                <a16:creationId xmlns:a16="http://schemas.microsoft.com/office/drawing/2014/main" id="{B79EBE80-A594-DBDF-0F0B-56CBF4074549}"/>
              </a:ext>
            </a:extLst>
          </p:cNvPr>
          <p:cNvSpPr txBox="1">
            <a:spLocks/>
          </p:cNvSpPr>
          <p:nvPr/>
        </p:nvSpPr>
        <p:spPr>
          <a:xfrm>
            <a:off x="3277092" y="-739240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>
                <a:latin typeface="+mj-lt"/>
              </a:rPr>
              <a:t>BESOINS DU CLIENT</a:t>
            </a:r>
            <a:endParaRPr lang="fr-FR" dirty="0">
              <a:latin typeface="+mj-lt"/>
            </a:endParaRPr>
          </a:p>
        </p:txBody>
      </p:sp>
      <p:sp>
        <p:nvSpPr>
          <p:cNvPr id="28" name="Google Shape;149;p28">
            <a:extLst>
              <a:ext uri="{FF2B5EF4-FFF2-40B4-BE49-F238E27FC236}">
                <a16:creationId xmlns:a16="http://schemas.microsoft.com/office/drawing/2014/main" id="{A1C83DD7-843B-0EFC-4D29-D58603A82FEE}"/>
              </a:ext>
            </a:extLst>
          </p:cNvPr>
          <p:cNvSpPr txBox="1">
            <a:spLocks/>
          </p:cNvSpPr>
          <p:nvPr/>
        </p:nvSpPr>
        <p:spPr>
          <a:xfrm>
            <a:off x="1928337" y="-653739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>
                <a:solidFill>
                  <a:schemeClr val="lt1"/>
                </a:solidFill>
                <a:latin typeface="+mj-lt"/>
              </a:rPr>
              <a:t>03</a:t>
            </a:r>
          </a:p>
        </p:txBody>
      </p:sp>
      <p:sp>
        <p:nvSpPr>
          <p:cNvPr id="29" name="Google Shape;150;p28">
            <a:extLst>
              <a:ext uri="{FF2B5EF4-FFF2-40B4-BE49-F238E27FC236}">
                <a16:creationId xmlns:a16="http://schemas.microsoft.com/office/drawing/2014/main" id="{8E328C45-86F9-0809-8D84-7503193CC74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272994" y="-2412865"/>
            <a:ext cx="3343101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PRÉSENTATION DU BÂTIMENT</a:t>
            </a:r>
            <a:endParaRPr dirty="0">
              <a:latin typeface="+mj-lt"/>
            </a:endParaRPr>
          </a:p>
        </p:txBody>
      </p:sp>
      <p:sp>
        <p:nvSpPr>
          <p:cNvPr id="30" name="Google Shape;152;p28">
            <a:extLst>
              <a:ext uri="{FF2B5EF4-FFF2-40B4-BE49-F238E27FC236}">
                <a16:creationId xmlns:a16="http://schemas.microsoft.com/office/drawing/2014/main" id="{F94D14BB-865B-604A-97E3-6DE450DA33EE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928337" y="-2323089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+mj-lt"/>
              </a:rPr>
              <a:t>01</a:t>
            </a:r>
            <a:endParaRPr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1" name="Google Shape;153;p28">
            <a:extLst>
              <a:ext uri="{FF2B5EF4-FFF2-40B4-BE49-F238E27FC236}">
                <a16:creationId xmlns:a16="http://schemas.microsoft.com/office/drawing/2014/main" id="{CD4304DE-8938-2D2F-0CCD-73FD8F3595A3}"/>
              </a:ext>
            </a:extLst>
          </p:cNvPr>
          <p:cNvSpPr txBox="1">
            <a:spLocks noGrp="1"/>
          </p:cNvSpPr>
          <p:nvPr>
            <p:ph type="ctrTitle" idx="3"/>
          </p:nvPr>
        </p:nvSpPr>
        <p:spPr>
          <a:xfrm>
            <a:off x="3274357" y="-1576052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MAQUETTE 3D - REVIT</a:t>
            </a:r>
            <a:endParaRPr dirty="0">
              <a:latin typeface="+mj-lt"/>
            </a:endParaRPr>
          </a:p>
        </p:txBody>
      </p:sp>
      <p:sp>
        <p:nvSpPr>
          <p:cNvPr id="32" name="Google Shape;155;p28">
            <a:extLst>
              <a:ext uri="{FF2B5EF4-FFF2-40B4-BE49-F238E27FC236}">
                <a16:creationId xmlns:a16="http://schemas.microsoft.com/office/drawing/2014/main" id="{2FE13179-8AC2-106B-9225-E3846E4EB897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928337" y="-1488414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+mj-lt"/>
              </a:rPr>
              <a:t>02</a:t>
            </a:r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33" name="Google Shape;156;p28">
            <a:extLst>
              <a:ext uri="{FF2B5EF4-FFF2-40B4-BE49-F238E27FC236}">
                <a16:creationId xmlns:a16="http://schemas.microsoft.com/office/drawing/2014/main" id="{DE3B1752-816C-6DFB-D85C-B70222F644ED}"/>
              </a:ext>
            </a:extLst>
          </p:cNvPr>
          <p:cNvSpPr txBox="1">
            <a:spLocks/>
          </p:cNvSpPr>
          <p:nvPr/>
        </p:nvSpPr>
        <p:spPr>
          <a:xfrm>
            <a:off x="3277092" y="97573"/>
            <a:ext cx="3074758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>
                <a:latin typeface="+mj-lt"/>
              </a:rPr>
              <a:t>RÉGLEMENTATIONS &amp; NORMES</a:t>
            </a:r>
            <a:endParaRPr lang="fr-FR" dirty="0">
              <a:latin typeface="+mj-lt"/>
            </a:endParaRPr>
          </a:p>
        </p:txBody>
      </p:sp>
      <p:sp>
        <p:nvSpPr>
          <p:cNvPr id="34" name="Google Shape;158;p28">
            <a:extLst>
              <a:ext uri="{FF2B5EF4-FFF2-40B4-BE49-F238E27FC236}">
                <a16:creationId xmlns:a16="http://schemas.microsoft.com/office/drawing/2014/main" id="{0049C00F-90CF-7B38-57D6-E73881039058}"/>
              </a:ext>
            </a:extLst>
          </p:cNvPr>
          <p:cNvSpPr txBox="1">
            <a:spLocks/>
          </p:cNvSpPr>
          <p:nvPr/>
        </p:nvSpPr>
        <p:spPr>
          <a:xfrm>
            <a:off x="1928337" y="180936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>
                <a:solidFill>
                  <a:schemeClr val="lt1"/>
                </a:solidFill>
                <a:latin typeface="+mj-lt"/>
              </a:rPr>
              <a:t>04</a:t>
            </a:r>
          </a:p>
        </p:txBody>
      </p:sp>
      <p:sp>
        <p:nvSpPr>
          <p:cNvPr id="35" name="Google Shape;159;p28">
            <a:extLst>
              <a:ext uri="{FF2B5EF4-FFF2-40B4-BE49-F238E27FC236}">
                <a16:creationId xmlns:a16="http://schemas.microsoft.com/office/drawing/2014/main" id="{A0C0DE5C-51FC-B082-6B87-5FBE7F8E6CB3}"/>
              </a:ext>
            </a:extLst>
          </p:cNvPr>
          <p:cNvSpPr txBox="1">
            <a:spLocks/>
          </p:cNvSpPr>
          <p:nvPr/>
        </p:nvSpPr>
        <p:spPr>
          <a:xfrm>
            <a:off x="3277091" y="934385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>
                <a:latin typeface="+mj-lt"/>
              </a:rPr>
              <a:t>DIAGRAMMES SYNOPTIQUES</a:t>
            </a:r>
            <a:endParaRPr lang="fr-FR" dirty="0">
              <a:latin typeface="+mj-lt"/>
            </a:endParaRPr>
          </a:p>
        </p:txBody>
      </p:sp>
      <p:sp>
        <p:nvSpPr>
          <p:cNvPr id="36" name="Google Shape;161;p28">
            <a:extLst>
              <a:ext uri="{FF2B5EF4-FFF2-40B4-BE49-F238E27FC236}">
                <a16:creationId xmlns:a16="http://schemas.microsoft.com/office/drawing/2014/main" id="{2FFACFD6-CD85-BB7F-1F18-D288682E9C2E}"/>
              </a:ext>
            </a:extLst>
          </p:cNvPr>
          <p:cNvSpPr txBox="1">
            <a:spLocks/>
          </p:cNvSpPr>
          <p:nvPr/>
        </p:nvSpPr>
        <p:spPr>
          <a:xfrm>
            <a:off x="1928337" y="1015611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>
                <a:solidFill>
                  <a:schemeClr val="lt1"/>
                </a:solidFill>
                <a:latin typeface="+mj-lt"/>
              </a:rPr>
              <a:t>05</a:t>
            </a:r>
            <a:endParaRPr lang="en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7" name="Google Shape;159;p28">
            <a:extLst>
              <a:ext uri="{FF2B5EF4-FFF2-40B4-BE49-F238E27FC236}">
                <a16:creationId xmlns:a16="http://schemas.microsoft.com/office/drawing/2014/main" id="{D116F500-BAF3-A825-33D2-ECC6556247B9}"/>
              </a:ext>
            </a:extLst>
          </p:cNvPr>
          <p:cNvSpPr txBox="1">
            <a:spLocks/>
          </p:cNvSpPr>
          <p:nvPr/>
        </p:nvSpPr>
        <p:spPr>
          <a:xfrm>
            <a:off x="3272994" y="1769060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 dirty="0">
                <a:latin typeface="+mj-lt"/>
              </a:rPr>
              <a:t>BILAN THERMIQUE</a:t>
            </a:r>
          </a:p>
        </p:txBody>
      </p:sp>
      <p:sp>
        <p:nvSpPr>
          <p:cNvPr id="38" name="Google Shape;161;p28">
            <a:extLst>
              <a:ext uri="{FF2B5EF4-FFF2-40B4-BE49-F238E27FC236}">
                <a16:creationId xmlns:a16="http://schemas.microsoft.com/office/drawing/2014/main" id="{C8DC2024-CAF6-0BBE-0F8B-E35A23C9DA1E}"/>
              </a:ext>
            </a:extLst>
          </p:cNvPr>
          <p:cNvSpPr txBox="1">
            <a:spLocks/>
          </p:cNvSpPr>
          <p:nvPr/>
        </p:nvSpPr>
        <p:spPr>
          <a:xfrm>
            <a:off x="1924240" y="1850286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06</a:t>
            </a:r>
          </a:p>
        </p:txBody>
      </p:sp>
      <p:sp>
        <p:nvSpPr>
          <p:cNvPr id="39" name="Google Shape;159;p28">
            <a:extLst>
              <a:ext uri="{FF2B5EF4-FFF2-40B4-BE49-F238E27FC236}">
                <a16:creationId xmlns:a16="http://schemas.microsoft.com/office/drawing/2014/main" id="{E56107AD-DAEC-EB2F-6279-A784C835C0C0}"/>
              </a:ext>
            </a:extLst>
          </p:cNvPr>
          <p:cNvSpPr txBox="1">
            <a:spLocks/>
          </p:cNvSpPr>
          <p:nvPr/>
        </p:nvSpPr>
        <p:spPr>
          <a:xfrm>
            <a:off x="3272994" y="2522509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nb-NO" dirty="0">
                <a:latin typeface="+mj-lt"/>
              </a:rPr>
              <a:t>ANALYSE DU PLANNING</a:t>
            </a:r>
            <a:endParaRPr lang="fr-FR" dirty="0">
              <a:latin typeface="+mj-lt"/>
            </a:endParaRPr>
          </a:p>
        </p:txBody>
      </p:sp>
      <p:sp>
        <p:nvSpPr>
          <p:cNvPr id="40" name="Google Shape;161;p28">
            <a:extLst>
              <a:ext uri="{FF2B5EF4-FFF2-40B4-BE49-F238E27FC236}">
                <a16:creationId xmlns:a16="http://schemas.microsoft.com/office/drawing/2014/main" id="{C96E4873-FC4F-7880-F44D-3C3034661DCC}"/>
              </a:ext>
            </a:extLst>
          </p:cNvPr>
          <p:cNvSpPr txBox="1">
            <a:spLocks/>
          </p:cNvSpPr>
          <p:nvPr/>
        </p:nvSpPr>
        <p:spPr>
          <a:xfrm>
            <a:off x="1924240" y="2603735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07</a:t>
            </a:r>
          </a:p>
        </p:txBody>
      </p:sp>
      <p:sp>
        <p:nvSpPr>
          <p:cNvPr id="41" name="Google Shape;159;p28">
            <a:extLst>
              <a:ext uri="{FF2B5EF4-FFF2-40B4-BE49-F238E27FC236}">
                <a16:creationId xmlns:a16="http://schemas.microsoft.com/office/drawing/2014/main" id="{7212F7F7-4F80-2B63-F2EA-79534EFDECDC}"/>
              </a:ext>
            </a:extLst>
          </p:cNvPr>
          <p:cNvSpPr txBox="1">
            <a:spLocks/>
          </p:cNvSpPr>
          <p:nvPr/>
        </p:nvSpPr>
        <p:spPr>
          <a:xfrm>
            <a:off x="3272993" y="3275958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nb-NO" dirty="0">
                <a:latin typeface="+mj-lt"/>
              </a:rPr>
              <a:t>PLANNING D’ÉTUDE</a:t>
            </a:r>
            <a:endParaRPr lang="fr-FR" dirty="0">
              <a:latin typeface="+mj-lt"/>
            </a:endParaRPr>
          </a:p>
        </p:txBody>
      </p:sp>
      <p:sp>
        <p:nvSpPr>
          <p:cNvPr id="42" name="Google Shape;161;p28">
            <a:extLst>
              <a:ext uri="{FF2B5EF4-FFF2-40B4-BE49-F238E27FC236}">
                <a16:creationId xmlns:a16="http://schemas.microsoft.com/office/drawing/2014/main" id="{F7EF8EAD-40F4-E019-C5A2-B70AF7D3DE6C}"/>
              </a:ext>
            </a:extLst>
          </p:cNvPr>
          <p:cNvSpPr txBox="1">
            <a:spLocks/>
          </p:cNvSpPr>
          <p:nvPr/>
        </p:nvSpPr>
        <p:spPr>
          <a:xfrm>
            <a:off x="1924240" y="3357184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08</a:t>
            </a:r>
          </a:p>
        </p:txBody>
      </p:sp>
      <p:sp>
        <p:nvSpPr>
          <p:cNvPr id="43" name="Google Shape;159;p28">
            <a:extLst>
              <a:ext uri="{FF2B5EF4-FFF2-40B4-BE49-F238E27FC236}">
                <a16:creationId xmlns:a16="http://schemas.microsoft.com/office/drawing/2014/main" id="{3927AADF-46F8-63C7-6E8B-E954D5B69004}"/>
              </a:ext>
            </a:extLst>
          </p:cNvPr>
          <p:cNvSpPr txBox="1">
            <a:spLocks/>
          </p:cNvSpPr>
          <p:nvPr/>
        </p:nvSpPr>
        <p:spPr>
          <a:xfrm>
            <a:off x="3312479" y="4029407"/>
            <a:ext cx="2623121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None/>
              <a:defRPr sz="12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nb-NO" dirty="0">
                <a:latin typeface="+mj-lt"/>
              </a:rPr>
              <a:t>CONCLUSION</a:t>
            </a:r>
          </a:p>
        </p:txBody>
      </p:sp>
      <p:sp>
        <p:nvSpPr>
          <p:cNvPr id="44" name="Google Shape;161;p28">
            <a:extLst>
              <a:ext uri="{FF2B5EF4-FFF2-40B4-BE49-F238E27FC236}">
                <a16:creationId xmlns:a16="http://schemas.microsoft.com/office/drawing/2014/main" id="{F5C4CFB0-DA8A-EFD3-66B3-DAF98885E02D}"/>
              </a:ext>
            </a:extLst>
          </p:cNvPr>
          <p:cNvSpPr txBox="1">
            <a:spLocks/>
          </p:cNvSpPr>
          <p:nvPr/>
        </p:nvSpPr>
        <p:spPr>
          <a:xfrm>
            <a:off x="1924240" y="4110633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>
                <a:solidFill>
                  <a:schemeClr val="lt1"/>
                </a:solidFill>
                <a:latin typeface="+mj-lt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57850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9"/>
          <p:cNvSpPr/>
          <p:nvPr/>
        </p:nvSpPr>
        <p:spPr>
          <a:xfrm>
            <a:off x="7094400" y="811151"/>
            <a:ext cx="1329600" cy="4370100"/>
          </a:xfrm>
          <a:prstGeom prst="rect">
            <a:avLst/>
          </a:prstGeom>
          <a:solidFill>
            <a:schemeClr val="accent1">
              <a:alpha val="73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44" name="Google Shape;544;p49"/>
          <p:cNvSpPr/>
          <p:nvPr/>
        </p:nvSpPr>
        <p:spPr>
          <a:xfrm>
            <a:off x="5311919" y="2120850"/>
            <a:ext cx="2271300" cy="116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</p:txBody>
      </p:sp>
      <p:sp>
        <p:nvSpPr>
          <p:cNvPr id="545" name="Google Shape;545;p49"/>
          <p:cNvSpPr/>
          <p:nvPr/>
        </p:nvSpPr>
        <p:spPr>
          <a:xfrm>
            <a:off x="0" y="0"/>
            <a:ext cx="1329600" cy="4370100"/>
          </a:xfrm>
          <a:prstGeom prst="rect">
            <a:avLst/>
          </a:prstGeom>
          <a:solidFill>
            <a:schemeClr val="accent1">
              <a:alpha val="73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46" name="Google Shape;546;p49"/>
          <p:cNvSpPr/>
          <p:nvPr/>
        </p:nvSpPr>
        <p:spPr>
          <a:xfrm>
            <a:off x="720000" y="955650"/>
            <a:ext cx="2271300" cy="116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</p:txBody>
      </p:sp>
      <p:sp>
        <p:nvSpPr>
          <p:cNvPr id="557" name="Google Shape;557;p49"/>
          <p:cNvSpPr txBox="1">
            <a:spLocks noGrp="1"/>
          </p:cNvSpPr>
          <p:nvPr>
            <p:ph type="subTitle" idx="1"/>
          </p:nvPr>
        </p:nvSpPr>
        <p:spPr>
          <a:xfrm>
            <a:off x="1329894" y="2116267"/>
            <a:ext cx="3551999" cy="11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+mj-lt"/>
              </a:rPr>
              <a:t>Surface chauffée : </a:t>
            </a:r>
            <a:r>
              <a:rPr lang="fr-FR" sz="1600" b="1" dirty="0">
                <a:latin typeface="+mj-lt"/>
              </a:rPr>
              <a:t>2 521 m²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+mj-lt"/>
              </a:rPr>
              <a:t>Ratio moyen : </a:t>
            </a:r>
            <a:r>
              <a:rPr lang="fr-FR" sz="1600" b="1" dirty="0">
                <a:latin typeface="+mj-lt"/>
              </a:rPr>
              <a:t>21 W/m²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latin typeface="+mj-lt"/>
              </a:rPr>
              <a:t>Puissance totale calculée : </a:t>
            </a:r>
            <a:r>
              <a:rPr lang="fr-FR" sz="1600" b="1" dirty="0">
                <a:solidFill>
                  <a:srgbClr val="FF0000"/>
                </a:solidFill>
                <a:latin typeface="+mj-lt"/>
              </a:rPr>
              <a:t>53 kW</a:t>
            </a:r>
          </a:p>
        </p:txBody>
      </p:sp>
      <p:sp>
        <p:nvSpPr>
          <p:cNvPr id="558" name="Google Shape;558;p49"/>
          <p:cNvSpPr txBox="1">
            <a:spLocks noGrp="1"/>
          </p:cNvSpPr>
          <p:nvPr>
            <p:ph type="subTitle" idx="3"/>
          </p:nvPr>
        </p:nvSpPr>
        <p:spPr>
          <a:xfrm>
            <a:off x="4572000" y="3257700"/>
            <a:ext cx="2427873" cy="1678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dk1"/>
                </a:solidFill>
                <a:latin typeface="+mj-lt"/>
              </a:rPr>
              <a:t>Puissance installée : </a:t>
            </a:r>
            <a:r>
              <a:rPr lang="fr-FR" sz="1600" b="1" dirty="0">
                <a:solidFill>
                  <a:srgbClr val="FF0000"/>
                </a:solidFill>
                <a:latin typeface="+mj-lt"/>
              </a:rPr>
              <a:t>67,4 kW</a:t>
            </a:r>
          </a:p>
          <a:p>
            <a:pPr marL="285750" lvl="0" indent="-2857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accent2"/>
                </a:solidFill>
                <a:latin typeface="+mj-lt"/>
              </a:rPr>
              <a:t>Marge de sécurité :  </a:t>
            </a:r>
            <a:r>
              <a:rPr lang="fr-FR" sz="1600" b="1" dirty="0">
                <a:solidFill>
                  <a:srgbClr val="FF0000"/>
                </a:solidFill>
                <a:latin typeface="+mj-lt"/>
              </a:rPr>
              <a:t>14 kW</a:t>
            </a:r>
            <a:endParaRPr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59" name="Google Shape;559;p49"/>
          <p:cNvSpPr txBox="1">
            <a:spLocks noGrp="1"/>
          </p:cNvSpPr>
          <p:nvPr>
            <p:ph type="ctrTitle" idx="4"/>
          </p:nvPr>
        </p:nvSpPr>
        <p:spPr>
          <a:xfrm>
            <a:off x="5839565" y="2573225"/>
            <a:ext cx="828108" cy="38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+mj-lt"/>
              </a:rPr>
              <a:t>CCTP</a:t>
            </a:r>
            <a:endParaRPr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60" name="Google Shape;560;p49"/>
          <p:cNvSpPr txBox="1">
            <a:spLocks noGrp="1"/>
          </p:cNvSpPr>
          <p:nvPr>
            <p:ph type="ctrTitle" idx="2"/>
          </p:nvPr>
        </p:nvSpPr>
        <p:spPr>
          <a:xfrm>
            <a:off x="1656896" y="1408025"/>
            <a:ext cx="1329600" cy="38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bg1"/>
                </a:solidFill>
                <a:latin typeface="+mj-lt"/>
              </a:rPr>
              <a:t>Résultats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074EB31-54BA-4348-267F-C6C26D103B6F}"/>
              </a:ext>
            </a:extLst>
          </p:cNvPr>
          <p:cNvSpPr txBox="1">
            <a:spLocks/>
          </p:cNvSpPr>
          <p:nvPr/>
        </p:nvSpPr>
        <p:spPr>
          <a:xfrm>
            <a:off x="1015480" y="207484"/>
            <a:ext cx="7244805" cy="51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fr-FR" dirty="0">
                <a:latin typeface="+mj-lt"/>
              </a:rPr>
              <a:t> ANALYSE BILAN THERMIQUE</a:t>
            </a:r>
          </a:p>
        </p:txBody>
      </p:sp>
      <p:pic>
        <p:nvPicPr>
          <p:cNvPr id="6" name="Graphique 5" descr="Graphique à barres avec tendance à la hausse avec un remplissage uni">
            <a:extLst>
              <a:ext uri="{FF2B5EF4-FFF2-40B4-BE49-F238E27FC236}">
                <a16:creationId xmlns:a16="http://schemas.microsoft.com/office/drawing/2014/main" id="{747C5323-8D8C-8C1C-D9F5-1535A71A3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898" y="1177214"/>
            <a:ext cx="762323" cy="762323"/>
          </a:xfrm>
          <a:prstGeom prst="rect">
            <a:avLst/>
          </a:prstGeom>
        </p:spPr>
      </p:pic>
      <p:pic>
        <p:nvPicPr>
          <p:cNvPr id="9" name="Graphique 8" descr="Document avec un remplissage uni">
            <a:extLst>
              <a:ext uri="{FF2B5EF4-FFF2-40B4-BE49-F238E27FC236}">
                <a16:creationId xmlns:a16="http://schemas.microsoft.com/office/drawing/2014/main" id="{01120A2C-84E4-A760-0CB4-9DE3E4E68D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82267" y="2342414"/>
            <a:ext cx="672212" cy="6722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AD23447-C08B-7345-ACDD-612C20717A69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13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F1CF898-ACDF-BE92-E6B6-F8650F4D6438}"/>
              </a:ext>
            </a:extLst>
          </p:cNvPr>
          <p:cNvSpPr txBox="1">
            <a:spLocks/>
          </p:cNvSpPr>
          <p:nvPr/>
        </p:nvSpPr>
        <p:spPr>
          <a:xfrm>
            <a:off x="1015480" y="207484"/>
            <a:ext cx="7244805" cy="51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nb-NO" dirty="0">
                <a:latin typeface="+mj-lt"/>
              </a:rPr>
              <a:t>ANALYSE DU PLANNING – LOT CVC </a:t>
            </a:r>
            <a:endParaRPr lang="fr-FR" dirty="0">
              <a:latin typeface="+mj-lt"/>
            </a:endParaRPr>
          </a:p>
        </p:txBody>
      </p:sp>
      <p:sp>
        <p:nvSpPr>
          <p:cNvPr id="6" name="Google Shape;171;p29">
            <a:extLst>
              <a:ext uri="{FF2B5EF4-FFF2-40B4-BE49-F238E27FC236}">
                <a16:creationId xmlns:a16="http://schemas.microsoft.com/office/drawing/2014/main" id="{FFFC6AEA-FBA7-7E63-F4E9-7675F4F185B5}"/>
              </a:ext>
            </a:extLst>
          </p:cNvPr>
          <p:cNvSpPr/>
          <p:nvPr/>
        </p:nvSpPr>
        <p:spPr>
          <a:xfrm rot="10800000">
            <a:off x="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730FAB2-3F9A-EFED-ED3D-EEF16CFB0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978" y="718109"/>
            <a:ext cx="6236043" cy="430949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13B36A3-D43E-AED5-D93F-BF1459A2EA1B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950787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F1CF898-ACDF-BE92-E6B6-F8650F4D6438}"/>
              </a:ext>
            </a:extLst>
          </p:cNvPr>
          <p:cNvSpPr txBox="1">
            <a:spLocks/>
          </p:cNvSpPr>
          <p:nvPr/>
        </p:nvSpPr>
        <p:spPr>
          <a:xfrm>
            <a:off x="1015480" y="207484"/>
            <a:ext cx="7244805" cy="51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nb-NO" dirty="0">
                <a:latin typeface="+mj-lt"/>
              </a:rPr>
              <a:t>ANALYSE DU PLANNING – LOT CVC </a:t>
            </a:r>
            <a:endParaRPr lang="fr-FR" dirty="0">
              <a:latin typeface="+mj-lt"/>
            </a:endParaRPr>
          </a:p>
        </p:txBody>
      </p:sp>
      <p:sp>
        <p:nvSpPr>
          <p:cNvPr id="6" name="Google Shape;171;p29">
            <a:extLst>
              <a:ext uri="{FF2B5EF4-FFF2-40B4-BE49-F238E27FC236}">
                <a16:creationId xmlns:a16="http://schemas.microsoft.com/office/drawing/2014/main" id="{FFFC6AEA-FBA7-7E63-F4E9-7675F4F185B5}"/>
              </a:ext>
            </a:extLst>
          </p:cNvPr>
          <p:cNvSpPr/>
          <p:nvPr/>
        </p:nvSpPr>
        <p:spPr>
          <a:xfrm rot="10800000">
            <a:off x="0" y="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730FAB2-3F9A-EFED-ED3D-EEF16CFB03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031" t="45577" r="6133" b="19943"/>
          <a:stretch/>
        </p:blipFill>
        <p:spPr>
          <a:xfrm>
            <a:off x="3760728" y="1644015"/>
            <a:ext cx="5034712" cy="21107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8DC5D3-E66E-D3D0-592F-950902DC489F}"/>
              </a:ext>
            </a:extLst>
          </p:cNvPr>
          <p:cNvSpPr/>
          <p:nvPr/>
        </p:nvSpPr>
        <p:spPr>
          <a:xfrm>
            <a:off x="4263390" y="2554604"/>
            <a:ext cx="3996895" cy="1447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D39D2B6-5FD7-0D0B-1F42-A10C98A3224B}"/>
              </a:ext>
            </a:extLst>
          </p:cNvPr>
          <p:cNvSpPr txBox="1"/>
          <p:nvPr/>
        </p:nvSpPr>
        <p:spPr>
          <a:xfrm>
            <a:off x="453542" y="1792887"/>
            <a:ext cx="3366134" cy="166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Début de l'intervention : </a:t>
            </a:r>
            <a:r>
              <a:rPr lang="fr-FR" b="1" dirty="0"/>
              <a:t>Mois 3 </a:t>
            </a:r>
            <a:r>
              <a:rPr lang="fr-FR" dirty="0"/>
              <a:t>(juste après l'installation de chantier et le démarrage du gros œuvre).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Fin de l'intervention : </a:t>
            </a:r>
            <a:r>
              <a:rPr lang="fr-FR" b="1" dirty="0"/>
              <a:t>Mois 16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Durée totale : Environ </a:t>
            </a:r>
            <a:r>
              <a:rPr lang="fr-FR" b="1" dirty="0"/>
              <a:t>14 mois</a:t>
            </a:r>
            <a:r>
              <a:rPr lang="fr-FR" dirty="0"/>
              <a:t>,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1DCE01-D81A-B534-85C4-53ED81D0CD04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69141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B9DC3013-5A23-5E88-6206-2B69A8CE0C99}"/>
              </a:ext>
            </a:extLst>
          </p:cNvPr>
          <p:cNvSpPr/>
          <p:nvPr/>
        </p:nvSpPr>
        <p:spPr>
          <a:xfrm>
            <a:off x="6785804" y="2922986"/>
            <a:ext cx="1993804" cy="1745265"/>
          </a:xfrm>
          <a:prstGeom prst="rect">
            <a:avLst/>
          </a:prstGeom>
          <a:solidFill>
            <a:schemeClr val="tx2">
              <a:lumMod val="9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8D0672D-8CA7-FAE2-D4B7-164988666FB9}"/>
              </a:ext>
            </a:extLst>
          </p:cNvPr>
          <p:cNvSpPr/>
          <p:nvPr/>
        </p:nvSpPr>
        <p:spPr>
          <a:xfrm>
            <a:off x="4651340" y="2922986"/>
            <a:ext cx="1993804" cy="1745265"/>
          </a:xfrm>
          <a:prstGeom prst="rect">
            <a:avLst/>
          </a:prstGeom>
          <a:solidFill>
            <a:schemeClr val="tx2">
              <a:lumMod val="9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04FDED-1339-F639-68D6-38C9BE8350C0}"/>
              </a:ext>
            </a:extLst>
          </p:cNvPr>
          <p:cNvSpPr/>
          <p:nvPr/>
        </p:nvSpPr>
        <p:spPr>
          <a:xfrm>
            <a:off x="2467475" y="2922987"/>
            <a:ext cx="1993804" cy="1745265"/>
          </a:xfrm>
          <a:prstGeom prst="rect">
            <a:avLst/>
          </a:prstGeom>
          <a:solidFill>
            <a:schemeClr val="tx2">
              <a:lumMod val="9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423C853-28DB-07A7-36E7-20A73BFDBDEB}"/>
              </a:ext>
            </a:extLst>
          </p:cNvPr>
          <p:cNvSpPr/>
          <p:nvPr/>
        </p:nvSpPr>
        <p:spPr>
          <a:xfrm>
            <a:off x="340233" y="2922988"/>
            <a:ext cx="1993804" cy="1745265"/>
          </a:xfrm>
          <a:prstGeom prst="rect">
            <a:avLst/>
          </a:prstGeom>
          <a:solidFill>
            <a:schemeClr val="tx2">
              <a:lumMod val="9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A2DD343-AFF9-058F-6A1C-0F17001058AD}"/>
              </a:ext>
            </a:extLst>
          </p:cNvPr>
          <p:cNvSpPr txBox="1">
            <a:spLocks/>
          </p:cNvSpPr>
          <p:nvPr/>
        </p:nvSpPr>
        <p:spPr>
          <a:xfrm>
            <a:off x="1011472" y="228139"/>
            <a:ext cx="7244805" cy="51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nb-NO" dirty="0">
                <a:latin typeface="+mj-lt"/>
              </a:rPr>
              <a:t>PLANNING D’ÉTUDE</a:t>
            </a:r>
            <a:endParaRPr lang="fr-FR" dirty="0">
              <a:latin typeface="+mj-lt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112F44F-7792-AF63-2AAE-7418AF0E0839}"/>
              </a:ext>
            </a:extLst>
          </p:cNvPr>
          <p:cNvGrpSpPr/>
          <p:nvPr/>
        </p:nvGrpSpPr>
        <p:grpSpPr>
          <a:xfrm>
            <a:off x="330008" y="1134405"/>
            <a:ext cx="8449605" cy="3533848"/>
            <a:chOff x="330008" y="1134405"/>
            <a:chExt cx="8449605" cy="353384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DABFC4-CBE5-81A8-C247-821C9FF5DA23}"/>
                </a:ext>
              </a:extLst>
            </p:cNvPr>
            <p:cNvSpPr/>
            <p:nvPr/>
          </p:nvSpPr>
          <p:spPr>
            <a:xfrm>
              <a:off x="330010" y="1943157"/>
              <a:ext cx="1993804" cy="2725096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" name="Google Shape;545;p49">
              <a:extLst>
                <a:ext uri="{FF2B5EF4-FFF2-40B4-BE49-F238E27FC236}">
                  <a16:creationId xmlns:a16="http://schemas.microsoft.com/office/drawing/2014/main" id="{A618BD27-240F-0A50-DB82-F38B9104DA0E}"/>
                </a:ext>
              </a:extLst>
            </p:cNvPr>
            <p:cNvSpPr/>
            <p:nvPr/>
          </p:nvSpPr>
          <p:spPr>
            <a:xfrm>
              <a:off x="330008" y="1134405"/>
              <a:ext cx="1993805" cy="808752"/>
            </a:xfrm>
            <a:prstGeom prst="rect">
              <a:avLst/>
            </a:prstGeom>
            <a:solidFill>
              <a:schemeClr val="accent1">
                <a:alpha val="73210"/>
              </a:schemeClr>
            </a:solidFill>
            <a:ln w="28575">
              <a:solidFill>
                <a:schemeClr val="accent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j-lt"/>
              </a:endParaRPr>
            </a:p>
          </p:txBody>
        </p:sp>
        <p:sp>
          <p:nvSpPr>
            <p:cNvPr id="7" name="Google Shape;545;p49">
              <a:extLst>
                <a:ext uri="{FF2B5EF4-FFF2-40B4-BE49-F238E27FC236}">
                  <a16:creationId xmlns:a16="http://schemas.microsoft.com/office/drawing/2014/main" id="{645F87CB-64C1-E991-2D88-68A0C3C3C1B5}"/>
                </a:ext>
              </a:extLst>
            </p:cNvPr>
            <p:cNvSpPr/>
            <p:nvPr/>
          </p:nvSpPr>
          <p:spPr>
            <a:xfrm>
              <a:off x="2481942" y="1143140"/>
              <a:ext cx="1993805" cy="808752"/>
            </a:xfrm>
            <a:prstGeom prst="rect">
              <a:avLst/>
            </a:prstGeom>
            <a:solidFill>
              <a:schemeClr val="accent1">
                <a:alpha val="73210"/>
              </a:schemeClr>
            </a:solidFill>
            <a:ln w="28575">
              <a:solidFill>
                <a:schemeClr val="accent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8" name="Google Shape;545;p49">
              <a:extLst>
                <a:ext uri="{FF2B5EF4-FFF2-40B4-BE49-F238E27FC236}">
                  <a16:creationId xmlns:a16="http://schemas.microsoft.com/office/drawing/2014/main" id="{86BC0EF3-51DC-BFFE-F6B6-A1D825842F88}"/>
                </a:ext>
              </a:extLst>
            </p:cNvPr>
            <p:cNvSpPr/>
            <p:nvPr/>
          </p:nvSpPr>
          <p:spPr>
            <a:xfrm>
              <a:off x="4633875" y="1143140"/>
              <a:ext cx="1993805" cy="808752"/>
            </a:xfrm>
            <a:prstGeom prst="rect">
              <a:avLst/>
            </a:prstGeom>
            <a:solidFill>
              <a:schemeClr val="accent1">
                <a:alpha val="73210"/>
              </a:schemeClr>
            </a:solidFill>
            <a:ln w="28575">
              <a:solidFill>
                <a:schemeClr val="accent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9" name="Google Shape;545;p49">
              <a:extLst>
                <a:ext uri="{FF2B5EF4-FFF2-40B4-BE49-F238E27FC236}">
                  <a16:creationId xmlns:a16="http://schemas.microsoft.com/office/drawing/2014/main" id="{EC13E1C1-5F74-FC88-C618-62732C86DE41}"/>
                </a:ext>
              </a:extLst>
            </p:cNvPr>
            <p:cNvSpPr/>
            <p:nvPr/>
          </p:nvSpPr>
          <p:spPr>
            <a:xfrm>
              <a:off x="6785808" y="1143140"/>
              <a:ext cx="1993805" cy="808752"/>
            </a:xfrm>
            <a:prstGeom prst="rect">
              <a:avLst/>
            </a:prstGeom>
            <a:solidFill>
              <a:schemeClr val="accent1">
                <a:alpha val="73210"/>
              </a:schemeClr>
            </a:solidFill>
            <a:ln w="28575">
              <a:solidFill>
                <a:schemeClr val="accent6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7D60E0-0FAC-5DE4-77CF-06249576DF50}"/>
                </a:ext>
              </a:extLst>
            </p:cNvPr>
            <p:cNvSpPr/>
            <p:nvPr/>
          </p:nvSpPr>
          <p:spPr>
            <a:xfrm>
              <a:off x="2481942" y="1943157"/>
              <a:ext cx="1993804" cy="2725096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91E1692-9646-96FD-A695-22DAE1FBCA54}"/>
                </a:ext>
              </a:extLst>
            </p:cNvPr>
            <p:cNvSpPr/>
            <p:nvPr/>
          </p:nvSpPr>
          <p:spPr>
            <a:xfrm>
              <a:off x="4633876" y="1943157"/>
              <a:ext cx="1993804" cy="2725096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3F807E-81E9-6568-63EE-DA35CA7D299B}"/>
                </a:ext>
              </a:extLst>
            </p:cNvPr>
            <p:cNvSpPr/>
            <p:nvPr/>
          </p:nvSpPr>
          <p:spPr>
            <a:xfrm>
              <a:off x="6785808" y="1943157"/>
              <a:ext cx="1993804" cy="2725096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12ACDEE4-B6F5-CCC4-D2AA-603C1F9E3B90}"/>
              </a:ext>
            </a:extLst>
          </p:cNvPr>
          <p:cNvSpPr txBox="1"/>
          <p:nvPr/>
        </p:nvSpPr>
        <p:spPr>
          <a:xfrm>
            <a:off x="618765" y="1285906"/>
            <a:ext cx="1416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Adithyan </a:t>
            </a:r>
            <a:r>
              <a:rPr lang="fr-FR" b="1" dirty="0" err="1">
                <a:solidFill>
                  <a:schemeClr val="bg1"/>
                </a:solidFill>
              </a:rPr>
              <a:t>Sanal</a:t>
            </a:r>
            <a:r>
              <a:rPr lang="fr-FR" b="1" dirty="0">
                <a:solidFill>
                  <a:schemeClr val="bg1"/>
                </a:solidFill>
              </a:rPr>
              <a:t> Kumar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C37F1E6-4F13-FF7F-33E6-DA76A87D5ACE}"/>
              </a:ext>
            </a:extLst>
          </p:cNvPr>
          <p:cNvSpPr txBox="1"/>
          <p:nvPr/>
        </p:nvSpPr>
        <p:spPr>
          <a:xfrm>
            <a:off x="2770699" y="1285906"/>
            <a:ext cx="1416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Jérémie Kanza </a:t>
            </a:r>
            <a:r>
              <a:rPr lang="fr-FR" b="1" dirty="0" err="1">
                <a:solidFill>
                  <a:schemeClr val="bg1"/>
                </a:solidFill>
              </a:rPr>
              <a:t>Mposa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1BA0D1A-73B6-7855-DB61-68351918D5D3}"/>
              </a:ext>
            </a:extLst>
          </p:cNvPr>
          <p:cNvSpPr txBox="1"/>
          <p:nvPr/>
        </p:nvSpPr>
        <p:spPr>
          <a:xfrm>
            <a:off x="4922632" y="1285906"/>
            <a:ext cx="1416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Zachary Cluzeau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0249831-8757-E5F1-7DEA-16C1626B635E}"/>
              </a:ext>
            </a:extLst>
          </p:cNvPr>
          <p:cNvSpPr txBox="1"/>
          <p:nvPr/>
        </p:nvSpPr>
        <p:spPr>
          <a:xfrm>
            <a:off x="7074565" y="1277171"/>
            <a:ext cx="1416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Anatolie 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Gore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8A1350-EC56-7CD2-76E3-302873DA4B62}"/>
              </a:ext>
            </a:extLst>
          </p:cNvPr>
          <p:cNvSpPr txBox="1"/>
          <p:nvPr/>
        </p:nvSpPr>
        <p:spPr>
          <a:xfrm>
            <a:off x="305851" y="2951735"/>
            <a:ext cx="1993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Étude de la </a:t>
            </a:r>
            <a:r>
              <a:rPr lang="fr-FR" sz="1200" b="1" dirty="0"/>
              <a:t>CTA DF 02 – aile maternelle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Dimensionnement des </a:t>
            </a:r>
            <a:r>
              <a:rPr lang="fr-FR" sz="1200" b="1" dirty="0"/>
              <a:t>réseaux aérauliques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6D264AC-6DCC-3C8C-B761-B5C9422B55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75" b="24057"/>
          <a:stretch/>
        </p:blipFill>
        <p:spPr>
          <a:xfrm>
            <a:off x="3127078" y="1996568"/>
            <a:ext cx="703532" cy="808753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AB87313B-7380-D2E1-0E9C-C029776C3EDA}"/>
              </a:ext>
            </a:extLst>
          </p:cNvPr>
          <p:cNvSpPr txBox="1"/>
          <p:nvPr/>
        </p:nvSpPr>
        <p:spPr>
          <a:xfrm>
            <a:off x="2516323" y="2939352"/>
            <a:ext cx="1993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Étude de la </a:t>
            </a:r>
            <a:r>
              <a:rPr lang="fr-FR" sz="1200" b="1" dirty="0"/>
              <a:t>ECS centralisée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Dimensionnement du </a:t>
            </a:r>
            <a:r>
              <a:rPr lang="fr-FR" sz="1200" b="1" dirty="0"/>
              <a:t>EF / ECS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862874F5-47A8-BB14-EAD6-C4310AC17A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908" t="14363" r="25110" b="35173"/>
          <a:stretch/>
        </p:blipFill>
        <p:spPr>
          <a:xfrm>
            <a:off x="7454179" y="2021068"/>
            <a:ext cx="823373" cy="78425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B1CC88F-BF1E-EB10-4A8A-9393484311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506" t="22225" r="18590" b="41394"/>
          <a:stretch/>
        </p:blipFill>
        <p:spPr>
          <a:xfrm>
            <a:off x="5120882" y="2021068"/>
            <a:ext cx="1004910" cy="78425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AED31B9D-F507-B461-3F0F-8B4946E90785}"/>
              </a:ext>
            </a:extLst>
          </p:cNvPr>
          <p:cNvSpPr txBox="1"/>
          <p:nvPr/>
        </p:nvSpPr>
        <p:spPr>
          <a:xfrm>
            <a:off x="4633873" y="2951735"/>
            <a:ext cx="1993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Étude du </a:t>
            </a:r>
            <a:r>
              <a:rPr lang="fr-FR" sz="1200" b="1" dirty="0"/>
              <a:t>réseau de chauffage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Dimensionnement des </a:t>
            </a:r>
            <a:r>
              <a:rPr lang="fr-FR" sz="1200" b="1" dirty="0"/>
              <a:t>Emetteurs</a:t>
            </a:r>
            <a:r>
              <a:rPr lang="fr-FR" sz="1200" dirty="0"/>
              <a:t>– zone élémentaire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82C55A2-A8DD-2FA6-8751-EB775AEB99F3}"/>
              </a:ext>
            </a:extLst>
          </p:cNvPr>
          <p:cNvSpPr txBox="1"/>
          <p:nvPr/>
        </p:nvSpPr>
        <p:spPr>
          <a:xfrm>
            <a:off x="6785805" y="2922988"/>
            <a:ext cx="2052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Étude de la </a:t>
            </a:r>
            <a:r>
              <a:rPr lang="fr-FR" sz="1200" b="1" dirty="0"/>
              <a:t>CTA DF n°4 – salles à manger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b="1" dirty="0"/>
              <a:t>batteries C/O et régulation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6761075-6966-819A-B499-D79CB0D5E7C8}"/>
              </a:ext>
            </a:extLst>
          </p:cNvPr>
          <p:cNvSpPr txBox="1"/>
          <p:nvPr/>
        </p:nvSpPr>
        <p:spPr>
          <a:xfrm>
            <a:off x="1075711" y="3993350"/>
            <a:ext cx="509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E5A1B30-29D8-9724-5854-50BD9D5BF10E}"/>
              </a:ext>
            </a:extLst>
          </p:cNvPr>
          <p:cNvSpPr txBox="1"/>
          <p:nvPr/>
        </p:nvSpPr>
        <p:spPr>
          <a:xfrm>
            <a:off x="3224219" y="3955015"/>
            <a:ext cx="509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AFEF744-FB82-E220-59C5-9B46F8C16763}"/>
              </a:ext>
            </a:extLst>
          </p:cNvPr>
          <p:cNvSpPr txBox="1"/>
          <p:nvPr/>
        </p:nvSpPr>
        <p:spPr>
          <a:xfrm>
            <a:off x="5410534" y="3961090"/>
            <a:ext cx="509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EF7EB34-4E70-7419-B858-02EA9319A0FD}"/>
              </a:ext>
            </a:extLst>
          </p:cNvPr>
          <p:cNvSpPr txBox="1"/>
          <p:nvPr/>
        </p:nvSpPr>
        <p:spPr>
          <a:xfrm>
            <a:off x="7611240" y="3964831"/>
            <a:ext cx="509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4</a:t>
            </a:r>
          </a:p>
        </p:txBody>
      </p:sp>
      <p:sp>
        <p:nvSpPr>
          <p:cNvPr id="52" name="Google Shape;171;p29">
            <a:extLst>
              <a:ext uri="{FF2B5EF4-FFF2-40B4-BE49-F238E27FC236}">
                <a16:creationId xmlns:a16="http://schemas.microsoft.com/office/drawing/2014/main" id="{ECEA0E8E-02E5-8338-985A-93389D2F05FF}"/>
              </a:ext>
            </a:extLst>
          </p:cNvPr>
          <p:cNvSpPr/>
          <p:nvPr/>
        </p:nvSpPr>
        <p:spPr>
          <a:xfrm rot="5400000">
            <a:off x="813300" y="-8133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85252AF3-B768-B51E-F29F-4AC33785FB0D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987395-4377-B594-57D3-DE67C1CF88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862" t="12164" r="14749" b="29691"/>
          <a:stretch/>
        </p:blipFill>
        <p:spPr>
          <a:xfrm>
            <a:off x="866448" y="1973686"/>
            <a:ext cx="778098" cy="8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16571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A2DD343-AFF9-058F-6A1C-0F17001058AD}"/>
              </a:ext>
            </a:extLst>
          </p:cNvPr>
          <p:cNvSpPr txBox="1">
            <a:spLocks/>
          </p:cNvSpPr>
          <p:nvPr/>
        </p:nvSpPr>
        <p:spPr>
          <a:xfrm>
            <a:off x="1015480" y="207484"/>
            <a:ext cx="7244805" cy="51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nb-NO" dirty="0">
                <a:latin typeface="+mj-lt"/>
              </a:rPr>
              <a:t>PLANNING D’ÉTUDE</a:t>
            </a:r>
            <a:endParaRPr lang="fr-FR" dirty="0">
              <a:latin typeface="+mj-lt"/>
            </a:endParaRPr>
          </a:p>
        </p:txBody>
      </p:sp>
      <p:sp>
        <p:nvSpPr>
          <p:cNvPr id="2" name="Google Shape;171;p29">
            <a:extLst>
              <a:ext uri="{FF2B5EF4-FFF2-40B4-BE49-F238E27FC236}">
                <a16:creationId xmlns:a16="http://schemas.microsoft.com/office/drawing/2014/main" id="{17238B53-D377-7D4A-0C2B-5F3A3015150E}"/>
              </a:ext>
            </a:extLst>
          </p:cNvPr>
          <p:cNvSpPr/>
          <p:nvPr/>
        </p:nvSpPr>
        <p:spPr>
          <a:xfrm rot="5400000">
            <a:off x="813300" y="-8133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Google Shape;171;p29">
            <a:extLst>
              <a:ext uri="{FF2B5EF4-FFF2-40B4-BE49-F238E27FC236}">
                <a16:creationId xmlns:a16="http://schemas.microsoft.com/office/drawing/2014/main" id="{691FC1AF-7717-2310-2CF4-C2AE1320C496}"/>
              </a:ext>
            </a:extLst>
          </p:cNvPr>
          <p:cNvSpPr/>
          <p:nvPr/>
        </p:nvSpPr>
        <p:spPr>
          <a:xfrm rot="5400000">
            <a:off x="7968600" y="39681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pic>
        <p:nvPicPr>
          <p:cNvPr id="7" name="Image 6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400E6228-108F-ED85-9CEE-30122FF93F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33" t="27259" r="14833" b="17333"/>
          <a:stretch/>
        </p:blipFill>
        <p:spPr>
          <a:xfrm>
            <a:off x="754379" y="968805"/>
            <a:ext cx="7744971" cy="34565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44630DA-9343-669E-A4AB-9FD224D7B15D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670303765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erspective 3D fin de journée ou les parents viennent récupérer leurs enfants, moucharabieh et entrée du bâtiment sous des lames verticales sur toute la largeur d'un volume brique">
            <a:extLst>
              <a:ext uri="{FF2B5EF4-FFF2-40B4-BE49-F238E27FC236}">
                <a16:creationId xmlns:a16="http://schemas.microsoft.com/office/drawing/2014/main" id="{7AE21388-2DE5-114D-5711-D1AC392B5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16"/>
          <a:stretch/>
        </p:blipFill>
        <p:spPr bwMode="auto">
          <a:xfrm>
            <a:off x="0" y="0"/>
            <a:ext cx="50003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78;p30">
            <a:extLst>
              <a:ext uri="{FF2B5EF4-FFF2-40B4-BE49-F238E27FC236}">
                <a16:creationId xmlns:a16="http://schemas.microsoft.com/office/drawing/2014/main" id="{7C6772A9-EBDD-D5B8-D8F4-582FF98C843E}"/>
              </a:ext>
            </a:extLst>
          </p:cNvPr>
          <p:cNvSpPr/>
          <p:nvPr/>
        </p:nvSpPr>
        <p:spPr>
          <a:xfrm>
            <a:off x="5000327" y="0"/>
            <a:ext cx="4143673" cy="20040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4891CC2-A282-FFD8-6E99-A5F7F6023E2C}"/>
              </a:ext>
            </a:extLst>
          </p:cNvPr>
          <p:cNvSpPr txBox="1"/>
          <p:nvPr/>
        </p:nvSpPr>
        <p:spPr>
          <a:xfrm>
            <a:off x="5204460" y="730389"/>
            <a:ext cx="3947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10409C-4F4E-5F4A-002D-1A31E23635DC}"/>
              </a:ext>
            </a:extLst>
          </p:cNvPr>
          <p:cNvSpPr txBox="1"/>
          <p:nvPr/>
        </p:nvSpPr>
        <p:spPr>
          <a:xfrm>
            <a:off x="5204461" y="2349008"/>
            <a:ext cx="3671408" cy="2222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/>
              <a:t>Bâtiment scolaire performant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/>
              <a:t>Conforme aux réglementations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/>
              <a:t>Systèmes cohérents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dirty="0"/>
              <a:t>Adaptés aux besoins</a:t>
            </a:r>
          </a:p>
        </p:txBody>
      </p:sp>
      <p:pic>
        <p:nvPicPr>
          <p:cNvPr id="10" name="Graphique 9" descr="Feuille avec un remplissage uni">
            <a:extLst>
              <a:ext uri="{FF2B5EF4-FFF2-40B4-BE49-F238E27FC236}">
                <a16:creationId xmlns:a16="http://schemas.microsoft.com/office/drawing/2014/main" id="{199CF9EB-107F-732A-7075-A1DC78BABE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1980" y="0"/>
            <a:ext cx="914400" cy="9144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B22BE6B-7D3D-74DE-91FD-A91D50FD0DC8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850017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nscape_2026-02-13-19-43-13 0022">
            <a:hlinkClick r:id="" action="ppaction://media"/>
            <a:extLst>
              <a:ext uri="{FF2B5EF4-FFF2-40B4-BE49-F238E27FC236}">
                <a16:creationId xmlns:a16="http://schemas.microsoft.com/office/drawing/2014/main" id="{A31A5CBA-A45B-76AE-D250-B305709727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241;p36">
            <a:extLst>
              <a:ext uri="{FF2B5EF4-FFF2-40B4-BE49-F238E27FC236}">
                <a16:creationId xmlns:a16="http://schemas.microsoft.com/office/drawing/2014/main" id="{1A67A9BF-E476-ECF0-E8F0-89C671FC34F3}"/>
              </a:ext>
            </a:extLst>
          </p:cNvPr>
          <p:cNvSpPr/>
          <p:nvPr/>
        </p:nvSpPr>
        <p:spPr>
          <a:xfrm rot="-5400000" flipH="1">
            <a:off x="3267775" y="-1670199"/>
            <a:ext cx="2581500" cy="9144000"/>
          </a:xfrm>
          <a:prstGeom prst="rect">
            <a:avLst/>
          </a:prstGeom>
          <a:gradFill>
            <a:gsLst>
              <a:gs pos="39000">
                <a:srgbClr val="A9B9D3">
                  <a:alpha val="6000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Google Shape;242;p36">
            <a:extLst>
              <a:ext uri="{FF2B5EF4-FFF2-40B4-BE49-F238E27FC236}">
                <a16:creationId xmlns:a16="http://schemas.microsoft.com/office/drawing/2014/main" id="{1495132D-7B2D-B530-EF8D-798787D999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328893"/>
            <a:ext cx="2743200" cy="9698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lt1"/>
                </a:solidFill>
                <a:latin typeface="+mj-lt"/>
              </a:rPr>
              <a:t>MERCI</a:t>
            </a:r>
            <a:endParaRPr sz="5400" dirty="0">
              <a:solidFill>
                <a:schemeClr val="l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45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-279367" y="357346"/>
            <a:ext cx="60006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PRÉSENTATION DU BÂTIMENT</a:t>
            </a:r>
            <a:endParaRPr dirty="0">
              <a:latin typeface="+mj-lt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868F592-7047-A892-D141-E9F6FA191C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27520" y="-428550"/>
            <a:ext cx="6000600" cy="600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9120F8-ADC3-BDD9-B1A1-F9EAA33C9908}"/>
              </a:ext>
            </a:extLst>
          </p:cNvPr>
          <p:cNvSpPr txBox="1"/>
          <p:nvPr/>
        </p:nvSpPr>
        <p:spPr>
          <a:xfrm>
            <a:off x="5903445" y="1262080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9E48CA-F400-4699-BA29-5F5B4803ADFA}"/>
              </a:ext>
            </a:extLst>
          </p:cNvPr>
          <p:cNvSpPr txBox="1"/>
          <p:nvPr/>
        </p:nvSpPr>
        <p:spPr>
          <a:xfrm>
            <a:off x="6635073" y="309009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2 870 m²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1BE683-93C9-BFC5-D9EE-4FF2D275DB71}"/>
              </a:ext>
            </a:extLst>
          </p:cNvPr>
          <p:cNvSpPr txBox="1"/>
          <p:nvPr/>
        </p:nvSpPr>
        <p:spPr>
          <a:xfrm>
            <a:off x="5956785" y="3335267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460046C-F233-7937-7074-4E018D9994AF}"/>
              </a:ext>
            </a:extLst>
          </p:cNvPr>
          <p:cNvSpPr txBox="1"/>
          <p:nvPr/>
        </p:nvSpPr>
        <p:spPr>
          <a:xfrm>
            <a:off x="6696033" y="4422077"/>
            <a:ext cx="148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H2c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93A826-4A16-3851-5013-8B4162B0D77F}"/>
              </a:ext>
            </a:extLst>
          </p:cNvPr>
          <p:cNvSpPr/>
          <p:nvPr/>
        </p:nvSpPr>
        <p:spPr>
          <a:xfrm>
            <a:off x="5721233" y="2211230"/>
            <a:ext cx="3171307" cy="49485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EA14166-5992-66F9-1DD8-31033F7C8E23}"/>
              </a:ext>
            </a:extLst>
          </p:cNvPr>
          <p:cNvSpPr txBox="1"/>
          <p:nvPr/>
        </p:nvSpPr>
        <p:spPr>
          <a:xfrm>
            <a:off x="5778382" y="2211230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Construction neuve</a:t>
            </a:r>
          </a:p>
        </p:txBody>
      </p:sp>
      <p:pic>
        <p:nvPicPr>
          <p:cNvPr id="2051" name="Picture 3" descr="Perspective 3D depuis le parc sous les ombres des feuillus, vue sur la longue façade brique et son volume détaché qui est l'entrée et l'accueil du bâtiment">
            <a:extLst>
              <a:ext uri="{FF2B5EF4-FFF2-40B4-BE49-F238E27FC236}">
                <a16:creationId xmlns:a16="http://schemas.microsoft.com/office/drawing/2014/main" id="{E937A3A0-0989-ACAE-4485-4B3442A70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98" y="1492912"/>
            <a:ext cx="4745742" cy="2669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4FF8D21-D89E-58DF-9C52-416074F261E4}"/>
              </a:ext>
            </a:extLst>
          </p:cNvPr>
          <p:cNvSpPr txBox="1"/>
          <p:nvPr/>
        </p:nvSpPr>
        <p:spPr>
          <a:xfrm>
            <a:off x="8375165" y="-391523"/>
            <a:ext cx="1556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H2c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37FEC00-7ABC-5030-5C76-C6E7081CA6F9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868F592-7047-A892-D141-E9F6FA191C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27520" y="-428550"/>
            <a:ext cx="6000600" cy="600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9E48CA-F400-4699-BA29-5F5B4803ADFA}"/>
              </a:ext>
            </a:extLst>
          </p:cNvPr>
          <p:cNvSpPr txBox="1"/>
          <p:nvPr/>
        </p:nvSpPr>
        <p:spPr>
          <a:xfrm>
            <a:off x="5978333" y="1203217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2 870 m²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1BE683-93C9-BFC5-D9EE-4FF2D275DB71}"/>
              </a:ext>
            </a:extLst>
          </p:cNvPr>
          <p:cNvSpPr txBox="1"/>
          <p:nvPr/>
        </p:nvSpPr>
        <p:spPr>
          <a:xfrm>
            <a:off x="6459705" y="4161956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460046C-F233-7937-7074-4E018D9994AF}"/>
              </a:ext>
            </a:extLst>
          </p:cNvPr>
          <p:cNvSpPr txBox="1"/>
          <p:nvPr/>
        </p:nvSpPr>
        <p:spPr>
          <a:xfrm>
            <a:off x="7887706" y="5147412"/>
            <a:ext cx="148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H2c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93A826-4A16-3851-5013-8B4162B0D77F}"/>
              </a:ext>
            </a:extLst>
          </p:cNvPr>
          <p:cNvSpPr/>
          <p:nvPr/>
        </p:nvSpPr>
        <p:spPr>
          <a:xfrm>
            <a:off x="5721233" y="2211230"/>
            <a:ext cx="3171307" cy="49485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EA14166-5992-66F9-1DD8-31033F7C8E23}"/>
              </a:ext>
            </a:extLst>
          </p:cNvPr>
          <p:cNvSpPr txBox="1"/>
          <p:nvPr/>
        </p:nvSpPr>
        <p:spPr>
          <a:xfrm>
            <a:off x="5961262" y="3179621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Construction neuve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FF8D21-D89E-58DF-9C52-416074F261E4}"/>
              </a:ext>
            </a:extLst>
          </p:cNvPr>
          <p:cNvSpPr txBox="1"/>
          <p:nvPr/>
        </p:nvSpPr>
        <p:spPr>
          <a:xfrm>
            <a:off x="6711551" y="250385"/>
            <a:ext cx="1556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H2c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9120F8-ADC3-BDD9-B1A1-F9EAA33C9908}"/>
              </a:ext>
            </a:extLst>
          </p:cNvPr>
          <p:cNvSpPr txBox="1"/>
          <p:nvPr/>
        </p:nvSpPr>
        <p:spPr>
          <a:xfrm>
            <a:off x="5853166" y="2219528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Groupe scolaire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852438-06AD-B8B7-AFF6-8B923440720C}"/>
              </a:ext>
            </a:extLst>
          </p:cNvPr>
          <p:cNvSpPr txBox="1"/>
          <p:nvPr/>
        </p:nvSpPr>
        <p:spPr>
          <a:xfrm>
            <a:off x="7814765" y="-428550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pic>
        <p:nvPicPr>
          <p:cNvPr id="7170" name="Picture 2" descr="Agenda des manifestations | Mairie de Verfeil">
            <a:extLst>
              <a:ext uri="{FF2B5EF4-FFF2-40B4-BE49-F238E27FC236}">
                <a16:creationId xmlns:a16="http://schemas.microsoft.com/office/drawing/2014/main" id="{0AD2282B-FC18-3AA3-D60A-7E71B2EFA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3" y="1410647"/>
            <a:ext cx="4907092" cy="2760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F304551-010D-D47A-D2B0-1406DF4DFA07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sp>
        <p:nvSpPr>
          <p:cNvPr id="14" name="Google Shape;169;p29">
            <a:extLst>
              <a:ext uri="{FF2B5EF4-FFF2-40B4-BE49-F238E27FC236}">
                <a16:creationId xmlns:a16="http://schemas.microsoft.com/office/drawing/2014/main" id="{BACCE3D4-6B54-2874-0052-69D08DF7C8D3}"/>
              </a:ext>
            </a:extLst>
          </p:cNvPr>
          <p:cNvSpPr txBox="1">
            <a:spLocks/>
          </p:cNvSpPr>
          <p:nvPr/>
        </p:nvSpPr>
        <p:spPr>
          <a:xfrm>
            <a:off x="-279367" y="357346"/>
            <a:ext cx="60006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ivvic"/>
              <a:buNone/>
              <a:defRPr sz="2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fr-FR">
                <a:latin typeface="+mj-lt"/>
              </a:rPr>
              <a:t>PRÉSENTATION DU BÂTIMENT</a:t>
            </a:r>
            <a:endParaRPr lang="fr-F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3165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-487680" y="357346"/>
            <a:ext cx="6208913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PRÉSENTATION DU BÂTIMENT</a:t>
            </a:r>
            <a:endParaRPr dirty="0">
              <a:latin typeface="+mj-lt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868F592-7047-A892-D141-E9F6FA191C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27520" y="-428550"/>
            <a:ext cx="6000600" cy="600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1BE683-93C9-BFC5-D9EE-4FF2D275DB71}"/>
              </a:ext>
            </a:extLst>
          </p:cNvPr>
          <p:cNvSpPr txBox="1"/>
          <p:nvPr/>
        </p:nvSpPr>
        <p:spPr>
          <a:xfrm>
            <a:off x="7678905" y="5110385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93A826-4A16-3851-5013-8B4162B0D77F}"/>
              </a:ext>
            </a:extLst>
          </p:cNvPr>
          <p:cNvSpPr/>
          <p:nvPr/>
        </p:nvSpPr>
        <p:spPr>
          <a:xfrm>
            <a:off x="5721233" y="2211230"/>
            <a:ext cx="3171307" cy="49485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EA14166-5992-66F9-1DD8-31033F7C8E23}"/>
              </a:ext>
            </a:extLst>
          </p:cNvPr>
          <p:cNvSpPr txBox="1"/>
          <p:nvPr/>
        </p:nvSpPr>
        <p:spPr>
          <a:xfrm>
            <a:off x="6659880" y="4304662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Construction neuve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FF8D21-D89E-58DF-9C52-416074F261E4}"/>
              </a:ext>
            </a:extLst>
          </p:cNvPr>
          <p:cNvSpPr txBox="1"/>
          <p:nvPr/>
        </p:nvSpPr>
        <p:spPr>
          <a:xfrm>
            <a:off x="6034405" y="1298721"/>
            <a:ext cx="1556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H2c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9120F8-ADC3-BDD9-B1A1-F9EAA33C9908}"/>
              </a:ext>
            </a:extLst>
          </p:cNvPr>
          <p:cNvSpPr txBox="1"/>
          <p:nvPr/>
        </p:nvSpPr>
        <p:spPr>
          <a:xfrm>
            <a:off x="5978333" y="3274538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54476C-245D-191A-054A-992DA4666C12}"/>
              </a:ext>
            </a:extLst>
          </p:cNvPr>
          <p:cNvSpPr txBox="1"/>
          <p:nvPr/>
        </p:nvSpPr>
        <p:spPr>
          <a:xfrm>
            <a:off x="6635215" y="352392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9E48CA-F400-4699-BA29-5F5B4803ADFA}"/>
              </a:ext>
            </a:extLst>
          </p:cNvPr>
          <p:cNvSpPr txBox="1"/>
          <p:nvPr/>
        </p:nvSpPr>
        <p:spPr>
          <a:xfrm>
            <a:off x="5978333" y="2211230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2 870 m²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56044C-41C9-36DD-C267-72D6D575F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768" y="1298721"/>
            <a:ext cx="3834719" cy="3371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E118546-83B7-CE6A-E7CC-6BC4DAA30DA7}"/>
              </a:ext>
            </a:extLst>
          </p:cNvPr>
          <p:cNvSpPr txBox="1"/>
          <p:nvPr/>
        </p:nvSpPr>
        <p:spPr>
          <a:xfrm>
            <a:off x="7637438" y="-410095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Construction neuve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F384C37-32F0-B561-083C-2AAD4CEFEAE1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3144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121920" y="357346"/>
            <a:ext cx="5599313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PRÉSENTATION DU BÂTIMENT</a:t>
            </a:r>
            <a:endParaRPr dirty="0">
              <a:latin typeface="+mj-lt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868F592-7047-A892-D141-E9F6FA191C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27520" y="-428550"/>
            <a:ext cx="6000600" cy="600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93A826-4A16-3851-5013-8B4162B0D77F}"/>
              </a:ext>
            </a:extLst>
          </p:cNvPr>
          <p:cNvSpPr/>
          <p:nvPr/>
        </p:nvSpPr>
        <p:spPr>
          <a:xfrm>
            <a:off x="5721233" y="2211230"/>
            <a:ext cx="3171307" cy="49485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EA14166-5992-66F9-1DD8-31033F7C8E23}"/>
              </a:ext>
            </a:extLst>
          </p:cNvPr>
          <p:cNvSpPr txBox="1"/>
          <p:nvPr/>
        </p:nvSpPr>
        <p:spPr>
          <a:xfrm>
            <a:off x="7615496" y="5081842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Construction neuve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FF8D21-D89E-58DF-9C52-416074F261E4}"/>
              </a:ext>
            </a:extLst>
          </p:cNvPr>
          <p:cNvSpPr txBox="1"/>
          <p:nvPr/>
        </p:nvSpPr>
        <p:spPr>
          <a:xfrm>
            <a:off x="5963285" y="2227822"/>
            <a:ext cx="1556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H2c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9120F8-ADC3-BDD9-B1A1-F9EAA33C9908}"/>
              </a:ext>
            </a:extLst>
          </p:cNvPr>
          <p:cNvSpPr txBox="1"/>
          <p:nvPr/>
        </p:nvSpPr>
        <p:spPr>
          <a:xfrm>
            <a:off x="6593280" y="4270284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54476C-245D-191A-054A-992DA4666C12}"/>
              </a:ext>
            </a:extLst>
          </p:cNvPr>
          <p:cNvSpPr txBox="1"/>
          <p:nvPr/>
        </p:nvSpPr>
        <p:spPr>
          <a:xfrm>
            <a:off x="6104889" y="1258006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9E48CA-F400-4699-BA29-5F5B4803ADFA}"/>
              </a:ext>
            </a:extLst>
          </p:cNvPr>
          <p:cNvSpPr txBox="1"/>
          <p:nvPr/>
        </p:nvSpPr>
        <p:spPr>
          <a:xfrm>
            <a:off x="6153843" y="3253981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2 870 m²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8E8A1D9-E082-C74D-F160-7B6B921A3626}"/>
              </a:ext>
            </a:extLst>
          </p:cNvPr>
          <p:cNvSpPr txBox="1"/>
          <p:nvPr/>
        </p:nvSpPr>
        <p:spPr>
          <a:xfrm>
            <a:off x="6593280" y="319729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Construction neuve</a:t>
            </a:r>
          </a:p>
        </p:txBody>
      </p:sp>
      <p:pic>
        <p:nvPicPr>
          <p:cNvPr id="5122" name="Picture 2" descr="Les zones climatiques en France - H1, H2 ou H3 - Expert Bâti Conseil">
            <a:extLst>
              <a:ext uri="{FF2B5EF4-FFF2-40B4-BE49-F238E27FC236}">
                <a16:creationId xmlns:a16="http://schemas.microsoft.com/office/drawing/2014/main" id="{64AA80CF-97AC-9EDC-69B9-370DE2F38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832" y="1254046"/>
            <a:ext cx="3552255" cy="3827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F1B8059-2640-73D0-536F-54955EBE0747}"/>
              </a:ext>
            </a:extLst>
          </p:cNvPr>
          <p:cNvSpPr txBox="1"/>
          <p:nvPr/>
        </p:nvSpPr>
        <p:spPr>
          <a:xfrm>
            <a:off x="7693057" y="-389695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897C06-3601-1BE1-E324-EB772B03EA82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32737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-497840" y="357346"/>
            <a:ext cx="6219073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+mj-lt"/>
              </a:rPr>
              <a:t>PRÉSENTATION DU BÂTIMENT</a:t>
            </a:r>
            <a:endParaRPr dirty="0">
              <a:latin typeface="+mj-lt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chemeClr val="accent3">
              <a:alpha val="584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868F592-7047-A892-D141-E9F6FA191C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27520" y="-428550"/>
            <a:ext cx="6000600" cy="6000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93A826-4A16-3851-5013-8B4162B0D77F}"/>
              </a:ext>
            </a:extLst>
          </p:cNvPr>
          <p:cNvSpPr/>
          <p:nvPr/>
        </p:nvSpPr>
        <p:spPr>
          <a:xfrm>
            <a:off x="5721233" y="2211230"/>
            <a:ext cx="3171307" cy="49485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FF8D21-D89E-58DF-9C52-416074F261E4}"/>
              </a:ext>
            </a:extLst>
          </p:cNvPr>
          <p:cNvSpPr txBox="1"/>
          <p:nvPr/>
        </p:nvSpPr>
        <p:spPr>
          <a:xfrm>
            <a:off x="6104889" y="3320052"/>
            <a:ext cx="1556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H2c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9120F8-ADC3-BDD9-B1A1-F9EAA33C9908}"/>
              </a:ext>
            </a:extLst>
          </p:cNvPr>
          <p:cNvSpPr txBox="1"/>
          <p:nvPr/>
        </p:nvSpPr>
        <p:spPr>
          <a:xfrm>
            <a:off x="7615747" y="5081601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54476C-245D-191A-054A-992DA4666C12}"/>
              </a:ext>
            </a:extLst>
          </p:cNvPr>
          <p:cNvSpPr txBox="1"/>
          <p:nvPr/>
        </p:nvSpPr>
        <p:spPr>
          <a:xfrm>
            <a:off x="5814558" y="2211230"/>
            <a:ext cx="310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ERP 3 type R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9E48CA-F400-4699-BA29-5F5B4803ADFA}"/>
              </a:ext>
            </a:extLst>
          </p:cNvPr>
          <p:cNvSpPr txBox="1"/>
          <p:nvPr/>
        </p:nvSpPr>
        <p:spPr>
          <a:xfrm>
            <a:off x="6593280" y="4206481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2 870 m²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8E8A1D9-E082-C74D-F160-7B6B921A3626}"/>
              </a:ext>
            </a:extLst>
          </p:cNvPr>
          <p:cNvSpPr txBox="1"/>
          <p:nvPr/>
        </p:nvSpPr>
        <p:spPr>
          <a:xfrm>
            <a:off x="5991300" y="1135593"/>
            <a:ext cx="305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Construction neuve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3775D3-5335-45D3-1F8D-6D65828DF0A2}"/>
              </a:ext>
            </a:extLst>
          </p:cNvPr>
          <p:cNvSpPr txBox="1"/>
          <p:nvPr/>
        </p:nvSpPr>
        <p:spPr>
          <a:xfrm>
            <a:off x="6640136" y="260473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Groupe scolaire</a:t>
            </a:r>
          </a:p>
        </p:txBody>
      </p:sp>
      <p:pic>
        <p:nvPicPr>
          <p:cNvPr id="8194" name="Picture 2" descr="les 5 catégories d'ERP">
            <a:extLst>
              <a:ext uri="{FF2B5EF4-FFF2-40B4-BE49-F238E27FC236}">
                <a16:creationId xmlns:a16="http://schemas.microsoft.com/office/drawing/2014/main" id="{7DD18F4F-1FF8-0F73-5621-7ACC9BBBAC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7"/>
          <a:stretch/>
        </p:blipFill>
        <p:spPr bwMode="auto">
          <a:xfrm>
            <a:off x="881976" y="1206766"/>
            <a:ext cx="4475477" cy="346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5BB31E9-E923-E006-504A-68A9B0B67863}"/>
              </a:ext>
            </a:extLst>
          </p:cNvPr>
          <p:cNvSpPr txBox="1"/>
          <p:nvPr/>
        </p:nvSpPr>
        <p:spPr>
          <a:xfrm>
            <a:off x="25357" y="4835723"/>
            <a:ext cx="774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21448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theme/theme1.xml><?xml version="1.0" encoding="utf-8"?>
<a:theme xmlns:a="http://schemas.openxmlformats.org/drawingml/2006/main" name="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556D96"/>
      </a:accent1>
      <a:accent2>
        <a:srgbClr val="212121"/>
      </a:accent2>
      <a:accent3>
        <a:srgbClr val="A9B9D3"/>
      </a:accent3>
      <a:accent4>
        <a:srgbClr val="26529E"/>
      </a:accent4>
      <a:accent5>
        <a:srgbClr val="62779B"/>
      </a:accent5>
      <a:accent6>
        <a:srgbClr val="363F4C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1533</Words>
  <Application>Microsoft Office PowerPoint</Application>
  <PresentationFormat>Affichage à l'écran (16:9)</PresentationFormat>
  <Paragraphs>470</Paragraphs>
  <Slides>46</Slides>
  <Notes>17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2" baseType="lpstr">
      <vt:lpstr>Livvic</vt:lpstr>
      <vt:lpstr>Arial</vt:lpstr>
      <vt:lpstr>Calibri</vt:lpstr>
      <vt:lpstr>Catamaran Light</vt:lpstr>
      <vt:lpstr>Fira Sans Extra Condensed Medium</vt:lpstr>
      <vt:lpstr>Engineering Project Proposal by Slidesgo</vt:lpstr>
      <vt:lpstr>Groupe scolaire de Verfeil (31)</vt:lpstr>
      <vt:lpstr>Groupe scolaire de Verfeil (31)</vt:lpstr>
      <vt:lpstr>SOMMAIRE</vt:lpstr>
      <vt:lpstr>SOMMAIRE</vt:lpstr>
      <vt:lpstr>PRÉSENTATION DU BÂTIMENT</vt:lpstr>
      <vt:lpstr>Présentation PowerPoint</vt:lpstr>
      <vt:lpstr>PRÉSENTATION DU BÂTIMENT</vt:lpstr>
      <vt:lpstr>PRÉSENTATION DU BÂTIMENT</vt:lpstr>
      <vt:lpstr>PRÉSENTATION DU BÂTIMENT</vt:lpstr>
      <vt:lpstr>PRÉSENTATION DU BÂTIMENT</vt:lpstr>
      <vt:lpstr>MAQUETTE 3D - REVIT</vt:lpstr>
      <vt:lpstr>Présentation PowerPoint</vt:lpstr>
      <vt:lpstr>BESOINS DU CLIENT</vt:lpstr>
      <vt:lpstr>BESOINS DU CLIENT</vt:lpstr>
      <vt:lpstr>RÉGLEMENTATIONS &amp; NORMES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DIAGRAMMES SYNOPTIQUES</vt:lpstr>
      <vt:lpstr>DIAGRAMMES SYNOPTIQUES</vt:lpstr>
      <vt:lpstr>DIAGRAMMES SYNOPTIQUES</vt:lpstr>
      <vt:lpstr>DIAGRAMMES SYNOPTIQUES</vt:lpstr>
      <vt:lpstr>DIAGRAMMES SYNOPTIQUES</vt:lpstr>
      <vt:lpstr>DIAGRAMMES SYNOPTIQUES</vt:lpstr>
      <vt:lpstr>DIAGRAMMES SYNOPTIQUES</vt:lpstr>
      <vt:lpstr>BILAN THERMIQUE</vt:lpstr>
      <vt:lpstr>BILAN THERMIQUE</vt:lpstr>
      <vt:lpstr>BILAN THERMIQUE</vt:lpstr>
      <vt:lpstr>BILAN THERMIQUE</vt:lpstr>
      <vt:lpstr>BILAN THERMIQUE</vt:lpstr>
      <vt:lpstr>Présentation PowerPoint</vt:lpstr>
      <vt:lpstr>Présentation PowerPoint</vt:lpstr>
      <vt:lpstr>BILAN THERMIQUE PERRENOUD </vt:lpstr>
      <vt:lpstr>BILAN THERMIQUE PERRENOUD </vt:lpstr>
      <vt:lpstr>Exemple de calculs Dortoir NE</vt:lpstr>
      <vt:lpstr>Exemple de calculs Dortoir NE</vt:lpstr>
      <vt:lpstr>CCTP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ADI SK</dc:creator>
  <cp:lastModifiedBy>ADI SK</cp:lastModifiedBy>
  <cp:revision>22</cp:revision>
  <dcterms:modified xsi:type="dcterms:W3CDTF">2026-02-17T21:25:07Z</dcterms:modified>
</cp:coreProperties>
</file>