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9"/>
    <p:restoredTop sz="94654"/>
  </p:normalViewPr>
  <p:slideViewPr>
    <p:cSldViewPr snapToGrid="0" snapToObjects="1">
      <p:cViewPr>
        <p:scale>
          <a:sx n="165" d="100"/>
          <a:sy n="165" d="100"/>
        </p:scale>
        <p:origin x="1264"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11/16/25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11/16/25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11/16/25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11/16/25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11/16/25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11/16/25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image" Target="../media/image1.jpg"/><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hyperlink" Target="http://DoViewPlanning.Org" TargetMode="Externa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61707" y="232803"/>
            <a:ext cx="5220586" cy="830997"/>
          </a:xfrm>
          <a:prstGeom prst="rect">
            <a:avLst/>
          </a:prstGeom>
          <a:noFill/>
        </p:spPr>
        <p:txBody>
          <a:bodyPr wrap="square">
            <a:spAutoFit/>
          </a:bodyPr>
          <a:lstStyle/>
          <a:p>
            <a:pPr algn="ctr">
              <a:defRPr sz="2400">
                <a:solidFill>
                  <a:srgbClr val="000000"/>
                </a:solidFill>
              </a:defRPr>
            </a:pPr>
            <a:r>
              <a:rPr dirty="0"/>
              <a:t>Space-Based Infrastructure Research Domain DoView Strategy Diagram</a:t>
            </a:r>
          </a:p>
        </p:txBody>
      </p:sp>
      <p:sp>
        <p:nvSpPr>
          <p:cNvPr id="3" name="Rectangle 2">
            <a:hlinkClick r:id="rId2" action="ppaction://hlinksldjump"/>
          </p:cNvPr>
          <p:cNvSpPr/>
          <p:nvPr/>
        </p:nvSpPr>
        <p:spPr>
          <a:xfrm>
            <a:off x="3582000" y="1422943"/>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Final Outcomes</a:t>
            </a:r>
          </a:p>
        </p:txBody>
      </p:sp>
      <p:sp>
        <p:nvSpPr>
          <p:cNvPr id="4" name="Rectangle 3"/>
          <p:cNvSpPr/>
          <p:nvPr/>
        </p:nvSpPr>
        <p:spPr>
          <a:xfrm>
            <a:off x="3582000" y="1422943"/>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865212"/>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Space Infrastructure Segments &amp; Value Chain</a:t>
            </a:r>
          </a:p>
        </p:txBody>
      </p:sp>
      <p:sp>
        <p:nvSpPr>
          <p:cNvPr id="7" name="Rectangle 6">
            <a:hlinkClick r:id="rId4" action="ppaction://hlinksldjump"/>
          </p:cNvPr>
          <p:cNvSpPr/>
          <p:nvPr/>
        </p:nvSpPr>
        <p:spPr>
          <a:xfrm>
            <a:off x="3582000" y="2865212"/>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Critical Missions &amp; Societal Applications</a:t>
            </a:r>
          </a:p>
        </p:txBody>
      </p:sp>
      <p:sp>
        <p:nvSpPr>
          <p:cNvPr id="8" name="Rectangle 7">
            <a:hlinkClick r:id="rId5" action="ppaction://hlinksldjump"/>
          </p:cNvPr>
          <p:cNvSpPr/>
          <p:nvPr/>
        </p:nvSpPr>
        <p:spPr>
          <a:xfrm>
            <a:off x="5922000" y="2865212"/>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Ground-Based Space Infrastructure &amp; Mission Operations</a:t>
            </a:r>
          </a:p>
        </p:txBody>
      </p:sp>
      <p:sp>
        <p:nvSpPr>
          <p:cNvPr id="9" name="Rectangle 8">
            <a:hlinkClick r:id="rId6" action="ppaction://hlinksldjump"/>
          </p:cNvPr>
          <p:cNvSpPr/>
          <p:nvPr/>
        </p:nvSpPr>
        <p:spPr>
          <a:xfrm>
            <a:off x="1242000" y="4017212"/>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Safety, Security &amp; Resilience of Space Infrastructure</a:t>
            </a:r>
          </a:p>
        </p:txBody>
      </p:sp>
      <p:sp>
        <p:nvSpPr>
          <p:cNvPr id="10" name="Rectangle 9">
            <a:hlinkClick r:id="rId7" action="ppaction://hlinksldjump"/>
          </p:cNvPr>
          <p:cNvSpPr/>
          <p:nvPr/>
        </p:nvSpPr>
        <p:spPr>
          <a:xfrm>
            <a:off x="3582000" y="4017212"/>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Policy, Regulation &amp; Governance (National &amp; International)</a:t>
            </a:r>
          </a:p>
        </p:txBody>
      </p:sp>
      <p:sp>
        <p:nvSpPr>
          <p:cNvPr id="11" name="Rectangle 10">
            <a:hlinkClick r:id="rId8" action="ppaction://hlinksldjump"/>
          </p:cNvPr>
          <p:cNvSpPr/>
          <p:nvPr/>
        </p:nvSpPr>
        <p:spPr>
          <a:xfrm>
            <a:off x="5922000" y="4017212"/>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Industry, Markets &amp; Innovation Ecosystem</a:t>
            </a:r>
          </a:p>
        </p:txBody>
      </p:sp>
      <p:sp>
        <p:nvSpPr>
          <p:cNvPr id="12" name="Rectangle 11">
            <a:hlinkClick r:id="rId9" action="ppaction://hlinksldjump"/>
          </p:cNvPr>
          <p:cNvSpPr/>
          <p:nvPr/>
        </p:nvSpPr>
        <p:spPr>
          <a:xfrm>
            <a:off x="1242000" y="5169212"/>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Cross-Cutting Enablers: Workforce, Data, Infrastructure &amp; Collaboration</a:t>
            </a:r>
          </a:p>
        </p:txBody>
      </p:sp>
      <p:sp>
        <p:nvSpPr>
          <p:cNvPr id="13" name="Rectangle 12">
            <a:hlinkClick r:id="rId10" action="ppaction://hlinksldjump"/>
          </p:cNvPr>
          <p:cNvSpPr/>
          <p:nvPr/>
        </p:nvSpPr>
        <p:spPr>
          <a:xfrm>
            <a:off x="5922000" y="5169212"/>
            <a:ext cx="1980000" cy="72000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Active Dissemination &amp; Translation into Policy and Operations</a:t>
            </a:r>
          </a:p>
        </p:txBody>
      </p:sp>
      <p:sp>
        <p:nvSpPr>
          <p:cNvPr id="14" name="TextBox 1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15" name="TextBox 1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1"/>
              </a:rPr>
              <a:t>DoViewPlanning.Org</a:t>
            </a:r>
          </a:p>
        </p:txBody>
      </p:sp>
      <p:sp>
        <p:nvSpPr>
          <p:cNvPr id="16" name="TextBox 15"/>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cxnSp>
        <p:nvCxnSpPr>
          <p:cNvPr id="18" name="Straight Connector 17">
            <a:extLst>
              <a:ext uri="{FF2B5EF4-FFF2-40B4-BE49-F238E27FC236}">
                <a16:creationId xmlns:a16="http://schemas.microsoft.com/office/drawing/2014/main" id="{5A27539D-5E2D-D892-2596-63DA3575552A}"/>
              </a:ext>
            </a:extLst>
          </p:cNvPr>
          <p:cNvCxnSpPr/>
          <p:nvPr/>
        </p:nvCxnSpPr>
        <p:spPr>
          <a:xfrm>
            <a:off x="1242000" y="2472921"/>
            <a:ext cx="6660000" cy="0"/>
          </a:xfrm>
          <a:prstGeom prst="line">
            <a:avLst/>
          </a:prstGeom>
        </p:spPr>
        <p:style>
          <a:lnRef idx="2">
            <a:schemeClr val="accent1"/>
          </a:lnRef>
          <a:fillRef idx="0">
            <a:schemeClr val="accent1"/>
          </a:fillRef>
          <a:effectRef idx="1">
            <a:schemeClr val="accent1"/>
          </a:effectRef>
          <a:fontRef idx="minor">
            <a:schemeClr val="tx1"/>
          </a:fontRef>
        </p:style>
      </p:cxnSp>
      <p:pic>
        <p:nvPicPr>
          <p:cNvPr id="19" name="Google Shape;369;p12" title="Doview new.jpeg">
            <a:extLst>
              <a:ext uri="{FF2B5EF4-FFF2-40B4-BE49-F238E27FC236}">
                <a16:creationId xmlns:a16="http://schemas.microsoft.com/office/drawing/2014/main" id="{DB748A22-E95E-447F-D03C-94120A3E8EF3}"/>
              </a:ext>
            </a:extLst>
          </p:cNvPr>
          <p:cNvPicPr preferRelativeResize="0"/>
          <p:nvPr/>
        </p:nvPicPr>
        <p:blipFill>
          <a:blip r:embed="rId12">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Active Dissemination &amp; Translation into Policy and Operations</a:t>
            </a:r>
          </a:p>
        </p:txBody>
      </p:sp>
      <p:sp>
        <p:nvSpPr>
          <p:cNvPr id="5" name="Rectangle 4"/>
          <p:cNvSpPr/>
          <p:nvPr/>
        </p:nvSpPr>
        <p:spPr>
          <a:xfrm>
            <a:off x="678051" y="2432486"/>
            <a:ext cx="1531620" cy="83566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Priority decision-maker and practitioner audiences identified</a:t>
            </a:r>
          </a:p>
        </p:txBody>
      </p:sp>
      <p:sp>
        <p:nvSpPr>
          <p:cNvPr id="6" name="Rectangle 5"/>
          <p:cNvSpPr/>
          <p:nvPr/>
        </p:nvSpPr>
        <p:spPr>
          <a:xfrm>
            <a:off x="678051" y="3507977"/>
            <a:ext cx="1531620" cy="106013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Information needs and decision cycles of policy, regulatory and operational users analyzed</a:t>
            </a:r>
          </a:p>
        </p:txBody>
      </p:sp>
      <p:sp>
        <p:nvSpPr>
          <p:cNvPr id="7" name="Rectangle 6"/>
          <p:cNvSpPr/>
          <p:nvPr/>
        </p:nvSpPr>
        <p:spPr>
          <a:xfrm>
            <a:off x="678051" y="4750991"/>
            <a:ext cx="1531620" cy="83566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Barriers to uptake of research insights characterized</a:t>
            </a:r>
          </a:p>
        </p:txBody>
      </p:sp>
      <p:sp>
        <p:nvSpPr>
          <p:cNvPr id="8" name="Right Arrow 7"/>
          <p:cNvSpPr/>
          <p:nvPr/>
        </p:nvSpPr>
        <p:spPr>
          <a:xfrm>
            <a:off x="2346831" y="3705463"/>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758311" y="1653778"/>
            <a:ext cx="1531620" cy="83566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Synthesized policy briefs, playbooks and technical guidelines produced</a:t>
            </a:r>
          </a:p>
        </p:txBody>
      </p:sp>
      <p:sp>
        <p:nvSpPr>
          <p:cNvPr id="10" name="Rectangle 9"/>
          <p:cNvSpPr/>
          <p:nvPr/>
        </p:nvSpPr>
        <p:spPr>
          <a:xfrm>
            <a:off x="2758311" y="2672318"/>
            <a:ext cx="1531620" cy="83566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Scenario tools, dashboards and decision-support products created</a:t>
            </a:r>
          </a:p>
        </p:txBody>
      </p:sp>
      <p:sp>
        <p:nvSpPr>
          <p:cNvPr id="11" name="Rectangle 10"/>
          <p:cNvSpPr/>
          <p:nvPr/>
        </p:nvSpPr>
        <p:spPr>
          <a:xfrm>
            <a:off x="2758311" y="3690858"/>
            <a:ext cx="1531620" cy="105600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Practitioner-focused training, workshops and communities of practice developed</a:t>
            </a:r>
          </a:p>
        </p:txBody>
      </p:sp>
      <p:sp>
        <p:nvSpPr>
          <p:cNvPr id="12" name="Rectangle 11"/>
          <p:cNvSpPr/>
          <p:nvPr/>
        </p:nvSpPr>
        <p:spPr>
          <a:xfrm>
            <a:off x="2758311" y="4929743"/>
            <a:ext cx="1531620" cy="105600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Tailored communication formats for different audiences designed</a:t>
            </a:r>
          </a:p>
        </p:txBody>
      </p:sp>
      <p:sp>
        <p:nvSpPr>
          <p:cNvPr id="13" name="Right Arrow 12"/>
          <p:cNvSpPr/>
          <p:nvPr/>
        </p:nvSpPr>
        <p:spPr>
          <a:xfrm>
            <a:off x="4427091" y="3705463"/>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838571" y="2231468"/>
            <a:ext cx="1531620" cy="109775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Long-term relationships between researchers, agencies and operators established</a:t>
            </a:r>
          </a:p>
        </p:txBody>
      </p:sp>
      <p:sp>
        <p:nvSpPr>
          <p:cNvPr id="15" name="Rectangle 14"/>
          <p:cNvSpPr/>
          <p:nvPr/>
        </p:nvSpPr>
        <p:spPr>
          <a:xfrm>
            <a:off x="4838571" y="3512104"/>
            <a:ext cx="1531620" cy="83566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Joint problem-framing and agenda-setting processes conducted</a:t>
            </a:r>
          </a:p>
        </p:txBody>
      </p:sp>
      <p:sp>
        <p:nvSpPr>
          <p:cNvPr id="16" name="Rectangle 15"/>
          <p:cNvSpPr/>
          <p:nvPr/>
        </p:nvSpPr>
        <p:spPr>
          <a:xfrm>
            <a:off x="4838571" y="4530644"/>
            <a:ext cx="1531620" cy="909261"/>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Co-designed pilots and demonstration projects for operational integration delivered</a:t>
            </a:r>
          </a:p>
        </p:txBody>
      </p:sp>
      <p:sp>
        <p:nvSpPr>
          <p:cNvPr id="17" name="Right Arrow 16"/>
          <p:cNvSpPr/>
          <p:nvPr/>
        </p:nvSpPr>
        <p:spPr>
          <a:xfrm>
            <a:off x="6507351" y="3705463"/>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918831" y="1942703"/>
            <a:ext cx="1531620" cy="105600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Research findings systematically embedded into policy, regulation and guidance</a:t>
            </a:r>
          </a:p>
        </p:txBody>
      </p:sp>
      <p:sp>
        <p:nvSpPr>
          <p:cNvPr id="19" name="Rectangle 18"/>
          <p:cNvSpPr/>
          <p:nvPr/>
        </p:nvSpPr>
        <p:spPr>
          <a:xfrm>
            <a:off x="6918831" y="3181588"/>
            <a:ext cx="1531620" cy="1056005"/>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Operational practices and procedures enhanced using research-based tools</a:t>
            </a:r>
          </a:p>
        </p:txBody>
      </p:sp>
      <p:sp>
        <p:nvSpPr>
          <p:cNvPr id="20" name="Rectangle 19"/>
          <p:cNvSpPr/>
          <p:nvPr/>
        </p:nvSpPr>
        <p:spPr>
          <a:xfrm>
            <a:off x="6918831" y="4420473"/>
            <a:ext cx="1531620" cy="127635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Mutual trust and shared understanding between researchers and decision-makers strengthened</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4B6A2AF8-1B6A-5FE9-B69A-1AB6690F3BA6}"/>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4" name="Google Shape;369;p12" title="Doview new.jpeg">
            <a:extLst>
              <a:ext uri="{FF2B5EF4-FFF2-40B4-BE49-F238E27FC236}">
                <a16:creationId xmlns:a16="http://schemas.microsoft.com/office/drawing/2014/main" id="{7520935F-B4CD-7992-B5F9-71CE1FDB7F41}"/>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br/>
            <a: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br/>
            <a:r>
              <a:t>To generate a DoView about anything, visit DoViewPlanning.Org for the free AI DoView Drawing Prompt (ChatGPT). DoViews are powerful for summarizing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177B5312-0DAC-296B-D565-F05F29DBBA07}"/>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9" name="Google Shape;369;p12" title="Doview new.jpeg">
            <a:extLst>
              <a:ext uri="{FF2B5EF4-FFF2-40B4-BE49-F238E27FC236}">
                <a16:creationId xmlns:a16="http://schemas.microsoft.com/office/drawing/2014/main" id="{03F678B9-6F52-C119-FE37-06041DD44B1F}"/>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2000" b="1">
                <a:solidFill>
                  <a:srgbClr val="000000"/>
                </a:solidFill>
                <a:latin typeface="Calibri"/>
              </a:defRPr>
            </a:pPr>
            <a: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5445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rPr lang="en-NZ" dirty="0"/>
              <a:t>Space-based infrastructure dependencies and cross-domain interdependencies (space–cyber–terrestrial) clarified.</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199060"/>
            <a:ext cx="7772400" cy="57636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rPr lang="en-NZ" dirty="0"/>
              <a:t>Critical service vulnerabilities, single points of failure, and performance </a:t>
            </a:r>
            <a:r>
              <a:rPr lang="en-NZ" dirty="0" err="1"/>
              <a:t>behavior</a:t>
            </a:r>
            <a:r>
              <a:rPr lang="en-NZ" dirty="0"/>
              <a:t> of space infrastructure </a:t>
            </a:r>
            <a:r>
              <a:rPr lang="en-NZ" dirty="0" err="1"/>
              <a:t>analyzed</a:t>
            </a:r>
            <a:r>
              <a:rPr lang="en-NZ" dirty="0"/>
              <a:t>.</a:t>
            </a:r>
          </a:p>
        </p:txBody>
      </p:sp>
      <p:sp>
        <p:nvSpPr>
          <p:cNvPr id="9" name="Rectangle 8"/>
          <p:cNvSpPr/>
          <p:nvPr/>
        </p:nvSpPr>
        <p:spPr>
          <a:xfrm>
            <a:off x="685800" y="21990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2953440"/>
            <a:ext cx="7772400" cy="55836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rPr lang="en-NZ" dirty="0"/>
              <a:t>Alternative architectures, redundancy options, and cost–risk–benefit profiles for major investment choices evaluated and developed.</a:t>
            </a:r>
          </a:p>
        </p:txBody>
      </p:sp>
      <p:sp>
        <p:nvSpPr>
          <p:cNvPr id="11" name="Rectangle 10"/>
          <p:cNvSpPr/>
          <p:nvPr/>
        </p:nvSpPr>
        <p:spPr>
          <a:xfrm>
            <a:off x="685800" y="288450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646350"/>
            <a:ext cx="7772400" cy="556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rPr lang="en-NZ" dirty="0"/>
              <a:t>Regulatory, procurement, and design standards for space-based infrastructure updated based on research evidence</a:t>
            </a:r>
          </a:p>
        </p:txBody>
      </p:sp>
      <p:sp>
        <p:nvSpPr>
          <p:cNvPr id="13" name="Rectangle 12"/>
          <p:cNvSpPr/>
          <p:nvPr/>
        </p:nvSpPr>
        <p:spPr>
          <a:xfrm>
            <a:off x="685800" y="361827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685800" y="4347779"/>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4925448"/>
            <a:ext cx="7772400" cy="342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rPr lang="en-AU" dirty="0"/>
              <a:t>Economic and societal value from space infrastructure maximized</a:t>
            </a:r>
            <a:endParaRPr dirty="0"/>
          </a:p>
        </p:txBody>
      </p:sp>
      <p:sp>
        <p:nvSpPr>
          <p:cNvPr id="17" name="Rectangle 16"/>
          <p:cNvSpPr/>
          <p:nvPr/>
        </p:nvSpPr>
        <p:spPr>
          <a:xfrm>
            <a:off x="685800" y="490635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85800" y="6766560"/>
            <a:ext cx="7772400" cy="82296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t>Regulatory, procurement and design standards updated based on research</a:t>
            </a:r>
          </a:p>
        </p:txBody>
      </p:sp>
      <p:sp>
        <p:nvSpPr>
          <p:cNvPr id="19" name="Rectangle 18"/>
          <p:cNvSpPr/>
          <p:nvPr/>
        </p:nvSpPr>
        <p:spPr>
          <a:xfrm>
            <a:off x="685800" y="67665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Rectangle 21">
            <a:extLst>
              <a:ext uri="{FF2B5EF4-FFF2-40B4-BE49-F238E27FC236}">
                <a16:creationId xmlns:a16="http://schemas.microsoft.com/office/drawing/2014/main" id="{226F8E6A-452C-CB43-E4C2-50FA3F0E34B7}"/>
              </a:ext>
            </a:extLst>
          </p:cNvPr>
          <p:cNvSpPr/>
          <p:nvPr/>
        </p:nvSpPr>
        <p:spPr>
          <a:xfrm>
            <a:off x="685800" y="4363736"/>
            <a:ext cx="7772400" cy="3749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rPr lang="en-NZ" dirty="0"/>
              <a:t>Continuity of critical space-enabled services protected</a:t>
            </a:r>
          </a:p>
        </p:txBody>
      </p:sp>
      <p:sp>
        <p:nvSpPr>
          <p:cNvPr id="23" name="Rectangle 22">
            <a:extLst>
              <a:ext uri="{FF2B5EF4-FFF2-40B4-BE49-F238E27FC236}">
                <a16:creationId xmlns:a16="http://schemas.microsoft.com/office/drawing/2014/main" id="{8BB6A252-8D16-7671-FEE2-37EF54403323}"/>
              </a:ext>
            </a:extLst>
          </p:cNvPr>
          <p:cNvSpPr/>
          <p:nvPr/>
        </p:nvSpPr>
        <p:spPr>
          <a:xfrm>
            <a:off x="685800" y="5450040"/>
            <a:ext cx="7772400" cy="54936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0">
                <a:solidFill>
                  <a:srgbClr val="000000"/>
                </a:solidFill>
                <a:latin typeface="Calibri"/>
              </a:defRPr>
            </a:pPr>
            <a:r>
              <a:rPr lang="en-AU" dirty="0"/>
              <a:t>National security, strategic stability, and long-term sustainability of the orbital environment strengthened</a:t>
            </a:r>
            <a:endParaRPr dirty="0"/>
          </a:p>
        </p:txBody>
      </p:sp>
      <p:sp>
        <p:nvSpPr>
          <p:cNvPr id="24" name="Rectangle 23">
            <a:extLst>
              <a:ext uri="{FF2B5EF4-FFF2-40B4-BE49-F238E27FC236}">
                <a16:creationId xmlns:a16="http://schemas.microsoft.com/office/drawing/2014/main" id="{A37CE1A5-BB3C-0218-E9CA-0160FEDA4E16}"/>
              </a:ext>
            </a:extLst>
          </p:cNvPr>
          <p:cNvSpPr/>
          <p:nvPr/>
        </p:nvSpPr>
        <p:spPr>
          <a:xfrm>
            <a:off x="685800" y="54410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a:extLst>
              <a:ext uri="{FF2B5EF4-FFF2-40B4-BE49-F238E27FC236}">
                <a16:creationId xmlns:a16="http://schemas.microsoft.com/office/drawing/2014/main" id="{77543E83-2892-F89C-FA18-C0EBEBDF4266}"/>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6" name="Google Shape;369;p12" title="Doview new.jpeg">
            <a:extLst>
              <a:ext uri="{FF2B5EF4-FFF2-40B4-BE49-F238E27FC236}">
                <a16:creationId xmlns:a16="http://schemas.microsoft.com/office/drawing/2014/main" id="{868727CF-3013-17C7-3DC4-7B1B007FDE94}"/>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Space Infrastructure Segments &amp; Value Chain</a:t>
            </a:r>
          </a:p>
        </p:txBody>
      </p:sp>
      <p:sp>
        <p:nvSpPr>
          <p:cNvPr id="5" name="Rectangle 4"/>
          <p:cNvSpPr/>
          <p:nvPr/>
        </p:nvSpPr>
        <p:spPr>
          <a:xfrm>
            <a:off x="727816" y="1537573"/>
            <a:ext cx="1531620" cy="127635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Space infrastructure segments (launch, space, ground, link, user) clarified</a:t>
            </a:r>
          </a:p>
        </p:txBody>
      </p:sp>
      <p:sp>
        <p:nvSpPr>
          <p:cNvPr id="6" name="Rectangle 5"/>
          <p:cNvSpPr/>
          <p:nvPr/>
        </p:nvSpPr>
        <p:spPr>
          <a:xfrm>
            <a:off x="727816" y="2996803"/>
            <a:ext cx="1531620" cy="1056005"/>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Upstream and downstream activities along the value chain described</a:t>
            </a:r>
          </a:p>
        </p:txBody>
      </p:sp>
      <p:sp>
        <p:nvSpPr>
          <p:cNvPr id="7" name="Rectangle 6"/>
          <p:cNvSpPr/>
          <p:nvPr/>
        </p:nvSpPr>
        <p:spPr>
          <a:xfrm>
            <a:off x="727816" y="4235688"/>
            <a:ext cx="1531620" cy="8356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Representative mission and service types across segments cataloged</a:t>
            </a:r>
          </a:p>
        </p:txBody>
      </p:sp>
      <p:sp>
        <p:nvSpPr>
          <p:cNvPr id="8" name="Rectangle 7"/>
          <p:cNvSpPr/>
          <p:nvPr/>
        </p:nvSpPr>
        <p:spPr>
          <a:xfrm>
            <a:off x="727816" y="5254228"/>
            <a:ext cx="1531620" cy="73152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Key public and private actors per segment identified</a:t>
            </a:r>
          </a:p>
        </p:txBody>
      </p:sp>
      <p:sp>
        <p:nvSpPr>
          <p:cNvPr id="9" name="Right Arrow 8"/>
          <p:cNvSpPr/>
          <p:nvPr/>
        </p:nvSpPr>
        <p:spPr>
          <a:xfrm>
            <a:off x="2396596" y="36473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08076" y="2325290"/>
            <a:ext cx="1531620" cy="8356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Constellation and orbital architectures characterized</a:t>
            </a:r>
          </a:p>
        </p:txBody>
      </p:sp>
      <p:sp>
        <p:nvSpPr>
          <p:cNvPr id="11" name="Rectangle 10"/>
          <p:cNvSpPr/>
          <p:nvPr/>
        </p:nvSpPr>
        <p:spPr>
          <a:xfrm>
            <a:off x="2808076" y="3343830"/>
            <a:ext cx="1531620" cy="8356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Ground and user segment architectures documented</a:t>
            </a:r>
          </a:p>
        </p:txBody>
      </p:sp>
      <p:sp>
        <p:nvSpPr>
          <p:cNvPr id="12" name="Rectangle 11"/>
          <p:cNvSpPr/>
          <p:nvPr/>
        </p:nvSpPr>
        <p:spPr>
          <a:xfrm>
            <a:off x="2808076" y="4362370"/>
            <a:ext cx="1531620" cy="8356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Data and control flows across the value chain visualized</a:t>
            </a:r>
          </a:p>
        </p:txBody>
      </p:sp>
      <p:sp>
        <p:nvSpPr>
          <p:cNvPr id="13" name="Right Arrow 12"/>
          <p:cNvSpPr/>
          <p:nvPr/>
        </p:nvSpPr>
        <p:spPr>
          <a:xfrm>
            <a:off x="4476856" y="36473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888336" y="2776458"/>
            <a:ext cx="1531620" cy="1056005"/>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Capacity, coverage and latency characteristics across segments quantified</a:t>
            </a:r>
          </a:p>
        </p:txBody>
      </p:sp>
      <p:sp>
        <p:nvSpPr>
          <p:cNvPr id="15" name="Rectangle 14"/>
          <p:cNvSpPr/>
          <p:nvPr/>
        </p:nvSpPr>
        <p:spPr>
          <a:xfrm>
            <a:off x="4888336" y="4015343"/>
            <a:ext cx="1531620" cy="73152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Spectrum, orbital slot and regulatory constraints mapped</a:t>
            </a:r>
          </a:p>
        </p:txBody>
      </p:sp>
      <p:sp>
        <p:nvSpPr>
          <p:cNvPr id="16" name="Right Arrow 15"/>
          <p:cNvSpPr/>
          <p:nvPr/>
        </p:nvSpPr>
        <p:spPr>
          <a:xfrm>
            <a:off x="6557116" y="36473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968596" y="2215118"/>
            <a:ext cx="1531620" cy="8356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Segment-level criticality and substitution options assessed</a:t>
            </a:r>
          </a:p>
        </p:txBody>
      </p:sp>
      <p:sp>
        <p:nvSpPr>
          <p:cNvPr id="18" name="Rectangle 17"/>
          <p:cNvSpPr/>
          <p:nvPr/>
        </p:nvSpPr>
        <p:spPr>
          <a:xfrm>
            <a:off x="6968596" y="3233658"/>
            <a:ext cx="1531620" cy="8356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Bottlenecks and congestion points along the value chain identified</a:t>
            </a:r>
          </a:p>
        </p:txBody>
      </p:sp>
      <p:sp>
        <p:nvSpPr>
          <p:cNvPr id="19" name="Rectangle 18"/>
          <p:cNvSpPr/>
          <p:nvPr/>
        </p:nvSpPr>
        <p:spPr>
          <a:xfrm>
            <a:off x="6968596" y="4252198"/>
            <a:ext cx="1531620" cy="1056005"/>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Priority infrastructure segments for targeted research prioritized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C813F8C0-D731-B30F-B882-A7FD5EEC64EC}"/>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3" name="Google Shape;369;p12" title="Doview new.jpeg">
            <a:extLst>
              <a:ext uri="{FF2B5EF4-FFF2-40B4-BE49-F238E27FC236}">
                <a16:creationId xmlns:a16="http://schemas.microsoft.com/office/drawing/2014/main" id="{CEFDD6F1-84EB-8315-FBC0-951BBE88C689}"/>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Critical Missions &amp; Societal Applications</a:t>
            </a:r>
          </a:p>
        </p:txBody>
      </p:sp>
      <p:sp>
        <p:nvSpPr>
          <p:cNvPr id="5" name="Rectangle 4"/>
          <p:cNvSpPr/>
          <p:nvPr/>
        </p:nvSpPr>
        <p:spPr>
          <a:xfrm>
            <a:off x="670301" y="1591135"/>
            <a:ext cx="1531620" cy="127635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Core mission families (communications, navigation/PNT, Earth observation, timing) described</a:t>
            </a:r>
          </a:p>
        </p:txBody>
      </p:sp>
      <p:sp>
        <p:nvSpPr>
          <p:cNvPr id="6" name="Rectangle 5"/>
          <p:cNvSpPr/>
          <p:nvPr/>
        </p:nvSpPr>
        <p:spPr>
          <a:xfrm>
            <a:off x="670301" y="3050365"/>
            <a:ext cx="1531620" cy="127635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Civil, commercial, security and scientific applications grouped by mission family</a:t>
            </a:r>
          </a:p>
        </p:txBody>
      </p:sp>
      <p:sp>
        <p:nvSpPr>
          <p:cNvPr id="7" name="Rectangle 6"/>
          <p:cNvSpPr/>
          <p:nvPr/>
        </p:nvSpPr>
        <p:spPr>
          <a:xfrm>
            <a:off x="670301" y="4509595"/>
            <a:ext cx="1531620" cy="1496694"/>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Cross-cutting public good applications (disaster response, climate monitoring, health, food security) mapped</a:t>
            </a:r>
          </a:p>
        </p:txBody>
      </p:sp>
      <p:sp>
        <p:nvSpPr>
          <p:cNvPr id="8" name="Right Arrow 7"/>
          <p:cNvSpPr/>
          <p:nvPr/>
        </p:nvSpPr>
        <p:spPr>
          <a:xfrm>
            <a:off x="2339081" y="3684412"/>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750561" y="2541095"/>
            <a:ext cx="1531620" cy="105600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Sectoral dependencies on each mission family quantified where possible</a:t>
            </a:r>
          </a:p>
        </p:txBody>
      </p:sp>
      <p:sp>
        <p:nvSpPr>
          <p:cNvPr id="10" name="Rectangle 9"/>
          <p:cNvSpPr/>
          <p:nvPr/>
        </p:nvSpPr>
        <p:spPr>
          <a:xfrm>
            <a:off x="2750561" y="3779980"/>
            <a:ext cx="1531620" cy="127635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Cross-border and regional dependencies on shared space infrastructure described</a:t>
            </a:r>
          </a:p>
        </p:txBody>
      </p:sp>
      <p:sp>
        <p:nvSpPr>
          <p:cNvPr id="11" name="Right Arrow 10"/>
          <p:cNvSpPr/>
          <p:nvPr/>
        </p:nvSpPr>
        <p:spPr>
          <a:xfrm>
            <a:off x="4419341" y="3684412"/>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830821" y="1574625"/>
            <a:ext cx="1531620" cy="105600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Loss-of-service and degradation scenarios for key applications defined</a:t>
            </a:r>
          </a:p>
        </p:txBody>
      </p:sp>
      <p:sp>
        <p:nvSpPr>
          <p:cNvPr id="13" name="Rectangle 12"/>
          <p:cNvSpPr/>
          <p:nvPr/>
        </p:nvSpPr>
        <p:spPr>
          <a:xfrm>
            <a:off x="4830821" y="2813510"/>
            <a:ext cx="1531620" cy="105600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Economic and societal impact pathways from mission disruption analyzed</a:t>
            </a:r>
          </a:p>
        </p:txBody>
      </p:sp>
      <p:sp>
        <p:nvSpPr>
          <p:cNvPr id="14" name="Rectangle 13"/>
          <p:cNvSpPr/>
          <p:nvPr/>
        </p:nvSpPr>
        <p:spPr>
          <a:xfrm>
            <a:off x="4830821" y="4052395"/>
            <a:ext cx="1531620" cy="73152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Threat profiles per mission family synthesized</a:t>
            </a:r>
          </a:p>
        </p:txBody>
      </p:sp>
      <p:sp>
        <p:nvSpPr>
          <p:cNvPr id="15" name="Rectangle 14"/>
          <p:cNvSpPr/>
          <p:nvPr/>
        </p:nvSpPr>
        <p:spPr>
          <a:xfrm>
            <a:off x="4830821" y="4966795"/>
            <a:ext cx="1531620" cy="105600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Redundancy, diversification and substitution options per mission family assessed</a:t>
            </a:r>
          </a:p>
        </p:txBody>
      </p:sp>
      <p:sp>
        <p:nvSpPr>
          <p:cNvPr id="16" name="Right Arrow 15"/>
          <p:cNvSpPr/>
          <p:nvPr/>
        </p:nvSpPr>
        <p:spPr>
          <a:xfrm>
            <a:off x="6499601" y="3684412"/>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911081" y="2252170"/>
            <a:ext cx="1531620" cy="83566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Priority mission families for resilience-focused research identified</a:t>
            </a:r>
          </a:p>
        </p:txBody>
      </p:sp>
      <p:sp>
        <p:nvSpPr>
          <p:cNvPr id="18" name="Rectangle 17"/>
          <p:cNvSpPr/>
          <p:nvPr/>
        </p:nvSpPr>
        <p:spPr>
          <a:xfrm>
            <a:off x="6911081" y="3270710"/>
            <a:ext cx="1531620" cy="105600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High-impact application domains targeted for demonstration projects selected</a:t>
            </a:r>
          </a:p>
        </p:txBody>
      </p:sp>
      <p:sp>
        <p:nvSpPr>
          <p:cNvPr id="19" name="Rectangle 18"/>
          <p:cNvSpPr/>
          <p:nvPr/>
        </p:nvSpPr>
        <p:spPr>
          <a:xfrm>
            <a:off x="6911081" y="4509595"/>
            <a:ext cx="1531620" cy="83566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Mission-specific investment and policy priorities informed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85781DC1-B76E-32C1-2762-2D61FB700C94}"/>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3" name="Google Shape;369;p12" title="Doview new.jpeg">
            <a:extLst>
              <a:ext uri="{FF2B5EF4-FFF2-40B4-BE49-F238E27FC236}">
                <a16:creationId xmlns:a16="http://schemas.microsoft.com/office/drawing/2014/main" id="{69852CE9-8D15-8E69-AEE6-051F9F82E7C9}"/>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Ground-Based Space Infrastructure &amp; Mission Operations</a:t>
            </a:r>
          </a:p>
        </p:txBody>
      </p:sp>
      <p:sp>
        <p:nvSpPr>
          <p:cNvPr id="5" name="Rectangle 4"/>
          <p:cNvSpPr/>
          <p:nvPr/>
        </p:nvSpPr>
        <p:spPr>
          <a:xfrm>
            <a:off x="228600" y="2441575"/>
            <a:ext cx="1115568" cy="105600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Ground station networks and control centers cataloged</a:t>
            </a:r>
          </a:p>
        </p:txBody>
      </p:sp>
      <p:sp>
        <p:nvSpPr>
          <p:cNvPr id="6" name="Rectangle 5"/>
          <p:cNvSpPr/>
          <p:nvPr/>
        </p:nvSpPr>
        <p:spPr>
          <a:xfrm>
            <a:off x="228600" y="3680460"/>
            <a:ext cx="1115568" cy="127635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Mission operations centers, data centers and network nodes identified</a:t>
            </a:r>
          </a:p>
        </p:txBody>
      </p:sp>
      <p:sp>
        <p:nvSpPr>
          <p:cNvPr id="7" name="Right Arrow 6"/>
          <p:cNvSpPr/>
          <p:nvPr/>
        </p:nvSpPr>
        <p:spPr>
          <a:xfrm>
            <a:off x="1549908" y="3670627"/>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1993043" y="1820865"/>
            <a:ext cx="1404301" cy="95504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Mission planning, scheduling and commanding processes documented</a:t>
            </a:r>
          </a:p>
        </p:txBody>
      </p:sp>
      <p:sp>
        <p:nvSpPr>
          <p:cNvPr id="9" name="Rectangle 8"/>
          <p:cNvSpPr/>
          <p:nvPr/>
        </p:nvSpPr>
        <p:spPr>
          <a:xfrm>
            <a:off x="1993043" y="2909889"/>
            <a:ext cx="1404300" cy="71088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Telemetry, tracking and control workflows described</a:t>
            </a:r>
          </a:p>
        </p:txBody>
      </p:sp>
      <p:sp>
        <p:nvSpPr>
          <p:cNvPr id="10" name="Rectangle 9"/>
          <p:cNvSpPr/>
          <p:nvPr/>
        </p:nvSpPr>
        <p:spPr>
          <a:xfrm>
            <a:off x="1998659" y="3746027"/>
            <a:ext cx="1398683" cy="86503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Data downlink, processing and distribution pipelines characterized</a:t>
            </a:r>
          </a:p>
        </p:txBody>
      </p:sp>
      <p:sp>
        <p:nvSpPr>
          <p:cNvPr id="11" name="Rectangle 10"/>
          <p:cNvSpPr/>
          <p:nvPr/>
        </p:nvSpPr>
        <p:spPr>
          <a:xfrm>
            <a:off x="1998660" y="4752766"/>
            <a:ext cx="1398682" cy="87396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Interoperability and handover between ground networks assessed</a:t>
            </a:r>
          </a:p>
        </p:txBody>
      </p:sp>
      <p:sp>
        <p:nvSpPr>
          <p:cNvPr id="12" name="Right Arrow 11"/>
          <p:cNvSpPr/>
          <p:nvPr/>
        </p:nvSpPr>
        <p:spPr>
          <a:xfrm>
            <a:off x="3634740" y="363537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046220" y="1982787"/>
            <a:ext cx="1115568" cy="105600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Ground segment availability and latency performance assessed</a:t>
            </a:r>
          </a:p>
        </p:txBody>
      </p:sp>
      <p:sp>
        <p:nvSpPr>
          <p:cNvPr id="14" name="Rectangle 13"/>
          <p:cNvSpPr/>
          <p:nvPr/>
        </p:nvSpPr>
        <p:spPr>
          <a:xfrm>
            <a:off x="4046220" y="3221672"/>
            <a:ext cx="1115568" cy="105600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Common failure modes and operational incidents analyzed</a:t>
            </a:r>
          </a:p>
        </p:txBody>
      </p:sp>
      <p:sp>
        <p:nvSpPr>
          <p:cNvPr id="15" name="Rectangle 14"/>
          <p:cNvSpPr/>
          <p:nvPr/>
        </p:nvSpPr>
        <p:spPr>
          <a:xfrm>
            <a:off x="4046220" y="4460557"/>
            <a:ext cx="1115568" cy="105600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Human–machine teaming and automation levels evaluated</a:t>
            </a:r>
          </a:p>
        </p:txBody>
      </p:sp>
      <p:sp>
        <p:nvSpPr>
          <p:cNvPr id="16" name="Right Arrow 15"/>
          <p:cNvSpPr/>
          <p:nvPr/>
        </p:nvSpPr>
        <p:spPr>
          <a:xfrm>
            <a:off x="5298948" y="363537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710428" y="2492054"/>
            <a:ext cx="1115568" cy="127635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Cyber, physical and insider threat exposure of ground infrastructure evaluated</a:t>
            </a:r>
          </a:p>
        </p:txBody>
      </p:sp>
      <p:sp>
        <p:nvSpPr>
          <p:cNvPr id="18" name="Rectangle 17"/>
          <p:cNvSpPr/>
          <p:nvPr/>
        </p:nvSpPr>
        <p:spPr>
          <a:xfrm>
            <a:off x="5710428" y="3951286"/>
            <a:ext cx="1115568" cy="127635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Third-party and commercial ground infrastructure dependencies documented</a:t>
            </a:r>
          </a:p>
        </p:txBody>
      </p:sp>
      <p:sp>
        <p:nvSpPr>
          <p:cNvPr id="19" name="Right Arrow 18"/>
          <p:cNvSpPr/>
          <p:nvPr/>
        </p:nvSpPr>
        <p:spPr>
          <a:xfrm>
            <a:off x="6963156" y="363537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374636" y="1872615"/>
            <a:ext cx="1115568" cy="105600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Ground segment robustness and redundancy options strengthened</a:t>
            </a:r>
          </a:p>
        </p:txBody>
      </p:sp>
      <p:sp>
        <p:nvSpPr>
          <p:cNvPr id="21" name="Rectangle 20"/>
          <p:cNvSpPr/>
          <p:nvPr/>
        </p:nvSpPr>
        <p:spPr>
          <a:xfrm>
            <a:off x="7374636" y="3111500"/>
            <a:ext cx="1115568" cy="105600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Mission operations procedures and tooling optimized</a:t>
            </a:r>
          </a:p>
        </p:txBody>
      </p:sp>
      <p:sp>
        <p:nvSpPr>
          <p:cNvPr id="22" name="Rectangle 21"/>
          <p:cNvSpPr/>
          <p:nvPr/>
        </p:nvSpPr>
        <p:spPr>
          <a:xfrm>
            <a:off x="7374636" y="4350385"/>
            <a:ext cx="1115568" cy="127635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Secure and efficient data delivery from space infrastructure ensured</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051ECCA5-C4B3-2174-DECA-068778797E75}"/>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6" name="Google Shape;369;p12" title="Doview new.jpeg">
            <a:extLst>
              <a:ext uri="{FF2B5EF4-FFF2-40B4-BE49-F238E27FC236}">
                <a16:creationId xmlns:a16="http://schemas.microsoft.com/office/drawing/2014/main" id="{19624BC2-F8E4-9483-9500-0E2BAF756B37}"/>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Safety, Security &amp; Resilience of Space Infrastructure</a:t>
            </a:r>
          </a:p>
        </p:txBody>
      </p:sp>
      <p:sp>
        <p:nvSpPr>
          <p:cNvPr id="5" name="Rectangle 4"/>
          <p:cNvSpPr/>
          <p:nvPr/>
        </p:nvSpPr>
        <p:spPr>
          <a:xfrm>
            <a:off x="237310" y="1852745"/>
            <a:ext cx="1115568" cy="80740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Space debris, conjunction and collision risks characterized</a:t>
            </a:r>
          </a:p>
        </p:txBody>
      </p:sp>
      <p:sp>
        <p:nvSpPr>
          <p:cNvPr id="6" name="Rectangle 5"/>
          <p:cNvSpPr/>
          <p:nvPr/>
        </p:nvSpPr>
        <p:spPr>
          <a:xfrm>
            <a:off x="228166" y="2802071"/>
            <a:ext cx="1115568" cy="94996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Space weather and environmental hazards analyzed</a:t>
            </a:r>
          </a:p>
        </p:txBody>
      </p:sp>
      <p:sp>
        <p:nvSpPr>
          <p:cNvPr id="7" name="Rectangle 6"/>
          <p:cNvSpPr/>
          <p:nvPr/>
        </p:nvSpPr>
        <p:spPr>
          <a:xfrm>
            <a:off x="228166" y="3893953"/>
            <a:ext cx="1115568" cy="105600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Cyber, jamming, spoofing and hybrid threat vectors documented</a:t>
            </a:r>
          </a:p>
        </p:txBody>
      </p:sp>
      <p:sp>
        <p:nvSpPr>
          <p:cNvPr id="8" name="Rectangle 7"/>
          <p:cNvSpPr/>
          <p:nvPr/>
        </p:nvSpPr>
        <p:spPr>
          <a:xfrm>
            <a:off x="237310" y="5091881"/>
            <a:ext cx="1115568" cy="87884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Malicious or negligent on-orbit behaviors identified</a:t>
            </a:r>
          </a:p>
        </p:txBody>
      </p:sp>
      <p:sp>
        <p:nvSpPr>
          <p:cNvPr id="9" name="Right Arrow 8"/>
          <p:cNvSpPr/>
          <p:nvPr/>
        </p:nvSpPr>
        <p:spPr>
          <a:xfrm>
            <a:off x="1503754" y="372554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869514" y="1975936"/>
            <a:ext cx="1115568" cy="105600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Platform, payload and ground system vulnerabilities assessed</a:t>
            </a:r>
          </a:p>
        </p:txBody>
      </p:sp>
      <p:sp>
        <p:nvSpPr>
          <p:cNvPr id="11" name="Rectangle 10"/>
          <p:cNvSpPr/>
          <p:nvPr/>
        </p:nvSpPr>
        <p:spPr>
          <a:xfrm>
            <a:off x="1869514" y="3214821"/>
            <a:ext cx="1115568" cy="105600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Supply-chain, software and firmware dependencies mapped</a:t>
            </a:r>
          </a:p>
        </p:txBody>
      </p:sp>
      <p:sp>
        <p:nvSpPr>
          <p:cNvPr id="12" name="Rectangle 11"/>
          <p:cNvSpPr/>
          <p:nvPr/>
        </p:nvSpPr>
        <p:spPr>
          <a:xfrm>
            <a:off x="1869514" y="4453706"/>
            <a:ext cx="1115568" cy="127635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Organizational and governance weaknesses in safety and security identified</a:t>
            </a:r>
          </a:p>
        </p:txBody>
      </p:sp>
      <p:sp>
        <p:nvSpPr>
          <p:cNvPr id="13" name="Right Arrow 12"/>
          <p:cNvSpPr/>
          <p:nvPr/>
        </p:nvSpPr>
        <p:spPr>
          <a:xfrm>
            <a:off x="3122242" y="37947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510862" y="1975533"/>
            <a:ext cx="1564058" cy="73469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Resilient constellation and network architectures evaluated</a:t>
            </a:r>
          </a:p>
        </p:txBody>
      </p:sp>
      <p:sp>
        <p:nvSpPr>
          <p:cNvPr id="15" name="Rectangle 14"/>
          <p:cNvSpPr/>
          <p:nvPr/>
        </p:nvSpPr>
        <p:spPr>
          <a:xfrm>
            <a:off x="3510862" y="2818535"/>
            <a:ext cx="1564058" cy="90877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Safety-by-design and security-by-design principles operationalized</a:t>
            </a:r>
          </a:p>
        </p:txBody>
      </p:sp>
      <p:sp>
        <p:nvSpPr>
          <p:cNvPr id="16" name="Rectangle 15"/>
          <p:cNvSpPr/>
          <p:nvPr/>
        </p:nvSpPr>
        <p:spPr>
          <a:xfrm>
            <a:off x="3510862" y="3844247"/>
            <a:ext cx="1564058" cy="739322"/>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Monitoring, detection and incident-response mechanisms designed</a:t>
            </a:r>
          </a:p>
        </p:txBody>
      </p:sp>
      <p:sp>
        <p:nvSpPr>
          <p:cNvPr id="17" name="Rectangle 16"/>
          <p:cNvSpPr/>
          <p:nvPr/>
        </p:nvSpPr>
        <p:spPr>
          <a:xfrm>
            <a:off x="3510862" y="4687249"/>
            <a:ext cx="1559486" cy="90877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International and cross-sector coordination mechanisms for incidents elaborated</a:t>
            </a:r>
          </a:p>
        </p:txBody>
      </p:sp>
      <p:sp>
        <p:nvSpPr>
          <p:cNvPr id="18" name="Right Arrow 17"/>
          <p:cNvSpPr/>
          <p:nvPr/>
        </p:nvSpPr>
        <p:spPr>
          <a:xfrm>
            <a:off x="5234940" y="3795023"/>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5577840" y="2519045"/>
            <a:ext cx="1115568" cy="127635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Scenario-based stress tests and exercises for space infrastructure conducted</a:t>
            </a:r>
          </a:p>
        </p:txBody>
      </p:sp>
      <p:sp>
        <p:nvSpPr>
          <p:cNvPr id="20" name="Rectangle 19"/>
          <p:cNvSpPr/>
          <p:nvPr/>
        </p:nvSpPr>
        <p:spPr>
          <a:xfrm>
            <a:off x="5577840" y="3978275"/>
            <a:ext cx="1115568" cy="105600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Metrics and indicators for resilience performance defined</a:t>
            </a:r>
          </a:p>
        </p:txBody>
      </p:sp>
      <p:sp>
        <p:nvSpPr>
          <p:cNvPr id="21" name="Right Arrow 20"/>
          <p:cNvSpPr/>
          <p:nvPr/>
        </p:nvSpPr>
        <p:spPr>
          <a:xfrm>
            <a:off x="6774092" y="37947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7132319" y="1965291"/>
            <a:ext cx="1554480" cy="64682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rPr dirty="0"/>
              <a:t>Systemic risk to critical space-enabled services reduced</a:t>
            </a:r>
          </a:p>
        </p:txBody>
      </p:sp>
      <p:sp>
        <p:nvSpPr>
          <p:cNvPr id="23" name="Rectangle 22"/>
          <p:cNvSpPr/>
          <p:nvPr/>
        </p:nvSpPr>
        <p:spPr>
          <a:xfrm>
            <a:off x="7132319" y="2773967"/>
            <a:ext cx="1554478" cy="840944"/>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Assured access to and use of space infrastructure improved</a:t>
            </a:r>
          </a:p>
        </p:txBody>
      </p:sp>
      <p:sp>
        <p:nvSpPr>
          <p:cNvPr id="24" name="Rectangle 23"/>
          <p:cNvSpPr/>
          <p:nvPr/>
        </p:nvSpPr>
        <p:spPr>
          <a:xfrm>
            <a:off x="7132319" y="3776760"/>
            <a:ext cx="1554478" cy="69862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Safety, security and sustainability of space operations reinforced</a:t>
            </a:r>
          </a:p>
        </p:txBody>
      </p:sp>
      <p:sp>
        <p:nvSpPr>
          <p:cNvPr id="25" name="Rectangle 24"/>
          <p:cNvSpPr/>
          <p:nvPr/>
        </p:nvSpPr>
        <p:spPr>
          <a:xfrm>
            <a:off x="7132319" y="4616847"/>
            <a:ext cx="1554478" cy="105600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rPr dirty="0"/>
              <a:t>Confidence of governments, operators and users in space infrastructure increased</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8" name="TextBox 27">
            <a:extLst>
              <a:ext uri="{FF2B5EF4-FFF2-40B4-BE49-F238E27FC236}">
                <a16:creationId xmlns:a16="http://schemas.microsoft.com/office/drawing/2014/main" id="{93D067BF-1060-3B3E-62F2-E2CAA2027936}"/>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9" name="Google Shape;369;p12" title="Doview new.jpeg">
            <a:extLst>
              <a:ext uri="{FF2B5EF4-FFF2-40B4-BE49-F238E27FC236}">
                <a16:creationId xmlns:a16="http://schemas.microsoft.com/office/drawing/2014/main" id="{FD8840A1-D079-27A1-218D-CDD84EF8D3C9}"/>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Policy, Regulation &amp; Governance (National &amp; International)</a:t>
            </a:r>
          </a:p>
        </p:txBody>
      </p:sp>
      <p:sp>
        <p:nvSpPr>
          <p:cNvPr id="5" name="Rectangle 4"/>
          <p:cNvSpPr/>
          <p:nvPr/>
        </p:nvSpPr>
        <p:spPr>
          <a:xfrm>
            <a:off x="685800" y="2082482"/>
            <a:ext cx="1531620" cy="83566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National space and critical infrastructure policies compiled</a:t>
            </a:r>
          </a:p>
        </p:txBody>
      </p:sp>
      <p:sp>
        <p:nvSpPr>
          <p:cNvPr id="6" name="Rectangle 5"/>
          <p:cNvSpPr/>
          <p:nvPr/>
        </p:nvSpPr>
        <p:spPr>
          <a:xfrm>
            <a:off x="685800" y="3101022"/>
            <a:ext cx="1531620" cy="127635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International treaties, norms and guidelines relevant to space infrastructure summarized</a:t>
            </a:r>
          </a:p>
        </p:txBody>
      </p:sp>
      <p:sp>
        <p:nvSpPr>
          <p:cNvPr id="7" name="Rectangle 6"/>
          <p:cNvSpPr/>
          <p:nvPr/>
        </p:nvSpPr>
        <p:spPr>
          <a:xfrm>
            <a:off x="685800" y="4560252"/>
            <a:ext cx="1531620" cy="105600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Multi-level governance arrangements (national–regional–global) described</a:t>
            </a:r>
          </a:p>
        </p:txBody>
      </p:sp>
      <p:sp>
        <p:nvSpPr>
          <p:cNvPr id="8" name="Right Arrow 7"/>
          <p:cNvSpPr/>
          <p:nvPr/>
        </p:nvSpPr>
        <p:spPr>
          <a:xfrm>
            <a:off x="2354580" y="373507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743200" y="1956060"/>
            <a:ext cx="1531620" cy="83566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Licensing, authorization and supervision regimes for space activities compared</a:t>
            </a:r>
          </a:p>
        </p:txBody>
      </p:sp>
      <p:sp>
        <p:nvSpPr>
          <p:cNvPr id="10" name="Rectangle 9"/>
          <p:cNvSpPr/>
          <p:nvPr/>
        </p:nvSpPr>
        <p:spPr>
          <a:xfrm>
            <a:off x="2743200" y="2935994"/>
            <a:ext cx="1531620" cy="83566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Gaps in addressing cyber, debris, sustainability and dual-use issues identified</a:t>
            </a:r>
          </a:p>
        </p:txBody>
      </p:sp>
      <p:sp>
        <p:nvSpPr>
          <p:cNvPr id="11" name="Rectangle 10"/>
          <p:cNvSpPr/>
          <p:nvPr/>
        </p:nvSpPr>
        <p:spPr>
          <a:xfrm>
            <a:off x="2743200" y="3936379"/>
            <a:ext cx="1531620" cy="925672"/>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Fragmentation and overlaps between sectoral regulations evaluated</a:t>
            </a:r>
          </a:p>
        </p:txBody>
      </p:sp>
      <p:sp>
        <p:nvSpPr>
          <p:cNvPr id="12" name="Rectangle 11"/>
          <p:cNvSpPr/>
          <p:nvPr/>
        </p:nvSpPr>
        <p:spPr>
          <a:xfrm>
            <a:off x="2743200" y="5014667"/>
            <a:ext cx="1531620" cy="93662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Policy levers for incentivizing resilience and responsible behavior analyzed</a:t>
            </a:r>
          </a:p>
        </p:txBody>
      </p:sp>
      <p:sp>
        <p:nvSpPr>
          <p:cNvPr id="13" name="Right Arrow 12"/>
          <p:cNvSpPr/>
          <p:nvPr/>
        </p:nvSpPr>
        <p:spPr>
          <a:xfrm>
            <a:off x="4434840" y="373507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846320" y="1972310"/>
            <a:ext cx="1531620" cy="105600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Policy options for traffic management, debris mitigation and active removal assessed</a:t>
            </a:r>
          </a:p>
        </p:txBody>
      </p:sp>
      <p:sp>
        <p:nvSpPr>
          <p:cNvPr id="15" name="Rectangle 14"/>
          <p:cNvSpPr/>
          <p:nvPr/>
        </p:nvSpPr>
        <p:spPr>
          <a:xfrm>
            <a:off x="4846320" y="3211195"/>
            <a:ext cx="1531620" cy="105600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Critical infrastructure designation and protection models compared</a:t>
            </a:r>
          </a:p>
        </p:txBody>
      </p:sp>
      <p:sp>
        <p:nvSpPr>
          <p:cNvPr id="16" name="Rectangle 15"/>
          <p:cNvSpPr/>
          <p:nvPr/>
        </p:nvSpPr>
        <p:spPr>
          <a:xfrm>
            <a:off x="4846320" y="4450080"/>
            <a:ext cx="1531620" cy="127635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Innovative regulatory approaches (e.g., outcome-based rules, sandboxes) explored</a:t>
            </a:r>
          </a:p>
        </p:txBody>
      </p:sp>
      <p:sp>
        <p:nvSpPr>
          <p:cNvPr id="17" name="Right Arrow 16"/>
          <p:cNvSpPr/>
          <p:nvPr/>
        </p:nvSpPr>
        <p:spPr>
          <a:xfrm>
            <a:off x="6515100" y="373507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926580" y="2082483"/>
            <a:ext cx="1531620" cy="105600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Coherent national and international governance frameworks strengthened</a:t>
            </a:r>
          </a:p>
        </p:txBody>
      </p:sp>
      <p:sp>
        <p:nvSpPr>
          <p:cNvPr id="19" name="Rectangle 18"/>
          <p:cNvSpPr/>
          <p:nvPr/>
        </p:nvSpPr>
        <p:spPr>
          <a:xfrm>
            <a:off x="6926580" y="3321368"/>
            <a:ext cx="1531620" cy="127635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Regulatory incentives for resilient and sustainable space infrastructure aligned</a:t>
            </a:r>
          </a:p>
        </p:txBody>
      </p:sp>
      <p:sp>
        <p:nvSpPr>
          <p:cNvPr id="20" name="Rectangle 19"/>
          <p:cNvSpPr/>
          <p:nvPr/>
        </p:nvSpPr>
        <p:spPr>
          <a:xfrm>
            <a:off x="6926580" y="4780598"/>
            <a:ext cx="1531620" cy="83566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Compliance, accountability and transparency for operators improved</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6645F8D1-29BE-F8A2-3DF2-86F82E7E2E32}"/>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4" name="Google Shape;369;p12" title="Doview new.jpeg">
            <a:extLst>
              <a:ext uri="{FF2B5EF4-FFF2-40B4-BE49-F238E27FC236}">
                <a16:creationId xmlns:a16="http://schemas.microsoft.com/office/drawing/2014/main" id="{2DDAB4B5-B2A2-1D18-A052-C3BBECF7CF4E}"/>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Industry, Markets &amp; Innovation Ecosystem</a:t>
            </a:r>
          </a:p>
        </p:txBody>
      </p:sp>
      <p:sp>
        <p:nvSpPr>
          <p:cNvPr id="5" name="Rectangle 4"/>
          <p:cNvSpPr/>
          <p:nvPr/>
        </p:nvSpPr>
        <p:spPr>
          <a:xfrm>
            <a:off x="274320" y="1930679"/>
            <a:ext cx="1115568" cy="127635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Upstream, midstream and downstream industry actors cataloged</a:t>
            </a:r>
          </a:p>
        </p:txBody>
      </p:sp>
      <p:sp>
        <p:nvSpPr>
          <p:cNvPr id="6" name="Rectangle 5"/>
          <p:cNvSpPr/>
          <p:nvPr/>
        </p:nvSpPr>
        <p:spPr>
          <a:xfrm>
            <a:off x="274320" y="3389909"/>
            <a:ext cx="1115568" cy="127635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Public agencies, research organizations and private firms profiled</a:t>
            </a:r>
          </a:p>
        </p:txBody>
      </p:sp>
      <p:sp>
        <p:nvSpPr>
          <p:cNvPr id="7" name="Rectangle 6"/>
          <p:cNvSpPr/>
          <p:nvPr/>
        </p:nvSpPr>
        <p:spPr>
          <a:xfrm>
            <a:off x="274320" y="4849139"/>
            <a:ext cx="1115568" cy="127635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International partnerships and value-chain positions identified</a:t>
            </a:r>
          </a:p>
        </p:txBody>
      </p:sp>
      <p:sp>
        <p:nvSpPr>
          <p:cNvPr id="8" name="Right Arrow 7"/>
          <p:cNvSpPr/>
          <p:nvPr/>
        </p:nvSpPr>
        <p:spPr>
          <a:xfrm>
            <a:off x="1527048" y="391378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915668" y="2039598"/>
            <a:ext cx="1115568" cy="193738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Market segments for connectivity, Earth observation, navigation and emerging services characterized</a:t>
            </a:r>
          </a:p>
        </p:txBody>
      </p:sp>
      <p:sp>
        <p:nvSpPr>
          <p:cNvPr id="10" name="Rectangle 9"/>
          <p:cNvSpPr/>
          <p:nvPr/>
        </p:nvSpPr>
        <p:spPr>
          <a:xfrm>
            <a:off x="1915668" y="4159863"/>
            <a:ext cx="1115568" cy="171704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Business models (e.g., space-as-a-service, data-as-a-service, infrastructure sharing) assessed</a:t>
            </a:r>
          </a:p>
        </p:txBody>
      </p:sp>
      <p:sp>
        <p:nvSpPr>
          <p:cNvPr id="11" name="Right Arrow 10"/>
          <p:cNvSpPr/>
          <p:nvPr/>
        </p:nvSpPr>
        <p:spPr>
          <a:xfrm>
            <a:off x="3214116" y="3936643"/>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3668247" y="1710334"/>
            <a:ext cx="1456531" cy="81934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Priority technology areas for space infrastructure research identified</a:t>
            </a:r>
          </a:p>
        </p:txBody>
      </p:sp>
      <p:sp>
        <p:nvSpPr>
          <p:cNvPr id="13" name="Rectangle 12"/>
          <p:cNvSpPr/>
          <p:nvPr/>
        </p:nvSpPr>
        <p:spPr>
          <a:xfrm>
            <a:off x="3668246" y="2712559"/>
            <a:ext cx="1456531" cy="81934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Public and private R&amp;D investment patterns analyzed</a:t>
            </a:r>
          </a:p>
        </p:txBody>
      </p:sp>
      <p:sp>
        <p:nvSpPr>
          <p:cNvPr id="14" name="Rectangle 13"/>
          <p:cNvSpPr/>
          <p:nvPr/>
        </p:nvSpPr>
        <p:spPr>
          <a:xfrm>
            <a:off x="3668245" y="3714784"/>
            <a:ext cx="1456531" cy="111389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Mechanisms for knowledge and technology transfer from research to industry mapped</a:t>
            </a:r>
          </a:p>
        </p:txBody>
      </p:sp>
      <p:sp>
        <p:nvSpPr>
          <p:cNvPr id="15" name="Rectangle 14"/>
          <p:cNvSpPr/>
          <p:nvPr/>
        </p:nvSpPr>
        <p:spPr>
          <a:xfrm>
            <a:off x="3668245" y="4982517"/>
            <a:ext cx="1456531" cy="105600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Testbeds, demonstrators and pilot programs documented</a:t>
            </a:r>
          </a:p>
        </p:txBody>
      </p:sp>
      <p:sp>
        <p:nvSpPr>
          <p:cNvPr id="16" name="Right Arrow 15"/>
          <p:cNvSpPr/>
          <p:nvPr/>
        </p:nvSpPr>
        <p:spPr>
          <a:xfrm>
            <a:off x="5299382" y="391378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710862" y="1747799"/>
            <a:ext cx="1115568" cy="1496694"/>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Investment risk profiles and financing instruments for space infrastructure evaluated</a:t>
            </a:r>
          </a:p>
        </p:txBody>
      </p:sp>
      <p:sp>
        <p:nvSpPr>
          <p:cNvPr id="18" name="Rectangle 17"/>
          <p:cNvSpPr/>
          <p:nvPr/>
        </p:nvSpPr>
        <p:spPr>
          <a:xfrm>
            <a:off x="5710862" y="3427373"/>
            <a:ext cx="1115568" cy="105600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Insurance, guarantees and risk-sharing mechanisms analyzed</a:t>
            </a:r>
          </a:p>
        </p:txBody>
      </p:sp>
      <p:sp>
        <p:nvSpPr>
          <p:cNvPr id="19" name="Rectangle 18"/>
          <p:cNvSpPr/>
          <p:nvPr/>
        </p:nvSpPr>
        <p:spPr>
          <a:xfrm>
            <a:off x="5710862" y="4666258"/>
            <a:ext cx="1115568" cy="127635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Incentives for resilience, sustainability and open innovation proposed</a:t>
            </a:r>
          </a:p>
        </p:txBody>
      </p:sp>
      <p:sp>
        <p:nvSpPr>
          <p:cNvPr id="20" name="Right Arrow 19"/>
          <p:cNvSpPr/>
          <p:nvPr/>
        </p:nvSpPr>
        <p:spPr>
          <a:xfrm>
            <a:off x="6963590" y="391378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375068" y="2228492"/>
            <a:ext cx="1344168" cy="96496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rPr dirty="0"/>
              <a:t>Vibrant, innovative and competitive space infrastructure industry supported</a:t>
            </a:r>
          </a:p>
        </p:txBody>
      </p:sp>
      <p:sp>
        <p:nvSpPr>
          <p:cNvPr id="22" name="Rectangle 21"/>
          <p:cNvSpPr/>
          <p:nvPr/>
        </p:nvSpPr>
        <p:spPr>
          <a:xfrm>
            <a:off x="7375069" y="3389909"/>
            <a:ext cx="1344167" cy="105600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Research-to-market pathways for infrastructure technologies accelerated</a:t>
            </a:r>
          </a:p>
        </p:txBody>
      </p:sp>
      <p:sp>
        <p:nvSpPr>
          <p:cNvPr id="23" name="Rectangle 22"/>
          <p:cNvSpPr/>
          <p:nvPr/>
        </p:nvSpPr>
        <p:spPr>
          <a:xfrm>
            <a:off x="7375067" y="4628795"/>
            <a:ext cx="1344167" cy="86366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rPr dirty="0"/>
              <a:t>Private investment aligned with long-term resilience and sustainability goals</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5" name="TextBox 24"/>
          <p:cNvSpPr txBox="1"/>
          <p:nvPr/>
        </p:nvSpPr>
        <p:spPr>
          <a:xfrm>
            <a:off x="7132321" y="6103124"/>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58EB2139-9497-9777-5EFE-DE6DD27038B0}"/>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7" name="Google Shape;369;p12" title="Doview new.jpeg">
            <a:extLst>
              <a:ext uri="{FF2B5EF4-FFF2-40B4-BE49-F238E27FC236}">
                <a16:creationId xmlns:a16="http://schemas.microsoft.com/office/drawing/2014/main" id="{656C422C-F6F4-6EA2-49F1-16F302DCBAC8}"/>
              </a:ext>
            </a:extLst>
          </p:cNvPr>
          <p:cNvPicPr preferRelativeResize="0"/>
          <p:nvPr/>
        </p:nvPicPr>
        <p:blipFill>
          <a:blip r:embed="rId4">
            <a:alphaModFix/>
          </a:blip>
          <a:stretch>
            <a:fillRect/>
          </a:stretch>
        </p:blipFill>
        <p:spPr>
          <a:xfrm>
            <a:off x="7028466" y="6125489"/>
            <a:ext cx="327447" cy="307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0">
                <a:solidFill>
                  <a:srgbClr val="000000"/>
                </a:solidFill>
              </a:defRPr>
            </a:pPr>
            <a: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800" b="1">
                <a:solidFill>
                  <a:srgbClr val="000000"/>
                </a:solidFill>
              </a:defRPr>
            </a:pPr>
            <a:r>
              <a:t>Cross-Cutting Enablers: Workforce, Data, Infrastructure &amp; Collaboration</a:t>
            </a:r>
          </a:p>
        </p:txBody>
      </p:sp>
      <p:sp>
        <p:nvSpPr>
          <p:cNvPr id="5" name="Rectangle 4"/>
          <p:cNvSpPr/>
          <p:nvPr/>
        </p:nvSpPr>
        <p:spPr>
          <a:xfrm>
            <a:off x="274320" y="2793488"/>
            <a:ext cx="1531620" cy="105600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Current and future skill needs across the space infrastructure lifecycle analyzed</a:t>
            </a:r>
          </a:p>
        </p:txBody>
      </p:sp>
      <p:sp>
        <p:nvSpPr>
          <p:cNvPr id="6" name="Rectangle 5"/>
          <p:cNvSpPr/>
          <p:nvPr/>
        </p:nvSpPr>
        <p:spPr>
          <a:xfrm>
            <a:off x="274320" y="4032373"/>
            <a:ext cx="1531620" cy="83566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Education, training and professional development pathways reviewed</a:t>
            </a:r>
          </a:p>
        </p:txBody>
      </p:sp>
      <p:sp>
        <p:nvSpPr>
          <p:cNvPr id="7" name="Right Arrow 6"/>
          <p:cNvSpPr/>
          <p:nvPr/>
        </p:nvSpPr>
        <p:spPr>
          <a:xfrm>
            <a:off x="1965960" y="3735193"/>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354580" y="1733788"/>
            <a:ext cx="1531620" cy="854234"/>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Space-related research infrastructures and test facilities cataloged</a:t>
            </a:r>
          </a:p>
        </p:txBody>
      </p:sp>
      <p:sp>
        <p:nvSpPr>
          <p:cNvPr id="9" name="Rectangle 8"/>
          <p:cNvSpPr/>
          <p:nvPr/>
        </p:nvSpPr>
        <p:spPr>
          <a:xfrm>
            <a:off x="2354580" y="2770902"/>
            <a:ext cx="1531620" cy="83566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Shared data platforms, catalogs and repositories identified</a:t>
            </a:r>
          </a:p>
        </p:txBody>
      </p:sp>
      <p:sp>
        <p:nvSpPr>
          <p:cNvPr id="10" name="Rectangle 9"/>
          <p:cNvSpPr/>
          <p:nvPr/>
        </p:nvSpPr>
        <p:spPr>
          <a:xfrm>
            <a:off x="2354580" y="3789442"/>
            <a:ext cx="1531620" cy="105600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Standards and interoperability requirements for data and tools described</a:t>
            </a:r>
          </a:p>
        </p:txBody>
      </p:sp>
      <p:sp>
        <p:nvSpPr>
          <p:cNvPr id="11" name="Rectangle 10"/>
          <p:cNvSpPr/>
          <p:nvPr/>
        </p:nvSpPr>
        <p:spPr>
          <a:xfrm>
            <a:off x="2354580" y="5028327"/>
            <a:ext cx="1531620" cy="835661"/>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rPr dirty="0"/>
              <a:t>Constraints in access to high-quality data and infrastructure analyzed</a:t>
            </a:r>
          </a:p>
        </p:txBody>
      </p:sp>
      <p:sp>
        <p:nvSpPr>
          <p:cNvPr id="12" name="Right Arrow 11"/>
          <p:cNvSpPr/>
          <p:nvPr/>
        </p:nvSpPr>
        <p:spPr>
          <a:xfrm>
            <a:off x="4069080" y="3716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434840" y="1900451"/>
            <a:ext cx="1531620" cy="105600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Cross-sector and international research collaborations mapped</a:t>
            </a:r>
          </a:p>
        </p:txBody>
      </p:sp>
      <p:sp>
        <p:nvSpPr>
          <p:cNvPr id="14" name="Rectangle 13"/>
          <p:cNvSpPr/>
          <p:nvPr/>
        </p:nvSpPr>
        <p:spPr>
          <a:xfrm>
            <a:off x="4434840" y="3139336"/>
            <a:ext cx="1531620" cy="127635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Mechanisms for co-production between researchers, operators and policymakers analyzed</a:t>
            </a:r>
          </a:p>
        </p:txBody>
      </p:sp>
      <p:sp>
        <p:nvSpPr>
          <p:cNvPr id="15" name="Rectangle 14"/>
          <p:cNvSpPr/>
          <p:nvPr/>
        </p:nvSpPr>
        <p:spPr>
          <a:xfrm>
            <a:off x="4434840" y="4598566"/>
            <a:ext cx="1531620" cy="105600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0">
                <a:solidFill>
                  <a:srgbClr val="000000"/>
                </a:solidFill>
              </a:defRPr>
            </a:pPr>
            <a:r>
              <a:t>Governance arrangements for shared infrastructures and data assessed</a:t>
            </a:r>
          </a:p>
        </p:txBody>
      </p:sp>
      <p:sp>
        <p:nvSpPr>
          <p:cNvPr id="16" name="Right Arrow 15"/>
          <p:cNvSpPr/>
          <p:nvPr/>
        </p:nvSpPr>
        <p:spPr>
          <a:xfrm>
            <a:off x="6103620" y="372539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560820" y="1821065"/>
            <a:ext cx="1933414" cy="83566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rPr dirty="0"/>
              <a:t>Skilled and diverse workforce for space infrastructure research and operations developed</a:t>
            </a:r>
          </a:p>
        </p:txBody>
      </p:sp>
      <p:sp>
        <p:nvSpPr>
          <p:cNvPr id="18" name="Rectangle 17"/>
          <p:cNvSpPr/>
          <p:nvPr/>
        </p:nvSpPr>
        <p:spPr>
          <a:xfrm>
            <a:off x="6560820" y="2782805"/>
            <a:ext cx="1933414" cy="105600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rPr dirty="0"/>
              <a:t>Shared research infrastructures and data platforms leveraged effectively</a:t>
            </a:r>
          </a:p>
        </p:txBody>
      </p:sp>
      <p:sp>
        <p:nvSpPr>
          <p:cNvPr id="19" name="Rectangle 18"/>
          <p:cNvSpPr/>
          <p:nvPr/>
        </p:nvSpPr>
        <p:spPr>
          <a:xfrm>
            <a:off x="6560820" y="3971606"/>
            <a:ext cx="1933414" cy="83566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rPr dirty="0"/>
              <a:t>Cross-sector and international collaboration for space infrastructure strengthened</a:t>
            </a:r>
          </a:p>
        </p:txBody>
      </p:sp>
      <p:sp>
        <p:nvSpPr>
          <p:cNvPr id="20" name="Rectangle 19"/>
          <p:cNvSpPr/>
          <p:nvPr/>
        </p:nvSpPr>
        <p:spPr>
          <a:xfrm>
            <a:off x="6566266" y="4921566"/>
            <a:ext cx="1927967" cy="83566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100" b="1">
                <a:solidFill>
                  <a:srgbClr val="000000"/>
                </a:solidFill>
              </a:defRPr>
            </a:pPr>
            <a:r>
              <a:t>Capacity in emerging and under-served communities enhanced</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2025-11-16 11:42</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B457F53A-121D-5D79-B67F-1BAF9247AA29}"/>
              </a:ext>
            </a:extLst>
          </p:cNvPr>
          <p:cNvSpPr txBox="1"/>
          <p:nvPr/>
        </p:nvSpPr>
        <p:spPr>
          <a:xfrm>
            <a:off x="7132321" y="87868"/>
            <a:ext cx="1828800" cy="738664"/>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Space-Based Infrastructure Research Domain DoView Strategy Diagram</a:t>
            </a:r>
          </a:p>
        </p:txBody>
      </p:sp>
      <p:pic>
        <p:nvPicPr>
          <p:cNvPr id="24" name="Google Shape;369;p12" title="Doview new.jpeg">
            <a:extLst>
              <a:ext uri="{FF2B5EF4-FFF2-40B4-BE49-F238E27FC236}">
                <a16:creationId xmlns:a16="http://schemas.microsoft.com/office/drawing/2014/main" id="{FA8BE74D-BC9E-5F4D-E025-43ABD5707006}"/>
              </a:ext>
            </a:extLst>
          </p:cNvPr>
          <p:cNvPicPr preferRelativeResize="0"/>
          <p:nvPr/>
        </p:nvPicPr>
        <p:blipFill>
          <a:blip r:embed="rId4">
            <a:alphaModFix/>
          </a:blip>
          <a:stretch>
            <a:fillRect/>
          </a:stretch>
        </p:blipFill>
        <p:spPr>
          <a:xfrm>
            <a:off x="6968596" y="6126480"/>
            <a:ext cx="327447" cy="307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111</TotalTime>
  <Words>1888</Words>
  <Application>Microsoft Macintosh PowerPoint</Application>
  <PresentationFormat>On-screen Show (4:3)</PresentationFormat>
  <Paragraphs>192</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3</cp:revision>
  <dcterms:created xsi:type="dcterms:W3CDTF">2013-01-27T09:14:16Z</dcterms:created>
  <dcterms:modified xsi:type="dcterms:W3CDTF">2025-11-16T01:34:46Z</dcterms:modified>
  <cp:category/>
</cp:coreProperties>
</file>