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69"/>
    <p:restoredTop sz="94654"/>
  </p:normalViewPr>
  <p:slideViewPr>
    <p:cSldViewPr snapToGrid="0" snapToObjects="1">
      <p:cViewPr>
        <p:scale>
          <a:sx n="165" d="100"/>
          <a:sy n="165" d="100"/>
        </p:scale>
        <p:origin x="1264" y="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11/16/25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11/16/25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11/16/25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11/16/25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11/16/25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11/16/25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image" Target="../media/image1.jpg"/><Relationship Id="rId2" Type="http://schemas.openxmlformats.org/officeDocument/2006/relationships/slide" Target="slide2.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hyperlink" Target="http://DoViewPlanning.Org" TargetMode="External"/><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s>
</file>

<file path=ppt/slides/_rels/slide10.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slide" Target="slide1.xml"/><Relationship Id="rId1" Type="http://schemas.openxmlformats.org/officeDocument/2006/relationships/slideLayout" Target="../slideLayouts/slideLayout7.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61707" y="232803"/>
            <a:ext cx="5220586" cy="830997"/>
          </a:xfrm>
          <a:prstGeom prst="rect">
            <a:avLst/>
          </a:prstGeom>
          <a:noFill/>
        </p:spPr>
        <p:txBody>
          <a:bodyPr wrap="square">
            <a:spAutoFit/>
          </a:bodyPr>
          <a:lstStyle/>
          <a:p>
            <a:pPr algn="ctr">
              <a:defRPr sz="2400">
                <a:solidFill>
                  <a:srgbClr val="000000"/>
                </a:solidFill>
              </a:defRPr>
            </a:pPr>
            <a:r>
              <a:rPr dirty="0"/>
              <a:t>Space-Based Infrastructure Research Domain DoView Strategy Diagram</a:t>
            </a:r>
          </a:p>
        </p:txBody>
      </p:sp>
      <p:sp>
        <p:nvSpPr>
          <p:cNvPr id="3" name="Rectangle 2">
            <a:hlinkClick r:id="rId2" action="ppaction://hlinksldjump"/>
          </p:cNvPr>
          <p:cNvSpPr/>
          <p:nvPr/>
        </p:nvSpPr>
        <p:spPr>
          <a:xfrm>
            <a:off x="3582000" y="1422943"/>
            <a:ext cx="1980000" cy="72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000000"/>
                </a:solidFill>
              </a:defRPr>
            </a:pPr>
            <a:r>
              <a:t>Final Outcomes</a:t>
            </a:r>
          </a:p>
        </p:txBody>
      </p:sp>
      <p:sp>
        <p:nvSpPr>
          <p:cNvPr id="4" name="Rectangle 3"/>
          <p:cNvSpPr/>
          <p:nvPr/>
        </p:nvSpPr>
        <p:spPr>
          <a:xfrm>
            <a:off x="3582000" y="1422943"/>
            <a:ext cx="19800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a:hlinkClick r:id="rId3" action="ppaction://hlinksldjump"/>
          </p:cNvPr>
          <p:cNvSpPr/>
          <p:nvPr/>
        </p:nvSpPr>
        <p:spPr>
          <a:xfrm>
            <a:off x="1242000" y="2865212"/>
            <a:ext cx="1980000" cy="72000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Space Infrastructure Segments &amp; Value Chain</a:t>
            </a:r>
          </a:p>
        </p:txBody>
      </p:sp>
      <p:sp>
        <p:nvSpPr>
          <p:cNvPr id="7" name="Rectangle 6">
            <a:hlinkClick r:id="rId4" action="ppaction://hlinksldjump"/>
          </p:cNvPr>
          <p:cNvSpPr/>
          <p:nvPr/>
        </p:nvSpPr>
        <p:spPr>
          <a:xfrm>
            <a:off x="3582000" y="2865212"/>
            <a:ext cx="1980000" cy="72000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Critical Missions &amp; Societal Applications</a:t>
            </a:r>
          </a:p>
        </p:txBody>
      </p:sp>
      <p:sp>
        <p:nvSpPr>
          <p:cNvPr id="8" name="Rectangle 7">
            <a:hlinkClick r:id="rId5" action="ppaction://hlinksldjump"/>
          </p:cNvPr>
          <p:cNvSpPr/>
          <p:nvPr/>
        </p:nvSpPr>
        <p:spPr>
          <a:xfrm>
            <a:off x="5922000" y="2865212"/>
            <a:ext cx="1980000" cy="72000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Ground-Based Space Infrastructure &amp; Mission Operations</a:t>
            </a:r>
          </a:p>
        </p:txBody>
      </p:sp>
      <p:sp>
        <p:nvSpPr>
          <p:cNvPr id="9" name="Rectangle 8">
            <a:hlinkClick r:id="rId6" action="ppaction://hlinksldjump"/>
          </p:cNvPr>
          <p:cNvSpPr/>
          <p:nvPr/>
        </p:nvSpPr>
        <p:spPr>
          <a:xfrm>
            <a:off x="1242000" y="4017212"/>
            <a:ext cx="1980000" cy="72000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Safety, Security &amp; Resilience of Space Infrastructure</a:t>
            </a:r>
          </a:p>
        </p:txBody>
      </p:sp>
      <p:sp>
        <p:nvSpPr>
          <p:cNvPr id="10" name="Rectangle 9">
            <a:hlinkClick r:id="rId7" action="ppaction://hlinksldjump"/>
          </p:cNvPr>
          <p:cNvSpPr/>
          <p:nvPr/>
        </p:nvSpPr>
        <p:spPr>
          <a:xfrm>
            <a:off x="3582000" y="4017212"/>
            <a:ext cx="1980000" cy="72000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Policy, Regulation &amp; Governance (National &amp; International)</a:t>
            </a:r>
          </a:p>
        </p:txBody>
      </p:sp>
      <p:sp>
        <p:nvSpPr>
          <p:cNvPr id="11" name="Rectangle 10">
            <a:hlinkClick r:id="rId8" action="ppaction://hlinksldjump"/>
          </p:cNvPr>
          <p:cNvSpPr/>
          <p:nvPr/>
        </p:nvSpPr>
        <p:spPr>
          <a:xfrm>
            <a:off x="5922000" y="4017212"/>
            <a:ext cx="1980000" cy="72000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Industry, Markets &amp; Innovation Ecosystem</a:t>
            </a:r>
          </a:p>
        </p:txBody>
      </p:sp>
      <p:sp>
        <p:nvSpPr>
          <p:cNvPr id="12" name="Rectangle 11">
            <a:hlinkClick r:id="rId9" action="ppaction://hlinksldjump"/>
          </p:cNvPr>
          <p:cNvSpPr/>
          <p:nvPr/>
        </p:nvSpPr>
        <p:spPr>
          <a:xfrm>
            <a:off x="1242000" y="5169212"/>
            <a:ext cx="1980000" cy="72000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Cross-Cutting Enablers: Workforce, Data, Infrastructure &amp; Collaboration</a:t>
            </a:r>
          </a:p>
        </p:txBody>
      </p:sp>
      <p:sp>
        <p:nvSpPr>
          <p:cNvPr id="13" name="Rectangle 12">
            <a:hlinkClick r:id="rId10" action="ppaction://hlinksldjump"/>
          </p:cNvPr>
          <p:cNvSpPr/>
          <p:nvPr/>
        </p:nvSpPr>
        <p:spPr>
          <a:xfrm>
            <a:off x="5922000" y="5169212"/>
            <a:ext cx="1980000" cy="72000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Active Dissemination &amp; Translation into Policy and Operations</a:t>
            </a:r>
          </a:p>
        </p:txBody>
      </p:sp>
      <p:sp>
        <p:nvSpPr>
          <p:cNvPr id="14" name="TextBox 13"/>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15" name="TextBox 14"/>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11"/>
              </a:rPr>
              <a:t>DoViewPlanning.Org</a:t>
            </a:r>
          </a:p>
        </p:txBody>
      </p:sp>
      <p:sp>
        <p:nvSpPr>
          <p:cNvPr id="16" name="TextBox 15"/>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cxnSp>
        <p:nvCxnSpPr>
          <p:cNvPr id="18" name="Straight Connector 17">
            <a:extLst>
              <a:ext uri="{FF2B5EF4-FFF2-40B4-BE49-F238E27FC236}">
                <a16:creationId xmlns:a16="http://schemas.microsoft.com/office/drawing/2014/main" id="{5A27539D-5E2D-D892-2596-63DA3575552A}"/>
              </a:ext>
            </a:extLst>
          </p:cNvPr>
          <p:cNvCxnSpPr/>
          <p:nvPr/>
        </p:nvCxnSpPr>
        <p:spPr>
          <a:xfrm>
            <a:off x="1242000" y="2472921"/>
            <a:ext cx="6660000" cy="0"/>
          </a:xfrm>
          <a:prstGeom prst="line">
            <a:avLst/>
          </a:prstGeom>
        </p:spPr>
        <p:style>
          <a:lnRef idx="2">
            <a:schemeClr val="accent1"/>
          </a:lnRef>
          <a:fillRef idx="0">
            <a:schemeClr val="accent1"/>
          </a:fillRef>
          <a:effectRef idx="1">
            <a:schemeClr val="accent1"/>
          </a:effectRef>
          <a:fontRef idx="minor">
            <a:schemeClr val="tx1"/>
          </a:fontRef>
        </p:style>
      </p:cxnSp>
      <p:pic>
        <p:nvPicPr>
          <p:cNvPr id="19" name="Google Shape;369;p12" title="Doview new.jpeg">
            <a:extLst>
              <a:ext uri="{FF2B5EF4-FFF2-40B4-BE49-F238E27FC236}">
                <a16:creationId xmlns:a16="http://schemas.microsoft.com/office/drawing/2014/main" id="{DB748A22-E95E-447F-D03C-94120A3E8EF3}"/>
              </a:ext>
            </a:extLst>
          </p:cNvPr>
          <p:cNvPicPr preferRelativeResize="0"/>
          <p:nvPr/>
        </p:nvPicPr>
        <p:blipFill>
          <a:blip r:embed="rId12">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3" name="Rectangle 2"/>
          <p:cNvSpPr/>
          <p:nvPr/>
        </p:nvSpPr>
        <p:spPr>
          <a:xfrm>
            <a:off x="457200" y="868680"/>
            <a:ext cx="8229600" cy="41148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000000"/>
                </a:solidFill>
              </a:defRPr>
            </a:pPr>
            <a:r>
              <a:t>Active Dissemination &amp; Translation into Policy and Operations</a:t>
            </a:r>
          </a:p>
        </p:txBody>
      </p:sp>
      <p:sp>
        <p:nvSpPr>
          <p:cNvPr id="5" name="Rectangle 4"/>
          <p:cNvSpPr/>
          <p:nvPr/>
        </p:nvSpPr>
        <p:spPr>
          <a:xfrm>
            <a:off x="678051" y="2432486"/>
            <a:ext cx="1531620" cy="83566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Priority decision-maker and practitioner audiences identified</a:t>
            </a:r>
          </a:p>
        </p:txBody>
      </p:sp>
      <p:sp>
        <p:nvSpPr>
          <p:cNvPr id="6" name="Rectangle 5"/>
          <p:cNvSpPr/>
          <p:nvPr/>
        </p:nvSpPr>
        <p:spPr>
          <a:xfrm>
            <a:off x="678051" y="3507977"/>
            <a:ext cx="1531620" cy="1060133"/>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Information needs and decision cycles of policy, regulatory and operational users analyzed</a:t>
            </a:r>
          </a:p>
        </p:txBody>
      </p:sp>
      <p:sp>
        <p:nvSpPr>
          <p:cNvPr id="7" name="Rectangle 6"/>
          <p:cNvSpPr/>
          <p:nvPr/>
        </p:nvSpPr>
        <p:spPr>
          <a:xfrm>
            <a:off x="678051" y="4750991"/>
            <a:ext cx="1531620" cy="83566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Barriers to uptake of research insights characterized</a:t>
            </a:r>
          </a:p>
        </p:txBody>
      </p:sp>
      <p:sp>
        <p:nvSpPr>
          <p:cNvPr id="8" name="Right Arrow 7"/>
          <p:cNvSpPr/>
          <p:nvPr/>
        </p:nvSpPr>
        <p:spPr>
          <a:xfrm>
            <a:off x="2346831" y="3705463"/>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758311" y="1653778"/>
            <a:ext cx="1531620" cy="83566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Synthesized policy briefs, playbooks and technical guidelines produced</a:t>
            </a:r>
          </a:p>
        </p:txBody>
      </p:sp>
      <p:sp>
        <p:nvSpPr>
          <p:cNvPr id="10" name="Rectangle 9"/>
          <p:cNvSpPr/>
          <p:nvPr/>
        </p:nvSpPr>
        <p:spPr>
          <a:xfrm>
            <a:off x="2758311" y="2672318"/>
            <a:ext cx="1531620" cy="83566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Scenario tools, dashboards and decision-support products created</a:t>
            </a:r>
          </a:p>
        </p:txBody>
      </p:sp>
      <p:sp>
        <p:nvSpPr>
          <p:cNvPr id="11" name="Rectangle 10"/>
          <p:cNvSpPr/>
          <p:nvPr/>
        </p:nvSpPr>
        <p:spPr>
          <a:xfrm>
            <a:off x="2758311" y="3690858"/>
            <a:ext cx="1531620" cy="1056005"/>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Practitioner-focused training, workshops and communities of practice developed</a:t>
            </a:r>
          </a:p>
        </p:txBody>
      </p:sp>
      <p:sp>
        <p:nvSpPr>
          <p:cNvPr id="12" name="Rectangle 11"/>
          <p:cNvSpPr/>
          <p:nvPr/>
        </p:nvSpPr>
        <p:spPr>
          <a:xfrm>
            <a:off x="2758311" y="4929743"/>
            <a:ext cx="1531620" cy="1056005"/>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Tailored communication formats for different audiences designed</a:t>
            </a:r>
          </a:p>
        </p:txBody>
      </p:sp>
      <p:sp>
        <p:nvSpPr>
          <p:cNvPr id="13" name="Right Arrow 12"/>
          <p:cNvSpPr/>
          <p:nvPr/>
        </p:nvSpPr>
        <p:spPr>
          <a:xfrm>
            <a:off x="4427091" y="3705463"/>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838571" y="2231468"/>
            <a:ext cx="1531620" cy="1097755"/>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Long-term relationships between researchers, agencies and operators established</a:t>
            </a:r>
          </a:p>
        </p:txBody>
      </p:sp>
      <p:sp>
        <p:nvSpPr>
          <p:cNvPr id="15" name="Rectangle 14"/>
          <p:cNvSpPr/>
          <p:nvPr/>
        </p:nvSpPr>
        <p:spPr>
          <a:xfrm>
            <a:off x="4838571" y="3512104"/>
            <a:ext cx="1531620" cy="83566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Joint problem-framing and agenda-setting processes conducted</a:t>
            </a:r>
          </a:p>
        </p:txBody>
      </p:sp>
      <p:sp>
        <p:nvSpPr>
          <p:cNvPr id="16" name="Rectangle 15"/>
          <p:cNvSpPr/>
          <p:nvPr/>
        </p:nvSpPr>
        <p:spPr>
          <a:xfrm>
            <a:off x="4838571" y="4530644"/>
            <a:ext cx="1531620" cy="909261"/>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Co-designed pilots and demonstration projects for operational integration delivered</a:t>
            </a:r>
          </a:p>
        </p:txBody>
      </p:sp>
      <p:sp>
        <p:nvSpPr>
          <p:cNvPr id="17" name="Right Arrow 16"/>
          <p:cNvSpPr/>
          <p:nvPr/>
        </p:nvSpPr>
        <p:spPr>
          <a:xfrm>
            <a:off x="6507351" y="3705463"/>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6918831" y="1942703"/>
            <a:ext cx="1531620" cy="1056005"/>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Research findings systematically embedded into policy, regulation and guidance</a:t>
            </a:r>
          </a:p>
        </p:txBody>
      </p:sp>
      <p:sp>
        <p:nvSpPr>
          <p:cNvPr id="19" name="Rectangle 18"/>
          <p:cNvSpPr/>
          <p:nvPr/>
        </p:nvSpPr>
        <p:spPr>
          <a:xfrm>
            <a:off x="6918831" y="3181588"/>
            <a:ext cx="1531620" cy="1056005"/>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Operational practices and procedures enhanced using research-based tools</a:t>
            </a:r>
          </a:p>
        </p:txBody>
      </p:sp>
      <p:sp>
        <p:nvSpPr>
          <p:cNvPr id="20" name="Rectangle 19"/>
          <p:cNvSpPr/>
          <p:nvPr/>
        </p:nvSpPr>
        <p:spPr>
          <a:xfrm>
            <a:off x="6918831" y="4420473"/>
            <a:ext cx="1531620" cy="1276350"/>
          </a:xfrm>
          <a:prstGeom prst="rect">
            <a:avLst/>
          </a:prstGeom>
          <a:solidFill>
            <a:srgbClr val="E0FDFF"/>
          </a:solidFill>
          <a:ln>
            <a:solidFill>
              <a:srgbClr val="E0FD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Mutual trust and shared understanding between researchers and decision-makers strengthened</a:t>
            </a:r>
          </a:p>
        </p:txBody>
      </p:sp>
      <p:sp>
        <p:nvSpPr>
          <p:cNvPr id="21" name="TextBox 20"/>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22" name="TextBox 21"/>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3" name="TextBox 22">
            <a:extLst>
              <a:ext uri="{FF2B5EF4-FFF2-40B4-BE49-F238E27FC236}">
                <a16:creationId xmlns:a16="http://schemas.microsoft.com/office/drawing/2014/main" id="{4B6A2AF8-1B6A-5FE9-B69A-1AB6690F3BA6}"/>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24" name="Google Shape;369;p12" title="Doview new.jpeg">
            <a:extLst>
              <a:ext uri="{FF2B5EF4-FFF2-40B4-BE49-F238E27FC236}">
                <a16:creationId xmlns:a16="http://schemas.microsoft.com/office/drawing/2014/main" id="{7520935F-B4CD-7992-B5F9-71CE1FDB7F41}"/>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4" name="TextBox 3"/>
          <p:cNvSpPr txBox="1"/>
          <p:nvPr/>
        </p:nvSpPr>
        <p:spPr>
          <a:xfrm>
            <a:off x="457200" y="777240"/>
            <a:ext cx="8229600" cy="548640"/>
          </a:xfrm>
          <a:prstGeom prst="rect">
            <a:avLst/>
          </a:prstGeom>
          <a:noFill/>
        </p:spPr>
        <p:txBody>
          <a:bodyPr wrap="none">
            <a:spAutoFit/>
          </a:bodyPr>
          <a:lstStyle/>
          <a:p>
            <a:pPr algn="ctr">
              <a:defRPr sz="2200">
                <a:solidFill>
                  <a:srgbClr val="000000"/>
                </a:solidFill>
              </a:defRPr>
            </a:pPr>
            <a:r>
              <a:t>What is a DoView?</a:t>
            </a:r>
          </a:p>
        </p:txBody>
      </p:sp>
      <p:sp>
        <p:nvSpPr>
          <p:cNvPr id="5" name="TextBox 4"/>
          <p:cNvSpPr txBox="1"/>
          <p:nvPr/>
        </p:nvSpPr>
        <p:spPr>
          <a:xfrm>
            <a:off x="640080" y="1463040"/>
            <a:ext cx="7863840" cy="4480560"/>
          </a:xfrm>
          <a:prstGeom prst="rect">
            <a:avLst/>
          </a:prstGeom>
          <a:noFill/>
        </p:spPr>
        <p:txBody>
          <a:bodyPr wrap="square" tIns="0" bIns="0">
            <a:spAutoFit/>
          </a:bodyPr>
          <a:lstStyle/>
          <a:p>
            <a:pPr algn="l">
              <a:defRPr sz="1600">
                <a:solidFill>
                  <a:srgbClr val="000000"/>
                </a:solidFill>
              </a:defRPr>
            </a:pPr>
            <a:r>
              <a:t>A DoView is a new type of diagram used to clarify the underlying ‘This-Then’ logic behind any issue. For example, in strategy and planning, all planning approaches are based on assumptions such as: if we do THIS, THEN that will happen.</a:t>
            </a:r>
            <a:br/>
            <a:br/>
            <a:r>
              <a:t>A DoView makes these assumptions explicit, allowing them to be examined, evaluated and used to make better strategic decisions. A DoView works as a shared thinking tool, helping teams align their mental models about objectives. In planning, DoViews assist with prioritizing outcomes, placing indicators next to the boxes they measure, aligning activities with outcomes, measuring performance, evaluating impact, and guiding improvement efforts.</a:t>
            </a:r>
            <a:br/>
            <a:br/>
            <a:r>
              <a:t>DoViews can also analyze any document that is being used to think strategically about taking action—it surfaces the implicit ‘This-Then’ claims. For example, a DoView of a scientific paper reveals its logical structure, making it easier to summarize and understand. DoViewing a document highlights its implications for action.</a:t>
            </a:r>
            <a:br/>
            <a:br/>
            <a:r>
              <a:t>To generate a DoView about anything, visit DoViewPlanning.Org for the free AI DoView Drawing Prompt (ChatGPT). DoViews are powerful for summarizing any complex content and accelerating understanding prior to taking any type of action in the world.</a:t>
            </a:r>
          </a:p>
        </p:txBody>
      </p:sp>
      <p:sp>
        <p:nvSpPr>
          <p:cNvPr id="6" name="TextBox 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7" name="TextBox 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8" name="TextBox 7">
            <a:extLst>
              <a:ext uri="{FF2B5EF4-FFF2-40B4-BE49-F238E27FC236}">
                <a16:creationId xmlns:a16="http://schemas.microsoft.com/office/drawing/2014/main" id="{177B5312-0DAC-296B-D565-F05F29DBBA07}"/>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9" name="Google Shape;369;p12" title="Doview new.jpeg">
            <a:extLst>
              <a:ext uri="{FF2B5EF4-FFF2-40B4-BE49-F238E27FC236}">
                <a16:creationId xmlns:a16="http://schemas.microsoft.com/office/drawing/2014/main" id="{03F678B9-6F52-C119-FE37-06041DD44B1F}"/>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3" name="Rectangle 2"/>
          <p:cNvSpPr/>
          <p:nvPr/>
        </p:nvSpPr>
        <p:spPr>
          <a:xfrm>
            <a:off x="457200" y="868680"/>
            <a:ext cx="8229600" cy="41148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2000" b="1">
                <a:solidFill>
                  <a:srgbClr val="000000"/>
                </a:solidFill>
                <a:latin typeface="Calibri"/>
              </a:defRPr>
            </a:pPr>
            <a:r>
              <a:t>Final Outcomes</a:t>
            </a:r>
          </a:p>
        </p:txBody>
      </p:sp>
      <p:sp>
        <p:nvSpPr>
          <p:cNvPr id="4" name="Rectangle 3"/>
          <p:cNvSpPr/>
          <p:nvPr/>
        </p:nvSpPr>
        <p:spPr>
          <a:xfrm>
            <a:off x="457200" y="868680"/>
            <a:ext cx="82296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685800" y="1554480"/>
            <a:ext cx="7772400" cy="5445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0">
                <a:solidFill>
                  <a:srgbClr val="000000"/>
                </a:solidFill>
                <a:latin typeface="Calibri"/>
              </a:defRPr>
            </a:pPr>
            <a:r>
              <a:rPr lang="en-NZ" dirty="0"/>
              <a:t>Space-based infrastructure dependencies and cross-domain interdependencies (space–cyber–terrestrial) clarified.</a:t>
            </a:r>
          </a:p>
        </p:txBody>
      </p:sp>
      <p:sp>
        <p:nvSpPr>
          <p:cNvPr id="7" name="Rectangle 6"/>
          <p:cNvSpPr/>
          <p:nvPr/>
        </p:nvSpPr>
        <p:spPr>
          <a:xfrm>
            <a:off x="685800" y="155448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685800" y="2199060"/>
            <a:ext cx="7772400" cy="5763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0">
                <a:solidFill>
                  <a:srgbClr val="000000"/>
                </a:solidFill>
                <a:latin typeface="Calibri"/>
              </a:defRPr>
            </a:pPr>
            <a:r>
              <a:rPr lang="en-NZ" dirty="0"/>
              <a:t>Critical service vulnerabilities, single points of failure, and performance </a:t>
            </a:r>
            <a:r>
              <a:rPr lang="en-NZ" dirty="0" err="1"/>
              <a:t>behavior</a:t>
            </a:r>
            <a:r>
              <a:rPr lang="en-NZ" dirty="0"/>
              <a:t> of space infrastructure </a:t>
            </a:r>
            <a:r>
              <a:rPr lang="en-NZ" dirty="0" err="1"/>
              <a:t>analyzed</a:t>
            </a:r>
            <a:r>
              <a:rPr lang="en-NZ" dirty="0"/>
              <a:t>.</a:t>
            </a:r>
          </a:p>
        </p:txBody>
      </p:sp>
      <p:sp>
        <p:nvSpPr>
          <p:cNvPr id="9" name="Rectangle 8"/>
          <p:cNvSpPr/>
          <p:nvPr/>
        </p:nvSpPr>
        <p:spPr>
          <a:xfrm>
            <a:off x="685800" y="219906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685800" y="2953440"/>
            <a:ext cx="7772400" cy="5583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0">
                <a:solidFill>
                  <a:srgbClr val="000000"/>
                </a:solidFill>
                <a:latin typeface="Calibri"/>
              </a:defRPr>
            </a:pPr>
            <a:r>
              <a:rPr lang="en-NZ" dirty="0"/>
              <a:t>Alternative architectures, redundancy options, and cost–risk–benefit profiles for major investment choices evaluated and developed.</a:t>
            </a:r>
          </a:p>
        </p:txBody>
      </p:sp>
      <p:sp>
        <p:nvSpPr>
          <p:cNvPr id="11" name="Rectangle 10"/>
          <p:cNvSpPr/>
          <p:nvPr/>
        </p:nvSpPr>
        <p:spPr>
          <a:xfrm>
            <a:off x="685800" y="288450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685800" y="3646350"/>
            <a:ext cx="7772400" cy="55692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0">
                <a:solidFill>
                  <a:srgbClr val="000000"/>
                </a:solidFill>
                <a:latin typeface="Calibri"/>
              </a:defRPr>
            </a:pPr>
            <a:r>
              <a:rPr lang="en-NZ" dirty="0"/>
              <a:t>Regulatory, procurement, and design standards for space-based infrastructure updated based on research evidence</a:t>
            </a:r>
          </a:p>
        </p:txBody>
      </p:sp>
      <p:sp>
        <p:nvSpPr>
          <p:cNvPr id="13" name="Rectangle 12"/>
          <p:cNvSpPr/>
          <p:nvPr/>
        </p:nvSpPr>
        <p:spPr>
          <a:xfrm>
            <a:off x="685800" y="361827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685800" y="4347779"/>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Rectangle 15"/>
          <p:cNvSpPr/>
          <p:nvPr/>
        </p:nvSpPr>
        <p:spPr>
          <a:xfrm>
            <a:off x="685800" y="4925448"/>
            <a:ext cx="7772400" cy="342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0">
                <a:solidFill>
                  <a:srgbClr val="000000"/>
                </a:solidFill>
                <a:latin typeface="Calibri"/>
              </a:defRPr>
            </a:pPr>
            <a:r>
              <a:rPr lang="en-AU" dirty="0"/>
              <a:t>Economic and societal value from space infrastructure maximized</a:t>
            </a:r>
            <a:endParaRPr dirty="0"/>
          </a:p>
        </p:txBody>
      </p:sp>
      <p:sp>
        <p:nvSpPr>
          <p:cNvPr id="17" name="Rectangle 16"/>
          <p:cNvSpPr/>
          <p:nvPr/>
        </p:nvSpPr>
        <p:spPr>
          <a:xfrm>
            <a:off x="685800" y="490635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685800" y="6766560"/>
            <a:ext cx="7772400" cy="8229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0">
                <a:solidFill>
                  <a:srgbClr val="000000"/>
                </a:solidFill>
                <a:latin typeface="Calibri"/>
              </a:defRPr>
            </a:pPr>
            <a:r>
              <a:t>Regulatory, procurement and design standards updated based on research</a:t>
            </a:r>
          </a:p>
        </p:txBody>
      </p:sp>
      <p:sp>
        <p:nvSpPr>
          <p:cNvPr id="19" name="Rectangle 18"/>
          <p:cNvSpPr/>
          <p:nvPr/>
        </p:nvSpPr>
        <p:spPr>
          <a:xfrm>
            <a:off x="685800" y="676656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Rectangle 21">
            <a:extLst>
              <a:ext uri="{FF2B5EF4-FFF2-40B4-BE49-F238E27FC236}">
                <a16:creationId xmlns:a16="http://schemas.microsoft.com/office/drawing/2014/main" id="{226F8E6A-452C-CB43-E4C2-50FA3F0E34B7}"/>
              </a:ext>
            </a:extLst>
          </p:cNvPr>
          <p:cNvSpPr/>
          <p:nvPr/>
        </p:nvSpPr>
        <p:spPr>
          <a:xfrm>
            <a:off x="685800" y="4363736"/>
            <a:ext cx="7772400" cy="37494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0">
                <a:solidFill>
                  <a:srgbClr val="000000"/>
                </a:solidFill>
                <a:latin typeface="Calibri"/>
              </a:defRPr>
            </a:pPr>
            <a:r>
              <a:rPr lang="en-NZ" dirty="0"/>
              <a:t>Continuity of critical space-enabled services protected</a:t>
            </a:r>
          </a:p>
        </p:txBody>
      </p:sp>
      <p:sp>
        <p:nvSpPr>
          <p:cNvPr id="23" name="Rectangle 22">
            <a:extLst>
              <a:ext uri="{FF2B5EF4-FFF2-40B4-BE49-F238E27FC236}">
                <a16:creationId xmlns:a16="http://schemas.microsoft.com/office/drawing/2014/main" id="{8BB6A252-8D16-7671-FEE2-37EF54403323}"/>
              </a:ext>
            </a:extLst>
          </p:cNvPr>
          <p:cNvSpPr/>
          <p:nvPr/>
        </p:nvSpPr>
        <p:spPr>
          <a:xfrm>
            <a:off x="685800" y="5450040"/>
            <a:ext cx="7772400" cy="54936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600" b="0">
                <a:solidFill>
                  <a:srgbClr val="000000"/>
                </a:solidFill>
                <a:latin typeface="Calibri"/>
              </a:defRPr>
            </a:pPr>
            <a:r>
              <a:rPr lang="en-AU" dirty="0"/>
              <a:t>National security, strategic stability, and long-term sustainability of the orbital environment strengthened</a:t>
            </a:r>
            <a:endParaRPr dirty="0"/>
          </a:p>
        </p:txBody>
      </p:sp>
      <p:sp>
        <p:nvSpPr>
          <p:cNvPr id="24" name="Rectangle 23">
            <a:extLst>
              <a:ext uri="{FF2B5EF4-FFF2-40B4-BE49-F238E27FC236}">
                <a16:creationId xmlns:a16="http://schemas.microsoft.com/office/drawing/2014/main" id="{A37CE1A5-BB3C-0218-E9CA-0160FEDA4E16}"/>
              </a:ext>
            </a:extLst>
          </p:cNvPr>
          <p:cNvSpPr/>
          <p:nvPr/>
        </p:nvSpPr>
        <p:spPr>
          <a:xfrm>
            <a:off x="685800" y="5441040"/>
            <a:ext cx="7772400" cy="18000"/>
          </a:xfrm>
          <a:prstGeom prst="rect">
            <a:avLst/>
          </a:prstGeom>
          <a:solidFill>
            <a:srgbClr val="BEBEB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5" name="TextBox 24">
            <a:extLst>
              <a:ext uri="{FF2B5EF4-FFF2-40B4-BE49-F238E27FC236}">
                <a16:creationId xmlns:a16="http://schemas.microsoft.com/office/drawing/2014/main" id="{77543E83-2892-F89C-FA18-C0EBEBDF4266}"/>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26" name="Google Shape;369;p12" title="Doview new.jpeg">
            <a:extLst>
              <a:ext uri="{FF2B5EF4-FFF2-40B4-BE49-F238E27FC236}">
                <a16:creationId xmlns:a16="http://schemas.microsoft.com/office/drawing/2014/main" id="{868727CF-3013-17C7-3DC4-7B1B007FDE94}"/>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3" name="Rectangle 2"/>
          <p:cNvSpPr/>
          <p:nvPr/>
        </p:nvSpPr>
        <p:spPr>
          <a:xfrm>
            <a:off x="457200" y="868680"/>
            <a:ext cx="8229600" cy="41148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000000"/>
                </a:solidFill>
              </a:defRPr>
            </a:pPr>
            <a:r>
              <a:t>Space Infrastructure Segments &amp; Value Chain</a:t>
            </a:r>
          </a:p>
        </p:txBody>
      </p:sp>
      <p:sp>
        <p:nvSpPr>
          <p:cNvPr id="5" name="Rectangle 4"/>
          <p:cNvSpPr/>
          <p:nvPr/>
        </p:nvSpPr>
        <p:spPr>
          <a:xfrm>
            <a:off x="727816" y="1537573"/>
            <a:ext cx="1531620" cy="127635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Space infrastructure segments (launch, space, ground, link, user) clarified</a:t>
            </a:r>
          </a:p>
        </p:txBody>
      </p:sp>
      <p:sp>
        <p:nvSpPr>
          <p:cNvPr id="6" name="Rectangle 5"/>
          <p:cNvSpPr/>
          <p:nvPr/>
        </p:nvSpPr>
        <p:spPr>
          <a:xfrm>
            <a:off x="727816" y="2996803"/>
            <a:ext cx="1531620" cy="1056005"/>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Upstream and downstream activities along the value chain described</a:t>
            </a:r>
          </a:p>
        </p:txBody>
      </p:sp>
      <p:sp>
        <p:nvSpPr>
          <p:cNvPr id="7" name="Rectangle 6"/>
          <p:cNvSpPr/>
          <p:nvPr/>
        </p:nvSpPr>
        <p:spPr>
          <a:xfrm>
            <a:off x="727816" y="4235688"/>
            <a:ext cx="1531620" cy="83566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Representative mission and service types across segments cataloged</a:t>
            </a:r>
          </a:p>
        </p:txBody>
      </p:sp>
      <p:sp>
        <p:nvSpPr>
          <p:cNvPr id="8" name="Rectangle 7"/>
          <p:cNvSpPr/>
          <p:nvPr/>
        </p:nvSpPr>
        <p:spPr>
          <a:xfrm>
            <a:off x="727816" y="5254228"/>
            <a:ext cx="1531620" cy="73152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Key public and private actors per segment identified</a:t>
            </a:r>
          </a:p>
        </p:txBody>
      </p:sp>
      <p:sp>
        <p:nvSpPr>
          <p:cNvPr id="9" name="Right Arrow 8"/>
          <p:cNvSpPr/>
          <p:nvPr/>
        </p:nvSpPr>
        <p:spPr>
          <a:xfrm>
            <a:off x="2396596" y="36473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2808076" y="2325290"/>
            <a:ext cx="1531620" cy="83566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Constellation and orbital architectures characterized</a:t>
            </a:r>
          </a:p>
        </p:txBody>
      </p:sp>
      <p:sp>
        <p:nvSpPr>
          <p:cNvPr id="11" name="Rectangle 10"/>
          <p:cNvSpPr/>
          <p:nvPr/>
        </p:nvSpPr>
        <p:spPr>
          <a:xfrm>
            <a:off x="2808076" y="3343830"/>
            <a:ext cx="1531620" cy="83566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Ground and user segment architectures documented</a:t>
            </a:r>
          </a:p>
        </p:txBody>
      </p:sp>
      <p:sp>
        <p:nvSpPr>
          <p:cNvPr id="12" name="Rectangle 11"/>
          <p:cNvSpPr/>
          <p:nvPr/>
        </p:nvSpPr>
        <p:spPr>
          <a:xfrm>
            <a:off x="2808076" y="4362370"/>
            <a:ext cx="1531620" cy="83566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Data and control flows across the value chain visualized</a:t>
            </a:r>
          </a:p>
        </p:txBody>
      </p:sp>
      <p:sp>
        <p:nvSpPr>
          <p:cNvPr id="13" name="Right Arrow 12"/>
          <p:cNvSpPr/>
          <p:nvPr/>
        </p:nvSpPr>
        <p:spPr>
          <a:xfrm>
            <a:off x="4476856" y="36473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888336" y="2776458"/>
            <a:ext cx="1531620" cy="1056005"/>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Capacity, coverage and latency characteristics across segments quantified</a:t>
            </a:r>
          </a:p>
        </p:txBody>
      </p:sp>
      <p:sp>
        <p:nvSpPr>
          <p:cNvPr id="15" name="Rectangle 14"/>
          <p:cNvSpPr/>
          <p:nvPr/>
        </p:nvSpPr>
        <p:spPr>
          <a:xfrm>
            <a:off x="4888336" y="4015343"/>
            <a:ext cx="1531620" cy="73152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Spectrum, orbital slot and regulatory constraints mapped</a:t>
            </a:r>
          </a:p>
        </p:txBody>
      </p:sp>
      <p:sp>
        <p:nvSpPr>
          <p:cNvPr id="16" name="Right Arrow 15"/>
          <p:cNvSpPr/>
          <p:nvPr/>
        </p:nvSpPr>
        <p:spPr>
          <a:xfrm>
            <a:off x="6557116" y="36473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968596" y="2215118"/>
            <a:ext cx="1531620" cy="83566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Segment-level criticality and substitution options assessed</a:t>
            </a:r>
          </a:p>
        </p:txBody>
      </p:sp>
      <p:sp>
        <p:nvSpPr>
          <p:cNvPr id="18" name="Rectangle 17"/>
          <p:cNvSpPr/>
          <p:nvPr/>
        </p:nvSpPr>
        <p:spPr>
          <a:xfrm>
            <a:off x="6968596" y="3233658"/>
            <a:ext cx="1531620" cy="835660"/>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Bottlenecks and congestion points along the value chain identified</a:t>
            </a:r>
          </a:p>
        </p:txBody>
      </p:sp>
      <p:sp>
        <p:nvSpPr>
          <p:cNvPr id="19" name="Rectangle 18"/>
          <p:cNvSpPr/>
          <p:nvPr/>
        </p:nvSpPr>
        <p:spPr>
          <a:xfrm>
            <a:off x="6968596" y="4252198"/>
            <a:ext cx="1531620" cy="1056005"/>
          </a:xfrm>
          <a:prstGeom prst="rect">
            <a:avLst/>
          </a:prstGeom>
          <a:solidFill>
            <a:srgbClr val="FFFFBA"/>
          </a:solidFill>
          <a:ln>
            <a:solidFill>
              <a:srgbClr val="FFFFBA"/>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Priority infrastructure segments for targeted research prioritized</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C813F8C0-D731-B30F-B882-A7FD5EEC64EC}"/>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23" name="Google Shape;369;p12" title="Doview new.jpeg">
            <a:extLst>
              <a:ext uri="{FF2B5EF4-FFF2-40B4-BE49-F238E27FC236}">
                <a16:creationId xmlns:a16="http://schemas.microsoft.com/office/drawing/2014/main" id="{CEFDD6F1-84EB-8315-FBC0-951BBE88C689}"/>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3" name="Rectangle 2"/>
          <p:cNvSpPr/>
          <p:nvPr/>
        </p:nvSpPr>
        <p:spPr>
          <a:xfrm>
            <a:off x="457200" y="868680"/>
            <a:ext cx="8229600" cy="41148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000000"/>
                </a:solidFill>
              </a:defRPr>
            </a:pPr>
            <a:r>
              <a:t>Critical Missions &amp; Societal Applications</a:t>
            </a:r>
          </a:p>
        </p:txBody>
      </p:sp>
      <p:sp>
        <p:nvSpPr>
          <p:cNvPr id="5" name="Rectangle 4"/>
          <p:cNvSpPr/>
          <p:nvPr/>
        </p:nvSpPr>
        <p:spPr>
          <a:xfrm>
            <a:off x="670301" y="1591135"/>
            <a:ext cx="1531620" cy="127635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Core mission families (communications, navigation/PNT, Earth observation, timing) described</a:t>
            </a:r>
          </a:p>
        </p:txBody>
      </p:sp>
      <p:sp>
        <p:nvSpPr>
          <p:cNvPr id="6" name="Rectangle 5"/>
          <p:cNvSpPr/>
          <p:nvPr/>
        </p:nvSpPr>
        <p:spPr>
          <a:xfrm>
            <a:off x="670301" y="3050365"/>
            <a:ext cx="1531620" cy="127635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Civil, commercial, security and scientific applications grouped by mission family</a:t>
            </a:r>
          </a:p>
        </p:txBody>
      </p:sp>
      <p:sp>
        <p:nvSpPr>
          <p:cNvPr id="7" name="Rectangle 6"/>
          <p:cNvSpPr/>
          <p:nvPr/>
        </p:nvSpPr>
        <p:spPr>
          <a:xfrm>
            <a:off x="670301" y="4509595"/>
            <a:ext cx="1531620" cy="1496694"/>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Cross-cutting public good applications (disaster response, climate monitoring, health, food security) mapped</a:t>
            </a:r>
          </a:p>
        </p:txBody>
      </p:sp>
      <p:sp>
        <p:nvSpPr>
          <p:cNvPr id="8" name="Right Arrow 7"/>
          <p:cNvSpPr/>
          <p:nvPr/>
        </p:nvSpPr>
        <p:spPr>
          <a:xfrm>
            <a:off x="2339081" y="3684412"/>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750561" y="2541095"/>
            <a:ext cx="1531620" cy="1056005"/>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Sectoral dependencies on each mission family quantified where possible</a:t>
            </a:r>
          </a:p>
        </p:txBody>
      </p:sp>
      <p:sp>
        <p:nvSpPr>
          <p:cNvPr id="10" name="Rectangle 9"/>
          <p:cNvSpPr/>
          <p:nvPr/>
        </p:nvSpPr>
        <p:spPr>
          <a:xfrm>
            <a:off x="2750561" y="3779980"/>
            <a:ext cx="1531620" cy="127635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Cross-border and regional dependencies on shared space infrastructure described</a:t>
            </a:r>
          </a:p>
        </p:txBody>
      </p:sp>
      <p:sp>
        <p:nvSpPr>
          <p:cNvPr id="11" name="Right Arrow 10"/>
          <p:cNvSpPr/>
          <p:nvPr/>
        </p:nvSpPr>
        <p:spPr>
          <a:xfrm>
            <a:off x="4419341" y="3684412"/>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4830821" y="1574625"/>
            <a:ext cx="1531620" cy="1056005"/>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Loss-of-service and degradation scenarios for key applications defined</a:t>
            </a:r>
          </a:p>
        </p:txBody>
      </p:sp>
      <p:sp>
        <p:nvSpPr>
          <p:cNvPr id="13" name="Rectangle 12"/>
          <p:cNvSpPr/>
          <p:nvPr/>
        </p:nvSpPr>
        <p:spPr>
          <a:xfrm>
            <a:off x="4830821" y="2813510"/>
            <a:ext cx="1531620" cy="1056005"/>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Economic and societal impact pathways from mission disruption analyzed</a:t>
            </a:r>
          </a:p>
        </p:txBody>
      </p:sp>
      <p:sp>
        <p:nvSpPr>
          <p:cNvPr id="14" name="Rectangle 13"/>
          <p:cNvSpPr/>
          <p:nvPr/>
        </p:nvSpPr>
        <p:spPr>
          <a:xfrm>
            <a:off x="4830821" y="4052395"/>
            <a:ext cx="1531620" cy="73152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Threat profiles per mission family synthesized</a:t>
            </a:r>
          </a:p>
        </p:txBody>
      </p:sp>
      <p:sp>
        <p:nvSpPr>
          <p:cNvPr id="15" name="Rectangle 14"/>
          <p:cNvSpPr/>
          <p:nvPr/>
        </p:nvSpPr>
        <p:spPr>
          <a:xfrm>
            <a:off x="4830821" y="4966795"/>
            <a:ext cx="1531620" cy="1056005"/>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Redundancy, diversification and substitution options per mission family assessed</a:t>
            </a:r>
          </a:p>
        </p:txBody>
      </p:sp>
      <p:sp>
        <p:nvSpPr>
          <p:cNvPr id="16" name="Right Arrow 15"/>
          <p:cNvSpPr/>
          <p:nvPr/>
        </p:nvSpPr>
        <p:spPr>
          <a:xfrm>
            <a:off x="6499601" y="3684412"/>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911081" y="2252170"/>
            <a:ext cx="1531620" cy="83566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Priority mission families for resilience-focused research identified</a:t>
            </a:r>
          </a:p>
        </p:txBody>
      </p:sp>
      <p:sp>
        <p:nvSpPr>
          <p:cNvPr id="18" name="Rectangle 17"/>
          <p:cNvSpPr/>
          <p:nvPr/>
        </p:nvSpPr>
        <p:spPr>
          <a:xfrm>
            <a:off x="6911081" y="3270710"/>
            <a:ext cx="1531620" cy="1056005"/>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High-impact application domains targeted for demonstration projects selected</a:t>
            </a:r>
          </a:p>
        </p:txBody>
      </p:sp>
      <p:sp>
        <p:nvSpPr>
          <p:cNvPr id="19" name="Rectangle 18"/>
          <p:cNvSpPr/>
          <p:nvPr/>
        </p:nvSpPr>
        <p:spPr>
          <a:xfrm>
            <a:off x="6911081" y="4509595"/>
            <a:ext cx="1531620" cy="835660"/>
          </a:xfrm>
          <a:prstGeom prst="rect">
            <a:avLst/>
          </a:prstGeom>
          <a:solidFill>
            <a:srgbClr val="F9D3D4"/>
          </a:solidFill>
          <a:ln>
            <a:solidFill>
              <a:srgbClr val="F9D3D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Mission-specific investment and policy priorities informed</a:t>
            </a:r>
          </a:p>
        </p:txBody>
      </p:sp>
      <p:sp>
        <p:nvSpPr>
          <p:cNvPr id="20" name="TextBox 19"/>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21" name="TextBox 20"/>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2" name="TextBox 21">
            <a:extLst>
              <a:ext uri="{FF2B5EF4-FFF2-40B4-BE49-F238E27FC236}">
                <a16:creationId xmlns:a16="http://schemas.microsoft.com/office/drawing/2014/main" id="{85781DC1-B76E-32C1-2762-2D61FB700C94}"/>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23" name="Google Shape;369;p12" title="Doview new.jpeg">
            <a:extLst>
              <a:ext uri="{FF2B5EF4-FFF2-40B4-BE49-F238E27FC236}">
                <a16:creationId xmlns:a16="http://schemas.microsoft.com/office/drawing/2014/main" id="{69852CE9-8D15-8E69-AEE6-051F9F82E7C9}"/>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3" name="Rectangle 2"/>
          <p:cNvSpPr/>
          <p:nvPr/>
        </p:nvSpPr>
        <p:spPr>
          <a:xfrm>
            <a:off x="457200" y="868680"/>
            <a:ext cx="8229600" cy="41148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000000"/>
                </a:solidFill>
              </a:defRPr>
            </a:pPr>
            <a:r>
              <a:t>Ground-Based Space Infrastructure &amp; Mission Operations</a:t>
            </a:r>
          </a:p>
        </p:txBody>
      </p:sp>
      <p:sp>
        <p:nvSpPr>
          <p:cNvPr id="5" name="Rectangle 4"/>
          <p:cNvSpPr/>
          <p:nvPr/>
        </p:nvSpPr>
        <p:spPr>
          <a:xfrm>
            <a:off x="228600" y="2441575"/>
            <a:ext cx="1115568" cy="1056005"/>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Ground station networks and control centers cataloged</a:t>
            </a:r>
          </a:p>
        </p:txBody>
      </p:sp>
      <p:sp>
        <p:nvSpPr>
          <p:cNvPr id="6" name="Rectangle 5"/>
          <p:cNvSpPr/>
          <p:nvPr/>
        </p:nvSpPr>
        <p:spPr>
          <a:xfrm>
            <a:off x="228600" y="3680460"/>
            <a:ext cx="1115568" cy="127635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Mission operations centers, data centers and network nodes identified</a:t>
            </a:r>
          </a:p>
        </p:txBody>
      </p:sp>
      <p:sp>
        <p:nvSpPr>
          <p:cNvPr id="7" name="Right Arrow 6"/>
          <p:cNvSpPr/>
          <p:nvPr/>
        </p:nvSpPr>
        <p:spPr>
          <a:xfrm>
            <a:off x="1549908" y="3670627"/>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1993043" y="1820865"/>
            <a:ext cx="1404301" cy="95504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Mission planning, scheduling and commanding processes documented</a:t>
            </a:r>
          </a:p>
        </p:txBody>
      </p:sp>
      <p:sp>
        <p:nvSpPr>
          <p:cNvPr id="9" name="Rectangle 8"/>
          <p:cNvSpPr/>
          <p:nvPr/>
        </p:nvSpPr>
        <p:spPr>
          <a:xfrm>
            <a:off x="1993043" y="2909889"/>
            <a:ext cx="1404300" cy="710883"/>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Telemetry, tracking and control workflows described</a:t>
            </a:r>
          </a:p>
        </p:txBody>
      </p:sp>
      <p:sp>
        <p:nvSpPr>
          <p:cNvPr id="10" name="Rectangle 9"/>
          <p:cNvSpPr/>
          <p:nvPr/>
        </p:nvSpPr>
        <p:spPr>
          <a:xfrm>
            <a:off x="1998659" y="3746027"/>
            <a:ext cx="1398683" cy="86503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Data downlink, processing and distribution pipelines characterized</a:t>
            </a:r>
          </a:p>
        </p:txBody>
      </p:sp>
      <p:sp>
        <p:nvSpPr>
          <p:cNvPr id="11" name="Rectangle 10"/>
          <p:cNvSpPr/>
          <p:nvPr/>
        </p:nvSpPr>
        <p:spPr>
          <a:xfrm>
            <a:off x="1998660" y="4752766"/>
            <a:ext cx="1398682" cy="873969"/>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Interoperability and handover between ground networks assessed</a:t>
            </a:r>
          </a:p>
        </p:txBody>
      </p:sp>
      <p:sp>
        <p:nvSpPr>
          <p:cNvPr id="12" name="Right Arrow 11"/>
          <p:cNvSpPr/>
          <p:nvPr/>
        </p:nvSpPr>
        <p:spPr>
          <a:xfrm>
            <a:off x="3634740" y="3635375"/>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046220" y="1982787"/>
            <a:ext cx="1115568" cy="1056005"/>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Ground segment availability and latency performance assessed</a:t>
            </a:r>
          </a:p>
        </p:txBody>
      </p:sp>
      <p:sp>
        <p:nvSpPr>
          <p:cNvPr id="14" name="Rectangle 13"/>
          <p:cNvSpPr/>
          <p:nvPr/>
        </p:nvSpPr>
        <p:spPr>
          <a:xfrm>
            <a:off x="4046220" y="3221672"/>
            <a:ext cx="1115568" cy="1056005"/>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Common failure modes and operational incidents analyzed</a:t>
            </a:r>
          </a:p>
        </p:txBody>
      </p:sp>
      <p:sp>
        <p:nvSpPr>
          <p:cNvPr id="15" name="Rectangle 14"/>
          <p:cNvSpPr/>
          <p:nvPr/>
        </p:nvSpPr>
        <p:spPr>
          <a:xfrm>
            <a:off x="4046220" y="4460557"/>
            <a:ext cx="1115568" cy="1056005"/>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Human–machine teaming and automation levels evaluated</a:t>
            </a:r>
          </a:p>
        </p:txBody>
      </p:sp>
      <p:sp>
        <p:nvSpPr>
          <p:cNvPr id="16" name="Right Arrow 15"/>
          <p:cNvSpPr/>
          <p:nvPr/>
        </p:nvSpPr>
        <p:spPr>
          <a:xfrm>
            <a:off x="5298948" y="3635375"/>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5710428" y="2492054"/>
            <a:ext cx="1115568" cy="1276351"/>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Cyber, physical and insider threat exposure of ground infrastructure evaluated</a:t>
            </a:r>
          </a:p>
        </p:txBody>
      </p:sp>
      <p:sp>
        <p:nvSpPr>
          <p:cNvPr id="18" name="Rectangle 17"/>
          <p:cNvSpPr/>
          <p:nvPr/>
        </p:nvSpPr>
        <p:spPr>
          <a:xfrm>
            <a:off x="5710428" y="3951286"/>
            <a:ext cx="1115568" cy="127635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Third-party and commercial ground infrastructure dependencies documented</a:t>
            </a:r>
          </a:p>
        </p:txBody>
      </p:sp>
      <p:sp>
        <p:nvSpPr>
          <p:cNvPr id="19" name="Right Arrow 18"/>
          <p:cNvSpPr/>
          <p:nvPr/>
        </p:nvSpPr>
        <p:spPr>
          <a:xfrm>
            <a:off x="6963156" y="3635375"/>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7374636" y="1872615"/>
            <a:ext cx="1115568" cy="1056005"/>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Ground segment robustness and redundancy options strengthened</a:t>
            </a:r>
          </a:p>
        </p:txBody>
      </p:sp>
      <p:sp>
        <p:nvSpPr>
          <p:cNvPr id="21" name="Rectangle 20"/>
          <p:cNvSpPr/>
          <p:nvPr/>
        </p:nvSpPr>
        <p:spPr>
          <a:xfrm>
            <a:off x="7374636" y="3111500"/>
            <a:ext cx="1115568" cy="1056005"/>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Mission operations procedures and tooling optimized</a:t>
            </a:r>
          </a:p>
        </p:txBody>
      </p:sp>
      <p:sp>
        <p:nvSpPr>
          <p:cNvPr id="22" name="Rectangle 21"/>
          <p:cNvSpPr/>
          <p:nvPr/>
        </p:nvSpPr>
        <p:spPr>
          <a:xfrm>
            <a:off x="7374636" y="4350385"/>
            <a:ext cx="1115568" cy="1276350"/>
          </a:xfrm>
          <a:prstGeom prst="rect">
            <a:avLst/>
          </a:prstGeom>
          <a:solidFill>
            <a:srgbClr val="9FE1FF"/>
          </a:solidFill>
          <a:ln>
            <a:solidFill>
              <a:srgbClr val="9FE1F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Secure and efficient data delivery from space infrastructure ensured</a:t>
            </a:r>
          </a:p>
        </p:txBody>
      </p:sp>
      <p:sp>
        <p:nvSpPr>
          <p:cNvPr id="23" name="TextBox 22"/>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24" name="TextBox 23"/>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5" name="TextBox 24">
            <a:extLst>
              <a:ext uri="{FF2B5EF4-FFF2-40B4-BE49-F238E27FC236}">
                <a16:creationId xmlns:a16="http://schemas.microsoft.com/office/drawing/2014/main" id="{051ECCA5-C4B3-2174-DECA-068778797E75}"/>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26" name="Google Shape;369;p12" title="Doview new.jpeg">
            <a:extLst>
              <a:ext uri="{FF2B5EF4-FFF2-40B4-BE49-F238E27FC236}">
                <a16:creationId xmlns:a16="http://schemas.microsoft.com/office/drawing/2014/main" id="{19624BC2-F8E4-9483-9500-0E2BAF756B37}"/>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3" name="Rectangle 2"/>
          <p:cNvSpPr/>
          <p:nvPr/>
        </p:nvSpPr>
        <p:spPr>
          <a:xfrm>
            <a:off x="457200" y="868680"/>
            <a:ext cx="8229600" cy="41148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000000"/>
                </a:solidFill>
              </a:defRPr>
            </a:pPr>
            <a:r>
              <a:t>Safety, Security &amp; Resilience of Space Infrastructure</a:t>
            </a:r>
          </a:p>
        </p:txBody>
      </p:sp>
      <p:sp>
        <p:nvSpPr>
          <p:cNvPr id="5" name="Rectangle 4"/>
          <p:cNvSpPr/>
          <p:nvPr/>
        </p:nvSpPr>
        <p:spPr>
          <a:xfrm>
            <a:off x="237310" y="1852745"/>
            <a:ext cx="1115568" cy="807403"/>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Space debris, conjunction and collision risks characterized</a:t>
            </a:r>
          </a:p>
        </p:txBody>
      </p:sp>
      <p:sp>
        <p:nvSpPr>
          <p:cNvPr id="6" name="Rectangle 5"/>
          <p:cNvSpPr/>
          <p:nvPr/>
        </p:nvSpPr>
        <p:spPr>
          <a:xfrm>
            <a:off x="228166" y="2802071"/>
            <a:ext cx="1115568" cy="94996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Space weather and environmental hazards analyzed</a:t>
            </a:r>
          </a:p>
        </p:txBody>
      </p:sp>
      <p:sp>
        <p:nvSpPr>
          <p:cNvPr id="7" name="Rectangle 6"/>
          <p:cNvSpPr/>
          <p:nvPr/>
        </p:nvSpPr>
        <p:spPr>
          <a:xfrm>
            <a:off x="228166" y="3893953"/>
            <a:ext cx="1115568" cy="1056005"/>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Cyber, jamming, spoofing and hybrid threat vectors documented</a:t>
            </a:r>
          </a:p>
        </p:txBody>
      </p:sp>
      <p:sp>
        <p:nvSpPr>
          <p:cNvPr id="8" name="Rectangle 7"/>
          <p:cNvSpPr/>
          <p:nvPr/>
        </p:nvSpPr>
        <p:spPr>
          <a:xfrm>
            <a:off x="237310" y="5091881"/>
            <a:ext cx="1115568" cy="878841"/>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Malicious or negligent on-orbit behaviors identified</a:t>
            </a:r>
          </a:p>
        </p:txBody>
      </p:sp>
      <p:sp>
        <p:nvSpPr>
          <p:cNvPr id="9" name="Right Arrow 8"/>
          <p:cNvSpPr/>
          <p:nvPr/>
        </p:nvSpPr>
        <p:spPr>
          <a:xfrm>
            <a:off x="1503754" y="3725545"/>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1869514" y="1975936"/>
            <a:ext cx="1115568" cy="1056005"/>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Platform, payload and ground system vulnerabilities assessed</a:t>
            </a:r>
          </a:p>
        </p:txBody>
      </p:sp>
      <p:sp>
        <p:nvSpPr>
          <p:cNvPr id="11" name="Rectangle 10"/>
          <p:cNvSpPr/>
          <p:nvPr/>
        </p:nvSpPr>
        <p:spPr>
          <a:xfrm>
            <a:off x="1869514" y="3214821"/>
            <a:ext cx="1115568" cy="1056005"/>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Supply-chain, software and firmware dependencies mapped</a:t>
            </a:r>
          </a:p>
        </p:txBody>
      </p:sp>
      <p:sp>
        <p:nvSpPr>
          <p:cNvPr id="12" name="Rectangle 11"/>
          <p:cNvSpPr/>
          <p:nvPr/>
        </p:nvSpPr>
        <p:spPr>
          <a:xfrm>
            <a:off x="1869514" y="4453706"/>
            <a:ext cx="1115568" cy="127635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Organizational and governance weaknesses in safety and security identified</a:t>
            </a:r>
          </a:p>
        </p:txBody>
      </p:sp>
      <p:sp>
        <p:nvSpPr>
          <p:cNvPr id="13" name="Right Arrow 12"/>
          <p:cNvSpPr/>
          <p:nvPr/>
        </p:nvSpPr>
        <p:spPr>
          <a:xfrm>
            <a:off x="3122242" y="37947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510862" y="1975533"/>
            <a:ext cx="1564058" cy="734695"/>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Resilient constellation and network architectures evaluated</a:t>
            </a:r>
          </a:p>
        </p:txBody>
      </p:sp>
      <p:sp>
        <p:nvSpPr>
          <p:cNvPr id="15" name="Rectangle 14"/>
          <p:cNvSpPr/>
          <p:nvPr/>
        </p:nvSpPr>
        <p:spPr>
          <a:xfrm>
            <a:off x="3510862" y="2818535"/>
            <a:ext cx="1564058" cy="90877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Safety-by-design and security-by-design principles operationalized</a:t>
            </a:r>
          </a:p>
        </p:txBody>
      </p:sp>
      <p:sp>
        <p:nvSpPr>
          <p:cNvPr id="16" name="Rectangle 15"/>
          <p:cNvSpPr/>
          <p:nvPr/>
        </p:nvSpPr>
        <p:spPr>
          <a:xfrm>
            <a:off x="3510862" y="3844247"/>
            <a:ext cx="1564058" cy="739322"/>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Monitoring, detection and incident-response mechanisms designed</a:t>
            </a:r>
          </a:p>
        </p:txBody>
      </p:sp>
      <p:sp>
        <p:nvSpPr>
          <p:cNvPr id="17" name="Rectangle 16"/>
          <p:cNvSpPr/>
          <p:nvPr/>
        </p:nvSpPr>
        <p:spPr>
          <a:xfrm>
            <a:off x="3510862" y="4687249"/>
            <a:ext cx="1559486" cy="90877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International and cross-sector coordination mechanisms for incidents elaborated</a:t>
            </a:r>
          </a:p>
        </p:txBody>
      </p:sp>
      <p:sp>
        <p:nvSpPr>
          <p:cNvPr id="18" name="Right Arrow 17"/>
          <p:cNvSpPr/>
          <p:nvPr/>
        </p:nvSpPr>
        <p:spPr>
          <a:xfrm>
            <a:off x="5234940" y="3795023"/>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Rectangle 18"/>
          <p:cNvSpPr/>
          <p:nvPr/>
        </p:nvSpPr>
        <p:spPr>
          <a:xfrm>
            <a:off x="5577840" y="2519045"/>
            <a:ext cx="1115568" cy="1276350"/>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Scenario-based stress tests and exercises for space infrastructure conducted</a:t>
            </a:r>
          </a:p>
        </p:txBody>
      </p:sp>
      <p:sp>
        <p:nvSpPr>
          <p:cNvPr id="20" name="Rectangle 19"/>
          <p:cNvSpPr/>
          <p:nvPr/>
        </p:nvSpPr>
        <p:spPr>
          <a:xfrm>
            <a:off x="5577840" y="3978275"/>
            <a:ext cx="1115568" cy="1056005"/>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Metrics and indicators for resilience performance defined</a:t>
            </a:r>
          </a:p>
        </p:txBody>
      </p:sp>
      <p:sp>
        <p:nvSpPr>
          <p:cNvPr id="21" name="Right Arrow 20"/>
          <p:cNvSpPr/>
          <p:nvPr/>
        </p:nvSpPr>
        <p:spPr>
          <a:xfrm>
            <a:off x="6774092" y="37947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Rectangle 21"/>
          <p:cNvSpPr/>
          <p:nvPr/>
        </p:nvSpPr>
        <p:spPr>
          <a:xfrm>
            <a:off x="7132319" y="1965291"/>
            <a:ext cx="1554480" cy="646827"/>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rPr dirty="0"/>
              <a:t>Systemic risk to critical space-enabled services reduced</a:t>
            </a:r>
          </a:p>
        </p:txBody>
      </p:sp>
      <p:sp>
        <p:nvSpPr>
          <p:cNvPr id="23" name="Rectangle 22"/>
          <p:cNvSpPr/>
          <p:nvPr/>
        </p:nvSpPr>
        <p:spPr>
          <a:xfrm>
            <a:off x="7132319" y="2773967"/>
            <a:ext cx="1554478" cy="840944"/>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Assured access to and use of space infrastructure improved</a:t>
            </a:r>
          </a:p>
        </p:txBody>
      </p:sp>
      <p:sp>
        <p:nvSpPr>
          <p:cNvPr id="24" name="Rectangle 23"/>
          <p:cNvSpPr/>
          <p:nvPr/>
        </p:nvSpPr>
        <p:spPr>
          <a:xfrm>
            <a:off x="7132319" y="3776760"/>
            <a:ext cx="1554478" cy="698629"/>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Safety, security and sustainability of space operations reinforced</a:t>
            </a:r>
          </a:p>
        </p:txBody>
      </p:sp>
      <p:sp>
        <p:nvSpPr>
          <p:cNvPr id="25" name="Rectangle 24"/>
          <p:cNvSpPr/>
          <p:nvPr/>
        </p:nvSpPr>
        <p:spPr>
          <a:xfrm>
            <a:off x="7132319" y="4616847"/>
            <a:ext cx="1554478" cy="1056005"/>
          </a:xfrm>
          <a:prstGeom prst="rect">
            <a:avLst/>
          </a:prstGeom>
          <a:solidFill>
            <a:srgbClr val="BEFFA1"/>
          </a:solidFill>
          <a:ln>
            <a:solidFill>
              <a:srgbClr val="BEFFA1"/>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rPr dirty="0"/>
              <a:t>Confidence of governments, operators and users in space infrastructure increased</a:t>
            </a:r>
          </a:p>
        </p:txBody>
      </p:sp>
      <p:sp>
        <p:nvSpPr>
          <p:cNvPr id="26" name="TextBox 25"/>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27" name="TextBox 26"/>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8" name="TextBox 27">
            <a:extLst>
              <a:ext uri="{FF2B5EF4-FFF2-40B4-BE49-F238E27FC236}">
                <a16:creationId xmlns:a16="http://schemas.microsoft.com/office/drawing/2014/main" id="{93D067BF-1060-3B3E-62F2-E2CAA2027936}"/>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29" name="Google Shape;369;p12" title="Doview new.jpeg">
            <a:extLst>
              <a:ext uri="{FF2B5EF4-FFF2-40B4-BE49-F238E27FC236}">
                <a16:creationId xmlns:a16="http://schemas.microsoft.com/office/drawing/2014/main" id="{FD8840A1-D079-27A1-218D-CDD84EF8D3C9}"/>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3" name="Rectangle 2"/>
          <p:cNvSpPr/>
          <p:nvPr/>
        </p:nvSpPr>
        <p:spPr>
          <a:xfrm>
            <a:off x="457200" y="868680"/>
            <a:ext cx="8229600" cy="41148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000000"/>
                </a:solidFill>
              </a:defRPr>
            </a:pPr>
            <a:r>
              <a:t>Policy, Regulation &amp; Governance (National &amp; International)</a:t>
            </a:r>
          </a:p>
        </p:txBody>
      </p:sp>
      <p:sp>
        <p:nvSpPr>
          <p:cNvPr id="5" name="Rectangle 4"/>
          <p:cNvSpPr/>
          <p:nvPr/>
        </p:nvSpPr>
        <p:spPr>
          <a:xfrm>
            <a:off x="685800" y="2082482"/>
            <a:ext cx="1531620" cy="83566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National space and critical infrastructure policies compiled</a:t>
            </a:r>
          </a:p>
        </p:txBody>
      </p:sp>
      <p:sp>
        <p:nvSpPr>
          <p:cNvPr id="6" name="Rectangle 5"/>
          <p:cNvSpPr/>
          <p:nvPr/>
        </p:nvSpPr>
        <p:spPr>
          <a:xfrm>
            <a:off x="685800" y="3101022"/>
            <a:ext cx="1531620" cy="127635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International treaties, norms and guidelines relevant to space infrastructure summarized</a:t>
            </a:r>
          </a:p>
        </p:txBody>
      </p:sp>
      <p:sp>
        <p:nvSpPr>
          <p:cNvPr id="7" name="Rectangle 6"/>
          <p:cNvSpPr/>
          <p:nvPr/>
        </p:nvSpPr>
        <p:spPr>
          <a:xfrm>
            <a:off x="685800" y="4560252"/>
            <a:ext cx="1531620" cy="105600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Multi-level governance arrangements (national–regional–global) described</a:t>
            </a:r>
          </a:p>
        </p:txBody>
      </p:sp>
      <p:sp>
        <p:nvSpPr>
          <p:cNvPr id="8" name="Right Arrow 7"/>
          <p:cNvSpPr/>
          <p:nvPr/>
        </p:nvSpPr>
        <p:spPr>
          <a:xfrm>
            <a:off x="2354580" y="373507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743200" y="1956060"/>
            <a:ext cx="1531620" cy="83566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Licensing, authorization and supervision regimes for space activities compared</a:t>
            </a:r>
          </a:p>
        </p:txBody>
      </p:sp>
      <p:sp>
        <p:nvSpPr>
          <p:cNvPr id="10" name="Rectangle 9"/>
          <p:cNvSpPr/>
          <p:nvPr/>
        </p:nvSpPr>
        <p:spPr>
          <a:xfrm>
            <a:off x="2743200" y="2935994"/>
            <a:ext cx="1531620" cy="835661"/>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Gaps in addressing cyber, debris, sustainability and dual-use issues identified</a:t>
            </a:r>
          </a:p>
        </p:txBody>
      </p:sp>
      <p:sp>
        <p:nvSpPr>
          <p:cNvPr id="11" name="Rectangle 10"/>
          <p:cNvSpPr/>
          <p:nvPr/>
        </p:nvSpPr>
        <p:spPr>
          <a:xfrm>
            <a:off x="2743200" y="3936379"/>
            <a:ext cx="1531620" cy="925672"/>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Fragmentation and overlaps between sectoral regulations evaluated</a:t>
            </a:r>
          </a:p>
        </p:txBody>
      </p:sp>
      <p:sp>
        <p:nvSpPr>
          <p:cNvPr id="12" name="Rectangle 11"/>
          <p:cNvSpPr/>
          <p:nvPr/>
        </p:nvSpPr>
        <p:spPr>
          <a:xfrm>
            <a:off x="2743200" y="5014667"/>
            <a:ext cx="1531620" cy="93662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Policy levers for incentivizing resilience and responsible behavior analyzed</a:t>
            </a:r>
          </a:p>
        </p:txBody>
      </p:sp>
      <p:sp>
        <p:nvSpPr>
          <p:cNvPr id="13" name="Right Arrow 12"/>
          <p:cNvSpPr/>
          <p:nvPr/>
        </p:nvSpPr>
        <p:spPr>
          <a:xfrm>
            <a:off x="4434840" y="373507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4846320" y="1972310"/>
            <a:ext cx="1531620" cy="105600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Policy options for traffic management, debris mitigation and active removal assessed</a:t>
            </a:r>
          </a:p>
        </p:txBody>
      </p:sp>
      <p:sp>
        <p:nvSpPr>
          <p:cNvPr id="15" name="Rectangle 14"/>
          <p:cNvSpPr/>
          <p:nvPr/>
        </p:nvSpPr>
        <p:spPr>
          <a:xfrm>
            <a:off x="4846320" y="3211195"/>
            <a:ext cx="1531620" cy="105600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Critical infrastructure designation and protection models compared</a:t>
            </a:r>
          </a:p>
        </p:txBody>
      </p:sp>
      <p:sp>
        <p:nvSpPr>
          <p:cNvPr id="16" name="Rectangle 15"/>
          <p:cNvSpPr/>
          <p:nvPr/>
        </p:nvSpPr>
        <p:spPr>
          <a:xfrm>
            <a:off x="4846320" y="4450080"/>
            <a:ext cx="1531620" cy="127635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Innovative regulatory approaches (e.g., outcome-based rules, sandboxes) explored</a:t>
            </a:r>
          </a:p>
        </p:txBody>
      </p:sp>
      <p:sp>
        <p:nvSpPr>
          <p:cNvPr id="17" name="Right Arrow 16"/>
          <p:cNvSpPr/>
          <p:nvPr/>
        </p:nvSpPr>
        <p:spPr>
          <a:xfrm>
            <a:off x="6515100" y="373507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Rectangle 17"/>
          <p:cNvSpPr/>
          <p:nvPr/>
        </p:nvSpPr>
        <p:spPr>
          <a:xfrm>
            <a:off x="6926580" y="2082483"/>
            <a:ext cx="1531620" cy="1056005"/>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Coherent national and international governance frameworks strengthened</a:t>
            </a:r>
          </a:p>
        </p:txBody>
      </p:sp>
      <p:sp>
        <p:nvSpPr>
          <p:cNvPr id="19" name="Rectangle 18"/>
          <p:cNvSpPr/>
          <p:nvPr/>
        </p:nvSpPr>
        <p:spPr>
          <a:xfrm>
            <a:off x="6926580" y="3321368"/>
            <a:ext cx="1531620" cy="127635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Regulatory incentives for resilient and sustainable space infrastructure aligned</a:t>
            </a:r>
          </a:p>
        </p:txBody>
      </p:sp>
      <p:sp>
        <p:nvSpPr>
          <p:cNvPr id="20" name="Rectangle 19"/>
          <p:cNvSpPr/>
          <p:nvPr/>
        </p:nvSpPr>
        <p:spPr>
          <a:xfrm>
            <a:off x="6926580" y="4780598"/>
            <a:ext cx="1531620" cy="835660"/>
          </a:xfrm>
          <a:prstGeom prst="rect">
            <a:avLst/>
          </a:prstGeom>
          <a:solidFill>
            <a:srgbClr val="D4C9A4"/>
          </a:solidFill>
          <a:ln>
            <a:solidFill>
              <a:srgbClr val="D4C9A4"/>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Compliance, accountability and transparency for operators improved</a:t>
            </a:r>
          </a:p>
        </p:txBody>
      </p:sp>
      <p:sp>
        <p:nvSpPr>
          <p:cNvPr id="21" name="TextBox 20"/>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22" name="TextBox 21"/>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3" name="TextBox 22">
            <a:extLst>
              <a:ext uri="{FF2B5EF4-FFF2-40B4-BE49-F238E27FC236}">
                <a16:creationId xmlns:a16="http://schemas.microsoft.com/office/drawing/2014/main" id="{6645F8D1-29BE-F8A2-3DF2-86F82E7E2E32}"/>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24" name="Google Shape;369;p12" title="Doview new.jpeg">
            <a:extLst>
              <a:ext uri="{FF2B5EF4-FFF2-40B4-BE49-F238E27FC236}">
                <a16:creationId xmlns:a16="http://schemas.microsoft.com/office/drawing/2014/main" id="{2DDAB4B5-B2A2-1D18-A052-C3BBECF7CF4E}"/>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3" name="Rectangle 2"/>
          <p:cNvSpPr/>
          <p:nvPr/>
        </p:nvSpPr>
        <p:spPr>
          <a:xfrm>
            <a:off x="457200" y="868680"/>
            <a:ext cx="8229600" cy="41148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000000"/>
                </a:solidFill>
              </a:defRPr>
            </a:pPr>
            <a:r>
              <a:t>Industry, Markets &amp; Innovation Ecosystem</a:t>
            </a:r>
          </a:p>
        </p:txBody>
      </p:sp>
      <p:sp>
        <p:nvSpPr>
          <p:cNvPr id="5" name="Rectangle 4"/>
          <p:cNvSpPr/>
          <p:nvPr/>
        </p:nvSpPr>
        <p:spPr>
          <a:xfrm>
            <a:off x="274320" y="1930679"/>
            <a:ext cx="1115568" cy="127635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Upstream, midstream and downstream industry actors cataloged</a:t>
            </a:r>
          </a:p>
        </p:txBody>
      </p:sp>
      <p:sp>
        <p:nvSpPr>
          <p:cNvPr id="6" name="Rectangle 5"/>
          <p:cNvSpPr/>
          <p:nvPr/>
        </p:nvSpPr>
        <p:spPr>
          <a:xfrm>
            <a:off x="274320" y="3389909"/>
            <a:ext cx="1115568" cy="127635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Public agencies, research organizations and private firms profiled</a:t>
            </a:r>
          </a:p>
        </p:txBody>
      </p:sp>
      <p:sp>
        <p:nvSpPr>
          <p:cNvPr id="7" name="Rectangle 6"/>
          <p:cNvSpPr/>
          <p:nvPr/>
        </p:nvSpPr>
        <p:spPr>
          <a:xfrm>
            <a:off x="274320" y="4849139"/>
            <a:ext cx="1115568" cy="127635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International partnerships and value-chain positions identified</a:t>
            </a:r>
          </a:p>
        </p:txBody>
      </p:sp>
      <p:sp>
        <p:nvSpPr>
          <p:cNvPr id="8" name="Right Arrow 7"/>
          <p:cNvSpPr/>
          <p:nvPr/>
        </p:nvSpPr>
        <p:spPr>
          <a:xfrm>
            <a:off x="1527048" y="3913784"/>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1915668" y="2039598"/>
            <a:ext cx="1115568" cy="1937385"/>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Market segments for connectivity, Earth observation, navigation and emerging services characterized</a:t>
            </a:r>
          </a:p>
        </p:txBody>
      </p:sp>
      <p:sp>
        <p:nvSpPr>
          <p:cNvPr id="10" name="Rectangle 9"/>
          <p:cNvSpPr/>
          <p:nvPr/>
        </p:nvSpPr>
        <p:spPr>
          <a:xfrm>
            <a:off x="1915668" y="4159863"/>
            <a:ext cx="1115568" cy="171704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Business models (e.g., space-as-a-service, data-as-a-service, infrastructure sharing) assessed</a:t>
            </a:r>
          </a:p>
        </p:txBody>
      </p:sp>
      <p:sp>
        <p:nvSpPr>
          <p:cNvPr id="11" name="Right Arrow 10"/>
          <p:cNvSpPr/>
          <p:nvPr/>
        </p:nvSpPr>
        <p:spPr>
          <a:xfrm>
            <a:off x="3214116" y="3936643"/>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Rectangle 11"/>
          <p:cNvSpPr/>
          <p:nvPr/>
        </p:nvSpPr>
        <p:spPr>
          <a:xfrm>
            <a:off x="3668247" y="1710334"/>
            <a:ext cx="1456531" cy="819345"/>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Priority technology areas for space infrastructure research identified</a:t>
            </a:r>
          </a:p>
        </p:txBody>
      </p:sp>
      <p:sp>
        <p:nvSpPr>
          <p:cNvPr id="13" name="Rectangle 12"/>
          <p:cNvSpPr/>
          <p:nvPr/>
        </p:nvSpPr>
        <p:spPr>
          <a:xfrm>
            <a:off x="3668246" y="2712559"/>
            <a:ext cx="1456531" cy="819345"/>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Public and private R&amp;D investment patterns analyzed</a:t>
            </a:r>
          </a:p>
        </p:txBody>
      </p:sp>
      <p:sp>
        <p:nvSpPr>
          <p:cNvPr id="14" name="Rectangle 13"/>
          <p:cNvSpPr/>
          <p:nvPr/>
        </p:nvSpPr>
        <p:spPr>
          <a:xfrm>
            <a:off x="3668245" y="3714784"/>
            <a:ext cx="1456531" cy="1113896"/>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Mechanisms for knowledge and technology transfer from research to industry mapped</a:t>
            </a:r>
          </a:p>
        </p:txBody>
      </p:sp>
      <p:sp>
        <p:nvSpPr>
          <p:cNvPr id="15" name="Rectangle 14"/>
          <p:cNvSpPr/>
          <p:nvPr/>
        </p:nvSpPr>
        <p:spPr>
          <a:xfrm>
            <a:off x="3668245" y="4982517"/>
            <a:ext cx="1456531" cy="1056005"/>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Testbeds, demonstrators and pilot programs documented</a:t>
            </a:r>
          </a:p>
        </p:txBody>
      </p:sp>
      <p:sp>
        <p:nvSpPr>
          <p:cNvPr id="16" name="Right Arrow 15"/>
          <p:cNvSpPr/>
          <p:nvPr/>
        </p:nvSpPr>
        <p:spPr>
          <a:xfrm>
            <a:off x="5299382" y="3913784"/>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5710862" y="1747799"/>
            <a:ext cx="1115568" cy="1496694"/>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Investment risk profiles and financing instruments for space infrastructure evaluated</a:t>
            </a:r>
          </a:p>
        </p:txBody>
      </p:sp>
      <p:sp>
        <p:nvSpPr>
          <p:cNvPr id="18" name="Rectangle 17"/>
          <p:cNvSpPr/>
          <p:nvPr/>
        </p:nvSpPr>
        <p:spPr>
          <a:xfrm>
            <a:off x="5710862" y="3427373"/>
            <a:ext cx="1115568" cy="1056005"/>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Insurance, guarantees and risk-sharing mechanisms analyzed</a:t>
            </a:r>
          </a:p>
        </p:txBody>
      </p:sp>
      <p:sp>
        <p:nvSpPr>
          <p:cNvPr id="19" name="Rectangle 18"/>
          <p:cNvSpPr/>
          <p:nvPr/>
        </p:nvSpPr>
        <p:spPr>
          <a:xfrm>
            <a:off x="5710862" y="4666258"/>
            <a:ext cx="1115568" cy="1276350"/>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Incentives for resilience, sustainability and open innovation proposed</a:t>
            </a:r>
          </a:p>
        </p:txBody>
      </p:sp>
      <p:sp>
        <p:nvSpPr>
          <p:cNvPr id="20" name="Right Arrow 19"/>
          <p:cNvSpPr/>
          <p:nvPr/>
        </p:nvSpPr>
        <p:spPr>
          <a:xfrm>
            <a:off x="6963590" y="3913784"/>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Rectangle 20"/>
          <p:cNvSpPr/>
          <p:nvPr/>
        </p:nvSpPr>
        <p:spPr>
          <a:xfrm>
            <a:off x="7375068" y="2228492"/>
            <a:ext cx="1344168" cy="964963"/>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rPr dirty="0"/>
              <a:t>Vibrant, innovative and competitive space infrastructure industry supported</a:t>
            </a:r>
          </a:p>
        </p:txBody>
      </p:sp>
      <p:sp>
        <p:nvSpPr>
          <p:cNvPr id="22" name="Rectangle 21"/>
          <p:cNvSpPr/>
          <p:nvPr/>
        </p:nvSpPr>
        <p:spPr>
          <a:xfrm>
            <a:off x="7375069" y="3389909"/>
            <a:ext cx="1344167" cy="1056005"/>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Research-to-market pathways for infrastructure technologies accelerated</a:t>
            </a:r>
          </a:p>
        </p:txBody>
      </p:sp>
      <p:sp>
        <p:nvSpPr>
          <p:cNvPr id="23" name="Rectangle 22"/>
          <p:cNvSpPr/>
          <p:nvPr/>
        </p:nvSpPr>
        <p:spPr>
          <a:xfrm>
            <a:off x="7375067" y="4628795"/>
            <a:ext cx="1344167" cy="863661"/>
          </a:xfrm>
          <a:prstGeom prst="rect">
            <a:avLst/>
          </a:prstGeom>
          <a:solidFill>
            <a:srgbClr val="B6BCF2"/>
          </a:solidFill>
          <a:ln>
            <a:solidFill>
              <a:srgbClr val="B6BCF2"/>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rPr dirty="0"/>
              <a:t>Private investment aligned with long-term resilience and sustainability goals</a:t>
            </a:r>
          </a:p>
        </p:txBody>
      </p:sp>
      <p:sp>
        <p:nvSpPr>
          <p:cNvPr id="24" name="TextBox 23"/>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25" name="TextBox 24"/>
          <p:cNvSpPr txBox="1"/>
          <p:nvPr/>
        </p:nvSpPr>
        <p:spPr>
          <a:xfrm>
            <a:off x="7132321" y="6103124"/>
            <a:ext cx="1828800" cy="274320"/>
          </a:xfrm>
          <a:prstGeom prst="rect">
            <a:avLst/>
          </a:prstGeom>
          <a:noFill/>
        </p:spPr>
        <p:txBody>
          <a:bodyPr wrap="none">
            <a:spAutoFit/>
          </a:bodyPr>
          <a:lstStyle/>
          <a:p>
            <a:pPr algn="r"/>
            <a:r>
              <a:rPr sz="1400" dirty="0">
                <a:solidFill>
                  <a:srgbClr val="0066CC"/>
                </a:solidFill>
                <a:latin typeface="Calibri"/>
                <a:hlinkClick r:id="rId3"/>
              </a:rPr>
              <a:t>DoViewPlanning.Org</a:t>
            </a:r>
          </a:p>
        </p:txBody>
      </p:sp>
      <p:sp>
        <p:nvSpPr>
          <p:cNvPr id="26" name="TextBox 25">
            <a:extLst>
              <a:ext uri="{FF2B5EF4-FFF2-40B4-BE49-F238E27FC236}">
                <a16:creationId xmlns:a16="http://schemas.microsoft.com/office/drawing/2014/main" id="{58EB2139-9497-9777-5EFE-DE6DD27038B0}"/>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27" name="Google Shape;369;p12" title="Doview new.jpeg">
            <a:extLst>
              <a:ext uri="{FF2B5EF4-FFF2-40B4-BE49-F238E27FC236}">
                <a16:creationId xmlns:a16="http://schemas.microsoft.com/office/drawing/2014/main" id="{656C422C-F6F4-6EA2-49F1-16F302DCBAC8}"/>
              </a:ext>
            </a:extLst>
          </p:cNvPr>
          <p:cNvPicPr preferRelativeResize="0"/>
          <p:nvPr/>
        </p:nvPicPr>
        <p:blipFill>
          <a:blip r:embed="rId4">
            <a:alphaModFix/>
          </a:blip>
          <a:stretch>
            <a:fillRect/>
          </a:stretch>
        </p:blipFill>
        <p:spPr>
          <a:xfrm>
            <a:off x="7028466" y="6125489"/>
            <a:ext cx="327447" cy="3078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hlinkClick r:id="rId2" action="ppaction://hlinksldjump"/>
          </p:cNvPr>
          <p:cNvSpPr/>
          <p:nvPr/>
        </p:nvSpPr>
        <p:spPr>
          <a:xfrm>
            <a:off x="137160" y="137160"/>
            <a:ext cx="1645920" cy="548640"/>
          </a:xfrm>
          <a:prstGeom prst="rect">
            <a:avLst/>
          </a:prstGeom>
          <a:solidFill>
            <a:srgbClr val="E6E6E6"/>
          </a:solidFill>
          <a:ln>
            <a:solidFill>
              <a:srgbClr val="E6E6E6"/>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400" b="0">
                <a:solidFill>
                  <a:srgbClr val="000000"/>
                </a:solidFill>
              </a:defRPr>
            </a:pPr>
            <a:r>
              <a:t>Back to Overview</a:t>
            </a:r>
          </a:p>
        </p:txBody>
      </p:sp>
      <p:sp>
        <p:nvSpPr>
          <p:cNvPr id="3" name="Rectangle 2"/>
          <p:cNvSpPr/>
          <p:nvPr/>
        </p:nvSpPr>
        <p:spPr>
          <a:xfrm>
            <a:off x="457200" y="868680"/>
            <a:ext cx="8229600" cy="41148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800" b="1">
                <a:solidFill>
                  <a:srgbClr val="000000"/>
                </a:solidFill>
              </a:defRPr>
            </a:pPr>
            <a:r>
              <a:t>Cross-Cutting Enablers: Workforce, Data, Infrastructure &amp; Collaboration</a:t>
            </a:r>
          </a:p>
        </p:txBody>
      </p:sp>
      <p:sp>
        <p:nvSpPr>
          <p:cNvPr id="5" name="Rectangle 4"/>
          <p:cNvSpPr/>
          <p:nvPr/>
        </p:nvSpPr>
        <p:spPr>
          <a:xfrm>
            <a:off x="274320" y="2793488"/>
            <a:ext cx="1531620" cy="1056005"/>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Current and future skill needs across the space infrastructure lifecycle analyzed</a:t>
            </a:r>
          </a:p>
        </p:txBody>
      </p:sp>
      <p:sp>
        <p:nvSpPr>
          <p:cNvPr id="6" name="Rectangle 5"/>
          <p:cNvSpPr/>
          <p:nvPr/>
        </p:nvSpPr>
        <p:spPr>
          <a:xfrm>
            <a:off x="274320" y="4032373"/>
            <a:ext cx="1531620" cy="83566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Education, training and professional development pathways reviewed</a:t>
            </a:r>
          </a:p>
        </p:txBody>
      </p:sp>
      <p:sp>
        <p:nvSpPr>
          <p:cNvPr id="7" name="Right Arrow 6"/>
          <p:cNvSpPr/>
          <p:nvPr/>
        </p:nvSpPr>
        <p:spPr>
          <a:xfrm>
            <a:off x="1965960" y="3735193"/>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354580" y="1733788"/>
            <a:ext cx="1531620" cy="854234"/>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Space-related research infrastructures and test facilities cataloged</a:t>
            </a:r>
          </a:p>
        </p:txBody>
      </p:sp>
      <p:sp>
        <p:nvSpPr>
          <p:cNvPr id="9" name="Rectangle 8"/>
          <p:cNvSpPr/>
          <p:nvPr/>
        </p:nvSpPr>
        <p:spPr>
          <a:xfrm>
            <a:off x="2354580" y="2770902"/>
            <a:ext cx="1531620" cy="83566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Shared data platforms, catalogs and repositories identified</a:t>
            </a:r>
          </a:p>
        </p:txBody>
      </p:sp>
      <p:sp>
        <p:nvSpPr>
          <p:cNvPr id="10" name="Rectangle 9"/>
          <p:cNvSpPr/>
          <p:nvPr/>
        </p:nvSpPr>
        <p:spPr>
          <a:xfrm>
            <a:off x="2354580" y="3789442"/>
            <a:ext cx="1531620" cy="1056005"/>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Standards and interoperability requirements for data and tools described</a:t>
            </a:r>
          </a:p>
        </p:txBody>
      </p:sp>
      <p:sp>
        <p:nvSpPr>
          <p:cNvPr id="11" name="Rectangle 10"/>
          <p:cNvSpPr/>
          <p:nvPr/>
        </p:nvSpPr>
        <p:spPr>
          <a:xfrm>
            <a:off x="2354580" y="5028327"/>
            <a:ext cx="1531620" cy="835661"/>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rPr dirty="0"/>
              <a:t>Constraints in access to high-quality data and infrastructure analyzed</a:t>
            </a:r>
          </a:p>
        </p:txBody>
      </p:sp>
      <p:sp>
        <p:nvSpPr>
          <p:cNvPr id="12" name="Right Arrow 11"/>
          <p:cNvSpPr/>
          <p:nvPr/>
        </p:nvSpPr>
        <p:spPr>
          <a:xfrm>
            <a:off x="4069080" y="3716460"/>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Rectangle 12"/>
          <p:cNvSpPr/>
          <p:nvPr/>
        </p:nvSpPr>
        <p:spPr>
          <a:xfrm>
            <a:off x="4434840" y="1900451"/>
            <a:ext cx="1531620" cy="1056005"/>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Cross-sector and international research collaborations mapped</a:t>
            </a:r>
          </a:p>
        </p:txBody>
      </p:sp>
      <p:sp>
        <p:nvSpPr>
          <p:cNvPr id="14" name="Rectangle 13"/>
          <p:cNvSpPr/>
          <p:nvPr/>
        </p:nvSpPr>
        <p:spPr>
          <a:xfrm>
            <a:off x="4434840" y="3139336"/>
            <a:ext cx="1531620" cy="127635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Mechanisms for co-production between researchers, operators and policymakers analyzed</a:t>
            </a:r>
          </a:p>
        </p:txBody>
      </p:sp>
      <p:sp>
        <p:nvSpPr>
          <p:cNvPr id="15" name="Rectangle 14"/>
          <p:cNvSpPr/>
          <p:nvPr/>
        </p:nvSpPr>
        <p:spPr>
          <a:xfrm>
            <a:off x="4434840" y="4598566"/>
            <a:ext cx="1531620" cy="1056005"/>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0">
                <a:solidFill>
                  <a:srgbClr val="000000"/>
                </a:solidFill>
              </a:defRPr>
            </a:pPr>
            <a:r>
              <a:t>Governance arrangements for shared infrastructures and data assessed</a:t>
            </a:r>
          </a:p>
        </p:txBody>
      </p:sp>
      <p:sp>
        <p:nvSpPr>
          <p:cNvPr id="16" name="Right Arrow 15"/>
          <p:cNvSpPr/>
          <p:nvPr/>
        </p:nvSpPr>
        <p:spPr>
          <a:xfrm>
            <a:off x="6103620" y="3725394"/>
            <a:ext cx="228600" cy="228600"/>
          </a:xfrm>
          <a:prstGeom prst="rightArrow">
            <a:avLst/>
          </a:prstGeom>
          <a:solidFill>
            <a:srgbClr val="C8C8C8"/>
          </a:solidFill>
          <a:ln w="6350">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Rectangle 16"/>
          <p:cNvSpPr/>
          <p:nvPr/>
        </p:nvSpPr>
        <p:spPr>
          <a:xfrm>
            <a:off x="6560820" y="1821065"/>
            <a:ext cx="1933414" cy="83566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rPr dirty="0"/>
              <a:t>Skilled and diverse workforce for space infrastructure research and operations developed</a:t>
            </a:r>
          </a:p>
        </p:txBody>
      </p:sp>
      <p:sp>
        <p:nvSpPr>
          <p:cNvPr id="18" name="Rectangle 17"/>
          <p:cNvSpPr/>
          <p:nvPr/>
        </p:nvSpPr>
        <p:spPr>
          <a:xfrm>
            <a:off x="6560820" y="2782805"/>
            <a:ext cx="1933414" cy="1056005"/>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rPr dirty="0"/>
              <a:t>Shared research infrastructures and data platforms leveraged effectively</a:t>
            </a:r>
          </a:p>
        </p:txBody>
      </p:sp>
      <p:sp>
        <p:nvSpPr>
          <p:cNvPr id="19" name="Rectangle 18"/>
          <p:cNvSpPr/>
          <p:nvPr/>
        </p:nvSpPr>
        <p:spPr>
          <a:xfrm>
            <a:off x="6560820" y="3971606"/>
            <a:ext cx="1933414" cy="83566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rPr dirty="0"/>
              <a:t>Cross-sector and international collaboration for space infrastructure strengthened</a:t>
            </a:r>
          </a:p>
        </p:txBody>
      </p:sp>
      <p:sp>
        <p:nvSpPr>
          <p:cNvPr id="20" name="Rectangle 19"/>
          <p:cNvSpPr/>
          <p:nvPr/>
        </p:nvSpPr>
        <p:spPr>
          <a:xfrm>
            <a:off x="6566266" y="4921566"/>
            <a:ext cx="1927967" cy="835660"/>
          </a:xfrm>
          <a:prstGeom prst="rect">
            <a:avLst/>
          </a:prstGeom>
          <a:solidFill>
            <a:srgbClr val="FEBE8F"/>
          </a:solidFill>
          <a:ln>
            <a:solidFill>
              <a:srgbClr val="FEBE8F"/>
            </a:solidFill>
          </a:ln>
        </p:spPr>
        <p:style>
          <a:lnRef idx="1">
            <a:schemeClr val="accent1"/>
          </a:lnRef>
          <a:fillRef idx="3">
            <a:schemeClr val="accent1"/>
          </a:fillRef>
          <a:effectRef idx="2">
            <a:schemeClr val="accent1"/>
          </a:effectRef>
          <a:fontRef idx="minor">
            <a:schemeClr val="lt1"/>
          </a:fontRef>
        </p:style>
        <p:txBody>
          <a:bodyPr wrap="square" rtlCol="0" anchor="ctr"/>
          <a:lstStyle/>
          <a:p>
            <a:pPr algn="ctr">
              <a:defRPr sz="1100" b="1">
                <a:solidFill>
                  <a:srgbClr val="000000"/>
                </a:solidFill>
              </a:defRPr>
            </a:pPr>
            <a:r>
              <a:t>Capacity in emerging and under-served communities enhanced</a:t>
            </a:r>
          </a:p>
        </p:txBody>
      </p:sp>
      <p:sp>
        <p:nvSpPr>
          <p:cNvPr id="21" name="TextBox 20"/>
          <p:cNvSpPr txBox="1"/>
          <p:nvPr/>
        </p:nvSpPr>
        <p:spPr>
          <a:xfrm>
            <a:off x="274320" y="6537960"/>
            <a:ext cx="8595360" cy="320040"/>
          </a:xfrm>
          <a:prstGeom prst="rect">
            <a:avLst/>
          </a:prstGeom>
          <a:noFill/>
        </p:spPr>
        <p:txBody>
          <a:bodyPr wrap="none">
            <a:spAutoFit/>
          </a:bodyPr>
          <a:lstStyle/>
          <a:p>
            <a:pPr algn="r">
              <a:defRPr sz="1000">
                <a:solidFill>
                  <a:srgbClr val="5A5A5A"/>
                </a:solidFill>
              </a:defRPr>
            </a:pPr>
            <a:r>
              <a:t>Not endorsed. From online info via free ChatGPT prompt. Use at own risk re IP &amp; accuracy. Dr Paul Duignan DoViewPlanning.Org.  2025-11-16 11:42</a:t>
            </a:r>
          </a:p>
        </p:txBody>
      </p:sp>
      <p:sp>
        <p:nvSpPr>
          <p:cNvPr id="22" name="TextBox 21"/>
          <p:cNvSpPr txBox="1"/>
          <p:nvPr/>
        </p:nvSpPr>
        <p:spPr>
          <a:xfrm>
            <a:off x="7132320" y="6126480"/>
            <a:ext cx="1828800" cy="274320"/>
          </a:xfrm>
          <a:prstGeom prst="rect">
            <a:avLst/>
          </a:prstGeom>
          <a:noFill/>
        </p:spPr>
        <p:txBody>
          <a:bodyPr wrap="none">
            <a:spAutoFit/>
          </a:bodyPr>
          <a:lstStyle/>
          <a:p>
            <a:pPr algn="r"/>
            <a:r>
              <a:rPr sz="1400">
                <a:solidFill>
                  <a:srgbClr val="0066CC"/>
                </a:solidFill>
                <a:latin typeface="Calibri"/>
                <a:hlinkClick r:id="rId3"/>
              </a:rPr>
              <a:t>DoViewPlanning.Org</a:t>
            </a:r>
          </a:p>
        </p:txBody>
      </p:sp>
      <p:sp>
        <p:nvSpPr>
          <p:cNvPr id="23" name="TextBox 22">
            <a:extLst>
              <a:ext uri="{FF2B5EF4-FFF2-40B4-BE49-F238E27FC236}">
                <a16:creationId xmlns:a16="http://schemas.microsoft.com/office/drawing/2014/main" id="{B457F53A-121D-5D79-B67F-1BAF9247AA29}"/>
              </a:ext>
            </a:extLst>
          </p:cNvPr>
          <p:cNvSpPr txBox="1"/>
          <p:nvPr/>
        </p:nvSpPr>
        <p:spPr>
          <a:xfrm>
            <a:off x="7132321" y="87868"/>
            <a:ext cx="1828800" cy="738664"/>
          </a:xfrm>
          <a:prstGeom prst="rect">
            <a:avLst/>
          </a:prstGeom>
          <a:noFill/>
        </p:spPr>
        <p:txBody>
          <a:bodyPr wrap="square" lIns="0" tIns="0" rIns="0" bIns="0">
            <a:spAutoFit/>
          </a:bodyPr>
          <a:lstStyle/>
          <a:p>
            <a:pPr algn="r">
              <a:defRPr sz="1200">
                <a:solidFill>
                  <a:srgbClr val="787878"/>
                </a:solidFill>
                <a:latin typeface="Calibri"/>
              </a:defRPr>
            </a:pPr>
            <a:r>
              <a:rPr dirty="0"/>
              <a:t>Illustrative only </a:t>
            </a:r>
            <a:endParaRPr lang="en-AU" dirty="0"/>
          </a:p>
          <a:p>
            <a:pPr algn="r">
              <a:defRPr sz="1200">
                <a:solidFill>
                  <a:srgbClr val="787878"/>
                </a:solidFill>
                <a:latin typeface="Calibri"/>
              </a:defRPr>
            </a:pPr>
            <a:r>
              <a:rPr dirty="0"/>
              <a:t>Space-Based Infrastructure Research Domain DoView Strategy Diagram</a:t>
            </a:r>
          </a:p>
        </p:txBody>
      </p:sp>
      <p:pic>
        <p:nvPicPr>
          <p:cNvPr id="24" name="Google Shape;369;p12" title="Doview new.jpeg">
            <a:extLst>
              <a:ext uri="{FF2B5EF4-FFF2-40B4-BE49-F238E27FC236}">
                <a16:creationId xmlns:a16="http://schemas.microsoft.com/office/drawing/2014/main" id="{FA8BE74D-BC9E-5F4D-E025-43ABD5707006}"/>
              </a:ext>
            </a:extLst>
          </p:cNvPr>
          <p:cNvPicPr preferRelativeResize="0"/>
          <p:nvPr/>
        </p:nvPicPr>
        <p:blipFill>
          <a:blip r:embed="rId4">
            <a:alphaModFix/>
          </a:blip>
          <a:stretch>
            <a:fillRect/>
          </a:stretch>
        </p:blipFill>
        <p:spPr>
          <a:xfrm>
            <a:off x="6968596" y="6126480"/>
            <a:ext cx="327447" cy="3078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111</TotalTime>
  <Words>1888</Words>
  <Application>Microsoft Macintosh PowerPoint</Application>
  <PresentationFormat>On-screen Show (4:3)</PresentationFormat>
  <Paragraphs>192</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Paul Duignan</cp:lastModifiedBy>
  <cp:revision>3</cp:revision>
  <dcterms:created xsi:type="dcterms:W3CDTF">2013-01-27T09:14:16Z</dcterms:created>
  <dcterms:modified xsi:type="dcterms:W3CDTF">2025-11-16T01:34:46Z</dcterms:modified>
  <cp:category/>
</cp:coreProperties>
</file>