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IpuSd8Ll2zdEt7W+K4gtEw==" hashData="T2jEg8/9R782IemPVukWpUJXP0mdAEja2z8VbAjuSAD+M8tj66qSNMGKfQgmPHUryjkrdjGf/S4yuS48Ovlfcg=="/>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9BA05D-2FB3-4B14-9B02-AA146B2E253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D"/>
          </a:p>
        </p:txBody>
      </p:sp>
      <p:sp>
        <p:nvSpPr>
          <p:cNvPr id="3" name="Subtitle 2">
            <a:extLst>
              <a:ext uri="{FF2B5EF4-FFF2-40B4-BE49-F238E27FC236}">
                <a16:creationId xmlns:a16="http://schemas.microsoft.com/office/drawing/2014/main" id="{B1D69C59-9CD3-4EE7-ADBA-97F4B688255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D"/>
          </a:p>
        </p:txBody>
      </p:sp>
      <p:sp>
        <p:nvSpPr>
          <p:cNvPr id="4" name="Date Placeholder 3">
            <a:extLst>
              <a:ext uri="{FF2B5EF4-FFF2-40B4-BE49-F238E27FC236}">
                <a16:creationId xmlns:a16="http://schemas.microsoft.com/office/drawing/2014/main" id="{ED53C75C-0077-40B8-AF80-7077F642138D}"/>
              </a:ext>
            </a:extLst>
          </p:cNvPr>
          <p:cNvSpPr>
            <a:spLocks noGrp="1"/>
          </p:cNvSpPr>
          <p:nvPr>
            <p:ph type="dt" sz="half" idx="10"/>
          </p:nvPr>
        </p:nvSpPr>
        <p:spPr/>
        <p:txBody>
          <a:bodyPr/>
          <a:lstStyle/>
          <a:p>
            <a:fld id="{21A4DBCF-5982-4911-84B7-BF3ACABC45A3}" type="datetimeFigureOut">
              <a:rPr lang="en-ID" smtClean="0"/>
              <a:t>29/03/2021</a:t>
            </a:fld>
            <a:endParaRPr lang="en-ID"/>
          </a:p>
        </p:txBody>
      </p:sp>
      <p:sp>
        <p:nvSpPr>
          <p:cNvPr id="5" name="Footer Placeholder 4">
            <a:extLst>
              <a:ext uri="{FF2B5EF4-FFF2-40B4-BE49-F238E27FC236}">
                <a16:creationId xmlns:a16="http://schemas.microsoft.com/office/drawing/2014/main" id="{49A31FDF-5260-47BC-8564-352A333A9B76}"/>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EF1C6676-8AF1-460C-B68D-2A6341B85832}"/>
              </a:ext>
            </a:extLst>
          </p:cNvPr>
          <p:cNvSpPr>
            <a:spLocks noGrp="1"/>
          </p:cNvSpPr>
          <p:nvPr>
            <p:ph type="sldNum" sz="quarter" idx="12"/>
          </p:nvPr>
        </p:nvSpPr>
        <p:spPr/>
        <p:txBody>
          <a:bodyPr/>
          <a:lstStyle/>
          <a:p>
            <a:fld id="{9E7C57D5-7C31-44A2-9904-CF1C32A0CEDB}" type="slidenum">
              <a:rPr lang="en-ID" smtClean="0"/>
              <a:t>‹#›</a:t>
            </a:fld>
            <a:endParaRPr lang="en-ID"/>
          </a:p>
        </p:txBody>
      </p:sp>
    </p:spTree>
    <p:extLst>
      <p:ext uri="{BB962C8B-B14F-4D97-AF65-F5344CB8AC3E}">
        <p14:creationId xmlns:p14="http://schemas.microsoft.com/office/powerpoint/2010/main" val="40988433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9CE74B-5F68-45D5-9811-597DBDC0839E}"/>
              </a:ext>
            </a:extLst>
          </p:cNvPr>
          <p:cNvSpPr>
            <a:spLocks noGrp="1"/>
          </p:cNvSpPr>
          <p:nvPr>
            <p:ph type="title"/>
          </p:nvPr>
        </p:nvSpPr>
        <p:spPr/>
        <p:txBody>
          <a:bodyPr/>
          <a:lstStyle/>
          <a:p>
            <a:r>
              <a:rPr lang="en-US"/>
              <a:t>Click to edit Master title style</a:t>
            </a:r>
            <a:endParaRPr lang="en-ID"/>
          </a:p>
        </p:txBody>
      </p:sp>
      <p:sp>
        <p:nvSpPr>
          <p:cNvPr id="3" name="Vertical Text Placeholder 2">
            <a:extLst>
              <a:ext uri="{FF2B5EF4-FFF2-40B4-BE49-F238E27FC236}">
                <a16:creationId xmlns:a16="http://schemas.microsoft.com/office/drawing/2014/main" id="{38358113-4188-4C93-ACE6-99DF1985EE2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id="{E4D256D4-96D0-4BF1-B719-6606138109C6}"/>
              </a:ext>
            </a:extLst>
          </p:cNvPr>
          <p:cNvSpPr>
            <a:spLocks noGrp="1"/>
          </p:cNvSpPr>
          <p:nvPr>
            <p:ph type="dt" sz="half" idx="10"/>
          </p:nvPr>
        </p:nvSpPr>
        <p:spPr/>
        <p:txBody>
          <a:bodyPr/>
          <a:lstStyle/>
          <a:p>
            <a:fld id="{21A4DBCF-5982-4911-84B7-BF3ACABC45A3}" type="datetimeFigureOut">
              <a:rPr lang="en-ID" smtClean="0"/>
              <a:t>29/03/2021</a:t>
            </a:fld>
            <a:endParaRPr lang="en-ID"/>
          </a:p>
        </p:txBody>
      </p:sp>
      <p:sp>
        <p:nvSpPr>
          <p:cNvPr id="5" name="Footer Placeholder 4">
            <a:extLst>
              <a:ext uri="{FF2B5EF4-FFF2-40B4-BE49-F238E27FC236}">
                <a16:creationId xmlns:a16="http://schemas.microsoft.com/office/drawing/2014/main" id="{EB41A584-E662-4050-87C1-633F0123C061}"/>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B8E604D0-715A-427F-9A30-DC067A45B141}"/>
              </a:ext>
            </a:extLst>
          </p:cNvPr>
          <p:cNvSpPr>
            <a:spLocks noGrp="1"/>
          </p:cNvSpPr>
          <p:nvPr>
            <p:ph type="sldNum" sz="quarter" idx="12"/>
          </p:nvPr>
        </p:nvSpPr>
        <p:spPr/>
        <p:txBody>
          <a:bodyPr/>
          <a:lstStyle/>
          <a:p>
            <a:fld id="{9E7C57D5-7C31-44A2-9904-CF1C32A0CEDB}" type="slidenum">
              <a:rPr lang="en-ID" smtClean="0"/>
              <a:t>‹#›</a:t>
            </a:fld>
            <a:endParaRPr lang="en-ID"/>
          </a:p>
        </p:txBody>
      </p:sp>
    </p:spTree>
    <p:extLst>
      <p:ext uri="{BB962C8B-B14F-4D97-AF65-F5344CB8AC3E}">
        <p14:creationId xmlns:p14="http://schemas.microsoft.com/office/powerpoint/2010/main" val="9696063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8DCD13D-B22A-4C0D-98C5-DD4CDB2113A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D"/>
          </a:p>
        </p:txBody>
      </p:sp>
      <p:sp>
        <p:nvSpPr>
          <p:cNvPr id="3" name="Vertical Text Placeholder 2">
            <a:extLst>
              <a:ext uri="{FF2B5EF4-FFF2-40B4-BE49-F238E27FC236}">
                <a16:creationId xmlns:a16="http://schemas.microsoft.com/office/drawing/2014/main" id="{EC94DA87-789C-4F20-A820-DD53B9E6E87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id="{1F501A7B-FBE0-4810-95CF-F78B9D40A794}"/>
              </a:ext>
            </a:extLst>
          </p:cNvPr>
          <p:cNvSpPr>
            <a:spLocks noGrp="1"/>
          </p:cNvSpPr>
          <p:nvPr>
            <p:ph type="dt" sz="half" idx="10"/>
          </p:nvPr>
        </p:nvSpPr>
        <p:spPr/>
        <p:txBody>
          <a:bodyPr/>
          <a:lstStyle/>
          <a:p>
            <a:fld id="{21A4DBCF-5982-4911-84B7-BF3ACABC45A3}" type="datetimeFigureOut">
              <a:rPr lang="en-ID" smtClean="0"/>
              <a:t>29/03/2021</a:t>
            </a:fld>
            <a:endParaRPr lang="en-ID"/>
          </a:p>
        </p:txBody>
      </p:sp>
      <p:sp>
        <p:nvSpPr>
          <p:cNvPr id="5" name="Footer Placeholder 4">
            <a:extLst>
              <a:ext uri="{FF2B5EF4-FFF2-40B4-BE49-F238E27FC236}">
                <a16:creationId xmlns:a16="http://schemas.microsoft.com/office/drawing/2014/main" id="{D11760E5-10D4-473C-9811-78C418F2C83C}"/>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B5921204-D683-421E-BDFE-0764758D88FA}"/>
              </a:ext>
            </a:extLst>
          </p:cNvPr>
          <p:cNvSpPr>
            <a:spLocks noGrp="1"/>
          </p:cNvSpPr>
          <p:nvPr>
            <p:ph type="sldNum" sz="quarter" idx="12"/>
          </p:nvPr>
        </p:nvSpPr>
        <p:spPr/>
        <p:txBody>
          <a:bodyPr/>
          <a:lstStyle/>
          <a:p>
            <a:fld id="{9E7C57D5-7C31-44A2-9904-CF1C32A0CEDB}" type="slidenum">
              <a:rPr lang="en-ID" smtClean="0"/>
              <a:t>‹#›</a:t>
            </a:fld>
            <a:endParaRPr lang="en-ID"/>
          </a:p>
        </p:txBody>
      </p:sp>
    </p:spTree>
    <p:extLst>
      <p:ext uri="{BB962C8B-B14F-4D97-AF65-F5344CB8AC3E}">
        <p14:creationId xmlns:p14="http://schemas.microsoft.com/office/powerpoint/2010/main" val="4384190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4E161B-1949-4ACA-AAE9-E9CA6B88E807}"/>
              </a:ext>
            </a:extLst>
          </p:cNvPr>
          <p:cNvSpPr>
            <a:spLocks noGrp="1"/>
          </p:cNvSpPr>
          <p:nvPr>
            <p:ph type="title"/>
          </p:nvPr>
        </p:nvSpPr>
        <p:spPr/>
        <p:txBody>
          <a:bodyPr/>
          <a:lstStyle/>
          <a:p>
            <a:r>
              <a:rPr lang="en-US"/>
              <a:t>Click to edit Master title style</a:t>
            </a:r>
            <a:endParaRPr lang="en-ID"/>
          </a:p>
        </p:txBody>
      </p:sp>
      <p:sp>
        <p:nvSpPr>
          <p:cNvPr id="3" name="Content Placeholder 2">
            <a:extLst>
              <a:ext uri="{FF2B5EF4-FFF2-40B4-BE49-F238E27FC236}">
                <a16:creationId xmlns:a16="http://schemas.microsoft.com/office/drawing/2014/main" id="{17D6A127-9BD2-4532-BBA7-85BB74FCFE7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id="{8468D3B5-5967-496D-8B17-F27803210F6F}"/>
              </a:ext>
            </a:extLst>
          </p:cNvPr>
          <p:cNvSpPr>
            <a:spLocks noGrp="1"/>
          </p:cNvSpPr>
          <p:nvPr>
            <p:ph type="dt" sz="half" idx="10"/>
          </p:nvPr>
        </p:nvSpPr>
        <p:spPr/>
        <p:txBody>
          <a:bodyPr/>
          <a:lstStyle/>
          <a:p>
            <a:fld id="{21A4DBCF-5982-4911-84B7-BF3ACABC45A3}" type="datetimeFigureOut">
              <a:rPr lang="en-ID" smtClean="0"/>
              <a:t>29/03/2021</a:t>
            </a:fld>
            <a:endParaRPr lang="en-ID"/>
          </a:p>
        </p:txBody>
      </p:sp>
      <p:sp>
        <p:nvSpPr>
          <p:cNvPr id="5" name="Footer Placeholder 4">
            <a:extLst>
              <a:ext uri="{FF2B5EF4-FFF2-40B4-BE49-F238E27FC236}">
                <a16:creationId xmlns:a16="http://schemas.microsoft.com/office/drawing/2014/main" id="{1EC9BDBA-5782-400E-8B2F-C5F1E140235B}"/>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524AE0DE-11DA-438B-A523-9CBC1BC94B12}"/>
              </a:ext>
            </a:extLst>
          </p:cNvPr>
          <p:cNvSpPr>
            <a:spLocks noGrp="1"/>
          </p:cNvSpPr>
          <p:nvPr>
            <p:ph type="sldNum" sz="quarter" idx="12"/>
          </p:nvPr>
        </p:nvSpPr>
        <p:spPr/>
        <p:txBody>
          <a:bodyPr/>
          <a:lstStyle/>
          <a:p>
            <a:fld id="{9E7C57D5-7C31-44A2-9904-CF1C32A0CEDB}" type="slidenum">
              <a:rPr lang="en-ID" smtClean="0"/>
              <a:t>‹#›</a:t>
            </a:fld>
            <a:endParaRPr lang="en-ID"/>
          </a:p>
        </p:txBody>
      </p:sp>
    </p:spTree>
    <p:extLst>
      <p:ext uri="{BB962C8B-B14F-4D97-AF65-F5344CB8AC3E}">
        <p14:creationId xmlns:p14="http://schemas.microsoft.com/office/powerpoint/2010/main" val="31336044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DEF3B0-550F-4ABA-B4EC-681BDB0D2C1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D"/>
          </a:p>
        </p:txBody>
      </p:sp>
      <p:sp>
        <p:nvSpPr>
          <p:cNvPr id="3" name="Text Placeholder 2">
            <a:extLst>
              <a:ext uri="{FF2B5EF4-FFF2-40B4-BE49-F238E27FC236}">
                <a16:creationId xmlns:a16="http://schemas.microsoft.com/office/drawing/2014/main" id="{92ABF9E3-1D40-4F74-85BC-985B0515988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0476B7D-E3F2-4886-8A20-11E4B54696DF}"/>
              </a:ext>
            </a:extLst>
          </p:cNvPr>
          <p:cNvSpPr>
            <a:spLocks noGrp="1"/>
          </p:cNvSpPr>
          <p:nvPr>
            <p:ph type="dt" sz="half" idx="10"/>
          </p:nvPr>
        </p:nvSpPr>
        <p:spPr/>
        <p:txBody>
          <a:bodyPr/>
          <a:lstStyle/>
          <a:p>
            <a:fld id="{21A4DBCF-5982-4911-84B7-BF3ACABC45A3}" type="datetimeFigureOut">
              <a:rPr lang="en-ID" smtClean="0"/>
              <a:t>29/03/2021</a:t>
            </a:fld>
            <a:endParaRPr lang="en-ID"/>
          </a:p>
        </p:txBody>
      </p:sp>
      <p:sp>
        <p:nvSpPr>
          <p:cNvPr id="5" name="Footer Placeholder 4">
            <a:extLst>
              <a:ext uri="{FF2B5EF4-FFF2-40B4-BE49-F238E27FC236}">
                <a16:creationId xmlns:a16="http://schemas.microsoft.com/office/drawing/2014/main" id="{BA67F73C-AD32-4F77-BD8E-3D45773D32CD}"/>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052D01C9-9843-4A5B-BF58-9B9CA6213FFC}"/>
              </a:ext>
            </a:extLst>
          </p:cNvPr>
          <p:cNvSpPr>
            <a:spLocks noGrp="1"/>
          </p:cNvSpPr>
          <p:nvPr>
            <p:ph type="sldNum" sz="quarter" idx="12"/>
          </p:nvPr>
        </p:nvSpPr>
        <p:spPr/>
        <p:txBody>
          <a:bodyPr/>
          <a:lstStyle/>
          <a:p>
            <a:fld id="{9E7C57D5-7C31-44A2-9904-CF1C32A0CEDB}" type="slidenum">
              <a:rPr lang="en-ID" smtClean="0"/>
              <a:t>‹#›</a:t>
            </a:fld>
            <a:endParaRPr lang="en-ID"/>
          </a:p>
        </p:txBody>
      </p:sp>
    </p:spTree>
    <p:extLst>
      <p:ext uri="{BB962C8B-B14F-4D97-AF65-F5344CB8AC3E}">
        <p14:creationId xmlns:p14="http://schemas.microsoft.com/office/powerpoint/2010/main" val="33124196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661633-01E8-409E-B2DF-5BF1EEDD6A76}"/>
              </a:ext>
            </a:extLst>
          </p:cNvPr>
          <p:cNvSpPr>
            <a:spLocks noGrp="1"/>
          </p:cNvSpPr>
          <p:nvPr>
            <p:ph type="title"/>
          </p:nvPr>
        </p:nvSpPr>
        <p:spPr/>
        <p:txBody>
          <a:bodyPr/>
          <a:lstStyle/>
          <a:p>
            <a:r>
              <a:rPr lang="en-US"/>
              <a:t>Click to edit Master title style</a:t>
            </a:r>
            <a:endParaRPr lang="en-ID"/>
          </a:p>
        </p:txBody>
      </p:sp>
      <p:sp>
        <p:nvSpPr>
          <p:cNvPr id="3" name="Content Placeholder 2">
            <a:extLst>
              <a:ext uri="{FF2B5EF4-FFF2-40B4-BE49-F238E27FC236}">
                <a16:creationId xmlns:a16="http://schemas.microsoft.com/office/drawing/2014/main" id="{02AE14D0-596C-4628-9D73-E26C87BD135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Content Placeholder 3">
            <a:extLst>
              <a:ext uri="{FF2B5EF4-FFF2-40B4-BE49-F238E27FC236}">
                <a16:creationId xmlns:a16="http://schemas.microsoft.com/office/drawing/2014/main" id="{8E4073E7-37C6-4EBD-900E-2604C8967D8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5" name="Date Placeholder 4">
            <a:extLst>
              <a:ext uri="{FF2B5EF4-FFF2-40B4-BE49-F238E27FC236}">
                <a16:creationId xmlns:a16="http://schemas.microsoft.com/office/drawing/2014/main" id="{7764F0E8-9AA2-46EA-B29D-6C7E23308BEC}"/>
              </a:ext>
            </a:extLst>
          </p:cNvPr>
          <p:cNvSpPr>
            <a:spLocks noGrp="1"/>
          </p:cNvSpPr>
          <p:nvPr>
            <p:ph type="dt" sz="half" idx="10"/>
          </p:nvPr>
        </p:nvSpPr>
        <p:spPr/>
        <p:txBody>
          <a:bodyPr/>
          <a:lstStyle/>
          <a:p>
            <a:fld id="{21A4DBCF-5982-4911-84B7-BF3ACABC45A3}" type="datetimeFigureOut">
              <a:rPr lang="en-ID" smtClean="0"/>
              <a:t>29/03/2021</a:t>
            </a:fld>
            <a:endParaRPr lang="en-ID"/>
          </a:p>
        </p:txBody>
      </p:sp>
      <p:sp>
        <p:nvSpPr>
          <p:cNvPr id="6" name="Footer Placeholder 5">
            <a:extLst>
              <a:ext uri="{FF2B5EF4-FFF2-40B4-BE49-F238E27FC236}">
                <a16:creationId xmlns:a16="http://schemas.microsoft.com/office/drawing/2014/main" id="{1D6AD470-FF9B-4ADD-8AC9-E9AF95298806}"/>
              </a:ext>
            </a:extLst>
          </p:cNvPr>
          <p:cNvSpPr>
            <a:spLocks noGrp="1"/>
          </p:cNvSpPr>
          <p:nvPr>
            <p:ph type="ftr" sz="quarter" idx="11"/>
          </p:nvPr>
        </p:nvSpPr>
        <p:spPr/>
        <p:txBody>
          <a:bodyPr/>
          <a:lstStyle/>
          <a:p>
            <a:endParaRPr lang="en-ID"/>
          </a:p>
        </p:txBody>
      </p:sp>
      <p:sp>
        <p:nvSpPr>
          <p:cNvPr id="7" name="Slide Number Placeholder 6">
            <a:extLst>
              <a:ext uri="{FF2B5EF4-FFF2-40B4-BE49-F238E27FC236}">
                <a16:creationId xmlns:a16="http://schemas.microsoft.com/office/drawing/2014/main" id="{FCDD93E3-B73A-4389-A6DB-6DF0EED1EC87}"/>
              </a:ext>
            </a:extLst>
          </p:cNvPr>
          <p:cNvSpPr>
            <a:spLocks noGrp="1"/>
          </p:cNvSpPr>
          <p:nvPr>
            <p:ph type="sldNum" sz="quarter" idx="12"/>
          </p:nvPr>
        </p:nvSpPr>
        <p:spPr/>
        <p:txBody>
          <a:bodyPr/>
          <a:lstStyle/>
          <a:p>
            <a:fld id="{9E7C57D5-7C31-44A2-9904-CF1C32A0CEDB}" type="slidenum">
              <a:rPr lang="en-ID" smtClean="0"/>
              <a:t>‹#›</a:t>
            </a:fld>
            <a:endParaRPr lang="en-ID"/>
          </a:p>
        </p:txBody>
      </p:sp>
    </p:spTree>
    <p:extLst>
      <p:ext uri="{BB962C8B-B14F-4D97-AF65-F5344CB8AC3E}">
        <p14:creationId xmlns:p14="http://schemas.microsoft.com/office/powerpoint/2010/main" val="5397593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9B77FD-C715-4049-9311-9509FD79E1C7}"/>
              </a:ext>
            </a:extLst>
          </p:cNvPr>
          <p:cNvSpPr>
            <a:spLocks noGrp="1"/>
          </p:cNvSpPr>
          <p:nvPr>
            <p:ph type="title"/>
          </p:nvPr>
        </p:nvSpPr>
        <p:spPr>
          <a:xfrm>
            <a:off x="839788" y="365125"/>
            <a:ext cx="10515600" cy="1325563"/>
          </a:xfrm>
        </p:spPr>
        <p:txBody>
          <a:bodyPr/>
          <a:lstStyle/>
          <a:p>
            <a:r>
              <a:rPr lang="en-US"/>
              <a:t>Click to edit Master title style</a:t>
            </a:r>
            <a:endParaRPr lang="en-ID"/>
          </a:p>
        </p:txBody>
      </p:sp>
      <p:sp>
        <p:nvSpPr>
          <p:cNvPr id="3" name="Text Placeholder 2">
            <a:extLst>
              <a:ext uri="{FF2B5EF4-FFF2-40B4-BE49-F238E27FC236}">
                <a16:creationId xmlns:a16="http://schemas.microsoft.com/office/drawing/2014/main" id="{70AB868F-F419-4E83-870B-D336BE6618B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501B7B0-4DF2-4BFB-9918-08072325D73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5" name="Text Placeholder 4">
            <a:extLst>
              <a:ext uri="{FF2B5EF4-FFF2-40B4-BE49-F238E27FC236}">
                <a16:creationId xmlns:a16="http://schemas.microsoft.com/office/drawing/2014/main" id="{D05C8C83-D521-480B-8984-8506EBC3CE7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595952D-300E-4BB0-BB67-81B07DC114B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7" name="Date Placeholder 6">
            <a:extLst>
              <a:ext uri="{FF2B5EF4-FFF2-40B4-BE49-F238E27FC236}">
                <a16:creationId xmlns:a16="http://schemas.microsoft.com/office/drawing/2014/main" id="{A3C904CE-BA17-4D65-A35C-D1CD4AEC6375}"/>
              </a:ext>
            </a:extLst>
          </p:cNvPr>
          <p:cNvSpPr>
            <a:spLocks noGrp="1"/>
          </p:cNvSpPr>
          <p:nvPr>
            <p:ph type="dt" sz="half" idx="10"/>
          </p:nvPr>
        </p:nvSpPr>
        <p:spPr/>
        <p:txBody>
          <a:bodyPr/>
          <a:lstStyle/>
          <a:p>
            <a:fld id="{21A4DBCF-5982-4911-84B7-BF3ACABC45A3}" type="datetimeFigureOut">
              <a:rPr lang="en-ID" smtClean="0"/>
              <a:t>29/03/2021</a:t>
            </a:fld>
            <a:endParaRPr lang="en-ID"/>
          </a:p>
        </p:txBody>
      </p:sp>
      <p:sp>
        <p:nvSpPr>
          <p:cNvPr id="8" name="Footer Placeholder 7">
            <a:extLst>
              <a:ext uri="{FF2B5EF4-FFF2-40B4-BE49-F238E27FC236}">
                <a16:creationId xmlns:a16="http://schemas.microsoft.com/office/drawing/2014/main" id="{70F23040-E53B-4661-890D-3B5514F96BB8}"/>
              </a:ext>
            </a:extLst>
          </p:cNvPr>
          <p:cNvSpPr>
            <a:spLocks noGrp="1"/>
          </p:cNvSpPr>
          <p:nvPr>
            <p:ph type="ftr" sz="quarter" idx="11"/>
          </p:nvPr>
        </p:nvSpPr>
        <p:spPr/>
        <p:txBody>
          <a:bodyPr/>
          <a:lstStyle/>
          <a:p>
            <a:endParaRPr lang="en-ID"/>
          </a:p>
        </p:txBody>
      </p:sp>
      <p:sp>
        <p:nvSpPr>
          <p:cNvPr id="9" name="Slide Number Placeholder 8">
            <a:extLst>
              <a:ext uri="{FF2B5EF4-FFF2-40B4-BE49-F238E27FC236}">
                <a16:creationId xmlns:a16="http://schemas.microsoft.com/office/drawing/2014/main" id="{3FE9FC65-0417-4823-A250-BC384E9EEE23}"/>
              </a:ext>
            </a:extLst>
          </p:cNvPr>
          <p:cNvSpPr>
            <a:spLocks noGrp="1"/>
          </p:cNvSpPr>
          <p:nvPr>
            <p:ph type="sldNum" sz="quarter" idx="12"/>
          </p:nvPr>
        </p:nvSpPr>
        <p:spPr/>
        <p:txBody>
          <a:bodyPr/>
          <a:lstStyle/>
          <a:p>
            <a:fld id="{9E7C57D5-7C31-44A2-9904-CF1C32A0CEDB}" type="slidenum">
              <a:rPr lang="en-ID" smtClean="0"/>
              <a:t>‹#›</a:t>
            </a:fld>
            <a:endParaRPr lang="en-ID"/>
          </a:p>
        </p:txBody>
      </p:sp>
    </p:spTree>
    <p:extLst>
      <p:ext uri="{BB962C8B-B14F-4D97-AF65-F5344CB8AC3E}">
        <p14:creationId xmlns:p14="http://schemas.microsoft.com/office/powerpoint/2010/main" val="28796879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9B9322-7D6B-4D33-9F06-202D0ED9BE65}"/>
              </a:ext>
            </a:extLst>
          </p:cNvPr>
          <p:cNvSpPr>
            <a:spLocks noGrp="1"/>
          </p:cNvSpPr>
          <p:nvPr>
            <p:ph type="title"/>
          </p:nvPr>
        </p:nvSpPr>
        <p:spPr/>
        <p:txBody>
          <a:bodyPr/>
          <a:lstStyle/>
          <a:p>
            <a:r>
              <a:rPr lang="en-US"/>
              <a:t>Click to edit Master title style</a:t>
            </a:r>
            <a:endParaRPr lang="en-ID"/>
          </a:p>
        </p:txBody>
      </p:sp>
      <p:sp>
        <p:nvSpPr>
          <p:cNvPr id="3" name="Date Placeholder 2">
            <a:extLst>
              <a:ext uri="{FF2B5EF4-FFF2-40B4-BE49-F238E27FC236}">
                <a16:creationId xmlns:a16="http://schemas.microsoft.com/office/drawing/2014/main" id="{D5F4B75D-06E3-48F3-A1B7-E95F4F3CD296}"/>
              </a:ext>
            </a:extLst>
          </p:cNvPr>
          <p:cNvSpPr>
            <a:spLocks noGrp="1"/>
          </p:cNvSpPr>
          <p:nvPr>
            <p:ph type="dt" sz="half" idx="10"/>
          </p:nvPr>
        </p:nvSpPr>
        <p:spPr/>
        <p:txBody>
          <a:bodyPr/>
          <a:lstStyle/>
          <a:p>
            <a:fld id="{21A4DBCF-5982-4911-84B7-BF3ACABC45A3}" type="datetimeFigureOut">
              <a:rPr lang="en-ID" smtClean="0"/>
              <a:t>29/03/2021</a:t>
            </a:fld>
            <a:endParaRPr lang="en-ID"/>
          </a:p>
        </p:txBody>
      </p:sp>
      <p:sp>
        <p:nvSpPr>
          <p:cNvPr id="4" name="Footer Placeholder 3">
            <a:extLst>
              <a:ext uri="{FF2B5EF4-FFF2-40B4-BE49-F238E27FC236}">
                <a16:creationId xmlns:a16="http://schemas.microsoft.com/office/drawing/2014/main" id="{F102CFF9-5727-4339-950A-64FFDEAC0215}"/>
              </a:ext>
            </a:extLst>
          </p:cNvPr>
          <p:cNvSpPr>
            <a:spLocks noGrp="1"/>
          </p:cNvSpPr>
          <p:nvPr>
            <p:ph type="ftr" sz="quarter" idx="11"/>
          </p:nvPr>
        </p:nvSpPr>
        <p:spPr/>
        <p:txBody>
          <a:bodyPr/>
          <a:lstStyle/>
          <a:p>
            <a:endParaRPr lang="en-ID"/>
          </a:p>
        </p:txBody>
      </p:sp>
      <p:sp>
        <p:nvSpPr>
          <p:cNvPr id="5" name="Slide Number Placeholder 4">
            <a:extLst>
              <a:ext uri="{FF2B5EF4-FFF2-40B4-BE49-F238E27FC236}">
                <a16:creationId xmlns:a16="http://schemas.microsoft.com/office/drawing/2014/main" id="{148DAB08-4581-460C-AA39-380A7295FC92}"/>
              </a:ext>
            </a:extLst>
          </p:cNvPr>
          <p:cNvSpPr>
            <a:spLocks noGrp="1"/>
          </p:cNvSpPr>
          <p:nvPr>
            <p:ph type="sldNum" sz="quarter" idx="12"/>
          </p:nvPr>
        </p:nvSpPr>
        <p:spPr/>
        <p:txBody>
          <a:bodyPr/>
          <a:lstStyle/>
          <a:p>
            <a:fld id="{9E7C57D5-7C31-44A2-9904-CF1C32A0CEDB}" type="slidenum">
              <a:rPr lang="en-ID" smtClean="0"/>
              <a:t>‹#›</a:t>
            </a:fld>
            <a:endParaRPr lang="en-ID"/>
          </a:p>
        </p:txBody>
      </p:sp>
    </p:spTree>
    <p:extLst>
      <p:ext uri="{BB962C8B-B14F-4D97-AF65-F5344CB8AC3E}">
        <p14:creationId xmlns:p14="http://schemas.microsoft.com/office/powerpoint/2010/main" val="6705154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D01D966-D5B1-45E6-B2C6-1A47F0DEF15D}"/>
              </a:ext>
            </a:extLst>
          </p:cNvPr>
          <p:cNvSpPr>
            <a:spLocks noGrp="1"/>
          </p:cNvSpPr>
          <p:nvPr>
            <p:ph type="dt" sz="half" idx="10"/>
          </p:nvPr>
        </p:nvSpPr>
        <p:spPr/>
        <p:txBody>
          <a:bodyPr/>
          <a:lstStyle/>
          <a:p>
            <a:fld id="{21A4DBCF-5982-4911-84B7-BF3ACABC45A3}" type="datetimeFigureOut">
              <a:rPr lang="en-ID" smtClean="0"/>
              <a:t>29/03/2021</a:t>
            </a:fld>
            <a:endParaRPr lang="en-ID"/>
          </a:p>
        </p:txBody>
      </p:sp>
      <p:sp>
        <p:nvSpPr>
          <p:cNvPr id="3" name="Footer Placeholder 2">
            <a:extLst>
              <a:ext uri="{FF2B5EF4-FFF2-40B4-BE49-F238E27FC236}">
                <a16:creationId xmlns:a16="http://schemas.microsoft.com/office/drawing/2014/main" id="{817C39A8-BF4E-47FD-84EF-289CD34A7F9E}"/>
              </a:ext>
            </a:extLst>
          </p:cNvPr>
          <p:cNvSpPr>
            <a:spLocks noGrp="1"/>
          </p:cNvSpPr>
          <p:nvPr>
            <p:ph type="ftr" sz="quarter" idx="11"/>
          </p:nvPr>
        </p:nvSpPr>
        <p:spPr/>
        <p:txBody>
          <a:bodyPr/>
          <a:lstStyle/>
          <a:p>
            <a:endParaRPr lang="en-ID"/>
          </a:p>
        </p:txBody>
      </p:sp>
      <p:sp>
        <p:nvSpPr>
          <p:cNvPr id="4" name="Slide Number Placeholder 3">
            <a:extLst>
              <a:ext uri="{FF2B5EF4-FFF2-40B4-BE49-F238E27FC236}">
                <a16:creationId xmlns:a16="http://schemas.microsoft.com/office/drawing/2014/main" id="{AB5F61F4-8FDB-46F7-B00D-DA30140CF59F}"/>
              </a:ext>
            </a:extLst>
          </p:cNvPr>
          <p:cNvSpPr>
            <a:spLocks noGrp="1"/>
          </p:cNvSpPr>
          <p:nvPr>
            <p:ph type="sldNum" sz="quarter" idx="12"/>
          </p:nvPr>
        </p:nvSpPr>
        <p:spPr/>
        <p:txBody>
          <a:bodyPr/>
          <a:lstStyle/>
          <a:p>
            <a:fld id="{9E7C57D5-7C31-44A2-9904-CF1C32A0CEDB}" type="slidenum">
              <a:rPr lang="en-ID" smtClean="0"/>
              <a:t>‹#›</a:t>
            </a:fld>
            <a:endParaRPr lang="en-ID"/>
          </a:p>
        </p:txBody>
      </p:sp>
    </p:spTree>
    <p:extLst>
      <p:ext uri="{BB962C8B-B14F-4D97-AF65-F5344CB8AC3E}">
        <p14:creationId xmlns:p14="http://schemas.microsoft.com/office/powerpoint/2010/main" val="9757059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AFD840-9B84-476F-9459-18D38C63106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D"/>
          </a:p>
        </p:txBody>
      </p:sp>
      <p:sp>
        <p:nvSpPr>
          <p:cNvPr id="3" name="Content Placeholder 2">
            <a:extLst>
              <a:ext uri="{FF2B5EF4-FFF2-40B4-BE49-F238E27FC236}">
                <a16:creationId xmlns:a16="http://schemas.microsoft.com/office/drawing/2014/main" id="{D07E392C-DA43-4392-ABCE-AB9AB1EADD1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Text Placeholder 3">
            <a:extLst>
              <a:ext uri="{FF2B5EF4-FFF2-40B4-BE49-F238E27FC236}">
                <a16:creationId xmlns:a16="http://schemas.microsoft.com/office/drawing/2014/main" id="{B55E6EE4-A21F-45A1-8D66-EB0EA998145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2FB9426-97A2-482A-82F3-6A8F58547023}"/>
              </a:ext>
            </a:extLst>
          </p:cNvPr>
          <p:cNvSpPr>
            <a:spLocks noGrp="1"/>
          </p:cNvSpPr>
          <p:nvPr>
            <p:ph type="dt" sz="half" idx="10"/>
          </p:nvPr>
        </p:nvSpPr>
        <p:spPr/>
        <p:txBody>
          <a:bodyPr/>
          <a:lstStyle/>
          <a:p>
            <a:fld id="{21A4DBCF-5982-4911-84B7-BF3ACABC45A3}" type="datetimeFigureOut">
              <a:rPr lang="en-ID" smtClean="0"/>
              <a:t>29/03/2021</a:t>
            </a:fld>
            <a:endParaRPr lang="en-ID"/>
          </a:p>
        </p:txBody>
      </p:sp>
      <p:sp>
        <p:nvSpPr>
          <p:cNvPr id="6" name="Footer Placeholder 5">
            <a:extLst>
              <a:ext uri="{FF2B5EF4-FFF2-40B4-BE49-F238E27FC236}">
                <a16:creationId xmlns:a16="http://schemas.microsoft.com/office/drawing/2014/main" id="{F1F1A7A3-CCAE-4723-95CB-96848990C9EE}"/>
              </a:ext>
            </a:extLst>
          </p:cNvPr>
          <p:cNvSpPr>
            <a:spLocks noGrp="1"/>
          </p:cNvSpPr>
          <p:nvPr>
            <p:ph type="ftr" sz="quarter" idx="11"/>
          </p:nvPr>
        </p:nvSpPr>
        <p:spPr/>
        <p:txBody>
          <a:bodyPr/>
          <a:lstStyle/>
          <a:p>
            <a:endParaRPr lang="en-ID"/>
          </a:p>
        </p:txBody>
      </p:sp>
      <p:sp>
        <p:nvSpPr>
          <p:cNvPr id="7" name="Slide Number Placeholder 6">
            <a:extLst>
              <a:ext uri="{FF2B5EF4-FFF2-40B4-BE49-F238E27FC236}">
                <a16:creationId xmlns:a16="http://schemas.microsoft.com/office/drawing/2014/main" id="{6622EDDD-FD7D-4101-BA74-6D407A20D82D}"/>
              </a:ext>
            </a:extLst>
          </p:cNvPr>
          <p:cNvSpPr>
            <a:spLocks noGrp="1"/>
          </p:cNvSpPr>
          <p:nvPr>
            <p:ph type="sldNum" sz="quarter" idx="12"/>
          </p:nvPr>
        </p:nvSpPr>
        <p:spPr/>
        <p:txBody>
          <a:bodyPr/>
          <a:lstStyle/>
          <a:p>
            <a:fld id="{9E7C57D5-7C31-44A2-9904-CF1C32A0CEDB}" type="slidenum">
              <a:rPr lang="en-ID" smtClean="0"/>
              <a:t>‹#›</a:t>
            </a:fld>
            <a:endParaRPr lang="en-ID"/>
          </a:p>
        </p:txBody>
      </p:sp>
    </p:spTree>
    <p:extLst>
      <p:ext uri="{BB962C8B-B14F-4D97-AF65-F5344CB8AC3E}">
        <p14:creationId xmlns:p14="http://schemas.microsoft.com/office/powerpoint/2010/main" val="15619933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119A89-A2F9-48B9-AC06-688F180746F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D"/>
          </a:p>
        </p:txBody>
      </p:sp>
      <p:sp>
        <p:nvSpPr>
          <p:cNvPr id="3" name="Picture Placeholder 2">
            <a:extLst>
              <a:ext uri="{FF2B5EF4-FFF2-40B4-BE49-F238E27FC236}">
                <a16:creationId xmlns:a16="http://schemas.microsoft.com/office/drawing/2014/main" id="{7358743C-6744-4786-A5E2-A134AAD9BA1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D"/>
          </a:p>
        </p:txBody>
      </p:sp>
      <p:sp>
        <p:nvSpPr>
          <p:cNvPr id="4" name="Text Placeholder 3">
            <a:extLst>
              <a:ext uri="{FF2B5EF4-FFF2-40B4-BE49-F238E27FC236}">
                <a16:creationId xmlns:a16="http://schemas.microsoft.com/office/drawing/2014/main" id="{789E7608-6D4F-45BE-B5E2-22AF263449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B67FF5A-283F-4F83-87E0-0360C23BFA35}"/>
              </a:ext>
            </a:extLst>
          </p:cNvPr>
          <p:cNvSpPr>
            <a:spLocks noGrp="1"/>
          </p:cNvSpPr>
          <p:nvPr>
            <p:ph type="dt" sz="half" idx="10"/>
          </p:nvPr>
        </p:nvSpPr>
        <p:spPr/>
        <p:txBody>
          <a:bodyPr/>
          <a:lstStyle/>
          <a:p>
            <a:fld id="{21A4DBCF-5982-4911-84B7-BF3ACABC45A3}" type="datetimeFigureOut">
              <a:rPr lang="en-ID" smtClean="0"/>
              <a:t>29/03/2021</a:t>
            </a:fld>
            <a:endParaRPr lang="en-ID"/>
          </a:p>
        </p:txBody>
      </p:sp>
      <p:sp>
        <p:nvSpPr>
          <p:cNvPr id="6" name="Footer Placeholder 5">
            <a:extLst>
              <a:ext uri="{FF2B5EF4-FFF2-40B4-BE49-F238E27FC236}">
                <a16:creationId xmlns:a16="http://schemas.microsoft.com/office/drawing/2014/main" id="{0FA18B31-2CB2-4A8F-B826-7964493A9FBA}"/>
              </a:ext>
            </a:extLst>
          </p:cNvPr>
          <p:cNvSpPr>
            <a:spLocks noGrp="1"/>
          </p:cNvSpPr>
          <p:nvPr>
            <p:ph type="ftr" sz="quarter" idx="11"/>
          </p:nvPr>
        </p:nvSpPr>
        <p:spPr/>
        <p:txBody>
          <a:bodyPr/>
          <a:lstStyle/>
          <a:p>
            <a:endParaRPr lang="en-ID"/>
          </a:p>
        </p:txBody>
      </p:sp>
      <p:sp>
        <p:nvSpPr>
          <p:cNvPr id="7" name="Slide Number Placeholder 6">
            <a:extLst>
              <a:ext uri="{FF2B5EF4-FFF2-40B4-BE49-F238E27FC236}">
                <a16:creationId xmlns:a16="http://schemas.microsoft.com/office/drawing/2014/main" id="{B192BE28-FFEF-4B40-8C2E-8C3B5B6F46C7}"/>
              </a:ext>
            </a:extLst>
          </p:cNvPr>
          <p:cNvSpPr>
            <a:spLocks noGrp="1"/>
          </p:cNvSpPr>
          <p:nvPr>
            <p:ph type="sldNum" sz="quarter" idx="12"/>
          </p:nvPr>
        </p:nvSpPr>
        <p:spPr/>
        <p:txBody>
          <a:bodyPr/>
          <a:lstStyle/>
          <a:p>
            <a:fld id="{9E7C57D5-7C31-44A2-9904-CF1C32A0CEDB}" type="slidenum">
              <a:rPr lang="en-ID" smtClean="0"/>
              <a:t>‹#›</a:t>
            </a:fld>
            <a:endParaRPr lang="en-ID"/>
          </a:p>
        </p:txBody>
      </p:sp>
    </p:spTree>
    <p:extLst>
      <p:ext uri="{BB962C8B-B14F-4D97-AF65-F5344CB8AC3E}">
        <p14:creationId xmlns:p14="http://schemas.microsoft.com/office/powerpoint/2010/main" val="40366695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3E79C6A9-1CCD-4A0D-B619-0AB4C15D318C}"/>
              </a:ext>
            </a:extLst>
          </p:cNvPr>
          <p:cNvPicPr>
            <a:picLocks noChangeAspect="1"/>
          </p:cNvPicPr>
          <p:nvPr userDrawn="1"/>
        </p:nvPicPr>
        <p:blipFill>
          <a:blip r:embed="rId13">
            <a:lum bright="70000" contrast="-70000"/>
            <a:extLst>
              <a:ext uri="{28A0092B-C50C-407E-A947-70E740481C1C}">
                <a14:useLocalDpi xmlns:a14="http://schemas.microsoft.com/office/drawing/2010/main" val="0"/>
              </a:ext>
            </a:extLst>
          </a:blip>
          <a:stretch>
            <a:fillRect/>
          </a:stretch>
        </p:blipFill>
        <p:spPr>
          <a:xfrm>
            <a:off x="0" y="6400800"/>
            <a:ext cx="12192000" cy="457200"/>
          </a:xfrm>
          <a:prstGeom prst="rect">
            <a:avLst/>
          </a:prstGeom>
        </p:spPr>
      </p:pic>
      <p:sp>
        <p:nvSpPr>
          <p:cNvPr id="2" name="Title Placeholder 1">
            <a:extLst>
              <a:ext uri="{FF2B5EF4-FFF2-40B4-BE49-F238E27FC236}">
                <a16:creationId xmlns:a16="http://schemas.microsoft.com/office/drawing/2014/main" id="{F564F753-629F-4821-B732-3E7F31E273A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D"/>
          </a:p>
        </p:txBody>
      </p:sp>
      <p:sp>
        <p:nvSpPr>
          <p:cNvPr id="3" name="Text Placeholder 2">
            <a:extLst>
              <a:ext uri="{FF2B5EF4-FFF2-40B4-BE49-F238E27FC236}">
                <a16:creationId xmlns:a16="http://schemas.microsoft.com/office/drawing/2014/main" id="{2EC5C644-B84B-40D1-BCA2-1B30EFB96F2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id="{312C89D0-C8A7-4A67-895C-1C65AA8487C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A4DBCF-5982-4911-84B7-BF3ACABC45A3}" type="datetimeFigureOut">
              <a:rPr lang="en-ID" smtClean="0"/>
              <a:t>29/03/2021</a:t>
            </a:fld>
            <a:endParaRPr lang="en-ID"/>
          </a:p>
        </p:txBody>
      </p:sp>
      <p:sp>
        <p:nvSpPr>
          <p:cNvPr id="5" name="Footer Placeholder 4">
            <a:extLst>
              <a:ext uri="{FF2B5EF4-FFF2-40B4-BE49-F238E27FC236}">
                <a16:creationId xmlns:a16="http://schemas.microsoft.com/office/drawing/2014/main" id="{35F94FF9-64AA-4B9F-AF11-22DA89501A1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D"/>
          </a:p>
        </p:txBody>
      </p:sp>
      <p:sp>
        <p:nvSpPr>
          <p:cNvPr id="6" name="Slide Number Placeholder 5">
            <a:extLst>
              <a:ext uri="{FF2B5EF4-FFF2-40B4-BE49-F238E27FC236}">
                <a16:creationId xmlns:a16="http://schemas.microsoft.com/office/drawing/2014/main" id="{472E86BC-07DD-4947-94E1-B8DEDA50727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7C57D5-7C31-44A2-9904-CF1C32A0CEDB}" type="slidenum">
              <a:rPr lang="en-ID" smtClean="0"/>
              <a:t>‹#›</a:t>
            </a:fld>
            <a:endParaRPr lang="en-ID"/>
          </a:p>
        </p:txBody>
      </p:sp>
      <p:pic>
        <p:nvPicPr>
          <p:cNvPr id="7" name="Picture 6">
            <a:extLst>
              <a:ext uri="{FF2B5EF4-FFF2-40B4-BE49-F238E27FC236}">
                <a16:creationId xmlns:a16="http://schemas.microsoft.com/office/drawing/2014/main" id="{F036EE7D-9636-49A2-B564-1A74EEDC7028}"/>
              </a:ext>
            </a:extLst>
          </p:cNvPr>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0" y="1588"/>
            <a:ext cx="12192000" cy="457200"/>
          </a:xfrm>
          <a:prstGeom prst="rect">
            <a:avLst/>
          </a:prstGeom>
        </p:spPr>
      </p:pic>
      <p:pic>
        <p:nvPicPr>
          <p:cNvPr id="9" name="Picture 8">
            <a:extLst>
              <a:ext uri="{FF2B5EF4-FFF2-40B4-BE49-F238E27FC236}">
                <a16:creationId xmlns:a16="http://schemas.microsoft.com/office/drawing/2014/main" id="{1504FC75-1264-4532-B882-C94EF0C83A98}"/>
              </a:ext>
            </a:extLst>
          </p:cNvPr>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10768338" y="5428215"/>
            <a:ext cx="1497495" cy="1497495"/>
          </a:xfrm>
          <a:prstGeom prst="rect">
            <a:avLst/>
          </a:prstGeom>
        </p:spPr>
      </p:pic>
    </p:spTree>
    <p:extLst>
      <p:ext uri="{BB962C8B-B14F-4D97-AF65-F5344CB8AC3E}">
        <p14:creationId xmlns:p14="http://schemas.microsoft.com/office/powerpoint/2010/main" val="5318388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6">
            <a:extLst>
              <a:ext uri="{FF2B5EF4-FFF2-40B4-BE49-F238E27FC236}">
                <a16:creationId xmlns:a16="http://schemas.microsoft.com/office/drawing/2014/main" id="{1FF1160B-47C5-4975-8C61-00B49EE03FC4}"/>
              </a:ext>
            </a:extLst>
          </p:cNvPr>
          <p:cNvSpPr>
            <a:spLocks noGrp="1"/>
          </p:cNvSpPr>
          <p:nvPr>
            <p:ph type="subTitle" idx="1"/>
          </p:nvPr>
        </p:nvSpPr>
        <p:spPr>
          <a:xfrm>
            <a:off x="1295400" y="3730752"/>
            <a:ext cx="9601200" cy="914400"/>
          </a:xfrm>
        </p:spPr>
        <p:txBody>
          <a:bodyPr/>
          <a:lstStyle/>
          <a:p>
            <a:r>
              <a:rPr lang="en-GB" dirty="0">
                <a:latin typeface="Times New Roman" panose="02020603050405020304" pitchFamily="18" charset="0"/>
                <a:cs typeface="Times New Roman" panose="02020603050405020304" pitchFamily="18" charset="0"/>
              </a:rPr>
              <a:t>Author : AM KOBAR</a:t>
            </a:r>
            <a:endParaRPr lang="en-US" dirty="0">
              <a:latin typeface="Times New Roman" panose="02020603050405020304" pitchFamily="18" charset="0"/>
              <a:cs typeface="Times New Roman" panose="02020603050405020304" pitchFamily="18" charset="0"/>
            </a:endParaRPr>
          </a:p>
        </p:txBody>
      </p:sp>
      <p:sp>
        <p:nvSpPr>
          <p:cNvPr id="3" name="Title 3">
            <a:extLst>
              <a:ext uri="{FF2B5EF4-FFF2-40B4-BE49-F238E27FC236}">
                <a16:creationId xmlns:a16="http://schemas.microsoft.com/office/drawing/2014/main" id="{0D71C1FC-E6F6-4015-9B0F-78515D7F6A1E}"/>
              </a:ext>
            </a:extLst>
          </p:cNvPr>
          <p:cNvSpPr>
            <a:spLocks noGrp="1"/>
          </p:cNvSpPr>
          <p:nvPr>
            <p:ph type="ctrTitle"/>
          </p:nvPr>
        </p:nvSpPr>
        <p:spPr>
          <a:xfrm>
            <a:off x="1295400" y="2079812"/>
            <a:ext cx="9601200" cy="1724092"/>
          </a:xfrm>
        </p:spPr>
        <p:txBody>
          <a:bodyPr/>
          <a:lstStyle/>
          <a:p>
            <a:r>
              <a:rPr lang="id-ID" dirty="0">
                <a:latin typeface="Times New Roman" panose="02020603050405020304" pitchFamily="18" charset="0"/>
                <a:cs typeface="Times New Roman" panose="02020603050405020304" pitchFamily="18" charset="0"/>
              </a:rPr>
              <a:t>Sistem Ekonomi Indonesia</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641893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D7FC92E-AA66-48C7-BE81-881C094DDB76}"/>
              </a:ext>
            </a:extLst>
          </p:cNvPr>
          <p:cNvSpPr txBox="1">
            <a:spLocks/>
          </p:cNvSpPr>
          <p:nvPr/>
        </p:nvSpPr>
        <p:spPr>
          <a:xfrm>
            <a:off x="1341120" y="2107692"/>
            <a:ext cx="9509760" cy="412762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536575" indent="-457200" algn="l">
              <a:buFont typeface="+mj-lt"/>
              <a:buAutoNum type="arabicParenR" startAt="5"/>
            </a:pPr>
            <a:r>
              <a:rPr lang="id-ID" sz="2200" b="1" dirty="0">
                <a:latin typeface="Times New Roman" panose="02020603050405020304" pitchFamily="18" charset="0"/>
                <a:cs typeface="Times New Roman" panose="02020603050405020304" pitchFamily="18" charset="0"/>
              </a:rPr>
              <a:t>Emil Salim</a:t>
            </a:r>
          </a:p>
          <a:p>
            <a:pPr marL="993775" indent="-457200" algn="just">
              <a:buFont typeface="+mj-lt"/>
              <a:buAutoNum type="alphaLcPeriod"/>
            </a:pPr>
            <a:r>
              <a:rPr lang="id-ID" sz="2200" dirty="0">
                <a:latin typeface="Times New Roman" panose="02020603050405020304" pitchFamily="18" charset="0"/>
                <a:cs typeface="Times New Roman" panose="02020603050405020304" pitchFamily="18" charset="0"/>
              </a:rPr>
              <a:t>Sistem ekonomi pasar dengan perencanaan, tercapai keseimbangan antara sistem komando dengan sistem pasar.</a:t>
            </a:r>
          </a:p>
          <a:p>
            <a:pPr marL="993775" indent="-457200" algn="just">
              <a:buFont typeface="+mj-lt"/>
              <a:buAutoNum type="alphaLcPeriod"/>
            </a:pPr>
            <a:r>
              <a:rPr lang="id-ID" sz="2200" dirty="0">
                <a:latin typeface="Times New Roman" panose="02020603050405020304" pitchFamily="18" charset="0"/>
                <a:cs typeface="Times New Roman" panose="02020603050405020304" pitchFamily="18" charset="0"/>
              </a:rPr>
              <a:t>Sistem ekonomi yang berpegang pada pokok-pokok pikiran yang tercantum dalam pancasila</a:t>
            </a:r>
          </a:p>
          <a:p>
            <a:pPr marL="993775" indent="-457200" algn="just">
              <a:buFont typeface="+mj-lt"/>
              <a:buAutoNum type="alphaLcPeriod"/>
            </a:pPr>
            <a:r>
              <a:rPr lang="id-ID" sz="2200" dirty="0">
                <a:latin typeface="Times New Roman" panose="02020603050405020304" pitchFamily="18" charset="0"/>
                <a:cs typeface="Times New Roman" panose="02020603050405020304" pitchFamily="18" charset="0"/>
              </a:rPr>
              <a:t>Dari pancasila, sila keadilan sosial yang paling relevan untuk ekonomi, yang mengandung makna prinsip pembagian pendapatan yang adil dan prinsip demokrai ekonomi.</a:t>
            </a:r>
          </a:p>
          <a:p>
            <a:pPr marL="993775" indent="-457200" algn="just">
              <a:buFont typeface="+mj-lt"/>
              <a:buAutoNum type="alphaLcPeriod"/>
            </a:pPr>
            <a:r>
              <a:rPr lang="id-ID" sz="2200" dirty="0">
                <a:latin typeface="Times New Roman" panose="02020603050405020304" pitchFamily="18" charset="0"/>
                <a:cs typeface="Times New Roman" panose="02020603050405020304" pitchFamily="18" charset="0"/>
              </a:rPr>
              <a:t>Pembagian pendapatan masa penjajahan tidak adil, karena ekonomi berlangsung berdasarkan free fight liberalisme</a:t>
            </a:r>
          </a:p>
          <a:p>
            <a:pPr marL="457200"/>
            <a:endParaRPr lang="id-ID" b="1" dirty="0">
              <a:latin typeface="Times New Roman" panose="02020603050405020304" pitchFamily="18" charset="0"/>
              <a:cs typeface="Times New Roman" panose="02020603050405020304" pitchFamily="18" charset="0"/>
            </a:endParaRPr>
          </a:p>
        </p:txBody>
      </p:sp>
      <p:sp>
        <p:nvSpPr>
          <p:cNvPr id="3" name="Title 2">
            <a:extLst>
              <a:ext uri="{FF2B5EF4-FFF2-40B4-BE49-F238E27FC236}">
                <a16:creationId xmlns:a16="http://schemas.microsoft.com/office/drawing/2014/main" id="{49AF403D-5B63-4AEC-8758-E664F42C82A4}"/>
              </a:ext>
            </a:extLst>
          </p:cNvPr>
          <p:cNvSpPr txBox="1">
            <a:spLocks/>
          </p:cNvSpPr>
          <p:nvPr/>
        </p:nvSpPr>
        <p:spPr>
          <a:xfrm>
            <a:off x="1341120" y="673100"/>
            <a:ext cx="9509760" cy="123342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id-ID">
                <a:latin typeface="Times New Roman" panose="02020603050405020304" pitchFamily="18" charset="0"/>
                <a:cs typeface="Times New Roman" panose="02020603050405020304" pitchFamily="18" charset="0"/>
              </a:rPr>
              <a:t>Tokoh-Tokoh Pendukung SEP</a:t>
            </a:r>
            <a:endParaRPr lang="id-ID"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248027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BC9850C-5065-4C5F-A601-F97576DC352A}"/>
              </a:ext>
            </a:extLst>
          </p:cNvPr>
          <p:cNvSpPr txBox="1">
            <a:spLocks/>
          </p:cNvSpPr>
          <p:nvPr/>
        </p:nvSpPr>
        <p:spPr>
          <a:xfrm>
            <a:off x="743446" y="1941708"/>
            <a:ext cx="10705108" cy="412762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536575" indent="-457200" algn="l">
              <a:buFont typeface="+mj-lt"/>
              <a:buAutoNum type="arabicParenR" startAt="6"/>
            </a:pPr>
            <a:r>
              <a:rPr lang="id-ID" sz="2200" b="1" dirty="0">
                <a:latin typeface="Times New Roman" panose="02020603050405020304" pitchFamily="18" charset="0"/>
                <a:cs typeface="Times New Roman" panose="02020603050405020304" pitchFamily="18" charset="0"/>
              </a:rPr>
              <a:t>Sumitro Djojohadikusumo</a:t>
            </a:r>
          </a:p>
          <a:p>
            <a:pPr marL="993775" indent="-457200" algn="just">
              <a:buFont typeface="+mj-lt"/>
              <a:buAutoNum type="alphaLcPeriod"/>
            </a:pPr>
            <a:r>
              <a:rPr lang="id-ID" sz="2200" dirty="0">
                <a:latin typeface="Times New Roman" panose="02020603050405020304" pitchFamily="18" charset="0"/>
                <a:cs typeface="Times New Roman" panose="02020603050405020304" pitchFamily="18" charset="0"/>
              </a:rPr>
              <a:t>Ikhtiar untuk senantiasa hidup dengan Tuhan YME</a:t>
            </a:r>
          </a:p>
          <a:p>
            <a:pPr marL="993775" indent="-457200" algn="just">
              <a:buFont typeface="+mj-lt"/>
              <a:buAutoNum type="alphaLcPeriod"/>
            </a:pPr>
            <a:r>
              <a:rPr lang="id-ID" sz="2200" dirty="0">
                <a:latin typeface="Times New Roman" panose="02020603050405020304" pitchFamily="18" charset="0"/>
                <a:cs typeface="Times New Roman" panose="02020603050405020304" pitchFamily="18" charset="0"/>
              </a:rPr>
              <a:t>Ikhtiar untuk mengurangi kemiskinan dan penganguran dalam penataan perekonomian masyarakat</a:t>
            </a:r>
          </a:p>
          <a:p>
            <a:pPr marL="993775" indent="-457200" algn="just">
              <a:buFont typeface="+mj-lt"/>
              <a:buAutoNum type="alphaLcPeriod"/>
            </a:pPr>
            <a:r>
              <a:rPr lang="id-ID" sz="2200" dirty="0">
                <a:latin typeface="Times New Roman" panose="02020603050405020304" pitchFamily="18" charset="0"/>
                <a:cs typeface="Times New Roman" panose="02020603050405020304" pitchFamily="18" charset="0"/>
              </a:rPr>
              <a:t>Pola kebijakan ekonomi dan cara penyelenggaraannya tidak menimbulkan kekuatan yang menganggu peratuan dan kesatuan bangsa</a:t>
            </a:r>
          </a:p>
          <a:p>
            <a:pPr marL="993775" indent="-457200" algn="just">
              <a:buFont typeface="+mj-lt"/>
              <a:buAutoNum type="alphaLcPeriod"/>
            </a:pPr>
            <a:r>
              <a:rPr lang="id-ID" sz="2200" dirty="0">
                <a:latin typeface="Times New Roman" panose="02020603050405020304" pitchFamily="18" charset="0"/>
                <a:cs typeface="Times New Roman" panose="02020603050405020304" pitchFamily="18" charset="0"/>
              </a:rPr>
              <a:t>Rakyat berperan dan berpartiipai aktif dalam usaha pembangunan</a:t>
            </a:r>
          </a:p>
          <a:p>
            <a:pPr marL="993775" indent="-457200" algn="just">
              <a:buFont typeface="+mj-lt"/>
              <a:buAutoNum type="alphaLcPeriod"/>
            </a:pPr>
            <a:r>
              <a:rPr lang="id-ID" sz="2200" dirty="0">
                <a:latin typeface="Times New Roman" panose="02020603050405020304" pitchFamily="18" charset="0"/>
                <a:cs typeface="Times New Roman" panose="02020603050405020304" pitchFamily="18" charset="0"/>
              </a:rPr>
              <a:t>Pola pembagian hail produksi lebih merata antar golongan, daerah, kota-desa</a:t>
            </a:r>
          </a:p>
          <a:p>
            <a:pPr marL="457200" algn="just"/>
            <a:endParaRPr lang="id-ID" b="1" dirty="0">
              <a:latin typeface="Times New Roman" panose="02020603050405020304" pitchFamily="18" charset="0"/>
              <a:cs typeface="Times New Roman" panose="02020603050405020304" pitchFamily="18" charset="0"/>
            </a:endParaRPr>
          </a:p>
        </p:txBody>
      </p:sp>
      <p:sp>
        <p:nvSpPr>
          <p:cNvPr id="3" name="Title 2">
            <a:extLst>
              <a:ext uri="{FF2B5EF4-FFF2-40B4-BE49-F238E27FC236}">
                <a16:creationId xmlns:a16="http://schemas.microsoft.com/office/drawing/2014/main" id="{56757012-347E-45A4-9041-8AC541FA8EF0}"/>
              </a:ext>
            </a:extLst>
          </p:cNvPr>
          <p:cNvSpPr txBox="1">
            <a:spLocks/>
          </p:cNvSpPr>
          <p:nvPr/>
        </p:nvSpPr>
        <p:spPr>
          <a:xfrm>
            <a:off x="1341120" y="467360"/>
            <a:ext cx="9509760" cy="123342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id-ID">
                <a:latin typeface="Times New Roman" panose="02020603050405020304" pitchFamily="18" charset="0"/>
                <a:cs typeface="Times New Roman" panose="02020603050405020304" pitchFamily="18" charset="0"/>
              </a:rPr>
              <a:t>Tokoh-Tokoh Pendukung SEP</a:t>
            </a:r>
            <a:endParaRPr lang="id-ID"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98660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9A7FD10-C0FD-45FC-BBF2-3D7CE7782916}"/>
              </a:ext>
            </a:extLst>
          </p:cNvPr>
          <p:cNvSpPr txBox="1">
            <a:spLocks/>
          </p:cNvSpPr>
          <p:nvPr/>
        </p:nvSpPr>
        <p:spPr>
          <a:xfrm>
            <a:off x="1341120" y="2290573"/>
            <a:ext cx="9509760" cy="315010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r>
              <a:rPr lang="id-ID" sz="2200" dirty="0">
                <a:latin typeface="Times New Roman" panose="02020603050405020304" pitchFamily="18" charset="0"/>
                <a:cs typeface="Times New Roman" panose="02020603050405020304" pitchFamily="18" charset="0"/>
              </a:rPr>
              <a:t>Peranan negara penting tetapi tidak dominan. Dalam SEP usaha negara dan swasta tumbuh berdampingan secara seimbang.</a:t>
            </a:r>
          </a:p>
          <a:p>
            <a:pPr algn="just"/>
            <a:r>
              <a:rPr lang="id-ID" sz="2200" dirty="0">
                <a:latin typeface="Times New Roman" panose="02020603050405020304" pitchFamily="18" charset="0"/>
                <a:cs typeface="Times New Roman" panose="02020603050405020304" pitchFamily="18" charset="0"/>
              </a:rPr>
              <a:t>Sistem ekonomi tidak didominasi oleh modal dan tidak didominasi oleh buruh. Sistem ekonomi didasarkan atas azas kekeluargaan menurut keakraban hubungan manusia.</a:t>
            </a:r>
          </a:p>
          <a:p>
            <a:pPr algn="just"/>
            <a:r>
              <a:rPr lang="id-ID" sz="2200" dirty="0">
                <a:latin typeface="Times New Roman" panose="02020603050405020304" pitchFamily="18" charset="0"/>
                <a:cs typeface="Times New Roman" panose="02020603050405020304" pitchFamily="18" charset="0"/>
              </a:rPr>
              <a:t>Masyarakat memegang peranan penting. Maksudnya produksi dikerjakan oleh semua dan dibawah pimpinan atau pengawasan anggota-anggota masyarakat.</a:t>
            </a:r>
          </a:p>
          <a:p>
            <a:pPr algn="just"/>
            <a:r>
              <a:rPr lang="id-ID" sz="2200" dirty="0">
                <a:latin typeface="Times New Roman" panose="02020603050405020304" pitchFamily="18" charset="0"/>
                <a:cs typeface="Times New Roman" panose="02020603050405020304" pitchFamily="18" charset="0"/>
              </a:rPr>
              <a:t>Negara menguasai bumi, air dan kekayaan alam yang terkandung didalamnya.</a:t>
            </a:r>
          </a:p>
        </p:txBody>
      </p:sp>
      <p:sp>
        <p:nvSpPr>
          <p:cNvPr id="3" name="Title 2">
            <a:extLst>
              <a:ext uri="{FF2B5EF4-FFF2-40B4-BE49-F238E27FC236}">
                <a16:creationId xmlns:a16="http://schemas.microsoft.com/office/drawing/2014/main" id="{80AE0DCD-DE0B-457D-A491-58A5DF11AC45}"/>
              </a:ext>
            </a:extLst>
          </p:cNvPr>
          <p:cNvSpPr txBox="1">
            <a:spLocks/>
          </p:cNvSpPr>
          <p:nvPr/>
        </p:nvSpPr>
        <p:spPr>
          <a:xfrm>
            <a:off x="312420" y="673100"/>
            <a:ext cx="11567160" cy="1233424"/>
          </a:xfrm>
          <a:prstGeom prst="rect">
            <a:avLst/>
          </a:prstGeom>
        </p:spPr>
        <p:txBody>
          <a:bodyPr vert="horz" lIns="91440" tIns="45720" rIns="91440" bIns="45720" rtlCol="0" anchor="b">
            <a:normAutofit fontScale="850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id-ID" dirty="0">
                <a:latin typeface="Times New Roman" panose="02020603050405020304" pitchFamily="18" charset="0"/>
                <a:cs typeface="Times New Roman" panose="02020603050405020304" pitchFamily="18" charset="0"/>
              </a:rPr>
              <a:t>Ciri-ciri Positif Sistem Ekonomi Pancasila</a:t>
            </a:r>
          </a:p>
        </p:txBody>
      </p:sp>
    </p:spTree>
    <p:extLst>
      <p:ext uri="{BB962C8B-B14F-4D97-AF65-F5344CB8AC3E}">
        <p14:creationId xmlns:p14="http://schemas.microsoft.com/office/powerpoint/2010/main" val="29090010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6AF526D-0590-40DE-BFF6-0E079469B99F}"/>
              </a:ext>
            </a:extLst>
          </p:cNvPr>
          <p:cNvSpPr txBox="1">
            <a:spLocks/>
          </p:cNvSpPr>
          <p:nvPr/>
        </p:nvSpPr>
        <p:spPr>
          <a:xfrm>
            <a:off x="1341120" y="1901952"/>
            <a:ext cx="9509760" cy="4127627"/>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indent="-342900" algn="just">
              <a:buFont typeface="Arial" panose="020B0604020202020204" pitchFamily="34" charset="0"/>
              <a:buChar char="•"/>
            </a:pPr>
            <a:r>
              <a:rPr lang="id-ID" dirty="0">
                <a:latin typeface="Times New Roman" panose="02020603050405020304" pitchFamily="18" charset="0"/>
                <a:cs typeface="Times New Roman" panose="02020603050405020304" pitchFamily="18" charset="0"/>
              </a:rPr>
              <a:t>Sistem ekonomi liberal yang bebas. Artinya sitem ekonomi yang menumbuhkan eksploitasi atau pemerasan terhadap manusia dan bangsa lain. Dalam ejarah, sistem ekonomi liberal  yang bebas di Indonesia telah menimbulkan kelemahan posisi indonesia dalam ekonomi dunia</a:t>
            </a:r>
          </a:p>
          <a:p>
            <a:pPr marL="342900" indent="-342900" algn="just">
              <a:buFont typeface="Arial" panose="020B0604020202020204" pitchFamily="34" charset="0"/>
              <a:buChar char="•"/>
            </a:pPr>
            <a:r>
              <a:rPr lang="id-ID" dirty="0">
                <a:latin typeface="Times New Roman" panose="02020603050405020304" pitchFamily="18" charset="0"/>
                <a:cs typeface="Times New Roman" panose="02020603050405020304" pitchFamily="18" charset="0"/>
              </a:rPr>
              <a:t>Sistem ekonomi komando. Artinya negara beserta aparatur ekonomi negra berifat dominan, mendesak, dan mematikan poteni erta daya kreasi unit-unit ekonomi swasta.</a:t>
            </a:r>
          </a:p>
          <a:p>
            <a:pPr marL="342900" indent="-342900" algn="just">
              <a:buFont typeface="Arial" panose="020B0604020202020204" pitchFamily="34" charset="0"/>
              <a:buChar char="•"/>
            </a:pPr>
            <a:r>
              <a:rPr lang="id-ID" dirty="0">
                <a:latin typeface="Times New Roman" panose="02020603050405020304" pitchFamily="18" charset="0"/>
                <a:cs typeface="Times New Roman" panose="02020603050405020304" pitchFamily="18" charset="0"/>
              </a:rPr>
              <a:t>Persaingan tidak sehat, serta pemusatan kekuatan ekonomi pada satu kelompok atau monopoli yang merugikan masyarakat.</a:t>
            </a:r>
          </a:p>
        </p:txBody>
      </p:sp>
      <p:sp>
        <p:nvSpPr>
          <p:cNvPr id="3" name="Title 2">
            <a:extLst>
              <a:ext uri="{FF2B5EF4-FFF2-40B4-BE49-F238E27FC236}">
                <a16:creationId xmlns:a16="http://schemas.microsoft.com/office/drawing/2014/main" id="{3D3C32B5-ABBC-4EDE-A775-A0B48627A5B4}"/>
              </a:ext>
            </a:extLst>
          </p:cNvPr>
          <p:cNvSpPr txBox="1">
            <a:spLocks/>
          </p:cNvSpPr>
          <p:nvPr/>
        </p:nvSpPr>
        <p:spPr>
          <a:xfrm>
            <a:off x="342900" y="467360"/>
            <a:ext cx="11506200" cy="1233424"/>
          </a:xfrm>
          <a:prstGeom prst="rect">
            <a:avLst/>
          </a:prstGeom>
        </p:spPr>
        <p:txBody>
          <a:bodyPr vert="horz" lIns="91440" tIns="45720" rIns="91440" bIns="45720" rtlCol="0" anchor="b">
            <a:normAutofit fontScale="850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id-ID" dirty="0">
                <a:latin typeface="Times New Roman" panose="02020603050405020304" pitchFamily="18" charset="0"/>
                <a:cs typeface="Times New Roman" panose="02020603050405020304" pitchFamily="18" charset="0"/>
              </a:rPr>
              <a:t>Ciri-ciri Negatif Sistem Ekonomi Pancasila</a:t>
            </a:r>
          </a:p>
        </p:txBody>
      </p:sp>
    </p:spTree>
    <p:extLst>
      <p:ext uri="{BB962C8B-B14F-4D97-AF65-F5344CB8AC3E}">
        <p14:creationId xmlns:p14="http://schemas.microsoft.com/office/powerpoint/2010/main" val="31647279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4692244-573A-4C8C-B367-45829937EBCA}"/>
              </a:ext>
            </a:extLst>
          </p:cNvPr>
          <p:cNvSpPr txBox="1">
            <a:spLocks/>
          </p:cNvSpPr>
          <p:nvPr/>
        </p:nvSpPr>
        <p:spPr>
          <a:xfrm>
            <a:off x="6278880" y="1901952"/>
            <a:ext cx="4572000" cy="4123944"/>
          </a:xfrm>
          <a:prstGeom prst="rect">
            <a:avLst/>
          </a:prstGeom>
        </p:spPr>
        <p:txBody>
          <a:bodyPr>
            <a:normAutofit fontScale="850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id-ID">
                <a:latin typeface="Times New Roman" panose="02020603050405020304" pitchFamily="18" charset="0"/>
                <a:cs typeface="Times New Roman" panose="02020603050405020304" pitchFamily="18" charset="0"/>
              </a:rPr>
              <a:t>Kemerdekaan</a:t>
            </a:r>
          </a:p>
          <a:p>
            <a:pPr marL="536575" indent="-277813">
              <a:buFont typeface="+mj-lt"/>
              <a:buAutoNum type="arabicPeriod"/>
            </a:pPr>
            <a:r>
              <a:rPr lang="id-ID" b="1">
                <a:latin typeface="Times New Roman" panose="02020603050405020304" pitchFamily="18" charset="0"/>
                <a:cs typeface="Times New Roman" panose="02020603050405020304" pitchFamily="18" charset="0"/>
              </a:rPr>
              <a:t>Orde lama (1945-1966)</a:t>
            </a:r>
          </a:p>
          <a:p>
            <a:pPr marL="536575" indent="0">
              <a:buFont typeface="Arial" panose="020B0604020202020204" pitchFamily="34" charset="0"/>
              <a:buNone/>
            </a:pPr>
            <a:r>
              <a:rPr lang="id-ID">
                <a:latin typeface="Times New Roman" panose="02020603050405020304" pitchFamily="18" charset="0"/>
                <a:cs typeface="Times New Roman" panose="02020603050405020304" pitchFamily="18" charset="0"/>
              </a:rPr>
              <a:t>Periode 1945-1959 : berorientasi kapital-liberal</a:t>
            </a:r>
          </a:p>
          <a:p>
            <a:pPr marL="536575" indent="0">
              <a:buFont typeface="Arial" panose="020B0604020202020204" pitchFamily="34" charset="0"/>
              <a:buNone/>
            </a:pPr>
            <a:r>
              <a:rPr lang="id-ID">
                <a:latin typeface="Times New Roman" panose="02020603050405020304" pitchFamily="18" charset="0"/>
                <a:cs typeface="Times New Roman" panose="02020603050405020304" pitchFamily="18" charset="0"/>
              </a:rPr>
              <a:t>Periode 1959-1965 : sistem ekonomi terpimpin (etatisme)</a:t>
            </a:r>
          </a:p>
          <a:p>
            <a:pPr marL="536575" indent="-277813">
              <a:buFont typeface="+mj-lt"/>
              <a:buAutoNum type="arabicPeriod" startAt="2"/>
            </a:pPr>
            <a:r>
              <a:rPr lang="id-ID" b="1">
                <a:latin typeface="Times New Roman" panose="02020603050405020304" pitchFamily="18" charset="0"/>
                <a:cs typeface="Times New Roman" panose="02020603050405020304" pitchFamily="18" charset="0"/>
              </a:rPr>
              <a:t>Orde Baru (1966-1998)</a:t>
            </a:r>
          </a:p>
          <a:p>
            <a:pPr marL="536575" indent="0">
              <a:buFont typeface="Arial" panose="020B0604020202020204" pitchFamily="34" charset="0"/>
              <a:buNone/>
            </a:pPr>
            <a:r>
              <a:rPr lang="id-ID">
                <a:latin typeface="Times New Roman" panose="02020603050405020304" pitchFamily="18" charset="0"/>
                <a:cs typeface="Times New Roman" panose="02020603050405020304" pitchFamily="18" charset="0"/>
              </a:rPr>
              <a:t>Sistem ekonomi pasar dengan perencanaan</a:t>
            </a:r>
          </a:p>
          <a:p>
            <a:pPr marL="536575" indent="-277813">
              <a:buFont typeface="+mj-lt"/>
              <a:buAutoNum type="arabicPeriod" startAt="3"/>
            </a:pPr>
            <a:r>
              <a:rPr lang="id-ID" b="1">
                <a:latin typeface="Times New Roman" panose="02020603050405020304" pitchFamily="18" charset="0"/>
                <a:cs typeface="Times New Roman" panose="02020603050405020304" pitchFamily="18" charset="0"/>
              </a:rPr>
              <a:t>Orde Reformasi (1998–sekarang)</a:t>
            </a:r>
            <a:endParaRPr lang="id-ID"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DC855D1D-316A-471E-B348-585519C4B66C}"/>
              </a:ext>
            </a:extLst>
          </p:cNvPr>
          <p:cNvSpPr txBox="1">
            <a:spLocks/>
          </p:cNvSpPr>
          <p:nvPr/>
        </p:nvSpPr>
        <p:spPr>
          <a:xfrm>
            <a:off x="1341120" y="1901952"/>
            <a:ext cx="4572000" cy="4123944"/>
          </a:xfrm>
          <a:prstGeom prst="rect">
            <a:avLst/>
          </a:prstGeom>
        </p:spPr>
        <p:txBody>
          <a:bodyPr vert="horz" lIns="91440" tIns="45720" rIns="91440" bIns="45720" rtlCol="0">
            <a:normAutofit fontScale="92500"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spcBef>
                <a:spcPts val="1200"/>
              </a:spcBef>
            </a:pPr>
            <a:r>
              <a:rPr lang="id-ID">
                <a:latin typeface="Times New Roman" panose="02020603050405020304" pitchFamily="18" charset="0"/>
                <a:cs typeface="Times New Roman" panose="02020603050405020304" pitchFamily="18" charset="0"/>
              </a:rPr>
              <a:t>Pra Kemerdekaan</a:t>
            </a:r>
          </a:p>
          <a:p>
            <a:pPr marL="536575" indent="-277813">
              <a:spcBef>
                <a:spcPts val="1200"/>
              </a:spcBef>
              <a:buFont typeface="+mj-lt"/>
              <a:buAutoNum type="arabicPeriod"/>
            </a:pPr>
            <a:r>
              <a:rPr lang="id-ID" b="1">
                <a:latin typeface="Times New Roman" panose="02020603050405020304" pitchFamily="18" charset="0"/>
                <a:cs typeface="Times New Roman" panose="02020603050405020304" pitchFamily="18" charset="0"/>
              </a:rPr>
              <a:t>Pra Kolonialisme:</a:t>
            </a:r>
          </a:p>
          <a:p>
            <a:pPr marL="536575">
              <a:spcBef>
                <a:spcPts val="1200"/>
              </a:spcBef>
              <a:tabLst>
                <a:tab pos="536575" algn="l"/>
              </a:tabLst>
            </a:pPr>
            <a:r>
              <a:rPr lang="id-ID">
                <a:latin typeface="Times New Roman" panose="02020603050405020304" pitchFamily="18" charset="0"/>
                <a:cs typeface="Times New Roman" panose="02020603050405020304" pitchFamily="18" charset="0"/>
              </a:rPr>
              <a:t>Masa kerjaan sebelum penjajahan dengan sistem feodal.</a:t>
            </a:r>
          </a:p>
          <a:p>
            <a:pPr marL="536575">
              <a:spcBef>
                <a:spcPts val="1200"/>
              </a:spcBef>
              <a:tabLst>
                <a:tab pos="536575" algn="l"/>
              </a:tabLst>
            </a:pPr>
            <a:r>
              <a:rPr lang="id-ID">
                <a:latin typeface="Times New Roman" panose="02020603050405020304" pitchFamily="18" charset="0"/>
                <a:cs typeface="Times New Roman" panose="02020603050405020304" pitchFamily="18" charset="0"/>
              </a:rPr>
              <a:t>Kegiatan utama:</a:t>
            </a:r>
          </a:p>
          <a:p>
            <a:pPr marL="879475" indent="-342900">
              <a:spcBef>
                <a:spcPts val="1200"/>
              </a:spcBef>
              <a:buFontTx/>
              <a:buChar char="-"/>
              <a:tabLst>
                <a:tab pos="536575" algn="l"/>
              </a:tabLst>
            </a:pPr>
            <a:r>
              <a:rPr lang="id-ID">
                <a:latin typeface="Times New Roman" panose="02020603050405020304" pitchFamily="18" charset="0"/>
                <a:cs typeface="Times New Roman" panose="02020603050405020304" pitchFamily="18" charset="0"/>
              </a:rPr>
              <a:t>Pertanian (monokultur)</a:t>
            </a:r>
          </a:p>
          <a:p>
            <a:pPr marL="879475" indent="-342900">
              <a:spcBef>
                <a:spcPts val="1200"/>
              </a:spcBef>
              <a:buFontTx/>
              <a:buChar char="-"/>
              <a:tabLst>
                <a:tab pos="536575" algn="l"/>
              </a:tabLst>
            </a:pPr>
            <a:r>
              <a:rPr lang="id-ID">
                <a:latin typeface="Times New Roman" panose="02020603050405020304" pitchFamily="18" charset="0"/>
                <a:cs typeface="Times New Roman" panose="02020603050405020304" pitchFamily="18" charset="0"/>
              </a:rPr>
              <a:t>Ekploitasi hasil alam</a:t>
            </a:r>
          </a:p>
          <a:p>
            <a:pPr marL="879475" indent="-342900">
              <a:spcBef>
                <a:spcPts val="1200"/>
              </a:spcBef>
              <a:buFontTx/>
              <a:buChar char="-"/>
              <a:tabLst>
                <a:tab pos="536575" algn="l"/>
              </a:tabLst>
            </a:pPr>
            <a:r>
              <a:rPr lang="id-ID">
                <a:latin typeface="Times New Roman" panose="02020603050405020304" pitchFamily="18" charset="0"/>
                <a:cs typeface="Times New Roman" panose="02020603050405020304" pitchFamily="18" charset="0"/>
              </a:rPr>
              <a:t>Perdagangan antar pulau dan laut lewat jalur laut.</a:t>
            </a:r>
          </a:p>
          <a:p>
            <a:pPr marL="536575" indent="-277813">
              <a:spcBef>
                <a:spcPts val="1200"/>
              </a:spcBef>
              <a:buFont typeface="+mj-lt"/>
              <a:buAutoNum type="arabicPeriod" startAt="2"/>
              <a:tabLst>
                <a:tab pos="536575" algn="l"/>
              </a:tabLst>
            </a:pPr>
            <a:r>
              <a:rPr lang="id-ID" b="1">
                <a:latin typeface="Times New Roman" panose="02020603050405020304" pitchFamily="18" charset="0"/>
                <a:cs typeface="Times New Roman" panose="02020603050405020304" pitchFamily="18" charset="0"/>
              </a:rPr>
              <a:t>kolonialisme</a:t>
            </a:r>
            <a:endParaRPr lang="id-ID" b="1" dirty="0">
              <a:latin typeface="Times New Roman" panose="02020603050405020304" pitchFamily="18" charset="0"/>
              <a:cs typeface="Times New Roman" panose="02020603050405020304" pitchFamily="18" charset="0"/>
            </a:endParaRPr>
          </a:p>
        </p:txBody>
      </p:sp>
      <p:sp>
        <p:nvSpPr>
          <p:cNvPr id="4" name="Title 3">
            <a:extLst>
              <a:ext uri="{FF2B5EF4-FFF2-40B4-BE49-F238E27FC236}">
                <a16:creationId xmlns:a16="http://schemas.microsoft.com/office/drawing/2014/main" id="{F94B618A-FDF7-4570-9C47-5670AEF18C3F}"/>
              </a:ext>
            </a:extLst>
          </p:cNvPr>
          <p:cNvSpPr txBox="1">
            <a:spLocks/>
          </p:cNvSpPr>
          <p:nvPr/>
        </p:nvSpPr>
        <p:spPr>
          <a:xfrm>
            <a:off x="1341120" y="467360"/>
            <a:ext cx="9509760" cy="1233424"/>
          </a:xfrm>
          <a:prstGeom prst="rect">
            <a:avLst/>
          </a:prstGeom>
        </p:spPr>
        <p:txBody>
          <a:bodyPr vert="horz" lIns="91440" tIns="45720" rIns="91440" bIns="45720" rtlCol="0" anchor="b">
            <a:normAutofit fontScale="850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id-ID">
                <a:latin typeface="Times New Roman" panose="02020603050405020304" pitchFamily="18" charset="0"/>
                <a:cs typeface="Times New Roman" panose="02020603050405020304" pitchFamily="18" charset="0"/>
              </a:rPr>
              <a:t>Sejarah Sistem Ekonomi Indonesia</a:t>
            </a:r>
            <a:endParaRPr lang="id-ID"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216116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3">
            <a:extLst>
              <a:ext uri="{FF2B5EF4-FFF2-40B4-BE49-F238E27FC236}">
                <a16:creationId xmlns:a16="http://schemas.microsoft.com/office/drawing/2014/main" id="{FD437030-8C03-4562-89B8-DF46C6A2500F}"/>
              </a:ext>
            </a:extLst>
          </p:cNvPr>
          <p:cNvSpPr txBox="1">
            <a:spLocks/>
          </p:cNvSpPr>
          <p:nvPr/>
        </p:nvSpPr>
        <p:spPr>
          <a:xfrm>
            <a:off x="1341120" y="1525972"/>
            <a:ext cx="9295504" cy="4445060"/>
          </a:xfrm>
          <a:prstGeom prst="rect">
            <a:avLst/>
          </a:prstGeom>
        </p:spPr>
        <p:txBody>
          <a:bodyPr vert="horz" lIns="91440" tIns="45720" rIns="91440" bIns="45720" rtlCol="0">
            <a:normAutofit fontScale="85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 algn="l"/>
            <a:r>
              <a:rPr lang="id-ID" dirty="0">
                <a:latin typeface="Times New Roman" panose="02020603050405020304" pitchFamily="18" charset="0"/>
                <a:cs typeface="Times New Roman" panose="02020603050405020304" pitchFamily="18" charset="0"/>
              </a:rPr>
              <a:t>Menurut Grossman (1984), sebuah sistem ekonomi dikatakan baik bila:</a:t>
            </a:r>
          </a:p>
          <a:p>
            <a:pPr algn="l"/>
            <a:r>
              <a:rPr lang="id-ID" b="1" dirty="0">
                <a:latin typeface="Times New Roman" panose="02020603050405020304" pitchFamily="18" charset="0"/>
                <a:cs typeface="Times New Roman" panose="02020603050405020304" pitchFamily="18" charset="0"/>
              </a:rPr>
              <a:t>Daya Tahan dan Daya Adaptasi</a:t>
            </a:r>
          </a:p>
          <a:p>
            <a:pPr marL="268288" algn="l"/>
            <a:r>
              <a:rPr lang="id-ID" b="1" dirty="0">
                <a:latin typeface="Times New Roman" panose="02020603050405020304" pitchFamily="18" charset="0"/>
                <a:cs typeface="Times New Roman" panose="02020603050405020304" pitchFamily="18" charset="0"/>
              </a:rPr>
              <a:t>“tidak ada yang pasti di dunia ini, kecuali ketidakpastian”</a:t>
            </a:r>
          </a:p>
          <a:p>
            <a:pPr marL="268288" algn="l"/>
            <a:r>
              <a:rPr lang="id-ID" dirty="0">
                <a:latin typeface="Times New Roman" panose="02020603050405020304" pitchFamily="18" charset="0"/>
                <a:cs typeface="Times New Roman" panose="02020603050405020304" pitchFamily="18" charset="0"/>
              </a:rPr>
              <a:t>Sistem ekonomi yang baik adalah sistem ekonomi yang mampu menghadapi ketidakpastian.</a:t>
            </a:r>
          </a:p>
          <a:p>
            <a:pPr marL="725488" indent="-457200" algn="l">
              <a:buFont typeface="+mj-lt"/>
              <a:buAutoNum type="arabicPeriod"/>
            </a:pPr>
            <a:r>
              <a:rPr lang="id-ID" b="1" dirty="0">
                <a:latin typeface="Times New Roman" panose="02020603050405020304" pitchFamily="18" charset="0"/>
                <a:cs typeface="Times New Roman" panose="02020603050405020304" pitchFamily="18" charset="0"/>
              </a:rPr>
              <a:t>ketidakpastian jangka pendek ( 1 – 5 tahun)</a:t>
            </a:r>
          </a:p>
          <a:p>
            <a:pPr marL="1708150" indent="-995363" algn="l"/>
            <a:r>
              <a:rPr lang="id-ID" dirty="0">
                <a:latin typeface="Times New Roman" panose="02020603050405020304" pitchFamily="18" charset="0"/>
                <a:cs typeface="Times New Roman" panose="02020603050405020304" pitchFamily="18" charset="0"/>
              </a:rPr>
              <a:t>Contoh : kegagalan panen karena musim kemarau yang terlalu lama dan terlalu cepat, sehingga menyebabkan  tingkat produksi kacau. Cara mengatasi untuk menstabilkan harga yaitu sistem ekonomi dilengkapi dengan lembaga penstabil harga (bulog)</a:t>
            </a:r>
          </a:p>
          <a:p>
            <a:pPr marL="712788" indent="-444500" algn="l">
              <a:buFont typeface="+mj-lt"/>
              <a:buAutoNum type="arabicPeriod" startAt="2"/>
            </a:pPr>
            <a:r>
              <a:rPr lang="id-ID" b="1" dirty="0">
                <a:latin typeface="Times New Roman" panose="02020603050405020304" pitchFamily="18" charset="0"/>
                <a:cs typeface="Times New Roman" panose="02020603050405020304" pitchFamily="18" charset="0"/>
              </a:rPr>
              <a:t>Ketidakpastian jangka panjang ( lebih dari 25 tahun)</a:t>
            </a:r>
          </a:p>
          <a:p>
            <a:pPr marL="1708150" indent="-995363" algn="l">
              <a:tabLst>
                <a:tab pos="1708150" algn="l"/>
              </a:tabLst>
            </a:pPr>
            <a:r>
              <a:rPr lang="id-ID" dirty="0">
                <a:latin typeface="Times New Roman" panose="02020603050405020304" pitchFamily="18" charset="0"/>
                <a:cs typeface="Times New Roman" panose="02020603050405020304" pitchFamily="18" charset="0"/>
              </a:rPr>
              <a:t>Contoh :	keberhasilan pembangunan ekonomi indonesia tahun 1969-1994, telah menumbuhkan sektor industri dan jasa sehingga output dan kesempatan kerja meningkat. Untuk mempertahankannya diperlukan kelembagaan yg sesuai yaitu dalam bentuk kontrak kerja atau kontrak pembelian yang membutuhkan institusi hukum dan lembaga keuangan.</a:t>
            </a:r>
          </a:p>
        </p:txBody>
      </p:sp>
      <p:sp>
        <p:nvSpPr>
          <p:cNvPr id="3" name="Title 12">
            <a:extLst>
              <a:ext uri="{FF2B5EF4-FFF2-40B4-BE49-F238E27FC236}">
                <a16:creationId xmlns:a16="http://schemas.microsoft.com/office/drawing/2014/main" id="{284F8F1F-09A5-4121-A7F3-FA02772A130E}"/>
              </a:ext>
            </a:extLst>
          </p:cNvPr>
          <p:cNvSpPr txBox="1">
            <a:spLocks/>
          </p:cNvSpPr>
          <p:nvPr/>
        </p:nvSpPr>
        <p:spPr>
          <a:xfrm>
            <a:off x="1341120" y="292548"/>
            <a:ext cx="10431780" cy="1233424"/>
          </a:xfrm>
          <a:prstGeom prst="rect">
            <a:avLst/>
          </a:prstGeom>
        </p:spPr>
        <p:txBody>
          <a:bodyPr vert="horz" lIns="91440" tIns="45720" rIns="91440" bIns="45720" rtlCol="0" anchor="b">
            <a:normAutofit fontScale="850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id-ID" b="1" dirty="0">
                <a:latin typeface="Times New Roman" panose="02020603050405020304" pitchFamily="18" charset="0"/>
                <a:cs typeface="Times New Roman" panose="02020603050405020304" pitchFamily="18" charset="0"/>
              </a:rPr>
              <a:t>Kriteria Sistem Ekonomi yang Baik</a:t>
            </a:r>
            <a:endParaRPr lang="en-US"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207558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3">
            <a:extLst>
              <a:ext uri="{FF2B5EF4-FFF2-40B4-BE49-F238E27FC236}">
                <a16:creationId xmlns:a16="http://schemas.microsoft.com/office/drawing/2014/main" id="{8ADC4628-CB01-45B0-A092-9260A7586FE2}"/>
              </a:ext>
            </a:extLst>
          </p:cNvPr>
          <p:cNvSpPr txBox="1">
            <a:spLocks/>
          </p:cNvSpPr>
          <p:nvPr/>
        </p:nvSpPr>
        <p:spPr>
          <a:xfrm>
            <a:off x="670560" y="1520324"/>
            <a:ext cx="10850880" cy="4445060"/>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 algn="l"/>
            <a:r>
              <a:rPr lang="id-ID" sz="1600" dirty="0">
                <a:latin typeface="Times New Roman" panose="02020603050405020304" pitchFamily="18" charset="0"/>
                <a:cs typeface="Times New Roman" panose="02020603050405020304" pitchFamily="18" charset="0"/>
              </a:rPr>
              <a:t>Menurut Grossman (1984), sebuah sistem ekonomi dikatakan baik bila:</a:t>
            </a:r>
          </a:p>
          <a:p>
            <a:pPr algn="l">
              <a:spcBef>
                <a:spcPts val="600"/>
              </a:spcBef>
            </a:pPr>
            <a:r>
              <a:rPr lang="id-ID" sz="1600" b="1" dirty="0">
                <a:latin typeface="Times New Roman" panose="02020603050405020304" pitchFamily="18" charset="0"/>
                <a:cs typeface="Times New Roman" panose="02020603050405020304" pitchFamily="18" charset="0"/>
              </a:rPr>
              <a:t>Unjuk Prestasi</a:t>
            </a:r>
          </a:p>
          <a:p>
            <a:pPr marL="268288" algn="l">
              <a:spcBef>
                <a:spcPts val="600"/>
              </a:spcBef>
            </a:pPr>
            <a:r>
              <a:rPr lang="id-ID" sz="1600" dirty="0">
                <a:latin typeface="Times New Roman" panose="02020603050405020304" pitchFamily="18" charset="0"/>
                <a:cs typeface="Times New Roman" panose="02020603050405020304" pitchFamily="18" charset="0"/>
              </a:rPr>
              <a:t>Sebuah sistem ekonomi dikatakan baik jika menghasilkan, antara lain:</a:t>
            </a:r>
          </a:p>
          <a:p>
            <a:pPr marL="725488" indent="-457200" algn="l">
              <a:spcBef>
                <a:spcPts val="600"/>
              </a:spcBef>
              <a:buFont typeface="+mj-lt"/>
              <a:buAutoNum type="arabicPeriod"/>
            </a:pPr>
            <a:r>
              <a:rPr lang="id-ID" sz="1600" b="1" dirty="0">
                <a:latin typeface="Times New Roman" panose="02020603050405020304" pitchFamily="18" charset="0"/>
                <a:cs typeface="Times New Roman" panose="02020603050405020304" pitchFamily="18" charset="0"/>
              </a:rPr>
              <a:t>Kemakmuran</a:t>
            </a:r>
          </a:p>
          <a:p>
            <a:pPr marL="715963" algn="l">
              <a:spcBef>
                <a:spcPts val="600"/>
              </a:spcBef>
            </a:pPr>
            <a:r>
              <a:rPr lang="id-ID" sz="1600" dirty="0">
                <a:latin typeface="Times New Roman" panose="02020603050405020304" pitchFamily="18" charset="0"/>
                <a:cs typeface="Times New Roman" panose="02020603050405020304" pitchFamily="18" charset="0"/>
              </a:rPr>
              <a:t>suatu negara menurut standar PBB tahun 1990 dikatakan makmur jika pendapatan perkapita sudah melebihi US$ 8.000 dan distribusi pendapatannya relatif baik dengan koefisien gini antara 0,3 – 0,5</a:t>
            </a:r>
          </a:p>
          <a:p>
            <a:pPr marL="712788" indent="-444500" algn="l">
              <a:spcBef>
                <a:spcPts val="400"/>
              </a:spcBef>
              <a:buFont typeface="+mj-lt"/>
              <a:buAutoNum type="arabicPeriod" startAt="2"/>
            </a:pPr>
            <a:r>
              <a:rPr lang="id-ID" sz="1600" b="1" dirty="0">
                <a:latin typeface="Times New Roman" panose="02020603050405020304" pitchFamily="18" charset="0"/>
                <a:cs typeface="Times New Roman" panose="02020603050405020304" pitchFamily="18" charset="0"/>
              </a:rPr>
              <a:t>Pertumbuhan</a:t>
            </a:r>
          </a:p>
          <a:p>
            <a:pPr marL="712788" algn="l">
              <a:spcBef>
                <a:spcPts val="400"/>
              </a:spcBef>
            </a:pPr>
            <a:r>
              <a:rPr lang="id-ID" sz="1600" dirty="0">
                <a:latin typeface="Times New Roman" panose="02020603050405020304" pitchFamily="18" charset="0"/>
                <a:cs typeface="Times New Roman" panose="02020603050405020304" pitchFamily="18" charset="0"/>
              </a:rPr>
              <a:t>Yang penting dari tingkat pertumbuhan ekonomi adalah tingkat pertumbuhan tsb mempertinggi tingkat inflasi atau tidak.</a:t>
            </a:r>
          </a:p>
          <a:p>
            <a:pPr marL="712788" indent="-444500" algn="l">
              <a:spcBef>
                <a:spcPts val="400"/>
              </a:spcBef>
              <a:buFont typeface="+mj-lt"/>
              <a:buAutoNum type="arabicPeriod" startAt="3"/>
            </a:pPr>
            <a:r>
              <a:rPr lang="id-ID" sz="1600" b="1" dirty="0">
                <a:latin typeface="Times New Roman" panose="02020603050405020304" pitchFamily="18" charset="0"/>
                <a:cs typeface="Times New Roman" panose="02020603050405020304" pitchFamily="18" charset="0"/>
              </a:rPr>
              <a:t>Produktivitas</a:t>
            </a:r>
          </a:p>
          <a:p>
            <a:pPr marL="712788" algn="l">
              <a:spcBef>
                <a:spcPts val="400"/>
              </a:spcBef>
            </a:pPr>
            <a:r>
              <a:rPr lang="id-ID" sz="1600" dirty="0">
                <a:latin typeface="Times New Roman" panose="02020603050405020304" pitchFamily="18" charset="0"/>
                <a:cs typeface="Times New Roman" panose="02020603050405020304" pitchFamily="18" charset="0"/>
              </a:rPr>
              <a:t>Ukuran tingkat produktivitas adalah output/input. Jika produktivitas meningkat, maka jumlah input yang sama akan dihasilkan jumlah output yang lebih banyak.</a:t>
            </a:r>
          </a:p>
          <a:p>
            <a:pPr marL="712788" indent="-444500" algn="l">
              <a:spcBef>
                <a:spcPts val="400"/>
              </a:spcBef>
              <a:buFont typeface="+mj-lt"/>
              <a:buAutoNum type="arabicPeriod" startAt="4"/>
            </a:pPr>
            <a:r>
              <a:rPr lang="id-ID" sz="1600" b="1" dirty="0">
                <a:latin typeface="Times New Roman" panose="02020603050405020304" pitchFamily="18" charset="0"/>
                <a:cs typeface="Times New Roman" panose="02020603050405020304" pitchFamily="18" charset="0"/>
              </a:rPr>
              <a:t>Pemberdayaan</a:t>
            </a:r>
          </a:p>
          <a:p>
            <a:pPr marL="712788" algn="l">
              <a:spcBef>
                <a:spcPts val="400"/>
              </a:spcBef>
            </a:pPr>
            <a:r>
              <a:rPr lang="id-ID" sz="1600" dirty="0">
                <a:latin typeface="Times New Roman" panose="02020603050405020304" pitchFamily="18" charset="0"/>
                <a:cs typeface="Times New Roman" panose="02020603050405020304" pitchFamily="18" charset="0"/>
              </a:rPr>
              <a:t>Suatu proses atau upaya untuk menciptakan kondisi dimana masyarakat dapat mengalokasikan umber dayanya euai bakat, kemampuan dan keinginan mereka.</a:t>
            </a:r>
          </a:p>
          <a:p>
            <a:pPr marL="1708150" indent="-995363" algn="l">
              <a:spcBef>
                <a:spcPts val="400"/>
              </a:spcBef>
              <a:tabLst>
                <a:tab pos="1708150" algn="l"/>
              </a:tabLst>
            </a:pPr>
            <a:r>
              <a:rPr lang="id-ID" sz="1600" dirty="0">
                <a:latin typeface="Times New Roman" panose="02020603050405020304" pitchFamily="18" charset="0"/>
                <a:cs typeface="Times New Roman" panose="02020603050405020304" pitchFamily="18" charset="0"/>
              </a:rPr>
              <a:t>Contoh :	kebijakan moneter (pemberian kredit) dan kebijakan fiska (pemberian subsidi)</a:t>
            </a:r>
          </a:p>
          <a:p>
            <a:pPr marL="712788" indent="-444500" algn="l">
              <a:spcBef>
                <a:spcPts val="400"/>
              </a:spcBef>
              <a:buFont typeface="+mj-lt"/>
              <a:buAutoNum type="arabicPeriod" startAt="5"/>
            </a:pPr>
            <a:r>
              <a:rPr lang="id-ID" sz="1600" b="1" dirty="0">
                <a:latin typeface="Times New Roman" panose="02020603050405020304" pitchFamily="18" charset="0"/>
                <a:cs typeface="Times New Roman" panose="02020603050405020304" pitchFamily="18" charset="0"/>
              </a:rPr>
              <a:t>Terpeliharanya Lingkungan Hidup</a:t>
            </a:r>
          </a:p>
          <a:p>
            <a:pPr marL="712788" algn="l">
              <a:spcBef>
                <a:spcPts val="400"/>
              </a:spcBef>
            </a:pPr>
            <a:r>
              <a:rPr lang="id-ID" sz="1600" dirty="0">
                <a:latin typeface="Times New Roman" panose="02020603050405020304" pitchFamily="18" charset="0"/>
                <a:cs typeface="Times New Roman" panose="02020603050405020304" pitchFamily="18" charset="0"/>
              </a:rPr>
              <a:t>Penyempurnaan item ekonomi dengan memperhatikan dimensi kelestarian alam dan lingkungan hidup akan mengurangi kecepatan perusakan. </a:t>
            </a:r>
          </a:p>
        </p:txBody>
      </p:sp>
      <p:sp>
        <p:nvSpPr>
          <p:cNvPr id="3" name="Title 12">
            <a:extLst>
              <a:ext uri="{FF2B5EF4-FFF2-40B4-BE49-F238E27FC236}">
                <a16:creationId xmlns:a16="http://schemas.microsoft.com/office/drawing/2014/main" id="{CCA629EE-94B7-4B6E-8ED6-8ADC88A37FDD}"/>
              </a:ext>
            </a:extLst>
          </p:cNvPr>
          <p:cNvSpPr txBox="1">
            <a:spLocks/>
          </p:cNvSpPr>
          <p:nvPr/>
        </p:nvSpPr>
        <p:spPr>
          <a:xfrm>
            <a:off x="1341120" y="292548"/>
            <a:ext cx="9509760" cy="1233424"/>
          </a:xfrm>
          <a:prstGeom prst="rect">
            <a:avLst/>
          </a:prstGeom>
        </p:spPr>
        <p:txBody>
          <a:bodyPr vert="horz" lIns="91440" tIns="45720" rIns="91440" bIns="45720" rtlCol="0" anchor="b">
            <a:normAutofit fontScale="850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id-ID">
                <a:latin typeface="Times New Roman" panose="02020603050405020304" pitchFamily="18" charset="0"/>
                <a:cs typeface="Times New Roman" panose="02020603050405020304" pitchFamily="18" charset="0"/>
              </a:rPr>
              <a:t>Kriteria Sistem Ekonomi yang Baik</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306686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10DD82-BD49-4E2F-BC7A-BC41C73E69C5}"/>
              </a:ext>
            </a:extLst>
          </p:cNvPr>
          <p:cNvSpPr txBox="1">
            <a:spLocks/>
          </p:cNvSpPr>
          <p:nvPr/>
        </p:nvSpPr>
        <p:spPr>
          <a:xfrm>
            <a:off x="1341119" y="3117774"/>
            <a:ext cx="9509760" cy="123342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id-ID" sz="5400" dirty="0">
                <a:latin typeface="Times New Roman" panose="02020603050405020304" pitchFamily="18" charset="0"/>
                <a:cs typeface="Times New Roman" panose="02020603050405020304" pitchFamily="18" charset="0"/>
              </a:rPr>
              <a:t>Sistem Ekonomi Pancasila</a:t>
            </a:r>
          </a:p>
        </p:txBody>
      </p:sp>
      <p:pic>
        <p:nvPicPr>
          <p:cNvPr id="3" name="Picture 2" descr="http://upload.wikimedia.org/wikipedia/commons/thumb/1/1c/Pancasila_Perisai.svg/200px-Pancasila_Perisai.svg.png">
            <a:extLst>
              <a:ext uri="{FF2B5EF4-FFF2-40B4-BE49-F238E27FC236}">
                <a16:creationId xmlns:a16="http://schemas.microsoft.com/office/drawing/2014/main" id="{9BD8C402-8F79-4A8A-8DC2-4795D403B37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09767" y="1502455"/>
            <a:ext cx="1572465" cy="1926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482492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C0BF1DC-8695-420F-9A4D-A78D173DD625}"/>
              </a:ext>
            </a:extLst>
          </p:cNvPr>
          <p:cNvSpPr txBox="1">
            <a:spLocks/>
          </p:cNvSpPr>
          <p:nvPr/>
        </p:nvSpPr>
        <p:spPr>
          <a:xfrm>
            <a:off x="1341120" y="1701778"/>
            <a:ext cx="9313628" cy="4487821"/>
          </a:xfrm>
          <a:prstGeom prst="rect">
            <a:avLst/>
          </a:prstGeom>
        </p:spPr>
        <p:txBody>
          <a:bodyPr vert="horz" lIns="91440" tIns="45720" rIns="91440" bIns="45720" rtlCol="0">
            <a:normAutofit fontScale="92500"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spcBef>
                <a:spcPts val="1200"/>
              </a:spcBef>
            </a:pPr>
            <a:r>
              <a:rPr lang="id-ID">
                <a:latin typeface="Times New Roman" panose="02020603050405020304" pitchFamily="18" charset="0"/>
                <a:cs typeface="Times New Roman" panose="02020603050405020304" pitchFamily="18" charset="0"/>
              </a:rPr>
              <a:t>SEP menganut paham ekonomi paar atau meurut Ikatan Sarjana Ekonomi Indonesia adalah ekonomi pasar terkendali (1990) atau ekonomi pasar terkelola (1996)</a:t>
            </a:r>
          </a:p>
          <a:p>
            <a:pPr algn="just">
              <a:spcBef>
                <a:spcPts val="1200"/>
              </a:spcBef>
            </a:pPr>
            <a:r>
              <a:rPr lang="id-ID">
                <a:latin typeface="Times New Roman" panose="02020603050405020304" pitchFamily="18" charset="0"/>
                <a:cs typeface="Times New Roman" panose="02020603050405020304" pitchFamily="18" charset="0"/>
              </a:rPr>
              <a:t>Konsep dasar SEP tertuang pada UUD’45:</a:t>
            </a:r>
          </a:p>
          <a:p>
            <a:pPr marL="715963" indent="-457200" algn="just">
              <a:spcBef>
                <a:spcPts val="1200"/>
              </a:spcBef>
              <a:buFont typeface="+mj-lt"/>
              <a:buAutoNum type="alphaLcParenR"/>
            </a:pPr>
            <a:r>
              <a:rPr lang="id-ID">
                <a:latin typeface="Times New Roman" panose="02020603050405020304" pitchFamily="18" charset="0"/>
                <a:cs typeface="Times New Roman" panose="02020603050405020304" pitchFamily="18" charset="0"/>
              </a:rPr>
              <a:t>Pasal 23 </a:t>
            </a:r>
          </a:p>
          <a:p>
            <a:pPr marL="715963" algn="just">
              <a:spcBef>
                <a:spcPts val="1200"/>
              </a:spcBef>
            </a:pPr>
            <a:r>
              <a:rPr lang="id-ID" b="1">
                <a:latin typeface="Times New Roman" panose="02020603050405020304" pitchFamily="18" charset="0"/>
                <a:cs typeface="Times New Roman" panose="02020603050405020304" pitchFamily="18" charset="0"/>
              </a:rPr>
              <a:t>Keputusan pemerintah tentang anggaran harus berdasarkan hak dan kedaulatan rakyat, yang diwakili oleh anggota DPR.</a:t>
            </a:r>
          </a:p>
          <a:p>
            <a:pPr marL="715963" indent="-457200" algn="just">
              <a:spcBef>
                <a:spcPts val="1200"/>
              </a:spcBef>
              <a:buFont typeface="+mj-lt"/>
              <a:buAutoNum type="alphaLcParenR"/>
            </a:pPr>
            <a:r>
              <a:rPr lang="id-ID">
                <a:latin typeface="Times New Roman" panose="02020603050405020304" pitchFamily="18" charset="0"/>
                <a:cs typeface="Times New Roman" panose="02020603050405020304" pitchFamily="18" charset="0"/>
              </a:rPr>
              <a:t>Pasal 27 ayat (2)</a:t>
            </a:r>
          </a:p>
          <a:p>
            <a:pPr marL="715963" algn="just">
              <a:spcBef>
                <a:spcPts val="1200"/>
              </a:spcBef>
            </a:pPr>
            <a:r>
              <a:rPr lang="id-ID" b="1">
                <a:latin typeface="Times New Roman" panose="02020603050405020304" pitchFamily="18" charset="0"/>
                <a:cs typeface="Times New Roman" panose="02020603050405020304" pitchFamily="18" charset="0"/>
              </a:rPr>
              <a:t>Tiap-tiap Warga Negara berhak atas pekerjaan dan penghidupan yang layak bagi kemanusiaan </a:t>
            </a:r>
            <a:endParaRPr lang="id-ID">
              <a:latin typeface="Times New Roman" panose="02020603050405020304" pitchFamily="18" charset="0"/>
              <a:cs typeface="Times New Roman" panose="02020603050405020304" pitchFamily="18" charset="0"/>
            </a:endParaRPr>
          </a:p>
          <a:p>
            <a:pPr marL="715963" indent="-457200" algn="just">
              <a:spcBef>
                <a:spcPts val="1200"/>
              </a:spcBef>
              <a:buFont typeface="+mj-lt"/>
              <a:buAutoNum type="alphaLcParenR"/>
            </a:pPr>
            <a:r>
              <a:rPr lang="id-ID">
                <a:latin typeface="Times New Roman" panose="02020603050405020304" pitchFamily="18" charset="0"/>
                <a:cs typeface="Times New Roman" panose="02020603050405020304" pitchFamily="18" charset="0"/>
              </a:rPr>
              <a:t>Pasal 34</a:t>
            </a:r>
          </a:p>
          <a:p>
            <a:pPr marL="715963" algn="just">
              <a:spcBef>
                <a:spcPts val="1200"/>
              </a:spcBef>
            </a:pPr>
            <a:r>
              <a:rPr lang="id-ID" b="1">
                <a:latin typeface="Times New Roman" panose="02020603050405020304" pitchFamily="18" charset="0"/>
                <a:cs typeface="Times New Roman" panose="02020603050405020304" pitchFamily="18" charset="0"/>
              </a:rPr>
              <a:t>Fakir miskin dan anak-anak yang telantar dipelihara oleh negara</a:t>
            </a:r>
          </a:p>
          <a:p>
            <a:pPr marL="715963" indent="-457200">
              <a:buFont typeface="+mj-lt"/>
              <a:buAutoNum type="alphaLcParenR"/>
            </a:pPr>
            <a:endParaRPr lang="id-ID" dirty="0">
              <a:latin typeface="Times New Roman" panose="02020603050405020304" pitchFamily="18" charset="0"/>
              <a:cs typeface="Times New Roman" panose="02020603050405020304" pitchFamily="18" charset="0"/>
            </a:endParaRPr>
          </a:p>
        </p:txBody>
      </p:sp>
      <p:sp>
        <p:nvSpPr>
          <p:cNvPr id="3" name="Title 2">
            <a:extLst>
              <a:ext uri="{FF2B5EF4-FFF2-40B4-BE49-F238E27FC236}">
                <a16:creationId xmlns:a16="http://schemas.microsoft.com/office/drawing/2014/main" id="{950FF4B2-8E35-4852-BCE3-46CC250A8049}"/>
              </a:ext>
            </a:extLst>
          </p:cNvPr>
          <p:cNvSpPr txBox="1">
            <a:spLocks/>
          </p:cNvSpPr>
          <p:nvPr/>
        </p:nvSpPr>
        <p:spPr>
          <a:xfrm>
            <a:off x="1341120" y="160020"/>
            <a:ext cx="9509760" cy="123342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id-ID">
                <a:latin typeface="Times New Roman" panose="02020603050405020304" pitchFamily="18" charset="0"/>
                <a:cs typeface="Times New Roman" panose="02020603050405020304" pitchFamily="18" charset="0"/>
              </a:rPr>
              <a:t>Landasan SEP</a:t>
            </a:r>
            <a:endParaRPr lang="id-ID"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795973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59971AB-ED11-48C2-BEFF-8A092B18FD7D}"/>
              </a:ext>
            </a:extLst>
          </p:cNvPr>
          <p:cNvSpPr txBox="1">
            <a:spLocks/>
          </p:cNvSpPr>
          <p:nvPr/>
        </p:nvSpPr>
        <p:spPr>
          <a:xfrm>
            <a:off x="1341120" y="2199132"/>
            <a:ext cx="9509760" cy="412762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258763" indent="457200" algn="l">
              <a:spcBef>
                <a:spcPts val="1200"/>
              </a:spcBef>
              <a:buFont typeface="+mj-lt"/>
              <a:buAutoNum type="alphaLcParenR" startAt="4"/>
            </a:pPr>
            <a:r>
              <a:rPr lang="id-ID" sz="2200" dirty="0">
                <a:latin typeface="Times New Roman" panose="02020603050405020304" pitchFamily="18" charset="0"/>
                <a:cs typeface="Times New Roman" panose="02020603050405020304" pitchFamily="18" charset="0"/>
              </a:rPr>
              <a:t>Pasal 33</a:t>
            </a:r>
          </a:p>
          <a:p>
            <a:pPr marL="1173163" indent="-457200" algn="l">
              <a:spcBef>
                <a:spcPts val="1200"/>
              </a:spcBef>
              <a:buFont typeface="+mj-lt"/>
              <a:buAutoNum type="arabicParenR"/>
            </a:pPr>
            <a:r>
              <a:rPr lang="id-ID" sz="2200" b="1" dirty="0">
                <a:latin typeface="Times New Roman" panose="02020603050405020304" pitchFamily="18" charset="0"/>
                <a:cs typeface="Times New Roman" panose="02020603050405020304" pitchFamily="18" charset="0"/>
              </a:rPr>
              <a:t>Perekonomian disusun sebagai usaha bersama berdasar atas asas kekeluargaan.</a:t>
            </a:r>
          </a:p>
          <a:p>
            <a:pPr marL="1173163" indent="-457200" algn="l">
              <a:spcBef>
                <a:spcPts val="1200"/>
              </a:spcBef>
              <a:buFont typeface="+mj-lt"/>
              <a:buAutoNum type="arabicParenR"/>
            </a:pPr>
            <a:r>
              <a:rPr lang="id-ID" sz="2200" b="1" dirty="0">
                <a:latin typeface="Times New Roman" panose="02020603050405020304" pitchFamily="18" charset="0"/>
                <a:cs typeface="Times New Roman" panose="02020603050405020304" pitchFamily="18" charset="0"/>
              </a:rPr>
              <a:t>Cabang-cabang produksi yang penting bagi negara dan yang menguasai hajat hidup orang banyak dikuasai oleh negara.</a:t>
            </a:r>
          </a:p>
          <a:p>
            <a:pPr marL="1173163" indent="-457200" algn="l">
              <a:spcBef>
                <a:spcPts val="1200"/>
              </a:spcBef>
              <a:buFont typeface="+mj-lt"/>
              <a:buAutoNum type="arabicParenR"/>
            </a:pPr>
            <a:r>
              <a:rPr lang="id-ID" sz="2200" b="1" dirty="0">
                <a:latin typeface="Times New Roman" panose="02020603050405020304" pitchFamily="18" charset="0"/>
                <a:cs typeface="Times New Roman" panose="02020603050405020304" pitchFamily="18" charset="0"/>
              </a:rPr>
              <a:t>Buni dan air dan kekayaan alam yang terkandung di dalamnya dikuasai oleh negara dan dipergunakan untuk sebesar-besar kemakmuran rakyat.</a:t>
            </a:r>
          </a:p>
          <a:p>
            <a:pPr marL="715963" indent="-457200" algn="l">
              <a:buFont typeface="+mj-lt"/>
              <a:buAutoNum type="alphaLcParenR" startAt="4"/>
            </a:pPr>
            <a:endParaRPr lang="id-ID" dirty="0">
              <a:latin typeface="Times New Roman" panose="02020603050405020304" pitchFamily="18" charset="0"/>
              <a:cs typeface="Times New Roman" panose="02020603050405020304" pitchFamily="18" charset="0"/>
            </a:endParaRPr>
          </a:p>
        </p:txBody>
      </p:sp>
      <p:sp>
        <p:nvSpPr>
          <p:cNvPr id="3" name="Title 2">
            <a:extLst>
              <a:ext uri="{FF2B5EF4-FFF2-40B4-BE49-F238E27FC236}">
                <a16:creationId xmlns:a16="http://schemas.microsoft.com/office/drawing/2014/main" id="{C4DC0C79-D0A9-4D03-B8BE-91950F01B2E9}"/>
              </a:ext>
            </a:extLst>
          </p:cNvPr>
          <p:cNvSpPr txBox="1">
            <a:spLocks/>
          </p:cNvSpPr>
          <p:nvPr/>
        </p:nvSpPr>
        <p:spPr>
          <a:xfrm>
            <a:off x="1341120" y="764540"/>
            <a:ext cx="9509760" cy="123342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id-ID">
                <a:latin typeface="Times New Roman" panose="02020603050405020304" pitchFamily="18" charset="0"/>
                <a:cs typeface="Times New Roman" panose="02020603050405020304" pitchFamily="18" charset="0"/>
              </a:rPr>
              <a:t>Landasan SEP</a:t>
            </a:r>
            <a:endParaRPr lang="id-ID"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567022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179D129-B72E-4F90-A2DB-9D7BB4B92BBB}"/>
              </a:ext>
            </a:extLst>
          </p:cNvPr>
          <p:cNvSpPr txBox="1">
            <a:spLocks/>
          </p:cNvSpPr>
          <p:nvPr/>
        </p:nvSpPr>
        <p:spPr>
          <a:xfrm>
            <a:off x="1341120" y="2450592"/>
            <a:ext cx="9509760" cy="412762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indent="-377825" algn="just">
              <a:buFont typeface="+mj-lt"/>
              <a:buAutoNum type="arabicParenR"/>
            </a:pPr>
            <a:r>
              <a:rPr lang="id-ID" sz="2200" b="1">
                <a:latin typeface="Times New Roman" panose="02020603050405020304" pitchFamily="18" charset="0"/>
                <a:cs typeface="Times New Roman" panose="02020603050405020304" pitchFamily="18" charset="0"/>
              </a:rPr>
              <a:t>Mohammad Hatta</a:t>
            </a:r>
          </a:p>
          <a:p>
            <a:pPr marL="914400" indent="-457200" algn="just">
              <a:buFont typeface="+mj-lt"/>
              <a:buAutoNum type="alphaLcPeriod"/>
            </a:pPr>
            <a:r>
              <a:rPr lang="id-ID" sz="2200">
                <a:latin typeface="Times New Roman" panose="02020603050405020304" pitchFamily="18" charset="0"/>
                <a:cs typeface="Times New Roman" panose="02020603050405020304" pitchFamily="18" charset="0"/>
              </a:rPr>
              <a:t>Sistem ekonomi yang diterapkan di Indonesia harus berasaskan kekeluargaan. Sedangkan orientai utamanya adalah masyrakat pedesaan yang merupakan porsi terbear rakyat indoneia.</a:t>
            </a:r>
          </a:p>
          <a:p>
            <a:pPr marL="914400" indent="-457200" algn="just">
              <a:buFont typeface="+mj-lt"/>
              <a:buAutoNum type="alphaLcPeriod"/>
            </a:pPr>
            <a:r>
              <a:rPr lang="id-ID" sz="2200">
                <a:latin typeface="Times New Roman" panose="02020603050405020304" pitchFamily="18" charset="0"/>
                <a:cs typeface="Times New Roman" panose="02020603050405020304" pitchFamily="18" charset="0"/>
              </a:rPr>
              <a:t>Jembatan penghubung perekonomian desa dengan perekonomian dunia adalah bangun usaha koperasi.</a:t>
            </a:r>
            <a:endParaRPr lang="id-ID" sz="2200" dirty="0">
              <a:latin typeface="Times New Roman" panose="02020603050405020304" pitchFamily="18" charset="0"/>
              <a:cs typeface="Times New Roman" panose="02020603050405020304" pitchFamily="18" charset="0"/>
            </a:endParaRPr>
          </a:p>
        </p:txBody>
      </p:sp>
      <p:sp>
        <p:nvSpPr>
          <p:cNvPr id="3" name="Title 2">
            <a:extLst>
              <a:ext uri="{FF2B5EF4-FFF2-40B4-BE49-F238E27FC236}">
                <a16:creationId xmlns:a16="http://schemas.microsoft.com/office/drawing/2014/main" id="{47DAB328-C5F4-4397-BCA4-C6E51799314D}"/>
              </a:ext>
            </a:extLst>
          </p:cNvPr>
          <p:cNvSpPr txBox="1">
            <a:spLocks/>
          </p:cNvSpPr>
          <p:nvPr/>
        </p:nvSpPr>
        <p:spPr>
          <a:xfrm>
            <a:off x="1341120" y="1016000"/>
            <a:ext cx="9509760" cy="123342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id-ID">
                <a:latin typeface="Times New Roman" panose="02020603050405020304" pitchFamily="18" charset="0"/>
                <a:cs typeface="Times New Roman" panose="02020603050405020304" pitchFamily="18" charset="0"/>
              </a:rPr>
              <a:t>Tokoh-Tokoh Pendukung SEP</a:t>
            </a:r>
            <a:endParaRPr lang="id-ID"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20010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CC70B0C-AE01-480C-B8AB-AA0EEFD5FE9E}"/>
              </a:ext>
            </a:extLst>
          </p:cNvPr>
          <p:cNvSpPr txBox="1">
            <a:spLocks/>
          </p:cNvSpPr>
          <p:nvPr/>
        </p:nvSpPr>
        <p:spPr>
          <a:xfrm>
            <a:off x="1341120" y="1797685"/>
            <a:ext cx="9509760" cy="412762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536575" indent="-457200" algn="just">
              <a:buFont typeface="+mj-lt"/>
              <a:buAutoNum type="arabicParenR" startAt="2"/>
            </a:pPr>
            <a:r>
              <a:rPr lang="id-ID" sz="2200" b="1" dirty="0">
                <a:latin typeface="Times New Roman" panose="02020603050405020304" pitchFamily="18" charset="0"/>
                <a:cs typeface="Times New Roman" panose="02020603050405020304" pitchFamily="18" charset="0"/>
              </a:rPr>
              <a:t>Wilopo</a:t>
            </a:r>
          </a:p>
          <a:p>
            <a:pPr marL="536575" algn="just"/>
            <a:r>
              <a:rPr lang="id-ID" sz="2200" dirty="0">
                <a:latin typeface="Times New Roman" panose="02020603050405020304" pitchFamily="18" charset="0"/>
                <a:cs typeface="Times New Roman" panose="02020603050405020304" pitchFamily="18" charset="0"/>
              </a:rPr>
              <a:t>pasal 33 memiliki arti EP sangat menolak sistem liberal. Karena itu, SEP juga menolak sektor swasta yang merupakan penggerak utama sistem ekonomi kapitalis-liberal. Penolakan ini berakar pada kekhawatiran bahwa sektor swasta akan memunculkan masalah eksploitai kaum kaya/pemilik modal terhadap kaum lemah/buruh.</a:t>
            </a:r>
            <a:endParaRPr lang="en-GB" sz="2200" dirty="0">
              <a:latin typeface="Times New Roman" panose="02020603050405020304" pitchFamily="18" charset="0"/>
              <a:cs typeface="Times New Roman" panose="02020603050405020304" pitchFamily="18" charset="0"/>
            </a:endParaRPr>
          </a:p>
          <a:p>
            <a:pPr marL="536575" indent="-457200" algn="just">
              <a:buFont typeface="+mj-lt"/>
              <a:buAutoNum type="arabicParenR" startAt="3"/>
            </a:pPr>
            <a:r>
              <a:rPr lang="id-ID" sz="2200" b="1" dirty="0"/>
              <a:t>Widjojo Nitisastro</a:t>
            </a:r>
          </a:p>
          <a:p>
            <a:pPr marL="536575" indent="0" algn="just">
              <a:buNone/>
            </a:pPr>
            <a:r>
              <a:rPr lang="id-ID" sz="2200" dirty="0"/>
              <a:t>Dalam SEP sektor swasta diberikan kesempatan berkembang sesuai dengn pasal 27. dengan demikian sektor swasta turut berperan dalam proses pertumbuhan dan pemerataan. Agar sektor swasta tidak menjadi eksploitatif, peranan negara amat penting dalam memimpin dan melaksanakan pembangunan ekonomi.</a:t>
            </a:r>
          </a:p>
          <a:p>
            <a:pPr marL="457200" indent="0">
              <a:buNone/>
            </a:pPr>
            <a:endParaRPr lang="id-ID" sz="1800" b="1" dirty="0"/>
          </a:p>
          <a:p>
            <a:pPr marL="536575" algn="just"/>
            <a:endParaRPr lang="id-ID" sz="2200" dirty="0">
              <a:latin typeface="Times New Roman" panose="02020603050405020304" pitchFamily="18" charset="0"/>
              <a:cs typeface="Times New Roman" panose="02020603050405020304" pitchFamily="18" charset="0"/>
            </a:endParaRPr>
          </a:p>
          <a:p>
            <a:pPr marL="457200"/>
            <a:endParaRPr lang="id-ID" b="1" dirty="0">
              <a:latin typeface="Times New Roman" panose="02020603050405020304" pitchFamily="18" charset="0"/>
              <a:cs typeface="Times New Roman" panose="02020603050405020304" pitchFamily="18" charset="0"/>
            </a:endParaRPr>
          </a:p>
        </p:txBody>
      </p:sp>
      <p:sp>
        <p:nvSpPr>
          <p:cNvPr id="3" name="Title 2">
            <a:extLst>
              <a:ext uri="{FF2B5EF4-FFF2-40B4-BE49-F238E27FC236}">
                <a16:creationId xmlns:a16="http://schemas.microsoft.com/office/drawing/2014/main" id="{B61AC352-7966-47F2-8ED1-94D366D88B67}"/>
              </a:ext>
            </a:extLst>
          </p:cNvPr>
          <p:cNvSpPr txBox="1">
            <a:spLocks/>
          </p:cNvSpPr>
          <p:nvPr/>
        </p:nvSpPr>
        <p:spPr>
          <a:xfrm>
            <a:off x="1341120" y="564261"/>
            <a:ext cx="9509760" cy="123342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id-ID" dirty="0">
                <a:latin typeface="Times New Roman" panose="02020603050405020304" pitchFamily="18" charset="0"/>
                <a:cs typeface="Times New Roman" panose="02020603050405020304" pitchFamily="18" charset="0"/>
              </a:rPr>
              <a:t>Tokoh-Tokoh Pendukung SEP</a:t>
            </a:r>
          </a:p>
        </p:txBody>
      </p:sp>
    </p:spTree>
    <p:extLst>
      <p:ext uri="{BB962C8B-B14F-4D97-AF65-F5344CB8AC3E}">
        <p14:creationId xmlns:p14="http://schemas.microsoft.com/office/powerpoint/2010/main" val="28301704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F37349D-DCB7-4D92-A01D-98AA1FE80451}"/>
              </a:ext>
            </a:extLst>
          </p:cNvPr>
          <p:cNvSpPr txBox="1">
            <a:spLocks/>
          </p:cNvSpPr>
          <p:nvPr/>
        </p:nvSpPr>
        <p:spPr>
          <a:xfrm>
            <a:off x="1341120" y="2039112"/>
            <a:ext cx="9509760" cy="4127627"/>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536575" indent="-457200" algn="just">
              <a:buFont typeface="+mj-lt"/>
              <a:buAutoNum type="arabicParenR" startAt="4"/>
            </a:pPr>
            <a:r>
              <a:rPr lang="id-ID" sz="2200" b="1">
                <a:latin typeface="Times New Roman" panose="02020603050405020304" pitchFamily="18" charset="0"/>
                <a:cs typeface="Times New Roman" panose="02020603050405020304" pitchFamily="18" charset="0"/>
              </a:rPr>
              <a:t>Mubyarto</a:t>
            </a:r>
          </a:p>
          <a:p>
            <a:pPr marL="914400" indent="-457200" algn="just">
              <a:buFont typeface="+mj-lt"/>
              <a:buAutoNum type="alphaLcPeriod"/>
            </a:pPr>
            <a:r>
              <a:rPr lang="id-ID" sz="2200">
                <a:latin typeface="Times New Roman" panose="02020603050405020304" pitchFamily="18" charset="0"/>
                <a:cs typeface="Times New Roman" panose="02020603050405020304" pitchFamily="18" charset="0"/>
              </a:rPr>
              <a:t>Sistem yang bukan kapitalis dan juga bukan sosialis, perbedaan dengan SEP adalah pandangan tentang manusia. Manusia pancasila adalah manusia yang selalu menyeimbangan kebutuhan jasmani dan rohani, baik karena dorongan rasional maupun moralitas.</a:t>
            </a:r>
          </a:p>
          <a:p>
            <a:pPr marL="914400" indent="-457200" algn="just">
              <a:buFont typeface="+mj-lt"/>
              <a:buAutoNum type="alphaLcPeriod"/>
            </a:pPr>
            <a:r>
              <a:rPr lang="id-ID" sz="2200">
                <a:latin typeface="Times New Roman" panose="02020603050405020304" pitchFamily="18" charset="0"/>
                <a:cs typeface="Times New Roman" panose="02020603050405020304" pitchFamily="18" charset="0"/>
              </a:rPr>
              <a:t>Perekonomian digerakkan oleh rangsangan ekonomi, sosial dan moral.</a:t>
            </a:r>
          </a:p>
          <a:p>
            <a:pPr marL="914400" indent="-457200" algn="just">
              <a:buFont typeface="+mj-lt"/>
              <a:buAutoNum type="alphaLcPeriod"/>
            </a:pPr>
            <a:r>
              <a:rPr lang="id-ID" sz="2200">
                <a:latin typeface="Times New Roman" panose="02020603050405020304" pitchFamily="18" charset="0"/>
                <a:cs typeface="Times New Roman" panose="02020603050405020304" pitchFamily="18" charset="0"/>
              </a:rPr>
              <a:t>Ada kehendak masyarakat untuk mewujudkan pemerataan sosial ekonomi</a:t>
            </a:r>
          </a:p>
          <a:p>
            <a:pPr marL="914400" indent="-457200" algn="just">
              <a:buFont typeface="+mj-lt"/>
              <a:buAutoNum type="alphaLcPeriod"/>
            </a:pPr>
            <a:r>
              <a:rPr lang="id-ID" sz="2200">
                <a:latin typeface="Times New Roman" panose="02020603050405020304" pitchFamily="18" charset="0"/>
                <a:cs typeface="Times New Roman" panose="02020603050405020304" pitchFamily="18" charset="0"/>
              </a:rPr>
              <a:t>Nasionalisme selalu menjiwai kebijakan ekonomi.</a:t>
            </a:r>
            <a:endParaRPr lang="id-ID" sz="2200" dirty="0">
              <a:latin typeface="Times New Roman" panose="02020603050405020304" pitchFamily="18" charset="0"/>
              <a:cs typeface="Times New Roman" panose="02020603050405020304" pitchFamily="18" charset="0"/>
            </a:endParaRPr>
          </a:p>
        </p:txBody>
      </p:sp>
      <p:sp>
        <p:nvSpPr>
          <p:cNvPr id="3" name="Title 2">
            <a:extLst>
              <a:ext uri="{FF2B5EF4-FFF2-40B4-BE49-F238E27FC236}">
                <a16:creationId xmlns:a16="http://schemas.microsoft.com/office/drawing/2014/main" id="{3283CC01-D328-4EC7-9FAA-8FC24CFAAC64}"/>
              </a:ext>
            </a:extLst>
          </p:cNvPr>
          <p:cNvSpPr txBox="1">
            <a:spLocks/>
          </p:cNvSpPr>
          <p:nvPr/>
        </p:nvSpPr>
        <p:spPr>
          <a:xfrm>
            <a:off x="1341120" y="604520"/>
            <a:ext cx="9509760" cy="123342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id-ID">
                <a:latin typeface="Times New Roman" panose="02020603050405020304" pitchFamily="18" charset="0"/>
                <a:cs typeface="Times New Roman" panose="02020603050405020304" pitchFamily="18" charset="0"/>
              </a:rPr>
              <a:t>Tokoh-Tokoh Pendukung SEP</a:t>
            </a:r>
            <a:endParaRPr lang="id-ID"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779343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TotalTime>
  <Words>1011</Words>
  <Application>Microsoft Office PowerPoint</Application>
  <PresentationFormat>Widescreen</PresentationFormat>
  <Paragraphs>95</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Calibri Light</vt:lpstr>
      <vt:lpstr>Times New Roman</vt:lpstr>
      <vt:lpstr>Office Theme</vt:lpstr>
      <vt:lpstr>Sistem Ekonomi Indonesia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ANDI MARYADI</dc:creator>
  <cp:lastModifiedBy>ANDI MARYADI</cp:lastModifiedBy>
  <cp:revision>2</cp:revision>
  <dcterms:created xsi:type="dcterms:W3CDTF">2021-03-28T09:29:09Z</dcterms:created>
  <dcterms:modified xsi:type="dcterms:W3CDTF">2021-03-29T12:54:40Z</dcterms:modified>
</cp:coreProperties>
</file>