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063209f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063209f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c23e14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c23e14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6c23e141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6c23e141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46c23e1412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46c23e1412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6c23e1412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6c23e1412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6c23e1412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6c23e1412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6c23e1412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6c23e1412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0063209f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0063209f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6" name="Google Shape;9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9" name="Google Shape;109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9" name="Google Shape;12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6" name="Google Shape;136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7" name="Google Shape;137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8.png"/><Relationship Id="rId2" Type="http://schemas.openxmlformats.org/officeDocument/2006/relationships/image" Target="../media/image32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8.png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40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5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1.jpg"/><Relationship Id="rId13" Type="http://schemas.openxmlformats.org/officeDocument/2006/relationships/image" Target="../media/image21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36.png"/><Relationship Id="rId9" Type="http://schemas.openxmlformats.org/officeDocument/2006/relationships/image" Target="../media/image16.png"/><Relationship Id="rId14" Type="http://schemas.openxmlformats.org/officeDocument/2006/relationships/image" Target="../media/image42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29.png"/><Relationship Id="rId8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3.jpg"/><Relationship Id="rId5" Type="http://schemas.openxmlformats.org/officeDocument/2006/relationships/image" Target="../media/image17.jpg"/><Relationship Id="rId6" Type="http://schemas.openxmlformats.org/officeDocument/2006/relationships/image" Target="../media/image20.jpg"/><Relationship Id="rId7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27.png"/><Relationship Id="rId13" Type="http://schemas.openxmlformats.org/officeDocument/2006/relationships/image" Target="../media/image32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Relationship Id="rId5" Type="http://schemas.openxmlformats.org/officeDocument/2006/relationships/image" Target="../media/image39.png"/><Relationship Id="rId6" Type="http://schemas.openxmlformats.org/officeDocument/2006/relationships/image" Target="../media/image7.png"/><Relationship Id="rId7" Type="http://schemas.openxmlformats.org/officeDocument/2006/relationships/image" Target="../media/image43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7931D"/>
                </a:solidFill>
              </a:rPr>
              <a:t>Why is there online hate speech out there? &gt; Citizenship &gt; </a:t>
            </a:r>
            <a:r>
              <a:rPr b="1" lang="en-GB">
                <a:solidFill>
                  <a:srgbClr val="F7931D"/>
                </a:solidFill>
              </a:rPr>
              <a:t>Do media outlets use stereotypes?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4" name="Google Shape;154;p37"/>
          <p:cNvPicPr preferRelativeResize="0"/>
          <p:nvPr/>
        </p:nvPicPr>
        <p:blipFill rotWithShape="1">
          <a:blip r:embed="rId4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7">
            <a:alphaModFix/>
          </a:blip>
          <a:srcRect b="15297" l="0" r="0" t="0"/>
          <a:stretch/>
        </p:blipFill>
        <p:spPr>
          <a:xfrm flipH="1">
            <a:off x="6050775" y="1304225"/>
            <a:ext cx="2788135" cy="2361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 txBox="1"/>
          <p:nvPr>
            <p:ph type="ctrTitle"/>
          </p:nvPr>
        </p:nvSpPr>
        <p:spPr>
          <a:xfrm>
            <a:off x="803900" y="1178125"/>
            <a:ext cx="5324100" cy="261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/>
              <a:t>Do media outlets use stereotypes in their content?</a:t>
            </a:r>
            <a:endParaRPr b="1"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 txBox="1"/>
          <p:nvPr>
            <p:ph type="title"/>
          </p:nvPr>
        </p:nvSpPr>
        <p:spPr>
          <a:xfrm>
            <a:off x="493650" y="188625"/>
            <a:ext cx="86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What sort of media companies are there?</a:t>
            </a:r>
            <a:endParaRPr b="1" sz="3200">
              <a:solidFill>
                <a:srgbClr val="F7931D"/>
              </a:solidFill>
            </a:endParaRPr>
          </a:p>
        </p:txBody>
      </p:sp>
      <p:pic>
        <p:nvPicPr>
          <p:cNvPr id="164" name="Google Shape;1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0" y="1014100"/>
            <a:ext cx="1933600" cy="1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0568" y="831980"/>
            <a:ext cx="2748241" cy="266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8023" y="831964"/>
            <a:ext cx="1992575" cy="19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2275" y="2536375"/>
            <a:ext cx="2404936" cy="2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15148" y="2724763"/>
            <a:ext cx="2262801" cy="2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09225" y="2571738"/>
            <a:ext cx="1992575" cy="199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650" y="873925"/>
            <a:ext cx="3937375" cy="21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9"/>
          <p:cNvSpPr txBox="1"/>
          <p:nvPr>
            <p:ph type="title"/>
          </p:nvPr>
        </p:nvSpPr>
        <p:spPr>
          <a:xfrm>
            <a:off x="501600" y="185075"/>
            <a:ext cx="86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Example companies you might know</a:t>
            </a:r>
            <a:endParaRPr b="1" sz="3200">
              <a:solidFill>
                <a:srgbClr val="F7931D"/>
              </a:solidFill>
            </a:endParaRPr>
          </a:p>
        </p:txBody>
      </p:sp>
      <p:pic>
        <p:nvPicPr>
          <p:cNvPr id="176" name="Google Shape;1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28" y="2926050"/>
            <a:ext cx="1548095" cy="71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8900" y="3590425"/>
            <a:ext cx="1765042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6592" y="3528176"/>
            <a:ext cx="2835785" cy="10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99878" y="3762025"/>
            <a:ext cx="1670800" cy="12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1975" y="1615600"/>
            <a:ext cx="971650" cy="9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9"/>
          <p:cNvPicPr preferRelativeResize="0"/>
          <p:nvPr/>
        </p:nvPicPr>
        <p:blipFill rotWithShape="1">
          <a:blip r:embed="rId9">
            <a:alphaModFix/>
          </a:blip>
          <a:srcRect b="0" l="0" r="66341" t="0"/>
          <a:stretch/>
        </p:blipFill>
        <p:spPr>
          <a:xfrm>
            <a:off x="2864374" y="3098200"/>
            <a:ext cx="1280720" cy="11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22575" y="1615604"/>
            <a:ext cx="2001499" cy="11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5513" y="458911"/>
            <a:ext cx="1481275" cy="14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70675" y="2853734"/>
            <a:ext cx="2985500" cy="3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91875" y="738173"/>
            <a:ext cx="1947171" cy="12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249750" y="3317675"/>
            <a:ext cx="1058900" cy="10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0"/>
          <p:cNvSpPr/>
          <p:nvPr/>
        </p:nvSpPr>
        <p:spPr>
          <a:xfrm>
            <a:off x="3077300" y="995575"/>
            <a:ext cx="5754900" cy="2545200"/>
          </a:xfrm>
          <a:prstGeom prst="round2DiagRect">
            <a:avLst>
              <a:gd fmla="val 9957" name="adj1"/>
              <a:gd fmla="val 0" name="adj2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7931D"/>
              </a:solidFill>
            </a:endParaRPr>
          </a:p>
        </p:txBody>
      </p:sp>
      <p:sp>
        <p:nvSpPr>
          <p:cNvPr id="192" name="Google Shape;192;p40"/>
          <p:cNvSpPr txBox="1"/>
          <p:nvPr>
            <p:ph type="title"/>
          </p:nvPr>
        </p:nvSpPr>
        <p:spPr>
          <a:xfrm>
            <a:off x="493800" y="214400"/>
            <a:ext cx="86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What stereotypes exist in the media?</a:t>
            </a:r>
            <a:endParaRPr b="1" sz="3200">
              <a:solidFill>
                <a:srgbClr val="F7931D"/>
              </a:solidFill>
            </a:endParaRPr>
          </a:p>
        </p:txBody>
      </p:sp>
      <p:sp>
        <p:nvSpPr>
          <p:cNvPr id="193" name="Google Shape;193;p40"/>
          <p:cNvSpPr txBox="1"/>
          <p:nvPr>
            <p:ph idx="1" type="body"/>
          </p:nvPr>
        </p:nvSpPr>
        <p:spPr>
          <a:xfrm>
            <a:off x="3166675" y="1017725"/>
            <a:ext cx="5633100" cy="24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How are these people represented in your favourite programmes?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GB" sz="1400">
                <a:solidFill>
                  <a:srgbClr val="FFFFFF"/>
                </a:solidFill>
              </a:rPr>
              <a:t>Disabled people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GB" sz="1400">
                <a:solidFill>
                  <a:srgbClr val="FFFFFF"/>
                </a:solidFill>
              </a:rPr>
              <a:t>Older people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GB" sz="1400">
                <a:solidFill>
                  <a:srgbClr val="FFFFFF"/>
                </a:solidFill>
              </a:rPr>
              <a:t>People of colour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GB" sz="1400">
                <a:solidFill>
                  <a:srgbClr val="FFFFFF"/>
                </a:solidFill>
              </a:rPr>
              <a:t>People of different race to the viewer</a:t>
            </a:r>
            <a:endParaRPr sz="1400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en-GB" sz="1400">
                <a:solidFill>
                  <a:srgbClr val="FFFFFF"/>
                </a:solidFill>
              </a:rPr>
              <a:t>Non-binary gendered people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FFFF"/>
                </a:solidFill>
              </a:rPr>
              <a:t>Can you think of programmes that have successfully raised the profile of these groups?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98" y="1017713"/>
            <a:ext cx="2262801" cy="21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824" y="3646887"/>
            <a:ext cx="2873063" cy="106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0"/>
          <p:cNvPicPr preferRelativeResize="0"/>
          <p:nvPr/>
        </p:nvPicPr>
        <p:blipFill rotWithShape="1">
          <a:blip r:embed="rId5">
            <a:alphaModFix/>
          </a:blip>
          <a:srcRect b="9585" l="4864" r="20752" t="3586"/>
          <a:stretch/>
        </p:blipFill>
        <p:spPr>
          <a:xfrm>
            <a:off x="5616775" y="3646863"/>
            <a:ext cx="1038917" cy="14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0649" y="3593820"/>
            <a:ext cx="1038925" cy="1563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6900" y="3665475"/>
            <a:ext cx="987075" cy="142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1" y="1048000"/>
            <a:ext cx="3641026" cy="20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41"/>
          <p:cNvPicPr preferRelativeResize="0"/>
          <p:nvPr/>
        </p:nvPicPr>
        <p:blipFill rotWithShape="1">
          <a:blip r:embed="rId4">
            <a:alphaModFix/>
          </a:blip>
          <a:srcRect b="0" l="0" r="0" t="4131"/>
          <a:stretch/>
        </p:blipFill>
        <p:spPr>
          <a:xfrm>
            <a:off x="3442250" y="2319601"/>
            <a:ext cx="3414638" cy="2688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1"/>
          <p:cNvSpPr/>
          <p:nvPr/>
        </p:nvSpPr>
        <p:spPr>
          <a:xfrm>
            <a:off x="5772500" y="976800"/>
            <a:ext cx="3144000" cy="2232000"/>
          </a:xfrm>
          <a:prstGeom prst="round2DiagRect">
            <a:avLst>
              <a:gd fmla="val 10794" name="adj1"/>
              <a:gd fmla="val 0" name="adj2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1"/>
          <p:cNvSpPr txBox="1"/>
          <p:nvPr>
            <p:ph type="title"/>
          </p:nvPr>
        </p:nvSpPr>
        <p:spPr>
          <a:xfrm>
            <a:off x="493800" y="234425"/>
            <a:ext cx="86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What about in print?</a:t>
            </a:r>
            <a:endParaRPr b="1" sz="3200">
              <a:solidFill>
                <a:srgbClr val="F7931D"/>
              </a:solidFill>
            </a:endParaRPr>
          </a:p>
        </p:txBody>
      </p:sp>
      <p:sp>
        <p:nvSpPr>
          <p:cNvPr id="207" name="Google Shape;207;p41"/>
          <p:cNvSpPr txBox="1"/>
          <p:nvPr>
            <p:ph idx="1" type="body"/>
          </p:nvPr>
        </p:nvSpPr>
        <p:spPr>
          <a:xfrm>
            <a:off x="5941250" y="1096200"/>
            <a:ext cx="2806500" cy="19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000">
                <a:solidFill>
                  <a:srgbClr val="FFFFFF"/>
                </a:solidFill>
              </a:rPr>
              <a:t>Has your national press written offensive or headlines conforming to stereotypes?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208" name="Google Shape;20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3100" y="182650"/>
            <a:ext cx="739950" cy="7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/>
          <p:nvPr/>
        </p:nvSpPr>
        <p:spPr>
          <a:xfrm>
            <a:off x="676775" y="1385400"/>
            <a:ext cx="8197200" cy="2858100"/>
          </a:xfrm>
          <a:prstGeom prst="round2DiagRect">
            <a:avLst>
              <a:gd fmla="val 9856" name="adj1"/>
              <a:gd fmla="val 0" name="adj2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2"/>
          <p:cNvSpPr txBox="1"/>
          <p:nvPr>
            <p:ph type="title"/>
          </p:nvPr>
        </p:nvSpPr>
        <p:spPr>
          <a:xfrm>
            <a:off x="501600" y="139225"/>
            <a:ext cx="864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Now take some action!</a:t>
            </a:r>
            <a:endParaRPr b="1" sz="3200">
              <a:solidFill>
                <a:srgbClr val="F7931D"/>
              </a:solidFill>
            </a:endParaRPr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804175" y="1385400"/>
            <a:ext cx="8137200" cy="25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You need to:</a:t>
            </a:r>
            <a:endParaRPr b="1"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Identify the media organisation you need to contact.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Find a contact address at the media organisation. And a contact name, if possible.</a:t>
            </a:r>
            <a:endParaRPr sz="1600">
              <a:solidFill>
                <a:srgbClr val="FFFFFF"/>
              </a:solidFill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Write your letter/email using the following tips to help you:</a:t>
            </a:r>
            <a:endParaRPr sz="1600">
              <a:solidFill>
                <a:srgbClr val="FFFFFF"/>
              </a:solidFill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-GB" sz="1600">
                <a:solidFill>
                  <a:srgbClr val="FFFFFF"/>
                </a:solidFill>
              </a:rPr>
              <a:t>Keep your message as polite as possible – companies are more likely to respond to courteous messages.</a:t>
            </a:r>
            <a:endParaRPr sz="1600">
              <a:solidFill>
                <a:srgbClr val="FFFFFF"/>
              </a:solidFill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-GB" sz="1600">
                <a:solidFill>
                  <a:srgbClr val="FFFFFF"/>
                </a:solidFill>
              </a:rPr>
              <a:t>Make sure it’s the right company </a:t>
            </a:r>
            <a:endParaRPr sz="1600">
              <a:solidFill>
                <a:srgbClr val="FFFFFF"/>
              </a:solidFill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-GB" sz="1600">
                <a:solidFill>
                  <a:srgbClr val="FFFFFF"/>
                </a:solidFill>
              </a:rPr>
              <a:t>Make it personal – talk about how you are personally affected by the story or content.</a:t>
            </a:r>
            <a:endParaRPr sz="1600">
              <a:solidFill>
                <a:srgbClr val="FFFFFF"/>
              </a:solidFill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-GB" sz="1600">
                <a:solidFill>
                  <a:srgbClr val="FFFFFF"/>
                </a:solidFill>
              </a:rPr>
              <a:t>Use evidence</a:t>
            </a:r>
            <a:endParaRPr sz="1600">
              <a:solidFill>
                <a:srgbClr val="FFFFFF"/>
              </a:solidFill>
            </a:endParaRPr>
          </a:p>
          <a:p>
            <a:pPr indent="-330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AutoNum type="arabicPeriod"/>
            </a:pPr>
            <a:r>
              <a:rPr lang="en-GB" sz="1600">
                <a:solidFill>
                  <a:srgbClr val="FFFFFF"/>
                </a:solidFill>
              </a:rPr>
              <a:t>Use examples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676775" y="672000"/>
            <a:ext cx="8197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Select from one of the identified topics, or news articles and produce a letter or email to the media company promoting this content or producing the show. </a:t>
            </a:r>
            <a:endParaRPr sz="1800"/>
          </a:p>
        </p:txBody>
      </p:sp>
      <p:sp>
        <p:nvSpPr>
          <p:cNvPr id="217" name="Google Shape;217;p42"/>
          <p:cNvSpPr txBox="1"/>
          <p:nvPr/>
        </p:nvSpPr>
        <p:spPr>
          <a:xfrm>
            <a:off x="1831275" y="4111975"/>
            <a:ext cx="6313800" cy="10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Do not send the letter/email until you have spoken with me, edited your work and I have agreed.</a:t>
            </a:r>
            <a:endParaRPr b="1"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3"/>
          <p:cNvSpPr/>
          <p:nvPr/>
        </p:nvSpPr>
        <p:spPr>
          <a:xfrm>
            <a:off x="642525" y="1209000"/>
            <a:ext cx="6218400" cy="1566900"/>
          </a:xfrm>
          <a:prstGeom prst="round2DiagRect">
            <a:avLst>
              <a:gd fmla="val 9856" name="adj1"/>
              <a:gd fmla="val 0" name="adj2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3"/>
          <p:cNvSpPr txBox="1"/>
          <p:nvPr>
            <p:ph type="title"/>
          </p:nvPr>
        </p:nvSpPr>
        <p:spPr>
          <a:xfrm>
            <a:off x="493500" y="117200"/>
            <a:ext cx="865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F7931D"/>
                </a:solidFill>
              </a:rPr>
              <a:t>What you can all do...</a:t>
            </a:r>
            <a:endParaRPr b="1" sz="3200">
              <a:solidFill>
                <a:srgbClr val="F7931D"/>
              </a:solidFill>
            </a:endParaRPr>
          </a:p>
        </p:txBody>
      </p:sp>
      <p:sp>
        <p:nvSpPr>
          <p:cNvPr id="224" name="Google Shape;224;p43"/>
          <p:cNvSpPr txBox="1"/>
          <p:nvPr>
            <p:ph idx="1" type="body"/>
          </p:nvPr>
        </p:nvSpPr>
        <p:spPr>
          <a:xfrm>
            <a:off x="721875" y="733275"/>
            <a:ext cx="628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chemeClr val="dk1"/>
                </a:solidFill>
              </a:rPr>
              <a:t>Promote positivity: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25" name="Google Shape;2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3500" y="3089150"/>
            <a:ext cx="1734250" cy="173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38800" y="1125312"/>
            <a:ext cx="1734250" cy="17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/>
        </p:nvSpPr>
        <p:spPr>
          <a:xfrm>
            <a:off x="735400" y="994625"/>
            <a:ext cx="6059700" cy="198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When you see positive online content about a protected characteristic, amplify this by sharing. You could agree a </a:t>
            </a:r>
            <a:r>
              <a:rPr b="1" lang="en-GB" sz="1800">
                <a:solidFill>
                  <a:srgbClr val="FFFFFF"/>
                </a:solidFill>
              </a:rPr>
              <a:t>hashtag</a:t>
            </a:r>
            <a:r>
              <a:rPr lang="en-GB" sz="1800">
                <a:solidFill>
                  <a:srgbClr val="FFFFFF"/>
                </a:solidFill>
              </a:rPr>
              <a:t> in your group and share the content using this hashtag. Build a collection of positive messages and bring back to the group after an agreed period.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629000" y="3280850"/>
            <a:ext cx="6409800" cy="1329300"/>
          </a:xfrm>
          <a:prstGeom prst="round2DiagRect">
            <a:avLst>
              <a:gd fmla="val 9856" name="adj1"/>
              <a:gd fmla="val 0" name="adj2"/>
            </a:avLst>
          </a:prstGeom>
          <a:solidFill>
            <a:srgbClr val="F7931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3"/>
          <p:cNvSpPr txBox="1"/>
          <p:nvPr/>
        </p:nvSpPr>
        <p:spPr>
          <a:xfrm>
            <a:off x="721875" y="2870275"/>
            <a:ext cx="66504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Stop stereotypes:</a:t>
            </a:r>
            <a:endParaRPr sz="1800"/>
          </a:p>
        </p:txBody>
      </p:sp>
      <p:sp>
        <p:nvSpPr>
          <p:cNvPr id="230" name="Google Shape;230;p43"/>
          <p:cNvSpPr txBox="1"/>
          <p:nvPr/>
        </p:nvSpPr>
        <p:spPr>
          <a:xfrm>
            <a:off x="721875" y="3256675"/>
            <a:ext cx="6059700" cy="139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If you see content that promotes or spreads stereotypical views about a protected characteristic don’t share or like it. If it’s particularly hurtful you might like to post a reply with </a:t>
            </a:r>
            <a:r>
              <a:rPr b="1" lang="en-GB" sz="1800">
                <a:solidFill>
                  <a:srgbClr val="FFFFFF"/>
                </a:solidFill>
              </a:rPr>
              <a:t>#stopspreadinghate</a:t>
            </a:r>
            <a:r>
              <a:rPr lang="en-GB" sz="1800">
                <a:solidFill>
                  <a:srgbClr val="FFFFFF"/>
                </a:solidFill>
              </a:rPr>
              <a:t> and nothing else.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4"/>
          <p:cNvPicPr preferRelativeResize="0"/>
          <p:nvPr/>
        </p:nvPicPr>
        <p:blipFill rotWithShape="1">
          <a:blip r:embed="rId3">
            <a:alphaModFix/>
          </a:blip>
          <a:srcRect b="29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4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7931D"/>
                </a:solidFill>
              </a:rPr>
              <a:t>www.hackinghate.eu</a:t>
            </a:r>
            <a:endParaRPr b="1" sz="3600">
              <a:solidFill>
                <a:srgbClr val="F7931D"/>
              </a:solidFill>
            </a:endParaRPr>
          </a:p>
        </p:txBody>
      </p:sp>
      <p:sp>
        <p:nvSpPr>
          <p:cNvPr id="238" name="Google Shape;238;p44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7931D"/>
                </a:solidFill>
              </a:rPr>
              <a:t>#SELMA_eu</a:t>
            </a:r>
            <a:endParaRPr b="1" sz="2500">
              <a:solidFill>
                <a:srgbClr val="F7931D"/>
              </a:solidFill>
            </a:endParaRPr>
          </a:p>
        </p:txBody>
      </p:sp>
      <p:pic>
        <p:nvPicPr>
          <p:cNvPr id="239" name="Google Shape;23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4"/>
          <p:cNvPicPr preferRelativeResize="0"/>
          <p:nvPr/>
        </p:nvPicPr>
        <p:blipFill rotWithShape="1">
          <a:blip r:embed="rId8">
            <a:alphaModFix/>
          </a:blip>
          <a:srcRect b="6254" l="0" r="0" t="6263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