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generated by Grok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used from Publicity photos</a:t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creativecommons.org/licenses/by-nc-sa/4.0/?ref=chooser-v1" TargetMode="External"/><Relationship Id="rId5" Type="http://schemas.openxmlformats.org/officeDocument/2006/relationships/hyperlink" Target="https://readysetcompute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readysetcompute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alien sitting at a desk with a computer&#10;&#10;AI-generated content may be incorrect.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595" y="10"/>
            <a:ext cx="6061405" cy="5143490"/>
          </a:xfrm>
          <a:custGeom>
            <a:rect b="b" l="l" r="r" t="t"/>
            <a:pathLst>
              <a:path extrusionOk="0" h="6858000" w="8081873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0"/>
            <a:ext cx="3719285" cy="51435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2EBF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0"/>
            <a:ext cx="3711665" cy="51435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358485" y="841772"/>
            <a:ext cx="3017520" cy="24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Speak like Yoda, You Will!</a:t>
            </a:r>
            <a:endParaRPr/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358485" y="3654691"/>
            <a:ext cx="2949980" cy="90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String manipulation fun with Python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360771" y="3410190"/>
            <a:ext cx="3017520" cy="13716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-17999" y="4881900"/>
            <a:ext cx="3100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work is licensed under </a:t>
            </a:r>
            <a:r>
              <a:rPr b="0" i="0" lang="en-US" sz="1050" u="sng" cap="none" strike="noStrike">
                <a:solidFill>
                  <a:srgbClr val="D145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-18005" y="4674238"/>
            <a:ext cx="19723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https://readysetcompute.com/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Challenge Yourself!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Include examples which can be randomly chosen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Add punctuation support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Save results to a file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did you find easy?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was tricky?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did you learn about text in Python?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Wars Day 2025 Games and Experiences Deals!"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367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ySetCompute" id="187" name="Google Shape;1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7078" y="4556886"/>
            <a:ext cx="425764" cy="425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5314007" y="4556886"/>
            <a:ext cx="3223071" cy="44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ReadysetCompute.com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EECE1">
                  <a:alpha val="67843"/>
                </a:srgbClr>
              </a:gs>
              <a:gs pos="10000">
                <a:srgbClr val="EEECE1">
                  <a:alpha val="67843"/>
                </a:srgbClr>
              </a:gs>
              <a:gs pos="85000">
                <a:srgbClr val="EEECE1">
                  <a:alpha val="96862"/>
                </a:srgbClr>
              </a:gs>
              <a:gs pos="100000">
                <a:srgbClr val="EEECE1">
                  <a:alpha val="9686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628650" y="1370327"/>
            <a:ext cx="7886699" cy="3261285"/>
            <a:chOff x="0" y="1109"/>
            <a:chExt cx="7886699" cy="3261285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2676780"/>
              <a:ext cx="1971675" cy="585614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2676780"/>
              <a:ext cx="1971675" cy="58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0225" spcFirstLastPara="1" rIns="140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Debugging</a:t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971675" y="2676780"/>
              <a:ext cx="5915024" cy="585614"/>
            </a:xfrm>
            <a:prstGeom prst="rect">
              <a:avLst/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1971675" y="2676780"/>
              <a:ext cx="5915024" cy="58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19975" spcFirstLastPara="1" rIns="119975" wrap="square" tIns="177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 debugging</a:t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10800000">
              <a:off x="0" y="1784890"/>
              <a:ext cx="1971675" cy="900674"/>
            </a:xfrm>
            <a:prstGeom prst="upArrowCallout">
              <a:avLst>
                <a:gd fmla="val 5000" name="adj1"/>
                <a:gd fmla="val 10000" name="adj2"/>
                <a:gd fmla="val 15000" name="adj3"/>
                <a:gd fmla="val 64977" name="adj4"/>
              </a:avLst>
            </a:prstGeom>
            <a:solidFill>
              <a:srgbClr val="BC8250"/>
            </a:solidFill>
            <a:ln cap="flat" cmpd="sng" w="25400">
              <a:solidFill>
                <a:srgbClr val="BC825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0" y="1784890"/>
              <a:ext cx="1971675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0225" spcFirstLastPara="1" rIns="140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971675" y="1784890"/>
              <a:ext cx="5915024" cy="585438"/>
            </a:xfrm>
            <a:prstGeom prst="rect">
              <a:avLst/>
            </a:prstGeom>
            <a:solidFill>
              <a:srgbClr val="E5D9CE">
                <a:alpha val="89803"/>
              </a:srgbClr>
            </a:solidFill>
            <a:ln cap="flat" cmpd="sng" w="25400">
              <a:solidFill>
                <a:srgbClr val="E5D9C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1971675" y="1784890"/>
              <a:ext cx="5915024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19975" spcFirstLastPara="1" rIns="119975" wrap="square" tIns="177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input/output creatively</a:t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 rot="10800000">
              <a:off x="0" y="892999"/>
              <a:ext cx="1971675" cy="900674"/>
            </a:xfrm>
            <a:prstGeom prst="upArrowCallout">
              <a:avLst>
                <a:gd fmla="val 5000" name="adj1"/>
                <a:gd fmla="val 10000" name="adj2"/>
                <a:gd fmla="val 15000" name="adj3"/>
                <a:gd fmla="val 64977" name="adj4"/>
              </a:avLst>
            </a:prstGeom>
            <a:solidFill>
              <a:srgbClr val="BBB054"/>
            </a:solidFill>
            <a:ln cap="flat" cmpd="sng" w="25400">
              <a:solidFill>
                <a:srgbClr val="BBB0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892999"/>
              <a:ext cx="1971675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0225" spcFirstLastPara="1" rIns="140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Rearrange</a:t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971675" y="892999"/>
              <a:ext cx="5915024" cy="585438"/>
            </a:xfrm>
            <a:prstGeom prst="rect">
              <a:avLst/>
            </a:prstGeom>
            <a:solidFill>
              <a:srgbClr val="E4E4CF">
                <a:alpha val="89803"/>
              </a:srgbClr>
            </a:solidFill>
            <a:ln cap="flat" cmpd="sng" w="25400">
              <a:solidFill>
                <a:srgbClr val="E4E4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1971675" y="892999"/>
              <a:ext cx="5915024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19975" spcFirstLastPara="1" rIns="119975" wrap="square" tIns="177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Rearrange word order</a:t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0" y="1109"/>
              <a:ext cx="1971675" cy="900674"/>
            </a:xfrm>
            <a:prstGeom prst="upArrowCallout">
              <a:avLst>
                <a:gd fmla="val 5000" name="adj1"/>
                <a:gd fmla="val 10000" name="adj2"/>
                <a:gd fmla="val 15000" name="adj3"/>
                <a:gd fmla="val 64977" name="adj4"/>
              </a:avLst>
            </a:prstGeom>
            <a:solidFill>
              <a:srgbClr val="99B958"/>
            </a:solidFill>
            <a:ln cap="flat" cmpd="sng" w="25400">
              <a:solidFill>
                <a:srgbClr val="99B95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1109"/>
              <a:ext cx="1971675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0225" spcFirstLastPara="1" rIns="140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Split and join</a:t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971675" y="1109"/>
              <a:ext cx="5915024" cy="585438"/>
            </a:xfrm>
            <a:prstGeom prst="rect">
              <a:avLst/>
            </a:prstGeom>
            <a:solidFill>
              <a:srgbClr val="DCE4CF">
                <a:alpha val="89803"/>
              </a:srgbClr>
            </a:solidFill>
            <a:ln cap="flat" cmpd="sng" w="25400">
              <a:solidFill>
                <a:srgbClr val="DCE4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1971675" y="1109"/>
              <a:ext cx="5915024" cy="585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19975" spcFirstLastPara="1" rIns="119975" wrap="square" tIns="177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Split and join strings in Python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044114" y="308247"/>
            <a:ext cx="464268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Who is Yoda?</a:t>
            </a:r>
            <a:endParaRPr/>
          </a:p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4571999" y="1236965"/>
            <a:ext cx="4114800" cy="2669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Jedi Master from Star Wars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Famous for unusual speech</a:t>
            </a:r>
            <a:endParaRPr/>
          </a:p>
          <a:p>
            <a:pPr indent="-25717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'Strong with the Force, you are.'</a:t>
            </a:r>
            <a:endParaRPr/>
          </a:p>
        </p:txBody>
      </p:sp>
      <p:pic>
        <p:nvPicPr>
          <p:cNvPr descr="Yoda | Wookieepedia | Fandom" id="130" name="Google Shape;1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2135" y="0"/>
            <a:ext cx="4286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What is Yoda-Speak?</a:t>
            </a:r>
            <a:endParaRPr/>
          </a:p>
        </p:txBody>
      </p:sp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207168" y="1200151"/>
            <a:ext cx="395049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English: Subject-Verb-Object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- I ate my lunch.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Yoda: Object-Subject-Verb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- My lunch, I ate.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5643562" y="2108478"/>
            <a:ext cx="35004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Subject-Verb-Object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flipH="1">
            <a:off x="6307927" y="2631698"/>
            <a:ext cx="1800227" cy="592931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3"/>
          </a:solidFill>
          <a:ln cap="flat" cmpd="sng" w="25400">
            <a:solidFill>
              <a:srgbClr val="414E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flipH="1" rot="10800000">
            <a:off x="6381750" y="1299925"/>
            <a:ext cx="1800225" cy="808553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3"/>
          </a:solidFill>
          <a:ln cap="flat" cmpd="sng" w="25400">
            <a:solidFill>
              <a:srgbClr val="414E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 Transformations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Normal: You must do your homework.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Yoda: Do your homework, you must.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Normal: We are going on a school trip.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• Yoda: Going on a school trip, we are.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for Today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Break a sentence into words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Rearrange it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Handle any input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Add a loop for fun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Step 1 - Basic Input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542926" y="1371511"/>
            <a:ext cx="66865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sentence </a:t>
            </a:r>
            <a:r>
              <a:rPr b="0" i="0" lang="en-US" sz="20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0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000">
                <a:solidFill>
                  <a:srgbClr val="483D8B"/>
                </a:solidFill>
                <a:latin typeface="Consolas"/>
                <a:ea typeface="Consolas"/>
                <a:cs typeface="Consolas"/>
                <a:sym typeface="Consolas"/>
              </a:rPr>
              <a:t>"Enter a sentence:"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words </a:t>
            </a:r>
            <a:r>
              <a:rPr b="0" i="0" lang="en-US" sz="20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sentence.split()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700"/>
              </a:buClr>
              <a:buSzPts val="2000"/>
              <a:buFont typeface="Calibri"/>
              <a:buAutoNum type="arabicPeriod"/>
            </a:pPr>
            <a:r>
              <a:rPr b="1" i="0" lang="en-US" sz="20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(words)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Step 2 - Rearranging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603500" y="1314229"/>
            <a:ext cx="85404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700"/>
              </a:buClr>
              <a:buSzPts val="2800"/>
              <a:buFont typeface="Calibri"/>
              <a:buAutoNum type="arabicPeriod"/>
            </a:pPr>
            <a:r>
              <a:rPr b="1" i="0" lang="en-US" sz="28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to_yoda_speak(sentence):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words </a:t>
            </a:r>
            <a:r>
              <a:rPr b="0" i="0" lang="en-US" sz="28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sentence.split()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1" i="0" lang="en-US" sz="28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(words) </a:t>
            </a:r>
            <a:r>
              <a:rPr b="0" i="0" lang="en-US" sz="28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800">
                <a:solidFill>
                  <a:srgbClr val="FF4500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1" i="0" lang="en-US" sz="28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sentence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mid </a:t>
            </a:r>
            <a:r>
              <a:rPr b="0" i="0" lang="en-US" sz="28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(words) // </a:t>
            </a:r>
            <a:r>
              <a:rPr b="0" i="0" lang="en-US" sz="2800">
                <a:solidFill>
                  <a:srgbClr val="FF45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i="0"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1" i="0" lang="en-US" sz="28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800">
                <a:solidFill>
                  <a:srgbClr val="483D8B"/>
                </a:solidFill>
                <a:latin typeface="Consolas"/>
                <a:ea typeface="Consolas"/>
                <a:cs typeface="Consolas"/>
                <a:sym typeface="Consolas"/>
              </a:rPr>
              <a:t>' '</a:t>
            </a:r>
            <a:r>
              <a:rPr b="0" i="0"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.join(words[mid:] + words[:mid])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Step 3 - Interactive Loop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235745" y="1241765"/>
            <a:ext cx="792241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700"/>
              </a:buClr>
              <a:buSzPts val="2000"/>
              <a:buFont typeface="Calibri"/>
              <a:buAutoNum type="arabicPeriod"/>
            </a:pPr>
            <a:r>
              <a:rPr b="1" i="0" lang="en-US" sz="20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0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sentence </a:t>
            </a:r>
            <a:r>
              <a:rPr b="0" i="0" lang="en-US" sz="20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0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000">
                <a:solidFill>
                  <a:srgbClr val="483D8B"/>
                </a:solidFill>
                <a:latin typeface="Consolas"/>
                <a:ea typeface="Consolas"/>
                <a:cs typeface="Consolas"/>
                <a:sym typeface="Consolas"/>
              </a:rPr>
              <a:t>"Type a sentence (or 'exit'):"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1" i="0" lang="en-US" sz="20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sentence </a:t>
            </a:r>
            <a:r>
              <a:rPr b="0" i="0" lang="en-US" sz="20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2000">
                <a:solidFill>
                  <a:srgbClr val="483D8B"/>
                </a:solidFill>
                <a:latin typeface="Consolas"/>
                <a:ea typeface="Consolas"/>
                <a:cs typeface="Consolas"/>
                <a:sym typeface="Consolas"/>
              </a:rPr>
              <a:t>'exit'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1" i="0" lang="en-US" sz="20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i="0"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1" i="0" lang="en-US" sz="2000">
                <a:solidFill>
                  <a:srgbClr val="FF7700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000">
                <a:solidFill>
                  <a:srgbClr val="483D8B"/>
                </a:solidFill>
                <a:latin typeface="Consolas"/>
                <a:ea typeface="Consolas"/>
                <a:cs typeface="Consolas"/>
                <a:sym typeface="Consolas"/>
              </a:rPr>
              <a:t>"Yoda says:"</a:t>
            </a:r>
            <a:r>
              <a:rPr b="0" i="0" lang="en-US" sz="2000">
                <a:solidFill>
                  <a:srgbClr val="66CC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to_yoda_speak(sentence))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