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generated by Grok</a:t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used from Publicity photos</a:t>
            </a:r>
            <a:endParaRPr/>
          </a:p>
        </p:txBody>
      </p:sp>
      <p:sp>
        <p:nvSpPr>
          <p:cNvPr id="126" name="Google Shape;126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2874764" y="-1217413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5463778" y="1371601"/>
            <a:ext cx="4388644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1272778" y="-609599"/>
            <a:ext cx="4388644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subTitle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b="1" sz="3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27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" type="body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2pPr>
            <a:lvl3pPr indent="-32385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indent="-314325" lvl="3" marL="18288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–"/>
              <a:defRPr sz="1350"/>
            </a:lvl4pPr>
            <a:lvl5pPr indent="-314325" lvl="4" marL="22860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»"/>
              <a:defRPr sz="1350"/>
            </a:lvl5pPr>
            <a:lvl6pPr indent="-314325" lvl="5" marL="27432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indent="-314325" lvl="6" marL="32004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indent="-314325" lvl="7" marL="36576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indent="-314325" lvl="8" marL="41148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/>
        </p:txBody>
      </p:sp>
      <p:sp>
        <p:nvSpPr>
          <p:cNvPr id="36" name="Google Shape;36;p5"/>
          <p:cNvSpPr txBox="1"/>
          <p:nvPr>
            <p:ph idx="2" type="body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2pPr>
            <a:lvl3pPr indent="-32385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indent="-314325" lvl="3" marL="18288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–"/>
              <a:defRPr sz="1350"/>
            </a:lvl4pPr>
            <a:lvl5pPr indent="-314325" lvl="4" marL="22860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»"/>
              <a:defRPr sz="1350"/>
            </a:lvl5pPr>
            <a:lvl6pPr indent="-314325" lvl="5" marL="27432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indent="-314325" lvl="6" marL="32004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indent="-314325" lvl="7" marL="36576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indent="-314325" lvl="8" marL="41148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/>
        </p:txBody>
      </p:sp>
      <p:sp>
        <p:nvSpPr>
          <p:cNvPr id="37" name="Google Shape;37;p5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" type="body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3" name="Google Shape;43;p6"/>
          <p:cNvSpPr txBox="1"/>
          <p:nvPr>
            <p:ph idx="2" type="body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2385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2pPr>
            <a:lvl3pPr indent="-314325" lvl="2" marL="13716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3pPr>
            <a:lvl4pPr indent="-304800" lvl="3" marL="1828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indent="-304800" lvl="4" marL="22860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indent="-304800" lvl="5" marL="27432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44" name="Google Shape;44;p6"/>
          <p:cNvSpPr txBox="1"/>
          <p:nvPr>
            <p:ph idx="3" type="body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5" name="Google Shape;45;p6"/>
          <p:cNvSpPr txBox="1"/>
          <p:nvPr>
            <p:ph idx="4" type="body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2385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2pPr>
            <a:lvl3pPr indent="-314325" lvl="2" marL="13716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3pPr>
            <a:lvl4pPr indent="-304800" lvl="3" marL="1828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indent="-304800" lvl="4" marL="22860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indent="-304800" lvl="5" marL="27432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46" name="Google Shape;46;p6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b="1" sz="1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 sz="21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4pPr>
            <a:lvl5pPr indent="-32385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»"/>
              <a:defRPr sz="1500"/>
            </a:lvl5pPr>
            <a:lvl6pPr indent="-32385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1pPr>
            <a:lvl2pPr indent="-228600" lvl="1" marL="914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2pPr>
            <a:lvl3pPr indent="-228600" lvl="2" marL="1371600" algn="l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3pPr>
            <a:lvl4pPr indent="-228600" lvl="3" marL="18288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4pPr>
            <a:lvl5pPr indent="-228600" lvl="4" marL="22860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5pPr>
            <a:lvl6pPr indent="-228600" lvl="5" marL="27432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6pPr>
            <a:lvl7pPr indent="-228600" lvl="6" marL="32004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7pPr>
            <a:lvl8pPr indent="-228600" lvl="7" marL="36576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8pPr>
            <a:lvl9pPr indent="-228600" lvl="8" marL="41148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b="1" sz="1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1pPr>
            <a:lvl2pPr indent="-228600" lvl="1" marL="914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2pPr>
            <a:lvl3pPr indent="-228600" lvl="2" marL="1371600" algn="l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3pPr>
            <a:lvl4pPr indent="-228600" lvl="3" marL="18288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4pPr>
            <a:lvl5pPr indent="-228600" lvl="4" marL="22860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5pPr>
            <a:lvl6pPr indent="-228600" lvl="5" marL="27432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6pPr>
            <a:lvl7pPr indent="-228600" lvl="6" marL="32004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7pPr>
            <a:lvl8pPr indent="-228600" lvl="7" marL="36576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8pPr>
            <a:lvl9pPr indent="-228600" lvl="8" marL="41148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6195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hyperlink" Target="https://creativecommons.org/licenses/by-nc-sa/4.0/?ref=chooser-v1" TargetMode="External"/><Relationship Id="rId5" Type="http://schemas.openxmlformats.org/officeDocument/2006/relationships/hyperlink" Target="https://readysetcompute.com/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jpg"/><Relationship Id="rId4" Type="http://schemas.openxmlformats.org/officeDocument/2006/relationships/image" Target="../media/image1.png"/><Relationship Id="rId5" Type="http://schemas.openxmlformats.org/officeDocument/2006/relationships/hyperlink" Target="https://readysetcompute.com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green alien sitting at a desk with a computer&#10;&#10;AI-generated content may be incorrect." id="90" name="Google Shape;9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82595" y="10"/>
            <a:ext cx="6061405" cy="5143490"/>
          </a:xfrm>
          <a:custGeom>
            <a:rect b="b" l="l" r="r" t="t"/>
            <a:pathLst>
              <a:path extrusionOk="0" h="6858000" w="8081873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91" name="Google Shape;91;p13"/>
          <p:cNvSpPr/>
          <p:nvPr/>
        </p:nvSpPr>
        <p:spPr>
          <a:xfrm>
            <a:off x="0" y="0"/>
            <a:ext cx="3719285" cy="5143500"/>
          </a:xfrm>
          <a:custGeom>
            <a:rect b="b" l="l" r="r" t="t"/>
            <a:pathLst>
              <a:path extrusionOk="0" h="6858000" w="4959047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rgbClr val="E2EBF7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l" dist="38100">
              <a:srgbClr val="D8D8D8">
                <a:alpha val="2980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3"/>
          <p:cNvSpPr/>
          <p:nvPr/>
        </p:nvSpPr>
        <p:spPr>
          <a:xfrm>
            <a:off x="0" y="0"/>
            <a:ext cx="3711665" cy="5143500"/>
          </a:xfrm>
          <a:custGeom>
            <a:rect b="b" l="l" r="r" t="t"/>
            <a:pathLst>
              <a:path extrusionOk="0" h="6858000" w="4948887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3"/>
          <p:cNvSpPr txBox="1"/>
          <p:nvPr>
            <p:ph type="title"/>
          </p:nvPr>
        </p:nvSpPr>
        <p:spPr>
          <a:xfrm>
            <a:off x="358485" y="841772"/>
            <a:ext cx="3017520" cy="2403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Speak like Yoda, You Will!</a:t>
            </a:r>
            <a:endParaRPr/>
          </a:p>
        </p:txBody>
      </p:sp>
      <p:sp>
        <p:nvSpPr>
          <p:cNvPr id="94" name="Google Shape;94;p13"/>
          <p:cNvSpPr txBox="1"/>
          <p:nvPr>
            <p:ph idx="1" type="body"/>
          </p:nvPr>
        </p:nvSpPr>
        <p:spPr>
          <a:xfrm>
            <a:off x="358485" y="3654691"/>
            <a:ext cx="2949980" cy="906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en-US" sz="1500"/>
              <a:t>String manipulation fun with Python</a:t>
            </a:r>
            <a:endParaRPr/>
          </a:p>
        </p:txBody>
      </p:sp>
      <p:sp>
        <p:nvSpPr>
          <p:cNvPr id="95" name="Google Shape;95;p13"/>
          <p:cNvSpPr/>
          <p:nvPr/>
        </p:nvSpPr>
        <p:spPr>
          <a:xfrm rot="5400000">
            <a:off x="569941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3"/>
          <p:cNvSpPr/>
          <p:nvPr/>
        </p:nvSpPr>
        <p:spPr>
          <a:xfrm>
            <a:off x="360771" y="3410190"/>
            <a:ext cx="3017520" cy="13716"/>
          </a:xfrm>
          <a:prstGeom prst="rect">
            <a:avLst/>
          </a:prstGeom>
          <a:solidFill>
            <a:srgbClr val="D5D5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3"/>
          <p:cNvSpPr txBox="1"/>
          <p:nvPr/>
        </p:nvSpPr>
        <p:spPr>
          <a:xfrm>
            <a:off x="-17999" y="4881900"/>
            <a:ext cx="31005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This work is licensed under </a:t>
            </a:r>
            <a:r>
              <a:rPr b="0" i="0" lang="en-US" sz="1050" u="sng" cap="none" strike="noStrike">
                <a:solidFill>
                  <a:srgbClr val="D1450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BY-NC-SA 4.0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3"/>
          <p:cNvSpPr txBox="1"/>
          <p:nvPr/>
        </p:nvSpPr>
        <p:spPr>
          <a:xfrm>
            <a:off x="-18005" y="4674238"/>
            <a:ext cx="1972383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https://readysetcompute.com/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2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/>
              <a:t>Challenge Yourself!</a:t>
            </a:r>
            <a:endParaRPr/>
          </a:p>
        </p:txBody>
      </p:sp>
      <p:sp>
        <p:nvSpPr>
          <p:cNvPr id="175" name="Google Shape;175;p22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57175" lvl="0" marL="257175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Include examples which can be randomly chosen</a:t>
            </a:r>
            <a:endParaRPr/>
          </a:p>
          <a:p>
            <a:pPr indent="-257175" lvl="0" marL="257175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Add punctuation support</a:t>
            </a:r>
            <a:endParaRPr/>
          </a:p>
          <a:p>
            <a:pPr indent="-257175" lvl="0" marL="257175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Save results to a file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3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Reflection</a:t>
            </a:r>
            <a:endParaRPr/>
          </a:p>
        </p:txBody>
      </p:sp>
      <p:sp>
        <p:nvSpPr>
          <p:cNvPr id="181" name="Google Shape;181;p23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57175" lvl="0" marL="257175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What did you find easy?</a:t>
            </a:r>
            <a:endParaRPr/>
          </a:p>
          <a:p>
            <a:pPr indent="-257175" lvl="0" marL="257175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What was tricky?</a:t>
            </a:r>
            <a:endParaRPr/>
          </a:p>
          <a:p>
            <a:pPr indent="-257175" lvl="0" marL="257175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What did you learn about text in Python?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tar Wars Day 2025 Games and Experiences Deals!" id="186" name="Google Shape;186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43679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adySetCompute" id="187" name="Google Shape;187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37078" y="4556886"/>
            <a:ext cx="425764" cy="425764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4"/>
          <p:cNvSpPr txBox="1"/>
          <p:nvPr>
            <p:ph idx="1" type="body"/>
          </p:nvPr>
        </p:nvSpPr>
        <p:spPr>
          <a:xfrm>
            <a:off x="5314007" y="4556886"/>
            <a:ext cx="3223071" cy="447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u="sng">
                <a:solidFill>
                  <a:schemeClr val="hlink"/>
                </a:solidFill>
                <a:hlinkClick r:id="rId5"/>
              </a:rPr>
              <a:t>ReadysetCompute.com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" y="10"/>
            <a:ext cx="9143980" cy="514349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EEECE1">
                  <a:alpha val="67843"/>
                </a:srgbClr>
              </a:gs>
              <a:gs pos="10000">
                <a:srgbClr val="EEECE1">
                  <a:alpha val="67843"/>
                </a:srgbClr>
              </a:gs>
              <a:gs pos="85000">
                <a:srgbClr val="EEECE1">
                  <a:alpha val="96863"/>
                </a:srgbClr>
              </a:gs>
              <a:gs pos="100000">
                <a:srgbClr val="EEECE1">
                  <a:alpha val="96863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4"/>
          <p:cNvSpPr txBox="1"/>
          <p:nvPr>
            <p:ph type="title"/>
          </p:nvPr>
        </p:nvSpPr>
        <p:spPr>
          <a:xfrm>
            <a:off x="628650" y="273843"/>
            <a:ext cx="7886700" cy="99417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Learning Objectives</a:t>
            </a:r>
            <a:endParaRPr/>
          </a:p>
        </p:txBody>
      </p:sp>
      <p:grpSp>
        <p:nvGrpSpPr>
          <p:cNvPr id="106" name="Google Shape;106;p14"/>
          <p:cNvGrpSpPr/>
          <p:nvPr/>
        </p:nvGrpSpPr>
        <p:grpSpPr>
          <a:xfrm>
            <a:off x="628650" y="1370327"/>
            <a:ext cx="7886699" cy="3261285"/>
            <a:chOff x="0" y="1109"/>
            <a:chExt cx="7886699" cy="3261285"/>
          </a:xfrm>
        </p:grpSpPr>
        <p:sp>
          <p:nvSpPr>
            <p:cNvPr id="107" name="Google Shape;107;p14"/>
            <p:cNvSpPr/>
            <p:nvPr/>
          </p:nvSpPr>
          <p:spPr>
            <a:xfrm>
              <a:off x="0" y="2676780"/>
              <a:ext cx="1971675" cy="585614"/>
            </a:xfrm>
            <a:prstGeom prst="rect">
              <a:avLst/>
            </a:prstGeom>
            <a:solidFill>
              <a:srgbClr val="BF504D"/>
            </a:solidFill>
            <a:ln cap="flat" cmpd="sng" w="25400">
              <a:solidFill>
                <a:srgbClr val="BF504D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4"/>
            <p:cNvSpPr txBox="1"/>
            <p:nvPr/>
          </p:nvSpPr>
          <p:spPr>
            <a:xfrm>
              <a:off x="0" y="2676780"/>
              <a:ext cx="1971675" cy="5856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2225" lIns="140225" spcFirstLastPara="1" rIns="140225" wrap="square" tIns="1422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lang="en-US" sz="2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Debugging</a:t>
              </a:r>
              <a:endParaRPr/>
            </a:p>
          </p:txBody>
        </p:sp>
        <p:sp>
          <p:nvSpPr>
            <p:cNvPr id="109" name="Google Shape;109;p14"/>
            <p:cNvSpPr/>
            <p:nvPr/>
          </p:nvSpPr>
          <p:spPr>
            <a:xfrm>
              <a:off x="1971675" y="2676780"/>
              <a:ext cx="5915024" cy="585614"/>
            </a:xfrm>
            <a:prstGeom prst="rect">
              <a:avLst/>
            </a:prstGeom>
            <a:solidFill>
              <a:srgbClr val="E7CFCF">
                <a:alpha val="89804"/>
              </a:srgbClr>
            </a:solidFill>
            <a:ln cap="flat" cmpd="sng" w="25400">
              <a:solidFill>
                <a:srgbClr val="E7CFCF">
                  <a:alpha val="89804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4"/>
            <p:cNvSpPr txBox="1"/>
            <p:nvPr/>
          </p:nvSpPr>
          <p:spPr>
            <a:xfrm>
              <a:off x="1971675" y="2676780"/>
              <a:ext cx="5915024" cy="5856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800" lIns="119975" spcFirstLastPara="1" rIns="119975" wrap="square" tIns="177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-US"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Practice debugging</a:t>
              </a:r>
              <a:endParaRPr/>
            </a:p>
          </p:txBody>
        </p:sp>
        <p:sp>
          <p:nvSpPr>
            <p:cNvPr id="111" name="Google Shape;111;p14"/>
            <p:cNvSpPr/>
            <p:nvPr/>
          </p:nvSpPr>
          <p:spPr>
            <a:xfrm rot="10800000">
              <a:off x="0" y="1784890"/>
              <a:ext cx="1971675" cy="900674"/>
            </a:xfrm>
            <a:prstGeom prst="upArrowCallout">
              <a:avLst>
                <a:gd fmla="val 5000" name="adj1"/>
                <a:gd fmla="val 10000" name="adj2"/>
                <a:gd fmla="val 15000" name="adj3"/>
                <a:gd fmla="val 64977" name="adj4"/>
              </a:avLst>
            </a:prstGeom>
            <a:solidFill>
              <a:srgbClr val="BC8250"/>
            </a:solidFill>
            <a:ln cap="flat" cmpd="sng" w="25400">
              <a:solidFill>
                <a:srgbClr val="BC825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4"/>
            <p:cNvSpPr txBox="1"/>
            <p:nvPr/>
          </p:nvSpPr>
          <p:spPr>
            <a:xfrm>
              <a:off x="0" y="1784890"/>
              <a:ext cx="1971675" cy="5854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2225" lIns="140225" spcFirstLastPara="1" rIns="140225" wrap="square" tIns="1422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lang="en-US" sz="2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Use</a:t>
              </a:r>
              <a:endParaRPr/>
            </a:p>
          </p:txBody>
        </p:sp>
        <p:sp>
          <p:nvSpPr>
            <p:cNvPr id="113" name="Google Shape;113;p14"/>
            <p:cNvSpPr/>
            <p:nvPr/>
          </p:nvSpPr>
          <p:spPr>
            <a:xfrm>
              <a:off x="1971675" y="1784890"/>
              <a:ext cx="5915024" cy="585438"/>
            </a:xfrm>
            <a:prstGeom prst="rect">
              <a:avLst/>
            </a:prstGeom>
            <a:solidFill>
              <a:srgbClr val="E5D9CE">
                <a:alpha val="89804"/>
              </a:srgbClr>
            </a:solidFill>
            <a:ln cap="flat" cmpd="sng" w="25400">
              <a:solidFill>
                <a:srgbClr val="E5D9CE">
                  <a:alpha val="89804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4"/>
            <p:cNvSpPr txBox="1"/>
            <p:nvPr/>
          </p:nvSpPr>
          <p:spPr>
            <a:xfrm>
              <a:off x="1971675" y="1784890"/>
              <a:ext cx="5915024" cy="5854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800" lIns="119975" spcFirstLastPara="1" rIns="119975" wrap="square" tIns="177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-US"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Use input/output creatively</a:t>
              </a:r>
              <a:endParaRPr/>
            </a:p>
          </p:txBody>
        </p:sp>
        <p:sp>
          <p:nvSpPr>
            <p:cNvPr id="115" name="Google Shape;115;p14"/>
            <p:cNvSpPr/>
            <p:nvPr/>
          </p:nvSpPr>
          <p:spPr>
            <a:xfrm rot="10800000">
              <a:off x="0" y="892999"/>
              <a:ext cx="1971675" cy="900674"/>
            </a:xfrm>
            <a:prstGeom prst="upArrowCallout">
              <a:avLst>
                <a:gd fmla="val 5000" name="adj1"/>
                <a:gd fmla="val 10000" name="adj2"/>
                <a:gd fmla="val 15000" name="adj3"/>
                <a:gd fmla="val 64977" name="adj4"/>
              </a:avLst>
            </a:prstGeom>
            <a:solidFill>
              <a:srgbClr val="BBB054"/>
            </a:solidFill>
            <a:ln cap="flat" cmpd="sng" w="25400">
              <a:solidFill>
                <a:srgbClr val="BBB054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4"/>
            <p:cNvSpPr txBox="1"/>
            <p:nvPr/>
          </p:nvSpPr>
          <p:spPr>
            <a:xfrm>
              <a:off x="0" y="892999"/>
              <a:ext cx="1971675" cy="5854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2225" lIns="140225" spcFirstLastPara="1" rIns="140225" wrap="square" tIns="1422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lang="en-US" sz="2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Rearrange</a:t>
              </a:r>
              <a:endParaRPr/>
            </a:p>
          </p:txBody>
        </p:sp>
        <p:sp>
          <p:nvSpPr>
            <p:cNvPr id="117" name="Google Shape;117;p14"/>
            <p:cNvSpPr/>
            <p:nvPr/>
          </p:nvSpPr>
          <p:spPr>
            <a:xfrm>
              <a:off x="1971675" y="892999"/>
              <a:ext cx="5915024" cy="585438"/>
            </a:xfrm>
            <a:prstGeom prst="rect">
              <a:avLst/>
            </a:prstGeom>
            <a:solidFill>
              <a:srgbClr val="E4E4CF">
                <a:alpha val="89804"/>
              </a:srgbClr>
            </a:solidFill>
            <a:ln cap="flat" cmpd="sng" w="25400">
              <a:solidFill>
                <a:srgbClr val="E4E4CF">
                  <a:alpha val="89804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4"/>
            <p:cNvSpPr txBox="1"/>
            <p:nvPr/>
          </p:nvSpPr>
          <p:spPr>
            <a:xfrm>
              <a:off x="1971675" y="892999"/>
              <a:ext cx="5915024" cy="5854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800" lIns="119975" spcFirstLastPara="1" rIns="119975" wrap="square" tIns="177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-US"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Rearrange word order</a:t>
              </a:r>
              <a:endParaRPr/>
            </a:p>
          </p:txBody>
        </p:sp>
        <p:sp>
          <p:nvSpPr>
            <p:cNvPr id="119" name="Google Shape;119;p14"/>
            <p:cNvSpPr/>
            <p:nvPr/>
          </p:nvSpPr>
          <p:spPr>
            <a:xfrm rot="10800000">
              <a:off x="0" y="1109"/>
              <a:ext cx="1971675" cy="900674"/>
            </a:xfrm>
            <a:prstGeom prst="upArrowCallout">
              <a:avLst>
                <a:gd fmla="val 5000" name="adj1"/>
                <a:gd fmla="val 10000" name="adj2"/>
                <a:gd fmla="val 15000" name="adj3"/>
                <a:gd fmla="val 64977" name="adj4"/>
              </a:avLst>
            </a:prstGeom>
            <a:solidFill>
              <a:srgbClr val="99B958"/>
            </a:solidFill>
            <a:ln cap="flat" cmpd="sng" w="25400">
              <a:solidFill>
                <a:srgbClr val="99B958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4"/>
            <p:cNvSpPr txBox="1"/>
            <p:nvPr/>
          </p:nvSpPr>
          <p:spPr>
            <a:xfrm>
              <a:off x="0" y="1109"/>
              <a:ext cx="1971675" cy="5854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2225" lIns="140225" spcFirstLastPara="1" rIns="140225" wrap="square" tIns="1422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lang="en-US" sz="2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Split and join</a:t>
              </a:r>
              <a:endParaRPr/>
            </a:p>
          </p:txBody>
        </p:sp>
        <p:sp>
          <p:nvSpPr>
            <p:cNvPr id="121" name="Google Shape;121;p14"/>
            <p:cNvSpPr/>
            <p:nvPr/>
          </p:nvSpPr>
          <p:spPr>
            <a:xfrm>
              <a:off x="1971675" y="1109"/>
              <a:ext cx="5915024" cy="585438"/>
            </a:xfrm>
            <a:prstGeom prst="rect">
              <a:avLst/>
            </a:prstGeom>
            <a:solidFill>
              <a:srgbClr val="DCE4CF">
                <a:alpha val="89804"/>
              </a:srgbClr>
            </a:solidFill>
            <a:ln cap="flat" cmpd="sng" w="25400">
              <a:solidFill>
                <a:srgbClr val="DCE4CF">
                  <a:alpha val="89804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4"/>
            <p:cNvSpPr txBox="1"/>
            <p:nvPr/>
          </p:nvSpPr>
          <p:spPr>
            <a:xfrm>
              <a:off x="1971675" y="1109"/>
              <a:ext cx="5915024" cy="5854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800" lIns="119975" spcFirstLastPara="1" rIns="119975" wrap="square" tIns="177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-US"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Split and join strings in Python</a:t>
              </a: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5"/>
          <p:cNvSpPr txBox="1"/>
          <p:nvPr>
            <p:ph type="title"/>
          </p:nvPr>
        </p:nvSpPr>
        <p:spPr>
          <a:xfrm>
            <a:off x="4044114" y="308247"/>
            <a:ext cx="4642685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/>
              <a:t>Who is Yoda?</a:t>
            </a:r>
            <a:endParaRPr/>
          </a:p>
        </p:txBody>
      </p:sp>
      <p:sp>
        <p:nvSpPr>
          <p:cNvPr id="129" name="Google Shape;129;p15"/>
          <p:cNvSpPr txBox="1"/>
          <p:nvPr>
            <p:ph idx="1" type="body"/>
          </p:nvPr>
        </p:nvSpPr>
        <p:spPr>
          <a:xfrm>
            <a:off x="4571999" y="1236965"/>
            <a:ext cx="4114800" cy="26695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57175" lvl="0" marL="257175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Jedi Master from Star Wars</a:t>
            </a:r>
            <a:endParaRPr/>
          </a:p>
          <a:p>
            <a:pPr indent="-257175" lvl="0" marL="257175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Famous for unusual speech</a:t>
            </a:r>
            <a:endParaRPr/>
          </a:p>
          <a:p>
            <a:pPr indent="-257175" lvl="0" marL="257175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'Strong with the Force, you are.'</a:t>
            </a:r>
            <a:endParaRPr/>
          </a:p>
        </p:txBody>
      </p:sp>
      <p:pic>
        <p:nvPicPr>
          <p:cNvPr descr="Yoda | Wookieepedia | Fandom" id="130" name="Google Shape;13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42135" y="0"/>
            <a:ext cx="428625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6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/>
              <a:t>What is Yoda-Speak?</a:t>
            </a:r>
            <a:endParaRPr/>
          </a:p>
        </p:txBody>
      </p:sp>
      <p:sp>
        <p:nvSpPr>
          <p:cNvPr id="136" name="Google Shape;136;p16"/>
          <p:cNvSpPr txBox="1"/>
          <p:nvPr>
            <p:ph idx="1" type="body"/>
          </p:nvPr>
        </p:nvSpPr>
        <p:spPr>
          <a:xfrm>
            <a:off x="207168" y="1200151"/>
            <a:ext cx="3950495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• English: Subject-Verb-Object</a:t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  - I ate my lunch.</a:t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• Yoda: Object-Subject-Verb</a:t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  - My lunch, I ate.</a:t>
            </a:r>
            <a:endParaRPr/>
          </a:p>
        </p:txBody>
      </p:sp>
      <p:sp>
        <p:nvSpPr>
          <p:cNvPr id="137" name="Google Shape;137;p16"/>
          <p:cNvSpPr txBox="1"/>
          <p:nvPr/>
        </p:nvSpPr>
        <p:spPr>
          <a:xfrm>
            <a:off x="5643562" y="2108478"/>
            <a:ext cx="350043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Subject-Verb-Object</a:t>
            </a:r>
            <a:endParaRPr/>
          </a:p>
        </p:txBody>
      </p:sp>
      <p:sp>
        <p:nvSpPr>
          <p:cNvPr id="138" name="Google Shape;138;p16"/>
          <p:cNvSpPr/>
          <p:nvPr/>
        </p:nvSpPr>
        <p:spPr>
          <a:xfrm flipH="1">
            <a:off x="6307927" y="2631698"/>
            <a:ext cx="1800227" cy="592931"/>
          </a:xfrm>
          <a:prstGeom prst="curvedUp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accent3"/>
          </a:solidFill>
          <a:ln cap="flat" cmpd="sng" w="25400">
            <a:solidFill>
              <a:srgbClr val="414E2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6"/>
          <p:cNvSpPr/>
          <p:nvPr/>
        </p:nvSpPr>
        <p:spPr>
          <a:xfrm flipH="1" rot="10800000">
            <a:off x="6381750" y="1299925"/>
            <a:ext cx="1800225" cy="808553"/>
          </a:xfrm>
          <a:prstGeom prst="curvedUp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accent3"/>
          </a:solidFill>
          <a:ln cap="flat" cmpd="sng" w="25400">
            <a:solidFill>
              <a:srgbClr val="414E2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7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/>
              <a:t>Example Transformations</a:t>
            </a:r>
            <a:endParaRPr/>
          </a:p>
        </p:txBody>
      </p:sp>
      <p:sp>
        <p:nvSpPr>
          <p:cNvPr id="145" name="Google Shape;145;p17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• Normal: You must do your homework.</a:t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• Yoda: Do your homework, you must.</a:t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• Normal: We are going on a school trip.</a:t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• Yoda: Going on a school trip, we are.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8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 for Today</a:t>
            </a:r>
            <a:endParaRPr/>
          </a:p>
        </p:txBody>
      </p:sp>
      <p:sp>
        <p:nvSpPr>
          <p:cNvPr id="151" name="Google Shape;151;p18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en-US"/>
              <a:t>Break a sentence into words</a:t>
            </a:r>
            <a:endParaRPr/>
          </a:p>
          <a:p>
            <a:pPr indent="-4572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en-US"/>
              <a:t>Rearrange it</a:t>
            </a:r>
            <a:endParaRPr/>
          </a:p>
          <a:p>
            <a:pPr indent="-4572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en-US"/>
              <a:t>Handle any input</a:t>
            </a:r>
            <a:endParaRPr/>
          </a:p>
          <a:p>
            <a:pPr indent="-4572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en-US"/>
              <a:t>Add a loop for fun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9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/>
              <a:t>Step 1 - Basic Input</a:t>
            </a:r>
            <a:endParaRPr/>
          </a:p>
        </p:txBody>
      </p:sp>
      <p:sp>
        <p:nvSpPr>
          <p:cNvPr id="157" name="Google Shape;157;p19"/>
          <p:cNvSpPr txBox="1"/>
          <p:nvPr/>
        </p:nvSpPr>
        <p:spPr>
          <a:xfrm>
            <a:off x="542926" y="1371511"/>
            <a:ext cx="668655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AutoNum type="arabicPeriod"/>
            </a:pP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sentence </a:t>
            </a:r>
            <a:r>
              <a:rPr b="0" i="0" lang="en-US" sz="2000">
                <a:solidFill>
                  <a:srgbClr val="66CC66"/>
                </a:solidFill>
                <a:latin typeface="Consolas"/>
                <a:ea typeface="Consolas"/>
                <a:cs typeface="Consolas"/>
                <a:sym typeface="Consolas"/>
              </a:rPr>
              <a:t>=</a:t>
            </a: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b="0" i="0" lang="en-US" sz="2000">
                <a:solidFill>
                  <a:srgbClr val="008000"/>
                </a:solidFill>
                <a:latin typeface="Consolas"/>
                <a:ea typeface="Consolas"/>
                <a:cs typeface="Consolas"/>
                <a:sym typeface="Consolas"/>
              </a:rPr>
              <a:t>input</a:t>
            </a: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(</a:t>
            </a:r>
            <a:r>
              <a:rPr b="0" i="0" lang="en-US" sz="2000">
                <a:solidFill>
                  <a:srgbClr val="483D8B"/>
                </a:solidFill>
                <a:latin typeface="Consolas"/>
                <a:ea typeface="Consolas"/>
                <a:cs typeface="Consolas"/>
                <a:sym typeface="Consolas"/>
              </a:rPr>
              <a:t>"Enter a sentence:"</a:t>
            </a: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)</a:t>
            </a:r>
            <a:endParaRPr/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AutoNum type="arabicPeriod"/>
            </a:pP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words </a:t>
            </a:r>
            <a:r>
              <a:rPr b="0" i="0" lang="en-US" sz="2000">
                <a:solidFill>
                  <a:srgbClr val="66CC66"/>
                </a:solidFill>
                <a:latin typeface="Consolas"/>
                <a:ea typeface="Consolas"/>
                <a:cs typeface="Consolas"/>
                <a:sym typeface="Consolas"/>
              </a:rPr>
              <a:t>=</a:t>
            </a: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sentence.split()</a:t>
            </a:r>
            <a:endParaRPr/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rgbClr val="FF7700"/>
              </a:buClr>
              <a:buSzPts val="2000"/>
              <a:buFont typeface="Calibri"/>
              <a:buAutoNum type="arabicPeriod"/>
            </a:pPr>
            <a:r>
              <a:rPr b="1" i="0" lang="en-US" sz="2000">
                <a:solidFill>
                  <a:srgbClr val="FF7700"/>
                </a:solidFill>
                <a:latin typeface="Consolas"/>
                <a:ea typeface="Consolas"/>
                <a:cs typeface="Consolas"/>
                <a:sym typeface="Consolas"/>
              </a:rPr>
              <a:t>print</a:t>
            </a: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(words)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0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/>
              <a:t>Step 2 - Rearranging</a:t>
            </a:r>
            <a:endParaRPr/>
          </a:p>
        </p:txBody>
      </p:sp>
      <p:sp>
        <p:nvSpPr>
          <p:cNvPr id="163" name="Google Shape;163;p20"/>
          <p:cNvSpPr txBox="1"/>
          <p:nvPr/>
        </p:nvSpPr>
        <p:spPr>
          <a:xfrm>
            <a:off x="603500" y="1314229"/>
            <a:ext cx="8540400" cy="31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rgbClr val="FF7700"/>
              </a:buClr>
              <a:buSzPts val="2800"/>
              <a:buFont typeface="Calibri"/>
              <a:buAutoNum type="arabicPeriod"/>
            </a:pPr>
            <a:r>
              <a:rPr b="1" i="0" lang="en-US" sz="2800">
                <a:solidFill>
                  <a:srgbClr val="FF7700"/>
                </a:solidFill>
                <a:latin typeface="Consolas"/>
                <a:ea typeface="Consolas"/>
                <a:cs typeface="Consolas"/>
                <a:sym typeface="Consolas"/>
              </a:rPr>
              <a:t>def</a:t>
            </a:r>
            <a:r>
              <a:rPr b="0" i="0"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to_yoda_speak(sentence):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AutoNum type="arabicPeriod"/>
            </a:pPr>
            <a:r>
              <a:rPr b="0" i="0"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    words </a:t>
            </a:r>
            <a:r>
              <a:rPr b="0" i="0" lang="en-US" sz="2800">
                <a:solidFill>
                  <a:srgbClr val="66CC66"/>
                </a:solidFill>
                <a:latin typeface="Consolas"/>
                <a:ea typeface="Consolas"/>
                <a:cs typeface="Consolas"/>
                <a:sym typeface="Consolas"/>
              </a:rPr>
              <a:t>=</a:t>
            </a:r>
            <a:r>
              <a:rPr b="0" i="0"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sentence.split()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AutoNum type="arabicPeriod"/>
            </a:pPr>
            <a:r>
              <a:rPr b="0" i="0"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    </a:t>
            </a:r>
            <a:r>
              <a:rPr b="1" i="0" lang="en-US" sz="2800">
                <a:solidFill>
                  <a:srgbClr val="FF7700"/>
                </a:solidFill>
                <a:latin typeface="Consolas"/>
                <a:ea typeface="Consolas"/>
                <a:cs typeface="Consolas"/>
                <a:sym typeface="Consolas"/>
              </a:rPr>
              <a:t>if</a:t>
            </a:r>
            <a:r>
              <a:rPr b="0" i="0"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b="0" i="0" lang="en-US" sz="2800">
                <a:solidFill>
                  <a:srgbClr val="008000"/>
                </a:solidFill>
                <a:latin typeface="Consolas"/>
                <a:ea typeface="Consolas"/>
                <a:cs typeface="Consolas"/>
                <a:sym typeface="Consolas"/>
              </a:rPr>
              <a:t>len</a:t>
            </a:r>
            <a:r>
              <a:rPr b="0" i="0"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(words) </a:t>
            </a:r>
            <a:r>
              <a:rPr b="0" i="0" lang="en-US" sz="2800">
                <a:solidFill>
                  <a:srgbClr val="66CC66"/>
                </a:solidFill>
                <a:latin typeface="Consolas"/>
                <a:ea typeface="Consolas"/>
                <a:cs typeface="Consolas"/>
                <a:sym typeface="Consolas"/>
              </a:rPr>
              <a:t>&lt;</a:t>
            </a:r>
            <a:r>
              <a:rPr b="0" i="0"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b="0" i="0" lang="en-US" sz="2800">
                <a:solidFill>
                  <a:srgbClr val="FF4500"/>
                </a:solidFill>
                <a:latin typeface="Consolas"/>
                <a:ea typeface="Consolas"/>
                <a:cs typeface="Consolas"/>
                <a:sym typeface="Consolas"/>
              </a:rPr>
              <a:t>4</a:t>
            </a:r>
            <a:r>
              <a:rPr b="0" i="0"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: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AutoNum type="arabicPeriod"/>
            </a:pPr>
            <a:r>
              <a:rPr b="0" i="0"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        </a:t>
            </a:r>
            <a:r>
              <a:rPr b="1" i="0" lang="en-US" sz="2800">
                <a:solidFill>
                  <a:srgbClr val="FF7700"/>
                </a:solidFill>
                <a:latin typeface="Consolas"/>
                <a:ea typeface="Consolas"/>
                <a:cs typeface="Consolas"/>
                <a:sym typeface="Consolas"/>
              </a:rPr>
              <a:t>return</a:t>
            </a:r>
            <a:r>
              <a:rPr b="0" i="0"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sentence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AutoNum type="arabicPeriod"/>
            </a:pPr>
            <a:r>
              <a:rPr b="0" i="0"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    mid </a:t>
            </a:r>
            <a:r>
              <a:rPr b="0" i="0" lang="en-US" sz="2800">
                <a:solidFill>
                  <a:srgbClr val="66CC66"/>
                </a:solidFill>
                <a:latin typeface="Consolas"/>
                <a:ea typeface="Consolas"/>
                <a:cs typeface="Consolas"/>
                <a:sym typeface="Consolas"/>
              </a:rPr>
              <a:t>=</a:t>
            </a:r>
            <a:r>
              <a:rPr b="0" i="0"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b="0" i="0" lang="en-US" sz="2800">
                <a:solidFill>
                  <a:srgbClr val="008000"/>
                </a:solidFill>
                <a:latin typeface="Consolas"/>
                <a:ea typeface="Consolas"/>
                <a:cs typeface="Consolas"/>
                <a:sym typeface="Consolas"/>
              </a:rPr>
              <a:t>len</a:t>
            </a:r>
            <a:r>
              <a:rPr b="0" i="0"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(words) // </a:t>
            </a:r>
            <a:r>
              <a:rPr b="0" i="0" lang="en-US" sz="2800">
                <a:solidFill>
                  <a:srgbClr val="FF4500"/>
                </a:solidFill>
                <a:latin typeface="Consolas"/>
                <a:ea typeface="Consolas"/>
                <a:cs typeface="Consolas"/>
                <a:sym typeface="Consolas"/>
              </a:rPr>
              <a:t>2</a:t>
            </a:r>
            <a:endParaRPr b="0" i="0" sz="2800"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AutoNum type="arabicPeriod"/>
            </a:pPr>
            <a:r>
              <a:rPr b="0" i="0"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    </a:t>
            </a:r>
            <a:r>
              <a:rPr b="1" i="0" lang="en-US" sz="2800">
                <a:solidFill>
                  <a:srgbClr val="FF7700"/>
                </a:solidFill>
                <a:latin typeface="Consolas"/>
                <a:ea typeface="Consolas"/>
                <a:cs typeface="Consolas"/>
                <a:sym typeface="Consolas"/>
              </a:rPr>
              <a:t>return</a:t>
            </a:r>
            <a:r>
              <a:rPr b="0" i="0"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b="0" i="0" lang="en-US" sz="2800">
                <a:solidFill>
                  <a:srgbClr val="483D8B"/>
                </a:solidFill>
                <a:latin typeface="Consolas"/>
                <a:ea typeface="Consolas"/>
                <a:cs typeface="Consolas"/>
                <a:sym typeface="Consolas"/>
              </a:rPr>
              <a:t>' '</a:t>
            </a:r>
            <a:r>
              <a:rPr b="0" i="0"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.join(words[mid:] + words[:mid])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1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/>
              <a:t>Step 3 - Interactive Loop</a:t>
            </a:r>
            <a:endParaRPr/>
          </a:p>
        </p:txBody>
      </p:sp>
      <p:sp>
        <p:nvSpPr>
          <p:cNvPr id="169" name="Google Shape;169;p21"/>
          <p:cNvSpPr txBox="1"/>
          <p:nvPr/>
        </p:nvSpPr>
        <p:spPr>
          <a:xfrm>
            <a:off x="235745" y="1241765"/>
            <a:ext cx="7922418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rgbClr val="FF7700"/>
              </a:buClr>
              <a:buSzPts val="2000"/>
              <a:buFont typeface="Calibri"/>
              <a:buAutoNum type="arabicPeriod"/>
            </a:pPr>
            <a:r>
              <a:rPr b="1" i="0" lang="en-US" sz="2000">
                <a:solidFill>
                  <a:srgbClr val="FF7700"/>
                </a:solidFill>
                <a:latin typeface="Consolas"/>
                <a:ea typeface="Consolas"/>
                <a:cs typeface="Consolas"/>
                <a:sym typeface="Consolas"/>
              </a:rPr>
              <a:t>while</a:t>
            </a: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b="0" i="0" lang="en-US" sz="2000">
                <a:solidFill>
                  <a:srgbClr val="008000"/>
                </a:solidFill>
                <a:latin typeface="Consolas"/>
                <a:ea typeface="Consolas"/>
                <a:cs typeface="Consolas"/>
                <a:sym typeface="Consolas"/>
              </a:rPr>
              <a:t>True</a:t>
            </a: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:</a:t>
            </a:r>
            <a:endParaRPr/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AutoNum type="arabicPeriod"/>
            </a:pP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    sentence </a:t>
            </a:r>
            <a:r>
              <a:rPr b="0" i="0" lang="en-US" sz="2000">
                <a:solidFill>
                  <a:srgbClr val="66CC66"/>
                </a:solidFill>
                <a:latin typeface="Consolas"/>
                <a:ea typeface="Consolas"/>
                <a:cs typeface="Consolas"/>
                <a:sym typeface="Consolas"/>
              </a:rPr>
              <a:t>=</a:t>
            </a: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b="0" i="0" lang="en-US" sz="2000">
                <a:solidFill>
                  <a:srgbClr val="008000"/>
                </a:solidFill>
                <a:latin typeface="Consolas"/>
                <a:ea typeface="Consolas"/>
                <a:cs typeface="Consolas"/>
                <a:sym typeface="Consolas"/>
              </a:rPr>
              <a:t>input</a:t>
            </a: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(</a:t>
            </a:r>
            <a:r>
              <a:rPr b="0" i="0" lang="en-US" sz="2000">
                <a:solidFill>
                  <a:srgbClr val="483D8B"/>
                </a:solidFill>
                <a:latin typeface="Consolas"/>
                <a:ea typeface="Consolas"/>
                <a:cs typeface="Consolas"/>
                <a:sym typeface="Consolas"/>
              </a:rPr>
              <a:t>"Type a sentence (or 'exit'):"</a:t>
            </a: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)</a:t>
            </a:r>
            <a:endParaRPr/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AutoNum type="arabicPeriod"/>
            </a:pP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    </a:t>
            </a:r>
            <a:r>
              <a:rPr b="1" i="0" lang="en-US" sz="2000">
                <a:solidFill>
                  <a:srgbClr val="FF7700"/>
                </a:solidFill>
                <a:latin typeface="Consolas"/>
                <a:ea typeface="Consolas"/>
                <a:cs typeface="Consolas"/>
                <a:sym typeface="Consolas"/>
              </a:rPr>
              <a:t>if</a:t>
            </a: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sentence </a:t>
            </a:r>
            <a:r>
              <a:rPr b="0" i="0" lang="en-US" sz="2000">
                <a:solidFill>
                  <a:srgbClr val="66CC66"/>
                </a:solidFill>
                <a:latin typeface="Consolas"/>
                <a:ea typeface="Consolas"/>
                <a:cs typeface="Consolas"/>
                <a:sym typeface="Consolas"/>
              </a:rPr>
              <a:t>==</a:t>
            </a: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b="0" i="0" lang="en-US" sz="2000">
                <a:solidFill>
                  <a:srgbClr val="483D8B"/>
                </a:solidFill>
                <a:latin typeface="Consolas"/>
                <a:ea typeface="Consolas"/>
                <a:cs typeface="Consolas"/>
                <a:sym typeface="Consolas"/>
              </a:rPr>
              <a:t>'exit'</a:t>
            </a: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:</a:t>
            </a:r>
            <a:endParaRPr/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AutoNum type="arabicPeriod"/>
            </a:pP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        </a:t>
            </a:r>
            <a:r>
              <a:rPr b="1" i="0" lang="en-US" sz="2000">
                <a:solidFill>
                  <a:srgbClr val="FF7700"/>
                </a:solidFill>
                <a:latin typeface="Consolas"/>
                <a:ea typeface="Consolas"/>
                <a:cs typeface="Consolas"/>
                <a:sym typeface="Consolas"/>
              </a:rPr>
              <a:t>break</a:t>
            </a:r>
            <a:endParaRPr b="0" i="0" sz="2000"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AutoNum type="arabicPeriod"/>
            </a:pP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    </a:t>
            </a:r>
            <a:r>
              <a:rPr b="1" i="0" lang="en-US" sz="2000">
                <a:solidFill>
                  <a:srgbClr val="FF7700"/>
                </a:solidFill>
                <a:latin typeface="Consolas"/>
                <a:ea typeface="Consolas"/>
                <a:cs typeface="Consolas"/>
                <a:sym typeface="Consolas"/>
              </a:rPr>
              <a:t>print</a:t>
            </a: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(</a:t>
            </a:r>
            <a:r>
              <a:rPr b="0" i="0" lang="en-US" sz="2000">
                <a:solidFill>
                  <a:srgbClr val="483D8B"/>
                </a:solidFill>
                <a:latin typeface="Consolas"/>
                <a:ea typeface="Consolas"/>
                <a:cs typeface="Consolas"/>
                <a:sym typeface="Consolas"/>
              </a:rPr>
              <a:t>"Yoda says:"</a:t>
            </a:r>
            <a:r>
              <a:rPr b="0" i="0" lang="en-US" sz="2000">
                <a:solidFill>
                  <a:srgbClr val="66CC66"/>
                </a:solidFill>
                <a:latin typeface="Consolas"/>
                <a:ea typeface="Consolas"/>
                <a:cs typeface="Consolas"/>
                <a:sym typeface="Consolas"/>
              </a:rPr>
              <a:t>,</a:t>
            </a: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to_yoda_speak(sentence))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