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Lst>
  <p:sldSz cy="10287000" cx="18288000"/>
  <p:notesSz cx="6858000" cy="9144000"/>
  <p:embeddedFontLst>
    <p:embeddedFont>
      <p:font typeface="Libre Franklin SemiBold"/>
      <p:regular r:id="rId22"/>
      <p:bold r:id="rId23"/>
      <p:italic r:id="rId24"/>
      <p:boldItalic r:id="rId25"/>
    </p:embeddedFont>
    <p:embeddedFont>
      <p:font typeface="Libre Franklin"/>
      <p:regular r:id="rId26"/>
      <p:bold r:id="rId27"/>
      <p:italic r:id="rId28"/>
      <p:boldItalic r:id="rId29"/>
    </p:embeddedFont>
    <p:embeddedFont>
      <p:font typeface="DM Mono Light"/>
      <p:regular r:id="rId30"/>
      <p:bold r:id="rId31"/>
      <p:italic r:id="rId32"/>
      <p:boldItalic r:id="rId33"/>
    </p:embeddedFont>
    <p:embeddedFont>
      <p:font typeface="Libre Franklin ExtraLight"/>
      <p:regular r:id="rId34"/>
      <p:bold r:id="rId35"/>
      <p:italic r:id="rId36"/>
      <p:boldItalic r:id="rId3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38" roundtripDataSignature="AMtx7mh2EO6DlvvLRgYR25PPHIVFhvn3k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C6459ECE-E930-4FBA-B4F0-2FA0EA958D33}">
  <a:tblStyle styleId="{C6459ECE-E930-4FBA-B4F0-2FA0EA958D33}"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font" Target="fonts/LibreFranklinSemiBold-regular.fntdata"/><Relationship Id="rId21" Type="http://schemas.openxmlformats.org/officeDocument/2006/relationships/slide" Target="slides/slide15.xml"/><Relationship Id="rId24" Type="http://schemas.openxmlformats.org/officeDocument/2006/relationships/font" Target="fonts/LibreFranklinSemiBold-italic.fntdata"/><Relationship Id="rId23" Type="http://schemas.openxmlformats.org/officeDocument/2006/relationships/font" Target="fonts/LibreFranklinSemiBold-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font" Target="fonts/LibreFranklin-regular.fntdata"/><Relationship Id="rId25" Type="http://schemas.openxmlformats.org/officeDocument/2006/relationships/font" Target="fonts/LibreFranklinSemiBold-boldItalic.fntdata"/><Relationship Id="rId28" Type="http://schemas.openxmlformats.org/officeDocument/2006/relationships/font" Target="fonts/LibreFranklin-italic.fntdata"/><Relationship Id="rId27" Type="http://schemas.openxmlformats.org/officeDocument/2006/relationships/font" Target="fonts/LibreFranklin-bold.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font" Target="fonts/LibreFranklin-boldItalic.fntdata"/><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font" Target="fonts/DMMonoLight-bold.fntdata"/><Relationship Id="rId30" Type="http://schemas.openxmlformats.org/officeDocument/2006/relationships/font" Target="fonts/DMMonoLight-regular.fntdata"/><Relationship Id="rId11" Type="http://schemas.openxmlformats.org/officeDocument/2006/relationships/slide" Target="slides/slide5.xml"/><Relationship Id="rId33" Type="http://schemas.openxmlformats.org/officeDocument/2006/relationships/font" Target="fonts/DMMonoLight-boldItalic.fntdata"/><Relationship Id="rId10" Type="http://schemas.openxmlformats.org/officeDocument/2006/relationships/slide" Target="slides/slide4.xml"/><Relationship Id="rId32" Type="http://schemas.openxmlformats.org/officeDocument/2006/relationships/font" Target="fonts/DMMonoLight-italic.fntdata"/><Relationship Id="rId13" Type="http://schemas.openxmlformats.org/officeDocument/2006/relationships/slide" Target="slides/slide7.xml"/><Relationship Id="rId35" Type="http://schemas.openxmlformats.org/officeDocument/2006/relationships/font" Target="fonts/LibreFranklinExtraLight-bold.fntdata"/><Relationship Id="rId12" Type="http://schemas.openxmlformats.org/officeDocument/2006/relationships/slide" Target="slides/slide6.xml"/><Relationship Id="rId34" Type="http://schemas.openxmlformats.org/officeDocument/2006/relationships/font" Target="fonts/LibreFranklinExtraLight-regular.fntdata"/><Relationship Id="rId15" Type="http://schemas.openxmlformats.org/officeDocument/2006/relationships/slide" Target="slides/slide9.xml"/><Relationship Id="rId37" Type="http://schemas.openxmlformats.org/officeDocument/2006/relationships/font" Target="fonts/LibreFranklinExtraLight-boldItalic.fntdata"/><Relationship Id="rId14" Type="http://schemas.openxmlformats.org/officeDocument/2006/relationships/slide" Target="slides/slide8.xml"/><Relationship Id="rId36" Type="http://schemas.openxmlformats.org/officeDocument/2006/relationships/font" Target="fonts/LibreFranklinExtraLight-italic.fntdata"/><Relationship Id="rId17" Type="http://schemas.openxmlformats.org/officeDocument/2006/relationships/slide" Target="slides/slide11.xml"/><Relationship Id="rId16" Type="http://schemas.openxmlformats.org/officeDocument/2006/relationships/slide" Target="slides/slide10.xml"/><Relationship Id="rId38" Type="http://customschemas.google.com/relationships/presentationmetadata" Target="metadata"/><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6" name="Google Shape;276;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g375b1f43d66_0_5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96" name="Google Shape;296;g375b1f43d66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g375b1f43d66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5" name="Google Shape;335;g375b1f43d66_0_8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3" name="Shape 353"/>
        <p:cNvGrpSpPr/>
        <p:nvPr/>
      </p:nvGrpSpPr>
      <p:grpSpPr>
        <a:xfrm>
          <a:off x="0" y="0"/>
          <a:ext cx="0" cy="0"/>
          <a:chOff x="0" y="0"/>
          <a:chExt cx="0" cy="0"/>
        </a:xfrm>
      </p:grpSpPr>
      <p:sp>
        <p:nvSpPr>
          <p:cNvPr id="354" name="Google Shape;354;g375b1f43d66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5" name="Google Shape;355;g375b1f43d66_0_2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3"/>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24"/>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4"/>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15"/>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5"/>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17"/>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7"/>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8"/>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18"/>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9"/>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19"/>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19"/>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19"/>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21"/>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1"/>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21"/>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22"/>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22"/>
          <p:cNvSpPr/>
          <p:nvPr>
            <p:ph idx="2" type="pic"/>
          </p:nvPr>
        </p:nvSpPr>
        <p:spPr>
          <a:xfrm>
            <a:off x="1792288" y="612775"/>
            <a:ext cx="5486400" cy="4114800"/>
          </a:xfrm>
          <a:prstGeom prst="rect">
            <a:avLst/>
          </a:prstGeom>
          <a:noFill/>
          <a:ln>
            <a:noFill/>
          </a:ln>
        </p:spPr>
      </p:sp>
      <p:sp>
        <p:nvSpPr>
          <p:cNvPr id="64" name="Google Shape;64;p22"/>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5.png"/><Relationship Id="rId4" Type="http://schemas.openxmlformats.org/officeDocument/2006/relationships/hyperlink" Target="https://chatgpt.co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5.png"/><Relationship Id="rId4" Type="http://schemas.openxmlformats.org/officeDocument/2006/relationships/hyperlink" Target="https://chatgpt.com"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5.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5.png"/><Relationship Id="rId4" Type="http://schemas.openxmlformats.org/officeDocument/2006/relationships/slide" Target="/ppt/slides/slide7.xml"/><Relationship Id="rId5" Type="http://schemas.openxmlformats.org/officeDocument/2006/relationships/slide" Target="/ppt/slides/slide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5.png"/><Relationship Id="rId4" Type="http://schemas.openxmlformats.org/officeDocument/2006/relationships/hyperlink" Target="https://chatgpt.com/"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44A46"/>
        </a:solidFill>
      </p:bgPr>
    </p:bg>
    <p:spTree>
      <p:nvGrpSpPr>
        <p:cNvPr id="83" name="Shape 83"/>
        <p:cNvGrpSpPr/>
        <p:nvPr/>
      </p:nvGrpSpPr>
      <p:grpSpPr>
        <a:xfrm>
          <a:off x="0" y="0"/>
          <a:ext cx="0" cy="0"/>
          <a:chOff x="0" y="0"/>
          <a:chExt cx="0" cy="0"/>
        </a:xfrm>
      </p:grpSpPr>
      <p:sp>
        <p:nvSpPr>
          <p:cNvPr id="84" name="Google Shape;84;p1"/>
          <p:cNvSpPr/>
          <p:nvPr/>
        </p:nvSpPr>
        <p:spPr>
          <a:xfrm>
            <a:off x="15110213" y="639344"/>
            <a:ext cx="2298781" cy="778712"/>
          </a:xfrm>
          <a:custGeom>
            <a:rect b="b" l="l" r="r" t="t"/>
            <a:pathLst>
              <a:path extrusionOk="0" h="778712" w="2298781">
                <a:moveTo>
                  <a:pt x="0" y="0"/>
                </a:moveTo>
                <a:lnTo>
                  <a:pt x="2298780" y="0"/>
                </a:lnTo>
                <a:lnTo>
                  <a:pt x="2298780" y="778712"/>
                </a:lnTo>
                <a:lnTo>
                  <a:pt x="0" y="778712"/>
                </a:lnTo>
                <a:lnTo>
                  <a:pt x="0" y="0"/>
                </a:lnTo>
                <a:close/>
              </a:path>
            </a:pathLst>
          </a:custGeom>
          <a:blipFill rotWithShape="1">
            <a:blip r:embed="rId3">
              <a:alphaModFix/>
            </a:blip>
            <a:stretch>
              <a:fillRect b="0" l="0" r="0" t="0"/>
            </a:stretch>
          </a:blipFill>
          <a:ln>
            <a:noFill/>
          </a:ln>
        </p:spPr>
      </p:sp>
      <p:sp>
        <p:nvSpPr>
          <p:cNvPr id="85" name="Google Shape;85;p1"/>
          <p:cNvSpPr txBox="1"/>
          <p:nvPr/>
        </p:nvSpPr>
        <p:spPr>
          <a:xfrm>
            <a:off x="1028700" y="4383405"/>
            <a:ext cx="15230903" cy="2105025"/>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0" i="0" lang="en-US" sz="6000" u="none" cap="none" strike="noStrike">
                <a:solidFill>
                  <a:srgbClr val="FF6D3D"/>
                </a:solidFill>
                <a:latin typeface="Libre Franklin"/>
                <a:ea typeface="Libre Franklin"/>
                <a:cs typeface="Libre Franklin"/>
                <a:sym typeface="Libre Franklin"/>
              </a:rPr>
              <a:t>Nonprofit Academy:</a:t>
            </a:r>
            <a:endParaRPr/>
          </a:p>
          <a:p>
            <a:pPr indent="0" lvl="0" marL="0" marR="0" rtl="0" algn="l">
              <a:lnSpc>
                <a:spcPct val="140000"/>
              </a:lnSpc>
              <a:spcBef>
                <a:spcPts val="0"/>
              </a:spcBef>
              <a:spcAft>
                <a:spcPts val="0"/>
              </a:spcAft>
              <a:buNone/>
            </a:pPr>
            <a:r>
              <a:rPr b="0" i="0" lang="en-US" sz="6000" u="none" cap="none" strike="noStrike">
                <a:solidFill>
                  <a:srgbClr val="FFFFFF"/>
                </a:solidFill>
                <a:latin typeface="Libre Franklin"/>
                <a:ea typeface="Libre Franklin"/>
                <a:cs typeface="Libre Franklin"/>
                <a:sym typeface="Libre Franklin"/>
              </a:rPr>
              <a:t>Identifica a tu donante ideal</a:t>
            </a:r>
            <a:endParaRPr/>
          </a:p>
        </p:txBody>
      </p:sp>
      <p:sp>
        <p:nvSpPr>
          <p:cNvPr id="86" name="Google Shape;86;p1"/>
          <p:cNvSpPr txBox="1"/>
          <p:nvPr/>
        </p:nvSpPr>
        <p:spPr>
          <a:xfrm>
            <a:off x="1028700" y="3559895"/>
            <a:ext cx="8115300" cy="5541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0" i="0" lang="en-US" sz="3600" u="none" cap="none" strike="noStrike">
                <a:solidFill>
                  <a:srgbClr val="E7DD5D"/>
                </a:solidFill>
                <a:latin typeface="Libre Franklin ExtraLight"/>
                <a:ea typeface="Libre Franklin ExtraLight"/>
                <a:cs typeface="Libre Franklin ExtraLight"/>
                <a:sym typeface="Libre Franklin ExtraLight"/>
              </a:rPr>
              <a:t>Framework</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241" name="Shape 241"/>
        <p:cNvGrpSpPr/>
        <p:nvPr/>
      </p:nvGrpSpPr>
      <p:grpSpPr>
        <a:xfrm>
          <a:off x="0" y="0"/>
          <a:ext cx="0" cy="0"/>
          <a:chOff x="0" y="0"/>
          <a:chExt cx="0" cy="0"/>
        </a:xfrm>
      </p:grpSpPr>
      <p:graphicFrame>
        <p:nvGraphicFramePr>
          <p:cNvPr id="242" name="Google Shape;242;p10"/>
          <p:cNvGraphicFramePr/>
          <p:nvPr/>
        </p:nvGraphicFramePr>
        <p:xfrm>
          <a:off x="1028700" y="1812396"/>
          <a:ext cx="3000000" cy="3000000"/>
        </p:xfrm>
        <a:graphic>
          <a:graphicData uri="http://schemas.openxmlformats.org/drawingml/2006/table">
            <a:tbl>
              <a:tblPr>
                <a:noFill/>
                <a:tableStyleId>{C6459ECE-E930-4FBA-B4F0-2FA0EA958D33}</a:tableStyleId>
              </a:tblPr>
              <a:tblGrid>
                <a:gridCol w="7040950"/>
                <a:gridCol w="9189650"/>
              </a:tblGrid>
              <a:tr h="505925">
                <a:tc>
                  <a:txBody>
                    <a:bodyPr/>
                    <a:lstStyle/>
                    <a:p>
                      <a:pPr indent="0" lvl="0" marL="0" marR="0" rtl="0" algn="ctr">
                        <a:lnSpc>
                          <a:spcPct val="140025"/>
                        </a:lnSpc>
                        <a:spcBef>
                          <a:spcPts val="0"/>
                        </a:spcBef>
                        <a:spcAft>
                          <a:spcPts val="0"/>
                        </a:spcAft>
                        <a:buNone/>
                      </a:pPr>
                      <a:r>
                        <a:rPr lang="en-US" sz="1599" u="none" cap="none" strike="noStrike">
                          <a:solidFill>
                            <a:srgbClr val="F2F2F2"/>
                          </a:solidFill>
                          <a:latin typeface="Libre Franklin"/>
                          <a:ea typeface="Libre Franklin"/>
                          <a:cs typeface="Libre Franklin"/>
                          <a:sym typeface="Libre Franklin"/>
                        </a:rPr>
                        <a:t>Elementos</a:t>
                      </a:r>
                      <a:endParaRPr sz="1100" u="none" cap="none" strike="noStrike"/>
                    </a:p>
                  </a:txBody>
                  <a:tcPr marT="102700" marB="102700" marR="102700" marL="102700" anchor="ctr">
                    <a:lnL cap="flat" cmpd="sng" w="9525">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2C59B7"/>
                    </a:solidFill>
                  </a:tcPr>
                </a:tc>
                <a:tc>
                  <a:txBody>
                    <a:bodyPr/>
                    <a:lstStyle/>
                    <a:p>
                      <a:pPr indent="0" lvl="0" marL="0" marR="0" rtl="0" algn="ctr">
                        <a:lnSpc>
                          <a:spcPct val="140025"/>
                        </a:lnSpc>
                        <a:spcBef>
                          <a:spcPts val="0"/>
                        </a:spcBef>
                        <a:spcAft>
                          <a:spcPts val="0"/>
                        </a:spcAft>
                        <a:buNone/>
                      </a:pPr>
                      <a:r>
                        <a:rPr lang="en-US" sz="1599" u="none" cap="none" strike="noStrike">
                          <a:solidFill>
                            <a:srgbClr val="F2F2F2"/>
                          </a:solidFill>
                          <a:latin typeface="Libre Franklin"/>
                          <a:ea typeface="Libre Franklin"/>
                          <a:cs typeface="Libre Franklin"/>
                          <a:sym typeface="Libre Franklin"/>
                        </a:rPr>
                        <a:t>Describe</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2C59B7"/>
                    </a:solidFill>
                  </a:tcPr>
                </a:tc>
              </a:tr>
              <a:tr h="840025">
                <a:tc>
                  <a:txBody>
                    <a:bodyPr/>
                    <a:lstStyle/>
                    <a:p>
                      <a:pPr indent="0" lvl="0" marL="0" marR="0" rtl="0" algn="l">
                        <a:lnSpc>
                          <a:spcPct val="160037"/>
                        </a:lnSpc>
                        <a:spcBef>
                          <a:spcPts val="0"/>
                        </a:spcBef>
                        <a:spcAft>
                          <a:spcPts val="0"/>
                        </a:spcAft>
                        <a:buNone/>
                      </a:pPr>
                      <a:r>
                        <a:rPr b="1" lang="en-US" sz="1599" u="none" cap="none" strike="noStrike">
                          <a:solidFill>
                            <a:srgbClr val="F2F2F2"/>
                          </a:solidFill>
                          <a:latin typeface="Libre Franklin SemiBold"/>
                          <a:ea typeface="Libre Franklin SemiBold"/>
                          <a:cs typeface="Libre Franklin SemiBold"/>
                          <a:sym typeface="Libre Franklin SemiBold"/>
                        </a:rPr>
                        <a:t>Datos sociodemográficos</a:t>
                      </a:r>
                      <a:endParaRPr sz="1100" u="none" cap="none" strike="noStrike"/>
                    </a:p>
                    <a:p>
                      <a:pPr indent="0" lvl="0" marL="0" marR="0" rtl="0" algn="l">
                        <a:lnSpc>
                          <a:spcPct val="160037"/>
                        </a:lnSpc>
                        <a:spcBef>
                          <a:spcPts val="0"/>
                        </a:spcBef>
                        <a:spcAft>
                          <a:spcPts val="0"/>
                        </a:spcAft>
                        <a:buNone/>
                      </a:pPr>
                      <a:r>
                        <a:rPr i="1" lang="en-US" sz="1599" u="none" cap="none" strike="noStrike">
                          <a:solidFill>
                            <a:srgbClr val="F2F2F2"/>
                          </a:solidFill>
                          <a:latin typeface="Libre Franklin"/>
                          <a:ea typeface="Libre Franklin"/>
                          <a:cs typeface="Libre Franklin"/>
                          <a:sym typeface="Libre Franklin"/>
                        </a:rPr>
                        <a:t>Edad, nivel económico, idioma, ocupación</a:t>
                      </a:r>
                      <a:endParaRPr/>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618ECE"/>
                    </a:solidFill>
                  </a:tcPr>
                </a:tc>
                <a:tc>
                  <a:txBody>
                    <a:bodyPr/>
                    <a:lstStyle/>
                    <a:p>
                      <a:pPr indent="0" lvl="0" marL="0" marR="0" rtl="0" algn="ctr">
                        <a:lnSpc>
                          <a:spcPct val="140025"/>
                        </a:lnSpc>
                        <a:spcBef>
                          <a:spcPts val="0"/>
                        </a:spcBef>
                        <a:spcAft>
                          <a:spcPts val="0"/>
                        </a:spcAft>
                        <a:buNone/>
                      </a:pPr>
                      <a:r>
                        <a:rPr lang="en-US" sz="1599" u="none" cap="none" strike="noStrike">
                          <a:solidFill>
                            <a:srgbClr val="2C59B7"/>
                          </a:solidFill>
                          <a:latin typeface="Libre Franklin"/>
                          <a:ea typeface="Libre Franklin"/>
                          <a:cs typeface="Libre Franklin"/>
                          <a:sym typeface="Libre Franklin"/>
                        </a:rPr>
                        <a:t>[Escribe aquí].</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r h="840025">
                <a:tc>
                  <a:txBody>
                    <a:bodyPr/>
                    <a:lstStyle/>
                    <a:p>
                      <a:pPr indent="0" lvl="0" marL="0" marR="0" rtl="0" algn="l">
                        <a:lnSpc>
                          <a:spcPct val="160037"/>
                        </a:lnSpc>
                        <a:spcBef>
                          <a:spcPts val="0"/>
                        </a:spcBef>
                        <a:spcAft>
                          <a:spcPts val="0"/>
                        </a:spcAft>
                        <a:buNone/>
                      </a:pPr>
                      <a:r>
                        <a:rPr b="1" lang="en-US" sz="1599" u="none" cap="none" strike="noStrike">
                          <a:solidFill>
                            <a:srgbClr val="F2F2F2"/>
                          </a:solidFill>
                          <a:latin typeface="Libre Franklin SemiBold"/>
                          <a:ea typeface="Libre Franklin SemiBold"/>
                          <a:cs typeface="Libre Franklin SemiBold"/>
                          <a:sym typeface="Libre Franklin SemiBold"/>
                        </a:rPr>
                        <a:t>Actividades personales</a:t>
                      </a:r>
                      <a:endParaRPr sz="1100" u="none" cap="none" strike="noStrike"/>
                    </a:p>
                    <a:p>
                      <a:pPr indent="0" lvl="0" marL="0" marR="0" rtl="0" algn="l">
                        <a:lnSpc>
                          <a:spcPct val="160037"/>
                        </a:lnSpc>
                        <a:spcBef>
                          <a:spcPts val="0"/>
                        </a:spcBef>
                        <a:spcAft>
                          <a:spcPts val="0"/>
                        </a:spcAft>
                        <a:buNone/>
                      </a:pPr>
                      <a:r>
                        <a:rPr i="1" lang="en-US" sz="1599" u="none" cap="none" strike="noStrike">
                          <a:solidFill>
                            <a:srgbClr val="F2F2F2"/>
                          </a:solidFill>
                          <a:latin typeface="Libre Franklin"/>
                          <a:ea typeface="Libre Franklin"/>
                          <a:cs typeface="Libre Franklin"/>
                          <a:sym typeface="Libre Franklin"/>
                        </a:rPr>
                        <a:t>¿Qué hace en su tiempo libre? ¿A que tipo de grupos pertenece?</a:t>
                      </a:r>
                      <a:endParaRPr/>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618ECE"/>
                    </a:solidFill>
                  </a:tcPr>
                </a:tc>
                <a:tc>
                  <a:txBody>
                    <a:bodyPr/>
                    <a:lstStyle/>
                    <a:p>
                      <a:pPr indent="0" lvl="0" marL="0" marR="0" rtl="0" algn="ctr">
                        <a:lnSpc>
                          <a:spcPct val="140025"/>
                        </a:lnSpc>
                        <a:spcBef>
                          <a:spcPts val="0"/>
                        </a:spcBef>
                        <a:spcAft>
                          <a:spcPts val="0"/>
                        </a:spcAft>
                        <a:buNone/>
                      </a:pPr>
                      <a:r>
                        <a:rPr lang="en-US" sz="1599" u="none" cap="none" strike="noStrike">
                          <a:solidFill>
                            <a:srgbClr val="2C59B7"/>
                          </a:solidFill>
                          <a:latin typeface="Libre Franklin"/>
                          <a:ea typeface="Libre Franklin"/>
                          <a:cs typeface="Libre Franklin"/>
                          <a:sym typeface="Libre Franklin"/>
                        </a:rPr>
                        <a:t>[Escribe aquí].</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r h="840025">
                <a:tc>
                  <a:txBody>
                    <a:bodyPr/>
                    <a:lstStyle/>
                    <a:p>
                      <a:pPr indent="0" lvl="0" marL="0" marR="0" rtl="0" algn="l">
                        <a:lnSpc>
                          <a:spcPct val="160037"/>
                        </a:lnSpc>
                        <a:spcBef>
                          <a:spcPts val="0"/>
                        </a:spcBef>
                        <a:spcAft>
                          <a:spcPts val="0"/>
                        </a:spcAft>
                        <a:buNone/>
                      </a:pPr>
                      <a:r>
                        <a:rPr b="1" lang="en-US" sz="1599" u="none" cap="none" strike="noStrike">
                          <a:solidFill>
                            <a:srgbClr val="F2F2F2"/>
                          </a:solidFill>
                          <a:latin typeface="Libre Franklin SemiBold"/>
                          <a:ea typeface="Libre Franklin SemiBold"/>
                          <a:cs typeface="Libre Franklin SemiBold"/>
                          <a:sym typeface="Libre Franklin SemiBold"/>
                        </a:rPr>
                        <a:t>Motivaciones personales</a:t>
                      </a:r>
                      <a:endParaRPr sz="1100" u="none" cap="none" strike="noStrike"/>
                    </a:p>
                    <a:p>
                      <a:pPr indent="0" lvl="0" marL="0" marR="0" rtl="0" algn="l">
                        <a:lnSpc>
                          <a:spcPct val="160037"/>
                        </a:lnSpc>
                        <a:spcBef>
                          <a:spcPts val="0"/>
                        </a:spcBef>
                        <a:spcAft>
                          <a:spcPts val="0"/>
                        </a:spcAft>
                        <a:buNone/>
                      </a:pPr>
                      <a:r>
                        <a:rPr i="1" lang="en-US" sz="1599" u="none" cap="none" strike="noStrike">
                          <a:solidFill>
                            <a:srgbClr val="F2F2F2"/>
                          </a:solidFill>
                          <a:latin typeface="Libre Franklin"/>
                          <a:ea typeface="Libre Franklin"/>
                          <a:cs typeface="Libre Franklin"/>
                          <a:sym typeface="Libre Franklin"/>
                        </a:rPr>
                        <a:t>¿Por qué le importa esta causa? ¿Qué le inspira a actuar?</a:t>
                      </a:r>
                      <a:endParaRPr/>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618ECE"/>
                    </a:solidFill>
                  </a:tcPr>
                </a:tc>
                <a:tc>
                  <a:txBody>
                    <a:bodyPr/>
                    <a:lstStyle/>
                    <a:p>
                      <a:pPr indent="0" lvl="0" marL="0" marR="0" rtl="0" algn="ctr">
                        <a:lnSpc>
                          <a:spcPct val="140025"/>
                        </a:lnSpc>
                        <a:spcBef>
                          <a:spcPts val="0"/>
                        </a:spcBef>
                        <a:spcAft>
                          <a:spcPts val="0"/>
                        </a:spcAft>
                        <a:buNone/>
                      </a:pPr>
                      <a:r>
                        <a:rPr lang="en-US" sz="1599" u="none" cap="none" strike="noStrike">
                          <a:solidFill>
                            <a:srgbClr val="2C59B7"/>
                          </a:solidFill>
                          <a:latin typeface="Libre Franklin"/>
                          <a:ea typeface="Libre Franklin"/>
                          <a:cs typeface="Libre Franklin"/>
                          <a:sym typeface="Libre Franklin"/>
                        </a:rPr>
                        <a:t>[Escribe aquí].</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r h="840025">
                <a:tc>
                  <a:txBody>
                    <a:bodyPr/>
                    <a:lstStyle/>
                    <a:p>
                      <a:pPr indent="0" lvl="0" marL="0" marR="0" rtl="0" algn="l">
                        <a:lnSpc>
                          <a:spcPct val="160037"/>
                        </a:lnSpc>
                        <a:spcBef>
                          <a:spcPts val="0"/>
                        </a:spcBef>
                        <a:spcAft>
                          <a:spcPts val="0"/>
                        </a:spcAft>
                        <a:buNone/>
                      </a:pPr>
                      <a:r>
                        <a:rPr b="1" lang="en-US" sz="1599" u="none" cap="none" strike="noStrike">
                          <a:solidFill>
                            <a:srgbClr val="F2F2F2"/>
                          </a:solidFill>
                          <a:latin typeface="Libre Franklin SemiBold"/>
                          <a:ea typeface="Libre Franklin SemiBold"/>
                          <a:cs typeface="Libre Franklin SemiBold"/>
                          <a:sym typeface="Libre Franklin SemiBold"/>
                        </a:rPr>
                        <a:t>Lo que le mueve emocionalmente</a:t>
                      </a:r>
                      <a:endParaRPr sz="1100" u="none" cap="none" strike="noStrike"/>
                    </a:p>
                    <a:p>
                      <a:pPr indent="0" lvl="0" marL="0" marR="0" rtl="0" algn="l">
                        <a:lnSpc>
                          <a:spcPct val="160037"/>
                        </a:lnSpc>
                        <a:spcBef>
                          <a:spcPts val="0"/>
                        </a:spcBef>
                        <a:spcAft>
                          <a:spcPts val="0"/>
                        </a:spcAft>
                        <a:buNone/>
                      </a:pPr>
                      <a:r>
                        <a:rPr i="1" lang="en-US" sz="1599" u="none" cap="none" strike="noStrike">
                          <a:solidFill>
                            <a:srgbClr val="F2F2F2"/>
                          </a:solidFill>
                          <a:latin typeface="Libre Franklin"/>
                          <a:ea typeface="Libre Franklin"/>
                          <a:cs typeface="Libre Franklin"/>
                          <a:sym typeface="Libre Franklin"/>
                        </a:rPr>
                        <a:t>Historias, testimonios, cifras, videos, urgencia.</a:t>
                      </a:r>
                      <a:endParaRPr/>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618ECE"/>
                    </a:solidFill>
                  </a:tcPr>
                </a:tc>
                <a:tc>
                  <a:txBody>
                    <a:bodyPr/>
                    <a:lstStyle/>
                    <a:p>
                      <a:pPr indent="0" lvl="0" marL="0" marR="0" rtl="0" algn="ctr">
                        <a:lnSpc>
                          <a:spcPct val="140025"/>
                        </a:lnSpc>
                        <a:spcBef>
                          <a:spcPts val="0"/>
                        </a:spcBef>
                        <a:spcAft>
                          <a:spcPts val="0"/>
                        </a:spcAft>
                        <a:buNone/>
                      </a:pPr>
                      <a:r>
                        <a:rPr lang="en-US" sz="1599" u="none" cap="none" strike="noStrike">
                          <a:solidFill>
                            <a:srgbClr val="2C59B7"/>
                          </a:solidFill>
                          <a:latin typeface="Libre Franklin"/>
                          <a:ea typeface="Libre Franklin"/>
                          <a:cs typeface="Libre Franklin"/>
                          <a:sym typeface="Libre Franklin"/>
                        </a:rPr>
                        <a:t>[Escribe aquí].</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r h="840025">
                <a:tc>
                  <a:txBody>
                    <a:bodyPr/>
                    <a:lstStyle/>
                    <a:p>
                      <a:pPr indent="0" lvl="0" marL="0" marR="0" rtl="0" algn="l">
                        <a:lnSpc>
                          <a:spcPct val="160037"/>
                        </a:lnSpc>
                        <a:spcBef>
                          <a:spcPts val="0"/>
                        </a:spcBef>
                        <a:spcAft>
                          <a:spcPts val="0"/>
                        </a:spcAft>
                        <a:buNone/>
                      </a:pPr>
                      <a:r>
                        <a:rPr b="1" lang="en-US" sz="1599" u="none" cap="none" strike="noStrike">
                          <a:solidFill>
                            <a:srgbClr val="F2F2F2"/>
                          </a:solidFill>
                          <a:latin typeface="Libre Franklin SemiBold"/>
                          <a:ea typeface="Libre Franklin SemiBold"/>
                          <a:cs typeface="Libre Franklin SemiBold"/>
                          <a:sym typeface="Libre Franklin SemiBold"/>
                        </a:rPr>
                        <a:t>Relación con la causa</a:t>
                      </a:r>
                      <a:endParaRPr sz="1100" u="none" cap="none" strike="noStrike"/>
                    </a:p>
                    <a:p>
                      <a:pPr indent="0" lvl="0" marL="0" marR="0" rtl="0" algn="l">
                        <a:lnSpc>
                          <a:spcPct val="160037"/>
                        </a:lnSpc>
                        <a:spcBef>
                          <a:spcPts val="0"/>
                        </a:spcBef>
                        <a:spcAft>
                          <a:spcPts val="0"/>
                        </a:spcAft>
                        <a:buNone/>
                      </a:pPr>
                      <a:r>
                        <a:rPr i="1" lang="en-US" sz="1599" u="none" cap="none" strike="noStrike">
                          <a:solidFill>
                            <a:srgbClr val="F2F2F2"/>
                          </a:solidFill>
                          <a:latin typeface="Libre Franklin"/>
                          <a:ea typeface="Libre Franklin"/>
                          <a:cs typeface="Libre Franklin"/>
                          <a:sym typeface="Libre Franklin"/>
                        </a:rPr>
                        <a:t>¿Tiene experiencia vivida o afecto hacia el tema o grupo objetivo?</a:t>
                      </a:r>
                      <a:endParaRPr/>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618ECE"/>
                    </a:solidFill>
                  </a:tcPr>
                </a:tc>
                <a:tc>
                  <a:txBody>
                    <a:bodyPr/>
                    <a:lstStyle/>
                    <a:p>
                      <a:pPr indent="0" lvl="0" marL="0" marR="0" rtl="0" algn="ctr">
                        <a:lnSpc>
                          <a:spcPct val="140025"/>
                        </a:lnSpc>
                        <a:spcBef>
                          <a:spcPts val="0"/>
                        </a:spcBef>
                        <a:spcAft>
                          <a:spcPts val="0"/>
                        </a:spcAft>
                        <a:buNone/>
                      </a:pPr>
                      <a:r>
                        <a:rPr lang="en-US" sz="1599" u="none" cap="none" strike="noStrike">
                          <a:solidFill>
                            <a:srgbClr val="2C59B7"/>
                          </a:solidFill>
                          <a:latin typeface="Libre Franklin"/>
                          <a:ea typeface="Libre Franklin"/>
                          <a:cs typeface="Libre Franklin"/>
                          <a:sym typeface="Libre Franklin"/>
                        </a:rPr>
                        <a:t>[Escribe aquí].</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r h="1164575">
                <a:tc>
                  <a:txBody>
                    <a:bodyPr/>
                    <a:lstStyle/>
                    <a:p>
                      <a:pPr indent="0" lvl="0" marL="0" marR="0" rtl="0" algn="l">
                        <a:lnSpc>
                          <a:spcPct val="160037"/>
                        </a:lnSpc>
                        <a:spcBef>
                          <a:spcPts val="0"/>
                        </a:spcBef>
                        <a:spcAft>
                          <a:spcPts val="0"/>
                        </a:spcAft>
                        <a:buNone/>
                      </a:pPr>
                      <a:r>
                        <a:rPr b="1" lang="en-US" sz="1599" u="none" cap="none" strike="noStrike">
                          <a:solidFill>
                            <a:srgbClr val="F2F2F2"/>
                          </a:solidFill>
                          <a:latin typeface="Libre Franklin SemiBold"/>
                          <a:ea typeface="Libre Franklin SemiBold"/>
                          <a:cs typeface="Libre Franklin SemiBold"/>
                          <a:sym typeface="Libre Franklin SemiBold"/>
                        </a:rPr>
                        <a:t>Tipo de apoyo posible</a:t>
                      </a:r>
                      <a:endParaRPr sz="1100" u="none" cap="none" strike="noStrike"/>
                    </a:p>
                    <a:p>
                      <a:pPr indent="0" lvl="0" marL="0" marR="0" rtl="0" algn="l">
                        <a:lnSpc>
                          <a:spcPct val="160037"/>
                        </a:lnSpc>
                        <a:spcBef>
                          <a:spcPts val="0"/>
                        </a:spcBef>
                        <a:spcAft>
                          <a:spcPts val="0"/>
                        </a:spcAft>
                        <a:buNone/>
                      </a:pPr>
                      <a:r>
                        <a:rPr i="1" lang="en-US" sz="1599" u="none" cap="none" strike="noStrike">
                          <a:solidFill>
                            <a:srgbClr val="F2F2F2"/>
                          </a:solidFill>
                          <a:latin typeface="Libre Franklin"/>
                          <a:ea typeface="Libre Franklin"/>
                          <a:cs typeface="Libre Franklin"/>
                          <a:sym typeface="Libre Franklin"/>
                        </a:rPr>
                        <a:t>¿Puede dar una donación mensual pequeña? ¿Puede organizar una rifa o recaudación entre sus redes? ¿Podría ser madrina/padrino?</a:t>
                      </a:r>
                      <a:endParaRPr/>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618ECE"/>
                    </a:solidFill>
                  </a:tcPr>
                </a:tc>
                <a:tc>
                  <a:txBody>
                    <a:bodyPr/>
                    <a:lstStyle/>
                    <a:p>
                      <a:pPr indent="0" lvl="0" marL="0" marR="0" rtl="0" algn="ctr">
                        <a:lnSpc>
                          <a:spcPct val="140025"/>
                        </a:lnSpc>
                        <a:spcBef>
                          <a:spcPts val="0"/>
                        </a:spcBef>
                        <a:spcAft>
                          <a:spcPts val="0"/>
                        </a:spcAft>
                        <a:buNone/>
                      </a:pPr>
                      <a:r>
                        <a:rPr lang="en-US" sz="1599" u="none" cap="none" strike="noStrike">
                          <a:solidFill>
                            <a:srgbClr val="2C59B7"/>
                          </a:solidFill>
                          <a:latin typeface="Libre Franklin"/>
                          <a:ea typeface="Libre Franklin"/>
                          <a:cs typeface="Libre Franklin"/>
                          <a:sym typeface="Libre Franklin"/>
                        </a:rPr>
                        <a:t>[Escribe aquí].</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r h="840025">
                <a:tc>
                  <a:txBody>
                    <a:bodyPr/>
                    <a:lstStyle/>
                    <a:p>
                      <a:pPr indent="0" lvl="0" marL="0" marR="0" rtl="0" algn="l">
                        <a:lnSpc>
                          <a:spcPct val="160037"/>
                        </a:lnSpc>
                        <a:spcBef>
                          <a:spcPts val="0"/>
                        </a:spcBef>
                        <a:spcAft>
                          <a:spcPts val="0"/>
                        </a:spcAft>
                        <a:buNone/>
                      </a:pPr>
                      <a:r>
                        <a:rPr b="1" lang="en-US" sz="1599" u="none" cap="none" strike="noStrike">
                          <a:solidFill>
                            <a:srgbClr val="F2F2F2"/>
                          </a:solidFill>
                          <a:latin typeface="Libre Franklin SemiBold"/>
                          <a:ea typeface="Libre Franklin SemiBold"/>
                          <a:cs typeface="Libre Franklin SemiBold"/>
                          <a:sym typeface="Libre Franklin SemiBold"/>
                        </a:rPr>
                        <a:t>Canales preferidos</a:t>
                      </a:r>
                      <a:endParaRPr sz="1100" u="none" cap="none" strike="noStrike"/>
                    </a:p>
                    <a:p>
                      <a:pPr indent="0" lvl="0" marL="0" marR="0" rtl="0" algn="l">
                        <a:lnSpc>
                          <a:spcPct val="160037"/>
                        </a:lnSpc>
                        <a:spcBef>
                          <a:spcPts val="0"/>
                        </a:spcBef>
                        <a:spcAft>
                          <a:spcPts val="0"/>
                        </a:spcAft>
                        <a:buNone/>
                      </a:pPr>
                      <a:r>
                        <a:rPr i="1" lang="en-US" sz="1599" u="none" cap="none" strike="noStrike">
                          <a:solidFill>
                            <a:srgbClr val="F2F2F2"/>
                          </a:solidFill>
                          <a:latin typeface="Libre Franklin"/>
                          <a:ea typeface="Libre Franklin"/>
                          <a:cs typeface="Libre Franklin"/>
                          <a:sym typeface="Libre Franklin"/>
                        </a:rPr>
                        <a:t>¿Dónde se informa o participa? WhatsApp, redes, eventos, email, etc.</a:t>
                      </a:r>
                      <a:endParaRPr/>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618ECE"/>
                    </a:solidFill>
                  </a:tcPr>
                </a:tc>
                <a:tc>
                  <a:txBody>
                    <a:bodyPr/>
                    <a:lstStyle/>
                    <a:p>
                      <a:pPr indent="0" lvl="0" marL="0" marR="0" rtl="0" algn="ctr">
                        <a:lnSpc>
                          <a:spcPct val="140025"/>
                        </a:lnSpc>
                        <a:spcBef>
                          <a:spcPts val="0"/>
                        </a:spcBef>
                        <a:spcAft>
                          <a:spcPts val="0"/>
                        </a:spcAft>
                        <a:buNone/>
                      </a:pPr>
                      <a:r>
                        <a:rPr lang="en-US" sz="1599" u="none" cap="none" strike="noStrike">
                          <a:solidFill>
                            <a:srgbClr val="2C59B7"/>
                          </a:solidFill>
                          <a:latin typeface="Libre Franklin"/>
                          <a:ea typeface="Libre Franklin"/>
                          <a:cs typeface="Libre Franklin"/>
                          <a:sym typeface="Libre Franklin"/>
                        </a:rPr>
                        <a:t>[Escribe aquí].</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r h="1164575">
                <a:tc>
                  <a:txBody>
                    <a:bodyPr/>
                    <a:lstStyle/>
                    <a:p>
                      <a:pPr indent="0" lvl="0" marL="0" marR="0" rtl="0" algn="l">
                        <a:lnSpc>
                          <a:spcPct val="160037"/>
                        </a:lnSpc>
                        <a:spcBef>
                          <a:spcPts val="0"/>
                        </a:spcBef>
                        <a:spcAft>
                          <a:spcPts val="0"/>
                        </a:spcAft>
                        <a:buNone/>
                      </a:pPr>
                      <a:r>
                        <a:rPr b="1" lang="en-US" sz="1599" u="none" cap="none" strike="noStrike">
                          <a:solidFill>
                            <a:srgbClr val="F2F2F2"/>
                          </a:solidFill>
                          <a:latin typeface="Libre Franklin SemiBold"/>
                          <a:ea typeface="Libre Franklin SemiBold"/>
                          <a:cs typeface="Libre Franklin SemiBold"/>
                          <a:sym typeface="Libre Franklin SemiBold"/>
                        </a:rPr>
                        <a:t>Barreras potenciales</a:t>
                      </a:r>
                      <a:endParaRPr sz="1100" u="none" cap="none" strike="noStrike"/>
                    </a:p>
                    <a:p>
                      <a:pPr indent="0" lvl="0" marL="0" marR="0" rtl="0" algn="l">
                        <a:lnSpc>
                          <a:spcPct val="160037"/>
                        </a:lnSpc>
                        <a:spcBef>
                          <a:spcPts val="0"/>
                        </a:spcBef>
                        <a:spcAft>
                          <a:spcPts val="0"/>
                        </a:spcAft>
                        <a:buNone/>
                      </a:pPr>
                      <a:r>
                        <a:rPr i="1" lang="en-US" sz="1599" u="none" cap="none" strike="noStrike">
                          <a:solidFill>
                            <a:srgbClr val="F2F2F2"/>
                          </a:solidFill>
                          <a:latin typeface="Libre Franklin"/>
                          <a:ea typeface="Libre Franklin"/>
                          <a:cs typeface="Libre Franklin"/>
                          <a:sym typeface="Libre Franklin"/>
                        </a:rPr>
                        <a:t>Ej. desconfianza, saturación de solicitudes, dificultad para donar por medios digitales, falta de seguimiento en el pasado.</a:t>
                      </a:r>
                      <a:endParaRPr/>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618ECE"/>
                    </a:solidFill>
                  </a:tcPr>
                </a:tc>
                <a:tc>
                  <a:txBody>
                    <a:bodyPr/>
                    <a:lstStyle/>
                    <a:p>
                      <a:pPr indent="0" lvl="0" marL="0" marR="0" rtl="0" algn="ctr">
                        <a:lnSpc>
                          <a:spcPct val="140025"/>
                        </a:lnSpc>
                        <a:spcBef>
                          <a:spcPts val="0"/>
                        </a:spcBef>
                        <a:spcAft>
                          <a:spcPts val="0"/>
                        </a:spcAft>
                        <a:buNone/>
                      </a:pPr>
                      <a:r>
                        <a:rPr lang="en-US" sz="1599" u="none" cap="none" strike="noStrike">
                          <a:solidFill>
                            <a:srgbClr val="2C59B7"/>
                          </a:solidFill>
                          <a:latin typeface="Libre Franklin"/>
                          <a:ea typeface="Libre Franklin"/>
                          <a:cs typeface="Libre Franklin"/>
                          <a:sym typeface="Libre Franklin"/>
                        </a:rPr>
                        <a:t>[Escribe aquí].</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bl>
          </a:graphicData>
        </a:graphic>
      </p:graphicFrame>
      <p:sp>
        <p:nvSpPr>
          <p:cNvPr id="243" name="Google Shape;243;p10"/>
          <p:cNvSpPr/>
          <p:nvPr/>
        </p:nvSpPr>
        <p:spPr>
          <a:xfrm>
            <a:off x="15180988" y="639344"/>
            <a:ext cx="2298781" cy="778712"/>
          </a:xfrm>
          <a:custGeom>
            <a:rect b="b" l="l" r="r" t="t"/>
            <a:pathLst>
              <a:path extrusionOk="0" h="778712" w="2298781">
                <a:moveTo>
                  <a:pt x="0" y="0"/>
                </a:moveTo>
                <a:lnTo>
                  <a:pt x="2298780" y="0"/>
                </a:lnTo>
                <a:lnTo>
                  <a:pt x="2298780" y="778712"/>
                </a:lnTo>
                <a:lnTo>
                  <a:pt x="0" y="778712"/>
                </a:lnTo>
                <a:lnTo>
                  <a:pt x="0" y="0"/>
                </a:lnTo>
                <a:close/>
              </a:path>
            </a:pathLst>
          </a:custGeom>
          <a:blipFill rotWithShape="1">
            <a:blip r:embed="rId3">
              <a:alphaModFix/>
            </a:blip>
            <a:stretch>
              <a:fillRect b="0" l="0" r="0" t="0"/>
            </a:stretch>
          </a:blipFill>
          <a:ln>
            <a:noFill/>
          </a:ln>
        </p:spPr>
      </p:sp>
      <p:sp>
        <p:nvSpPr>
          <p:cNvPr id="244" name="Google Shape;244;p10"/>
          <p:cNvSpPr txBox="1"/>
          <p:nvPr/>
        </p:nvSpPr>
        <p:spPr>
          <a:xfrm>
            <a:off x="1028700" y="1095860"/>
            <a:ext cx="16230600" cy="4002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i="0" lang="en-US" sz="2600" u="none" cap="none" strike="noStrike">
                <a:solidFill>
                  <a:srgbClr val="063330"/>
                </a:solidFill>
                <a:latin typeface="Libre Franklin SemiBold"/>
                <a:ea typeface="Libre Franklin SemiBold"/>
                <a:cs typeface="Libre Franklin SemiBold"/>
                <a:sym typeface="Libre Franklin SemiBold"/>
              </a:rPr>
              <a:t>Plantilla de perfil del donante individual:</a:t>
            </a:r>
            <a:r>
              <a:rPr b="0" i="0" lang="en-US" sz="2600" u="none" cap="none" strike="noStrike">
                <a:solidFill>
                  <a:srgbClr val="063330"/>
                </a:solidFill>
                <a:latin typeface="Libre Franklin"/>
                <a:ea typeface="Libre Franklin"/>
                <a:cs typeface="Libre Franklin"/>
                <a:sym typeface="Libre Franklin"/>
              </a:rPr>
              <a:t> Rellena las</a:t>
            </a:r>
            <a:r>
              <a:rPr b="0" i="0" lang="en-US" sz="2600" u="none" cap="none" strike="noStrike">
                <a:solidFill>
                  <a:srgbClr val="2C59B7"/>
                </a:solidFill>
                <a:latin typeface="Libre Franklin"/>
                <a:ea typeface="Libre Franklin"/>
                <a:cs typeface="Libre Franklin"/>
                <a:sym typeface="Libre Franklin"/>
              </a:rPr>
              <a:t> [casillas azules] </a:t>
            </a:r>
            <a:r>
              <a:rPr b="0" i="0" lang="en-US" sz="2600" u="none" cap="none" strike="noStrike">
                <a:solidFill>
                  <a:srgbClr val="063330"/>
                </a:solidFill>
                <a:latin typeface="Libre Franklin"/>
                <a:ea typeface="Libre Franklin"/>
                <a:cs typeface="Libre Franklin"/>
                <a:sym typeface="Libre Franklin"/>
              </a:rPr>
              <a:t>con tus respuestas.</a:t>
            </a:r>
            <a:endParaRPr/>
          </a:p>
        </p:txBody>
      </p:sp>
      <p:grpSp>
        <p:nvGrpSpPr>
          <p:cNvPr id="245" name="Google Shape;245;p10"/>
          <p:cNvGrpSpPr/>
          <p:nvPr/>
        </p:nvGrpSpPr>
        <p:grpSpPr>
          <a:xfrm>
            <a:off x="0" y="-36165"/>
            <a:ext cx="509281" cy="2451114"/>
            <a:chOff x="0" y="-9525"/>
            <a:chExt cx="134132" cy="645561"/>
          </a:xfrm>
        </p:grpSpPr>
        <p:sp>
          <p:nvSpPr>
            <p:cNvPr id="246" name="Google Shape;246;p10"/>
            <p:cNvSpPr/>
            <p:nvPr/>
          </p:nvSpPr>
          <p:spPr>
            <a:xfrm>
              <a:off x="0" y="0"/>
              <a:ext cx="134132" cy="636036"/>
            </a:xfrm>
            <a:custGeom>
              <a:rect b="b" l="l" r="r" t="t"/>
              <a:pathLst>
                <a:path extrusionOk="0" h="636036" w="134132">
                  <a:moveTo>
                    <a:pt x="0" y="0"/>
                  </a:moveTo>
                  <a:lnTo>
                    <a:pt x="134132" y="0"/>
                  </a:lnTo>
                  <a:lnTo>
                    <a:pt x="134132" y="636036"/>
                  </a:lnTo>
                  <a:lnTo>
                    <a:pt x="0" y="636036"/>
                  </a:lnTo>
                  <a:close/>
                </a:path>
              </a:pathLst>
            </a:custGeom>
            <a:solidFill>
              <a:srgbClr val="486EC8"/>
            </a:solidFill>
            <a:ln>
              <a:noFill/>
            </a:ln>
          </p:spPr>
        </p:sp>
        <p:sp>
          <p:nvSpPr>
            <p:cNvPr id="247" name="Google Shape;247;p10"/>
            <p:cNvSpPr txBox="1"/>
            <p:nvPr/>
          </p:nvSpPr>
          <p:spPr>
            <a:xfrm>
              <a:off x="0" y="-9525"/>
              <a:ext cx="134132" cy="645561"/>
            </a:xfrm>
            <a:prstGeom prst="rect">
              <a:avLst/>
            </a:prstGeom>
            <a:noFill/>
            <a:ln>
              <a:noFill/>
            </a:ln>
          </p:spPr>
          <p:txBody>
            <a:bodyPr anchorCtr="0" anchor="ctr" bIns="50800" lIns="50800" spcFirstLastPara="1" rIns="50800" wrap="square" tIns="50800">
              <a:noAutofit/>
            </a:bodyPr>
            <a:lstStyle/>
            <a:p>
              <a:pPr indent="0" lvl="0" marL="0" marR="0" rtl="0" algn="ctr">
                <a:lnSpc>
                  <a:spcPct val="152611"/>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248" name="Google Shape;248;p10"/>
          <p:cNvSpPr txBox="1"/>
          <p:nvPr/>
        </p:nvSpPr>
        <p:spPr>
          <a:xfrm rot="-5400000">
            <a:off x="-366830" y="1042336"/>
            <a:ext cx="1233415" cy="306705"/>
          </a:xfrm>
          <a:prstGeom prst="rect">
            <a:avLst/>
          </a:prstGeom>
          <a:noFill/>
          <a:ln>
            <a:noFill/>
          </a:ln>
        </p:spPr>
        <p:txBody>
          <a:bodyPr anchorCtr="0" anchor="t" bIns="0" lIns="0" spcFirstLastPara="1" rIns="0" wrap="square" tIns="0">
            <a:spAutoFit/>
          </a:bodyPr>
          <a:lstStyle/>
          <a:p>
            <a:pPr indent="0" lvl="0" marL="0" marR="0" rtl="0" algn="ctr">
              <a:lnSpc>
                <a:spcPct val="123000"/>
              </a:lnSpc>
              <a:spcBef>
                <a:spcPts val="0"/>
              </a:spcBef>
              <a:spcAft>
                <a:spcPts val="0"/>
              </a:spcAft>
              <a:buNone/>
            </a:pPr>
            <a:r>
              <a:rPr b="0" i="0" lang="en-US" sz="2000" u="none" cap="none" strike="noStrike">
                <a:solidFill>
                  <a:srgbClr val="F2F2F2"/>
                </a:solidFill>
                <a:latin typeface="Libre Franklin"/>
                <a:ea typeface="Libre Franklin"/>
                <a:cs typeface="Libre Franklin"/>
                <a:sym typeface="Libre Franklin"/>
              </a:rPr>
              <a:t>Paso 3</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252" name="Shape 252"/>
        <p:cNvGrpSpPr/>
        <p:nvPr/>
      </p:nvGrpSpPr>
      <p:grpSpPr>
        <a:xfrm>
          <a:off x="0" y="0"/>
          <a:ext cx="0" cy="0"/>
          <a:chOff x="0" y="0"/>
          <a:chExt cx="0" cy="0"/>
        </a:xfrm>
      </p:grpSpPr>
      <p:sp>
        <p:nvSpPr>
          <p:cNvPr id="253" name="Google Shape;253;p11"/>
          <p:cNvSpPr/>
          <p:nvPr/>
        </p:nvSpPr>
        <p:spPr>
          <a:xfrm>
            <a:off x="15180988" y="639344"/>
            <a:ext cx="2298781" cy="778712"/>
          </a:xfrm>
          <a:custGeom>
            <a:rect b="b" l="l" r="r" t="t"/>
            <a:pathLst>
              <a:path extrusionOk="0" h="778712" w="2298781">
                <a:moveTo>
                  <a:pt x="0" y="0"/>
                </a:moveTo>
                <a:lnTo>
                  <a:pt x="2298780" y="0"/>
                </a:lnTo>
                <a:lnTo>
                  <a:pt x="2298780" y="778712"/>
                </a:lnTo>
                <a:lnTo>
                  <a:pt x="0" y="778712"/>
                </a:lnTo>
                <a:lnTo>
                  <a:pt x="0" y="0"/>
                </a:lnTo>
                <a:close/>
              </a:path>
            </a:pathLst>
          </a:custGeom>
          <a:blipFill rotWithShape="1">
            <a:blip r:embed="rId3">
              <a:alphaModFix/>
            </a:blip>
            <a:stretch>
              <a:fillRect b="0" l="0" r="0" t="0"/>
            </a:stretch>
          </a:blipFill>
          <a:ln>
            <a:noFill/>
          </a:ln>
        </p:spPr>
      </p:sp>
      <p:grpSp>
        <p:nvGrpSpPr>
          <p:cNvPr id="254" name="Google Shape;254;p11"/>
          <p:cNvGrpSpPr/>
          <p:nvPr/>
        </p:nvGrpSpPr>
        <p:grpSpPr>
          <a:xfrm>
            <a:off x="1032713" y="2988365"/>
            <a:ext cx="16222582" cy="5628999"/>
            <a:chOff x="0" y="-66675"/>
            <a:chExt cx="4272586" cy="1620882"/>
          </a:xfrm>
        </p:grpSpPr>
        <p:sp>
          <p:nvSpPr>
            <p:cNvPr id="255" name="Google Shape;255;p11"/>
            <p:cNvSpPr/>
            <p:nvPr/>
          </p:nvSpPr>
          <p:spPr>
            <a:xfrm>
              <a:off x="0" y="0"/>
              <a:ext cx="4272586" cy="1554207"/>
            </a:xfrm>
            <a:custGeom>
              <a:rect b="b" l="l" r="r" t="t"/>
              <a:pathLst>
                <a:path extrusionOk="0" h="1554207" w="4272586">
                  <a:moveTo>
                    <a:pt x="0" y="0"/>
                  </a:moveTo>
                  <a:lnTo>
                    <a:pt x="4272586" y="0"/>
                  </a:lnTo>
                  <a:lnTo>
                    <a:pt x="4272586" y="1554207"/>
                  </a:lnTo>
                  <a:lnTo>
                    <a:pt x="0" y="1554207"/>
                  </a:lnTo>
                  <a:close/>
                </a:path>
              </a:pathLst>
            </a:custGeom>
            <a:solidFill>
              <a:srgbClr val="FFFFFF"/>
            </a:solidFill>
            <a:ln cap="sq" cmpd="sng" w="38100">
              <a:solidFill>
                <a:srgbClr val="486EC8"/>
              </a:solidFill>
              <a:prstDash val="solid"/>
              <a:miter lim="8000"/>
              <a:headEnd len="sm" w="sm" type="none"/>
              <a:tailEnd len="sm" w="sm" type="none"/>
            </a:ln>
          </p:spPr>
        </p:sp>
        <p:sp>
          <p:nvSpPr>
            <p:cNvPr id="256" name="Google Shape;256;p11"/>
            <p:cNvSpPr txBox="1"/>
            <p:nvPr/>
          </p:nvSpPr>
          <p:spPr>
            <a:xfrm>
              <a:off x="0" y="-66675"/>
              <a:ext cx="4272586" cy="1620882"/>
            </a:xfrm>
            <a:prstGeom prst="rect">
              <a:avLst/>
            </a:prstGeom>
            <a:noFill/>
            <a:ln>
              <a:noFill/>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257" name="Google Shape;257;p11"/>
          <p:cNvGrpSpPr/>
          <p:nvPr/>
        </p:nvGrpSpPr>
        <p:grpSpPr>
          <a:xfrm>
            <a:off x="1496263" y="2942511"/>
            <a:ext cx="2197315" cy="523874"/>
            <a:chOff x="0" y="0"/>
            <a:chExt cx="578713" cy="157504"/>
          </a:xfrm>
        </p:grpSpPr>
        <p:sp>
          <p:nvSpPr>
            <p:cNvPr id="258" name="Google Shape;258;p11"/>
            <p:cNvSpPr/>
            <p:nvPr/>
          </p:nvSpPr>
          <p:spPr>
            <a:xfrm>
              <a:off x="0" y="0"/>
              <a:ext cx="578713" cy="157504"/>
            </a:xfrm>
            <a:custGeom>
              <a:rect b="b" l="l" r="r" t="t"/>
              <a:pathLst>
                <a:path extrusionOk="0" h="157504" w="578713">
                  <a:moveTo>
                    <a:pt x="0" y="0"/>
                  </a:moveTo>
                  <a:lnTo>
                    <a:pt x="578713" y="0"/>
                  </a:lnTo>
                  <a:lnTo>
                    <a:pt x="578713" y="157504"/>
                  </a:lnTo>
                  <a:lnTo>
                    <a:pt x="0" y="157504"/>
                  </a:lnTo>
                  <a:close/>
                </a:path>
              </a:pathLst>
            </a:custGeom>
            <a:solidFill>
              <a:srgbClr val="486EC8"/>
            </a:solidFill>
            <a:ln>
              <a:noFill/>
            </a:ln>
          </p:spPr>
        </p:sp>
        <p:sp>
          <p:nvSpPr>
            <p:cNvPr id="259" name="Google Shape;259;p11"/>
            <p:cNvSpPr txBox="1"/>
            <p:nvPr/>
          </p:nvSpPr>
          <p:spPr>
            <a:xfrm>
              <a:off x="2" y="2"/>
              <a:ext cx="578700" cy="157500"/>
            </a:xfrm>
            <a:prstGeom prst="rect">
              <a:avLst/>
            </a:prstGeom>
            <a:noFill/>
            <a:ln>
              <a:noFill/>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260" name="Google Shape;260;p11"/>
          <p:cNvSpPr txBox="1"/>
          <p:nvPr/>
        </p:nvSpPr>
        <p:spPr>
          <a:xfrm>
            <a:off x="2115564" y="3021138"/>
            <a:ext cx="1328400" cy="307500"/>
          </a:xfrm>
          <a:prstGeom prst="rect">
            <a:avLst/>
          </a:prstGeom>
          <a:noFill/>
          <a:ln>
            <a:noFill/>
          </a:ln>
        </p:spPr>
        <p:txBody>
          <a:bodyPr anchorCtr="0" anchor="t" bIns="0" lIns="0" spcFirstLastPara="1" rIns="0" wrap="square" tIns="0">
            <a:spAutoFit/>
          </a:bodyPr>
          <a:lstStyle/>
          <a:p>
            <a:pPr indent="0" lvl="0" marL="0" marR="0" rtl="0" algn="l">
              <a:lnSpc>
                <a:spcPct val="150050"/>
              </a:lnSpc>
              <a:spcBef>
                <a:spcPts val="0"/>
              </a:spcBef>
              <a:spcAft>
                <a:spcPts val="0"/>
              </a:spcAft>
              <a:buNone/>
            </a:pPr>
            <a:r>
              <a:rPr i="0" lang="en-US" sz="1996" u="none" cap="none" strike="noStrike">
                <a:solidFill>
                  <a:srgbClr val="FFFFFF"/>
                </a:solidFill>
                <a:latin typeface="Libre Franklin SemiBold"/>
                <a:ea typeface="Libre Franklin SemiBold"/>
                <a:cs typeface="Libre Franklin SemiBold"/>
                <a:sym typeface="Libre Franklin SemiBold"/>
              </a:rPr>
              <a:t>Prompt</a:t>
            </a:r>
            <a:endParaRPr>
              <a:latin typeface="Libre Franklin SemiBold"/>
              <a:ea typeface="Libre Franklin SemiBold"/>
              <a:cs typeface="Libre Franklin SemiBold"/>
              <a:sym typeface="Libre Franklin SemiBold"/>
            </a:endParaRPr>
          </a:p>
        </p:txBody>
      </p:sp>
      <p:sp>
        <p:nvSpPr>
          <p:cNvPr id="261" name="Google Shape;261;p11"/>
          <p:cNvSpPr txBox="1"/>
          <p:nvPr/>
        </p:nvSpPr>
        <p:spPr>
          <a:xfrm>
            <a:off x="1028700" y="1508175"/>
            <a:ext cx="16230600" cy="4002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i="0" lang="en-US" sz="2600" u="none" cap="none" strike="noStrike">
                <a:solidFill>
                  <a:srgbClr val="003A37"/>
                </a:solidFill>
                <a:latin typeface="Libre Franklin SemiBold"/>
                <a:ea typeface="Libre Franklin SemiBold"/>
                <a:cs typeface="Libre Franklin SemiBold"/>
                <a:sym typeface="Libre Franklin SemiBold"/>
              </a:rPr>
              <a:t>¿Buscando inspiración? Te brindamos ideas para completar</a:t>
            </a:r>
            <a:r>
              <a:rPr lang="en-US" sz="2600">
                <a:solidFill>
                  <a:srgbClr val="003A37"/>
                </a:solidFill>
                <a:latin typeface="Libre Franklin SemiBold"/>
                <a:ea typeface="Libre Franklin SemiBold"/>
                <a:cs typeface="Libre Franklin SemiBold"/>
                <a:sym typeface="Libre Franklin SemiBold"/>
              </a:rPr>
              <a:t> la</a:t>
            </a:r>
            <a:r>
              <a:rPr i="0" lang="en-US" sz="2600" u="none" cap="none" strike="noStrike">
                <a:solidFill>
                  <a:srgbClr val="003A37"/>
                </a:solidFill>
                <a:latin typeface="Libre Franklin SemiBold"/>
                <a:ea typeface="Libre Franklin SemiBold"/>
                <a:cs typeface="Libre Franklin SemiBold"/>
                <a:sym typeface="Libre Franklin SemiBold"/>
              </a:rPr>
              <a:t> plantilla.</a:t>
            </a:r>
            <a:endParaRPr>
              <a:latin typeface="Libre Franklin SemiBold"/>
              <a:ea typeface="Libre Franklin SemiBold"/>
              <a:cs typeface="Libre Franklin SemiBold"/>
              <a:sym typeface="Libre Franklin SemiBold"/>
            </a:endParaRPr>
          </a:p>
        </p:txBody>
      </p:sp>
      <p:grpSp>
        <p:nvGrpSpPr>
          <p:cNvPr id="262" name="Google Shape;262;p11"/>
          <p:cNvGrpSpPr/>
          <p:nvPr/>
        </p:nvGrpSpPr>
        <p:grpSpPr>
          <a:xfrm>
            <a:off x="0" y="-36165"/>
            <a:ext cx="509281" cy="2451114"/>
            <a:chOff x="0" y="-9525"/>
            <a:chExt cx="134132" cy="645561"/>
          </a:xfrm>
        </p:grpSpPr>
        <p:sp>
          <p:nvSpPr>
            <p:cNvPr id="263" name="Google Shape;263;p11"/>
            <p:cNvSpPr/>
            <p:nvPr/>
          </p:nvSpPr>
          <p:spPr>
            <a:xfrm>
              <a:off x="0" y="0"/>
              <a:ext cx="134132" cy="636036"/>
            </a:xfrm>
            <a:custGeom>
              <a:rect b="b" l="l" r="r" t="t"/>
              <a:pathLst>
                <a:path extrusionOk="0" h="636036" w="134132">
                  <a:moveTo>
                    <a:pt x="0" y="0"/>
                  </a:moveTo>
                  <a:lnTo>
                    <a:pt x="134132" y="0"/>
                  </a:lnTo>
                  <a:lnTo>
                    <a:pt x="134132" y="636036"/>
                  </a:lnTo>
                  <a:lnTo>
                    <a:pt x="0" y="636036"/>
                  </a:lnTo>
                  <a:close/>
                </a:path>
              </a:pathLst>
            </a:custGeom>
            <a:solidFill>
              <a:srgbClr val="486EC8"/>
            </a:solidFill>
            <a:ln>
              <a:noFill/>
            </a:ln>
          </p:spPr>
        </p:sp>
        <p:sp>
          <p:nvSpPr>
            <p:cNvPr id="264" name="Google Shape;264;p11"/>
            <p:cNvSpPr txBox="1"/>
            <p:nvPr/>
          </p:nvSpPr>
          <p:spPr>
            <a:xfrm>
              <a:off x="0" y="-9525"/>
              <a:ext cx="134132" cy="645561"/>
            </a:xfrm>
            <a:prstGeom prst="rect">
              <a:avLst/>
            </a:prstGeom>
            <a:noFill/>
            <a:ln>
              <a:noFill/>
            </a:ln>
          </p:spPr>
          <p:txBody>
            <a:bodyPr anchorCtr="0" anchor="ctr" bIns="50800" lIns="50800" spcFirstLastPara="1" rIns="50800" wrap="square" tIns="50800">
              <a:noAutofit/>
            </a:bodyPr>
            <a:lstStyle/>
            <a:p>
              <a:pPr indent="0" lvl="0" marL="0" marR="0" rtl="0" algn="ctr">
                <a:lnSpc>
                  <a:spcPct val="152611"/>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265" name="Google Shape;265;p11"/>
          <p:cNvSpPr txBox="1"/>
          <p:nvPr/>
        </p:nvSpPr>
        <p:spPr>
          <a:xfrm rot="-5400000">
            <a:off x="-366830" y="1042336"/>
            <a:ext cx="1233415" cy="306705"/>
          </a:xfrm>
          <a:prstGeom prst="rect">
            <a:avLst/>
          </a:prstGeom>
          <a:noFill/>
          <a:ln>
            <a:noFill/>
          </a:ln>
        </p:spPr>
        <p:txBody>
          <a:bodyPr anchorCtr="0" anchor="t" bIns="0" lIns="0" spcFirstLastPara="1" rIns="0" wrap="square" tIns="0">
            <a:spAutoFit/>
          </a:bodyPr>
          <a:lstStyle/>
          <a:p>
            <a:pPr indent="0" lvl="0" marL="0" marR="0" rtl="0" algn="ctr">
              <a:lnSpc>
                <a:spcPct val="123000"/>
              </a:lnSpc>
              <a:spcBef>
                <a:spcPts val="0"/>
              </a:spcBef>
              <a:spcAft>
                <a:spcPts val="0"/>
              </a:spcAft>
              <a:buNone/>
            </a:pPr>
            <a:r>
              <a:rPr b="0" i="0" lang="en-US" sz="2000" u="none" cap="none" strike="noStrike">
                <a:solidFill>
                  <a:srgbClr val="F2F2F2"/>
                </a:solidFill>
                <a:latin typeface="Libre Franklin"/>
                <a:ea typeface="Libre Franklin"/>
                <a:cs typeface="Libre Franklin"/>
                <a:sym typeface="Libre Franklin"/>
              </a:rPr>
              <a:t>Paso 3</a:t>
            </a:r>
            <a:endParaRPr/>
          </a:p>
        </p:txBody>
      </p:sp>
      <p:sp>
        <p:nvSpPr>
          <p:cNvPr id="266" name="Google Shape;266;p11"/>
          <p:cNvSpPr txBox="1"/>
          <p:nvPr/>
        </p:nvSpPr>
        <p:spPr>
          <a:xfrm>
            <a:off x="1028700" y="2110728"/>
            <a:ext cx="16230600" cy="4002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0" i="0" lang="en-US" sz="2600" u="none" cap="none" strike="noStrike">
                <a:solidFill>
                  <a:srgbClr val="003A37"/>
                </a:solidFill>
                <a:latin typeface="Libre Franklin"/>
                <a:ea typeface="Libre Franklin"/>
                <a:cs typeface="Libre Franklin"/>
                <a:sym typeface="Libre Franklin"/>
              </a:rPr>
              <a:t>Copia y pega este prompt en </a:t>
            </a:r>
            <a:r>
              <a:rPr b="0" i="0" lang="en-US" sz="2600" u="sng" cap="none" strike="noStrike">
                <a:solidFill>
                  <a:srgbClr val="2C59B7"/>
                </a:solidFill>
                <a:latin typeface="Libre Franklin"/>
                <a:ea typeface="Libre Franklin"/>
                <a:cs typeface="Libre Franklin"/>
                <a:sym typeface="Libre Franklin"/>
                <a:hlinkClick r:id="rId4">
                  <a:extLst>
                    <a:ext uri="{A12FA001-AC4F-418D-AE19-62706E023703}">
                      <ahyp:hlinkClr val="tx"/>
                    </a:ext>
                  </a:extLst>
                </a:hlinkClick>
              </a:rPr>
              <a:t>ChatGPT</a:t>
            </a:r>
            <a:r>
              <a:rPr b="0" i="0" lang="en-US" sz="2600" u="none" cap="none" strike="noStrike">
                <a:solidFill>
                  <a:srgbClr val="003A37"/>
                </a:solidFill>
                <a:latin typeface="Libre Franklin"/>
                <a:ea typeface="Libre Franklin"/>
                <a:cs typeface="Libre Franklin"/>
                <a:sym typeface="Libre Franklin"/>
              </a:rPr>
              <a:t>, y pon el enlace de tu página web en la </a:t>
            </a:r>
            <a:r>
              <a:rPr b="0" i="0" lang="en-US" sz="2600" u="none" cap="none" strike="noStrike">
                <a:solidFill>
                  <a:srgbClr val="2C59B7"/>
                </a:solidFill>
                <a:latin typeface="Libre Franklin"/>
                <a:ea typeface="Libre Franklin"/>
                <a:cs typeface="Libre Franklin"/>
                <a:sym typeface="Libre Franklin"/>
              </a:rPr>
              <a:t>[casilla azul]</a:t>
            </a:r>
            <a:r>
              <a:rPr b="0" i="0" lang="en-US" sz="2600" u="none" cap="none" strike="noStrike">
                <a:solidFill>
                  <a:srgbClr val="003A37"/>
                </a:solidFill>
                <a:latin typeface="Libre Franklin"/>
                <a:ea typeface="Libre Franklin"/>
                <a:cs typeface="Libre Franklin"/>
                <a:sym typeface="Libre Franklin"/>
              </a:rPr>
              <a:t>. </a:t>
            </a:r>
            <a:endParaRPr/>
          </a:p>
        </p:txBody>
      </p:sp>
      <p:grpSp>
        <p:nvGrpSpPr>
          <p:cNvPr id="267" name="Google Shape;267;p11"/>
          <p:cNvGrpSpPr/>
          <p:nvPr/>
        </p:nvGrpSpPr>
        <p:grpSpPr>
          <a:xfrm>
            <a:off x="1028700" y="9048946"/>
            <a:ext cx="16230600" cy="670739"/>
            <a:chOff x="0" y="-337542"/>
            <a:chExt cx="21640800" cy="894320"/>
          </a:xfrm>
        </p:grpSpPr>
        <p:grpSp>
          <p:nvGrpSpPr>
            <p:cNvPr id="268" name="Google Shape;268;p11"/>
            <p:cNvGrpSpPr/>
            <p:nvPr/>
          </p:nvGrpSpPr>
          <p:grpSpPr>
            <a:xfrm>
              <a:off x="6562523" y="-337542"/>
              <a:ext cx="5073892" cy="894320"/>
              <a:chOff x="0" y="-66675"/>
              <a:chExt cx="1002250" cy="176656"/>
            </a:xfrm>
          </p:grpSpPr>
          <p:sp>
            <p:nvSpPr>
              <p:cNvPr id="269" name="Google Shape;269;p11"/>
              <p:cNvSpPr/>
              <p:nvPr/>
            </p:nvSpPr>
            <p:spPr>
              <a:xfrm>
                <a:off x="0" y="0"/>
                <a:ext cx="1002250" cy="109981"/>
              </a:xfrm>
              <a:custGeom>
                <a:rect b="b" l="l" r="r" t="t"/>
                <a:pathLst>
                  <a:path extrusionOk="0" h="109981" w="1002250">
                    <a:moveTo>
                      <a:pt x="0" y="0"/>
                    </a:moveTo>
                    <a:lnTo>
                      <a:pt x="1002250" y="0"/>
                    </a:lnTo>
                    <a:lnTo>
                      <a:pt x="1002250" y="109981"/>
                    </a:lnTo>
                    <a:lnTo>
                      <a:pt x="0" y="109981"/>
                    </a:lnTo>
                    <a:close/>
                  </a:path>
                </a:pathLst>
              </a:custGeom>
              <a:solidFill>
                <a:srgbClr val="618ECE">
                  <a:alpha val="19607"/>
                </a:srgbClr>
              </a:solidFill>
              <a:ln>
                <a:noFill/>
              </a:ln>
            </p:spPr>
          </p:sp>
          <p:sp>
            <p:nvSpPr>
              <p:cNvPr id="270" name="Google Shape;270;p11"/>
              <p:cNvSpPr txBox="1"/>
              <p:nvPr/>
            </p:nvSpPr>
            <p:spPr>
              <a:xfrm>
                <a:off x="0" y="-66675"/>
                <a:ext cx="1002250" cy="176656"/>
              </a:xfrm>
              <a:prstGeom prst="rect">
                <a:avLst/>
              </a:prstGeom>
              <a:noFill/>
              <a:ln>
                <a:noFill/>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271" name="Google Shape;271;p11"/>
            <p:cNvSpPr txBox="1"/>
            <p:nvPr/>
          </p:nvSpPr>
          <p:spPr>
            <a:xfrm>
              <a:off x="0" y="-12394"/>
              <a:ext cx="21640800" cy="5337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i="1" lang="en-US" sz="2600" u="none" cap="none" strike="noStrike">
                  <a:solidFill>
                    <a:srgbClr val="003A37"/>
                  </a:solidFill>
                  <a:latin typeface="Libre Franklin SemiBold"/>
                  <a:ea typeface="Libre Franklin SemiBold"/>
                  <a:cs typeface="Libre Franklin SemiBold"/>
                  <a:sym typeface="Libre Franklin SemiBold"/>
                </a:rPr>
                <a:t>Importante</a:t>
              </a:r>
              <a:r>
                <a:rPr b="1" i="1" lang="en-US" sz="2600" u="none" cap="none" strike="noStrike">
                  <a:solidFill>
                    <a:srgbClr val="003A37"/>
                  </a:solidFill>
                  <a:latin typeface="Libre Franklin SemiBold"/>
                  <a:ea typeface="Libre Franklin SemiBold"/>
                  <a:cs typeface="Libre Franklin SemiBold"/>
                  <a:sym typeface="Libre Franklin SemiBold"/>
                </a:rPr>
                <a:t>:</a:t>
              </a:r>
              <a:r>
                <a:rPr b="0" i="1" lang="en-US" sz="2600" u="none" cap="none" strike="noStrike">
                  <a:solidFill>
                    <a:srgbClr val="003A37"/>
                  </a:solidFill>
                  <a:latin typeface="Libre Franklin"/>
                  <a:ea typeface="Libre Franklin"/>
                  <a:cs typeface="Libre Franklin"/>
                  <a:sym typeface="Libre Franklin"/>
                </a:rPr>
                <a:t> Haz clic en la figura “🌐- Buscar en internet" para que ChatGPT pueda acceder a tu sitio web.</a:t>
              </a:r>
              <a:endParaRPr/>
            </a:p>
          </p:txBody>
        </p:sp>
      </p:grpSp>
      <p:sp>
        <p:nvSpPr>
          <p:cNvPr id="272" name="Google Shape;272;p11"/>
          <p:cNvSpPr txBox="1"/>
          <p:nvPr/>
        </p:nvSpPr>
        <p:spPr>
          <a:xfrm>
            <a:off x="1028700" y="823860"/>
            <a:ext cx="4039907" cy="367769"/>
          </a:xfrm>
          <a:prstGeom prst="rect">
            <a:avLst/>
          </a:prstGeom>
          <a:noFill/>
          <a:ln>
            <a:noFill/>
          </a:ln>
        </p:spPr>
        <p:txBody>
          <a:bodyPr anchorCtr="0" anchor="t" bIns="0" lIns="0" spcFirstLastPara="1" rIns="0" wrap="square" tIns="0">
            <a:spAutoFit/>
          </a:bodyPr>
          <a:lstStyle/>
          <a:p>
            <a:pPr indent="0" lvl="0" marL="0" marR="0" rtl="0" algn="l">
              <a:lnSpc>
                <a:spcPct val="149976"/>
              </a:lnSpc>
              <a:spcBef>
                <a:spcPts val="0"/>
              </a:spcBef>
              <a:spcAft>
                <a:spcPts val="0"/>
              </a:spcAft>
              <a:buNone/>
            </a:pPr>
            <a:r>
              <a:rPr b="0" i="0" lang="en-US" sz="2097" u="none" cap="none" strike="noStrike">
                <a:solidFill>
                  <a:srgbClr val="063330"/>
                </a:solidFill>
                <a:latin typeface="Libre Franklin"/>
                <a:ea typeface="Libre Franklin"/>
                <a:cs typeface="Libre Franklin"/>
                <a:sym typeface="Libre Franklin"/>
              </a:rPr>
              <a:t>Perfil donante individual</a:t>
            </a:r>
            <a:endParaRPr/>
          </a:p>
        </p:txBody>
      </p:sp>
      <p:sp>
        <p:nvSpPr>
          <p:cNvPr id="273" name="Google Shape;273;p11"/>
          <p:cNvSpPr txBox="1"/>
          <p:nvPr/>
        </p:nvSpPr>
        <p:spPr>
          <a:xfrm>
            <a:off x="1544029" y="3814035"/>
            <a:ext cx="15191700" cy="4503000"/>
          </a:xfrm>
          <a:prstGeom prst="rect">
            <a:avLst/>
          </a:prstGeom>
          <a:noFill/>
          <a:ln>
            <a:noFill/>
          </a:ln>
        </p:spPr>
        <p:txBody>
          <a:bodyPr anchorCtr="0" anchor="t" bIns="0" lIns="0" spcFirstLastPara="1" rIns="0" wrap="square" tIns="0">
            <a:spAutoFit/>
          </a:bodyPr>
          <a:lstStyle/>
          <a:p>
            <a:pPr indent="0" lvl="0" marL="0" marR="0" rtl="0" algn="just">
              <a:lnSpc>
                <a:spcPct val="140000"/>
              </a:lnSpc>
              <a:spcBef>
                <a:spcPts val="0"/>
              </a:spcBef>
              <a:spcAft>
                <a:spcPts val="0"/>
              </a:spcAft>
              <a:buNone/>
            </a:pPr>
            <a:r>
              <a:rPr b="0" i="0" lang="en-US" sz="1700" u="none" cap="none" strike="noStrike">
                <a:solidFill>
                  <a:srgbClr val="003A37"/>
                </a:solidFill>
                <a:latin typeface="Libre Franklin"/>
                <a:ea typeface="Libre Franklin"/>
                <a:cs typeface="Libre Franklin"/>
                <a:sym typeface="Libre Franklin"/>
              </a:rPr>
              <a:t>Eres un experto en perfilamiento de donantes individuales para organizaciones sociales con impacto en América Latina. Tu tarea es ayudarme a construir un perfil detallado del donante ideal, basado en esta plantilla: Datos sociodemográficos (edad, ubicación, educación, ocupación, ingresos), Actividades personales, Motivaciones personales, Lo que le mueve emocionalmente, Relación con la causa, Tipo de apoyo posible, Canales preferidos, Barreras potenciales.</a:t>
            </a:r>
            <a:endParaRPr sz="1200"/>
          </a:p>
          <a:p>
            <a:pPr indent="0" lvl="0" marL="0" marR="0" rtl="0" algn="just">
              <a:lnSpc>
                <a:spcPct val="73631"/>
              </a:lnSpc>
              <a:spcBef>
                <a:spcPts val="0"/>
              </a:spcBef>
              <a:spcAft>
                <a:spcPts val="0"/>
              </a:spcAft>
              <a:buNone/>
            </a:pPr>
            <a:r>
              <a:t/>
            </a:r>
            <a:endParaRPr b="0" i="0" sz="1700" u="none" cap="none" strike="noStrike">
              <a:solidFill>
                <a:srgbClr val="003A37"/>
              </a:solidFill>
              <a:latin typeface="Libre Franklin"/>
              <a:ea typeface="Libre Franklin"/>
              <a:cs typeface="Libre Franklin"/>
              <a:sym typeface="Libre Franklin"/>
            </a:endParaRPr>
          </a:p>
          <a:p>
            <a:pPr indent="0" lvl="0" marL="0" marR="0" rtl="0" algn="just">
              <a:lnSpc>
                <a:spcPct val="140000"/>
              </a:lnSpc>
              <a:spcBef>
                <a:spcPts val="0"/>
              </a:spcBef>
              <a:spcAft>
                <a:spcPts val="0"/>
              </a:spcAft>
              <a:buNone/>
            </a:pPr>
            <a:r>
              <a:rPr b="0" i="0" lang="en-US" sz="1700" u="none" cap="none" strike="noStrike">
                <a:solidFill>
                  <a:srgbClr val="003A37"/>
                </a:solidFill>
                <a:latin typeface="Libre Franklin"/>
                <a:ea typeface="Libre Franklin"/>
                <a:cs typeface="Libre Franklin"/>
                <a:sym typeface="Libre Franklin"/>
              </a:rPr>
              <a:t>Primero, revisa cuidadosamente el sitio web de mi organización </a:t>
            </a:r>
            <a:r>
              <a:rPr b="0" i="0" lang="en-US" sz="1700" u="none" cap="none" strike="noStrike">
                <a:solidFill>
                  <a:srgbClr val="5276D1"/>
                </a:solidFill>
                <a:latin typeface="Libre Franklin"/>
                <a:ea typeface="Libre Franklin"/>
                <a:cs typeface="Libre Franklin"/>
                <a:sym typeface="Libre Franklin"/>
              </a:rPr>
              <a:t>[Link de la org.] </a:t>
            </a:r>
            <a:r>
              <a:rPr b="0" i="0" lang="en-US" sz="1700" u="none" cap="none" strike="noStrike">
                <a:solidFill>
                  <a:srgbClr val="003A37"/>
                </a:solidFill>
                <a:latin typeface="Libre Franklin"/>
                <a:ea typeface="Libre Franklin"/>
                <a:cs typeface="Libre Franklin"/>
                <a:sym typeface="Libre Franklin"/>
              </a:rPr>
              <a:t>para entender el tipo de causa, enfoque y público con el que trabajamos. </a:t>
            </a:r>
            <a:endParaRPr sz="1200"/>
          </a:p>
          <a:p>
            <a:pPr indent="0" lvl="0" marL="0" marR="0" rtl="0" algn="just">
              <a:lnSpc>
                <a:spcPct val="73631"/>
              </a:lnSpc>
              <a:spcBef>
                <a:spcPts val="0"/>
              </a:spcBef>
              <a:spcAft>
                <a:spcPts val="0"/>
              </a:spcAft>
              <a:buNone/>
            </a:pPr>
            <a:r>
              <a:t/>
            </a:r>
            <a:endParaRPr b="0" i="0" sz="1700" u="none" cap="none" strike="noStrike">
              <a:solidFill>
                <a:srgbClr val="003A37"/>
              </a:solidFill>
              <a:latin typeface="Libre Franklin"/>
              <a:ea typeface="Libre Franklin"/>
              <a:cs typeface="Libre Franklin"/>
              <a:sym typeface="Libre Franklin"/>
            </a:endParaRPr>
          </a:p>
          <a:p>
            <a:pPr indent="0" lvl="0" marL="0" marR="0" rtl="0" algn="just">
              <a:lnSpc>
                <a:spcPct val="140000"/>
              </a:lnSpc>
              <a:spcBef>
                <a:spcPts val="0"/>
              </a:spcBef>
              <a:spcAft>
                <a:spcPts val="0"/>
              </a:spcAft>
              <a:buNone/>
            </a:pPr>
            <a:r>
              <a:rPr b="0" i="0" lang="en-US" sz="1700" u="none" cap="none" strike="noStrike">
                <a:solidFill>
                  <a:srgbClr val="003A37"/>
                </a:solidFill>
                <a:latin typeface="Libre Franklin"/>
                <a:ea typeface="Libre Franklin"/>
                <a:cs typeface="Libre Franklin"/>
                <a:sym typeface="Libre Franklin"/>
              </a:rPr>
              <a:t>Luego:</a:t>
            </a:r>
            <a:endParaRPr sz="1200"/>
          </a:p>
          <a:p>
            <a:pPr indent="-192407" lvl="1" marL="410214" marR="0" rtl="0" algn="just">
              <a:lnSpc>
                <a:spcPct val="140000"/>
              </a:lnSpc>
              <a:spcBef>
                <a:spcPts val="0"/>
              </a:spcBef>
              <a:spcAft>
                <a:spcPts val="0"/>
              </a:spcAft>
              <a:buClr>
                <a:srgbClr val="003A37"/>
              </a:buClr>
              <a:buSzPts val="1700"/>
              <a:buFont typeface="Arial"/>
              <a:buChar char="•"/>
            </a:pPr>
            <a:r>
              <a:rPr b="0" i="0" lang="en-US" sz="1700" u="none" cap="none" strike="noStrike">
                <a:solidFill>
                  <a:srgbClr val="003A37"/>
                </a:solidFill>
                <a:latin typeface="Libre Franklin"/>
                <a:ea typeface="Libre Franklin"/>
                <a:cs typeface="Libre Franklin"/>
                <a:sym typeface="Libre Franklin"/>
              </a:rPr>
              <a:t>Si tienes suficiente información, comienza directamente generando una tabla completa y específica con un lenguaje claro y accionable.</a:t>
            </a:r>
            <a:endParaRPr sz="1200"/>
          </a:p>
          <a:p>
            <a:pPr indent="-192407" lvl="1" marL="410214" marR="0" rtl="0" algn="just">
              <a:lnSpc>
                <a:spcPct val="140000"/>
              </a:lnSpc>
              <a:spcBef>
                <a:spcPts val="0"/>
              </a:spcBef>
              <a:spcAft>
                <a:spcPts val="0"/>
              </a:spcAft>
              <a:buClr>
                <a:srgbClr val="003A37"/>
              </a:buClr>
              <a:buSzPts val="1700"/>
              <a:buFont typeface="Arial"/>
              <a:buChar char="•"/>
            </a:pPr>
            <a:r>
              <a:rPr b="0" i="0" lang="en-US" sz="1700" u="none" cap="none" strike="noStrike">
                <a:solidFill>
                  <a:srgbClr val="003A37"/>
                </a:solidFill>
                <a:latin typeface="Libre Franklin"/>
                <a:ea typeface="Libre Franklin"/>
                <a:cs typeface="Libre Franklin"/>
                <a:sym typeface="Libre Franklin"/>
              </a:rPr>
              <a:t>Si hay partes que no puedes completar con certeza por falta de información, toma la iniciativa de sugerir y construir hipótesis fundamentadas basadas en patrones del sector (tu sector) o en organizaciones similares a mí. Indica por qué esa hipótesis sería adecuada para mi organización.</a:t>
            </a:r>
            <a:endParaRPr sz="1200"/>
          </a:p>
          <a:p>
            <a:pPr indent="0" lvl="0" marL="0" marR="0" rtl="0" algn="just">
              <a:lnSpc>
                <a:spcPct val="73631"/>
              </a:lnSpc>
              <a:spcBef>
                <a:spcPts val="0"/>
              </a:spcBef>
              <a:spcAft>
                <a:spcPts val="0"/>
              </a:spcAft>
              <a:buNone/>
            </a:pPr>
            <a:r>
              <a:t/>
            </a:r>
            <a:endParaRPr b="0" i="0" sz="1700" u="none" cap="none" strike="noStrike">
              <a:solidFill>
                <a:srgbClr val="003A37"/>
              </a:solidFill>
              <a:latin typeface="Libre Franklin"/>
              <a:ea typeface="Libre Franklin"/>
              <a:cs typeface="Libre Franklin"/>
              <a:sym typeface="Libre Franklin"/>
            </a:endParaRPr>
          </a:p>
          <a:p>
            <a:pPr indent="0" lvl="0" marL="0" marR="0" rtl="0" algn="just">
              <a:lnSpc>
                <a:spcPct val="140000"/>
              </a:lnSpc>
              <a:spcBef>
                <a:spcPts val="0"/>
              </a:spcBef>
              <a:spcAft>
                <a:spcPts val="0"/>
              </a:spcAft>
              <a:buNone/>
            </a:pPr>
            <a:r>
              <a:rPr b="0" i="0" lang="en-US" sz="1700" u="none" cap="none" strike="noStrike">
                <a:solidFill>
                  <a:srgbClr val="003A37"/>
                </a:solidFill>
                <a:latin typeface="Libre Franklin"/>
                <a:ea typeface="Libre Franklin"/>
                <a:cs typeface="Libre Franklin"/>
                <a:sym typeface="Libre Franklin"/>
              </a:rPr>
              <a:t>Al final, entrégame una tabla con descripciones específicas por categoría (evita respuestas genéricas como “personas comprometidas con el cambio” o “profesionales interesados en ayudar”).</a:t>
            </a:r>
            <a:endParaRPr sz="12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277" name="Shape 277"/>
        <p:cNvGrpSpPr/>
        <p:nvPr/>
      </p:nvGrpSpPr>
      <p:grpSpPr>
        <a:xfrm>
          <a:off x="0" y="0"/>
          <a:ext cx="0" cy="0"/>
          <a:chOff x="0" y="0"/>
          <a:chExt cx="0" cy="0"/>
        </a:xfrm>
      </p:grpSpPr>
      <p:sp>
        <p:nvSpPr>
          <p:cNvPr id="278" name="Google Shape;278;p12"/>
          <p:cNvSpPr/>
          <p:nvPr/>
        </p:nvSpPr>
        <p:spPr>
          <a:xfrm>
            <a:off x="15180988" y="639344"/>
            <a:ext cx="2298781" cy="778712"/>
          </a:xfrm>
          <a:custGeom>
            <a:rect b="b" l="l" r="r" t="t"/>
            <a:pathLst>
              <a:path extrusionOk="0" h="778712" w="2298781">
                <a:moveTo>
                  <a:pt x="0" y="0"/>
                </a:moveTo>
                <a:lnTo>
                  <a:pt x="2298780" y="0"/>
                </a:lnTo>
                <a:lnTo>
                  <a:pt x="2298780" y="778712"/>
                </a:lnTo>
                <a:lnTo>
                  <a:pt x="0" y="778712"/>
                </a:lnTo>
                <a:lnTo>
                  <a:pt x="0" y="0"/>
                </a:lnTo>
                <a:close/>
              </a:path>
            </a:pathLst>
          </a:custGeom>
          <a:blipFill rotWithShape="1">
            <a:blip r:embed="rId3">
              <a:alphaModFix/>
            </a:blip>
            <a:stretch>
              <a:fillRect b="0" l="0" r="0" t="0"/>
            </a:stretch>
          </a:blipFill>
          <a:ln>
            <a:noFill/>
          </a:ln>
        </p:spPr>
      </p:sp>
      <p:sp>
        <p:nvSpPr>
          <p:cNvPr id="279" name="Google Shape;279;p12"/>
          <p:cNvSpPr txBox="1"/>
          <p:nvPr/>
        </p:nvSpPr>
        <p:spPr>
          <a:xfrm>
            <a:off x="1028700" y="823860"/>
            <a:ext cx="4039907" cy="352529"/>
          </a:xfrm>
          <a:prstGeom prst="rect">
            <a:avLst/>
          </a:prstGeom>
          <a:noFill/>
          <a:ln>
            <a:noFill/>
          </a:ln>
        </p:spPr>
        <p:txBody>
          <a:bodyPr anchorCtr="0" anchor="t" bIns="0" lIns="0" spcFirstLastPara="1" rIns="0" wrap="square" tIns="0">
            <a:spAutoFit/>
          </a:bodyPr>
          <a:lstStyle/>
          <a:p>
            <a:pPr indent="0" lvl="0" marL="0" marR="0" rtl="0" algn="l">
              <a:lnSpc>
                <a:spcPct val="150050"/>
              </a:lnSpc>
              <a:spcBef>
                <a:spcPts val="0"/>
              </a:spcBef>
              <a:spcAft>
                <a:spcPts val="0"/>
              </a:spcAft>
              <a:buNone/>
            </a:pPr>
            <a:r>
              <a:rPr b="0" i="0" lang="en-US" sz="1996" u="none" cap="none" strike="noStrike">
                <a:solidFill>
                  <a:srgbClr val="063330"/>
                </a:solidFill>
                <a:latin typeface="Libre Franklin"/>
                <a:ea typeface="Libre Franklin"/>
                <a:cs typeface="Libre Franklin"/>
                <a:sym typeface="Libre Franklin"/>
              </a:rPr>
              <a:t>Perfil individual</a:t>
            </a:r>
            <a:endParaRPr/>
          </a:p>
        </p:txBody>
      </p:sp>
      <p:grpSp>
        <p:nvGrpSpPr>
          <p:cNvPr id="280" name="Google Shape;280;p12"/>
          <p:cNvGrpSpPr/>
          <p:nvPr/>
        </p:nvGrpSpPr>
        <p:grpSpPr>
          <a:xfrm>
            <a:off x="0" y="-36165"/>
            <a:ext cx="509281" cy="2451114"/>
            <a:chOff x="0" y="-9525"/>
            <a:chExt cx="134132" cy="645561"/>
          </a:xfrm>
        </p:grpSpPr>
        <p:sp>
          <p:nvSpPr>
            <p:cNvPr id="281" name="Google Shape;281;p12"/>
            <p:cNvSpPr/>
            <p:nvPr/>
          </p:nvSpPr>
          <p:spPr>
            <a:xfrm>
              <a:off x="0" y="0"/>
              <a:ext cx="134132" cy="636036"/>
            </a:xfrm>
            <a:custGeom>
              <a:rect b="b" l="l" r="r" t="t"/>
              <a:pathLst>
                <a:path extrusionOk="0" h="636036" w="134132">
                  <a:moveTo>
                    <a:pt x="0" y="0"/>
                  </a:moveTo>
                  <a:lnTo>
                    <a:pt x="134132" y="0"/>
                  </a:lnTo>
                  <a:lnTo>
                    <a:pt x="134132" y="636036"/>
                  </a:lnTo>
                  <a:lnTo>
                    <a:pt x="0" y="636036"/>
                  </a:lnTo>
                  <a:close/>
                </a:path>
              </a:pathLst>
            </a:custGeom>
            <a:solidFill>
              <a:srgbClr val="486EC8"/>
            </a:solidFill>
            <a:ln>
              <a:noFill/>
            </a:ln>
          </p:spPr>
        </p:sp>
        <p:sp>
          <p:nvSpPr>
            <p:cNvPr id="282" name="Google Shape;282;p12"/>
            <p:cNvSpPr txBox="1"/>
            <p:nvPr/>
          </p:nvSpPr>
          <p:spPr>
            <a:xfrm>
              <a:off x="0" y="-9525"/>
              <a:ext cx="134132" cy="645561"/>
            </a:xfrm>
            <a:prstGeom prst="rect">
              <a:avLst/>
            </a:prstGeom>
            <a:noFill/>
            <a:ln>
              <a:noFill/>
            </a:ln>
          </p:spPr>
          <p:txBody>
            <a:bodyPr anchorCtr="0" anchor="ctr" bIns="50800" lIns="50800" spcFirstLastPara="1" rIns="50800" wrap="square" tIns="50800">
              <a:noAutofit/>
            </a:bodyPr>
            <a:lstStyle/>
            <a:p>
              <a:pPr indent="0" lvl="0" marL="0" marR="0" rtl="0" algn="ctr">
                <a:lnSpc>
                  <a:spcPct val="152611"/>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283" name="Google Shape;283;p12"/>
          <p:cNvSpPr txBox="1"/>
          <p:nvPr/>
        </p:nvSpPr>
        <p:spPr>
          <a:xfrm rot="-5400000">
            <a:off x="-366830" y="1042336"/>
            <a:ext cx="1233415" cy="306705"/>
          </a:xfrm>
          <a:prstGeom prst="rect">
            <a:avLst/>
          </a:prstGeom>
          <a:noFill/>
          <a:ln>
            <a:noFill/>
          </a:ln>
        </p:spPr>
        <p:txBody>
          <a:bodyPr anchorCtr="0" anchor="t" bIns="0" lIns="0" spcFirstLastPara="1" rIns="0" wrap="square" tIns="0">
            <a:spAutoFit/>
          </a:bodyPr>
          <a:lstStyle/>
          <a:p>
            <a:pPr indent="0" lvl="0" marL="0" marR="0" rtl="0" algn="ctr">
              <a:lnSpc>
                <a:spcPct val="123000"/>
              </a:lnSpc>
              <a:spcBef>
                <a:spcPts val="0"/>
              </a:spcBef>
              <a:spcAft>
                <a:spcPts val="0"/>
              </a:spcAft>
              <a:buNone/>
            </a:pPr>
            <a:r>
              <a:rPr b="0" i="0" lang="en-US" sz="2000" u="none" cap="none" strike="noStrike">
                <a:solidFill>
                  <a:srgbClr val="F2F2F2"/>
                </a:solidFill>
                <a:latin typeface="Libre Franklin"/>
                <a:ea typeface="Libre Franklin"/>
                <a:cs typeface="Libre Franklin"/>
                <a:sym typeface="Libre Franklin"/>
              </a:rPr>
              <a:t>Paso 3</a:t>
            </a:r>
            <a:endParaRPr/>
          </a:p>
        </p:txBody>
      </p:sp>
      <p:grpSp>
        <p:nvGrpSpPr>
          <p:cNvPr id="284" name="Google Shape;284;p12"/>
          <p:cNvGrpSpPr/>
          <p:nvPr/>
        </p:nvGrpSpPr>
        <p:grpSpPr>
          <a:xfrm>
            <a:off x="1036824" y="3391198"/>
            <a:ext cx="16222530" cy="4846712"/>
            <a:chOff x="0" y="0"/>
            <a:chExt cx="4272600" cy="1276500"/>
          </a:xfrm>
        </p:grpSpPr>
        <p:sp>
          <p:nvSpPr>
            <p:cNvPr id="285" name="Google Shape;285;p12"/>
            <p:cNvSpPr/>
            <p:nvPr/>
          </p:nvSpPr>
          <p:spPr>
            <a:xfrm>
              <a:off x="0" y="0"/>
              <a:ext cx="4272586" cy="1276416"/>
            </a:xfrm>
            <a:custGeom>
              <a:rect b="b" l="l" r="r" t="t"/>
              <a:pathLst>
                <a:path extrusionOk="0" h="1276416" w="4272586">
                  <a:moveTo>
                    <a:pt x="0" y="0"/>
                  </a:moveTo>
                  <a:lnTo>
                    <a:pt x="4272586" y="0"/>
                  </a:lnTo>
                  <a:lnTo>
                    <a:pt x="4272586" y="1276416"/>
                  </a:lnTo>
                  <a:lnTo>
                    <a:pt x="0" y="1276416"/>
                  </a:lnTo>
                  <a:close/>
                </a:path>
              </a:pathLst>
            </a:custGeom>
            <a:solidFill>
              <a:srgbClr val="FFFFFF"/>
            </a:solidFill>
            <a:ln cap="sq" cmpd="sng" w="38100">
              <a:solidFill>
                <a:srgbClr val="486EC8"/>
              </a:solidFill>
              <a:prstDash val="solid"/>
              <a:miter lim="8000"/>
              <a:headEnd len="sm" w="sm" type="none"/>
              <a:tailEnd len="sm" w="sm" type="none"/>
            </a:ln>
          </p:spPr>
        </p:sp>
        <p:sp>
          <p:nvSpPr>
            <p:cNvPr id="286" name="Google Shape;286;p12"/>
            <p:cNvSpPr txBox="1"/>
            <p:nvPr/>
          </p:nvSpPr>
          <p:spPr>
            <a:xfrm>
              <a:off x="0" y="0"/>
              <a:ext cx="4272600" cy="1276500"/>
            </a:xfrm>
            <a:prstGeom prst="rect">
              <a:avLst/>
            </a:prstGeom>
            <a:noFill/>
            <a:ln>
              <a:noFill/>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287" name="Google Shape;287;p12"/>
          <p:cNvGrpSpPr/>
          <p:nvPr/>
        </p:nvGrpSpPr>
        <p:grpSpPr>
          <a:xfrm>
            <a:off x="1500375" y="3092200"/>
            <a:ext cx="2665229" cy="562226"/>
            <a:chOff x="0" y="0"/>
            <a:chExt cx="709800" cy="157504"/>
          </a:xfrm>
        </p:grpSpPr>
        <p:sp>
          <p:nvSpPr>
            <p:cNvPr id="288" name="Google Shape;288;p12"/>
            <p:cNvSpPr/>
            <p:nvPr/>
          </p:nvSpPr>
          <p:spPr>
            <a:xfrm>
              <a:off x="0" y="0"/>
              <a:ext cx="709732" cy="157504"/>
            </a:xfrm>
            <a:custGeom>
              <a:rect b="b" l="l" r="r" t="t"/>
              <a:pathLst>
                <a:path extrusionOk="0" h="157504" w="709732">
                  <a:moveTo>
                    <a:pt x="0" y="0"/>
                  </a:moveTo>
                  <a:lnTo>
                    <a:pt x="709732" y="0"/>
                  </a:lnTo>
                  <a:lnTo>
                    <a:pt x="709732" y="157504"/>
                  </a:lnTo>
                  <a:lnTo>
                    <a:pt x="0" y="157504"/>
                  </a:lnTo>
                  <a:close/>
                </a:path>
              </a:pathLst>
            </a:custGeom>
            <a:solidFill>
              <a:srgbClr val="486EC8"/>
            </a:solidFill>
            <a:ln>
              <a:noFill/>
            </a:ln>
          </p:spPr>
        </p:sp>
        <p:sp>
          <p:nvSpPr>
            <p:cNvPr id="289" name="Google Shape;289;p12"/>
            <p:cNvSpPr txBox="1"/>
            <p:nvPr/>
          </p:nvSpPr>
          <p:spPr>
            <a:xfrm>
              <a:off x="0" y="4"/>
              <a:ext cx="709800" cy="157500"/>
            </a:xfrm>
            <a:prstGeom prst="rect">
              <a:avLst/>
            </a:prstGeom>
            <a:noFill/>
            <a:ln>
              <a:noFill/>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290" name="Google Shape;290;p12"/>
          <p:cNvSpPr txBox="1"/>
          <p:nvPr/>
        </p:nvSpPr>
        <p:spPr>
          <a:xfrm>
            <a:off x="1810028" y="3186350"/>
            <a:ext cx="3012900" cy="307500"/>
          </a:xfrm>
          <a:prstGeom prst="rect">
            <a:avLst/>
          </a:prstGeom>
          <a:noFill/>
          <a:ln>
            <a:noFill/>
          </a:ln>
        </p:spPr>
        <p:txBody>
          <a:bodyPr anchorCtr="0" anchor="t" bIns="0" lIns="0" spcFirstLastPara="1" rIns="0" wrap="square" tIns="0">
            <a:spAutoFit/>
          </a:bodyPr>
          <a:lstStyle/>
          <a:p>
            <a:pPr indent="0" lvl="0" marL="0" marR="0" rtl="0" algn="l">
              <a:lnSpc>
                <a:spcPct val="150050"/>
              </a:lnSpc>
              <a:spcBef>
                <a:spcPts val="0"/>
              </a:spcBef>
              <a:spcAft>
                <a:spcPts val="0"/>
              </a:spcAft>
              <a:buNone/>
            </a:pPr>
            <a:r>
              <a:rPr i="0" lang="en-US" sz="1996" u="none" cap="none" strike="noStrike">
                <a:solidFill>
                  <a:srgbClr val="FFFFFF"/>
                </a:solidFill>
                <a:latin typeface="Libre Franklin SemiBold"/>
                <a:ea typeface="Libre Franklin SemiBold"/>
                <a:cs typeface="Libre Franklin SemiBold"/>
                <a:sym typeface="Libre Franklin SemiBold"/>
              </a:rPr>
              <a:t>Prompt adicional</a:t>
            </a:r>
            <a:endParaRPr>
              <a:latin typeface="Libre Franklin SemiBold"/>
              <a:ea typeface="Libre Franklin SemiBold"/>
              <a:cs typeface="Libre Franklin SemiBold"/>
              <a:sym typeface="Libre Franklin SemiBold"/>
            </a:endParaRPr>
          </a:p>
        </p:txBody>
      </p:sp>
      <p:sp>
        <p:nvSpPr>
          <p:cNvPr id="291" name="Google Shape;291;p12"/>
          <p:cNvSpPr txBox="1"/>
          <p:nvPr/>
        </p:nvSpPr>
        <p:spPr>
          <a:xfrm>
            <a:off x="1500366" y="4033109"/>
            <a:ext cx="15180900" cy="3576600"/>
          </a:xfrm>
          <a:prstGeom prst="rect">
            <a:avLst/>
          </a:prstGeom>
          <a:noFill/>
          <a:ln>
            <a:noFill/>
          </a:ln>
        </p:spPr>
        <p:txBody>
          <a:bodyPr anchorCtr="0" anchor="t" bIns="0" lIns="0" spcFirstLastPara="1" rIns="0" wrap="square" tIns="0">
            <a:spAutoFit/>
          </a:bodyPr>
          <a:lstStyle/>
          <a:p>
            <a:pPr indent="0" lvl="0" marL="0" marR="0" rtl="0" algn="l">
              <a:lnSpc>
                <a:spcPct val="140100"/>
              </a:lnSpc>
              <a:spcBef>
                <a:spcPts val="0"/>
              </a:spcBef>
              <a:spcAft>
                <a:spcPts val="0"/>
              </a:spcAft>
              <a:buNone/>
            </a:pPr>
            <a:r>
              <a:rPr b="0" i="0" lang="en-US" sz="1800" u="none" cap="none" strike="noStrike">
                <a:solidFill>
                  <a:srgbClr val="003A37"/>
                </a:solidFill>
                <a:latin typeface="Libre Franklin"/>
                <a:ea typeface="Libre Franklin"/>
                <a:cs typeface="Libre Franklin"/>
                <a:sym typeface="Libre Franklin"/>
              </a:rPr>
              <a:t>A partir del perfil detallado del donante individual que ya construimos, tu tarea ahora es identificar los 4 perfiles de donantes individuales más probables y estratégicos para mi organización. </a:t>
            </a:r>
            <a:endParaRPr sz="1800"/>
          </a:p>
          <a:p>
            <a:pPr indent="0" lvl="0" marL="0" marR="0" rtl="0" algn="l">
              <a:lnSpc>
                <a:spcPct val="70090"/>
              </a:lnSpc>
              <a:spcBef>
                <a:spcPts val="0"/>
              </a:spcBef>
              <a:spcAft>
                <a:spcPts val="0"/>
              </a:spcAft>
              <a:buNone/>
            </a:pPr>
            <a:r>
              <a:t/>
            </a:r>
            <a:endParaRPr b="0" i="0" sz="1800" u="none" cap="none" strike="noStrike">
              <a:solidFill>
                <a:srgbClr val="003A37"/>
              </a:solidFill>
              <a:latin typeface="Libre Franklin"/>
              <a:ea typeface="Libre Franklin"/>
              <a:cs typeface="Libre Franklin"/>
              <a:sym typeface="Libre Franklin"/>
            </a:endParaRPr>
          </a:p>
          <a:p>
            <a:pPr indent="0" lvl="0" marL="0" marR="0" rtl="0" algn="l">
              <a:lnSpc>
                <a:spcPct val="140100"/>
              </a:lnSpc>
              <a:spcBef>
                <a:spcPts val="0"/>
              </a:spcBef>
              <a:spcAft>
                <a:spcPts val="0"/>
              </a:spcAft>
              <a:buNone/>
            </a:pPr>
            <a:r>
              <a:rPr b="0" i="0" lang="en-US" sz="1800" u="none" cap="none" strike="noStrike">
                <a:solidFill>
                  <a:srgbClr val="003A37"/>
                </a:solidFill>
                <a:latin typeface="Libre Franklin"/>
                <a:ea typeface="Libre Franklin"/>
                <a:cs typeface="Libre Franklin"/>
                <a:sym typeface="Libre Franklin"/>
              </a:rPr>
              <a:t>Para cada perfil, genera: </a:t>
            </a:r>
            <a:endParaRPr sz="1800"/>
          </a:p>
          <a:p>
            <a:pPr indent="-203138" lvl="1" marL="431041" marR="0" rtl="0" algn="l">
              <a:lnSpc>
                <a:spcPct val="140100"/>
              </a:lnSpc>
              <a:spcBef>
                <a:spcPts val="0"/>
              </a:spcBef>
              <a:spcAft>
                <a:spcPts val="0"/>
              </a:spcAft>
              <a:buClr>
                <a:srgbClr val="003A37"/>
              </a:buClr>
              <a:buSzPts val="1800"/>
              <a:buFont typeface="Arial"/>
              <a:buChar char="•"/>
            </a:pPr>
            <a:r>
              <a:rPr b="0" i="0" lang="en-US" sz="1800" u="none" cap="none" strike="noStrike">
                <a:solidFill>
                  <a:srgbClr val="003A37"/>
                </a:solidFill>
                <a:latin typeface="Libre Franklin"/>
                <a:ea typeface="Libre Franklin"/>
                <a:cs typeface="Libre Franklin"/>
                <a:sym typeface="Libre Franklin"/>
              </a:rPr>
              <a:t>Una breve descripción de máximo 3 líneas: Incluye datos demográficos clave, motivaciones personales, causas afines y poder adquisitivo estimado. Asegúrate de que tengan capacidad económica suficiente para donar. No incluyas perfiles con probabilidad baja de donar (por ejemplo, personas con ingresos muy limitados o ya sobrecargadas en otras causas). </a:t>
            </a:r>
            <a:endParaRPr sz="1800"/>
          </a:p>
          <a:p>
            <a:pPr indent="-203138" lvl="1" marL="431041" marR="0" rtl="0" algn="l">
              <a:lnSpc>
                <a:spcPct val="140100"/>
              </a:lnSpc>
              <a:spcBef>
                <a:spcPts val="0"/>
              </a:spcBef>
              <a:spcAft>
                <a:spcPts val="0"/>
              </a:spcAft>
              <a:buClr>
                <a:srgbClr val="003A37"/>
              </a:buClr>
              <a:buSzPts val="1800"/>
              <a:buFont typeface="Arial"/>
              <a:buChar char="•"/>
            </a:pPr>
            <a:r>
              <a:rPr b="0" i="0" lang="en-US" sz="1800" u="none" cap="none" strike="noStrike">
                <a:solidFill>
                  <a:srgbClr val="003A37"/>
                </a:solidFill>
                <a:latin typeface="Libre Franklin"/>
                <a:ea typeface="Libre Franklin"/>
                <a:cs typeface="Libre Franklin"/>
                <a:sym typeface="Libre Franklin"/>
              </a:rPr>
              <a:t>Crea una tabla por cada perfil con los siguientes criterios, orientados a facilitar la búsqueda de personas similares en LinkedIn, bases de datos o redes personales: Criterio Detalle específico Profesión o título laboral  Industria o sector  Tipo de organización (por ejemplo: ONG, empresa, fundación) Intereses o causas afines  Comportamiento de donación (si aplica) Ubicación (si es relevante para la causa)</a:t>
            </a:r>
            <a:endParaRPr sz="1800"/>
          </a:p>
        </p:txBody>
      </p:sp>
      <p:sp>
        <p:nvSpPr>
          <p:cNvPr id="292" name="Google Shape;292;p12"/>
          <p:cNvSpPr txBox="1"/>
          <p:nvPr/>
        </p:nvSpPr>
        <p:spPr>
          <a:xfrm>
            <a:off x="1028700" y="1508175"/>
            <a:ext cx="16230600" cy="4002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i="0" lang="en-US" sz="2600" u="sng" cap="none" strike="noStrike">
                <a:solidFill>
                  <a:srgbClr val="003A37"/>
                </a:solidFill>
                <a:latin typeface="Libre Franklin SemiBold"/>
                <a:ea typeface="Libre Franklin SemiBold"/>
                <a:cs typeface="Libre Franklin SemiBold"/>
                <a:sym typeface="Libre Franklin SemiBold"/>
              </a:rPr>
              <a:t>Bonus: </a:t>
            </a:r>
            <a:r>
              <a:rPr i="0" lang="en-US" sz="2600" u="none" cap="none" strike="noStrike">
                <a:solidFill>
                  <a:srgbClr val="003A37"/>
                </a:solidFill>
                <a:latin typeface="Libre Franklin SemiBold"/>
                <a:ea typeface="Libre Franklin SemiBold"/>
                <a:cs typeface="Libre Franklin SemiBold"/>
                <a:sym typeface="Libre Franklin SemiBold"/>
              </a:rPr>
              <a:t>Convierte tus perfiles en criterios de búsqueda</a:t>
            </a:r>
            <a:endParaRPr>
              <a:latin typeface="Libre Franklin SemiBold"/>
              <a:ea typeface="Libre Franklin SemiBold"/>
              <a:cs typeface="Libre Franklin SemiBold"/>
              <a:sym typeface="Libre Franklin SemiBold"/>
            </a:endParaRPr>
          </a:p>
        </p:txBody>
      </p:sp>
      <p:sp>
        <p:nvSpPr>
          <p:cNvPr id="293" name="Google Shape;293;p12"/>
          <p:cNvSpPr txBox="1"/>
          <p:nvPr/>
        </p:nvSpPr>
        <p:spPr>
          <a:xfrm>
            <a:off x="1028700" y="2110728"/>
            <a:ext cx="16230600" cy="4002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0" i="0" lang="en-US" sz="2600" u="none" cap="none" strike="noStrike">
                <a:solidFill>
                  <a:srgbClr val="003A37"/>
                </a:solidFill>
                <a:latin typeface="Libre Franklin"/>
                <a:ea typeface="Libre Franklin"/>
                <a:cs typeface="Libre Franklin"/>
                <a:sym typeface="Libre Franklin"/>
              </a:rPr>
              <a:t>En el </a:t>
            </a:r>
            <a:r>
              <a:rPr i="0" lang="en-US" sz="2600" u="none" cap="none" strike="noStrike">
                <a:solidFill>
                  <a:srgbClr val="003A37"/>
                </a:solidFill>
                <a:latin typeface="Libre Franklin SemiBold"/>
                <a:ea typeface="Libre Franklin SemiBold"/>
                <a:cs typeface="Libre Franklin SemiBold"/>
                <a:sym typeface="Libre Franklin SemiBold"/>
              </a:rPr>
              <a:t>mismo chat</a:t>
            </a:r>
            <a:r>
              <a:rPr b="0" i="0" lang="en-US" sz="2600" u="none" cap="none" strike="noStrike">
                <a:solidFill>
                  <a:srgbClr val="003A37"/>
                </a:solidFill>
                <a:latin typeface="Libre Franklin"/>
                <a:ea typeface="Libre Franklin"/>
                <a:cs typeface="Libre Franklin"/>
                <a:sym typeface="Libre Franklin"/>
              </a:rPr>
              <a:t> del prompt anterior, copia y pega este</a:t>
            </a:r>
            <a:r>
              <a:rPr lang="en-US" sz="2600">
                <a:solidFill>
                  <a:srgbClr val="003A37"/>
                </a:solidFill>
                <a:latin typeface="Libre Franklin"/>
                <a:ea typeface="Libre Franklin"/>
                <a:cs typeface="Libre Franklin"/>
                <a:sym typeface="Libre Franklin"/>
              </a:rPr>
              <a:t>.</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297" name="Shape 297"/>
        <p:cNvGrpSpPr/>
        <p:nvPr/>
      </p:nvGrpSpPr>
      <p:grpSpPr>
        <a:xfrm>
          <a:off x="0" y="0"/>
          <a:ext cx="0" cy="0"/>
          <a:chOff x="0" y="0"/>
          <a:chExt cx="0" cy="0"/>
        </a:xfrm>
      </p:grpSpPr>
      <p:sp>
        <p:nvSpPr>
          <p:cNvPr id="298" name="Google Shape;298;g375b1f43d66_0_51"/>
          <p:cNvSpPr txBox="1"/>
          <p:nvPr/>
        </p:nvSpPr>
        <p:spPr>
          <a:xfrm>
            <a:off x="1028700" y="933450"/>
            <a:ext cx="16451100" cy="738900"/>
          </a:xfrm>
          <a:prstGeom prst="rect">
            <a:avLst/>
          </a:prstGeom>
          <a:noFill/>
          <a:ln>
            <a:noFill/>
          </a:ln>
        </p:spPr>
        <p:txBody>
          <a:bodyPr anchorCtr="0" anchor="t" bIns="0" lIns="0" spcFirstLastPara="1" rIns="0" wrap="square" tIns="0">
            <a:spAutoFit/>
          </a:bodyPr>
          <a:lstStyle/>
          <a:p>
            <a:pPr indent="0" lvl="0" marL="0" marR="0" rtl="0" algn="l">
              <a:lnSpc>
                <a:spcPct val="139979"/>
              </a:lnSpc>
              <a:spcBef>
                <a:spcPts val="0"/>
              </a:spcBef>
              <a:spcAft>
                <a:spcPts val="0"/>
              </a:spcAft>
              <a:buNone/>
            </a:pPr>
            <a:r>
              <a:rPr b="1" i="0" lang="en-US" sz="4800" u="none" cap="none" strike="noStrike">
                <a:solidFill>
                  <a:srgbClr val="003A37"/>
                </a:solidFill>
                <a:latin typeface="Libre Franklin SemiBold"/>
                <a:ea typeface="Libre Franklin SemiBold"/>
                <a:cs typeface="Libre Franklin SemiBold"/>
                <a:sym typeface="Libre Franklin SemiBold"/>
              </a:rPr>
              <a:t>Genera tu lista de potenciales donantes con IA</a:t>
            </a:r>
            <a:endParaRPr/>
          </a:p>
        </p:txBody>
      </p:sp>
      <p:sp>
        <p:nvSpPr>
          <p:cNvPr id="299" name="Google Shape;299;g375b1f43d66_0_51"/>
          <p:cNvSpPr/>
          <p:nvPr/>
        </p:nvSpPr>
        <p:spPr>
          <a:xfrm>
            <a:off x="15180988" y="639344"/>
            <a:ext cx="2298781" cy="778712"/>
          </a:xfrm>
          <a:custGeom>
            <a:rect b="b" l="l" r="r" t="t"/>
            <a:pathLst>
              <a:path extrusionOk="0" h="778712" w="2298781">
                <a:moveTo>
                  <a:pt x="0" y="0"/>
                </a:moveTo>
                <a:lnTo>
                  <a:pt x="2298780" y="0"/>
                </a:lnTo>
                <a:lnTo>
                  <a:pt x="2298780" y="778712"/>
                </a:lnTo>
                <a:lnTo>
                  <a:pt x="0" y="778712"/>
                </a:lnTo>
                <a:lnTo>
                  <a:pt x="0" y="0"/>
                </a:lnTo>
                <a:close/>
              </a:path>
            </a:pathLst>
          </a:custGeom>
          <a:blipFill rotWithShape="1">
            <a:blip r:embed="rId3">
              <a:alphaModFix/>
            </a:blip>
            <a:stretch>
              <a:fillRect b="0" l="0" r="0" t="0"/>
            </a:stretch>
          </a:blipFill>
          <a:ln>
            <a:noFill/>
          </a:ln>
        </p:spPr>
      </p:sp>
      <p:sp>
        <p:nvSpPr>
          <p:cNvPr id="300" name="Google Shape;300;g375b1f43d66_0_51"/>
          <p:cNvSpPr txBox="1"/>
          <p:nvPr/>
        </p:nvSpPr>
        <p:spPr>
          <a:xfrm>
            <a:off x="1028700" y="1854185"/>
            <a:ext cx="16230600" cy="9606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0" i="0" lang="en-US" sz="2600" u="none" cap="none" strike="noStrike">
                <a:solidFill>
                  <a:srgbClr val="003A37"/>
                </a:solidFill>
                <a:latin typeface="Libre Franklin"/>
                <a:ea typeface="Libre Franklin"/>
                <a:cs typeface="Libre Franklin"/>
                <a:sym typeface="Libre Franklin"/>
              </a:rPr>
              <a:t>Ahora que conoces el perfil, úsalo para que la IA te sugiera donantes potenciales alineados a tu causa, ahorrando tiempo en investigación y brindando un punto de partida para tu prospección.</a:t>
            </a:r>
            <a:endParaRPr/>
          </a:p>
        </p:txBody>
      </p:sp>
      <p:grpSp>
        <p:nvGrpSpPr>
          <p:cNvPr id="301" name="Google Shape;301;g375b1f43d66_0_51"/>
          <p:cNvGrpSpPr/>
          <p:nvPr/>
        </p:nvGrpSpPr>
        <p:grpSpPr>
          <a:xfrm>
            <a:off x="1029510" y="3824200"/>
            <a:ext cx="13995424" cy="1078635"/>
            <a:chOff x="0" y="-66675"/>
            <a:chExt cx="5003548" cy="357697"/>
          </a:xfrm>
        </p:grpSpPr>
        <p:sp>
          <p:nvSpPr>
            <p:cNvPr id="302" name="Google Shape;302;g375b1f43d66_0_51"/>
            <p:cNvSpPr/>
            <p:nvPr/>
          </p:nvSpPr>
          <p:spPr>
            <a:xfrm>
              <a:off x="0" y="0"/>
              <a:ext cx="5003548" cy="291022"/>
            </a:xfrm>
            <a:custGeom>
              <a:rect b="b" l="l" r="r" t="t"/>
              <a:pathLst>
                <a:path extrusionOk="0" h="291022" w="5003548">
                  <a:moveTo>
                    <a:pt x="0" y="0"/>
                  </a:moveTo>
                  <a:lnTo>
                    <a:pt x="5003548" y="0"/>
                  </a:lnTo>
                  <a:lnTo>
                    <a:pt x="5003548" y="291022"/>
                  </a:lnTo>
                  <a:lnTo>
                    <a:pt x="0" y="291022"/>
                  </a:lnTo>
                  <a:close/>
                </a:path>
              </a:pathLst>
            </a:custGeom>
            <a:solidFill>
              <a:srgbClr val="000000">
                <a:alpha val="0"/>
              </a:srgbClr>
            </a:solidFill>
            <a:ln cap="sq" cmpd="sng" w="28575">
              <a:solidFill>
                <a:srgbClr val="16625B"/>
              </a:solidFill>
              <a:prstDash val="solid"/>
              <a:miter lim="8000"/>
              <a:headEnd len="sm" w="sm" type="none"/>
              <a:tailEnd len="sm" w="sm" type="none"/>
            </a:ln>
          </p:spPr>
        </p:sp>
        <p:sp>
          <p:nvSpPr>
            <p:cNvPr id="303" name="Google Shape;303;g375b1f43d66_0_51"/>
            <p:cNvSpPr txBox="1"/>
            <p:nvPr/>
          </p:nvSpPr>
          <p:spPr>
            <a:xfrm>
              <a:off x="0" y="-66675"/>
              <a:ext cx="5003400" cy="357600"/>
            </a:xfrm>
            <a:prstGeom prst="rect">
              <a:avLst/>
            </a:prstGeom>
            <a:noFill/>
            <a:ln>
              <a:noFill/>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p:txBody>
        </p:sp>
      </p:grpSp>
      <p:grpSp>
        <p:nvGrpSpPr>
          <p:cNvPr id="304" name="Google Shape;304;g375b1f43d66_0_51"/>
          <p:cNvGrpSpPr/>
          <p:nvPr/>
        </p:nvGrpSpPr>
        <p:grpSpPr>
          <a:xfrm>
            <a:off x="1029565" y="3824204"/>
            <a:ext cx="900474" cy="1078635"/>
            <a:chOff x="0" y="-66675"/>
            <a:chExt cx="298615" cy="357697"/>
          </a:xfrm>
        </p:grpSpPr>
        <p:sp>
          <p:nvSpPr>
            <p:cNvPr id="305" name="Google Shape;305;g375b1f43d66_0_51"/>
            <p:cNvSpPr/>
            <p:nvPr/>
          </p:nvSpPr>
          <p:spPr>
            <a:xfrm>
              <a:off x="0" y="0"/>
              <a:ext cx="298615" cy="291022"/>
            </a:xfrm>
            <a:custGeom>
              <a:rect b="b" l="l" r="r" t="t"/>
              <a:pathLst>
                <a:path extrusionOk="0" h="291022" w="298615">
                  <a:moveTo>
                    <a:pt x="0" y="0"/>
                  </a:moveTo>
                  <a:lnTo>
                    <a:pt x="298615" y="0"/>
                  </a:lnTo>
                  <a:lnTo>
                    <a:pt x="298615" y="291022"/>
                  </a:lnTo>
                  <a:lnTo>
                    <a:pt x="0" y="291022"/>
                  </a:lnTo>
                  <a:close/>
                </a:path>
              </a:pathLst>
            </a:custGeom>
            <a:solidFill>
              <a:srgbClr val="16625B"/>
            </a:solidFill>
            <a:ln cap="sq" cmpd="sng" w="28575">
              <a:solidFill>
                <a:srgbClr val="16625B"/>
              </a:solidFill>
              <a:prstDash val="solid"/>
              <a:miter lim="8000"/>
              <a:headEnd len="sm" w="sm" type="none"/>
              <a:tailEnd len="sm" w="sm" type="none"/>
            </a:ln>
          </p:spPr>
        </p:sp>
        <p:sp>
          <p:nvSpPr>
            <p:cNvPr id="306" name="Google Shape;306;g375b1f43d66_0_51"/>
            <p:cNvSpPr txBox="1"/>
            <p:nvPr/>
          </p:nvSpPr>
          <p:spPr>
            <a:xfrm>
              <a:off x="0" y="-66675"/>
              <a:ext cx="298500" cy="357600"/>
            </a:xfrm>
            <a:prstGeom prst="rect">
              <a:avLst/>
            </a:prstGeom>
            <a:noFill/>
            <a:ln>
              <a:noFill/>
            </a:ln>
          </p:spPr>
          <p:txBody>
            <a:bodyPr anchorCtr="0" anchor="ctr" bIns="50800" lIns="50800" spcFirstLastPara="1" rIns="50800" wrap="square" tIns="50800">
              <a:noAutofit/>
            </a:bodyPr>
            <a:lstStyle/>
            <a:p>
              <a:pPr indent="0" lvl="0" marL="0" marR="0" rtl="0" algn="ctr">
                <a:lnSpc>
                  <a:spcPct val="216388"/>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p:txBody>
        </p:sp>
      </p:grpSp>
      <p:sp>
        <p:nvSpPr>
          <p:cNvPr id="307" name="Google Shape;307;g375b1f43d66_0_51"/>
          <p:cNvSpPr txBox="1"/>
          <p:nvPr/>
        </p:nvSpPr>
        <p:spPr>
          <a:xfrm>
            <a:off x="1380739" y="4189728"/>
            <a:ext cx="198000" cy="400200"/>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0" i="0" lang="en-US" sz="2600" u="none" cap="none" strike="noStrike">
                <a:solidFill>
                  <a:srgbClr val="F2F2F2"/>
                </a:solidFill>
                <a:latin typeface="DM Mono Light"/>
                <a:ea typeface="DM Mono Light"/>
                <a:cs typeface="DM Mono Light"/>
                <a:sym typeface="DM Mono Light"/>
              </a:rPr>
              <a:t>1</a:t>
            </a:r>
            <a:endParaRPr/>
          </a:p>
        </p:txBody>
      </p:sp>
      <p:sp>
        <p:nvSpPr>
          <p:cNvPr id="308" name="Google Shape;308;g375b1f43d66_0_51"/>
          <p:cNvSpPr txBox="1"/>
          <p:nvPr/>
        </p:nvSpPr>
        <p:spPr>
          <a:xfrm>
            <a:off x="2098631" y="4273545"/>
            <a:ext cx="12926100" cy="400200"/>
          </a:xfrm>
          <a:prstGeom prst="rect">
            <a:avLst/>
          </a:prstGeom>
          <a:noFill/>
          <a:ln>
            <a:noFill/>
          </a:ln>
        </p:spPr>
        <p:txBody>
          <a:bodyPr anchorCtr="0" anchor="t" bIns="0" lIns="0" spcFirstLastPara="1" rIns="0" wrap="square" tIns="0">
            <a:spAutoFit/>
          </a:bodyPr>
          <a:lstStyle/>
          <a:p>
            <a:pPr indent="0" lvl="0" marL="0" marR="0" rtl="0" algn="l">
              <a:lnSpc>
                <a:spcPct val="130000"/>
              </a:lnSpc>
              <a:spcBef>
                <a:spcPts val="0"/>
              </a:spcBef>
              <a:spcAft>
                <a:spcPts val="0"/>
              </a:spcAft>
              <a:buNone/>
            </a:pPr>
            <a:r>
              <a:rPr b="0" i="0" lang="en-US" sz="2600" u="none" cap="none" strike="noStrike">
                <a:solidFill>
                  <a:srgbClr val="003A37"/>
                </a:solidFill>
                <a:latin typeface="Libre Franklin"/>
                <a:ea typeface="Libre Franklin"/>
                <a:cs typeface="Libre Franklin"/>
                <a:sym typeface="Libre Franklin"/>
              </a:rPr>
              <a:t>Abre </a:t>
            </a:r>
            <a:r>
              <a:rPr b="0" i="0" lang="en-US" sz="2600" u="sng" cap="none" strike="noStrike">
                <a:solidFill>
                  <a:srgbClr val="003A37"/>
                </a:solidFill>
                <a:latin typeface="Libre Franklin"/>
                <a:ea typeface="Libre Franklin"/>
                <a:cs typeface="Libre Franklin"/>
                <a:sym typeface="Libre Franklin"/>
                <a:hlinkClick r:id="rId4">
                  <a:extLst>
                    <a:ext uri="{A12FA001-AC4F-418D-AE19-62706E023703}">
                      <ahyp:hlinkClr val="tx"/>
                    </a:ext>
                  </a:extLst>
                </a:hlinkClick>
              </a:rPr>
              <a:t>ChatGPT</a:t>
            </a:r>
            <a:r>
              <a:rPr b="0" i="0" lang="en-US" sz="2600" u="none" cap="none" strike="noStrike">
                <a:solidFill>
                  <a:srgbClr val="003A37"/>
                </a:solidFill>
                <a:latin typeface="Libre Franklin"/>
                <a:ea typeface="Libre Franklin"/>
                <a:cs typeface="Libre Franklin"/>
                <a:sym typeface="Libre Franklin"/>
              </a:rPr>
              <a:t> y copia el prompt según tu tipo de donante (diapositiva 14 y 15).</a:t>
            </a:r>
            <a:endParaRPr/>
          </a:p>
        </p:txBody>
      </p:sp>
      <p:sp>
        <p:nvSpPr>
          <p:cNvPr id="309" name="Google Shape;309;g375b1f43d66_0_51"/>
          <p:cNvSpPr txBox="1"/>
          <p:nvPr/>
        </p:nvSpPr>
        <p:spPr>
          <a:xfrm>
            <a:off x="1028700" y="3144511"/>
            <a:ext cx="14637900" cy="4002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0" i="0" lang="en-US" sz="2600" u="none" cap="none" strike="noStrike">
                <a:solidFill>
                  <a:srgbClr val="003A37"/>
                </a:solidFill>
                <a:latin typeface="Libre Franklin"/>
                <a:ea typeface="Libre Franklin"/>
                <a:cs typeface="Libre Franklin"/>
                <a:sym typeface="Libre Franklin"/>
              </a:rPr>
              <a:t>Sigue los siguientes pasos:</a:t>
            </a:r>
            <a:endParaRPr/>
          </a:p>
        </p:txBody>
      </p:sp>
      <p:grpSp>
        <p:nvGrpSpPr>
          <p:cNvPr id="310" name="Google Shape;310;g375b1f43d66_0_51"/>
          <p:cNvGrpSpPr/>
          <p:nvPr/>
        </p:nvGrpSpPr>
        <p:grpSpPr>
          <a:xfrm>
            <a:off x="1029510" y="5025620"/>
            <a:ext cx="13995424" cy="1078635"/>
            <a:chOff x="0" y="-66675"/>
            <a:chExt cx="5003548" cy="357697"/>
          </a:xfrm>
        </p:grpSpPr>
        <p:sp>
          <p:nvSpPr>
            <p:cNvPr id="311" name="Google Shape;311;g375b1f43d66_0_51"/>
            <p:cNvSpPr/>
            <p:nvPr/>
          </p:nvSpPr>
          <p:spPr>
            <a:xfrm>
              <a:off x="0" y="0"/>
              <a:ext cx="5003548" cy="291022"/>
            </a:xfrm>
            <a:custGeom>
              <a:rect b="b" l="l" r="r" t="t"/>
              <a:pathLst>
                <a:path extrusionOk="0" h="291022" w="5003548">
                  <a:moveTo>
                    <a:pt x="0" y="0"/>
                  </a:moveTo>
                  <a:lnTo>
                    <a:pt x="5003548" y="0"/>
                  </a:lnTo>
                  <a:lnTo>
                    <a:pt x="5003548" y="291022"/>
                  </a:lnTo>
                  <a:lnTo>
                    <a:pt x="0" y="291022"/>
                  </a:lnTo>
                  <a:close/>
                </a:path>
              </a:pathLst>
            </a:custGeom>
            <a:solidFill>
              <a:srgbClr val="000000">
                <a:alpha val="0"/>
              </a:srgbClr>
            </a:solidFill>
            <a:ln cap="sq" cmpd="sng" w="28575">
              <a:solidFill>
                <a:srgbClr val="16625B"/>
              </a:solidFill>
              <a:prstDash val="solid"/>
              <a:miter lim="8000"/>
              <a:headEnd len="sm" w="sm" type="none"/>
              <a:tailEnd len="sm" w="sm" type="none"/>
            </a:ln>
          </p:spPr>
        </p:sp>
        <p:sp>
          <p:nvSpPr>
            <p:cNvPr id="312" name="Google Shape;312;g375b1f43d66_0_51"/>
            <p:cNvSpPr txBox="1"/>
            <p:nvPr/>
          </p:nvSpPr>
          <p:spPr>
            <a:xfrm>
              <a:off x="0" y="-66675"/>
              <a:ext cx="5003400" cy="357600"/>
            </a:xfrm>
            <a:prstGeom prst="rect">
              <a:avLst/>
            </a:prstGeom>
            <a:noFill/>
            <a:ln>
              <a:noFill/>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p:txBody>
        </p:sp>
      </p:grpSp>
      <p:grpSp>
        <p:nvGrpSpPr>
          <p:cNvPr id="313" name="Google Shape;313;g375b1f43d66_0_51"/>
          <p:cNvGrpSpPr/>
          <p:nvPr/>
        </p:nvGrpSpPr>
        <p:grpSpPr>
          <a:xfrm>
            <a:off x="1029565" y="5025626"/>
            <a:ext cx="900474" cy="1078635"/>
            <a:chOff x="0" y="-66675"/>
            <a:chExt cx="298615" cy="357697"/>
          </a:xfrm>
        </p:grpSpPr>
        <p:sp>
          <p:nvSpPr>
            <p:cNvPr id="314" name="Google Shape;314;g375b1f43d66_0_51"/>
            <p:cNvSpPr/>
            <p:nvPr/>
          </p:nvSpPr>
          <p:spPr>
            <a:xfrm>
              <a:off x="0" y="0"/>
              <a:ext cx="298615" cy="291022"/>
            </a:xfrm>
            <a:custGeom>
              <a:rect b="b" l="l" r="r" t="t"/>
              <a:pathLst>
                <a:path extrusionOk="0" h="291022" w="298615">
                  <a:moveTo>
                    <a:pt x="0" y="0"/>
                  </a:moveTo>
                  <a:lnTo>
                    <a:pt x="298615" y="0"/>
                  </a:lnTo>
                  <a:lnTo>
                    <a:pt x="298615" y="291022"/>
                  </a:lnTo>
                  <a:lnTo>
                    <a:pt x="0" y="291022"/>
                  </a:lnTo>
                  <a:close/>
                </a:path>
              </a:pathLst>
            </a:custGeom>
            <a:solidFill>
              <a:srgbClr val="16625B"/>
            </a:solidFill>
            <a:ln cap="sq" cmpd="sng" w="28575">
              <a:solidFill>
                <a:srgbClr val="16625B"/>
              </a:solidFill>
              <a:prstDash val="solid"/>
              <a:miter lim="8000"/>
              <a:headEnd len="sm" w="sm" type="none"/>
              <a:tailEnd len="sm" w="sm" type="none"/>
            </a:ln>
          </p:spPr>
        </p:sp>
        <p:sp>
          <p:nvSpPr>
            <p:cNvPr id="315" name="Google Shape;315;g375b1f43d66_0_51"/>
            <p:cNvSpPr txBox="1"/>
            <p:nvPr/>
          </p:nvSpPr>
          <p:spPr>
            <a:xfrm>
              <a:off x="0" y="-66675"/>
              <a:ext cx="298500" cy="357600"/>
            </a:xfrm>
            <a:prstGeom prst="rect">
              <a:avLst/>
            </a:prstGeom>
            <a:noFill/>
            <a:ln>
              <a:noFill/>
            </a:ln>
          </p:spPr>
          <p:txBody>
            <a:bodyPr anchorCtr="0" anchor="ctr" bIns="50800" lIns="50800" spcFirstLastPara="1" rIns="50800" wrap="square" tIns="50800">
              <a:noAutofit/>
            </a:bodyPr>
            <a:lstStyle/>
            <a:p>
              <a:pPr indent="0" lvl="0" marL="0" marR="0" rtl="0" algn="ctr">
                <a:lnSpc>
                  <a:spcPct val="216388"/>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p:txBody>
        </p:sp>
      </p:grpSp>
      <p:sp>
        <p:nvSpPr>
          <p:cNvPr id="316" name="Google Shape;316;g375b1f43d66_0_51"/>
          <p:cNvSpPr txBox="1"/>
          <p:nvPr/>
        </p:nvSpPr>
        <p:spPr>
          <a:xfrm>
            <a:off x="1380739" y="5388609"/>
            <a:ext cx="198000" cy="400200"/>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0" i="0" lang="en-US" sz="2600" u="none" cap="none" strike="noStrike">
                <a:solidFill>
                  <a:srgbClr val="F2F2F2"/>
                </a:solidFill>
                <a:latin typeface="DM Mono Light"/>
                <a:ea typeface="DM Mono Light"/>
                <a:cs typeface="DM Mono Light"/>
                <a:sym typeface="DM Mono Light"/>
              </a:rPr>
              <a:t>2</a:t>
            </a:r>
            <a:endParaRPr/>
          </a:p>
        </p:txBody>
      </p:sp>
      <p:sp>
        <p:nvSpPr>
          <p:cNvPr id="317" name="Google Shape;317;g375b1f43d66_0_51"/>
          <p:cNvSpPr txBox="1"/>
          <p:nvPr/>
        </p:nvSpPr>
        <p:spPr>
          <a:xfrm>
            <a:off x="2171484" y="5474971"/>
            <a:ext cx="11802900" cy="400200"/>
          </a:xfrm>
          <a:prstGeom prst="rect">
            <a:avLst/>
          </a:prstGeom>
          <a:noFill/>
          <a:ln>
            <a:noFill/>
          </a:ln>
        </p:spPr>
        <p:txBody>
          <a:bodyPr anchorCtr="0" anchor="t" bIns="0" lIns="0" spcFirstLastPara="1" rIns="0" wrap="square" tIns="0">
            <a:spAutoFit/>
          </a:bodyPr>
          <a:lstStyle/>
          <a:p>
            <a:pPr indent="0" lvl="0" marL="0" marR="0" rtl="0" algn="l">
              <a:lnSpc>
                <a:spcPct val="130000"/>
              </a:lnSpc>
              <a:spcBef>
                <a:spcPts val="0"/>
              </a:spcBef>
              <a:spcAft>
                <a:spcPts val="0"/>
              </a:spcAft>
              <a:buNone/>
            </a:pPr>
            <a:r>
              <a:rPr b="0" i="0" lang="en-US" sz="2600" u="none" cap="none" strike="noStrike">
                <a:solidFill>
                  <a:srgbClr val="003A37"/>
                </a:solidFill>
                <a:latin typeface="Libre Franklin"/>
                <a:ea typeface="Libre Franklin"/>
                <a:cs typeface="Libre Franklin"/>
                <a:sym typeface="Libre Franklin"/>
              </a:rPr>
              <a:t>Sigue las instrucciones del prompt correspondiente.</a:t>
            </a:r>
            <a:endParaRPr/>
          </a:p>
        </p:txBody>
      </p:sp>
      <p:grpSp>
        <p:nvGrpSpPr>
          <p:cNvPr id="318" name="Google Shape;318;g375b1f43d66_0_51"/>
          <p:cNvGrpSpPr/>
          <p:nvPr/>
        </p:nvGrpSpPr>
        <p:grpSpPr>
          <a:xfrm>
            <a:off x="1028700" y="6227040"/>
            <a:ext cx="13995424" cy="1078635"/>
            <a:chOff x="0" y="-66675"/>
            <a:chExt cx="5003548" cy="357697"/>
          </a:xfrm>
        </p:grpSpPr>
        <p:sp>
          <p:nvSpPr>
            <p:cNvPr id="319" name="Google Shape;319;g375b1f43d66_0_51"/>
            <p:cNvSpPr/>
            <p:nvPr/>
          </p:nvSpPr>
          <p:spPr>
            <a:xfrm>
              <a:off x="0" y="0"/>
              <a:ext cx="5003548" cy="291022"/>
            </a:xfrm>
            <a:custGeom>
              <a:rect b="b" l="l" r="r" t="t"/>
              <a:pathLst>
                <a:path extrusionOk="0" h="291022" w="5003548">
                  <a:moveTo>
                    <a:pt x="0" y="0"/>
                  </a:moveTo>
                  <a:lnTo>
                    <a:pt x="5003548" y="0"/>
                  </a:lnTo>
                  <a:lnTo>
                    <a:pt x="5003548" y="291022"/>
                  </a:lnTo>
                  <a:lnTo>
                    <a:pt x="0" y="291022"/>
                  </a:lnTo>
                  <a:close/>
                </a:path>
              </a:pathLst>
            </a:custGeom>
            <a:solidFill>
              <a:srgbClr val="000000">
                <a:alpha val="0"/>
              </a:srgbClr>
            </a:solidFill>
            <a:ln cap="sq" cmpd="sng" w="28575">
              <a:solidFill>
                <a:srgbClr val="16625B"/>
              </a:solidFill>
              <a:prstDash val="solid"/>
              <a:miter lim="8000"/>
              <a:headEnd len="sm" w="sm" type="none"/>
              <a:tailEnd len="sm" w="sm" type="none"/>
            </a:ln>
          </p:spPr>
        </p:sp>
        <p:sp>
          <p:nvSpPr>
            <p:cNvPr id="320" name="Google Shape;320;g375b1f43d66_0_51"/>
            <p:cNvSpPr txBox="1"/>
            <p:nvPr/>
          </p:nvSpPr>
          <p:spPr>
            <a:xfrm>
              <a:off x="0" y="-66675"/>
              <a:ext cx="5003400" cy="357600"/>
            </a:xfrm>
            <a:prstGeom prst="rect">
              <a:avLst/>
            </a:prstGeom>
            <a:noFill/>
            <a:ln>
              <a:noFill/>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p:txBody>
        </p:sp>
      </p:grpSp>
      <p:grpSp>
        <p:nvGrpSpPr>
          <p:cNvPr id="321" name="Google Shape;321;g375b1f43d66_0_51"/>
          <p:cNvGrpSpPr/>
          <p:nvPr/>
        </p:nvGrpSpPr>
        <p:grpSpPr>
          <a:xfrm>
            <a:off x="1029565" y="6227048"/>
            <a:ext cx="900474" cy="1078635"/>
            <a:chOff x="0" y="-66675"/>
            <a:chExt cx="298615" cy="357697"/>
          </a:xfrm>
        </p:grpSpPr>
        <p:sp>
          <p:nvSpPr>
            <p:cNvPr id="322" name="Google Shape;322;g375b1f43d66_0_51"/>
            <p:cNvSpPr/>
            <p:nvPr/>
          </p:nvSpPr>
          <p:spPr>
            <a:xfrm>
              <a:off x="0" y="0"/>
              <a:ext cx="298615" cy="291022"/>
            </a:xfrm>
            <a:custGeom>
              <a:rect b="b" l="l" r="r" t="t"/>
              <a:pathLst>
                <a:path extrusionOk="0" h="291022" w="298615">
                  <a:moveTo>
                    <a:pt x="0" y="0"/>
                  </a:moveTo>
                  <a:lnTo>
                    <a:pt x="298615" y="0"/>
                  </a:lnTo>
                  <a:lnTo>
                    <a:pt x="298615" y="291022"/>
                  </a:lnTo>
                  <a:lnTo>
                    <a:pt x="0" y="291022"/>
                  </a:lnTo>
                  <a:close/>
                </a:path>
              </a:pathLst>
            </a:custGeom>
            <a:solidFill>
              <a:srgbClr val="16625B"/>
            </a:solidFill>
            <a:ln cap="sq" cmpd="sng" w="28575">
              <a:solidFill>
                <a:srgbClr val="16625B"/>
              </a:solidFill>
              <a:prstDash val="solid"/>
              <a:miter lim="8000"/>
              <a:headEnd len="sm" w="sm" type="none"/>
              <a:tailEnd len="sm" w="sm" type="none"/>
            </a:ln>
          </p:spPr>
        </p:sp>
        <p:sp>
          <p:nvSpPr>
            <p:cNvPr id="323" name="Google Shape;323;g375b1f43d66_0_51"/>
            <p:cNvSpPr txBox="1"/>
            <p:nvPr/>
          </p:nvSpPr>
          <p:spPr>
            <a:xfrm>
              <a:off x="0" y="-66675"/>
              <a:ext cx="298500" cy="357600"/>
            </a:xfrm>
            <a:prstGeom prst="rect">
              <a:avLst/>
            </a:prstGeom>
            <a:noFill/>
            <a:ln>
              <a:noFill/>
            </a:ln>
          </p:spPr>
          <p:txBody>
            <a:bodyPr anchorCtr="0" anchor="ctr" bIns="50800" lIns="50800" spcFirstLastPara="1" rIns="50800" wrap="square" tIns="50800">
              <a:noAutofit/>
            </a:bodyPr>
            <a:lstStyle/>
            <a:p>
              <a:pPr indent="0" lvl="0" marL="0" marR="0" rtl="0" algn="ctr">
                <a:lnSpc>
                  <a:spcPct val="216388"/>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p:txBody>
        </p:sp>
      </p:grpSp>
      <p:sp>
        <p:nvSpPr>
          <p:cNvPr id="324" name="Google Shape;324;g375b1f43d66_0_51"/>
          <p:cNvSpPr txBox="1"/>
          <p:nvPr/>
        </p:nvSpPr>
        <p:spPr>
          <a:xfrm>
            <a:off x="1380739" y="6619243"/>
            <a:ext cx="198000" cy="400200"/>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0" i="0" lang="en-US" sz="2600" u="none" cap="none" strike="noStrike">
                <a:solidFill>
                  <a:srgbClr val="F2F2F2"/>
                </a:solidFill>
                <a:latin typeface="DM Mono Light"/>
                <a:ea typeface="DM Mono Light"/>
                <a:cs typeface="DM Mono Light"/>
                <a:sym typeface="DM Mono Light"/>
              </a:rPr>
              <a:t>3</a:t>
            </a:r>
            <a:endParaRPr/>
          </a:p>
        </p:txBody>
      </p:sp>
      <p:sp>
        <p:nvSpPr>
          <p:cNvPr id="325" name="Google Shape;325;g375b1f43d66_0_51"/>
          <p:cNvSpPr txBox="1"/>
          <p:nvPr/>
        </p:nvSpPr>
        <p:spPr>
          <a:xfrm>
            <a:off x="2098631" y="6676385"/>
            <a:ext cx="12925500" cy="400200"/>
          </a:xfrm>
          <a:prstGeom prst="rect">
            <a:avLst/>
          </a:prstGeom>
          <a:noFill/>
          <a:ln>
            <a:noFill/>
          </a:ln>
        </p:spPr>
        <p:txBody>
          <a:bodyPr anchorCtr="0" anchor="t" bIns="0" lIns="0" spcFirstLastPara="1" rIns="0" wrap="square" tIns="0">
            <a:spAutoFit/>
          </a:bodyPr>
          <a:lstStyle/>
          <a:p>
            <a:pPr indent="0" lvl="0" marL="0" marR="0" rtl="0" algn="l">
              <a:lnSpc>
                <a:spcPct val="130000"/>
              </a:lnSpc>
              <a:spcBef>
                <a:spcPts val="0"/>
              </a:spcBef>
              <a:spcAft>
                <a:spcPts val="0"/>
              </a:spcAft>
              <a:buNone/>
            </a:pPr>
            <a:r>
              <a:rPr b="0" i="0" lang="en-US" sz="2600" u="none" cap="none" strike="noStrike">
                <a:solidFill>
                  <a:srgbClr val="003A37"/>
                </a:solidFill>
                <a:latin typeface="Libre Franklin"/>
                <a:ea typeface="Libre Franklin"/>
                <a:cs typeface="Libre Franklin"/>
                <a:sym typeface="Libre Franklin"/>
              </a:rPr>
              <a:t>Valida manualmente que </a:t>
            </a:r>
            <a:r>
              <a:rPr lang="en-US" sz="2600">
                <a:solidFill>
                  <a:srgbClr val="003A37"/>
                </a:solidFill>
                <a:latin typeface="Libre Franklin"/>
                <a:ea typeface="Libre Franklin"/>
                <a:cs typeface="Libre Franklin"/>
                <a:sym typeface="Libre Franklin"/>
              </a:rPr>
              <a:t>la</a:t>
            </a:r>
            <a:r>
              <a:rPr b="0" i="0" lang="en-US" sz="2600" u="none" cap="none" strike="noStrike">
                <a:solidFill>
                  <a:srgbClr val="003A37"/>
                </a:solidFill>
                <a:latin typeface="Libre Franklin"/>
                <a:ea typeface="Libre Franklin"/>
                <a:cs typeface="Libre Franklin"/>
                <a:sym typeface="Libre Franklin"/>
              </a:rPr>
              <a:t>s sugerencias encajen con tu estrategia de fundraising.</a:t>
            </a:r>
            <a:endParaRPr/>
          </a:p>
        </p:txBody>
      </p:sp>
      <p:grpSp>
        <p:nvGrpSpPr>
          <p:cNvPr id="326" name="Google Shape;326;g375b1f43d66_0_51"/>
          <p:cNvGrpSpPr/>
          <p:nvPr/>
        </p:nvGrpSpPr>
        <p:grpSpPr>
          <a:xfrm>
            <a:off x="14868035" y="7870194"/>
            <a:ext cx="2924654" cy="2088490"/>
            <a:chOff x="0" y="0"/>
            <a:chExt cx="1138219" cy="812800"/>
          </a:xfrm>
        </p:grpSpPr>
        <p:sp>
          <p:nvSpPr>
            <p:cNvPr id="327" name="Google Shape;327;g375b1f43d66_0_51"/>
            <p:cNvSpPr/>
            <p:nvPr/>
          </p:nvSpPr>
          <p:spPr>
            <a:xfrm>
              <a:off x="0" y="0"/>
              <a:ext cx="1138219" cy="812800"/>
            </a:xfrm>
            <a:custGeom>
              <a:rect b="b" l="l" r="r" t="t"/>
              <a:pathLst>
                <a:path extrusionOk="0" h="812800" w="1138219">
                  <a:moveTo>
                    <a:pt x="1138219" y="0"/>
                  </a:moveTo>
                  <a:lnTo>
                    <a:pt x="0" y="0"/>
                  </a:lnTo>
                  <a:lnTo>
                    <a:pt x="0" y="624840"/>
                  </a:lnTo>
                  <a:lnTo>
                    <a:pt x="157480" y="624840"/>
                  </a:lnTo>
                  <a:lnTo>
                    <a:pt x="157480" y="812800"/>
                  </a:lnTo>
                  <a:lnTo>
                    <a:pt x="463550" y="624840"/>
                  </a:lnTo>
                  <a:lnTo>
                    <a:pt x="1138219" y="624840"/>
                  </a:lnTo>
                  <a:lnTo>
                    <a:pt x="1138219" y="0"/>
                  </a:lnTo>
                  <a:close/>
                </a:path>
              </a:pathLst>
            </a:custGeom>
            <a:solidFill>
              <a:srgbClr val="16625B"/>
            </a:solidFill>
            <a:ln cap="sq" cmpd="sng" w="19050">
              <a:solidFill>
                <a:srgbClr val="063330"/>
              </a:solidFill>
              <a:prstDash val="solid"/>
              <a:miter lim="8000"/>
              <a:headEnd len="sm" w="sm" type="none"/>
              <a:tailEnd len="sm" w="sm" type="none"/>
            </a:ln>
          </p:spPr>
        </p:sp>
        <p:sp>
          <p:nvSpPr>
            <p:cNvPr id="328" name="Google Shape;328;g375b1f43d66_0_51"/>
            <p:cNvSpPr txBox="1"/>
            <p:nvPr/>
          </p:nvSpPr>
          <p:spPr>
            <a:xfrm>
              <a:off x="0" y="0"/>
              <a:ext cx="1138200" cy="622200"/>
            </a:xfrm>
            <a:prstGeom prst="rect">
              <a:avLst/>
            </a:prstGeom>
            <a:noFill/>
            <a:ln>
              <a:noFill/>
            </a:ln>
          </p:spPr>
          <p:txBody>
            <a:bodyPr anchorCtr="0" anchor="ctr" bIns="50800" lIns="50800" spcFirstLastPara="1" rIns="50800" wrap="square" tIns="50800">
              <a:noAutofit/>
            </a:bodyPr>
            <a:lstStyle/>
            <a:p>
              <a:pPr indent="0" lvl="0" marL="0" marR="0" rtl="0" algn="ctr">
                <a:lnSpc>
                  <a:spcPct val="120000"/>
                </a:lnSpc>
                <a:spcBef>
                  <a:spcPts val="0"/>
                </a:spcBef>
                <a:spcAft>
                  <a:spcPts val="0"/>
                </a:spcAft>
                <a:buNone/>
              </a:pPr>
              <a:r>
                <a:rPr b="0" i="0" lang="en-US" sz="1800" u="none" cap="none" strike="noStrike">
                  <a:solidFill>
                    <a:srgbClr val="F2F2F2"/>
                  </a:solidFill>
                  <a:latin typeface="Libre Franklin"/>
                  <a:ea typeface="Libre Franklin"/>
                  <a:cs typeface="Libre Franklin"/>
                  <a:sym typeface="Libre Franklin"/>
                </a:rPr>
                <a:t>Haz doble clic en el nombre de la herramienta para abrirla.</a:t>
              </a:r>
              <a:endParaRPr/>
            </a:p>
          </p:txBody>
        </p:sp>
      </p:grpSp>
      <p:grpSp>
        <p:nvGrpSpPr>
          <p:cNvPr id="329" name="Google Shape;329;g375b1f43d66_0_51"/>
          <p:cNvGrpSpPr/>
          <p:nvPr/>
        </p:nvGrpSpPr>
        <p:grpSpPr>
          <a:xfrm>
            <a:off x="0" y="-36165"/>
            <a:ext cx="509286" cy="2451279"/>
            <a:chOff x="0" y="-9525"/>
            <a:chExt cx="134132" cy="645600"/>
          </a:xfrm>
        </p:grpSpPr>
        <p:sp>
          <p:nvSpPr>
            <p:cNvPr id="330" name="Google Shape;330;g375b1f43d66_0_51"/>
            <p:cNvSpPr/>
            <p:nvPr/>
          </p:nvSpPr>
          <p:spPr>
            <a:xfrm>
              <a:off x="0" y="0"/>
              <a:ext cx="134132" cy="636036"/>
            </a:xfrm>
            <a:custGeom>
              <a:rect b="b" l="l" r="r" t="t"/>
              <a:pathLst>
                <a:path extrusionOk="0" h="636036" w="134132">
                  <a:moveTo>
                    <a:pt x="0" y="0"/>
                  </a:moveTo>
                  <a:lnTo>
                    <a:pt x="134132" y="0"/>
                  </a:lnTo>
                  <a:lnTo>
                    <a:pt x="134132" y="636036"/>
                  </a:lnTo>
                  <a:lnTo>
                    <a:pt x="0" y="636036"/>
                  </a:lnTo>
                  <a:close/>
                </a:path>
              </a:pathLst>
            </a:custGeom>
            <a:solidFill>
              <a:srgbClr val="16625B"/>
            </a:solidFill>
            <a:ln>
              <a:noFill/>
            </a:ln>
          </p:spPr>
        </p:sp>
        <p:sp>
          <p:nvSpPr>
            <p:cNvPr id="331" name="Google Shape;331;g375b1f43d66_0_51"/>
            <p:cNvSpPr txBox="1"/>
            <p:nvPr/>
          </p:nvSpPr>
          <p:spPr>
            <a:xfrm>
              <a:off x="0" y="-9525"/>
              <a:ext cx="134100" cy="645600"/>
            </a:xfrm>
            <a:prstGeom prst="rect">
              <a:avLst/>
            </a:prstGeom>
            <a:solidFill>
              <a:srgbClr val="16625B"/>
            </a:solidFill>
            <a:ln>
              <a:noFill/>
            </a:ln>
          </p:spPr>
          <p:txBody>
            <a:bodyPr anchorCtr="0" anchor="ctr" bIns="50800" lIns="50800" spcFirstLastPara="1" rIns="50800" wrap="square" tIns="50800">
              <a:noAutofit/>
            </a:bodyPr>
            <a:lstStyle/>
            <a:p>
              <a:pPr indent="0" lvl="0" marL="0" marR="0" rtl="0" algn="ctr">
                <a:lnSpc>
                  <a:spcPct val="152611"/>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332" name="Google Shape;332;g375b1f43d66_0_51"/>
          <p:cNvSpPr txBox="1"/>
          <p:nvPr/>
        </p:nvSpPr>
        <p:spPr>
          <a:xfrm rot="-5400000">
            <a:off x="-938025" y="1059325"/>
            <a:ext cx="2376900" cy="307800"/>
          </a:xfrm>
          <a:prstGeom prst="rect">
            <a:avLst/>
          </a:prstGeom>
          <a:noFill/>
          <a:ln>
            <a:noFill/>
          </a:ln>
        </p:spPr>
        <p:txBody>
          <a:bodyPr anchorCtr="0" anchor="t" bIns="0" lIns="0" spcFirstLastPara="1" rIns="0" wrap="square" tIns="0">
            <a:spAutoFit/>
          </a:bodyPr>
          <a:lstStyle/>
          <a:p>
            <a:pPr indent="0" lvl="0" marL="0" marR="0" rtl="0" algn="ctr">
              <a:lnSpc>
                <a:spcPct val="123000"/>
              </a:lnSpc>
              <a:spcBef>
                <a:spcPts val="0"/>
              </a:spcBef>
              <a:spcAft>
                <a:spcPts val="0"/>
              </a:spcAft>
              <a:buNone/>
            </a:pPr>
            <a:r>
              <a:rPr lang="en-US" sz="2000">
                <a:solidFill>
                  <a:srgbClr val="F2F2F2"/>
                </a:solidFill>
                <a:latin typeface="Libre Franklin"/>
                <a:ea typeface="Libre Franklin"/>
                <a:cs typeface="Libre Franklin"/>
                <a:sym typeface="Libre Franklin"/>
              </a:rPr>
              <a:t>Bonus - Paso 4</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336" name="Shape 336"/>
        <p:cNvGrpSpPr/>
        <p:nvPr/>
      </p:nvGrpSpPr>
      <p:grpSpPr>
        <a:xfrm>
          <a:off x="0" y="0"/>
          <a:ext cx="0" cy="0"/>
          <a:chOff x="0" y="0"/>
          <a:chExt cx="0" cy="0"/>
        </a:xfrm>
      </p:grpSpPr>
      <p:sp>
        <p:nvSpPr>
          <p:cNvPr id="337" name="Google Shape;337;g375b1f43d66_0_89"/>
          <p:cNvSpPr/>
          <p:nvPr/>
        </p:nvSpPr>
        <p:spPr>
          <a:xfrm>
            <a:off x="15180988" y="639344"/>
            <a:ext cx="2298781" cy="778712"/>
          </a:xfrm>
          <a:custGeom>
            <a:rect b="b" l="l" r="r" t="t"/>
            <a:pathLst>
              <a:path extrusionOk="0" h="778712" w="2298781">
                <a:moveTo>
                  <a:pt x="0" y="0"/>
                </a:moveTo>
                <a:lnTo>
                  <a:pt x="2298780" y="0"/>
                </a:lnTo>
                <a:lnTo>
                  <a:pt x="2298780" y="778712"/>
                </a:lnTo>
                <a:lnTo>
                  <a:pt x="0" y="778712"/>
                </a:lnTo>
                <a:lnTo>
                  <a:pt x="0" y="0"/>
                </a:lnTo>
                <a:close/>
              </a:path>
            </a:pathLst>
          </a:custGeom>
          <a:blipFill rotWithShape="1">
            <a:blip r:embed="rId3">
              <a:alphaModFix/>
            </a:blip>
            <a:stretch>
              <a:fillRect b="0" l="0" r="0" t="0"/>
            </a:stretch>
          </a:blipFill>
          <a:ln>
            <a:noFill/>
          </a:ln>
        </p:spPr>
      </p:sp>
      <p:sp>
        <p:nvSpPr>
          <p:cNvPr id="338" name="Google Shape;338;g375b1f43d66_0_89"/>
          <p:cNvSpPr txBox="1"/>
          <p:nvPr/>
        </p:nvSpPr>
        <p:spPr>
          <a:xfrm>
            <a:off x="1028700" y="823860"/>
            <a:ext cx="4039800" cy="307500"/>
          </a:xfrm>
          <a:prstGeom prst="rect">
            <a:avLst/>
          </a:prstGeom>
          <a:noFill/>
          <a:ln>
            <a:noFill/>
          </a:ln>
        </p:spPr>
        <p:txBody>
          <a:bodyPr anchorCtr="0" anchor="t" bIns="0" lIns="0" spcFirstLastPara="1" rIns="0" wrap="square" tIns="0">
            <a:spAutoFit/>
          </a:bodyPr>
          <a:lstStyle/>
          <a:p>
            <a:pPr indent="0" lvl="0" marL="0" marR="0" rtl="0" algn="l">
              <a:lnSpc>
                <a:spcPct val="150050"/>
              </a:lnSpc>
              <a:spcBef>
                <a:spcPts val="0"/>
              </a:spcBef>
              <a:spcAft>
                <a:spcPts val="0"/>
              </a:spcAft>
              <a:buNone/>
            </a:pPr>
            <a:r>
              <a:rPr b="0" i="0" lang="en-US" sz="1996" u="none" cap="none" strike="noStrike">
                <a:solidFill>
                  <a:srgbClr val="063330"/>
                </a:solidFill>
                <a:latin typeface="Libre Franklin"/>
                <a:ea typeface="Libre Franklin"/>
                <a:cs typeface="Libre Franklin"/>
                <a:sym typeface="Libre Franklin"/>
              </a:rPr>
              <a:t>Donante institucional</a:t>
            </a:r>
            <a:endParaRPr/>
          </a:p>
        </p:txBody>
      </p:sp>
      <p:grpSp>
        <p:nvGrpSpPr>
          <p:cNvPr id="339" name="Google Shape;339;g375b1f43d66_0_89"/>
          <p:cNvGrpSpPr/>
          <p:nvPr/>
        </p:nvGrpSpPr>
        <p:grpSpPr>
          <a:xfrm>
            <a:off x="0" y="-36165"/>
            <a:ext cx="509286" cy="2451279"/>
            <a:chOff x="0" y="-9525"/>
            <a:chExt cx="134132" cy="645600"/>
          </a:xfrm>
        </p:grpSpPr>
        <p:sp>
          <p:nvSpPr>
            <p:cNvPr id="340" name="Google Shape;340;g375b1f43d66_0_89"/>
            <p:cNvSpPr/>
            <p:nvPr/>
          </p:nvSpPr>
          <p:spPr>
            <a:xfrm>
              <a:off x="0" y="0"/>
              <a:ext cx="134132" cy="636036"/>
            </a:xfrm>
            <a:custGeom>
              <a:rect b="b" l="l" r="r" t="t"/>
              <a:pathLst>
                <a:path extrusionOk="0" h="636036" w="134132">
                  <a:moveTo>
                    <a:pt x="0" y="0"/>
                  </a:moveTo>
                  <a:lnTo>
                    <a:pt x="134132" y="0"/>
                  </a:lnTo>
                  <a:lnTo>
                    <a:pt x="134132" y="636036"/>
                  </a:lnTo>
                  <a:lnTo>
                    <a:pt x="0" y="636036"/>
                  </a:lnTo>
                  <a:close/>
                </a:path>
              </a:pathLst>
            </a:custGeom>
            <a:solidFill>
              <a:srgbClr val="16625B"/>
            </a:solidFill>
            <a:ln>
              <a:noFill/>
            </a:ln>
          </p:spPr>
        </p:sp>
        <p:sp>
          <p:nvSpPr>
            <p:cNvPr id="341" name="Google Shape;341;g375b1f43d66_0_89"/>
            <p:cNvSpPr txBox="1"/>
            <p:nvPr/>
          </p:nvSpPr>
          <p:spPr>
            <a:xfrm>
              <a:off x="0" y="-9525"/>
              <a:ext cx="134100" cy="645600"/>
            </a:xfrm>
            <a:prstGeom prst="rect">
              <a:avLst/>
            </a:prstGeom>
            <a:solidFill>
              <a:srgbClr val="16625B"/>
            </a:solidFill>
            <a:ln>
              <a:noFill/>
            </a:ln>
          </p:spPr>
          <p:txBody>
            <a:bodyPr anchorCtr="0" anchor="ctr" bIns="50800" lIns="50800" spcFirstLastPara="1" rIns="50800" wrap="square" tIns="50800">
              <a:noAutofit/>
            </a:bodyPr>
            <a:lstStyle/>
            <a:p>
              <a:pPr indent="0" lvl="0" marL="0" marR="0" rtl="0" algn="ctr">
                <a:lnSpc>
                  <a:spcPct val="152611"/>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342" name="Google Shape;342;g375b1f43d66_0_89"/>
          <p:cNvSpPr txBox="1"/>
          <p:nvPr/>
        </p:nvSpPr>
        <p:spPr>
          <a:xfrm rot="-5400000">
            <a:off x="-938025" y="1059325"/>
            <a:ext cx="2376900" cy="307800"/>
          </a:xfrm>
          <a:prstGeom prst="rect">
            <a:avLst/>
          </a:prstGeom>
          <a:noFill/>
          <a:ln>
            <a:noFill/>
          </a:ln>
        </p:spPr>
        <p:txBody>
          <a:bodyPr anchorCtr="0" anchor="t" bIns="0" lIns="0" spcFirstLastPara="1" rIns="0" wrap="square" tIns="0">
            <a:spAutoFit/>
          </a:bodyPr>
          <a:lstStyle/>
          <a:p>
            <a:pPr indent="0" lvl="0" marL="0" marR="0" rtl="0" algn="ctr">
              <a:lnSpc>
                <a:spcPct val="123000"/>
              </a:lnSpc>
              <a:spcBef>
                <a:spcPts val="0"/>
              </a:spcBef>
              <a:spcAft>
                <a:spcPts val="0"/>
              </a:spcAft>
              <a:buNone/>
            </a:pPr>
            <a:r>
              <a:rPr lang="en-US" sz="2000">
                <a:solidFill>
                  <a:srgbClr val="F2F2F2"/>
                </a:solidFill>
                <a:latin typeface="Libre Franklin"/>
                <a:ea typeface="Libre Franklin"/>
                <a:cs typeface="Libre Franklin"/>
                <a:sym typeface="Libre Franklin"/>
              </a:rPr>
              <a:t>Bonus - Paso 4</a:t>
            </a:r>
            <a:endParaRPr/>
          </a:p>
        </p:txBody>
      </p:sp>
      <p:grpSp>
        <p:nvGrpSpPr>
          <p:cNvPr id="343" name="Google Shape;343;g375b1f43d66_0_89"/>
          <p:cNvGrpSpPr/>
          <p:nvPr/>
        </p:nvGrpSpPr>
        <p:grpSpPr>
          <a:xfrm>
            <a:off x="1032700" y="3104325"/>
            <a:ext cx="16222636" cy="5793270"/>
            <a:chOff x="0" y="0"/>
            <a:chExt cx="4272600" cy="1276500"/>
          </a:xfrm>
        </p:grpSpPr>
        <p:sp>
          <p:nvSpPr>
            <p:cNvPr id="344" name="Google Shape;344;g375b1f43d66_0_89"/>
            <p:cNvSpPr/>
            <p:nvPr/>
          </p:nvSpPr>
          <p:spPr>
            <a:xfrm>
              <a:off x="0" y="0"/>
              <a:ext cx="4272586" cy="1276416"/>
            </a:xfrm>
            <a:custGeom>
              <a:rect b="b" l="l" r="r" t="t"/>
              <a:pathLst>
                <a:path extrusionOk="0" h="1276416" w="4272586">
                  <a:moveTo>
                    <a:pt x="0" y="0"/>
                  </a:moveTo>
                  <a:lnTo>
                    <a:pt x="4272586" y="0"/>
                  </a:lnTo>
                  <a:lnTo>
                    <a:pt x="4272586" y="1276416"/>
                  </a:lnTo>
                  <a:lnTo>
                    <a:pt x="0" y="1276416"/>
                  </a:lnTo>
                  <a:close/>
                </a:path>
              </a:pathLst>
            </a:custGeom>
            <a:solidFill>
              <a:srgbClr val="FFFFFF"/>
            </a:solidFill>
            <a:ln cap="sq" cmpd="sng" w="38100">
              <a:solidFill>
                <a:srgbClr val="16625B"/>
              </a:solidFill>
              <a:prstDash val="solid"/>
              <a:miter lim="8000"/>
              <a:headEnd len="sm" w="sm" type="none"/>
              <a:tailEnd len="sm" w="sm" type="none"/>
            </a:ln>
          </p:spPr>
        </p:sp>
        <p:sp>
          <p:nvSpPr>
            <p:cNvPr id="345" name="Google Shape;345;g375b1f43d66_0_89"/>
            <p:cNvSpPr txBox="1"/>
            <p:nvPr/>
          </p:nvSpPr>
          <p:spPr>
            <a:xfrm>
              <a:off x="0" y="0"/>
              <a:ext cx="4272600" cy="1276500"/>
            </a:xfrm>
            <a:prstGeom prst="rect">
              <a:avLst/>
            </a:prstGeom>
            <a:noFill/>
            <a:ln cap="flat" cmpd="sng" w="9525">
              <a:solidFill>
                <a:srgbClr val="16625B"/>
              </a:solidFill>
              <a:prstDash val="solid"/>
              <a:round/>
              <a:headEnd len="sm" w="sm" type="none"/>
              <a:tailEnd len="sm" w="sm" type="none"/>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346" name="Google Shape;346;g375b1f43d66_0_89"/>
          <p:cNvGrpSpPr/>
          <p:nvPr/>
        </p:nvGrpSpPr>
        <p:grpSpPr>
          <a:xfrm>
            <a:off x="1496250" y="2805325"/>
            <a:ext cx="1577460" cy="562226"/>
            <a:chOff x="0" y="0"/>
            <a:chExt cx="709800" cy="157504"/>
          </a:xfrm>
        </p:grpSpPr>
        <p:sp>
          <p:nvSpPr>
            <p:cNvPr id="347" name="Google Shape;347;g375b1f43d66_0_89"/>
            <p:cNvSpPr/>
            <p:nvPr/>
          </p:nvSpPr>
          <p:spPr>
            <a:xfrm>
              <a:off x="0" y="0"/>
              <a:ext cx="709732" cy="157504"/>
            </a:xfrm>
            <a:custGeom>
              <a:rect b="b" l="l" r="r" t="t"/>
              <a:pathLst>
                <a:path extrusionOk="0" h="157504" w="709732">
                  <a:moveTo>
                    <a:pt x="0" y="0"/>
                  </a:moveTo>
                  <a:lnTo>
                    <a:pt x="709732" y="0"/>
                  </a:lnTo>
                  <a:lnTo>
                    <a:pt x="709732" y="157504"/>
                  </a:lnTo>
                  <a:lnTo>
                    <a:pt x="0" y="157504"/>
                  </a:lnTo>
                  <a:close/>
                </a:path>
              </a:pathLst>
            </a:custGeom>
            <a:solidFill>
              <a:srgbClr val="16625B"/>
            </a:solidFill>
            <a:ln cap="flat" cmpd="sng" w="9525">
              <a:solidFill>
                <a:srgbClr val="16625B"/>
              </a:solidFill>
              <a:prstDash val="solid"/>
              <a:round/>
              <a:headEnd len="sm" w="sm" type="none"/>
              <a:tailEnd len="sm" w="sm" type="none"/>
            </a:ln>
          </p:spPr>
        </p:sp>
        <p:sp>
          <p:nvSpPr>
            <p:cNvPr id="348" name="Google Shape;348;g375b1f43d66_0_89"/>
            <p:cNvSpPr txBox="1"/>
            <p:nvPr/>
          </p:nvSpPr>
          <p:spPr>
            <a:xfrm>
              <a:off x="0" y="4"/>
              <a:ext cx="709800" cy="157500"/>
            </a:xfrm>
            <a:prstGeom prst="rect">
              <a:avLst/>
            </a:prstGeom>
            <a:solidFill>
              <a:srgbClr val="16625B"/>
            </a:solidFill>
            <a:ln cap="flat" cmpd="sng" w="9525">
              <a:solidFill>
                <a:srgbClr val="16625B"/>
              </a:solidFill>
              <a:prstDash val="solid"/>
              <a:round/>
              <a:headEnd len="sm" w="sm" type="none"/>
              <a:tailEnd len="sm" w="sm" type="none"/>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349" name="Google Shape;349;g375b1f43d66_0_89"/>
          <p:cNvSpPr txBox="1"/>
          <p:nvPr/>
        </p:nvSpPr>
        <p:spPr>
          <a:xfrm>
            <a:off x="1496250" y="2899475"/>
            <a:ext cx="1577400" cy="307500"/>
          </a:xfrm>
          <a:prstGeom prst="rect">
            <a:avLst/>
          </a:prstGeom>
          <a:noFill/>
          <a:ln>
            <a:noFill/>
          </a:ln>
        </p:spPr>
        <p:txBody>
          <a:bodyPr anchorCtr="0" anchor="t" bIns="0" lIns="0" spcFirstLastPara="1" rIns="0" wrap="square" tIns="0">
            <a:spAutoFit/>
          </a:bodyPr>
          <a:lstStyle/>
          <a:p>
            <a:pPr indent="0" lvl="0" marL="0" marR="0" rtl="0" algn="ctr">
              <a:lnSpc>
                <a:spcPct val="150050"/>
              </a:lnSpc>
              <a:spcBef>
                <a:spcPts val="0"/>
              </a:spcBef>
              <a:spcAft>
                <a:spcPts val="0"/>
              </a:spcAft>
              <a:buNone/>
            </a:pPr>
            <a:r>
              <a:rPr i="0" lang="en-US" sz="1996" u="none" cap="none" strike="noStrike">
                <a:solidFill>
                  <a:srgbClr val="FFFFFF"/>
                </a:solidFill>
                <a:latin typeface="Libre Franklin SemiBold"/>
                <a:ea typeface="Libre Franklin SemiBold"/>
                <a:cs typeface="Libre Franklin SemiBold"/>
                <a:sym typeface="Libre Franklin SemiBold"/>
              </a:rPr>
              <a:t>Prompt</a:t>
            </a:r>
            <a:endParaRPr>
              <a:latin typeface="Libre Franklin SemiBold"/>
              <a:ea typeface="Libre Franklin SemiBold"/>
              <a:cs typeface="Libre Franklin SemiBold"/>
              <a:sym typeface="Libre Franklin SemiBold"/>
            </a:endParaRPr>
          </a:p>
        </p:txBody>
      </p:sp>
      <p:sp>
        <p:nvSpPr>
          <p:cNvPr id="350" name="Google Shape;350;g375b1f43d66_0_89"/>
          <p:cNvSpPr txBox="1"/>
          <p:nvPr/>
        </p:nvSpPr>
        <p:spPr>
          <a:xfrm>
            <a:off x="1457563" y="3595525"/>
            <a:ext cx="15372900" cy="4978200"/>
          </a:xfrm>
          <a:prstGeom prst="rect">
            <a:avLst/>
          </a:prstGeom>
          <a:noFill/>
          <a:ln>
            <a:noFill/>
          </a:ln>
        </p:spPr>
        <p:txBody>
          <a:bodyPr anchorCtr="0" anchor="t" bIns="0" lIns="0" spcFirstLastPara="1" rIns="0" wrap="square" tIns="0">
            <a:spAutoFit/>
          </a:bodyPr>
          <a:lstStyle/>
          <a:p>
            <a:pPr indent="0" lvl="0" marL="0" marR="0" rtl="0" algn="l">
              <a:lnSpc>
                <a:spcPct val="140100"/>
              </a:lnSpc>
              <a:spcBef>
                <a:spcPts val="0"/>
              </a:spcBef>
              <a:spcAft>
                <a:spcPts val="0"/>
              </a:spcAft>
              <a:buNone/>
            </a:pPr>
            <a:r>
              <a:rPr lang="en-US" sz="1100">
                <a:solidFill>
                  <a:srgbClr val="063330"/>
                </a:solidFill>
                <a:latin typeface="Libre Franklin"/>
                <a:ea typeface="Libre Franklin"/>
                <a:cs typeface="Libre Franklin"/>
                <a:sym typeface="Libre Franklin"/>
              </a:rPr>
              <a:t>Eres un experto en prospección de donantes institucionales para organizaciones sociales en </a:t>
            </a:r>
            <a:r>
              <a:rPr lang="en-US" sz="1100">
                <a:solidFill>
                  <a:srgbClr val="2C59B7"/>
                </a:solidFill>
                <a:latin typeface="Libre Franklin"/>
                <a:ea typeface="Libre Franklin"/>
                <a:cs typeface="Libre Franklin"/>
                <a:sym typeface="Libre Franklin"/>
              </a:rPr>
              <a:t>[País/Región]</a:t>
            </a:r>
            <a:r>
              <a:rPr lang="en-US" sz="1100">
                <a:solidFill>
                  <a:srgbClr val="063330"/>
                </a:solidFill>
                <a:latin typeface="Libre Franklin"/>
                <a:ea typeface="Libre Franklin"/>
                <a:cs typeface="Libre Franklin"/>
                <a:sym typeface="Libre Franklin"/>
              </a:rPr>
              <a:t>. Tu tarea es encontrar fundaciones, empresas o gobiernos cuyos fondos se alineen con las necesidades de mi organización </a:t>
            </a:r>
            <a:r>
              <a:rPr lang="en-US" sz="1100">
                <a:solidFill>
                  <a:srgbClr val="2C59B7"/>
                </a:solidFill>
                <a:latin typeface="Libre Franklin"/>
                <a:ea typeface="Libre Franklin"/>
                <a:cs typeface="Libre Franklin"/>
                <a:sym typeface="Libre Franklin"/>
              </a:rPr>
              <a:t>[Nombre de la organización y breve descripción]</a:t>
            </a:r>
            <a:r>
              <a:rPr lang="en-US" sz="1100">
                <a:solidFill>
                  <a:srgbClr val="063330"/>
                </a:solidFill>
                <a:latin typeface="Libre Franklin"/>
                <a:ea typeface="Libre Franklin"/>
                <a:cs typeface="Libre Franklin"/>
                <a:sym typeface="Libre Franklin"/>
              </a:rPr>
              <a:t> y que representen oportunidades de financiamiento realistas y accesibles. El siguiente perfil resume los criterios y características clave de mi organización o proyecto, y debe usarse exclusivamente como filtro para verificar si un donante es viable técnica, temática y operativamente. Esta información funcionará como checklist para identificar solo oportunidades alineadas con mi perfil. Aquí el perfil institucional con sus criterios: </a:t>
            </a:r>
            <a:r>
              <a:rPr lang="en-US" sz="1100">
                <a:solidFill>
                  <a:srgbClr val="2C59B7"/>
                </a:solidFill>
                <a:latin typeface="Libre Franklin"/>
                <a:ea typeface="Libre Franklin"/>
                <a:cs typeface="Libre Franklin"/>
                <a:sym typeface="Libre Franklin"/>
              </a:rPr>
              <a:t>[</a:t>
            </a:r>
            <a:r>
              <a:rPr lang="en-US" sz="1100">
                <a:solidFill>
                  <a:srgbClr val="2C59B7"/>
                </a:solidFill>
                <a:latin typeface="Libre Franklin SemiBold"/>
                <a:ea typeface="Libre Franklin SemiBold"/>
                <a:cs typeface="Libre Franklin SemiBold"/>
                <a:sym typeface="Libre Franklin SemiBold"/>
              </a:rPr>
              <a:t>PEGA AQUÍ</a:t>
            </a:r>
            <a:r>
              <a:rPr lang="en-US" sz="1100">
                <a:solidFill>
                  <a:srgbClr val="2C59B7"/>
                </a:solidFill>
                <a:latin typeface="Libre Franklin"/>
                <a:ea typeface="Libre Franklin"/>
                <a:cs typeface="Libre Franklin"/>
                <a:sym typeface="Libre Franklin"/>
              </a:rPr>
              <a:t> la tabla del Paso 3 con tu perfil institucional]</a:t>
            </a:r>
            <a:r>
              <a:rPr lang="en-US" sz="1100">
                <a:solidFill>
                  <a:srgbClr val="063330"/>
                </a:solidFill>
                <a:latin typeface="Libre Franklin"/>
                <a:ea typeface="Libre Franklin"/>
                <a:cs typeface="Libre Franklin"/>
                <a:sym typeface="Libre Franklin"/>
              </a:rPr>
              <a:t>.</a:t>
            </a:r>
            <a:endParaRPr sz="1100">
              <a:solidFill>
                <a:srgbClr val="063330"/>
              </a:solidFill>
              <a:latin typeface="Libre Franklin"/>
              <a:ea typeface="Libre Franklin"/>
              <a:cs typeface="Libre Franklin"/>
              <a:sym typeface="Libre Franklin"/>
            </a:endParaRPr>
          </a:p>
          <a:p>
            <a:pPr indent="0" lvl="0" marL="0" marR="0" rtl="0" algn="l">
              <a:lnSpc>
                <a:spcPct val="140100"/>
              </a:lnSpc>
              <a:spcBef>
                <a:spcPts val="0"/>
              </a:spcBef>
              <a:spcAft>
                <a:spcPts val="0"/>
              </a:spcAft>
              <a:buNone/>
            </a:pPr>
            <a:r>
              <a:t/>
            </a:r>
            <a:endParaRPr sz="500">
              <a:solidFill>
                <a:srgbClr val="063330"/>
              </a:solidFill>
              <a:latin typeface="Libre Franklin"/>
              <a:ea typeface="Libre Franklin"/>
              <a:cs typeface="Libre Franklin"/>
              <a:sym typeface="Libre Franklin"/>
            </a:endParaRPr>
          </a:p>
          <a:p>
            <a:pPr indent="0" lvl="0" marL="0" marR="0" rtl="0" algn="l">
              <a:lnSpc>
                <a:spcPct val="140100"/>
              </a:lnSpc>
              <a:spcBef>
                <a:spcPts val="0"/>
              </a:spcBef>
              <a:spcAft>
                <a:spcPts val="0"/>
              </a:spcAft>
              <a:buNone/>
            </a:pPr>
            <a:r>
              <a:rPr lang="en-US" sz="1100">
                <a:solidFill>
                  <a:srgbClr val="063330"/>
                </a:solidFill>
                <a:latin typeface="Libre Franklin"/>
                <a:ea typeface="Libre Franklin"/>
                <a:cs typeface="Libre Franklin"/>
                <a:sym typeface="Libre Franklin"/>
              </a:rPr>
              <a:t>Usa solo la información proporcionada en el perfil. No hagas suposiciones, adiciones ni interpretaciones, incluso si falta información específica. Verifica que cada donante cumpla todos los criterios del perfil, asegurándote de que las oportunidades de financiamiento sean relevantes y accesibles según mis necesidades. </a:t>
            </a:r>
            <a:endParaRPr sz="1100">
              <a:solidFill>
                <a:srgbClr val="063330"/>
              </a:solidFill>
              <a:latin typeface="Libre Franklin"/>
              <a:ea typeface="Libre Franklin"/>
              <a:cs typeface="Libre Franklin"/>
              <a:sym typeface="Libre Franklin"/>
            </a:endParaRPr>
          </a:p>
          <a:p>
            <a:pPr indent="0" lvl="0" marL="0" marR="0" rtl="0" algn="l">
              <a:lnSpc>
                <a:spcPct val="140100"/>
              </a:lnSpc>
              <a:spcBef>
                <a:spcPts val="0"/>
              </a:spcBef>
              <a:spcAft>
                <a:spcPts val="0"/>
              </a:spcAft>
              <a:buNone/>
            </a:pPr>
            <a:r>
              <a:t/>
            </a:r>
            <a:endParaRPr sz="500">
              <a:solidFill>
                <a:srgbClr val="063330"/>
              </a:solidFill>
              <a:latin typeface="Libre Franklin"/>
              <a:ea typeface="Libre Franklin"/>
              <a:cs typeface="Libre Franklin"/>
              <a:sym typeface="Libre Franklin"/>
            </a:endParaRPr>
          </a:p>
          <a:p>
            <a:pPr indent="0" lvl="0" marL="0" marR="0" rtl="0" algn="l">
              <a:lnSpc>
                <a:spcPct val="140100"/>
              </a:lnSpc>
              <a:spcBef>
                <a:spcPts val="0"/>
              </a:spcBef>
              <a:spcAft>
                <a:spcPts val="0"/>
              </a:spcAft>
              <a:buNone/>
            </a:pPr>
            <a:r>
              <a:rPr lang="en-US" sz="1100">
                <a:solidFill>
                  <a:srgbClr val="063330"/>
                </a:solidFill>
                <a:latin typeface="Libre Franklin"/>
                <a:ea typeface="Libre Franklin"/>
                <a:cs typeface="Libre Franklin"/>
                <a:sym typeface="Libre Franklin"/>
              </a:rPr>
              <a:t>Recuerda usar únicamente fuentes confiables, verificadas y actualizadas, como sitios oficiales de los donantes o convocatorias. No uses Wikipedia, plataformas genéricas, enlaces rotos ni bases de datos sin fuente original verificable.</a:t>
            </a:r>
            <a:endParaRPr sz="1100">
              <a:solidFill>
                <a:srgbClr val="063330"/>
              </a:solidFill>
              <a:latin typeface="Libre Franklin"/>
              <a:ea typeface="Libre Franklin"/>
              <a:cs typeface="Libre Franklin"/>
              <a:sym typeface="Libre Franklin"/>
            </a:endParaRPr>
          </a:p>
          <a:p>
            <a:pPr indent="0" lvl="0" marL="0" marR="0" rtl="0" algn="l">
              <a:lnSpc>
                <a:spcPct val="140100"/>
              </a:lnSpc>
              <a:spcBef>
                <a:spcPts val="0"/>
              </a:spcBef>
              <a:spcAft>
                <a:spcPts val="0"/>
              </a:spcAft>
              <a:buNone/>
            </a:pPr>
            <a:r>
              <a:t/>
            </a:r>
            <a:endParaRPr sz="500">
              <a:solidFill>
                <a:srgbClr val="063330"/>
              </a:solidFill>
              <a:latin typeface="Libre Franklin"/>
              <a:ea typeface="Libre Franklin"/>
              <a:cs typeface="Libre Franklin"/>
              <a:sym typeface="Libre Franklin"/>
            </a:endParaRPr>
          </a:p>
          <a:p>
            <a:pPr indent="0" lvl="0" marL="0" marR="0" rtl="0" algn="l">
              <a:lnSpc>
                <a:spcPct val="140100"/>
              </a:lnSpc>
              <a:spcBef>
                <a:spcPts val="0"/>
              </a:spcBef>
              <a:spcAft>
                <a:spcPts val="0"/>
              </a:spcAft>
              <a:buNone/>
            </a:pPr>
            <a:r>
              <a:rPr lang="en-US" sz="1100">
                <a:solidFill>
                  <a:srgbClr val="063330"/>
                </a:solidFill>
                <a:latin typeface="Libre Franklin"/>
                <a:ea typeface="Libre Franklin"/>
                <a:cs typeface="Libre Franklin"/>
                <a:sym typeface="Libre Franklin"/>
              </a:rPr>
              <a:t>Incluye solo donantes institucionales que:</a:t>
            </a:r>
            <a:endParaRPr sz="1100">
              <a:solidFill>
                <a:srgbClr val="063330"/>
              </a:solidFill>
              <a:latin typeface="Libre Franklin"/>
              <a:ea typeface="Libre Franklin"/>
              <a:cs typeface="Libre Franklin"/>
              <a:sym typeface="Libre Franklin"/>
            </a:endParaRPr>
          </a:p>
          <a:p>
            <a:pPr indent="-298450" lvl="0" marL="457200" marR="0" rtl="0" algn="l">
              <a:lnSpc>
                <a:spcPct val="140100"/>
              </a:lnSpc>
              <a:spcBef>
                <a:spcPts val="0"/>
              </a:spcBef>
              <a:spcAft>
                <a:spcPts val="0"/>
              </a:spcAft>
              <a:buClr>
                <a:srgbClr val="063330"/>
              </a:buClr>
              <a:buSzPts val="1100"/>
              <a:buFont typeface="Libre Franklin"/>
              <a:buChar char="●"/>
            </a:pPr>
            <a:r>
              <a:rPr lang="en-US" sz="1100">
                <a:solidFill>
                  <a:srgbClr val="063330"/>
                </a:solidFill>
                <a:latin typeface="Libre Franklin"/>
                <a:ea typeface="Libre Franklin"/>
                <a:cs typeface="Libre Franklin"/>
                <a:sym typeface="Libre Franklin"/>
              </a:rPr>
              <a:t>Tengan convocatorias vigentes al día de hoy, o</a:t>
            </a:r>
            <a:endParaRPr sz="1100">
              <a:solidFill>
                <a:srgbClr val="063330"/>
              </a:solidFill>
              <a:latin typeface="Libre Franklin"/>
              <a:ea typeface="Libre Franklin"/>
              <a:cs typeface="Libre Franklin"/>
              <a:sym typeface="Libre Franklin"/>
            </a:endParaRPr>
          </a:p>
          <a:p>
            <a:pPr indent="-298450" lvl="0" marL="457200" marR="0" rtl="0" algn="l">
              <a:lnSpc>
                <a:spcPct val="140100"/>
              </a:lnSpc>
              <a:spcBef>
                <a:spcPts val="0"/>
              </a:spcBef>
              <a:spcAft>
                <a:spcPts val="0"/>
              </a:spcAft>
              <a:buClr>
                <a:srgbClr val="063330"/>
              </a:buClr>
              <a:buSzPts val="1100"/>
              <a:buFont typeface="Libre Franklin"/>
              <a:buChar char="●"/>
            </a:pPr>
            <a:r>
              <a:rPr lang="en-US" sz="1100">
                <a:solidFill>
                  <a:srgbClr val="063330"/>
                </a:solidFill>
                <a:latin typeface="Libre Franklin"/>
                <a:ea typeface="Libre Franklin"/>
                <a:cs typeface="Libre Franklin"/>
                <a:sym typeface="Libre Franklin"/>
              </a:rPr>
              <a:t>Ofrezcan fondos de postulación continua (“rolling basis”), o</a:t>
            </a:r>
            <a:endParaRPr sz="1100">
              <a:solidFill>
                <a:srgbClr val="063330"/>
              </a:solidFill>
              <a:latin typeface="Libre Franklin"/>
              <a:ea typeface="Libre Franklin"/>
              <a:cs typeface="Libre Franklin"/>
              <a:sym typeface="Libre Franklin"/>
            </a:endParaRPr>
          </a:p>
          <a:p>
            <a:pPr indent="-298450" lvl="0" marL="457200" marR="0" rtl="0" algn="l">
              <a:lnSpc>
                <a:spcPct val="140100"/>
              </a:lnSpc>
              <a:spcBef>
                <a:spcPts val="0"/>
              </a:spcBef>
              <a:spcAft>
                <a:spcPts val="0"/>
              </a:spcAft>
              <a:buClr>
                <a:srgbClr val="063330"/>
              </a:buClr>
              <a:buSzPts val="1100"/>
              <a:buFont typeface="Libre Franklin"/>
              <a:buChar char="●"/>
            </a:pPr>
            <a:r>
              <a:rPr lang="en-US" sz="1100">
                <a:solidFill>
                  <a:srgbClr val="063330"/>
                </a:solidFill>
                <a:latin typeface="Libre Franklin"/>
                <a:ea typeface="Libre Franklin"/>
                <a:cs typeface="Libre Franklin"/>
                <a:sym typeface="Libre Franklin"/>
              </a:rPr>
              <a:t>Trabajen por invitación, contacto directo o nominación, pero sean relevantes y estratégicamente accesibles por cumplir todos mis criterios técnicos y legales, o</a:t>
            </a:r>
            <a:endParaRPr sz="1100">
              <a:solidFill>
                <a:srgbClr val="063330"/>
              </a:solidFill>
              <a:latin typeface="Libre Franklin"/>
              <a:ea typeface="Libre Franklin"/>
              <a:cs typeface="Libre Franklin"/>
              <a:sym typeface="Libre Franklin"/>
            </a:endParaRPr>
          </a:p>
          <a:p>
            <a:pPr indent="-298450" lvl="0" marL="457200" marR="0" rtl="0" algn="l">
              <a:lnSpc>
                <a:spcPct val="140100"/>
              </a:lnSpc>
              <a:spcBef>
                <a:spcPts val="0"/>
              </a:spcBef>
              <a:spcAft>
                <a:spcPts val="0"/>
              </a:spcAft>
              <a:buClr>
                <a:srgbClr val="063330"/>
              </a:buClr>
              <a:buSzPts val="1100"/>
              <a:buFont typeface="Libre Franklin"/>
              <a:buChar char="●"/>
            </a:pPr>
            <a:r>
              <a:rPr lang="en-US" sz="1100">
                <a:solidFill>
                  <a:srgbClr val="063330"/>
                </a:solidFill>
                <a:latin typeface="Libre Franklin"/>
                <a:ea typeface="Libre Franklin"/>
                <a:cs typeface="Libre Franklin"/>
                <a:sym typeface="Libre Franklin"/>
              </a:rPr>
              <a:t>Tengan fondos anuales o periódicos, que aunque no estén abiertos hoy, se espera que vuelvan a abrir (indica la fecha estimada).</a:t>
            </a:r>
            <a:endParaRPr sz="1100">
              <a:solidFill>
                <a:srgbClr val="063330"/>
              </a:solidFill>
              <a:latin typeface="Libre Franklin"/>
              <a:ea typeface="Libre Franklin"/>
              <a:cs typeface="Libre Franklin"/>
              <a:sym typeface="Libre Franklin"/>
            </a:endParaRPr>
          </a:p>
          <a:p>
            <a:pPr indent="0" lvl="0" marL="0" marR="0" rtl="0" algn="l">
              <a:lnSpc>
                <a:spcPct val="140100"/>
              </a:lnSpc>
              <a:spcBef>
                <a:spcPts val="0"/>
              </a:spcBef>
              <a:spcAft>
                <a:spcPts val="0"/>
              </a:spcAft>
              <a:buNone/>
            </a:pPr>
            <a:r>
              <a:t/>
            </a:r>
            <a:endParaRPr sz="500">
              <a:solidFill>
                <a:srgbClr val="063330"/>
              </a:solidFill>
              <a:latin typeface="Libre Franklin"/>
              <a:ea typeface="Libre Franklin"/>
              <a:cs typeface="Libre Franklin"/>
              <a:sym typeface="Libre Franklin"/>
            </a:endParaRPr>
          </a:p>
          <a:p>
            <a:pPr indent="0" lvl="0" marL="0" marR="0" rtl="0" algn="l">
              <a:lnSpc>
                <a:spcPct val="140100"/>
              </a:lnSpc>
              <a:spcBef>
                <a:spcPts val="0"/>
              </a:spcBef>
              <a:spcAft>
                <a:spcPts val="0"/>
              </a:spcAft>
              <a:buNone/>
            </a:pPr>
            <a:r>
              <a:rPr lang="en-US" sz="1100">
                <a:solidFill>
                  <a:srgbClr val="063330"/>
                </a:solidFill>
                <a:latin typeface="Libre Franklin"/>
                <a:ea typeface="Libre Franklin"/>
                <a:cs typeface="Libre Franklin"/>
                <a:sym typeface="Libre Franklin"/>
              </a:rPr>
              <a:t>Devuelve un máximo de 4 resultados en la tabla principal y un máximo de 4 en la tabla de próximas ventanas recurrentes, priorizando calidad sobre cantidad. Solo incluye donantes que sean relevantes para mi causa, considerando su afiliación geográfica, sectorial y técnica. Si no encuentras suficientes donantes que cumplan todos los criterios, selecciona aquellos que, aunque no sean una coincidencia perfecta, sean estratégicamente viables para mi organización.</a:t>
            </a:r>
            <a:endParaRPr sz="1100">
              <a:solidFill>
                <a:srgbClr val="063330"/>
              </a:solidFill>
              <a:latin typeface="Libre Franklin"/>
              <a:ea typeface="Libre Franklin"/>
              <a:cs typeface="Libre Franklin"/>
              <a:sym typeface="Libre Franklin"/>
            </a:endParaRPr>
          </a:p>
          <a:p>
            <a:pPr indent="0" lvl="0" marL="0" marR="0" rtl="0" algn="l">
              <a:lnSpc>
                <a:spcPct val="140100"/>
              </a:lnSpc>
              <a:spcBef>
                <a:spcPts val="0"/>
              </a:spcBef>
              <a:spcAft>
                <a:spcPts val="0"/>
              </a:spcAft>
              <a:buNone/>
            </a:pPr>
            <a:r>
              <a:t/>
            </a:r>
            <a:endParaRPr sz="500">
              <a:solidFill>
                <a:srgbClr val="063330"/>
              </a:solidFill>
              <a:latin typeface="Libre Franklin"/>
              <a:ea typeface="Libre Franklin"/>
              <a:cs typeface="Libre Franklin"/>
              <a:sym typeface="Libre Franklin"/>
            </a:endParaRPr>
          </a:p>
          <a:p>
            <a:pPr indent="0" lvl="0" marL="0" marR="0" rtl="0" algn="l">
              <a:lnSpc>
                <a:spcPct val="140100"/>
              </a:lnSpc>
              <a:spcBef>
                <a:spcPts val="0"/>
              </a:spcBef>
              <a:spcAft>
                <a:spcPts val="0"/>
              </a:spcAft>
              <a:buNone/>
            </a:pPr>
            <a:r>
              <a:rPr lang="en-US" sz="1100">
                <a:solidFill>
                  <a:srgbClr val="063330"/>
                </a:solidFill>
                <a:latin typeface="Libre Franklin"/>
                <a:ea typeface="Libre Franklin"/>
                <a:cs typeface="Libre Franklin"/>
                <a:sym typeface="Libre Franklin"/>
              </a:rPr>
              <a:t>Presenta los resultados en este formato:</a:t>
            </a:r>
            <a:endParaRPr sz="1100">
              <a:solidFill>
                <a:srgbClr val="063330"/>
              </a:solidFill>
              <a:latin typeface="Libre Franklin"/>
              <a:ea typeface="Libre Franklin"/>
              <a:cs typeface="Libre Franklin"/>
              <a:sym typeface="Libre Franklin"/>
            </a:endParaRPr>
          </a:p>
          <a:p>
            <a:pPr indent="0" lvl="0" marL="0" marR="0" rtl="0" algn="l">
              <a:lnSpc>
                <a:spcPct val="140100"/>
              </a:lnSpc>
              <a:spcBef>
                <a:spcPts val="0"/>
              </a:spcBef>
              <a:spcAft>
                <a:spcPts val="0"/>
              </a:spcAft>
              <a:buNone/>
            </a:pPr>
            <a:r>
              <a:rPr lang="en-US" sz="1100">
                <a:solidFill>
                  <a:srgbClr val="063330"/>
                </a:solidFill>
                <a:latin typeface="Libre Franklin"/>
                <a:ea typeface="Libre Franklin"/>
                <a:cs typeface="Libre Franklin"/>
                <a:sym typeface="Libre Franklin"/>
              </a:rPr>
              <a:t>1. Tabla principal – Convocatorias abiertas, en rolling basis o por invitación: | Nombre del donante/convocatoria | Breve descripción (máx. 3 líneas) | Tipo (Fundación, Empresa, Gobierno) | Región/País elegible | Rango de subvención (US$) | Modalidad de postulación | Enlace oficial de postulación|</a:t>
            </a:r>
            <a:endParaRPr sz="1100">
              <a:solidFill>
                <a:srgbClr val="063330"/>
              </a:solidFill>
              <a:latin typeface="Libre Franklin"/>
              <a:ea typeface="Libre Franklin"/>
              <a:cs typeface="Libre Franklin"/>
              <a:sym typeface="Libre Franklin"/>
            </a:endParaRPr>
          </a:p>
          <a:p>
            <a:pPr indent="0" lvl="0" marL="0" marR="0" rtl="0" algn="l">
              <a:lnSpc>
                <a:spcPct val="140100"/>
              </a:lnSpc>
              <a:spcBef>
                <a:spcPts val="0"/>
              </a:spcBef>
              <a:spcAft>
                <a:spcPts val="0"/>
              </a:spcAft>
              <a:buNone/>
            </a:pPr>
            <a:r>
              <a:rPr lang="en-US" sz="1100">
                <a:solidFill>
                  <a:srgbClr val="063330"/>
                </a:solidFill>
                <a:latin typeface="Libre Franklin"/>
                <a:ea typeface="Libre Franklin"/>
                <a:cs typeface="Libre Franklin"/>
                <a:sym typeface="Libre Franklin"/>
              </a:rPr>
              <a:t>2. Próximas ventanas recurrentes – Fondos anuales o periódicos que cumplen todos los criterios pero no están abiertos hoy: | Nombre del donante/convocatoria | Breve descripción (máx. 3 líneas) | Tipo | Región/País elegible | Rango de subvención (US$) | Modalidad de postulación esperada | Próxima apertura estimada | Enlace oficial de postulación |</a:t>
            </a:r>
            <a:endParaRPr sz="1100">
              <a:solidFill>
                <a:srgbClr val="063330"/>
              </a:solidFill>
              <a:latin typeface="Libre Franklin"/>
              <a:ea typeface="Libre Franklin"/>
              <a:cs typeface="Libre Franklin"/>
              <a:sym typeface="Libre Franklin"/>
            </a:endParaRPr>
          </a:p>
        </p:txBody>
      </p:sp>
      <p:sp>
        <p:nvSpPr>
          <p:cNvPr id="351" name="Google Shape;351;g375b1f43d66_0_89"/>
          <p:cNvSpPr txBox="1"/>
          <p:nvPr/>
        </p:nvSpPr>
        <p:spPr>
          <a:xfrm>
            <a:off x="1028700" y="1508175"/>
            <a:ext cx="16230600" cy="4002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i="0" lang="en-US" sz="2600" u="none" cap="none" strike="noStrike">
                <a:solidFill>
                  <a:srgbClr val="003A37"/>
                </a:solidFill>
                <a:latin typeface="Libre Franklin SemiBold"/>
                <a:ea typeface="Libre Franklin SemiBold"/>
                <a:cs typeface="Libre Franklin SemiBold"/>
                <a:sym typeface="Libre Franklin SemiBold"/>
              </a:rPr>
              <a:t>¿Listo/a para encontrar aliados estratégicos? Identifica oportunidades afines a tu causa.</a:t>
            </a:r>
            <a:endParaRPr>
              <a:latin typeface="Libre Franklin SemiBold"/>
              <a:ea typeface="Libre Franklin SemiBold"/>
              <a:cs typeface="Libre Franklin SemiBold"/>
              <a:sym typeface="Libre Franklin SemiBold"/>
            </a:endParaRPr>
          </a:p>
        </p:txBody>
      </p:sp>
      <p:sp>
        <p:nvSpPr>
          <p:cNvPr id="352" name="Google Shape;352;g375b1f43d66_0_89"/>
          <p:cNvSpPr txBox="1"/>
          <p:nvPr/>
        </p:nvSpPr>
        <p:spPr>
          <a:xfrm>
            <a:off x="1028700" y="2110728"/>
            <a:ext cx="16230600" cy="4002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lang="en-US" sz="2600">
                <a:solidFill>
                  <a:srgbClr val="003A37"/>
                </a:solidFill>
                <a:latin typeface="Libre Franklin"/>
                <a:ea typeface="Libre Franklin"/>
                <a:cs typeface="Libre Franklin"/>
                <a:sym typeface="Libre Franklin"/>
              </a:rPr>
              <a:t>Copia y pega este prompt en ChatGPT, y pega tu tabla de perfil institucional en la</a:t>
            </a:r>
            <a:r>
              <a:rPr lang="en-US" sz="2600">
                <a:solidFill>
                  <a:srgbClr val="2C59B7"/>
                </a:solidFill>
                <a:latin typeface="Libre Franklin"/>
                <a:ea typeface="Libre Franklin"/>
                <a:cs typeface="Libre Franklin"/>
                <a:sym typeface="Libre Franklin"/>
              </a:rPr>
              <a:t> [casilla azul]</a:t>
            </a:r>
            <a:r>
              <a:rPr lang="en-US" sz="2600">
                <a:solidFill>
                  <a:srgbClr val="003A37"/>
                </a:solidFill>
                <a:latin typeface="Libre Franklin"/>
                <a:ea typeface="Libre Franklin"/>
                <a:cs typeface="Libre Franklin"/>
                <a:sym typeface="Libre Franklin"/>
              </a:rPr>
              <a:t>.</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356" name="Shape 356"/>
        <p:cNvGrpSpPr/>
        <p:nvPr/>
      </p:nvGrpSpPr>
      <p:grpSpPr>
        <a:xfrm>
          <a:off x="0" y="0"/>
          <a:ext cx="0" cy="0"/>
          <a:chOff x="0" y="0"/>
          <a:chExt cx="0" cy="0"/>
        </a:xfrm>
      </p:grpSpPr>
      <p:sp>
        <p:nvSpPr>
          <p:cNvPr id="357" name="Google Shape;357;g375b1f43d66_0_26"/>
          <p:cNvSpPr/>
          <p:nvPr/>
        </p:nvSpPr>
        <p:spPr>
          <a:xfrm>
            <a:off x="15180988" y="639344"/>
            <a:ext cx="2298781" cy="778712"/>
          </a:xfrm>
          <a:custGeom>
            <a:rect b="b" l="l" r="r" t="t"/>
            <a:pathLst>
              <a:path extrusionOk="0" h="778712" w="2298781">
                <a:moveTo>
                  <a:pt x="0" y="0"/>
                </a:moveTo>
                <a:lnTo>
                  <a:pt x="2298780" y="0"/>
                </a:lnTo>
                <a:lnTo>
                  <a:pt x="2298780" y="778712"/>
                </a:lnTo>
                <a:lnTo>
                  <a:pt x="0" y="778712"/>
                </a:lnTo>
                <a:lnTo>
                  <a:pt x="0" y="0"/>
                </a:lnTo>
                <a:close/>
              </a:path>
            </a:pathLst>
          </a:custGeom>
          <a:blipFill rotWithShape="1">
            <a:blip r:embed="rId3">
              <a:alphaModFix/>
            </a:blip>
            <a:stretch>
              <a:fillRect b="0" l="0" r="0" t="0"/>
            </a:stretch>
          </a:blipFill>
          <a:ln>
            <a:noFill/>
          </a:ln>
        </p:spPr>
      </p:sp>
      <p:sp>
        <p:nvSpPr>
          <p:cNvPr id="358" name="Google Shape;358;g375b1f43d66_0_26"/>
          <p:cNvSpPr txBox="1"/>
          <p:nvPr/>
        </p:nvSpPr>
        <p:spPr>
          <a:xfrm>
            <a:off x="1028700" y="823860"/>
            <a:ext cx="4039800" cy="307500"/>
          </a:xfrm>
          <a:prstGeom prst="rect">
            <a:avLst/>
          </a:prstGeom>
          <a:noFill/>
          <a:ln>
            <a:noFill/>
          </a:ln>
        </p:spPr>
        <p:txBody>
          <a:bodyPr anchorCtr="0" anchor="t" bIns="0" lIns="0" spcFirstLastPara="1" rIns="0" wrap="square" tIns="0">
            <a:spAutoFit/>
          </a:bodyPr>
          <a:lstStyle/>
          <a:p>
            <a:pPr indent="0" lvl="0" marL="0" marR="0" rtl="0" algn="l">
              <a:lnSpc>
                <a:spcPct val="150050"/>
              </a:lnSpc>
              <a:spcBef>
                <a:spcPts val="0"/>
              </a:spcBef>
              <a:spcAft>
                <a:spcPts val="0"/>
              </a:spcAft>
              <a:buNone/>
            </a:pPr>
            <a:r>
              <a:rPr lang="en-US" sz="1996">
                <a:solidFill>
                  <a:srgbClr val="063330"/>
                </a:solidFill>
                <a:latin typeface="Libre Franklin"/>
                <a:ea typeface="Libre Franklin"/>
                <a:cs typeface="Libre Franklin"/>
                <a:sym typeface="Libre Franklin"/>
              </a:rPr>
              <a:t>Donante individual</a:t>
            </a:r>
            <a:endParaRPr/>
          </a:p>
        </p:txBody>
      </p:sp>
      <p:grpSp>
        <p:nvGrpSpPr>
          <p:cNvPr id="359" name="Google Shape;359;g375b1f43d66_0_26"/>
          <p:cNvGrpSpPr/>
          <p:nvPr/>
        </p:nvGrpSpPr>
        <p:grpSpPr>
          <a:xfrm>
            <a:off x="0" y="-36165"/>
            <a:ext cx="509286" cy="2451279"/>
            <a:chOff x="0" y="-9525"/>
            <a:chExt cx="134132" cy="645600"/>
          </a:xfrm>
        </p:grpSpPr>
        <p:sp>
          <p:nvSpPr>
            <p:cNvPr id="360" name="Google Shape;360;g375b1f43d66_0_26"/>
            <p:cNvSpPr/>
            <p:nvPr/>
          </p:nvSpPr>
          <p:spPr>
            <a:xfrm>
              <a:off x="0" y="0"/>
              <a:ext cx="134132" cy="636036"/>
            </a:xfrm>
            <a:custGeom>
              <a:rect b="b" l="l" r="r" t="t"/>
              <a:pathLst>
                <a:path extrusionOk="0" h="636036" w="134132">
                  <a:moveTo>
                    <a:pt x="0" y="0"/>
                  </a:moveTo>
                  <a:lnTo>
                    <a:pt x="134132" y="0"/>
                  </a:lnTo>
                  <a:lnTo>
                    <a:pt x="134132" y="636036"/>
                  </a:lnTo>
                  <a:lnTo>
                    <a:pt x="0" y="636036"/>
                  </a:lnTo>
                  <a:close/>
                </a:path>
              </a:pathLst>
            </a:custGeom>
            <a:solidFill>
              <a:srgbClr val="16625B"/>
            </a:solidFill>
            <a:ln>
              <a:noFill/>
            </a:ln>
          </p:spPr>
        </p:sp>
        <p:sp>
          <p:nvSpPr>
            <p:cNvPr id="361" name="Google Shape;361;g375b1f43d66_0_26"/>
            <p:cNvSpPr txBox="1"/>
            <p:nvPr/>
          </p:nvSpPr>
          <p:spPr>
            <a:xfrm>
              <a:off x="0" y="-9525"/>
              <a:ext cx="134100" cy="645600"/>
            </a:xfrm>
            <a:prstGeom prst="rect">
              <a:avLst/>
            </a:prstGeom>
            <a:solidFill>
              <a:srgbClr val="16625B"/>
            </a:solidFill>
            <a:ln>
              <a:noFill/>
            </a:ln>
          </p:spPr>
          <p:txBody>
            <a:bodyPr anchorCtr="0" anchor="ctr" bIns="50800" lIns="50800" spcFirstLastPara="1" rIns="50800" wrap="square" tIns="50800">
              <a:noAutofit/>
            </a:bodyPr>
            <a:lstStyle/>
            <a:p>
              <a:pPr indent="0" lvl="0" marL="0" marR="0" rtl="0" algn="ctr">
                <a:lnSpc>
                  <a:spcPct val="152611"/>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362" name="Google Shape;362;g375b1f43d66_0_26"/>
          <p:cNvSpPr txBox="1"/>
          <p:nvPr/>
        </p:nvSpPr>
        <p:spPr>
          <a:xfrm rot="-5400000">
            <a:off x="-938025" y="1059325"/>
            <a:ext cx="2376900" cy="307800"/>
          </a:xfrm>
          <a:prstGeom prst="rect">
            <a:avLst/>
          </a:prstGeom>
          <a:noFill/>
          <a:ln>
            <a:noFill/>
          </a:ln>
        </p:spPr>
        <p:txBody>
          <a:bodyPr anchorCtr="0" anchor="t" bIns="0" lIns="0" spcFirstLastPara="1" rIns="0" wrap="square" tIns="0">
            <a:spAutoFit/>
          </a:bodyPr>
          <a:lstStyle/>
          <a:p>
            <a:pPr indent="0" lvl="0" marL="0" marR="0" rtl="0" algn="ctr">
              <a:lnSpc>
                <a:spcPct val="123000"/>
              </a:lnSpc>
              <a:spcBef>
                <a:spcPts val="0"/>
              </a:spcBef>
              <a:spcAft>
                <a:spcPts val="0"/>
              </a:spcAft>
              <a:buNone/>
            </a:pPr>
            <a:r>
              <a:rPr lang="en-US" sz="2000">
                <a:solidFill>
                  <a:srgbClr val="F2F2F2"/>
                </a:solidFill>
                <a:latin typeface="Libre Franklin"/>
                <a:ea typeface="Libre Franklin"/>
                <a:cs typeface="Libre Franklin"/>
                <a:sym typeface="Libre Franklin"/>
              </a:rPr>
              <a:t>Bonus - Paso 4</a:t>
            </a:r>
            <a:endParaRPr/>
          </a:p>
        </p:txBody>
      </p:sp>
      <p:grpSp>
        <p:nvGrpSpPr>
          <p:cNvPr id="363" name="Google Shape;363;g375b1f43d66_0_26"/>
          <p:cNvGrpSpPr/>
          <p:nvPr/>
        </p:nvGrpSpPr>
        <p:grpSpPr>
          <a:xfrm>
            <a:off x="1032700" y="3104325"/>
            <a:ext cx="16222636" cy="5619155"/>
            <a:chOff x="0" y="0"/>
            <a:chExt cx="4272600" cy="1276500"/>
          </a:xfrm>
        </p:grpSpPr>
        <p:sp>
          <p:nvSpPr>
            <p:cNvPr id="364" name="Google Shape;364;g375b1f43d66_0_26"/>
            <p:cNvSpPr/>
            <p:nvPr/>
          </p:nvSpPr>
          <p:spPr>
            <a:xfrm>
              <a:off x="0" y="0"/>
              <a:ext cx="4272586" cy="1276416"/>
            </a:xfrm>
            <a:custGeom>
              <a:rect b="b" l="l" r="r" t="t"/>
              <a:pathLst>
                <a:path extrusionOk="0" h="1276416" w="4272586">
                  <a:moveTo>
                    <a:pt x="0" y="0"/>
                  </a:moveTo>
                  <a:lnTo>
                    <a:pt x="4272586" y="0"/>
                  </a:lnTo>
                  <a:lnTo>
                    <a:pt x="4272586" y="1276416"/>
                  </a:lnTo>
                  <a:lnTo>
                    <a:pt x="0" y="1276416"/>
                  </a:lnTo>
                  <a:close/>
                </a:path>
              </a:pathLst>
            </a:custGeom>
            <a:solidFill>
              <a:srgbClr val="FFFFFF"/>
            </a:solidFill>
            <a:ln cap="sq" cmpd="sng" w="38100">
              <a:solidFill>
                <a:srgbClr val="16625B"/>
              </a:solidFill>
              <a:prstDash val="solid"/>
              <a:miter lim="8000"/>
              <a:headEnd len="sm" w="sm" type="none"/>
              <a:tailEnd len="sm" w="sm" type="none"/>
            </a:ln>
          </p:spPr>
        </p:sp>
        <p:sp>
          <p:nvSpPr>
            <p:cNvPr id="365" name="Google Shape;365;g375b1f43d66_0_26"/>
            <p:cNvSpPr txBox="1"/>
            <p:nvPr/>
          </p:nvSpPr>
          <p:spPr>
            <a:xfrm>
              <a:off x="0" y="0"/>
              <a:ext cx="4272600" cy="1276500"/>
            </a:xfrm>
            <a:prstGeom prst="rect">
              <a:avLst/>
            </a:prstGeom>
            <a:noFill/>
            <a:ln cap="flat" cmpd="sng" w="9525">
              <a:solidFill>
                <a:srgbClr val="16625B"/>
              </a:solidFill>
              <a:prstDash val="solid"/>
              <a:round/>
              <a:headEnd len="sm" w="sm" type="none"/>
              <a:tailEnd len="sm" w="sm" type="none"/>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366" name="Google Shape;366;g375b1f43d66_0_26"/>
          <p:cNvGrpSpPr/>
          <p:nvPr/>
        </p:nvGrpSpPr>
        <p:grpSpPr>
          <a:xfrm>
            <a:off x="1496250" y="2805325"/>
            <a:ext cx="1577460" cy="562226"/>
            <a:chOff x="0" y="0"/>
            <a:chExt cx="709800" cy="157504"/>
          </a:xfrm>
        </p:grpSpPr>
        <p:sp>
          <p:nvSpPr>
            <p:cNvPr id="367" name="Google Shape;367;g375b1f43d66_0_26"/>
            <p:cNvSpPr/>
            <p:nvPr/>
          </p:nvSpPr>
          <p:spPr>
            <a:xfrm>
              <a:off x="0" y="0"/>
              <a:ext cx="709732" cy="157504"/>
            </a:xfrm>
            <a:custGeom>
              <a:rect b="b" l="l" r="r" t="t"/>
              <a:pathLst>
                <a:path extrusionOk="0" h="157504" w="709732">
                  <a:moveTo>
                    <a:pt x="0" y="0"/>
                  </a:moveTo>
                  <a:lnTo>
                    <a:pt x="709732" y="0"/>
                  </a:lnTo>
                  <a:lnTo>
                    <a:pt x="709732" y="157504"/>
                  </a:lnTo>
                  <a:lnTo>
                    <a:pt x="0" y="157504"/>
                  </a:lnTo>
                  <a:close/>
                </a:path>
              </a:pathLst>
            </a:custGeom>
            <a:solidFill>
              <a:srgbClr val="16625B"/>
            </a:solidFill>
            <a:ln cap="flat" cmpd="sng" w="9525">
              <a:solidFill>
                <a:srgbClr val="16625B"/>
              </a:solidFill>
              <a:prstDash val="solid"/>
              <a:round/>
              <a:headEnd len="sm" w="sm" type="none"/>
              <a:tailEnd len="sm" w="sm" type="none"/>
            </a:ln>
          </p:spPr>
        </p:sp>
        <p:sp>
          <p:nvSpPr>
            <p:cNvPr id="368" name="Google Shape;368;g375b1f43d66_0_26"/>
            <p:cNvSpPr txBox="1"/>
            <p:nvPr/>
          </p:nvSpPr>
          <p:spPr>
            <a:xfrm>
              <a:off x="0" y="4"/>
              <a:ext cx="709800" cy="157500"/>
            </a:xfrm>
            <a:prstGeom prst="rect">
              <a:avLst/>
            </a:prstGeom>
            <a:solidFill>
              <a:srgbClr val="16625B"/>
            </a:solidFill>
            <a:ln cap="flat" cmpd="sng" w="9525">
              <a:solidFill>
                <a:srgbClr val="16625B"/>
              </a:solidFill>
              <a:prstDash val="solid"/>
              <a:round/>
              <a:headEnd len="sm" w="sm" type="none"/>
              <a:tailEnd len="sm" w="sm" type="none"/>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369" name="Google Shape;369;g375b1f43d66_0_26"/>
          <p:cNvSpPr txBox="1"/>
          <p:nvPr/>
        </p:nvSpPr>
        <p:spPr>
          <a:xfrm>
            <a:off x="1496250" y="2899475"/>
            <a:ext cx="1577400" cy="307500"/>
          </a:xfrm>
          <a:prstGeom prst="rect">
            <a:avLst/>
          </a:prstGeom>
          <a:noFill/>
          <a:ln>
            <a:noFill/>
          </a:ln>
        </p:spPr>
        <p:txBody>
          <a:bodyPr anchorCtr="0" anchor="t" bIns="0" lIns="0" spcFirstLastPara="1" rIns="0" wrap="square" tIns="0">
            <a:spAutoFit/>
          </a:bodyPr>
          <a:lstStyle/>
          <a:p>
            <a:pPr indent="0" lvl="0" marL="0" marR="0" rtl="0" algn="ctr">
              <a:lnSpc>
                <a:spcPct val="150050"/>
              </a:lnSpc>
              <a:spcBef>
                <a:spcPts val="0"/>
              </a:spcBef>
              <a:spcAft>
                <a:spcPts val="0"/>
              </a:spcAft>
              <a:buNone/>
            </a:pPr>
            <a:r>
              <a:rPr i="0" lang="en-US" sz="1996" u="none" cap="none" strike="noStrike">
                <a:solidFill>
                  <a:srgbClr val="FFFFFF"/>
                </a:solidFill>
                <a:latin typeface="Libre Franklin SemiBold"/>
                <a:ea typeface="Libre Franklin SemiBold"/>
                <a:cs typeface="Libre Franklin SemiBold"/>
                <a:sym typeface="Libre Franklin SemiBold"/>
              </a:rPr>
              <a:t>Prompt</a:t>
            </a:r>
            <a:endParaRPr>
              <a:latin typeface="Libre Franklin SemiBold"/>
              <a:ea typeface="Libre Franklin SemiBold"/>
              <a:cs typeface="Libre Franklin SemiBold"/>
              <a:sym typeface="Libre Franklin SemiBold"/>
            </a:endParaRPr>
          </a:p>
        </p:txBody>
      </p:sp>
      <p:sp>
        <p:nvSpPr>
          <p:cNvPr id="370" name="Google Shape;370;g375b1f43d66_0_26"/>
          <p:cNvSpPr txBox="1"/>
          <p:nvPr/>
        </p:nvSpPr>
        <p:spPr>
          <a:xfrm>
            <a:off x="1496250" y="3490300"/>
            <a:ext cx="15475200" cy="4953300"/>
          </a:xfrm>
          <a:prstGeom prst="rect">
            <a:avLst/>
          </a:prstGeom>
          <a:noFill/>
          <a:ln>
            <a:noFill/>
          </a:ln>
        </p:spPr>
        <p:txBody>
          <a:bodyPr anchorCtr="0" anchor="t" bIns="0" lIns="0" spcFirstLastPara="1" rIns="0" wrap="square" tIns="0">
            <a:spAutoFit/>
          </a:bodyPr>
          <a:lstStyle/>
          <a:p>
            <a:pPr indent="0" lvl="0" marL="0" rtl="0" algn="l">
              <a:lnSpc>
                <a:spcPct val="140000"/>
              </a:lnSpc>
              <a:spcBef>
                <a:spcPts val="0"/>
              </a:spcBef>
              <a:spcAft>
                <a:spcPts val="0"/>
              </a:spcAft>
              <a:buNone/>
            </a:pPr>
            <a:r>
              <a:rPr lang="en-US" sz="1100">
                <a:solidFill>
                  <a:srgbClr val="003A37"/>
                </a:solidFill>
                <a:latin typeface="Libre Franklin"/>
                <a:ea typeface="Libre Franklin"/>
                <a:cs typeface="Libre Franklin"/>
                <a:sym typeface="Libre Franklin"/>
              </a:rPr>
              <a:t>Eres un experto en prospección de donantes individuales para organizaciones sociales en </a:t>
            </a:r>
            <a:r>
              <a:rPr lang="en-US" sz="1100">
                <a:solidFill>
                  <a:srgbClr val="2C59B7"/>
                </a:solidFill>
                <a:latin typeface="Libre Franklin"/>
                <a:ea typeface="Libre Franklin"/>
                <a:cs typeface="Libre Franklin"/>
                <a:sym typeface="Libre Franklin"/>
              </a:rPr>
              <a:t>[País/Región]</a:t>
            </a:r>
            <a:r>
              <a:rPr lang="en-US" sz="1100">
                <a:solidFill>
                  <a:srgbClr val="003A37"/>
                </a:solidFill>
                <a:latin typeface="Libre Franklin"/>
                <a:ea typeface="Libre Franklin"/>
                <a:cs typeface="Libre Franklin"/>
                <a:sym typeface="Libre Franklin"/>
              </a:rPr>
              <a:t>. Tu tarea es identificar donantes individuales que se alineen a los criterios de mi organización </a:t>
            </a:r>
            <a:r>
              <a:rPr lang="en-US" sz="1100">
                <a:solidFill>
                  <a:srgbClr val="2C59B7"/>
                </a:solidFill>
                <a:latin typeface="Libre Franklin"/>
                <a:ea typeface="Libre Franklin"/>
                <a:cs typeface="Libre Franklin"/>
                <a:sym typeface="Libre Franklin"/>
              </a:rPr>
              <a:t>[Nombre de la organización y breve descripción]</a:t>
            </a:r>
            <a:r>
              <a:rPr lang="en-US" sz="1100">
                <a:solidFill>
                  <a:srgbClr val="003A37"/>
                </a:solidFill>
                <a:latin typeface="Libre Franklin"/>
                <a:ea typeface="Libre Franklin"/>
                <a:cs typeface="Libre Franklin"/>
                <a:sym typeface="Libre Franklin"/>
              </a:rPr>
              <a:t> y ofrezcan financiamiento. El siguiente perfil describe al donante individual ideal para mi organización o proyecto. Resume las características, intereses y motivaciones que buscamos en una persona real con potencial de convertirse en donante individual de mi causa, ya sea con donaciones únicas o recurrentes. Aquí el perfil individual con sus criterios:</a:t>
            </a:r>
            <a:r>
              <a:rPr lang="en-US" sz="1100">
                <a:solidFill>
                  <a:srgbClr val="2C59B7"/>
                </a:solidFill>
                <a:latin typeface="Libre Franklin"/>
                <a:ea typeface="Libre Franklin"/>
                <a:cs typeface="Libre Franklin"/>
                <a:sym typeface="Libre Franklin"/>
              </a:rPr>
              <a:t> [</a:t>
            </a:r>
            <a:r>
              <a:rPr lang="en-US" sz="1100">
                <a:solidFill>
                  <a:srgbClr val="2C59B7"/>
                </a:solidFill>
                <a:latin typeface="Libre Franklin SemiBold"/>
                <a:ea typeface="Libre Franklin SemiBold"/>
                <a:cs typeface="Libre Franklin SemiBold"/>
                <a:sym typeface="Libre Franklin SemiBold"/>
              </a:rPr>
              <a:t>PEGA AQUÍ</a:t>
            </a:r>
            <a:r>
              <a:rPr lang="en-US" sz="1100">
                <a:solidFill>
                  <a:srgbClr val="2C59B7"/>
                </a:solidFill>
                <a:latin typeface="Libre Franklin"/>
                <a:ea typeface="Libre Franklin"/>
                <a:cs typeface="Libre Franklin"/>
                <a:sym typeface="Libre Franklin"/>
              </a:rPr>
              <a:t> la tabla del Paso 3 con tu perfil individual]</a:t>
            </a:r>
            <a:r>
              <a:rPr lang="en-US" sz="1100">
                <a:solidFill>
                  <a:srgbClr val="003A37"/>
                </a:solidFill>
                <a:latin typeface="Libre Franklin"/>
                <a:ea typeface="Libre Franklin"/>
                <a:cs typeface="Libre Franklin"/>
                <a:sym typeface="Libre Franklin"/>
              </a:rPr>
              <a:t>.</a:t>
            </a:r>
            <a:endParaRPr sz="1100">
              <a:solidFill>
                <a:srgbClr val="003A37"/>
              </a:solidFill>
              <a:latin typeface="Libre Franklin"/>
              <a:ea typeface="Libre Franklin"/>
              <a:cs typeface="Libre Franklin"/>
              <a:sym typeface="Libre Franklin"/>
            </a:endParaRPr>
          </a:p>
          <a:p>
            <a:pPr indent="0" lvl="0" marL="0" rtl="0" algn="l">
              <a:lnSpc>
                <a:spcPct val="140000"/>
              </a:lnSpc>
              <a:spcBef>
                <a:spcPts val="0"/>
              </a:spcBef>
              <a:spcAft>
                <a:spcPts val="0"/>
              </a:spcAft>
              <a:buClr>
                <a:schemeClr val="dk1"/>
              </a:buClr>
              <a:buSzPts val="1100"/>
              <a:buFont typeface="Arial"/>
              <a:buNone/>
            </a:pPr>
            <a:r>
              <a:t/>
            </a:r>
            <a:endParaRPr sz="500">
              <a:solidFill>
                <a:srgbClr val="003A37"/>
              </a:solidFill>
              <a:latin typeface="Libre Franklin"/>
              <a:ea typeface="Libre Franklin"/>
              <a:cs typeface="Libre Franklin"/>
              <a:sym typeface="Libre Franklin"/>
            </a:endParaRPr>
          </a:p>
          <a:p>
            <a:pPr indent="0" lvl="0" marL="0" rtl="0" algn="l">
              <a:lnSpc>
                <a:spcPct val="140000"/>
              </a:lnSpc>
              <a:spcBef>
                <a:spcPts val="0"/>
              </a:spcBef>
              <a:spcAft>
                <a:spcPts val="0"/>
              </a:spcAft>
              <a:buNone/>
            </a:pPr>
            <a:r>
              <a:rPr lang="en-US" sz="1100">
                <a:solidFill>
                  <a:srgbClr val="003A37"/>
                </a:solidFill>
                <a:latin typeface="Libre Franklin"/>
                <a:ea typeface="Libre Franklin"/>
                <a:cs typeface="Libre Franklin"/>
                <a:sym typeface="Libre Franklin"/>
              </a:rPr>
              <a:t>Usa solo la información proporcionada en el perfil. No hagas suposiciones, adiciones ni interpretaciones, incluso si falta información específica. Verifica que cada potencial donante cumpla la mayoría de los criterios clave del perfil (especialmente motivaciones, sector, rol profesional y nivel de afinidad temática o regional).</a:t>
            </a:r>
            <a:endParaRPr sz="1100">
              <a:solidFill>
                <a:srgbClr val="003A37"/>
              </a:solidFill>
              <a:latin typeface="Libre Franklin"/>
              <a:ea typeface="Libre Franklin"/>
              <a:cs typeface="Libre Franklin"/>
              <a:sym typeface="Libre Franklin"/>
            </a:endParaRPr>
          </a:p>
          <a:p>
            <a:pPr indent="0" lvl="0" marL="0" rtl="0" algn="l">
              <a:lnSpc>
                <a:spcPct val="140000"/>
              </a:lnSpc>
              <a:spcBef>
                <a:spcPts val="0"/>
              </a:spcBef>
              <a:spcAft>
                <a:spcPts val="0"/>
              </a:spcAft>
              <a:buNone/>
            </a:pPr>
            <a:r>
              <a:t/>
            </a:r>
            <a:endParaRPr sz="500">
              <a:solidFill>
                <a:srgbClr val="003A37"/>
              </a:solidFill>
              <a:latin typeface="Libre Franklin"/>
              <a:ea typeface="Libre Franklin"/>
              <a:cs typeface="Libre Franklin"/>
              <a:sym typeface="Libre Franklin"/>
            </a:endParaRPr>
          </a:p>
          <a:p>
            <a:pPr indent="0" lvl="0" marL="0" rtl="0" algn="l">
              <a:lnSpc>
                <a:spcPct val="140000"/>
              </a:lnSpc>
              <a:spcBef>
                <a:spcPts val="0"/>
              </a:spcBef>
              <a:spcAft>
                <a:spcPts val="0"/>
              </a:spcAft>
              <a:buNone/>
            </a:pPr>
            <a:r>
              <a:rPr lang="en-US" sz="1100">
                <a:solidFill>
                  <a:srgbClr val="003A37"/>
                </a:solidFill>
                <a:latin typeface="Libre Franklin"/>
                <a:ea typeface="Libre Franklin"/>
                <a:cs typeface="Libre Franklin"/>
                <a:sym typeface="Libre Franklin"/>
              </a:rPr>
              <a:t>Recuerda usar únicamente fuentes confiables, verificadas y actualizadas. Incluye solo enlaces activos a sitios oficiales o medios reconocidos. No uses Wikipedia, plataformas genéricas, enlaces rotos ni redes sociales sin verificación.</a:t>
            </a:r>
            <a:endParaRPr sz="1100">
              <a:solidFill>
                <a:srgbClr val="003A37"/>
              </a:solidFill>
              <a:latin typeface="Libre Franklin"/>
              <a:ea typeface="Libre Franklin"/>
              <a:cs typeface="Libre Franklin"/>
              <a:sym typeface="Libre Franklin"/>
            </a:endParaRPr>
          </a:p>
          <a:p>
            <a:pPr indent="0" lvl="0" marL="0" rtl="0" algn="l">
              <a:lnSpc>
                <a:spcPct val="140000"/>
              </a:lnSpc>
              <a:spcBef>
                <a:spcPts val="0"/>
              </a:spcBef>
              <a:spcAft>
                <a:spcPts val="0"/>
              </a:spcAft>
              <a:buNone/>
            </a:pPr>
            <a:r>
              <a:t/>
            </a:r>
            <a:endParaRPr sz="400">
              <a:solidFill>
                <a:srgbClr val="003A37"/>
              </a:solidFill>
              <a:latin typeface="Libre Franklin"/>
              <a:ea typeface="Libre Franklin"/>
              <a:cs typeface="Libre Franklin"/>
              <a:sym typeface="Libre Franklin"/>
            </a:endParaRPr>
          </a:p>
          <a:p>
            <a:pPr indent="0" lvl="0" marL="0" rtl="0" algn="l">
              <a:lnSpc>
                <a:spcPct val="140000"/>
              </a:lnSpc>
              <a:spcBef>
                <a:spcPts val="0"/>
              </a:spcBef>
              <a:spcAft>
                <a:spcPts val="0"/>
              </a:spcAft>
              <a:buNone/>
            </a:pPr>
            <a:r>
              <a:rPr lang="en-US" sz="1100">
                <a:solidFill>
                  <a:srgbClr val="003A37"/>
                </a:solidFill>
                <a:latin typeface="Libre Franklin"/>
                <a:ea typeface="Libre Franklin"/>
                <a:cs typeface="Libre Franklin"/>
                <a:sym typeface="Libre Franklin"/>
              </a:rPr>
              <a:t>Incluye solo personas que:</a:t>
            </a:r>
            <a:endParaRPr sz="1100">
              <a:solidFill>
                <a:srgbClr val="003A37"/>
              </a:solidFill>
              <a:latin typeface="Libre Franklin"/>
              <a:ea typeface="Libre Franklin"/>
              <a:cs typeface="Libre Franklin"/>
              <a:sym typeface="Libre Franklin"/>
            </a:endParaRPr>
          </a:p>
          <a:p>
            <a:pPr indent="-292100" lvl="0" marL="457200" rtl="0" algn="l">
              <a:lnSpc>
                <a:spcPct val="140000"/>
              </a:lnSpc>
              <a:spcBef>
                <a:spcPts val="0"/>
              </a:spcBef>
              <a:spcAft>
                <a:spcPts val="0"/>
              </a:spcAft>
              <a:buClr>
                <a:schemeClr val="dk1"/>
              </a:buClr>
              <a:buSzPts val="1000"/>
              <a:buChar char="●"/>
            </a:pPr>
            <a:r>
              <a:rPr lang="en-US" sz="1100">
                <a:solidFill>
                  <a:srgbClr val="003A37"/>
                </a:solidFill>
                <a:latin typeface="Libre Franklin"/>
                <a:ea typeface="Libre Franklin"/>
                <a:cs typeface="Libre Franklin"/>
                <a:sym typeface="Libre Franklin"/>
              </a:rPr>
              <a:t>Sean conocidas por apoyar causas alineadas con mi perfil (por sector, motivaciones, geografía, etc.).</a:t>
            </a:r>
            <a:endParaRPr sz="1100">
              <a:solidFill>
                <a:srgbClr val="003A37"/>
              </a:solidFill>
              <a:latin typeface="Libre Franklin"/>
              <a:ea typeface="Libre Franklin"/>
              <a:cs typeface="Libre Franklin"/>
              <a:sym typeface="Libre Franklin"/>
            </a:endParaRPr>
          </a:p>
          <a:p>
            <a:pPr indent="-292100" lvl="0" marL="457200" rtl="0" algn="l">
              <a:lnSpc>
                <a:spcPct val="140000"/>
              </a:lnSpc>
              <a:spcBef>
                <a:spcPts val="0"/>
              </a:spcBef>
              <a:spcAft>
                <a:spcPts val="0"/>
              </a:spcAft>
              <a:buClr>
                <a:schemeClr val="dk1"/>
              </a:buClr>
              <a:buSzPts val="1000"/>
              <a:buChar char="●"/>
            </a:pPr>
            <a:r>
              <a:rPr lang="en-US" sz="1100">
                <a:solidFill>
                  <a:srgbClr val="003A37"/>
                </a:solidFill>
                <a:latin typeface="Libre Franklin"/>
                <a:ea typeface="Libre Franklin"/>
                <a:cs typeface="Libre Franklin"/>
                <a:sym typeface="Libre Franklin"/>
              </a:rPr>
              <a:t>Tengan historial filantrópico comprobado o visible públicamente.</a:t>
            </a:r>
            <a:endParaRPr sz="1100">
              <a:solidFill>
                <a:srgbClr val="003A37"/>
              </a:solidFill>
              <a:latin typeface="Libre Franklin"/>
              <a:ea typeface="Libre Franklin"/>
              <a:cs typeface="Libre Franklin"/>
              <a:sym typeface="Libre Franklin"/>
            </a:endParaRPr>
          </a:p>
          <a:p>
            <a:pPr indent="-292100" lvl="0" marL="457200" rtl="0" algn="l">
              <a:lnSpc>
                <a:spcPct val="140000"/>
              </a:lnSpc>
              <a:spcBef>
                <a:spcPts val="0"/>
              </a:spcBef>
              <a:spcAft>
                <a:spcPts val="0"/>
              </a:spcAft>
              <a:buClr>
                <a:schemeClr val="dk1"/>
              </a:buClr>
              <a:buSzPts val="1000"/>
              <a:buChar char="●"/>
            </a:pPr>
            <a:r>
              <a:rPr lang="en-US" sz="1100">
                <a:solidFill>
                  <a:srgbClr val="003A37"/>
                </a:solidFill>
                <a:latin typeface="Libre Franklin"/>
                <a:ea typeface="Libre Franklin"/>
                <a:cs typeface="Libre Franklin"/>
                <a:sym typeface="Libre Franklin"/>
              </a:rPr>
              <a:t>Sean figuras de influencia o liderazgo cuya participación pueda ser estratégica y realista para mi causa.</a:t>
            </a:r>
            <a:endParaRPr sz="1100">
              <a:solidFill>
                <a:srgbClr val="003A37"/>
              </a:solidFill>
              <a:latin typeface="Libre Franklin"/>
              <a:ea typeface="Libre Franklin"/>
              <a:cs typeface="Libre Franklin"/>
              <a:sym typeface="Libre Franklin"/>
            </a:endParaRPr>
          </a:p>
          <a:p>
            <a:pPr indent="-292100" lvl="0" marL="457200" rtl="0" algn="l">
              <a:lnSpc>
                <a:spcPct val="140000"/>
              </a:lnSpc>
              <a:spcBef>
                <a:spcPts val="0"/>
              </a:spcBef>
              <a:spcAft>
                <a:spcPts val="0"/>
              </a:spcAft>
              <a:buClr>
                <a:schemeClr val="dk1"/>
              </a:buClr>
              <a:buSzPts val="1000"/>
              <a:buChar char="●"/>
            </a:pPr>
            <a:r>
              <a:rPr lang="en-US" sz="1100">
                <a:solidFill>
                  <a:srgbClr val="003A37"/>
                </a:solidFill>
                <a:latin typeface="Libre Franklin"/>
                <a:ea typeface="Libre Franklin"/>
                <a:cs typeface="Libre Franklin"/>
                <a:sym typeface="Libre Franklin"/>
              </a:rPr>
              <a:t>(Opcional) Participen activamente en iniciativas comunitarias, eventos de recaudación, redes o plataformas filantrópicas relevantes.</a:t>
            </a:r>
            <a:endParaRPr sz="1100">
              <a:solidFill>
                <a:srgbClr val="003A37"/>
              </a:solidFill>
              <a:latin typeface="Libre Franklin"/>
              <a:ea typeface="Libre Franklin"/>
              <a:cs typeface="Libre Franklin"/>
              <a:sym typeface="Libre Franklin"/>
            </a:endParaRPr>
          </a:p>
          <a:p>
            <a:pPr indent="0" lvl="0" marL="0" rtl="0" algn="l">
              <a:lnSpc>
                <a:spcPct val="140000"/>
              </a:lnSpc>
              <a:spcBef>
                <a:spcPts val="0"/>
              </a:spcBef>
              <a:spcAft>
                <a:spcPts val="0"/>
              </a:spcAft>
              <a:buNone/>
            </a:pPr>
            <a:r>
              <a:t/>
            </a:r>
            <a:endParaRPr sz="500">
              <a:solidFill>
                <a:srgbClr val="003A37"/>
              </a:solidFill>
              <a:latin typeface="Libre Franklin"/>
              <a:ea typeface="Libre Franklin"/>
              <a:cs typeface="Libre Franklin"/>
              <a:sym typeface="Libre Franklin"/>
            </a:endParaRPr>
          </a:p>
          <a:p>
            <a:pPr indent="0" lvl="0" marL="0" rtl="0" algn="l">
              <a:lnSpc>
                <a:spcPct val="140000"/>
              </a:lnSpc>
              <a:spcBef>
                <a:spcPts val="0"/>
              </a:spcBef>
              <a:spcAft>
                <a:spcPts val="0"/>
              </a:spcAft>
              <a:buNone/>
            </a:pPr>
            <a:r>
              <a:rPr lang="en-US" sz="1100">
                <a:solidFill>
                  <a:srgbClr val="003A37"/>
                </a:solidFill>
                <a:latin typeface="Libre Franklin"/>
                <a:ea typeface="Libre Franklin"/>
                <a:cs typeface="Libre Franklin"/>
                <a:sym typeface="Libre Franklin"/>
              </a:rPr>
              <a:t>Devuelve un máximo de 4 resultados en la tabla principal y un máximo de 4 en la tabla de próximos contactos o espacios de networking, priorizando calidad sobre cantidad. Solo incluye personas relevantes para mi causa, considerando afinidad temática, ubicación, y tipo de apoyo posible. Si no encuentras suficientes personas que cumplan todos los criterios, selecciona aquellas que, aunque no sean una coincidencia perfecta, sean estratégicamente viables para mi organización.</a:t>
            </a:r>
            <a:endParaRPr sz="1100">
              <a:solidFill>
                <a:srgbClr val="003A37"/>
              </a:solidFill>
              <a:latin typeface="Libre Franklin"/>
              <a:ea typeface="Libre Franklin"/>
              <a:cs typeface="Libre Franklin"/>
              <a:sym typeface="Libre Franklin"/>
            </a:endParaRPr>
          </a:p>
          <a:p>
            <a:pPr indent="0" lvl="0" marL="0" rtl="0" algn="l">
              <a:lnSpc>
                <a:spcPct val="140000"/>
              </a:lnSpc>
              <a:spcBef>
                <a:spcPts val="0"/>
              </a:spcBef>
              <a:spcAft>
                <a:spcPts val="0"/>
              </a:spcAft>
              <a:buNone/>
            </a:pPr>
            <a:r>
              <a:t/>
            </a:r>
            <a:endParaRPr sz="500">
              <a:solidFill>
                <a:srgbClr val="003A37"/>
              </a:solidFill>
              <a:latin typeface="Libre Franklin"/>
              <a:ea typeface="Libre Franklin"/>
              <a:cs typeface="Libre Franklin"/>
              <a:sym typeface="Libre Franklin"/>
            </a:endParaRPr>
          </a:p>
          <a:p>
            <a:pPr indent="0" lvl="0" marL="0" rtl="0" algn="l">
              <a:lnSpc>
                <a:spcPct val="140000"/>
              </a:lnSpc>
              <a:spcBef>
                <a:spcPts val="0"/>
              </a:spcBef>
              <a:spcAft>
                <a:spcPts val="0"/>
              </a:spcAft>
              <a:buClr>
                <a:schemeClr val="dk1"/>
              </a:buClr>
              <a:buSzPts val="1100"/>
              <a:buFont typeface="Arial"/>
              <a:buNone/>
            </a:pPr>
            <a:r>
              <a:rPr lang="en-US" sz="1100">
                <a:solidFill>
                  <a:srgbClr val="003A37"/>
                </a:solidFill>
                <a:latin typeface="Libre Franklin"/>
                <a:ea typeface="Libre Franklin"/>
                <a:cs typeface="Libre Franklin"/>
                <a:sym typeface="Libre Franklin"/>
              </a:rPr>
              <a:t>Presenta los respuestas en este formato:</a:t>
            </a:r>
            <a:endParaRPr sz="1100">
              <a:solidFill>
                <a:srgbClr val="003A37"/>
              </a:solidFill>
              <a:latin typeface="Libre Franklin"/>
              <a:ea typeface="Libre Franklin"/>
              <a:cs typeface="Libre Franklin"/>
              <a:sym typeface="Libre Franklin"/>
            </a:endParaRPr>
          </a:p>
          <a:p>
            <a:pPr indent="0" lvl="0" marL="0" rtl="0" algn="l">
              <a:lnSpc>
                <a:spcPct val="140000"/>
              </a:lnSpc>
              <a:spcBef>
                <a:spcPts val="0"/>
              </a:spcBef>
              <a:spcAft>
                <a:spcPts val="0"/>
              </a:spcAft>
              <a:buClr>
                <a:schemeClr val="dk1"/>
              </a:buClr>
              <a:buSzPts val="1100"/>
              <a:buFont typeface="Arial"/>
              <a:buNone/>
            </a:pPr>
            <a:r>
              <a:rPr lang="en-US" sz="1100">
                <a:solidFill>
                  <a:srgbClr val="003A37"/>
                </a:solidFill>
                <a:latin typeface="Libre Franklin"/>
                <a:ea typeface="Libre Franklin"/>
                <a:cs typeface="Libre Franklin"/>
                <a:sym typeface="Libre Franklin"/>
              </a:rPr>
              <a:t>1. Tabla principal – Potenciales donantes individuales relevantes y accionables hoy:</a:t>
            </a:r>
            <a:endParaRPr sz="1100">
              <a:solidFill>
                <a:srgbClr val="003A37"/>
              </a:solidFill>
              <a:latin typeface="Libre Franklin"/>
              <a:ea typeface="Libre Franklin"/>
              <a:cs typeface="Libre Franklin"/>
              <a:sym typeface="Libre Franklin"/>
            </a:endParaRPr>
          </a:p>
          <a:p>
            <a:pPr indent="0" lvl="0" marL="0" rtl="0" algn="l">
              <a:lnSpc>
                <a:spcPct val="140000"/>
              </a:lnSpc>
              <a:spcBef>
                <a:spcPts val="0"/>
              </a:spcBef>
              <a:spcAft>
                <a:spcPts val="0"/>
              </a:spcAft>
              <a:buClr>
                <a:schemeClr val="dk1"/>
              </a:buClr>
              <a:buSzPts val="1100"/>
              <a:buFont typeface="Arial"/>
              <a:buNone/>
            </a:pPr>
            <a:r>
              <a:rPr lang="en-US" sz="1100">
                <a:solidFill>
                  <a:srgbClr val="003A37"/>
                </a:solidFill>
                <a:latin typeface="Libre Franklin"/>
                <a:ea typeface="Libre Franklin"/>
                <a:cs typeface="Libre Franklin"/>
                <a:sym typeface="Libre Franklin"/>
              </a:rPr>
              <a:t>| Nombre | Breve descripción (máx. 3 líneas) | Tipo de apoyo potencial | Enlace de LinkedIn | Fuente/Referencia |</a:t>
            </a:r>
            <a:endParaRPr sz="1100">
              <a:solidFill>
                <a:srgbClr val="003A37"/>
              </a:solidFill>
              <a:latin typeface="Libre Franklin"/>
              <a:ea typeface="Libre Franklin"/>
              <a:cs typeface="Libre Franklin"/>
              <a:sym typeface="Libre Franklin"/>
            </a:endParaRPr>
          </a:p>
          <a:p>
            <a:pPr indent="0" lvl="0" marL="0" rtl="0" algn="l">
              <a:lnSpc>
                <a:spcPct val="140000"/>
              </a:lnSpc>
              <a:spcBef>
                <a:spcPts val="0"/>
              </a:spcBef>
              <a:spcAft>
                <a:spcPts val="0"/>
              </a:spcAft>
              <a:buClr>
                <a:schemeClr val="dk1"/>
              </a:buClr>
              <a:buSzPts val="1100"/>
              <a:buFont typeface="Arial"/>
              <a:buNone/>
            </a:pPr>
            <a:r>
              <a:rPr lang="en-US" sz="1100">
                <a:solidFill>
                  <a:srgbClr val="003A37"/>
                </a:solidFill>
                <a:latin typeface="Libre Franklin"/>
                <a:ea typeface="Libre Franklin"/>
                <a:cs typeface="Libre Franklin"/>
                <a:sym typeface="Libre Franklin"/>
              </a:rPr>
              <a:t>2. Próximos contactos o eventos recurrentes – Personas o espacios de networking relevantes aunque no estén activos hoy:</a:t>
            </a:r>
            <a:endParaRPr sz="1100">
              <a:solidFill>
                <a:srgbClr val="003A37"/>
              </a:solidFill>
              <a:latin typeface="Libre Franklin"/>
              <a:ea typeface="Libre Franklin"/>
              <a:cs typeface="Libre Franklin"/>
              <a:sym typeface="Libre Franklin"/>
            </a:endParaRPr>
          </a:p>
          <a:p>
            <a:pPr indent="0" lvl="0" marL="0" rtl="0" algn="l">
              <a:lnSpc>
                <a:spcPct val="140000"/>
              </a:lnSpc>
              <a:spcBef>
                <a:spcPts val="0"/>
              </a:spcBef>
              <a:spcAft>
                <a:spcPts val="0"/>
              </a:spcAft>
              <a:buNone/>
            </a:pPr>
            <a:r>
              <a:rPr lang="en-US" sz="1100">
                <a:solidFill>
                  <a:srgbClr val="003A37"/>
                </a:solidFill>
                <a:latin typeface="Libre Franklin"/>
                <a:ea typeface="Libre Franklin"/>
                <a:cs typeface="Libre Franklin"/>
                <a:sym typeface="Libre Franklin"/>
              </a:rPr>
              <a:t>| Nombre | Breve descripción (máx. 3 líneas) | Tipo de evento/contacto | Próxima fecha estimada | Fuente/Referencia |</a:t>
            </a:r>
            <a:endParaRPr sz="1000">
              <a:solidFill>
                <a:srgbClr val="063330"/>
              </a:solidFill>
              <a:latin typeface="Libre Franklin"/>
              <a:ea typeface="Libre Franklin"/>
              <a:cs typeface="Libre Franklin"/>
              <a:sym typeface="Libre Franklin"/>
            </a:endParaRPr>
          </a:p>
        </p:txBody>
      </p:sp>
      <p:sp>
        <p:nvSpPr>
          <p:cNvPr id="371" name="Google Shape;371;g375b1f43d66_0_26"/>
          <p:cNvSpPr txBox="1"/>
          <p:nvPr/>
        </p:nvSpPr>
        <p:spPr>
          <a:xfrm>
            <a:off x="1028700" y="1508175"/>
            <a:ext cx="16230600" cy="4002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lang="en-US" sz="2600">
                <a:solidFill>
                  <a:srgbClr val="003A37"/>
                </a:solidFill>
                <a:latin typeface="Libre Franklin SemiBold"/>
                <a:ea typeface="Libre Franklin SemiBold"/>
                <a:cs typeface="Libre Franklin SemiBold"/>
                <a:sym typeface="Libre Franklin SemiBold"/>
              </a:rPr>
              <a:t>¿Buscas aliados clave para tu causa? Encuentra personas con potencial y afinidad para apoyarte.</a:t>
            </a:r>
            <a:endParaRPr>
              <a:latin typeface="Libre Franklin SemiBold"/>
              <a:ea typeface="Libre Franklin SemiBold"/>
              <a:cs typeface="Libre Franklin SemiBold"/>
              <a:sym typeface="Libre Franklin SemiBold"/>
            </a:endParaRPr>
          </a:p>
        </p:txBody>
      </p:sp>
      <p:sp>
        <p:nvSpPr>
          <p:cNvPr id="372" name="Google Shape;372;g375b1f43d66_0_26"/>
          <p:cNvSpPr txBox="1"/>
          <p:nvPr/>
        </p:nvSpPr>
        <p:spPr>
          <a:xfrm>
            <a:off x="1028700" y="2110728"/>
            <a:ext cx="16230600" cy="4002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lang="en-US" sz="2600">
                <a:solidFill>
                  <a:srgbClr val="003A37"/>
                </a:solidFill>
                <a:latin typeface="Libre Franklin"/>
                <a:ea typeface="Libre Franklin"/>
                <a:cs typeface="Libre Franklin"/>
                <a:sym typeface="Libre Franklin"/>
              </a:rPr>
              <a:t>Copia y pega este prompt en ChatGPT, y pega tu tabla de perfil individual en la </a:t>
            </a:r>
            <a:r>
              <a:rPr lang="en-US" sz="2600">
                <a:solidFill>
                  <a:srgbClr val="2C59B7"/>
                </a:solidFill>
                <a:latin typeface="Libre Franklin"/>
                <a:ea typeface="Libre Franklin"/>
                <a:cs typeface="Libre Franklin"/>
                <a:sym typeface="Libre Franklin"/>
              </a:rPr>
              <a:t>[casilla azul]</a:t>
            </a:r>
            <a:r>
              <a:rPr lang="en-US" sz="2600">
                <a:solidFill>
                  <a:srgbClr val="003A37"/>
                </a:solidFill>
                <a:latin typeface="Libre Franklin"/>
                <a:ea typeface="Libre Franklin"/>
                <a:cs typeface="Libre Franklin"/>
                <a:sym typeface="Libre Franklin"/>
              </a:rPr>
              <a:t>.</a:t>
            </a:r>
            <a:endParaRPr/>
          </a:p>
        </p:txBody>
      </p:sp>
      <p:grpSp>
        <p:nvGrpSpPr>
          <p:cNvPr id="373" name="Google Shape;373;g375b1f43d66_0_26"/>
          <p:cNvGrpSpPr/>
          <p:nvPr/>
        </p:nvGrpSpPr>
        <p:grpSpPr>
          <a:xfrm>
            <a:off x="1028700" y="9101820"/>
            <a:ext cx="16230600" cy="670908"/>
            <a:chOff x="0" y="-337542"/>
            <a:chExt cx="21640800" cy="894544"/>
          </a:xfrm>
        </p:grpSpPr>
        <p:grpSp>
          <p:nvGrpSpPr>
            <p:cNvPr id="374" name="Google Shape;374;g375b1f43d66_0_26"/>
            <p:cNvGrpSpPr/>
            <p:nvPr/>
          </p:nvGrpSpPr>
          <p:grpSpPr>
            <a:xfrm>
              <a:off x="6562523" y="-337542"/>
              <a:ext cx="5074144" cy="894544"/>
              <a:chOff x="0" y="-66675"/>
              <a:chExt cx="1002300" cy="176700"/>
            </a:xfrm>
          </p:grpSpPr>
          <p:sp>
            <p:nvSpPr>
              <p:cNvPr id="375" name="Google Shape;375;g375b1f43d66_0_26"/>
              <p:cNvSpPr/>
              <p:nvPr/>
            </p:nvSpPr>
            <p:spPr>
              <a:xfrm>
                <a:off x="0" y="0"/>
                <a:ext cx="1002250" cy="109981"/>
              </a:xfrm>
              <a:custGeom>
                <a:rect b="b" l="l" r="r" t="t"/>
                <a:pathLst>
                  <a:path extrusionOk="0" h="109981" w="1002250">
                    <a:moveTo>
                      <a:pt x="0" y="0"/>
                    </a:moveTo>
                    <a:lnTo>
                      <a:pt x="1002250" y="0"/>
                    </a:lnTo>
                    <a:lnTo>
                      <a:pt x="1002250" y="109981"/>
                    </a:lnTo>
                    <a:lnTo>
                      <a:pt x="0" y="109981"/>
                    </a:lnTo>
                    <a:close/>
                  </a:path>
                </a:pathLst>
              </a:custGeom>
              <a:solidFill>
                <a:srgbClr val="618ECE">
                  <a:alpha val="19610"/>
                </a:srgbClr>
              </a:solidFill>
              <a:ln>
                <a:noFill/>
              </a:ln>
            </p:spPr>
          </p:sp>
          <p:sp>
            <p:nvSpPr>
              <p:cNvPr id="376" name="Google Shape;376;g375b1f43d66_0_26"/>
              <p:cNvSpPr txBox="1"/>
              <p:nvPr/>
            </p:nvSpPr>
            <p:spPr>
              <a:xfrm>
                <a:off x="0" y="-66675"/>
                <a:ext cx="1002300" cy="176700"/>
              </a:xfrm>
              <a:prstGeom prst="rect">
                <a:avLst/>
              </a:prstGeom>
              <a:noFill/>
              <a:ln>
                <a:noFill/>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chemeClr val="dk1"/>
                  </a:solidFill>
                  <a:highlight>
                    <a:srgbClr val="16625B"/>
                  </a:highlight>
                  <a:latin typeface="Calibri"/>
                  <a:ea typeface="Calibri"/>
                  <a:cs typeface="Calibri"/>
                  <a:sym typeface="Calibri"/>
                </a:endParaRPr>
              </a:p>
            </p:txBody>
          </p:sp>
        </p:grpSp>
        <p:sp>
          <p:nvSpPr>
            <p:cNvPr id="377" name="Google Shape;377;g375b1f43d66_0_26"/>
            <p:cNvSpPr txBox="1"/>
            <p:nvPr/>
          </p:nvSpPr>
          <p:spPr>
            <a:xfrm>
              <a:off x="0" y="-12394"/>
              <a:ext cx="21640800" cy="5337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i="1" lang="en-US" sz="2600" u="none" cap="none" strike="noStrike">
                  <a:solidFill>
                    <a:srgbClr val="003A37"/>
                  </a:solidFill>
                  <a:latin typeface="Libre Franklin SemiBold"/>
                  <a:ea typeface="Libre Franklin SemiBold"/>
                  <a:cs typeface="Libre Franklin SemiBold"/>
                  <a:sym typeface="Libre Franklin SemiBold"/>
                </a:rPr>
                <a:t>Importante</a:t>
              </a:r>
              <a:r>
                <a:rPr b="1" i="1" lang="en-US" sz="2600" u="none" cap="none" strike="noStrike">
                  <a:solidFill>
                    <a:srgbClr val="003A37"/>
                  </a:solidFill>
                  <a:latin typeface="Libre Franklin SemiBold"/>
                  <a:ea typeface="Libre Franklin SemiBold"/>
                  <a:cs typeface="Libre Franklin SemiBold"/>
                  <a:sym typeface="Libre Franklin SemiBold"/>
                </a:rPr>
                <a:t>:</a:t>
              </a:r>
              <a:r>
                <a:rPr b="0" i="1" lang="en-US" sz="2600" u="none" cap="none" strike="noStrike">
                  <a:solidFill>
                    <a:srgbClr val="003A37"/>
                  </a:solidFill>
                  <a:latin typeface="Libre Franklin"/>
                  <a:ea typeface="Libre Franklin"/>
                  <a:cs typeface="Libre Franklin"/>
                  <a:sym typeface="Libre Franklin"/>
                </a:rPr>
                <a:t> Haz clic en la figura “🌐- Buscar en internet" para que ChatGPT pueda acceder a tu sitio web.</a:t>
              </a:r>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90" name="Shape 90"/>
        <p:cNvGrpSpPr/>
        <p:nvPr/>
      </p:nvGrpSpPr>
      <p:grpSpPr>
        <a:xfrm>
          <a:off x="0" y="0"/>
          <a:ext cx="0" cy="0"/>
          <a:chOff x="0" y="0"/>
          <a:chExt cx="0" cy="0"/>
        </a:xfrm>
      </p:grpSpPr>
      <p:sp>
        <p:nvSpPr>
          <p:cNvPr id="91" name="Google Shape;91;p2"/>
          <p:cNvSpPr/>
          <p:nvPr/>
        </p:nvSpPr>
        <p:spPr>
          <a:xfrm>
            <a:off x="15180988" y="639344"/>
            <a:ext cx="2298781" cy="778712"/>
          </a:xfrm>
          <a:custGeom>
            <a:rect b="b" l="l" r="r" t="t"/>
            <a:pathLst>
              <a:path extrusionOk="0" h="778712" w="2298781">
                <a:moveTo>
                  <a:pt x="0" y="0"/>
                </a:moveTo>
                <a:lnTo>
                  <a:pt x="2298780" y="0"/>
                </a:lnTo>
                <a:lnTo>
                  <a:pt x="2298780" y="778712"/>
                </a:lnTo>
                <a:lnTo>
                  <a:pt x="0" y="778712"/>
                </a:lnTo>
                <a:lnTo>
                  <a:pt x="0" y="0"/>
                </a:lnTo>
                <a:close/>
              </a:path>
            </a:pathLst>
          </a:custGeom>
          <a:blipFill rotWithShape="1">
            <a:blip r:embed="rId3">
              <a:alphaModFix/>
            </a:blip>
            <a:stretch>
              <a:fillRect b="0" l="0" r="0" t="0"/>
            </a:stretch>
          </a:blipFill>
          <a:ln>
            <a:noFill/>
          </a:ln>
        </p:spPr>
      </p:sp>
      <p:grpSp>
        <p:nvGrpSpPr>
          <p:cNvPr id="92" name="Google Shape;92;p2"/>
          <p:cNvGrpSpPr/>
          <p:nvPr/>
        </p:nvGrpSpPr>
        <p:grpSpPr>
          <a:xfrm>
            <a:off x="1950474" y="3999678"/>
            <a:ext cx="3409042" cy="2843216"/>
            <a:chOff x="0" y="-66675"/>
            <a:chExt cx="889306" cy="741700"/>
          </a:xfrm>
        </p:grpSpPr>
        <p:sp>
          <p:nvSpPr>
            <p:cNvPr id="93" name="Google Shape;93;p2"/>
            <p:cNvSpPr/>
            <p:nvPr/>
          </p:nvSpPr>
          <p:spPr>
            <a:xfrm>
              <a:off x="0" y="0"/>
              <a:ext cx="889306" cy="675025"/>
            </a:xfrm>
            <a:custGeom>
              <a:rect b="b" l="l" r="r" t="t"/>
              <a:pathLst>
                <a:path extrusionOk="0" h="675025" w="889306">
                  <a:moveTo>
                    <a:pt x="0" y="0"/>
                  </a:moveTo>
                  <a:lnTo>
                    <a:pt x="889306" y="0"/>
                  </a:lnTo>
                  <a:lnTo>
                    <a:pt x="889306" y="675025"/>
                  </a:lnTo>
                  <a:lnTo>
                    <a:pt x="0" y="675025"/>
                  </a:lnTo>
                  <a:close/>
                </a:path>
              </a:pathLst>
            </a:custGeom>
            <a:solidFill>
              <a:srgbClr val="FFF389"/>
            </a:solidFill>
            <a:ln>
              <a:noFill/>
            </a:ln>
          </p:spPr>
        </p:sp>
        <p:sp>
          <p:nvSpPr>
            <p:cNvPr id="94" name="Google Shape;94;p2"/>
            <p:cNvSpPr txBox="1"/>
            <p:nvPr/>
          </p:nvSpPr>
          <p:spPr>
            <a:xfrm>
              <a:off x="0" y="-66675"/>
              <a:ext cx="889306" cy="741700"/>
            </a:xfrm>
            <a:prstGeom prst="rect">
              <a:avLst/>
            </a:prstGeom>
            <a:noFill/>
            <a:ln>
              <a:noFill/>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95" name="Google Shape;95;p2"/>
          <p:cNvGrpSpPr/>
          <p:nvPr/>
        </p:nvGrpSpPr>
        <p:grpSpPr>
          <a:xfrm>
            <a:off x="1950474" y="3999677"/>
            <a:ext cx="1666686" cy="877619"/>
            <a:chOff x="0" y="-66675"/>
            <a:chExt cx="434783" cy="228941"/>
          </a:xfrm>
        </p:grpSpPr>
        <p:sp>
          <p:nvSpPr>
            <p:cNvPr id="96" name="Google Shape;96;p2"/>
            <p:cNvSpPr/>
            <p:nvPr/>
          </p:nvSpPr>
          <p:spPr>
            <a:xfrm>
              <a:off x="0" y="0"/>
              <a:ext cx="434783" cy="162266"/>
            </a:xfrm>
            <a:custGeom>
              <a:rect b="b" l="l" r="r" t="t"/>
              <a:pathLst>
                <a:path extrusionOk="0" h="162266" w="434783">
                  <a:moveTo>
                    <a:pt x="0" y="0"/>
                  </a:moveTo>
                  <a:lnTo>
                    <a:pt x="434783" y="0"/>
                  </a:lnTo>
                  <a:lnTo>
                    <a:pt x="434783" y="162266"/>
                  </a:lnTo>
                  <a:lnTo>
                    <a:pt x="0" y="162266"/>
                  </a:lnTo>
                  <a:close/>
                </a:path>
              </a:pathLst>
            </a:custGeom>
            <a:solidFill>
              <a:srgbClr val="E7DD5D"/>
            </a:solidFill>
            <a:ln>
              <a:noFill/>
            </a:ln>
          </p:spPr>
        </p:sp>
        <p:sp>
          <p:nvSpPr>
            <p:cNvPr id="97" name="Google Shape;97;p2"/>
            <p:cNvSpPr txBox="1"/>
            <p:nvPr/>
          </p:nvSpPr>
          <p:spPr>
            <a:xfrm>
              <a:off x="0" y="-66675"/>
              <a:ext cx="434783" cy="228941"/>
            </a:xfrm>
            <a:prstGeom prst="rect">
              <a:avLst/>
            </a:prstGeom>
            <a:noFill/>
            <a:ln>
              <a:noFill/>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98" name="Google Shape;98;p2"/>
          <p:cNvSpPr/>
          <p:nvPr/>
        </p:nvSpPr>
        <p:spPr>
          <a:xfrm>
            <a:off x="5922065" y="5290852"/>
            <a:ext cx="516456" cy="516456"/>
          </a:xfrm>
          <a:custGeom>
            <a:rect b="b" l="l" r="r" t="t"/>
            <a:pathLst>
              <a:path extrusionOk="0" h="516456" w="516456">
                <a:moveTo>
                  <a:pt x="0" y="0"/>
                </a:moveTo>
                <a:lnTo>
                  <a:pt x="516456" y="0"/>
                </a:lnTo>
                <a:lnTo>
                  <a:pt x="516456" y="516457"/>
                </a:lnTo>
                <a:lnTo>
                  <a:pt x="0" y="516457"/>
                </a:lnTo>
                <a:lnTo>
                  <a:pt x="0" y="0"/>
                </a:lnTo>
                <a:close/>
              </a:path>
            </a:pathLst>
          </a:custGeom>
          <a:blipFill rotWithShape="1">
            <a:blip r:embed="rId4">
              <a:alphaModFix/>
            </a:blip>
            <a:stretch>
              <a:fillRect b="0" l="0" r="0" t="0"/>
            </a:stretch>
          </a:blipFill>
          <a:ln>
            <a:noFill/>
          </a:ln>
        </p:spPr>
      </p:sp>
      <p:sp>
        <p:nvSpPr>
          <p:cNvPr id="99" name="Google Shape;99;p2"/>
          <p:cNvSpPr txBox="1"/>
          <p:nvPr/>
        </p:nvSpPr>
        <p:spPr>
          <a:xfrm>
            <a:off x="1028700" y="1078355"/>
            <a:ext cx="13148700" cy="738900"/>
          </a:xfrm>
          <a:prstGeom prst="rect">
            <a:avLst/>
          </a:prstGeom>
          <a:noFill/>
          <a:ln>
            <a:noFill/>
          </a:ln>
        </p:spPr>
        <p:txBody>
          <a:bodyPr anchorCtr="0" anchor="t" bIns="0" lIns="0" spcFirstLastPara="1" rIns="0" wrap="square" tIns="0">
            <a:spAutoFit/>
          </a:bodyPr>
          <a:lstStyle/>
          <a:p>
            <a:pPr indent="0" lvl="0" marL="0" marR="0" rtl="0" algn="l">
              <a:lnSpc>
                <a:spcPct val="119979"/>
              </a:lnSpc>
              <a:spcBef>
                <a:spcPts val="0"/>
              </a:spcBef>
              <a:spcAft>
                <a:spcPts val="0"/>
              </a:spcAft>
              <a:buNone/>
            </a:pPr>
            <a:r>
              <a:rPr i="0" lang="en-US" sz="4800" u="none" cap="none" strike="noStrike">
                <a:solidFill>
                  <a:srgbClr val="063330"/>
                </a:solidFill>
                <a:latin typeface="Libre Franklin SemiBold"/>
                <a:ea typeface="Libre Franklin SemiBold"/>
                <a:cs typeface="Libre Franklin SemiBold"/>
                <a:sym typeface="Libre Franklin SemiBold"/>
              </a:rPr>
              <a:t>3 pasos para identificar a tu donante ideal.</a:t>
            </a:r>
            <a:endParaRPr>
              <a:latin typeface="Libre Franklin SemiBold"/>
              <a:ea typeface="Libre Franklin SemiBold"/>
              <a:cs typeface="Libre Franklin SemiBold"/>
              <a:sym typeface="Libre Franklin SemiBold"/>
            </a:endParaRPr>
          </a:p>
        </p:txBody>
      </p:sp>
      <p:sp>
        <p:nvSpPr>
          <p:cNvPr id="100" name="Google Shape;100;p2"/>
          <p:cNvSpPr txBox="1"/>
          <p:nvPr/>
        </p:nvSpPr>
        <p:spPr>
          <a:xfrm>
            <a:off x="1950474" y="4375782"/>
            <a:ext cx="1666686" cy="390525"/>
          </a:xfrm>
          <a:prstGeom prst="rect">
            <a:avLst/>
          </a:prstGeom>
          <a:noFill/>
          <a:ln>
            <a:noFill/>
          </a:ln>
        </p:spPr>
        <p:txBody>
          <a:bodyPr anchorCtr="0" anchor="t" bIns="0" lIns="0" spcFirstLastPara="1" rIns="0" wrap="square" tIns="0">
            <a:spAutoFit/>
          </a:bodyPr>
          <a:lstStyle/>
          <a:p>
            <a:pPr indent="0" lvl="0" marL="0" marR="0" rtl="0" algn="ctr">
              <a:lnSpc>
                <a:spcPct val="120000"/>
              </a:lnSpc>
              <a:spcBef>
                <a:spcPts val="0"/>
              </a:spcBef>
              <a:spcAft>
                <a:spcPts val="0"/>
              </a:spcAft>
              <a:buNone/>
            </a:pPr>
            <a:r>
              <a:rPr b="0" i="0" lang="en-US" sz="2600" u="none" cap="none" strike="noStrike">
                <a:solidFill>
                  <a:srgbClr val="063330"/>
                </a:solidFill>
                <a:latin typeface="Libre Franklin ExtraLight"/>
                <a:ea typeface="Libre Franklin ExtraLight"/>
                <a:cs typeface="Libre Franklin ExtraLight"/>
                <a:sym typeface="Libre Franklin ExtraLight"/>
              </a:rPr>
              <a:t>Paso 1</a:t>
            </a:r>
            <a:endParaRPr/>
          </a:p>
        </p:txBody>
      </p:sp>
      <p:sp>
        <p:nvSpPr>
          <p:cNvPr id="101" name="Google Shape;101;p2"/>
          <p:cNvSpPr txBox="1"/>
          <p:nvPr/>
        </p:nvSpPr>
        <p:spPr>
          <a:xfrm>
            <a:off x="2469681" y="5234202"/>
            <a:ext cx="2370629" cy="96774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b="0" i="0" lang="en-US" sz="2600" u="none" cap="none" strike="noStrike">
                <a:solidFill>
                  <a:srgbClr val="063330"/>
                </a:solidFill>
                <a:latin typeface="Libre Franklin"/>
                <a:ea typeface="Libre Franklin"/>
                <a:cs typeface="Libre Franklin"/>
                <a:sym typeface="Libre Franklin"/>
              </a:rPr>
              <a:t>Define tu meta de recaudación</a:t>
            </a:r>
            <a:endParaRPr/>
          </a:p>
        </p:txBody>
      </p:sp>
      <p:grpSp>
        <p:nvGrpSpPr>
          <p:cNvPr id="102" name="Google Shape;102;p2"/>
          <p:cNvGrpSpPr/>
          <p:nvPr/>
        </p:nvGrpSpPr>
        <p:grpSpPr>
          <a:xfrm>
            <a:off x="7000496" y="3999678"/>
            <a:ext cx="3409042" cy="2843216"/>
            <a:chOff x="0" y="-66675"/>
            <a:chExt cx="889306" cy="741700"/>
          </a:xfrm>
        </p:grpSpPr>
        <p:sp>
          <p:nvSpPr>
            <p:cNvPr id="103" name="Google Shape;103;p2"/>
            <p:cNvSpPr/>
            <p:nvPr/>
          </p:nvSpPr>
          <p:spPr>
            <a:xfrm>
              <a:off x="0" y="0"/>
              <a:ext cx="889306" cy="675025"/>
            </a:xfrm>
            <a:custGeom>
              <a:rect b="b" l="l" r="r" t="t"/>
              <a:pathLst>
                <a:path extrusionOk="0" h="675025" w="889306">
                  <a:moveTo>
                    <a:pt x="0" y="0"/>
                  </a:moveTo>
                  <a:lnTo>
                    <a:pt x="889306" y="0"/>
                  </a:lnTo>
                  <a:lnTo>
                    <a:pt x="889306" y="675025"/>
                  </a:lnTo>
                  <a:lnTo>
                    <a:pt x="0" y="675025"/>
                  </a:lnTo>
                  <a:close/>
                </a:path>
              </a:pathLst>
            </a:custGeom>
            <a:solidFill>
              <a:srgbClr val="F4945C"/>
            </a:solidFill>
            <a:ln>
              <a:noFill/>
            </a:ln>
          </p:spPr>
        </p:sp>
        <p:sp>
          <p:nvSpPr>
            <p:cNvPr id="104" name="Google Shape;104;p2"/>
            <p:cNvSpPr txBox="1"/>
            <p:nvPr/>
          </p:nvSpPr>
          <p:spPr>
            <a:xfrm>
              <a:off x="0" y="-66675"/>
              <a:ext cx="889306" cy="741700"/>
            </a:xfrm>
            <a:prstGeom prst="rect">
              <a:avLst/>
            </a:prstGeom>
            <a:noFill/>
            <a:ln>
              <a:noFill/>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05" name="Google Shape;105;p2"/>
          <p:cNvGrpSpPr/>
          <p:nvPr/>
        </p:nvGrpSpPr>
        <p:grpSpPr>
          <a:xfrm>
            <a:off x="7000496" y="3999677"/>
            <a:ext cx="1666686" cy="877619"/>
            <a:chOff x="0" y="-66675"/>
            <a:chExt cx="434783" cy="228941"/>
          </a:xfrm>
        </p:grpSpPr>
        <p:sp>
          <p:nvSpPr>
            <p:cNvPr id="106" name="Google Shape;106;p2"/>
            <p:cNvSpPr/>
            <p:nvPr/>
          </p:nvSpPr>
          <p:spPr>
            <a:xfrm>
              <a:off x="0" y="0"/>
              <a:ext cx="434783" cy="162266"/>
            </a:xfrm>
            <a:custGeom>
              <a:rect b="b" l="l" r="r" t="t"/>
              <a:pathLst>
                <a:path extrusionOk="0" h="162266" w="434783">
                  <a:moveTo>
                    <a:pt x="0" y="0"/>
                  </a:moveTo>
                  <a:lnTo>
                    <a:pt x="434783" y="0"/>
                  </a:lnTo>
                  <a:lnTo>
                    <a:pt x="434783" y="162266"/>
                  </a:lnTo>
                  <a:lnTo>
                    <a:pt x="0" y="162266"/>
                  </a:lnTo>
                  <a:close/>
                </a:path>
              </a:pathLst>
            </a:custGeom>
            <a:solidFill>
              <a:srgbClr val="FC5C3A"/>
            </a:solidFill>
            <a:ln>
              <a:noFill/>
            </a:ln>
          </p:spPr>
        </p:sp>
        <p:sp>
          <p:nvSpPr>
            <p:cNvPr id="107" name="Google Shape;107;p2"/>
            <p:cNvSpPr txBox="1"/>
            <p:nvPr/>
          </p:nvSpPr>
          <p:spPr>
            <a:xfrm>
              <a:off x="0" y="-66675"/>
              <a:ext cx="434783" cy="228941"/>
            </a:xfrm>
            <a:prstGeom prst="rect">
              <a:avLst/>
            </a:prstGeom>
            <a:noFill/>
            <a:ln>
              <a:noFill/>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08" name="Google Shape;108;p2"/>
          <p:cNvSpPr txBox="1"/>
          <p:nvPr/>
        </p:nvSpPr>
        <p:spPr>
          <a:xfrm>
            <a:off x="7000496" y="4375782"/>
            <a:ext cx="1666686" cy="390525"/>
          </a:xfrm>
          <a:prstGeom prst="rect">
            <a:avLst/>
          </a:prstGeom>
          <a:noFill/>
          <a:ln>
            <a:noFill/>
          </a:ln>
        </p:spPr>
        <p:txBody>
          <a:bodyPr anchorCtr="0" anchor="t" bIns="0" lIns="0" spcFirstLastPara="1" rIns="0" wrap="square" tIns="0">
            <a:spAutoFit/>
          </a:bodyPr>
          <a:lstStyle/>
          <a:p>
            <a:pPr indent="0" lvl="0" marL="0" marR="0" rtl="0" algn="ctr">
              <a:lnSpc>
                <a:spcPct val="120000"/>
              </a:lnSpc>
              <a:spcBef>
                <a:spcPts val="0"/>
              </a:spcBef>
              <a:spcAft>
                <a:spcPts val="0"/>
              </a:spcAft>
              <a:buNone/>
            </a:pPr>
            <a:r>
              <a:rPr b="0" i="0" lang="en-US" sz="2600" u="none" cap="none" strike="noStrike">
                <a:solidFill>
                  <a:srgbClr val="F2F2F2"/>
                </a:solidFill>
                <a:latin typeface="Libre Franklin ExtraLight"/>
                <a:ea typeface="Libre Franklin ExtraLight"/>
                <a:cs typeface="Libre Franklin ExtraLight"/>
                <a:sym typeface="Libre Franklin ExtraLight"/>
              </a:rPr>
              <a:t>Paso 2</a:t>
            </a:r>
            <a:endParaRPr/>
          </a:p>
        </p:txBody>
      </p:sp>
      <p:sp>
        <p:nvSpPr>
          <p:cNvPr id="109" name="Google Shape;109;p2"/>
          <p:cNvSpPr txBox="1"/>
          <p:nvPr/>
        </p:nvSpPr>
        <p:spPr>
          <a:xfrm>
            <a:off x="7391115" y="5234202"/>
            <a:ext cx="2826023" cy="96774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b="0" i="0" lang="en-US" sz="2600" u="none" cap="none" strike="noStrike">
                <a:solidFill>
                  <a:srgbClr val="F2F2F2"/>
                </a:solidFill>
                <a:latin typeface="Libre Franklin"/>
                <a:ea typeface="Libre Franklin"/>
                <a:cs typeface="Libre Franklin"/>
                <a:sym typeface="Libre Franklin"/>
              </a:rPr>
              <a:t>Conoce tus tipos de donantes</a:t>
            </a:r>
            <a:endParaRPr/>
          </a:p>
        </p:txBody>
      </p:sp>
      <p:sp>
        <p:nvSpPr>
          <p:cNvPr id="110" name="Google Shape;110;p2"/>
          <p:cNvSpPr/>
          <p:nvPr/>
        </p:nvSpPr>
        <p:spPr>
          <a:xfrm>
            <a:off x="10971513" y="5310402"/>
            <a:ext cx="516456" cy="516456"/>
          </a:xfrm>
          <a:custGeom>
            <a:rect b="b" l="l" r="r" t="t"/>
            <a:pathLst>
              <a:path extrusionOk="0" h="516456" w="516456">
                <a:moveTo>
                  <a:pt x="0" y="0"/>
                </a:moveTo>
                <a:lnTo>
                  <a:pt x="516456" y="0"/>
                </a:lnTo>
                <a:lnTo>
                  <a:pt x="516456" y="516456"/>
                </a:lnTo>
                <a:lnTo>
                  <a:pt x="0" y="516456"/>
                </a:lnTo>
                <a:lnTo>
                  <a:pt x="0" y="0"/>
                </a:lnTo>
                <a:close/>
              </a:path>
            </a:pathLst>
          </a:custGeom>
          <a:blipFill rotWithShape="1">
            <a:blip r:embed="rId4">
              <a:alphaModFix/>
            </a:blip>
            <a:stretch>
              <a:fillRect b="0" l="0" r="0" t="0"/>
            </a:stretch>
          </a:blipFill>
          <a:ln>
            <a:noFill/>
          </a:ln>
        </p:spPr>
      </p:sp>
      <p:grpSp>
        <p:nvGrpSpPr>
          <p:cNvPr id="111" name="Google Shape;111;p2"/>
          <p:cNvGrpSpPr/>
          <p:nvPr/>
        </p:nvGrpSpPr>
        <p:grpSpPr>
          <a:xfrm>
            <a:off x="12049944" y="3999678"/>
            <a:ext cx="3409042" cy="2843216"/>
            <a:chOff x="0" y="-66675"/>
            <a:chExt cx="889306" cy="741700"/>
          </a:xfrm>
        </p:grpSpPr>
        <p:sp>
          <p:nvSpPr>
            <p:cNvPr id="112" name="Google Shape;112;p2"/>
            <p:cNvSpPr/>
            <p:nvPr/>
          </p:nvSpPr>
          <p:spPr>
            <a:xfrm>
              <a:off x="0" y="0"/>
              <a:ext cx="889306" cy="675025"/>
            </a:xfrm>
            <a:custGeom>
              <a:rect b="b" l="l" r="r" t="t"/>
              <a:pathLst>
                <a:path extrusionOk="0" h="675025" w="889306">
                  <a:moveTo>
                    <a:pt x="0" y="0"/>
                  </a:moveTo>
                  <a:lnTo>
                    <a:pt x="889306" y="0"/>
                  </a:lnTo>
                  <a:lnTo>
                    <a:pt x="889306" y="675025"/>
                  </a:lnTo>
                  <a:lnTo>
                    <a:pt x="0" y="675025"/>
                  </a:lnTo>
                  <a:close/>
                </a:path>
              </a:pathLst>
            </a:custGeom>
            <a:solidFill>
              <a:srgbClr val="618ECE"/>
            </a:solidFill>
            <a:ln>
              <a:noFill/>
            </a:ln>
          </p:spPr>
        </p:sp>
        <p:sp>
          <p:nvSpPr>
            <p:cNvPr id="113" name="Google Shape;113;p2"/>
            <p:cNvSpPr txBox="1"/>
            <p:nvPr/>
          </p:nvSpPr>
          <p:spPr>
            <a:xfrm>
              <a:off x="0" y="-66675"/>
              <a:ext cx="889306" cy="741700"/>
            </a:xfrm>
            <a:prstGeom prst="rect">
              <a:avLst/>
            </a:prstGeom>
            <a:noFill/>
            <a:ln>
              <a:noFill/>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14" name="Google Shape;114;p2"/>
          <p:cNvGrpSpPr/>
          <p:nvPr/>
        </p:nvGrpSpPr>
        <p:grpSpPr>
          <a:xfrm>
            <a:off x="12049944" y="3999677"/>
            <a:ext cx="1666686" cy="877619"/>
            <a:chOff x="0" y="-66675"/>
            <a:chExt cx="434783" cy="228941"/>
          </a:xfrm>
        </p:grpSpPr>
        <p:sp>
          <p:nvSpPr>
            <p:cNvPr id="115" name="Google Shape;115;p2"/>
            <p:cNvSpPr/>
            <p:nvPr/>
          </p:nvSpPr>
          <p:spPr>
            <a:xfrm>
              <a:off x="0" y="0"/>
              <a:ext cx="434783" cy="162266"/>
            </a:xfrm>
            <a:custGeom>
              <a:rect b="b" l="l" r="r" t="t"/>
              <a:pathLst>
                <a:path extrusionOk="0" h="162266" w="434783">
                  <a:moveTo>
                    <a:pt x="0" y="0"/>
                  </a:moveTo>
                  <a:lnTo>
                    <a:pt x="434783" y="0"/>
                  </a:lnTo>
                  <a:lnTo>
                    <a:pt x="434783" y="162266"/>
                  </a:lnTo>
                  <a:lnTo>
                    <a:pt x="0" y="162266"/>
                  </a:lnTo>
                  <a:close/>
                </a:path>
              </a:pathLst>
            </a:custGeom>
            <a:solidFill>
              <a:srgbClr val="486EC8"/>
            </a:solidFill>
            <a:ln>
              <a:noFill/>
            </a:ln>
          </p:spPr>
        </p:sp>
        <p:sp>
          <p:nvSpPr>
            <p:cNvPr id="116" name="Google Shape;116;p2"/>
            <p:cNvSpPr txBox="1"/>
            <p:nvPr/>
          </p:nvSpPr>
          <p:spPr>
            <a:xfrm>
              <a:off x="0" y="-66675"/>
              <a:ext cx="434783" cy="228941"/>
            </a:xfrm>
            <a:prstGeom prst="rect">
              <a:avLst/>
            </a:prstGeom>
            <a:noFill/>
            <a:ln>
              <a:noFill/>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17" name="Google Shape;117;p2"/>
          <p:cNvSpPr txBox="1"/>
          <p:nvPr/>
        </p:nvSpPr>
        <p:spPr>
          <a:xfrm>
            <a:off x="12049944" y="4375782"/>
            <a:ext cx="1666686" cy="390525"/>
          </a:xfrm>
          <a:prstGeom prst="rect">
            <a:avLst/>
          </a:prstGeom>
          <a:noFill/>
          <a:ln>
            <a:noFill/>
          </a:ln>
        </p:spPr>
        <p:txBody>
          <a:bodyPr anchorCtr="0" anchor="t" bIns="0" lIns="0" spcFirstLastPara="1" rIns="0" wrap="square" tIns="0">
            <a:spAutoFit/>
          </a:bodyPr>
          <a:lstStyle/>
          <a:p>
            <a:pPr indent="0" lvl="0" marL="0" marR="0" rtl="0" algn="ctr">
              <a:lnSpc>
                <a:spcPct val="120000"/>
              </a:lnSpc>
              <a:spcBef>
                <a:spcPts val="0"/>
              </a:spcBef>
              <a:spcAft>
                <a:spcPts val="0"/>
              </a:spcAft>
              <a:buNone/>
            </a:pPr>
            <a:r>
              <a:rPr b="0" i="0" lang="en-US" sz="2600" u="none" cap="none" strike="noStrike">
                <a:solidFill>
                  <a:srgbClr val="F2F2F2"/>
                </a:solidFill>
                <a:latin typeface="Libre Franklin ExtraLight"/>
                <a:ea typeface="Libre Franklin ExtraLight"/>
                <a:cs typeface="Libre Franklin ExtraLight"/>
                <a:sym typeface="Libre Franklin ExtraLight"/>
              </a:rPr>
              <a:t>Paso 3</a:t>
            </a:r>
            <a:endParaRPr/>
          </a:p>
        </p:txBody>
      </p:sp>
      <p:sp>
        <p:nvSpPr>
          <p:cNvPr id="118" name="Google Shape;118;p2"/>
          <p:cNvSpPr txBox="1"/>
          <p:nvPr/>
        </p:nvSpPr>
        <p:spPr>
          <a:xfrm>
            <a:off x="12701848" y="5234202"/>
            <a:ext cx="2479140" cy="96774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b="0" i="0" lang="en-US" sz="2600" u="none" cap="none" strike="noStrike">
                <a:solidFill>
                  <a:srgbClr val="F2F2F2"/>
                </a:solidFill>
                <a:latin typeface="Libre Franklin"/>
                <a:ea typeface="Libre Franklin"/>
                <a:cs typeface="Libre Franklin"/>
                <a:sym typeface="Libre Franklin"/>
              </a:rPr>
              <a:t>Perfila tu donante ideal </a:t>
            </a:r>
            <a:endParaRPr/>
          </a:p>
        </p:txBody>
      </p:sp>
      <p:sp>
        <p:nvSpPr>
          <p:cNvPr id="119" name="Google Shape;119;p2"/>
          <p:cNvSpPr txBox="1"/>
          <p:nvPr/>
        </p:nvSpPr>
        <p:spPr>
          <a:xfrm>
            <a:off x="1028700" y="2098230"/>
            <a:ext cx="16230600" cy="4002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lang="en-US" sz="2600">
                <a:solidFill>
                  <a:srgbClr val="003A37"/>
                </a:solidFill>
                <a:latin typeface="Libre Franklin"/>
                <a:ea typeface="Libre Franklin"/>
                <a:cs typeface="Libre Franklin"/>
                <a:sym typeface="Libre Franklin"/>
              </a:rPr>
              <a:t>E</a:t>
            </a:r>
            <a:r>
              <a:rPr b="0" i="0" lang="en-US" sz="2600" u="none" cap="none" strike="noStrike">
                <a:solidFill>
                  <a:srgbClr val="003A37"/>
                </a:solidFill>
                <a:latin typeface="Libre Franklin"/>
                <a:ea typeface="Libre Franklin"/>
                <a:cs typeface="Libre Franklin"/>
                <a:sym typeface="Libre Franklin"/>
              </a:rPr>
              <a:t>stablece una base sólida en tu estrategia de recaudación de fondos siguiendo estos pasos:</a:t>
            </a:r>
            <a:endParaRPr/>
          </a:p>
        </p:txBody>
      </p:sp>
      <p:sp>
        <p:nvSpPr>
          <p:cNvPr id="120" name="Google Shape;120;p2"/>
          <p:cNvSpPr txBox="1"/>
          <p:nvPr/>
        </p:nvSpPr>
        <p:spPr>
          <a:xfrm>
            <a:off x="1028700" y="9124950"/>
            <a:ext cx="14619300" cy="246300"/>
          </a:xfrm>
          <a:prstGeom prst="rect">
            <a:avLst/>
          </a:prstGeom>
          <a:noFill/>
          <a:ln>
            <a:noFill/>
          </a:ln>
        </p:spPr>
        <p:txBody>
          <a:bodyPr anchorCtr="0" anchor="t" bIns="0" lIns="0" spcFirstLastPara="1" rIns="0" wrap="square" tIns="0">
            <a:spAutoFit/>
          </a:bodyPr>
          <a:lstStyle/>
          <a:p>
            <a:pPr indent="0" lvl="0" marL="0" marR="0" rtl="0" algn="l">
              <a:lnSpc>
                <a:spcPct val="200000"/>
              </a:lnSpc>
              <a:spcBef>
                <a:spcPts val="0"/>
              </a:spcBef>
              <a:spcAft>
                <a:spcPts val="0"/>
              </a:spcAft>
              <a:buNone/>
            </a:pPr>
            <a:r>
              <a:rPr b="0" i="1" lang="en-US" sz="1600" u="none" cap="none" strike="noStrike">
                <a:solidFill>
                  <a:srgbClr val="063330"/>
                </a:solidFill>
                <a:latin typeface="Libre Franklin"/>
                <a:ea typeface="Libre Franklin"/>
                <a:cs typeface="Libre Franklin"/>
                <a:sym typeface="Libre Franklin"/>
              </a:rPr>
              <a:t>Este documento es t</a:t>
            </a:r>
            <a:r>
              <a:rPr i="1" lang="en-US" sz="1600">
                <a:solidFill>
                  <a:srgbClr val="063330"/>
                </a:solidFill>
                <a:latin typeface="Libre Franklin"/>
                <a:ea typeface="Libre Franklin"/>
                <a:cs typeface="Libre Franklin"/>
                <a:sym typeface="Libre Franklin"/>
              </a:rPr>
              <a:t>u </a:t>
            </a:r>
            <a:r>
              <a:rPr b="0" i="1" lang="en-US" sz="1600" u="none" cap="none" strike="noStrike">
                <a:solidFill>
                  <a:srgbClr val="063330"/>
                </a:solidFill>
                <a:latin typeface="Libre Franklin"/>
                <a:ea typeface="Libre Franklin"/>
                <a:cs typeface="Libre Franklin"/>
                <a:sym typeface="Libre Franklin"/>
              </a:rPr>
              <a:t>ruta. Complétalo, </a:t>
            </a:r>
            <a:r>
              <a:rPr i="1" lang="en-US" sz="1600">
                <a:solidFill>
                  <a:srgbClr val="063330"/>
                </a:solidFill>
                <a:latin typeface="Libre Franklin"/>
                <a:ea typeface="Libre Franklin"/>
                <a:cs typeface="Libre Franklin"/>
                <a:sym typeface="Libre Franklin"/>
              </a:rPr>
              <a:t>ajustalo</a:t>
            </a:r>
            <a:r>
              <a:rPr b="0" i="1" lang="en-US" sz="1600" u="none" cap="none" strike="noStrike">
                <a:solidFill>
                  <a:srgbClr val="063330"/>
                </a:solidFill>
                <a:latin typeface="Libre Franklin"/>
                <a:ea typeface="Libre Franklin"/>
                <a:cs typeface="Libre Franklin"/>
                <a:sym typeface="Libre Franklin"/>
              </a:rPr>
              <a:t> y compártelo con tu equipo.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124" name="Shape 124"/>
        <p:cNvGrpSpPr/>
        <p:nvPr/>
      </p:nvGrpSpPr>
      <p:grpSpPr>
        <a:xfrm>
          <a:off x="0" y="0"/>
          <a:ext cx="0" cy="0"/>
          <a:chOff x="0" y="0"/>
          <a:chExt cx="0" cy="0"/>
        </a:xfrm>
      </p:grpSpPr>
      <p:graphicFrame>
        <p:nvGraphicFramePr>
          <p:cNvPr id="125" name="Google Shape;125;p3"/>
          <p:cNvGraphicFramePr/>
          <p:nvPr/>
        </p:nvGraphicFramePr>
        <p:xfrm>
          <a:off x="1028700" y="3389715"/>
          <a:ext cx="3000000" cy="3000000"/>
        </p:xfrm>
        <a:graphic>
          <a:graphicData uri="http://schemas.openxmlformats.org/drawingml/2006/table">
            <a:tbl>
              <a:tblPr>
                <a:noFill/>
                <a:tableStyleId>{C6459ECE-E930-4FBA-B4F0-2FA0EA958D33}</a:tableStyleId>
              </a:tblPr>
              <a:tblGrid>
                <a:gridCol w="4454800"/>
                <a:gridCol w="3909100"/>
                <a:gridCol w="4089525"/>
                <a:gridCol w="3777175"/>
              </a:tblGrid>
              <a:tr h="580875">
                <a:tc>
                  <a:txBody>
                    <a:bodyPr/>
                    <a:lstStyle/>
                    <a:p>
                      <a:pPr indent="0" lvl="0" marL="0" marR="0" rtl="0" algn="ctr">
                        <a:lnSpc>
                          <a:spcPct val="140000"/>
                        </a:lnSpc>
                        <a:spcBef>
                          <a:spcPts val="0"/>
                        </a:spcBef>
                        <a:spcAft>
                          <a:spcPts val="0"/>
                        </a:spcAft>
                        <a:buNone/>
                      </a:pPr>
                      <a:r>
                        <a:rPr lang="en-US" sz="1800" u="none" cap="none" strike="noStrike">
                          <a:solidFill>
                            <a:srgbClr val="063330"/>
                          </a:solidFill>
                          <a:latin typeface="Libre Franklin"/>
                          <a:ea typeface="Libre Franklin"/>
                          <a:cs typeface="Libre Franklin"/>
                          <a:sym typeface="Libre Franklin"/>
                        </a:rPr>
                        <a:t>Necesidades de financiamiento</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E7DD5D"/>
                    </a:solidFill>
                  </a:tcPr>
                </a:tc>
                <a:tc>
                  <a:txBody>
                    <a:bodyPr/>
                    <a:lstStyle/>
                    <a:p>
                      <a:pPr indent="0" lvl="0" marL="0" marR="0" rtl="0" algn="ctr">
                        <a:lnSpc>
                          <a:spcPct val="140000"/>
                        </a:lnSpc>
                        <a:spcBef>
                          <a:spcPts val="0"/>
                        </a:spcBef>
                        <a:spcAft>
                          <a:spcPts val="0"/>
                        </a:spcAft>
                        <a:buNone/>
                      </a:pPr>
                      <a:r>
                        <a:rPr lang="en-US" sz="1800" u="none" cap="none" strike="noStrike">
                          <a:solidFill>
                            <a:srgbClr val="063330"/>
                          </a:solidFill>
                          <a:latin typeface="Libre Franklin"/>
                          <a:ea typeface="Libre Franklin"/>
                          <a:cs typeface="Libre Franklin"/>
                          <a:sym typeface="Libre Franklin"/>
                        </a:rPr>
                        <a:t>Año pasado</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E7DD5D"/>
                    </a:solidFill>
                  </a:tcPr>
                </a:tc>
                <a:tc>
                  <a:txBody>
                    <a:bodyPr/>
                    <a:lstStyle/>
                    <a:p>
                      <a:pPr indent="0" lvl="0" marL="0" marR="0" rtl="0" algn="ctr">
                        <a:lnSpc>
                          <a:spcPct val="140000"/>
                        </a:lnSpc>
                        <a:spcBef>
                          <a:spcPts val="0"/>
                        </a:spcBef>
                        <a:spcAft>
                          <a:spcPts val="0"/>
                        </a:spcAft>
                        <a:buNone/>
                      </a:pPr>
                      <a:r>
                        <a:rPr lang="en-US" sz="1800" u="none" cap="none" strike="noStrike">
                          <a:solidFill>
                            <a:srgbClr val="063330"/>
                          </a:solidFill>
                          <a:latin typeface="Libre Franklin"/>
                          <a:ea typeface="Libre Franklin"/>
                          <a:cs typeface="Libre Franklin"/>
                          <a:sym typeface="Libre Franklin"/>
                        </a:rPr>
                        <a:t>Este año</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E7DD5D"/>
                    </a:solidFill>
                  </a:tcPr>
                </a:tc>
                <a:tc>
                  <a:txBody>
                    <a:bodyPr/>
                    <a:lstStyle/>
                    <a:p>
                      <a:pPr indent="0" lvl="0" marL="0" marR="0" rtl="0" algn="ctr">
                        <a:lnSpc>
                          <a:spcPct val="140000"/>
                        </a:lnSpc>
                        <a:spcBef>
                          <a:spcPts val="0"/>
                        </a:spcBef>
                        <a:spcAft>
                          <a:spcPts val="0"/>
                        </a:spcAft>
                        <a:buNone/>
                      </a:pPr>
                      <a:r>
                        <a:rPr lang="en-US" sz="1800" u="none" cap="none" strike="noStrike">
                          <a:solidFill>
                            <a:srgbClr val="063330"/>
                          </a:solidFill>
                          <a:latin typeface="Libre Franklin"/>
                          <a:ea typeface="Libre Franklin"/>
                          <a:cs typeface="Libre Franklin"/>
                          <a:sym typeface="Libre Franklin"/>
                        </a:rPr>
                        <a:t>El próximo año</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E7DD5D"/>
                    </a:solidFill>
                  </a:tcPr>
                </a:tc>
              </a:tr>
              <a:tr h="600225">
                <a:tc>
                  <a:txBody>
                    <a:bodyPr/>
                    <a:lstStyle/>
                    <a:p>
                      <a:pPr indent="0" lvl="0" marL="0" marR="0" rtl="0" algn="ctr">
                        <a:lnSpc>
                          <a:spcPct val="140000"/>
                        </a:lnSpc>
                        <a:spcBef>
                          <a:spcPts val="0"/>
                        </a:spcBef>
                        <a:spcAft>
                          <a:spcPts val="0"/>
                        </a:spcAft>
                        <a:buNone/>
                      </a:pPr>
                      <a:r>
                        <a:rPr lang="en-US" sz="1800" u="none" cap="none" strike="noStrike">
                          <a:solidFill>
                            <a:srgbClr val="063330"/>
                          </a:solidFill>
                          <a:latin typeface="Libre Franklin"/>
                          <a:ea typeface="Libre Franklin"/>
                          <a:cs typeface="Libre Franklin"/>
                          <a:sym typeface="Libre Franklin"/>
                        </a:rPr>
                        <a:t>Monto necesario para financiar</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140000"/>
                        </a:lnSpc>
                        <a:spcBef>
                          <a:spcPts val="0"/>
                        </a:spcBef>
                        <a:spcAft>
                          <a:spcPts val="0"/>
                        </a:spcAft>
                        <a:buNone/>
                      </a:pPr>
                      <a:r>
                        <a:rPr lang="en-US" sz="1800" u="none" cap="none" strike="noStrike">
                          <a:solidFill>
                            <a:srgbClr val="2C59B7"/>
                          </a:solidFill>
                          <a:latin typeface="DM Mono Light"/>
                          <a:ea typeface="DM Mono Light"/>
                          <a:cs typeface="DM Mono Light"/>
                          <a:sym typeface="DM Mono Light"/>
                        </a:rPr>
                        <a:t>[Escribe cantidad]</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140000"/>
                        </a:lnSpc>
                        <a:spcBef>
                          <a:spcPts val="0"/>
                        </a:spcBef>
                        <a:spcAft>
                          <a:spcPts val="0"/>
                        </a:spcAft>
                        <a:buNone/>
                      </a:pPr>
                      <a:r>
                        <a:rPr lang="en-US" sz="1800" u="none" cap="none" strike="noStrike">
                          <a:solidFill>
                            <a:srgbClr val="2C59B7"/>
                          </a:solidFill>
                          <a:latin typeface="DM Mono Light"/>
                          <a:ea typeface="DM Mono Light"/>
                          <a:cs typeface="DM Mono Light"/>
                          <a:sym typeface="DM Mono Light"/>
                        </a:rPr>
                        <a:t>[Escribe cantidad]</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140000"/>
                        </a:lnSpc>
                        <a:spcBef>
                          <a:spcPts val="0"/>
                        </a:spcBef>
                        <a:spcAft>
                          <a:spcPts val="0"/>
                        </a:spcAft>
                        <a:buNone/>
                      </a:pPr>
                      <a:r>
                        <a:rPr lang="en-US" sz="1800" u="none" cap="none" strike="noStrike">
                          <a:solidFill>
                            <a:srgbClr val="2C59B7"/>
                          </a:solidFill>
                          <a:latin typeface="DM Mono Light"/>
                          <a:ea typeface="DM Mono Light"/>
                          <a:cs typeface="DM Mono Light"/>
                          <a:sym typeface="DM Mono Light"/>
                        </a:rPr>
                        <a:t>[Escribe cantidad]</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r>
            </a:tbl>
          </a:graphicData>
        </a:graphic>
      </p:graphicFrame>
      <p:sp>
        <p:nvSpPr>
          <p:cNvPr id="126" name="Google Shape;126;p3"/>
          <p:cNvSpPr txBox="1"/>
          <p:nvPr/>
        </p:nvSpPr>
        <p:spPr>
          <a:xfrm>
            <a:off x="1028700" y="933450"/>
            <a:ext cx="16451100" cy="738900"/>
          </a:xfrm>
          <a:prstGeom prst="rect">
            <a:avLst/>
          </a:prstGeom>
          <a:noFill/>
          <a:ln>
            <a:noFill/>
          </a:ln>
        </p:spPr>
        <p:txBody>
          <a:bodyPr anchorCtr="0" anchor="t" bIns="0" lIns="0" spcFirstLastPara="1" rIns="0" wrap="square" tIns="0">
            <a:spAutoFit/>
          </a:bodyPr>
          <a:lstStyle/>
          <a:p>
            <a:pPr indent="0" lvl="0" marL="0" marR="0" rtl="0" algn="l">
              <a:lnSpc>
                <a:spcPct val="139979"/>
              </a:lnSpc>
              <a:spcBef>
                <a:spcPts val="0"/>
              </a:spcBef>
              <a:spcAft>
                <a:spcPts val="0"/>
              </a:spcAft>
              <a:buNone/>
            </a:pPr>
            <a:r>
              <a:rPr i="0" lang="en-US" sz="4800" u="none" cap="none" strike="noStrike">
                <a:solidFill>
                  <a:srgbClr val="003A37"/>
                </a:solidFill>
                <a:latin typeface="Libre Franklin SemiBold"/>
                <a:ea typeface="Libre Franklin SemiBold"/>
                <a:cs typeface="Libre Franklin SemiBold"/>
                <a:sym typeface="Libre Franklin SemiBold"/>
              </a:rPr>
              <a:t>Define tu meta de recaudación</a:t>
            </a:r>
            <a:endParaRPr>
              <a:latin typeface="Libre Franklin SemiBold"/>
              <a:ea typeface="Libre Franklin SemiBold"/>
              <a:cs typeface="Libre Franklin SemiBold"/>
              <a:sym typeface="Libre Franklin SemiBold"/>
            </a:endParaRPr>
          </a:p>
        </p:txBody>
      </p:sp>
      <p:grpSp>
        <p:nvGrpSpPr>
          <p:cNvPr id="127" name="Google Shape;127;p3"/>
          <p:cNvGrpSpPr/>
          <p:nvPr/>
        </p:nvGrpSpPr>
        <p:grpSpPr>
          <a:xfrm>
            <a:off x="0" y="-59737"/>
            <a:ext cx="509281" cy="2474686"/>
            <a:chOff x="0" y="-9525"/>
            <a:chExt cx="134132" cy="651769"/>
          </a:xfrm>
        </p:grpSpPr>
        <p:sp>
          <p:nvSpPr>
            <p:cNvPr id="128" name="Google Shape;128;p3"/>
            <p:cNvSpPr/>
            <p:nvPr/>
          </p:nvSpPr>
          <p:spPr>
            <a:xfrm>
              <a:off x="0" y="0"/>
              <a:ext cx="134132" cy="642244"/>
            </a:xfrm>
            <a:custGeom>
              <a:rect b="b" l="l" r="r" t="t"/>
              <a:pathLst>
                <a:path extrusionOk="0" h="642244" w="134132">
                  <a:moveTo>
                    <a:pt x="0" y="0"/>
                  </a:moveTo>
                  <a:lnTo>
                    <a:pt x="134132" y="0"/>
                  </a:lnTo>
                  <a:lnTo>
                    <a:pt x="134132" y="642244"/>
                  </a:lnTo>
                  <a:lnTo>
                    <a:pt x="0" y="642244"/>
                  </a:lnTo>
                  <a:close/>
                </a:path>
              </a:pathLst>
            </a:custGeom>
            <a:solidFill>
              <a:srgbClr val="E7DD5D"/>
            </a:solidFill>
            <a:ln>
              <a:noFill/>
            </a:ln>
          </p:spPr>
        </p:sp>
        <p:sp>
          <p:nvSpPr>
            <p:cNvPr id="129" name="Google Shape;129;p3"/>
            <p:cNvSpPr txBox="1"/>
            <p:nvPr/>
          </p:nvSpPr>
          <p:spPr>
            <a:xfrm>
              <a:off x="0" y="-9525"/>
              <a:ext cx="134132" cy="651769"/>
            </a:xfrm>
            <a:prstGeom prst="rect">
              <a:avLst/>
            </a:prstGeom>
            <a:noFill/>
            <a:ln>
              <a:noFill/>
            </a:ln>
          </p:spPr>
          <p:txBody>
            <a:bodyPr anchorCtr="0" anchor="ctr" bIns="50800" lIns="50800" spcFirstLastPara="1" rIns="50800" wrap="square" tIns="50800">
              <a:noAutofit/>
            </a:bodyPr>
            <a:lstStyle/>
            <a:p>
              <a:pPr indent="0" lvl="0" marL="0" marR="0" rtl="0" algn="ctr">
                <a:lnSpc>
                  <a:spcPct val="152611"/>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30" name="Google Shape;130;p3"/>
          <p:cNvSpPr txBox="1"/>
          <p:nvPr/>
        </p:nvSpPr>
        <p:spPr>
          <a:xfrm rot="-5400000">
            <a:off x="-366830" y="1042336"/>
            <a:ext cx="1233415" cy="306705"/>
          </a:xfrm>
          <a:prstGeom prst="rect">
            <a:avLst/>
          </a:prstGeom>
          <a:noFill/>
          <a:ln>
            <a:noFill/>
          </a:ln>
        </p:spPr>
        <p:txBody>
          <a:bodyPr anchorCtr="0" anchor="t" bIns="0" lIns="0" spcFirstLastPara="1" rIns="0" wrap="square" tIns="0">
            <a:spAutoFit/>
          </a:bodyPr>
          <a:lstStyle/>
          <a:p>
            <a:pPr indent="0" lvl="0" marL="0" marR="0" rtl="0" algn="ctr">
              <a:lnSpc>
                <a:spcPct val="123000"/>
              </a:lnSpc>
              <a:spcBef>
                <a:spcPts val="0"/>
              </a:spcBef>
              <a:spcAft>
                <a:spcPts val="0"/>
              </a:spcAft>
              <a:buNone/>
            </a:pPr>
            <a:r>
              <a:rPr b="0" i="0" lang="en-US" sz="2000" u="none" cap="none" strike="noStrike">
                <a:solidFill>
                  <a:srgbClr val="063330"/>
                </a:solidFill>
                <a:latin typeface="Libre Franklin"/>
                <a:ea typeface="Libre Franklin"/>
                <a:cs typeface="Libre Franklin"/>
                <a:sym typeface="Libre Franklin"/>
              </a:rPr>
              <a:t>Paso 1</a:t>
            </a:r>
            <a:endParaRPr/>
          </a:p>
        </p:txBody>
      </p:sp>
      <p:sp>
        <p:nvSpPr>
          <p:cNvPr id="131" name="Google Shape;131;p3"/>
          <p:cNvSpPr/>
          <p:nvPr/>
        </p:nvSpPr>
        <p:spPr>
          <a:xfrm>
            <a:off x="15180988" y="639344"/>
            <a:ext cx="2298781" cy="778712"/>
          </a:xfrm>
          <a:custGeom>
            <a:rect b="b" l="l" r="r" t="t"/>
            <a:pathLst>
              <a:path extrusionOk="0" h="778712" w="2298781">
                <a:moveTo>
                  <a:pt x="0" y="0"/>
                </a:moveTo>
                <a:lnTo>
                  <a:pt x="2298780" y="0"/>
                </a:lnTo>
                <a:lnTo>
                  <a:pt x="2298780" y="778712"/>
                </a:lnTo>
                <a:lnTo>
                  <a:pt x="0" y="778712"/>
                </a:lnTo>
                <a:lnTo>
                  <a:pt x="0" y="0"/>
                </a:lnTo>
                <a:close/>
              </a:path>
            </a:pathLst>
          </a:custGeom>
          <a:blipFill rotWithShape="1">
            <a:blip r:embed="rId3">
              <a:alphaModFix/>
            </a:blip>
            <a:stretch>
              <a:fillRect b="0" l="0" r="0" t="0"/>
            </a:stretch>
          </a:blipFill>
          <a:ln>
            <a:noFill/>
          </a:ln>
        </p:spPr>
      </p:sp>
      <p:sp>
        <p:nvSpPr>
          <p:cNvPr id="132" name="Google Shape;132;p3"/>
          <p:cNvSpPr txBox="1"/>
          <p:nvPr/>
        </p:nvSpPr>
        <p:spPr>
          <a:xfrm>
            <a:off x="1028700" y="1758935"/>
            <a:ext cx="16230600" cy="535305"/>
          </a:xfrm>
          <a:prstGeom prst="rect">
            <a:avLst/>
          </a:prstGeom>
          <a:noFill/>
          <a:ln>
            <a:noFill/>
          </a:ln>
        </p:spPr>
        <p:txBody>
          <a:bodyPr anchorCtr="0" anchor="t" bIns="0" lIns="0" spcFirstLastPara="1" rIns="0" wrap="square" tIns="0">
            <a:spAutoFit/>
          </a:bodyPr>
          <a:lstStyle/>
          <a:p>
            <a:pPr indent="0" lvl="0" marL="0" marR="0" rtl="0" algn="l">
              <a:lnSpc>
                <a:spcPct val="180000"/>
              </a:lnSpc>
              <a:spcBef>
                <a:spcPts val="0"/>
              </a:spcBef>
              <a:spcAft>
                <a:spcPts val="0"/>
              </a:spcAft>
              <a:buNone/>
            </a:pPr>
            <a:r>
              <a:rPr b="0" i="0" lang="en-US" sz="2600" u="none" cap="none" strike="noStrike">
                <a:solidFill>
                  <a:srgbClr val="003A37"/>
                </a:solidFill>
                <a:latin typeface="Libre Franklin"/>
                <a:ea typeface="Libre Franklin"/>
                <a:cs typeface="Libre Franklin"/>
                <a:sym typeface="Libre Franklin"/>
              </a:rPr>
              <a:t>Llena las </a:t>
            </a:r>
            <a:r>
              <a:rPr b="0" i="0" lang="en-US" sz="2600" u="none" cap="none" strike="noStrike">
                <a:solidFill>
                  <a:srgbClr val="2C59B7"/>
                </a:solidFill>
                <a:latin typeface="Libre Franklin"/>
                <a:ea typeface="Libre Franklin"/>
                <a:cs typeface="Libre Franklin"/>
                <a:sym typeface="Libre Franklin"/>
              </a:rPr>
              <a:t>[casillas azules]</a:t>
            </a:r>
            <a:r>
              <a:rPr b="0" i="0" lang="en-US" sz="2600" u="none" cap="none" strike="noStrike">
                <a:solidFill>
                  <a:srgbClr val="003A37"/>
                </a:solidFill>
                <a:latin typeface="Libre Franklin"/>
                <a:ea typeface="Libre Franklin"/>
                <a:cs typeface="Libre Franklin"/>
                <a:sym typeface="Libre Franklin"/>
              </a:rPr>
              <a:t> con la información correspondiente:</a:t>
            </a:r>
            <a:endParaRPr/>
          </a:p>
        </p:txBody>
      </p:sp>
      <p:sp>
        <p:nvSpPr>
          <p:cNvPr id="133" name="Google Shape;133;p3"/>
          <p:cNvSpPr txBox="1"/>
          <p:nvPr/>
        </p:nvSpPr>
        <p:spPr>
          <a:xfrm>
            <a:off x="1028700" y="2579990"/>
            <a:ext cx="14619300" cy="400200"/>
          </a:xfrm>
          <a:prstGeom prst="rect">
            <a:avLst/>
          </a:prstGeom>
          <a:noFill/>
          <a:ln>
            <a:noFill/>
          </a:ln>
        </p:spPr>
        <p:txBody>
          <a:bodyPr anchorCtr="0" anchor="t" bIns="0" lIns="0" spcFirstLastPara="1" rIns="0" wrap="square" tIns="0">
            <a:spAutoFit/>
          </a:bodyPr>
          <a:lstStyle/>
          <a:p>
            <a:pPr indent="0" lvl="0" marL="0" marR="0" rtl="0" algn="l">
              <a:lnSpc>
                <a:spcPct val="200000"/>
              </a:lnSpc>
              <a:spcBef>
                <a:spcPts val="0"/>
              </a:spcBef>
              <a:spcAft>
                <a:spcPts val="0"/>
              </a:spcAft>
              <a:buNone/>
            </a:pPr>
            <a:r>
              <a:rPr b="0" i="0" lang="en-US" sz="2600" u="none" cap="none" strike="noStrike">
                <a:solidFill>
                  <a:srgbClr val="063330"/>
                </a:solidFill>
                <a:latin typeface="Libre Franklin"/>
                <a:ea typeface="Libre Franklin"/>
                <a:cs typeface="Libre Franklin"/>
                <a:sym typeface="Libre Franklin"/>
              </a:rPr>
              <a:t>1.1. Determina cuánto necesitas</a:t>
            </a:r>
            <a:r>
              <a:rPr b="1" i="0" lang="en-US" sz="2600" u="none" cap="none" strike="noStrike">
                <a:solidFill>
                  <a:srgbClr val="063330"/>
                </a:solidFill>
                <a:latin typeface="Libre Franklin"/>
                <a:ea typeface="Libre Franklin"/>
                <a:cs typeface="Libre Franklin"/>
                <a:sym typeface="Libre Franklin"/>
              </a:rPr>
              <a:t> </a:t>
            </a:r>
            <a:r>
              <a:rPr i="0" lang="en-US" sz="2600" u="none" cap="none" strike="noStrike">
                <a:solidFill>
                  <a:srgbClr val="063330"/>
                </a:solidFill>
                <a:latin typeface="Libre Franklin SemiBold"/>
                <a:ea typeface="Libre Franklin SemiBold"/>
                <a:cs typeface="Libre Franklin SemiBold"/>
                <a:sym typeface="Libre Franklin SemiBold"/>
              </a:rPr>
              <a:t>recaudar este año y el próximo</a:t>
            </a:r>
            <a:r>
              <a:rPr b="0" i="0" lang="en-US" sz="2600" u="none" cap="none" strike="noStrike">
                <a:solidFill>
                  <a:srgbClr val="063330"/>
                </a:solidFill>
                <a:latin typeface="Libre Franklin"/>
                <a:ea typeface="Libre Franklin"/>
                <a:cs typeface="Libre Franklin"/>
                <a:sym typeface="Libre Franklin"/>
              </a:rPr>
              <a:t>.</a:t>
            </a:r>
            <a:endParaRPr/>
          </a:p>
        </p:txBody>
      </p:sp>
      <p:graphicFrame>
        <p:nvGraphicFramePr>
          <p:cNvPr id="134" name="Google Shape;134;p3"/>
          <p:cNvGraphicFramePr/>
          <p:nvPr/>
        </p:nvGraphicFramePr>
        <p:xfrm>
          <a:off x="1028700" y="5668730"/>
          <a:ext cx="3000000" cy="3000000"/>
        </p:xfrm>
        <a:graphic>
          <a:graphicData uri="http://schemas.openxmlformats.org/drawingml/2006/table">
            <a:tbl>
              <a:tblPr>
                <a:noFill/>
                <a:tableStyleId>{C6459ECE-E930-4FBA-B4F0-2FA0EA958D33}</a:tableStyleId>
              </a:tblPr>
              <a:tblGrid>
                <a:gridCol w="3014600"/>
                <a:gridCol w="3149525"/>
                <a:gridCol w="3818025"/>
                <a:gridCol w="3680225"/>
                <a:gridCol w="2568225"/>
              </a:tblGrid>
              <a:tr h="574475">
                <a:tc>
                  <a:txBody>
                    <a:bodyPr/>
                    <a:lstStyle/>
                    <a:p>
                      <a:pPr indent="0" lvl="0" marL="0" marR="0" rtl="0" algn="ctr">
                        <a:lnSpc>
                          <a:spcPct val="140000"/>
                        </a:lnSpc>
                        <a:spcBef>
                          <a:spcPts val="0"/>
                        </a:spcBef>
                        <a:spcAft>
                          <a:spcPts val="0"/>
                        </a:spcAft>
                        <a:buNone/>
                      </a:pPr>
                      <a:r>
                        <a:rPr lang="en-US" sz="1800" u="none" cap="none" strike="noStrike">
                          <a:solidFill>
                            <a:srgbClr val="063330"/>
                          </a:solidFill>
                          <a:latin typeface="Libre Franklin"/>
                          <a:ea typeface="Libre Franklin"/>
                          <a:cs typeface="Libre Franklin"/>
                          <a:sym typeface="Libre Franklin"/>
                        </a:rPr>
                        <a:t>Proyectos a financiar</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E7DD5D"/>
                    </a:solidFill>
                  </a:tcPr>
                </a:tc>
                <a:tc>
                  <a:txBody>
                    <a:bodyPr/>
                    <a:lstStyle/>
                    <a:p>
                      <a:pPr indent="0" lvl="0" marL="0" marR="0" rtl="0" algn="ctr">
                        <a:lnSpc>
                          <a:spcPct val="140000"/>
                        </a:lnSpc>
                        <a:spcBef>
                          <a:spcPts val="0"/>
                        </a:spcBef>
                        <a:spcAft>
                          <a:spcPts val="0"/>
                        </a:spcAft>
                        <a:buNone/>
                      </a:pPr>
                      <a:r>
                        <a:rPr lang="en-US" sz="1800" u="none" cap="none" strike="noStrike">
                          <a:solidFill>
                            <a:srgbClr val="063330"/>
                          </a:solidFill>
                          <a:latin typeface="Libre Franklin"/>
                          <a:ea typeface="Libre Franklin"/>
                          <a:cs typeface="Libre Franklin"/>
                          <a:sym typeface="Libre Franklin"/>
                        </a:rPr>
                        <a:t>Temática</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E7DD5D"/>
                    </a:solidFill>
                  </a:tcPr>
                </a:tc>
                <a:tc>
                  <a:txBody>
                    <a:bodyPr/>
                    <a:lstStyle/>
                    <a:p>
                      <a:pPr indent="0" lvl="0" marL="0" marR="0" rtl="0" algn="ctr">
                        <a:lnSpc>
                          <a:spcPct val="140000"/>
                        </a:lnSpc>
                        <a:spcBef>
                          <a:spcPts val="0"/>
                        </a:spcBef>
                        <a:spcAft>
                          <a:spcPts val="0"/>
                        </a:spcAft>
                        <a:buNone/>
                      </a:pPr>
                      <a:r>
                        <a:rPr lang="en-US" sz="1800" u="none" cap="none" strike="noStrike">
                          <a:solidFill>
                            <a:srgbClr val="063330"/>
                          </a:solidFill>
                          <a:latin typeface="Libre Franklin"/>
                          <a:ea typeface="Libre Franklin"/>
                          <a:cs typeface="Libre Franklin"/>
                          <a:sym typeface="Libre Franklin"/>
                        </a:rPr>
                        <a:t>Población</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E7DD5D"/>
                    </a:solidFill>
                  </a:tcPr>
                </a:tc>
                <a:tc>
                  <a:txBody>
                    <a:bodyPr/>
                    <a:lstStyle/>
                    <a:p>
                      <a:pPr indent="0" lvl="0" marL="0" marR="0" rtl="0" algn="ctr">
                        <a:lnSpc>
                          <a:spcPct val="140000"/>
                        </a:lnSpc>
                        <a:spcBef>
                          <a:spcPts val="0"/>
                        </a:spcBef>
                        <a:spcAft>
                          <a:spcPts val="0"/>
                        </a:spcAft>
                        <a:buNone/>
                      </a:pPr>
                      <a:r>
                        <a:rPr lang="en-US" sz="1800" u="none" cap="none" strike="noStrike">
                          <a:solidFill>
                            <a:srgbClr val="063330"/>
                          </a:solidFill>
                          <a:latin typeface="Libre Franklin"/>
                          <a:ea typeface="Libre Franklin"/>
                          <a:cs typeface="Libre Franklin"/>
                          <a:sym typeface="Libre Franklin"/>
                        </a:rPr>
                        <a:t>Rango de presupuesto</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E7DD5D"/>
                    </a:solidFill>
                  </a:tcPr>
                </a:tc>
                <a:tc>
                  <a:txBody>
                    <a:bodyPr/>
                    <a:lstStyle/>
                    <a:p>
                      <a:pPr indent="0" lvl="0" marL="0" marR="0" rtl="0" algn="ctr">
                        <a:lnSpc>
                          <a:spcPct val="140000"/>
                        </a:lnSpc>
                        <a:spcBef>
                          <a:spcPts val="0"/>
                        </a:spcBef>
                        <a:spcAft>
                          <a:spcPts val="0"/>
                        </a:spcAft>
                        <a:buNone/>
                      </a:pPr>
                      <a:r>
                        <a:rPr lang="en-US" sz="1800" u="none" cap="none" strike="noStrike">
                          <a:solidFill>
                            <a:srgbClr val="063330"/>
                          </a:solidFill>
                          <a:latin typeface="Libre Franklin"/>
                          <a:ea typeface="Libre Franklin"/>
                          <a:cs typeface="Libre Franklin"/>
                          <a:sym typeface="Libre Franklin"/>
                        </a:rPr>
                        <a:t>Duración estimada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E7DD5D"/>
                    </a:solidFill>
                  </a:tcPr>
                </a:tc>
              </a:tr>
              <a:tr h="813825">
                <a:tc>
                  <a:txBody>
                    <a:bodyPr/>
                    <a:lstStyle/>
                    <a:p>
                      <a:pPr indent="0" lvl="0" marL="0" marR="0" rtl="0" algn="ctr">
                        <a:lnSpc>
                          <a:spcPct val="140000"/>
                        </a:lnSpc>
                        <a:spcBef>
                          <a:spcPts val="0"/>
                        </a:spcBef>
                        <a:spcAft>
                          <a:spcPts val="0"/>
                        </a:spcAft>
                        <a:buNone/>
                      </a:pPr>
                      <a:r>
                        <a:rPr lang="en-US" sz="1600" u="none" cap="none" strike="noStrike">
                          <a:solidFill>
                            <a:srgbClr val="2C59B7"/>
                          </a:solidFill>
                          <a:latin typeface="Libre Franklin"/>
                          <a:ea typeface="Libre Franklin"/>
                          <a:cs typeface="Libre Franklin"/>
                          <a:sym typeface="Libre Franklin"/>
                        </a:rPr>
                        <a:t> [Nombre del proyecto]</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140000"/>
                        </a:lnSpc>
                        <a:spcBef>
                          <a:spcPts val="0"/>
                        </a:spcBef>
                        <a:spcAft>
                          <a:spcPts val="0"/>
                        </a:spcAft>
                        <a:buNone/>
                      </a:pPr>
                      <a:r>
                        <a:rPr lang="en-US" sz="1600" u="none" cap="none" strike="noStrike">
                          <a:solidFill>
                            <a:srgbClr val="2C59B7"/>
                          </a:solidFill>
                          <a:latin typeface="Libre Franklin"/>
                          <a:ea typeface="Libre Franklin"/>
                          <a:cs typeface="Libre Franklin"/>
                          <a:sym typeface="Libre Franklin"/>
                        </a:rPr>
                        <a:t> [Escribe área: Educación, salud, etc.]</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140000"/>
                        </a:lnSpc>
                        <a:spcBef>
                          <a:spcPts val="0"/>
                        </a:spcBef>
                        <a:spcAft>
                          <a:spcPts val="0"/>
                        </a:spcAft>
                        <a:buNone/>
                      </a:pPr>
                      <a:r>
                        <a:rPr lang="en-US" sz="1600" u="none" cap="none" strike="noStrike">
                          <a:solidFill>
                            <a:srgbClr val="2C59B7"/>
                          </a:solidFill>
                          <a:latin typeface="Libre Franklin"/>
                          <a:ea typeface="Libre Franklin"/>
                          <a:cs typeface="Libre Franklin"/>
                          <a:sym typeface="Libre Franklin"/>
                        </a:rPr>
                        <a:t> [Describe número y características de la población]</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140000"/>
                        </a:lnSpc>
                        <a:spcBef>
                          <a:spcPts val="0"/>
                        </a:spcBef>
                        <a:spcAft>
                          <a:spcPts val="0"/>
                        </a:spcAft>
                        <a:buNone/>
                      </a:pPr>
                      <a:r>
                        <a:rPr lang="en-US" sz="1600" u="none" cap="none" strike="noStrike">
                          <a:solidFill>
                            <a:srgbClr val="2C59B7"/>
                          </a:solidFill>
                          <a:latin typeface="Libre Franklin"/>
                          <a:ea typeface="Libre Franklin"/>
                          <a:cs typeface="Libre Franklin"/>
                          <a:sym typeface="Libre Franklin"/>
                        </a:rPr>
                        <a:t> [Cantidad/Periodo]</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140000"/>
                        </a:lnSpc>
                        <a:spcBef>
                          <a:spcPts val="0"/>
                        </a:spcBef>
                        <a:spcAft>
                          <a:spcPts val="0"/>
                        </a:spcAft>
                        <a:buNone/>
                      </a:pPr>
                      <a:r>
                        <a:rPr lang="en-US" sz="1600" u="none" cap="none" strike="noStrike">
                          <a:solidFill>
                            <a:srgbClr val="2C59B7"/>
                          </a:solidFill>
                          <a:latin typeface="Libre Franklin"/>
                          <a:ea typeface="Libre Franklin"/>
                          <a:cs typeface="Libre Franklin"/>
                          <a:sym typeface="Libre Franklin"/>
                        </a:rPr>
                        <a:t> [Frecuencia o plazo]</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r>
              <a:tr h="578750">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r>
              <a:tr h="578750">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r>
              <a:tr h="578750">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r>
              <a:tr h="567875">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r>
            </a:tbl>
          </a:graphicData>
        </a:graphic>
      </p:graphicFrame>
      <p:sp>
        <p:nvSpPr>
          <p:cNvPr id="135" name="Google Shape;135;p3"/>
          <p:cNvSpPr txBox="1"/>
          <p:nvPr/>
        </p:nvSpPr>
        <p:spPr>
          <a:xfrm>
            <a:off x="1028700" y="4856565"/>
            <a:ext cx="14619300" cy="400200"/>
          </a:xfrm>
          <a:prstGeom prst="rect">
            <a:avLst/>
          </a:prstGeom>
          <a:noFill/>
          <a:ln>
            <a:noFill/>
          </a:ln>
        </p:spPr>
        <p:txBody>
          <a:bodyPr anchorCtr="0" anchor="t" bIns="0" lIns="0" spcFirstLastPara="1" rIns="0" wrap="square" tIns="0">
            <a:spAutoFit/>
          </a:bodyPr>
          <a:lstStyle/>
          <a:p>
            <a:pPr indent="0" lvl="0" marL="0" marR="0" rtl="0" algn="l">
              <a:lnSpc>
                <a:spcPct val="200000"/>
              </a:lnSpc>
              <a:spcBef>
                <a:spcPts val="0"/>
              </a:spcBef>
              <a:spcAft>
                <a:spcPts val="0"/>
              </a:spcAft>
              <a:buNone/>
            </a:pPr>
            <a:r>
              <a:rPr b="0" i="0" lang="en-US" sz="2600" u="none" cap="none" strike="noStrike">
                <a:solidFill>
                  <a:srgbClr val="063330"/>
                </a:solidFill>
                <a:latin typeface="Libre Franklin"/>
                <a:ea typeface="Libre Franklin"/>
                <a:cs typeface="Libre Franklin"/>
                <a:sym typeface="Libre Franklin"/>
              </a:rPr>
              <a:t>1.2. Define los </a:t>
            </a:r>
            <a:r>
              <a:rPr i="0" lang="en-US" sz="2600" u="none" cap="none" strike="noStrike">
                <a:solidFill>
                  <a:srgbClr val="063330"/>
                </a:solidFill>
                <a:latin typeface="Libre Franklin SemiBold"/>
                <a:ea typeface="Libre Franklin SemiBold"/>
                <a:cs typeface="Libre Franklin SemiBold"/>
                <a:sym typeface="Libre Franklin SemiBold"/>
              </a:rPr>
              <a:t>proyectos que financiarás</a:t>
            </a:r>
            <a:r>
              <a:rPr b="0" i="0" lang="en-US" sz="2600" u="none" cap="none" strike="noStrike">
                <a:solidFill>
                  <a:srgbClr val="063330"/>
                </a:solidFill>
                <a:latin typeface="Libre Franklin"/>
                <a:ea typeface="Libre Franklin"/>
                <a:cs typeface="Libre Franklin"/>
                <a:sym typeface="Libre Franklin"/>
              </a:rPr>
              <a:t> con esa recaudación.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139" name="Shape 139"/>
        <p:cNvGrpSpPr/>
        <p:nvPr/>
      </p:nvGrpSpPr>
      <p:grpSpPr>
        <a:xfrm>
          <a:off x="0" y="0"/>
          <a:ext cx="0" cy="0"/>
          <a:chOff x="0" y="0"/>
          <a:chExt cx="0" cy="0"/>
        </a:xfrm>
      </p:grpSpPr>
      <p:sp>
        <p:nvSpPr>
          <p:cNvPr id="140" name="Google Shape;140;p4"/>
          <p:cNvSpPr txBox="1"/>
          <p:nvPr/>
        </p:nvSpPr>
        <p:spPr>
          <a:xfrm>
            <a:off x="1037961" y="6785702"/>
            <a:ext cx="16230600" cy="10005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b="0" i="0" lang="en-US" sz="2600" u="none" cap="none" strike="noStrike">
                <a:solidFill>
                  <a:srgbClr val="063330"/>
                </a:solidFill>
                <a:latin typeface="Libre Franklin"/>
                <a:ea typeface="Libre Franklin"/>
                <a:cs typeface="Libre Franklin"/>
                <a:sym typeface="Libre Franklin"/>
              </a:rPr>
              <a:t>Después de completar la tabla, y basándote en lo aprendido: ¿Qué fuente de financiamiento te gustaría </a:t>
            </a:r>
            <a:r>
              <a:rPr i="0" lang="en-US" sz="2600" u="none" cap="none" strike="noStrike">
                <a:solidFill>
                  <a:srgbClr val="063330"/>
                </a:solidFill>
                <a:latin typeface="Libre Franklin SemiBold"/>
                <a:ea typeface="Libre Franklin SemiBold"/>
                <a:cs typeface="Libre Franklin SemiBold"/>
                <a:sym typeface="Libre Franklin SemiBold"/>
              </a:rPr>
              <a:t>fortalecer</a:t>
            </a:r>
            <a:r>
              <a:rPr b="1" i="0" lang="en-US" sz="2600" u="none" cap="none" strike="noStrike">
                <a:solidFill>
                  <a:srgbClr val="063330"/>
                </a:solidFill>
                <a:latin typeface="Libre Franklin SemiBold"/>
                <a:ea typeface="Libre Franklin SemiBold"/>
                <a:cs typeface="Libre Franklin SemiBold"/>
                <a:sym typeface="Libre Franklin SemiBold"/>
              </a:rPr>
              <a:t> </a:t>
            </a:r>
            <a:r>
              <a:rPr b="0" i="0" lang="en-US" sz="2600" u="none" cap="none" strike="noStrike">
                <a:solidFill>
                  <a:srgbClr val="063330"/>
                </a:solidFill>
                <a:latin typeface="Libre Franklin"/>
                <a:ea typeface="Libre Franklin"/>
                <a:cs typeface="Libre Franklin"/>
                <a:sym typeface="Libre Franklin"/>
              </a:rPr>
              <a:t>este año?*</a:t>
            </a:r>
            <a:endParaRPr/>
          </a:p>
        </p:txBody>
      </p:sp>
      <p:sp>
        <p:nvSpPr>
          <p:cNvPr id="141" name="Google Shape;141;p4"/>
          <p:cNvSpPr/>
          <p:nvPr/>
        </p:nvSpPr>
        <p:spPr>
          <a:xfrm>
            <a:off x="15180988" y="639344"/>
            <a:ext cx="2298781" cy="778712"/>
          </a:xfrm>
          <a:custGeom>
            <a:rect b="b" l="l" r="r" t="t"/>
            <a:pathLst>
              <a:path extrusionOk="0" h="778712" w="2298781">
                <a:moveTo>
                  <a:pt x="0" y="0"/>
                </a:moveTo>
                <a:lnTo>
                  <a:pt x="2298780" y="0"/>
                </a:lnTo>
                <a:lnTo>
                  <a:pt x="2298780" y="778712"/>
                </a:lnTo>
                <a:lnTo>
                  <a:pt x="0" y="778712"/>
                </a:lnTo>
                <a:lnTo>
                  <a:pt x="0" y="0"/>
                </a:lnTo>
                <a:close/>
              </a:path>
            </a:pathLst>
          </a:custGeom>
          <a:blipFill rotWithShape="1">
            <a:blip r:embed="rId3">
              <a:alphaModFix/>
            </a:blip>
            <a:stretch>
              <a:fillRect b="0" l="0" r="0" t="0"/>
            </a:stretch>
          </a:blipFill>
          <a:ln>
            <a:noFill/>
          </a:ln>
        </p:spPr>
      </p:sp>
      <p:sp>
        <p:nvSpPr>
          <p:cNvPr id="142" name="Google Shape;142;p4"/>
          <p:cNvSpPr txBox="1"/>
          <p:nvPr/>
        </p:nvSpPr>
        <p:spPr>
          <a:xfrm>
            <a:off x="1037961" y="1782156"/>
            <a:ext cx="15982500" cy="9606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0" i="0" lang="en-US" sz="2600" u="none" cap="none" strike="noStrike">
                <a:solidFill>
                  <a:srgbClr val="063330"/>
                </a:solidFill>
                <a:latin typeface="Libre Franklin"/>
                <a:ea typeface="Libre Franklin"/>
                <a:cs typeface="Libre Franklin"/>
                <a:sym typeface="Libre Franklin"/>
              </a:rPr>
              <a:t>Reflexiona sobre los </a:t>
            </a:r>
            <a:r>
              <a:rPr i="0" lang="en-US" sz="2600" u="none" cap="none" strike="noStrike">
                <a:solidFill>
                  <a:srgbClr val="063330"/>
                </a:solidFill>
                <a:latin typeface="Libre Franklin SemiBold"/>
                <a:ea typeface="Libre Franklin SemiBold"/>
                <a:cs typeface="Libre Franklin SemiBold"/>
                <a:sym typeface="Libre Franklin SemiBold"/>
              </a:rPr>
              <a:t>tipos de donantes con los que has trabajado</a:t>
            </a:r>
            <a:r>
              <a:rPr b="0" i="0" lang="en-US" sz="2600" u="none" cap="none" strike="noStrike">
                <a:solidFill>
                  <a:srgbClr val="063330"/>
                </a:solidFill>
                <a:latin typeface="Libre Franklin"/>
                <a:ea typeface="Libre Franklin"/>
                <a:cs typeface="Libre Franklin"/>
                <a:sym typeface="Libre Franklin"/>
              </a:rPr>
              <a:t>. Llena las </a:t>
            </a:r>
            <a:r>
              <a:rPr b="0" i="0" lang="en-US" sz="2600" u="none" cap="none" strike="noStrike">
                <a:solidFill>
                  <a:srgbClr val="2C59B7"/>
                </a:solidFill>
                <a:latin typeface="Libre Franklin"/>
                <a:ea typeface="Libre Franklin"/>
                <a:cs typeface="Libre Franklin"/>
                <a:sym typeface="Libre Franklin"/>
              </a:rPr>
              <a:t>[casillas azules]</a:t>
            </a:r>
            <a:r>
              <a:rPr b="0" i="0" lang="en-US" sz="2600" u="none" cap="none" strike="noStrike">
                <a:solidFill>
                  <a:srgbClr val="063330"/>
                </a:solidFill>
                <a:latin typeface="Libre Franklin"/>
                <a:ea typeface="Libre Franklin"/>
                <a:cs typeface="Libre Franklin"/>
                <a:sym typeface="Libre Franklin"/>
              </a:rPr>
              <a:t> con tus respuestas.</a:t>
            </a:r>
            <a:endParaRPr/>
          </a:p>
        </p:txBody>
      </p:sp>
      <p:graphicFrame>
        <p:nvGraphicFramePr>
          <p:cNvPr id="143" name="Google Shape;143;p4"/>
          <p:cNvGraphicFramePr/>
          <p:nvPr/>
        </p:nvGraphicFramePr>
        <p:xfrm>
          <a:off x="1028700" y="2935316"/>
          <a:ext cx="3000000" cy="3000000"/>
        </p:xfrm>
        <a:graphic>
          <a:graphicData uri="http://schemas.openxmlformats.org/drawingml/2006/table">
            <a:tbl>
              <a:tblPr>
                <a:noFill/>
                <a:tableStyleId>{C6459ECE-E930-4FBA-B4F0-2FA0EA958D33}</a:tableStyleId>
              </a:tblPr>
              <a:tblGrid>
                <a:gridCol w="3171125"/>
                <a:gridCol w="6529850"/>
                <a:gridCol w="6529625"/>
              </a:tblGrid>
              <a:tr h="574600">
                <a:tc>
                  <a:txBody>
                    <a:bodyPr/>
                    <a:lstStyle/>
                    <a:p>
                      <a:pPr indent="0" lvl="0" marL="0" marR="0" rtl="0" algn="ctr">
                        <a:lnSpc>
                          <a:spcPct val="140000"/>
                        </a:lnSpc>
                        <a:spcBef>
                          <a:spcPts val="0"/>
                        </a:spcBef>
                        <a:spcAft>
                          <a:spcPts val="0"/>
                        </a:spcAft>
                        <a:buNone/>
                      </a:pPr>
                      <a:r>
                        <a:rPr lang="en-US" sz="1800" u="none" cap="none" strike="noStrike">
                          <a:solidFill>
                            <a:srgbClr val="F2F2F2"/>
                          </a:solidFill>
                          <a:latin typeface="Libre Franklin"/>
                          <a:ea typeface="Libre Franklin"/>
                          <a:cs typeface="Libre Franklin"/>
                          <a:sym typeface="Libre Franklin"/>
                        </a:rPr>
                        <a:t>Tipo de donante</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C5C3A"/>
                    </a:solidFill>
                  </a:tcPr>
                </a:tc>
                <a:tc>
                  <a:txBody>
                    <a:bodyPr/>
                    <a:lstStyle/>
                    <a:p>
                      <a:pPr indent="0" lvl="0" marL="0" marR="0" rtl="0" algn="ctr">
                        <a:lnSpc>
                          <a:spcPct val="140000"/>
                        </a:lnSpc>
                        <a:spcBef>
                          <a:spcPts val="0"/>
                        </a:spcBef>
                        <a:spcAft>
                          <a:spcPts val="0"/>
                        </a:spcAft>
                        <a:buNone/>
                      </a:pPr>
                      <a:r>
                        <a:rPr lang="en-US" sz="1800" u="none" cap="none" strike="noStrike">
                          <a:solidFill>
                            <a:srgbClr val="F2F2F2"/>
                          </a:solidFill>
                          <a:latin typeface="Libre Franklin"/>
                          <a:ea typeface="Libre Franklin"/>
                          <a:cs typeface="Libre Franklin"/>
                          <a:sym typeface="Libre Franklin"/>
                        </a:rPr>
                        <a:t>¿Cómo llegaron a tu organización?</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C5C3A"/>
                    </a:solidFill>
                  </a:tcPr>
                </a:tc>
                <a:tc>
                  <a:txBody>
                    <a:bodyPr/>
                    <a:lstStyle/>
                    <a:p>
                      <a:pPr indent="0" lvl="0" marL="0" marR="0" rtl="0" algn="ctr">
                        <a:lnSpc>
                          <a:spcPct val="140000"/>
                        </a:lnSpc>
                        <a:spcBef>
                          <a:spcPts val="0"/>
                        </a:spcBef>
                        <a:spcAft>
                          <a:spcPts val="0"/>
                        </a:spcAft>
                        <a:buNone/>
                      </a:pPr>
                      <a:r>
                        <a:rPr lang="en-US" sz="1800" u="none" cap="none" strike="noStrike">
                          <a:solidFill>
                            <a:srgbClr val="F2F2F2"/>
                          </a:solidFill>
                          <a:latin typeface="Libre Franklin"/>
                          <a:ea typeface="Libre Franklin"/>
                          <a:cs typeface="Libre Franklin"/>
                          <a:sym typeface="Libre Franklin"/>
                        </a:rPr>
                        <a:t>¿Qué te ha funcionado mejor hasta ahora?</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C5C3A"/>
                    </a:solidFill>
                  </a:tcPr>
                </a:tc>
              </a:tr>
              <a:tr h="588475">
                <a:tc>
                  <a:txBody>
                    <a:bodyPr/>
                    <a:lstStyle/>
                    <a:p>
                      <a:pPr indent="0" lvl="0" marL="0" marR="0" rtl="0" algn="ctr">
                        <a:lnSpc>
                          <a:spcPct val="140000"/>
                        </a:lnSpc>
                        <a:spcBef>
                          <a:spcPts val="0"/>
                        </a:spcBef>
                        <a:spcAft>
                          <a:spcPts val="0"/>
                        </a:spcAft>
                        <a:buNone/>
                      </a:pPr>
                      <a:r>
                        <a:rPr lang="en-US" sz="1600" u="none" cap="none" strike="noStrike">
                          <a:solidFill>
                            <a:srgbClr val="2C59B7"/>
                          </a:solidFill>
                          <a:latin typeface="Libre Franklin"/>
                          <a:ea typeface="Libre Franklin"/>
                          <a:cs typeface="Libre Franklin"/>
                          <a:sym typeface="Libre Franklin"/>
                        </a:rPr>
                        <a:t>[Escribe tipo]</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140000"/>
                        </a:lnSpc>
                        <a:spcBef>
                          <a:spcPts val="0"/>
                        </a:spcBef>
                        <a:spcAft>
                          <a:spcPts val="0"/>
                        </a:spcAft>
                        <a:buNone/>
                      </a:pPr>
                      <a:r>
                        <a:rPr lang="en-US" sz="1600" u="none" cap="none" strike="noStrike">
                          <a:solidFill>
                            <a:srgbClr val="2C59B7"/>
                          </a:solidFill>
                          <a:latin typeface="Libre Franklin"/>
                          <a:ea typeface="Libre Franklin"/>
                          <a:cs typeface="Libre Franklin"/>
                          <a:sym typeface="Libre Franklin"/>
                        </a:rPr>
                        <a:t>[Describe cómo llegaron].</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140000"/>
                        </a:lnSpc>
                        <a:spcBef>
                          <a:spcPts val="0"/>
                        </a:spcBef>
                        <a:spcAft>
                          <a:spcPts val="0"/>
                        </a:spcAft>
                        <a:buNone/>
                      </a:pPr>
                      <a:r>
                        <a:rPr lang="en-US" sz="1600" u="none" cap="none" strike="noStrike">
                          <a:solidFill>
                            <a:srgbClr val="2C59B7"/>
                          </a:solidFill>
                          <a:latin typeface="Libre Franklin"/>
                          <a:ea typeface="Libre Franklin"/>
                          <a:cs typeface="Libre Franklin"/>
                          <a:sym typeface="Libre Franklin"/>
                        </a:rPr>
                        <a:t>[Escribe lo que ha funcionado].</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r>
              <a:tr h="588475">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r>
              <a:tr h="588475">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r>
              <a:tr h="588475">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r>
              <a:tr h="588475">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c>
                  <a:txBody>
                    <a:bodyPr/>
                    <a:lstStyle/>
                    <a:p>
                      <a:pPr indent="0" lvl="0" marL="0" marR="0" rtl="0" algn="ctr">
                        <a:lnSpc>
                          <a:spcPct val="203636"/>
                        </a:lnSpc>
                        <a:spcBef>
                          <a:spcPts val="0"/>
                        </a:spcBef>
                        <a:spcAft>
                          <a:spcPts val="0"/>
                        </a:spcAft>
                        <a:buNone/>
                      </a:pPr>
                      <a:r>
                        <a:t/>
                      </a:r>
                      <a:endParaRPr sz="1100" u="none" cap="none" strike="noStrike"/>
                    </a:p>
                  </a:txBody>
                  <a:tcPr marT="114300" marB="114300" marR="114300" marL="114300" anchor="ctr">
                    <a:lnL cap="flat" cmpd="sng" w="19050">
                      <a:solidFill>
                        <a:srgbClr val="D9D9D9"/>
                      </a:solidFill>
                      <a:prstDash val="solid"/>
                      <a:round/>
                      <a:headEnd len="sm" w="sm" type="none"/>
                      <a:tailEnd len="sm" w="sm" type="none"/>
                    </a:lnL>
                    <a:lnR cap="flat" cmpd="sng" w="19050">
                      <a:solidFill>
                        <a:srgbClr val="D9D9D9"/>
                      </a:solidFill>
                      <a:prstDash val="solid"/>
                      <a:round/>
                      <a:headEnd len="sm" w="sm" type="none"/>
                      <a:tailEnd len="sm" w="sm" type="none"/>
                    </a:lnR>
                    <a:lnT cap="flat" cmpd="sng" w="19050">
                      <a:solidFill>
                        <a:srgbClr val="D9D9D9"/>
                      </a:solidFill>
                      <a:prstDash val="solid"/>
                      <a:round/>
                      <a:headEnd len="sm" w="sm" type="none"/>
                      <a:tailEnd len="sm" w="sm" type="none"/>
                    </a:lnT>
                    <a:lnB cap="flat" cmpd="sng" w="19050">
                      <a:solidFill>
                        <a:srgbClr val="D9D9D9"/>
                      </a:solidFill>
                      <a:prstDash val="solid"/>
                      <a:round/>
                      <a:headEnd len="sm" w="sm" type="none"/>
                      <a:tailEnd len="sm" w="sm" type="none"/>
                    </a:lnB>
                    <a:solidFill>
                      <a:srgbClr val="FFFFFF"/>
                    </a:solidFill>
                  </a:tcPr>
                </a:tc>
              </a:tr>
            </a:tbl>
          </a:graphicData>
        </a:graphic>
      </p:graphicFrame>
      <p:grpSp>
        <p:nvGrpSpPr>
          <p:cNvPr id="144" name="Google Shape;144;p4"/>
          <p:cNvGrpSpPr/>
          <p:nvPr/>
        </p:nvGrpSpPr>
        <p:grpSpPr>
          <a:xfrm>
            <a:off x="1037950" y="8010617"/>
            <a:ext cx="16230611" cy="806577"/>
            <a:chOff x="-3" y="0"/>
            <a:chExt cx="4506132" cy="223931"/>
          </a:xfrm>
        </p:grpSpPr>
        <p:sp>
          <p:nvSpPr>
            <p:cNvPr id="145" name="Google Shape;145;p4"/>
            <p:cNvSpPr/>
            <p:nvPr/>
          </p:nvSpPr>
          <p:spPr>
            <a:xfrm>
              <a:off x="0" y="0"/>
              <a:ext cx="4506129" cy="223825"/>
            </a:xfrm>
            <a:custGeom>
              <a:rect b="b" l="l" r="r" t="t"/>
              <a:pathLst>
                <a:path extrusionOk="0" h="223825" w="4506129">
                  <a:moveTo>
                    <a:pt x="0" y="0"/>
                  </a:moveTo>
                  <a:lnTo>
                    <a:pt x="4506129" y="0"/>
                  </a:lnTo>
                  <a:lnTo>
                    <a:pt x="4506129" y="223825"/>
                  </a:lnTo>
                  <a:lnTo>
                    <a:pt x="0" y="223825"/>
                  </a:lnTo>
                  <a:close/>
                </a:path>
              </a:pathLst>
            </a:custGeom>
            <a:solidFill>
              <a:srgbClr val="FFFFFF"/>
            </a:solidFill>
            <a:ln cap="sq" cmpd="sng" w="28575">
              <a:solidFill>
                <a:srgbClr val="FC5C3A"/>
              </a:solidFill>
              <a:prstDash val="dot"/>
              <a:miter lim="8000"/>
              <a:headEnd len="sm" w="sm" type="none"/>
              <a:tailEnd len="sm" w="sm" type="none"/>
            </a:ln>
          </p:spPr>
        </p:sp>
        <p:sp>
          <p:nvSpPr>
            <p:cNvPr id="146" name="Google Shape;146;p4"/>
            <p:cNvSpPr txBox="1"/>
            <p:nvPr/>
          </p:nvSpPr>
          <p:spPr>
            <a:xfrm>
              <a:off x="-3" y="7631"/>
              <a:ext cx="4506000" cy="216300"/>
            </a:xfrm>
            <a:prstGeom prst="rect">
              <a:avLst/>
            </a:prstGeom>
            <a:noFill/>
            <a:ln>
              <a:noFill/>
            </a:ln>
          </p:spPr>
          <p:txBody>
            <a:bodyPr anchorCtr="0" anchor="ctr" bIns="50800" lIns="50800" spcFirstLastPara="1" rIns="50800" wrap="square" tIns="50800">
              <a:noAutofit/>
            </a:bodyPr>
            <a:lstStyle/>
            <a:p>
              <a:pPr indent="0" lvl="0" marL="0" marR="0" rtl="0" algn="ctr">
                <a:lnSpc>
                  <a:spcPct val="140025"/>
                </a:lnSpc>
                <a:spcBef>
                  <a:spcPts val="0"/>
                </a:spcBef>
                <a:spcAft>
                  <a:spcPts val="0"/>
                </a:spcAft>
                <a:buNone/>
              </a:pPr>
              <a:r>
                <a:rPr b="0" i="0" lang="en-US" sz="1599" u="none" cap="none" strike="noStrike">
                  <a:solidFill>
                    <a:srgbClr val="2C59B7"/>
                  </a:solidFill>
                  <a:latin typeface="Libre Franklin"/>
                  <a:ea typeface="Libre Franklin"/>
                  <a:cs typeface="Libre Franklin"/>
                  <a:sym typeface="Libre Franklin"/>
                </a:rPr>
                <a:t>[Escribe aquí]</a:t>
              </a:r>
              <a:r>
                <a:rPr b="0" i="0" lang="en-US" sz="1599" u="none" cap="none" strike="noStrike">
                  <a:solidFill>
                    <a:srgbClr val="003A37"/>
                  </a:solidFill>
                  <a:latin typeface="Libre Franklin"/>
                  <a:ea typeface="Libre Franklin"/>
                  <a:cs typeface="Libre Franklin"/>
                  <a:sym typeface="Libre Franklin"/>
                </a:rPr>
                <a:t>.</a:t>
              </a:r>
              <a:endParaRPr/>
            </a:p>
          </p:txBody>
        </p:sp>
      </p:grpSp>
      <p:sp>
        <p:nvSpPr>
          <p:cNvPr id="147" name="Google Shape;147;p4"/>
          <p:cNvSpPr txBox="1"/>
          <p:nvPr/>
        </p:nvSpPr>
        <p:spPr>
          <a:xfrm>
            <a:off x="1037961" y="9445397"/>
            <a:ext cx="5926634" cy="312524"/>
          </a:xfrm>
          <a:prstGeom prst="rect">
            <a:avLst/>
          </a:prstGeom>
          <a:noFill/>
          <a:ln>
            <a:noFill/>
          </a:ln>
        </p:spPr>
        <p:txBody>
          <a:bodyPr anchorCtr="0" anchor="t" bIns="0" lIns="0" spcFirstLastPara="1" rIns="0" wrap="square" tIns="0">
            <a:spAutoFit/>
          </a:bodyPr>
          <a:lstStyle/>
          <a:p>
            <a:pPr indent="0" lvl="0" marL="0" marR="0" rtl="0" algn="l">
              <a:lnSpc>
                <a:spcPct val="150055"/>
              </a:lnSpc>
              <a:spcBef>
                <a:spcPts val="0"/>
              </a:spcBef>
              <a:spcAft>
                <a:spcPts val="0"/>
              </a:spcAft>
              <a:buNone/>
            </a:pPr>
            <a:r>
              <a:rPr b="0" i="1" lang="en-US" sz="1796" u="none" cap="none" strike="noStrike">
                <a:solidFill>
                  <a:srgbClr val="063330"/>
                </a:solidFill>
                <a:latin typeface="Libre Franklin"/>
                <a:ea typeface="Libre Franklin"/>
                <a:cs typeface="Libre Franklin"/>
                <a:sym typeface="Libre Franklin"/>
              </a:rPr>
              <a:t>*Si lo necesitas, conversa con tu equipo antes de decidir.</a:t>
            </a:r>
            <a:endParaRPr/>
          </a:p>
        </p:txBody>
      </p:sp>
      <p:grpSp>
        <p:nvGrpSpPr>
          <p:cNvPr id="148" name="Google Shape;148;p4"/>
          <p:cNvGrpSpPr/>
          <p:nvPr/>
        </p:nvGrpSpPr>
        <p:grpSpPr>
          <a:xfrm>
            <a:off x="0" y="-59737"/>
            <a:ext cx="509281" cy="2474686"/>
            <a:chOff x="0" y="-9525"/>
            <a:chExt cx="134132" cy="651769"/>
          </a:xfrm>
        </p:grpSpPr>
        <p:sp>
          <p:nvSpPr>
            <p:cNvPr id="149" name="Google Shape;149;p4"/>
            <p:cNvSpPr/>
            <p:nvPr/>
          </p:nvSpPr>
          <p:spPr>
            <a:xfrm>
              <a:off x="0" y="0"/>
              <a:ext cx="134132" cy="642244"/>
            </a:xfrm>
            <a:custGeom>
              <a:rect b="b" l="l" r="r" t="t"/>
              <a:pathLst>
                <a:path extrusionOk="0" h="642244" w="134132">
                  <a:moveTo>
                    <a:pt x="0" y="0"/>
                  </a:moveTo>
                  <a:lnTo>
                    <a:pt x="134132" y="0"/>
                  </a:lnTo>
                  <a:lnTo>
                    <a:pt x="134132" y="642244"/>
                  </a:lnTo>
                  <a:lnTo>
                    <a:pt x="0" y="642244"/>
                  </a:lnTo>
                  <a:close/>
                </a:path>
              </a:pathLst>
            </a:custGeom>
            <a:solidFill>
              <a:srgbClr val="FC5C3A"/>
            </a:solidFill>
            <a:ln>
              <a:noFill/>
            </a:ln>
          </p:spPr>
        </p:sp>
        <p:sp>
          <p:nvSpPr>
            <p:cNvPr id="150" name="Google Shape;150;p4"/>
            <p:cNvSpPr txBox="1"/>
            <p:nvPr/>
          </p:nvSpPr>
          <p:spPr>
            <a:xfrm>
              <a:off x="0" y="-9525"/>
              <a:ext cx="134132" cy="651769"/>
            </a:xfrm>
            <a:prstGeom prst="rect">
              <a:avLst/>
            </a:prstGeom>
            <a:noFill/>
            <a:ln>
              <a:noFill/>
            </a:ln>
          </p:spPr>
          <p:txBody>
            <a:bodyPr anchorCtr="0" anchor="ctr" bIns="50800" lIns="50800" spcFirstLastPara="1" rIns="50800" wrap="square" tIns="50800">
              <a:noAutofit/>
            </a:bodyPr>
            <a:lstStyle/>
            <a:p>
              <a:pPr indent="0" lvl="0" marL="0" marR="0" rtl="0" algn="ctr">
                <a:lnSpc>
                  <a:spcPct val="152611"/>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51" name="Google Shape;151;p4"/>
          <p:cNvSpPr txBox="1"/>
          <p:nvPr/>
        </p:nvSpPr>
        <p:spPr>
          <a:xfrm rot="-5400000">
            <a:off x="-366830" y="1042336"/>
            <a:ext cx="1233415" cy="306705"/>
          </a:xfrm>
          <a:prstGeom prst="rect">
            <a:avLst/>
          </a:prstGeom>
          <a:noFill/>
          <a:ln>
            <a:noFill/>
          </a:ln>
        </p:spPr>
        <p:txBody>
          <a:bodyPr anchorCtr="0" anchor="t" bIns="0" lIns="0" spcFirstLastPara="1" rIns="0" wrap="square" tIns="0">
            <a:spAutoFit/>
          </a:bodyPr>
          <a:lstStyle/>
          <a:p>
            <a:pPr indent="0" lvl="0" marL="0" marR="0" rtl="0" algn="ctr">
              <a:lnSpc>
                <a:spcPct val="123000"/>
              </a:lnSpc>
              <a:spcBef>
                <a:spcPts val="0"/>
              </a:spcBef>
              <a:spcAft>
                <a:spcPts val="0"/>
              </a:spcAft>
              <a:buNone/>
            </a:pPr>
            <a:r>
              <a:rPr b="0" i="0" lang="en-US" sz="2000" u="none" cap="none" strike="noStrike">
                <a:solidFill>
                  <a:srgbClr val="F2F2F2"/>
                </a:solidFill>
                <a:latin typeface="Libre Franklin"/>
                <a:ea typeface="Libre Franklin"/>
                <a:cs typeface="Libre Franklin"/>
                <a:sym typeface="Libre Franklin"/>
              </a:rPr>
              <a:t>Paso 2</a:t>
            </a:r>
            <a:endParaRPr/>
          </a:p>
        </p:txBody>
      </p:sp>
      <p:sp>
        <p:nvSpPr>
          <p:cNvPr id="152" name="Google Shape;152;p4"/>
          <p:cNvSpPr txBox="1"/>
          <p:nvPr/>
        </p:nvSpPr>
        <p:spPr>
          <a:xfrm>
            <a:off x="1028700" y="933450"/>
            <a:ext cx="16451100" cy="738900"/>
          </a:xfrm>
          <a:prstGeom prst="rect">
            <a:avLst/>
          </a:prstGeom>
          <a:noFill/>
          <a:ln>
            <a:noFill/>
          </a:ln>
        </p:spPr>
        <p:txBody>
          <a:bodyPr anchorCtr="0" anchor="t" bIns="0" lIns="0" spcFirstLastPara="1" rIns="0" wrap="square" tIns="0">
            <a:spAutoFit/>
          </a:bodyPr>
          <a:lstStyle/>
          <a:p>
            <a:pPr indent="0" lvl="0" marL="0" marR="0" rtl="0" algn="l">
              <a:lnSpc>
                <a:spcPct val="139979"/>
              </a:lnSpc>
              <a:spcBef>
                <a:spcPts val="0"/>
              </a:spcBef>
              <a:spcAft>
                <a:spcPts val="0"/>
              </a:spcAft>
              <a:buNone/>
            </a:pPr>
            <a:r>
              <a:rPr i="0" lang="en-US" sz="4800" u="none" cap="none" strike="noStrike">
                <a:solidFill>
                  <a:srgbClr val="003A37"/>
                </a:solidFill>
                <a:latin typeface="Libre Franklin SemiBold"/>
                <a:ea typeface="Libre Franklin SemiBold"/>
                <a:cs typeface="Libre Franklin SemiBold"/>
                <a:sym typeface="Libre Franklin SemiBold"/>
              </a:rPr>
              <a:t>Piensa en tus tipos de donantes</a:t>
            </a:r>
            <a:endParaRPr>
              <a:latin typeface="Libre Franklin SemiBold"/>
              <a:ea typeface="Libre Franklin SemiBold"/>
              <a:cs typeface="Libre Franklin SemiBold"/>
              <a:sym typeface="Libre Franklin SemiBo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156" name="Shape 156"/>
        <p:cNvGrpSpPr/>
        <p:nvPr/>
      </p:nvGrpSpPr>
      <p:grpSpPr>
        <a:xfrm>
          <a:off x="0" y="0"/>
          <a:ext cx="0" cy="0"/>
          <a:chOff x="0" y="0"/>
          <a:chExt cx="0" cy="0"/>
        </a:xfrm>
      </p:grpSpPr>
      <p:grpSp>
        <p:nvGrpSpPr>
          <p:cNvPr id="157" name="Google Shape;157;p5"/>
          <p:cNvGrpSpPr/>
          <p:nvPr/>
        </p:nvGrpSpPr>
        <p:grpSpPr>
          <a:xfrm>
            <a:off x="0" y="-59737"/>
            <a:ext cx="509281" cy="2474686"/>
            <a:chOff x="0" y="-9525"/>
            <a:chExt cx="134132" cy="651769"/>
          </a:xfrm>
        </p:grpSpPr>
        <p:sp>
          <p:nvSpPr>
            <p:cNvPr id="158" name="Google Shape;158;p5"/>
            <p:cNvSpPr/>
            <p:nvPr/>
          </p:nvSpPr>
          <p:spPr>
            <a:xfrm>
              <a:off x="0" y="0"/>
              <a:ext cx="134132" cy="642244"/>
            </a:xfrm>
            <a:custGeom>
              <a:rect b="b" l="l" r="r" t="t"/>
              <a:pathLst>
                <a:path extrusionOk="0" h="642244" w="134132">
                  <a:moveTo>
                    <a:pt x="0" y="0"/>
                  </a:moveTo>
                  <a:lnTo>
                    <a:pt x="134132" y="0"/>
                  </a:lnTo>
                  <a:lnTo>
                    <a:pt x="134132" y="642244"/>
                  </a:lnTo>
                  <a:lnTo>
                    <a:pt x="0" y="642244"/>
                  </a:lnTo>
                  <a:close/>
                </a:path>
              </a:pathLst>
            </a:custGeom>
            <a:solidFill>
              <a:srgbClr val="FC5C3A"/>
            </a:solidFill>
            <a:ln>
              <a:noFill/>
            </a:ln>
          </p:spPr>
        </p:sp>
        <p:sp>
          <p:nvSpPr>
            <p:cNvPr id="159" name="Google Shape;159;p5"/>
            <p:cNvSpPr txBox="1"/>
            <p:nvPr/>
          </p:nvSpPr>
          <p:spPr>
            <a:xfrm>
              <a:off x="0" y="-9525"/>
              <a:ext cx="134132" cy="651769"/>
            </a:xfrm>
            <a:prstGeom prst="rect">
              <a:avLst/>
            </a:prstGeom>
            <a:noFill/>
            <a:ln>
              <a:noFill/>
            </a:ln>
          </p:spPr>
          <p:txBody>
            <a:bodyPr anchorCtr="0" anchor="ctr" bIns="50800" lIns="50800" spcFirstLastPara="1" rIns="50800" wrap="square" tIns="50800">
              <a:noAutofit/>
            </a:bodyPr>
            <a:lstStyle/>
            <a:p>
              <a:pPr indent="0" lvl="0" marL="0" marR="0" rtl="0" algn="ctr">
                <a:lnSpc>
                  <a:spcPct val="152611"/>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60" name="Google Shape;160;p5"/>
          <p:cNvSpPr txBox="1"/>
          <p:nvPr/>
        </p:nvSpPr>
        <p:spPr>
          <a:xfrm rot="-5400000">
            <a:off x="-366830" y="1042336"/>
            <a:ext cx="1233415" cy="306705"/>
          </a:xfrm>
          <a:prstGeom prst="rect">
            <a:avLst/>
          </a:prstGeom>
          <a:noFill/>
          <a:ln>
            <a:noFill/>
          </a:ln>
        </p:spPr>
        <p:txBody>
          <a:bodyPr anchorCtr="0" anchor="t" bIns="0" lIns="0" spcFirstLastPara="1" rIns="0" wrap="square" tIns="0">
            <a:spAutoFit/>
          </a:bodyPr>
          <a:lstStyle/>
          <a:p>
            <a:pPr indent="0" lvl="0" marL="0" marR="0" rtl="0" algn="ctr">
              <a:lnSpc>
                <a:spcPct val="123000"/>
              </a:lnSpc>
              <a:spcBef>
                <a:spcPts val="0"/>
              </a:spcBef>
              <a:spcAft>
                <a:spcPts val="0"/>
              </a:spcAft>
              <a:buNone/>
            </a:pPr>
            <a:r>
              <a:rPr b="0" i="0" lang="en-US" sz="2000" u="none" cap="none" strike="noStrike">
                <a:solidFill>
                  <a:srgbClr val="F2F2F2"/>
                </a:solidFill>
                <a:latin typeface="Libre Franklin"/>
                <a:ea typeface="Libre Franklin"/>
                <a:cs typeface="Libre Franklin"/>
                <a:sym typeface="Libre Franklin"/>
              </a:rPr>
              <a:t>Paso 2</a:t>
            </a:r>
            <a:endParaRPr/>
          </a:p>
        </p:txBody>
      </p:sp>
      <p:sp>
        <p:nvSpPr>
          <p:cNvPr id="161" name="Google Shape;161;p5"/>
          <p:cNvSpPr/>
          <p:nvPr/>
        </p:nvSpPr>
        <p:spPr>
          <a:xfrm>
            <a:off x="15180988" y="639344"/>
            <a:ext cx="2298781" cy="778712"/>
          </a:xfrm>
          <a:custGeom>
            <a:rect b="b" l="l" r="r" t="t"/>
            <a:pathLst>
              <a:path extrusionOk="0" h="778712" w="2298781">
                <a:moveTo>
                  <a:pt x="0" y="0"/>
                </a:moveTo>
                <a:lnTo>
                  <a:pt x="2298780" y="0"/>
                </a:lnTo>
                <a:lnTo>
                  <a:pt x="2298780" y="778712"/>
                </a:lnTo>
                <a:lnTo>
                  <a:pt x="0" y="778712"/>
                </a:lnTo>
                <a:lnTo>
                  <a:pt x="0" y="0"/>
                </a:lnTo>
                <a:close/>
              </a:path>
            </a:pathLst>
          </a:custGeom>
          <a:blipFill rotWithShape="1">
            <a:blip r:embed="rId3">
              <a:alphaModFix/>
            </a:blip>
            <a:stretch>
              <a:fillRect b="0" l="0" r="0" t="0"/>
            </a:stretch>
          </a:blipFill>
          <a:ln>
            <a:noFill/>
          </a:ln>
        </p:spPr>
      </p:sp>
      <p:graphicFrame>
        <p:nvGraphicFramePr>
          <p:cNvPr id="162" name="Google Shape;162;p5"/>
          <p:cNvGraphicFramePr/>
          <p:nvPr/>
        </p:nvGraphicFramePr>
        <p:xfrm>
          <a:off x="1028700" y="2080310"/>
          <a:ext cx="3000000" cy="3000000"/>
        </p:xfrm>
        <a:graphic>
          <a:graphicData uri="http://schemas.openxmlformats.org/drawingml/2006/table">
            <a:tbl>
              <a:tblPr>
                <a:noFill/>
                <a:tableStyleId>{C6459ECE-E930-4FBA-B4F0-2FA0EA958D33}</a:tableStyleId>
              </a:tblPr>
              <a:tblGrid>
                <a:gridCol w="1777900"/>
                <a:gridCol w="2377475"/>
                <a:gridCol w="3506700"/>
                <a:gridCol w="2447850"/>
                <a:gridCol w="1779225"/>
                <a:gridCol w="4341450"/>
              </a:tblGrid>
              <a:tr h="888200">
                <a:tc>
                  <a:txBody>
                    <a:bodyPr/>
                    <a:lstStyle/>
                    <a:p>
                      <a:pPr indent="0" lvl="0" marL="0" marR="0" rtl="0" algn="l">
                        <a:lnSpc>
                          <a:spcPct val="140000"/>
                        </a:lnSpc>
                        <a:spcBef>
                          <a:spcPts val="0"/>
                        </a:spcBef>
                        <a:spcAft>
                          <a:spcPts val="0"/>
                        </a:spcAft>
                        <a:buNone/>
                      </a:pPr>
                      <a:r>
                        <a:rPr lang="en-US" sz="1700" u="none" cap="none" strike="noStrike">
                          <a:solidFill>
                            <a:srgbClr val="FFFFFF"/>
                          </a:solidFill>
                          <a:latin typeface="Libre Franklin SemiBold"/>
                          <a:ea typeface="Libre Franklin SemiBold"/>
                          <a:cs typeface="Libre Franklin SemiBold"/>
                          <a:sym typeface="Libre Franklin SemiBold"/>
                        </a:rPr>
                        <a:t>Tipo de donante</a:t>
                      </a:r>
                      <a:endParaRPr sz="1100" u="none" cap="none" strike="noStrike">
                        <a:latin typeface="Libre Franklin SemiBold"/>
                        <a:ea typeface="Libre Franklin SemiBold"/>
                        <a:cs typeface="Libre Franklin SemiBold"/>
                        <a:sym typeface="Libre Franklin SemiBold"/>
                      </a:endParaRPr>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C5C3A"/>
                    </a:solidFill>
                  </a:tcPr>
                </a:tc>
                <a:tc>
                  <a:txBody>
                    <a:bodyPr/>
                    <a:lstStyle/>
                    <a:p>
                      <a:pPr indent="0" lvl="0" marL="0" marR="0" rtl="0" algn="l">
                        <a:lnSpc>
                          <a:spcPct val="140000"/>
                        </a:lnSpc>
                        <a:spcBef>
                          <a:spcPts val="0"/>
                        </a:spcBef>
                        <a:spcAft>
                          <a:spcPts val="0"/>
                        </a:spcAft>
                        <a:buNone/>
                      </a:pPr>
                      <a:r>
                        <a:rPr lang="en-US" sz="1700" u="none" cap="none" strike="noStrike">
                          <a:solidFill>
                            <a:srgbClr val="FFFFFF"/>
                          </a:solidFill>
                          <a:latin typeface="Libre Franklin SemiBold"/>
                          <a:ea typeface="Libre Franklin SemiBold"/>
                          <a:cs typeface="Libre Franklin SemiBold"/>
                          <a:sym typeface="Libre Franklin SemiBold"/>
                        </a:rPr>
                        <a:t>¿Cómo lo consigues?</a:t>
                      </a:r>
                      <a:endParaRPr sz="1100" u="none" cap="none" strike="noStrike">
                        <a:latin typeface="Libre Franklin SemiBold"/>
                        <a:ea typeface="Libre Franklin SemiBold"/>
                        <a:cs typeface="Libre Franklin SemiBold"/>
                        <a:sym typeface="Libre Franklin SemiBold"/>
                      </a:endParaRPr>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C5C3A"/>
                    </a:solidFill>
                  </a:tcPr>
                </a:tc>
                <a:tc>
                  <a:txBody>
                    <a:bodyPr/>
                    <a:lstStyle/>
                    <a:p>
                      <a:pPr indent="0" lvl="0" marL="0" marR="0" rtl="0" algn="l">
                        <a:lnSpc>
                          <a:spcPct val="140000"/>
                        </a:lnSpc>
                        <a:spcBef>
                          <a:spcPts val="0"/>
                        </a:spcBef>
                        <a:spcAft>
                          <a:spcPts val="0"/>
                        </a:spcAft>
                        <a:buNone/>
                      </a:pPr>
                      <a:r>
                        <a:rPr lang="en-US" sz="1700" u="none" cap="none" strike="noStrike">
                          <a:solidFill>
                            <a:srgbClr val="FFFFFF"/>
                          </a:solidFill>
                          <a:latin typeface="Libre Franklin SemiBold"/>
                          <a:ea typeface="Libre Franklin SemiBold"/>
                          <a:cs typeface="Libre Franklin SemiBold"/>
                          <a:sym typeface="Libre Franklin SemiBold"/>
                        </a:rPr>
                        <a:t>¿Cómo lo dan?</a:t>
                      </a:r>
                      <a:endParaRPr sz="1100" u="none" cap="none" strike="noStrike">
                        <a:latin typeface="Libre Franklin SemiBold"/>
                        <a:ea typeface="Libre Franklin SemiBold"/>
                        <a:cs typeface="Libre Franklin SemiBold"/>
                        <a:sym typeface="Libre Franklin SemiBold"/>
                      </a:endParaRPr>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C5C3A"/>
                    </a:solidFill>
                  </a:tcPr>
                </a:tc>
                <a:tc>
                  <a:txBody>
                    <a:bodyPr/>
                    <a:lstStyle/>
                    <a:p>
                      <a:pPr indent="0" lvl="0" marL="0" marR="0" rtl="0" algn="l">
                        <a:lnSpc>
                          <a:spcPct val="140000"/>
                        </a:lnSpc>
                        <a:spcBef>
                          <a:spcPts val="0"/>
                        </a:spcBef>
                        <a:spcAft>
                          <a:spcPts val="0"/>
                        </a:spcAft>
                        <a:buNone/>
                      </a:pPr>
                      <a:r>
                        <a:rPr lang="en-US" sz="1700" u="none" cap="none" strike="noStrike">
                          <a:solidFill>
                            <a:srgbClr val="FFFFFF"/>
                          </a:solidFill>
                          <a:latin typeface="Libre Franklin SemiBold"/>
                          <a:ea typeface="Libre Franklin SemiBold"/>
                          <a:cs typeface="Libre Franklin SemiBold"/>
                          <a:sym typeface="Libre Franklin SemiBold"/>
                        </a:rPr>
                        <a:t>¿Qué lo motiva?</a:t>
                      </a:r>
                      <a:endParaRPr sz="1100" u="none" cap="none" strike="noStrike">
                        <a:latin typeface="Libre Franklin SemiBold"/>
                        <a:ea typeface="Libre Franklin SemiBold"/>
                        <a:cs typeface="Libre Franklin SemiBold"/>
                        <a:sym typeface="Libre Franklin SemiBold"/>
                      </a:endParaRPr>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C5C3A"/>
                    </a:solidFill>
                  </a:tcPr>
                </a:tc>
                <a:tc>
                  <a:txBody>
                    <a:bodyPr/>
                    <a:lstStyle/>
                    <a:p>
                      <a:pPr indent="0" lvl="0" marL="0" marR="0" rtl="0" algn="l">
                        <a:lnSpc>
                          <a:spcPct val="140000"/>
                        </a:lnSpc>
                        <a:spcBef>
                          <a:spcPts val="0"/>
                        </a:spcBef>
                        <a:spcAft>
                          <a:spcPts val="0"/>
                        </a:spcAft>
                        <a:buNone/>
                      </a:pPr>
                      <a:r>
                        <a:rPr lang="en-US" sz="1700" u="none" cap="none" strike="noStrike">
                          <a:solidFill>
                            <a:srgbClr val="FFFFFF"/>
                          </a:solidFill>
                          <a:latin typeface="Libre Franklin SemiBold"/>
                          <a:ea typeface="Libre Franklin SemiBold"/>
                          <a:cs typeface="Libre Franklin SemiBold"/>
                          <a:sym typeface="Libre Franklin SemiBold"/>
                        </a:rPr>
                        <a:t>Beneficios principales</a:t>
                      </a:r>
                      <a:endParaRPr sz="1100" u="none" cap="none" strike="noStrike">
                        <a:latin typeface="Libre Franklin SemiBold"/>
                        <a:ea typeface="Libre Franklin SemiBold"/>
                        <a:cs typeface="Libre Franklin SemiBold"/>
                        <a:sym typeface="Libre Franklin SemiBold"/>
                      </a:endParaRPr>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C5C3A"/>
                    </a:solidFill>
                  </a:tcPr>
                </a:tc>
                <a:tc>
                  <a:txBody>
                    <a:bodyPr/>
                    <a:lstStyle/>
                    <a:p>
                      <a:pPr indent="0" lvl="0" marL="0" marR="0" rtl="0" algn="l">
                        <a:lnSpc>
                          <a:spcPct val="140000"/>
                        </a:lnSpc>
                        <a:spcBef>
                          <a:spcPts val="0"/>
                        </a:spcBef>
                        <a:spcAft>
                          <a:spcPts val="0"/>
                        </a:spcAft>
                        <a:buNone/>
                      </a:pPr>
                      <a:r>
                        <a:rPr lang="en-US" sz="1700" u="none" cap="none" strike="noStrike">
                          <a:solidFill>
                            <a:srgbClr val="FFFFFF"/>
                          </a:solidFill>
                          <a:latin typeface="Libre Franklin SemiBold"/>
                          <a:ea typeface="Libre Franklin SemiBold"/>
                          <a:cs typeface="Libre Franklin SemiBold"/>
                          <a:sym typeface="Libre Franklin SemiBold"/>
                        </a:rPr>
                        <a:t>Desventajas o retos</a:t>
                      </a:r>
                      <a:endParaRPr sz="1100" u="none" cap="none" strike="noStrike">
                        <a:latin typeface="Libre Franklin SemiBold"/>
                        <a:ea typeface="Libre Franklin SemiBold"/>
                        <a:cs typeface="Libre Franklin SemiBold"/>
                        <a:sym typeface="Libre Franklin SemiBold"/>
                      </a:endParaRPr>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C5C3A"/>
                    </a:solidFill>
                  </a:tcPr>
                </a:tc>
              </a:tr>
              <a:tr h="1006475">
                <a:tc>
                  <a:txBody>
                    <a:bodyPr/>
                    <a:lstStyle/>
                    <a:p>
                      <a:pPr indent="0" lvl="0" marL="0" marR="0" rtl="0" algn="l">
                        <a:lnSpc>
                          <a:spcPct val="140000"/>
                        </a:lnSpc>
                        <a:spcBef>
                          <a:spcPts val="0"/>
                        </a:spcBef>
                        <a:spcAft>
                          <a:spcPts val="0"/>
                        </a:spcAft>
                        <a:buNone/>
                      </a:pPr>
                      <a:r>
                        <a:rPr lang="en-US" sz="1700" u="none" cap="none" strike="noStrike">
                          <a:solidFill>
                            <a:srgbClr val="FFFFFF"/>
                          </a:solidFill>
                          <a:latin typeface="Libre Franklin"/>
                          <a:ea typeface="Libre Franklin"/>
                          <a:cs typeface="Libre Franklin"/>
                          <a:sym typeface="Libre Franklin"/>
                        </a:rPr>
                        <a:t>Ingresos propios</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4945C"/>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Venta o cuota</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Pago directo</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Valor percibido del servicio</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Fondos no restringiddos</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Requiere capacidad para vender o cobrar</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r>
              <a:tr h="1713225">
                <a:tc>
                  <a:txBody>
                    <a:bodyPr/>
                    <a:lstStyle/>
                    <a:p>
                      <a:pPr indent="0" lvl="0" marL="0" marR="0" rtl="0" algn="l">
                        <a:lnSpc>
                          <a:spcPct val="140000"/>
                        </a:lnSpc>
                        <a:spcBef>
                          <a:spcPts val="0"/>
                        </a:spcBef>
                        <a:spcAft>
                          <a:spcPts val="0"/>
                        </a:spcAft>
                        <a:buNone/>
                      </a:pPr>
                      <a:r>
                        <a:rPr lang="en-US" sz="1700" u="none" cap="none" strike="noStrike">
                          <a:solidFill>
                            <a:srgbClr val="FFFFFF"/>
                          </a:solidFill>
                          <a:latin typeface="Libre Franklin"/>
                          <a:ea typeface="Libre Franklin"/>
                          <a:cs typeface="Libre Franklin"/>
                          <a:sym typeface="Libre Franklin"/>
                        </a:rPr>
                        <a:t>Individuales</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4945C"/>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Campaña, solicitud directa</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Donación única, mensual</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Conexión emocional, pertenencia</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Relaciones duraderas, fondos poco restringidos</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Requiere mantener la comunicación y relación con muchas personas</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r>
              <a:tr h="1480325">
                <a:tc>
                  <a:txBody>
                    <a:bodyPr/>
                    <a:lstStyle/>
                    <a:p>
                      <a:pPr indent="0" lvl="0" marL="0" marR="0" rtl="0" algn="l">
                        <a:lnSpc>
                          <a:spcPct val="140000"/>
                        </a:lnSpc>
                        <a:spcBef>
                          <a:spcPts val="0"/>
                        </a:spcBef>
                        <a:spcAft>
                          <a:spcPts val="0"/>
                        </a:spcAft>
                        <a:buNone/>
                      </a:pPr>
                      <a:r>
                        <a:rPr lang="en-US" sz="1700" u="none" cap="none" strike="noStrike">
                          <a:solidFill>
                            <a:srgbClr val="FFFFFF"/>
                          </a:solidFill>
                          <a:latin typeface="Libre Franklin"/>
                          <a:ea typeface="Libre Franklin"/>
                          <a:cs typeface="Libre Franklin"/>
                          <a:sym typeface="Libre Franklin"/>
                        </a:rPr>
                        <a:t>Fundaciones filantrópicas</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4945C"/>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Convocatoria, invitación, LOI (Letter of Interest)</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Grant, premio, felowship</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Impacto alineado con su enfoque</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Financiamiento grande, prestigio</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Alta competencia. Requiere propuestas sólidas, reportes regulares y y ser </a:t>
                      </a:r>
                      <a:r>
                        <a:rPr i="1" lang="en-US" sz="1700" u="none" cap="none" strike="noStrike">
                          <a:solidFill>
                            <a:srgbClr val="16625B"/>
                          </a:solidFill>
                          <a:latin typeface="Libre Franklin"/>
                          <a:ea typeface="Libre Franklin"/>
                          <a:cs typeface="Libre Franklin"/>
                          <a:sym typeface="Libre Franklin"/>
                        </a:rPr>
                        <a:t>FINDABLE:</a:t>
                      </a:r>
                      <a:r>
                        <a:rPr lang="en-US" sz="1700" u="none" cap="none" strike="noStrike">
                          <a:solidFill>
                            <a:srgbClr val="16625B"/>
                          </a:solidFill>
                          <a:latin typeface="Libre Franklin"/>
                          <a:ea typeface="Libre Franklin"/>
                          <a:cs typeface="Libre Franklin"/>
                          <a:sym typeface="Libre Franklin"/>
                        </a:rPr>
                        <a:t> redes activas, mostrar impacto y presencia.</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r>
              <a:tr h="1184250">
                <a:tc>
                  <a:txBody>
                    <a:bodyPr/>
                    <a:lstStyle/>
                    <a:p>
                      <a:pPr indent="0" lvl="0" marL="0" marR="0" rtl="0" algn="l">
                        <a:lnSpc>
                          <a:spcPct val="140000"/>
                        </a:lnSpc>
                        <a:spcBef>
                          <a:spcPts val="0"/>
                        </a:spcBef>
                        <a:spcAft>
                          <a:spcPts val="0"/>
                        </a:spcAft>
                        <a:buNone/>
                      </a:pPr>
                      <a:r>
                        <a:rPr lang="en-US" sz="1700" u="none" cap="none" strike="noStrike">
                          <a:solidFill>
                            <a:srgbClr val="FFFFFF"/>
                          </a:solidFill>
                          <a:latin typeface="Libre Franklin"/>
                          <a:ea typeface="Libre Franklin"/>
                          <a:cs typeface="Libre Franklin"/>
                          <a:sym typeface="Libre Franklin"/>
                        </a:rPr>
                        <a:t>Corporativos</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4945C"/>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Contacto directo</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Patrocinio, donativo en efectivo o en especie, voluntariado, donantivos de empleados</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Reputación, valor compartido</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Visibilidad, redes</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Ofrecerles una propuesta de valor atractivo puede ser dificil</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r>
              <a:tr h="888200">
                <a:tc>
                  <a:txBody>
                    <a:bodyPr/>
                    <a:lstStyle/>
                    <a:p>
                      <a:pPr indent="0" lvl="0" marL="0" marR="0" rtl="0" algn="l">
                        <a:lnSpc>
                          <a:spcPct val="140000"/>
                        </a:lnSpc>
                        <a:spcBef>
                          <a:spcPts val="0"/>
                        </a:spcBef>
                        <a:spcAft>
                          <a:spcPts val="0"/>
                        </a:spcAft>
                        <a:buNone/>
                      </a:pPr>
                      <a:r>
                        <a:rPr lang="en-US" sz="1700" u="none" cap="none" strike="noStrike">
                          <a:solidFill>
                            <a:srgbClr val="FFFFFF"/>
                          </a:solidFill>
                          <a:latin typeface="Libre Franklin"/>
                          <a:ea typeface="Libre Franklin"/>
                          <a:cs typeface="Libre Franklin"/>
                          <a:sym typeface="Libre Franklin"/>
                        </a:rPr>
                        <a:t>Gubernamentales</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4945C"/>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Convocatoria, convenio</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Contrato, grant</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Políticas públicas, cobertura social</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Legitimidad, escalabilidad</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c>
                  <a:txBody>
                    <a:bodyPr/>
                    <a:lstStyle/>
                    <a:p>
                      <a:pPr indent="0" lvl="0" marL="0" marR="0" rtl="0" algn="l">
                        <a:lnSpc>
                          <a:spcPct val="140000"/>
                        </a:lnSpc>
                        <a:spcBef>
                          <a:spcPts val="0"/>
                        </a:spcBef>
                        <a:spcAft>
                          <a:spcPts val="0"/>
                        </a:spcAft>
                        <a:buNone/>
                      </a:pPr>
                      <a:r>
                        <a:rPr lang="en-US" sz="1700" u="none" cap="none" strike="noStrike">
                          <a:solidFill>
                            <a:srgbClr val="16625B"/>
                          </a:solidFill>
                          <a:latin typeface="Libre Franklin"/>
                          <a:ea typeface="Libre Franklin"/>
                          <a:cs typeface="Libre Franklin"/>
                          <a:sym typeface="Libre Franklin"/>
                        </a:rPr>
                        <a:t>Burocracia, tiempos largos, rendición</a:t>
                      </a:r>
                      <a:endParaRPr sz="1100" u="none" cap="none" strike="noStrike"/>
                    </a:p>
                  </a:txBody>
                  <a:tcPr marT="133350" marB="133350" marR="133350" marL="133350" anchor="ctr">
                    <a:lnL cap="flat" cmpd="sng" w="19050">
                      <a:solidFill>
                        <a:srgbClr val="EFECE6"/>
                      </a:solidFill>
                      <a:prstDash val="solid"/>
                      <a:round/>
                      <a:headEnd len="sm" w="sm" type="none"/>
                      <a:tailEnd len="sm" w="sm" type="none"/>
                    </a:lnL>
                    <a:lnR cap="flat" cmpd="sng" w="19050">
                      <a:solidFill>
                        <a:srgbClr val="EFECE6"/>
                      </a:solidFill>
                      <a:prstDash val="solid"/>
                      <a:round/>
                      <a:headEnd len="sm" w="sm" type="none"/>
                      <a:tailEnd len="sm" w="sm" type="none"/>
                    </a:lnR>
                    <a:lnT cap="flat" cmpd="sng" w="19050">
                      <a:solidFill>
                        <a:srgbClr val="EFECE6"/>
                      </a:solidFill>
                      <a:prstDash val="solid"/>
                      <a:round/>
                      <a:headEnd len="sm" w="sm" type="none"/>
                      <a:tailEnd len="sm" w="sm" type="none"/>
                    </a:lnT>
                    <a:lnB cap="flat" cmpd="sng" w="19050">
                      <a:solidFill>
                        <a:srgbClr val="EFECE6"/>
                      </a:solidFill>
                      <a:prstDash val="solid"/>
                      <a:round/>
                      <a:headEnd len="sm" w="sm" type="none"/>
                      <a:tailEnd len="sm" w="sm" type="none"/>
                    </a:lnB>
                    <a:solidFill>
                      <a:srgbClr val="FFFFFF"/>
                    </a:solidFill>
                  </a:tcPr>
                </a:tc>
              </a:tr>
            </a:tbl>
          </a:graphicData>
        </a:graphic>
      </p:graphicFrame>
      <p:sp>
        <p:nvSpPr>
          <p:cNvPr id="163" name="Google Shape;163;p5"/>
          <p:cNvSpPr txBox="1"/>
          <p:nvPr/>
        </p:nvSpPr>
        <p:spPr>
          <a:xfrm>
            <a:off x="1028700" y="1373611"/>
            <a:ext cx="16230600" cy="4002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i="0" lang="en-US" sz="2600" u="none" cap="none" strike="noStrike">
                <a:solidFill>
                  <a:srgbClr val="003A37"/>
                </a:solidFill>
                <a:latin typeface="Libre Franklin SemiBold"/>
                <a:ea typeface="Libre Franklin SemiBold"/>
                <a:cs typeface="Libre Franklin SemiBold"/>
                <a:sym typeface="Libre Franklin SemiBold"/>
              </a:rPr>
              <a:t>Bonus: Resumen de tipo de donantes</a:t>
            </a:r>
            <a:endParaRPr>
              <a:latin typeface="Libre Franklin SemiBold"/>
              <a:ea typeface="Libre Franklin SemiBold"/>
              <a:cs typeface="Libre Franklin SemiBold"/>
              <a:sym typeface="Libre Franklin SemiBo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167" name="Shape 167"/>
        <p:cNvGrpSpPr/>
        <p:nvPr/>
      </p:nvGrpSpPr>
      <p:grpSpPr>
        <a:xfrm>
          <a:off x="0" y="0"/>
          <a:ext cx="0" cy="0"/>
          <a:chOff x="0" y="0"/>
          <a:chExt cx="0" cy="0"/>
        </a:xfrm>
      </p:grpSpPr>
      <p:sp>
        <p:nvSpPr>
          <p:cNvPr id="168" name="Google Shape;168;p6"/>
          <p:cNvSpPr txBox="1"/>
          <p:nvPr/>
        </p:nvSpPr>
        <p:spPr>
          <a:xfrm>
            <a:off x="1028700" y="933450"/>
            <a:ext cx="16451100" cy="738900"/>
          </a:xfrm>
          <a:prstGeom prst="rect">
            <a:avLst/>
          </a:prstGeom>
          <a:noFill/>
          <a:ln>
            <a:noFill/>
          </a:ln>
        </p:spPr>
        <p:txBody>
          <a:bodyPr anchorCtr="0" anchor="t" bIns="0" lIns="0" spcFirstLastPara="1" rIns="0" wrap="square" tIns="0">
            <a:spAutoFit/>
          </a:bodyPr>
          <a:lstStyle/>
          <a:p>
            <a:pPr indent="0" lvl="0" marL="0" marR="0" rtl="0" algn="l">
              <a:lnSpc>
                <a:spcPct val="139979"/>
              </a:lnSpc>
              <a:spcBef>
                <a:spcPts val="0"/>
              </a:spcBef>
              <a:spcAft>
                <a:spcPts val="0"/>
              </a:spcAft>
              <a:buNone/>
            </a:pPr>
            <a:r>
              <a:rPr i="0" lang="en-US" sz="4800" u="none" cap="none" strike="noStrike">
                <a:solidFill>
                  <a:srgbClr val="003A37"/>
                </a:solidFill>
                <a:latin typeface="Libre Franklin SemiBold"/>
                <a:ea typeface="Libre Franklin SemiBold"/>
                <a:cs typeface="Libre Franklin SemiBold"/>
                <a:sym typeface="Libre Franklin SemiBold"/>
              </a:rPr>
              <a:t>Perfila a tu donante ideal</a:t>
            </a:r>
            <a:endParaRPr>
              <a:latin typeface="Libre Franklin SemiBold"/>
              <a:ea typeface="Libre Franklin SemiBold"/>
              <a:cs typeface="Libre Franklin SemiBold"/>
              <a:sym typeface="Libre Franklin SemiBold"/>
            </a:endParaRPr>
          </a:p>
        </p:txBody>
      </p:sp>
      <p:grpSp>
        <p:nvGrpSpPr>
          <p:cNvPr id="169" name="Google Shape;169;p6"/>
          <p:cNvGrpSpPr/>
          <p:nvPr/>
        </p:nvGrpSpPr>
        <p:grpSpPr>
          <a:xfrm>
            <a:off x="0" y="-36165"/>
            <a:ext cx="509281" cy="2451114"/>
            <a:chOff x="0" y="-9525"/>
            <a:chExt cx="134132" cy="645561"/>
          </a:xfrm>
        </p:grpSpPr>
        <p:sp>
          <p:nvSpPr>
            <p:cNvPr id="170" name="Google Shape;170;p6"/>
            <p:cNvSpPr/>
            <p:nvPr/>
          </p:nvSpPr>
          <p:spPr>
            <a:xfrm>
              <a:off x="0" y="0"/>
              <a:ext cx="134132" cy="636036"/>
            </a:xfrm>
            <a:custGeom>
              <a:rect b="b" l="l" r="r" t="t"/>
              <a:pathLst>
                <a:path extrusionOk="0" h="636036" w="134132">
                  <a:moveTo>
                    <a:pt x="0" y="0"/>
                  </a:moveTo>
                  <a:lnTo>
                    <a:pt x="134132" y="0"/>
                  </a:lnTo>
                  <a:lnTo>
                    <a:pt x="134132" y="636036"/>
                  </a:lnTo>
                  <a:lnTo>
                    <a:pt x="0" y="636036"/>
                  </a:lnTo>
                  <a:close/>
                </a:path>
              </a:pathLst>
            </a:custGeom>
            <a:solidFill>
              <a:srgbClr val="486EC8"/>
            </a:solidFill>
            <a:ln>
              <a:noFill/>
            </a:ln>
          </p:spPr>
        </p:sp>
        <p:sp>
          <p:nvSpPr>
            <p:cNvPr id="171" name="Google Shape;171;p6"/>
            <p:cNvSpPr txBox="1"/>
            <p:nvPr/>
          </p:nvSpPr>
          <p:spPr>
            <a:xfrm>
              <a:off x="0" y="-9525"/>
              <a:ext cx="134132" cy="645561"/>
            </a:xfrm>
            <a:prstGeom prst="rect">
              <a:avLst/>
            </a:prstGeom>
            <a:noFill/>
            <a:ln>
              <a:noFill/>
            </a:ln>
          </p:spPr>
          <p:txBody>
            <a:bodyPr anchorCtr="0" anchor="ctr" bIns="50800" lIns="50800" spcFirstLastPara="1" rIns="50800" wrap="square" tIns="50800">
              <a:noAutofit/>
            </a:bodyPr>
            <a:lstStyle/>
            <a:p>
              <a:pPr indent="0" lvl="0" marL="0" marR="0" rtl="0" algn="ctr">
                <a:lnSpc>
                  <a:spcPct val="152611"/>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72" name="Google Shape;172;p6"/>
          <p:cNvSpPr/>
          <p:nvPr/>
        </p:nvSpPr>
        <p:spPr>
          <a:xfrm>
            <a:off x="15180988" y="639344"/>
            <a:ext cx="2298781" cy="778712"/>
          </a:xfrm>
          <a:custGeom>
            <a:rect b="b" l="l" r="r" t="t"/>
            <a:pathLst>
              <a:path extrusionOk="0" h="778712" w="2298781">
                <a:moveTo>
                  <a:pt x="0" y="0"/>
                </a:moveTo>
                <a:lnTo>
                  <a:pt x="2298780" y="0"/>
                </a:lnTo>
                <a:lnTo>
                  <a:pt x="2298780" y="778712"/>
                </a:lnTo>
                <a:lnTo>
                  <a:pt x="0" y="778712"/>
                </a:lnTo>
                <a:lnTo>
                  <a:pt x="0" y="0"/>
                </a:lnTo>
                <a:close/>
              </a:path>
            </a:pathLst>
          </a:custGeom>
          <a:blipFill rotWithShape="1">
            <a:blip r:embed="rId3">
              <a:alphaModFix/>
            </a:blip>
            <a:stretch>
              <a:fillRect b="0" l="0" r="0" t="0"/>
            </a:stretch>
          </a:blipFill>
          <a:ln>
            <a:noFill/>
          </a:ln>
        </p:spPr>
      </p:sp>
      <p:grpSp>
        <p:nvGrpSpPr>
          <p:cNvPr id="173" name="Google Shape;173;p6"/>
          <p:cNvGrpSpPr/>
          <p:nvPr/>
        </p:nvGrpSpPr>
        <p:grpSpPr>
          <a:xfrm>
            <a:off x="2316371" y="2161793"/>
            <a:ext cx="3861242" cy="852658"/>
            <a:chOff x="0" y="-66675"/>
            <a:chExt cx="1016953" cy="224569"/>
          </a:xfrm>
        </p:grpSpPr>
        <p:sp>
          <p:nvSpPr>
            <p:cNvPr id="174" name="Google Shape;174;p6"/>
            <p:cNvSpPr/>
            <p:nvPr/>
          </p:nvSpPr>
          <p:spPr>
            <a:xfrm>
              <a:off x="0" y="0"/>
              <a:ext cx="1016953" cy="157894"/>
            </a:xfrm>
            <a:custGeom>
              <a:rect b="b" l="l" r="r" t="t"/>
              <a:pathLst>
                <a:path extrusionOk="0" h="157894" w="1016953">
                  <a:moveTo>
                    <a:pt x="0" y="0"/>
                  </a:moveTo>
                  <a:lnTo>
                    <a:pt x="1016953" y="0"/>
                  </a:lnTo>
                  <a:lnTo>
                    <a:pt x="1016953" y="157894"/>
                  </a:lnTo>
                  <a:lnTo>
                    <a:pt x="0" y="157894"/>
                  </a:lnTo>
                  <a:close/>
                </a:path>
              </a:pathLst>
            </a:custGeom>
            <a:solidFill>
              <a:srgbClr val="618ECE"/>
            </a:solidFill>
            <a:ln>
              <a:noFill/>
            </a:ln>
          </p:spPr>
        </p:sp>
        <p:sp>
          <p:nvSpPr>
            <p:cNvPr id="175" name="Google Shape;175;p6"/>
            <p:cNvSpPr txBox="1"/>
            <p:nvPr/>
          </p:nvSpPr>
          <p:spPr>
            <a:xfrm>
              <a:off x="0" y="-66675"/>
              <a:ext cx="1016953" cy="224569"/>
            </a:xfrm>
            <a:prstGeom prst="rect">
              <a:avLst/>
            </a:prstGeom>
            <a:noFill/>
            <a:ln>
              <a:noFill/>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76" name="Google Shape;176;p6"/>
          <p:cNvSpPr txBox="1"/>
          <p:nvPr/>
        </p:nvSpPr>
        <p:spPr>
          <a:xfrm rot="-5400000">
            <a:off x="-366830" y="1042336"/>
            <a:ext cx="1233415" cy="306705"/>
          </a:xfrm>
          <a:prstGeom prst="rect">
            <a:avLst/>
          </a:prstGeom>
          <a:noFill/>
          <a:ln>
            <a:noFill/>
          </a:ln>
        </p:spPr>
        <p:txBody>
          <a:bodyPr anchorCtr="0" anchor="t" bIns="0" lIns="0" spcFirstLastPara="1" rIns="0" wrap="square" tIns="0">
            <a:spAutoFit/>
          </a:bodyPr>
          <a:lstStyle/>
          <a:p>
            <a:pPr indent="0" lvl="0" marL="0" marR="0" rtl="0" algn="ctr">
              <a:lnSpc>
                <a:spcPct val="123000"/>
              </a:lnSpc>
              <a:spcBef>
                <a:spcPts val="0"/>
              </a:spcBef>
              <a:spcAft>
                <a:spcPts val="0"/>
              </a:spcAft>
              <a:buNone/>
            </a:pPr>
            <a:r>
              <a:rPr b="0" i="0" lang="en-US" sz="2000" u="none" cap="none" strike="noStrike">
                <a:solidFill>
                  <a:srgbClr val="F2F2F2"/>
                </a:solidFill>
                <a:latin typeface="Libre Franklin"/>
                <a:ea typeface="Libre Franklin"/>
                <a:cs typeface="Libre Franklin"/>
                <a:sym typeface="Libre Franklin"/>
              </a:rPr>
              <a:t>Paso 3</a:t>
            </a:r>
            <a:endParaRPr/>
          </a:p>
        </p:txBody>
      </p:sp>
      <p:sp>
        <p:nvSpPr>
          <p:cNvPr id="177" name="Google Shape;177;p6"/>
          <p:cNvSpPr txBox="1"/>
          <p:nvPr/>
        </p:nvSpPr>
        <p:spPr>
          <a:xfrm>
            <a:off x="1028700" y="2440380"/>
            <a:ext cx="5161800" cy="4002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i="0" lang="en-US" sz="2600" u="none" cap="none" strike="noStrike">
                <a:solidFill>
                  <a:srgbClr val="063330"/>
                </a:solidFill>
                <a:latin typeface="Libre Franklin"/>
                <a:ea typeface="Libre Franklin"/>
                <a:cs typeface="Libre Franklin"/>
                <a:sym typeface="Libre Franklin"/>
              </a:rPr>
              <a:t>Si eliges </a:t>
            </a:r>
            <a:r>
              <a:rPr i="0" lang="en-US" sz="2600" cap="none" strike="noStrike">
                <a:solidFill>
                  <a:srgbClr val="F2F2F2"/>
                </a:solidFill>
                <a:uFill>
                  <a:noFill/>
                </a:uFill>
                <a:latin typeface="Libre Franklin"/>
                <a:ea typeface="Libre Franklin"/>
                <a:cs typeface="Libre Franklin"/>
                <a:sym typeface="Libre Franklin"/>
                <a:hlinkClick action="ppaction://hlinkshowjump?jump=nextslide">
                  <a:extLst>
                    <a:ext uri="{A12FA001-AC4F-418D-AE19-62706E023703}">
                      <ahyp:hlinkClr val="tx"/>
                    </a:ext>
                  </a:extLst>
                </a:hlinkClick>
              </a:rPr>
              <a:t>donantes institucionales</a:t>
            </a:r>
            <a:r>
              <a:rPr lang="en-US" sz="2600">
                <a:solidFill>
                  <a:srgbClr val="F2F2F2"/>
                </a:solidFill>
                <a:latin typeface="Libre Franklin"/>
                <a:ea typeface="Libre Franklin"/>
                <a:cs typeface="Libre Franklin"/>
                <a:sym typeface="Libre Franklin"/>
              </a:rPr>
              <a:t>:</a:t>
            </a:r>
            <a:endParaRPr sz="2600">
              <a:solidFill>
                <a:srgbClr val="F2F2F2"/>
              </a:solidFill>
              <a:latin typeface="Libre Franklin"/>
              <a:ea typeface="Libre Franklin"/>
              <a:cs typeface="Libre Franklin"/>
              <a:sym typeface="Libre Franklin"/>
            </a:endParaRPr>
          </a:p>
        </p:txBody>
      </p:sp>
      <p:sp>
        <p:nvSpPr>
          <p:cNvPr id="178" name="Google Shape;178;p6"/>
          <p:cNvSpPr txBox="1"/>
          <p:nvPr/>
        </p:nvSpPr>
        <p:spPr>
          <a:xfrm>
            <a:off x="1028700" y="3376401"/>
            <a:ext cx="16230600" cy="1598700"/>
          </a:xfrm>
          <a:prstGeom prst="rect">
            <a:avLst/>
          </a:prstGeom>
          <a:noFill/>
          <a:ln>
            <a:noFill/>
          </a:ln>
        </p:spPr>
        <p:txBody>
          <a:bodyPr anchorCtr="0" anchor="t" bIns="0" lIns="0" spcFirstLastPara="1" rIns="0" wrap="square" tIns="0">
            <a:spAutoFit/>
          </a:bodyPr>
          <a:lstStyle/>
          <a:p>
            <a:pPr indent="-280373" lvl="1" marL="560746" marR="0" rtl="0" algn="l">
              <a:lnSpc>
                <a:spcPct val="149980"/>
              </a:lnSpc>
              <a:spcBef>
                <a:spcPts val="0"/>
              </a:spcBef>
              <a:spcAft>
                <a:spcPts val="0"/>
              </a:spcAft>
              <a:buClr>
                <a:srgbClr val="063330"/>
              </a:buClr>
              <a:buSzPts val="2597"/>
              <a:buFont typeface="Arial"/>
              <a:buChar char="•"/>
            </a:pPr>
            <a:r>
              <a:rPr b="0" i="0" lang="en-US" sz="2597" u="none" cap="none" strike="noStrike">
                <a:solidFill>
                  <a:srgbClr val="063330"/>
                </a:solidFill>
                <a:latin typeface="Libre Franklin"/>
                <a:ea typeface="Libre Franklin"/>
                <a:cs typeface="Libre Franklin"/>
                <a:sym typeface="Libre Franklin"/>
              </a:rPr>
              <a:t>Completa la</a:t>
            </a:r>
            <a:r>
              <a:rPr b="1" i="0" lang="en-US" sz="2597" u="none" cap="none" strike="noStrike">
                <a:solidFill>
                  <a:srgbClr val="063330"/>
                </a:solidFill>
                <a:latin typeface="Libre Franklin"/>
                <a:ea typeface="Libre Franklin"/>
                <a:cs typeface="Libre Franklin"/>
                <a:sym typeface="Libre Franklin"/>
              </a:rPr>
              <a:t> </a:t>
            </a:r>
            <a:r>
              <a:rPr b="0" i="0" lang="en-US" sz="2597" u="none" cap="none" strike="noStrike">
                <a:solidFill>
                  <a:srgbClr val="063330"/>
                </a:solidFill>
                <a:latin typeface="Libre Franklin"/>
                <a:ea typeface="Libre Franklin"/>
                <a:cs typeface="Libre Franklin"/>
                <a:sym typeface="Libre Franklin"/>
              </a:rPr>
              <a:t>plantilla</a:t>
            </a:r>
            <a:r>
              <a:rPr b="1" i="0" lang="en-US" sz="2597" u="none" cap="none" strike="noStrike">
                <a:solidFill>
                  <a:srgbClr val="063330"/>
                </a:solidFill>
                <a:latin typeface="Libre Franklin"/>
                <a:ea typeface="Libre Franklin"/>
                <a:cs typeface="Libre Franklin"/>
                <a:sym typeface="Libre Franklin"/>
              </a:rPr>
              <a:t> </a:t>
            </a:r>
            <a:r>
              <a:rPr i="0" lang="en-US" sz="2597" u="none" cap="none" strike="noStrike">
                <a:solidFill>
                  <a:srgbClr val="063330"/>
                </a:solidFill>
                <a:latin typeface="Libre Franklin SemiBold"/>
                <a:ea typeface="Libre Franklin SemiBold"/>
                <a:cs typeface="Libre Franklin SemiBold"/>
                <a:sym typeface="Libre Franklin SemiBold"/>
              </a:rPr>
              <a:t>perfil institucional (</a:t>
            </a:r>
            <a:r>
              <a:rPr i="0" lang="en-US" sz="2597" cap="none" strike="noStrike">
                <a:solidFill>
                  <a:srgbClr val="2C59B7"/>
                </a:solidFill>
                <a:uFill>
                  <a:noFill/>
                </a:uFill>
                <a:latin typeface="Libre Franklin SemiBold"/>
                <a:ea typeface="Libre Franklin SemiBold"/>
                <a:cs typeface="Libre Franklin SemiBold"/>
                <a:sym typeface="Libre Franklin SemiBold"/>
                <a:hlinkClick action="ppaction://hlinksldjump" r:id="rId4">
                  <a:extLst>
                    <a:ext uri="{A12FA001-AC4F-418D-AE19-62706E023703}">
                      <ahyp:hlinkClr val="tx"/>
                    </a:ext>
                  </a:extLst>
                </a:hlinkClick>
              </a:rPr>
              <a:t>Diapositiva 7</a:t>
            </a:r>
            <a:r>
              <a:rPr i="0" lang="en-US" sz="2597" u="none" cap="none" strike="noStrike">
                <a:solidFill>
                  <a:srgbClr val="063330"/>
                </a:solidFill>
                <a:latin typeface="Libre Franklin SemiBold"/>
                <a:ea typeface="Libre Franklin SemiBold"/>
                <a:cs typeface="Libre Franklin SemiBold"/>
                <a:sym typeface="Libre Franklin SemiBold"/>
              </a:rPr>
              <a:t>)</a:t>
            </a:r>
            <a:r>
              <a:rPr b="1" i="0" lang="en-US" sz="2597" u="none" cap="none" strike="noStrike">
                <a:solidFill>
                  <a:srgbClr val="063330"/>
                </a:solidFill>
                <a:latin typeface="Libre Franklin"/>
                <a:ea typeface="Libre Franklin"/>
                <a:cs typeface="Libre Franklin"/>
                <a:sym typeface="Libre Franklin"/>
              </a:rPr>
              <a:t> </a:t>
            </a:r>
            <a:r>
              <a:rPr b="0" i="0" lang="en-US" sz="2597" u="none" cap="none" strike="noStrike">
                <a:solidFill>
                  <a:srgbClr val="063330"/>
                </a:solidFill>
                <a:latin typeface="Libre Franklin"/>
                <a:ea typeface="Libre Franklin"/>
                <a:cs typeface="Libre Franklin"/>
                <a:sym typeface="Libre Franklin"/>
              </a:rPr>
              <a:t>con tu información organizacional.</a:t>
            </a:r>
            <a:endParaRPr/>
          </a:p>
          <a:p>
            <a:pPr indent="-280373" lvl="1" marL="560746" marR="0" rtl="0" algn="l">
              <a:lnSpc>
                <a:spcPct val="149980"/>
              </a:lnSpc>
              <a:spcBef>
                <a:spcPts val="0"/>
              </a:spcBef>
              <a:spcAft>
                <a:spcPts val="0"/>
              </a:spcAft>
              <a:buClr>
                <a:srgbClr val="063330"/>
              </a:buClr>
              <a:buSzPts val="2597"/>
              <a:buFont typeface="Arial"/>
              <a:buChar char="•"/>
            </a:pPr>
            <a:r>
              <a:rPr b="0" i="0" lang="en-US" sz="2597" u="none" cap="none" strike="noStrike">
                <a:solidFill>
                  <a:srgbClr val="063330"/>
                </a:solidFill>
                <a:latin typeface="Libre Franklin"/>
                <a:ea typeface="Libre Franklin"/>
                <a:cs typeface="Libre Franklin"/>
                <a:sym typeface="Libre Franklin"/>
              </a:rPr>
              <a:t>Úsala como checklist para identificar donantes alineados a tus capacidades y visión.</a:t>
            </a:r>
            <a:endParaRPr/>
          </a:p>
          <a:p>
            <a:pPr indent="-280373" lvl="1" marL="560746" marR="0" rtl="0" algn="l">
              <a:lnSpc>
                <a:spcPct val="149980"/>
              </a:lnSpc>
              <a:spcBef>
                <a:spcPts val="0"/>
              </a:spcBef>
              <a:spcAft>
                <a:spcPts val="0"/>
              </a:spcAft>
              <a:buClr>
                <a:srgbClr val="063330"/>
              </a:buClr>
              <a:buSzPts val="2597"/>
              <a:buFont typeface="Arial"/>
              <a:buChar char="•"/>
            </a:pPr>
            <a:r>
              <a:rPr b="0" i="0" lang="en-US" sz="2597" u="none" cap="none" strike="noStrike">
                <a:solidFill>
                  <a:srgbClr val="063330"/>
                </a:solidFill>
                <a:latin typeface="Libre Franklin"/>
                <a:ea typeface="Libre Franklin"/>
                <a:cs typeface="Libre Franklin"/>
                <a:sym typeface="Libre Franklin"/>
              </a:rPr>
              <a:t>Te servirá como guía para decidir a qué convocatorias aplicar o qué alianzas priorizar.</a:t>
            </a:r>
            <a:endParaRPr/>
          </a:p>
        </p:txBody>
      </p:sp>
      <p:grpSp>
        <p:nvGrpSpPr>
          <p:cNvPr id="179" name="Google Shape;179;p6"/>
          <p:cNvGrpSpPr/>
          <p:nvPr/>
        </p:nvGrpSpPr>
        <p:grpSpPr>
          <a:xfrm>
            <a:off x="2316371" y="5347967"/>
            <a:ext cx="3431480" cy="852658"/>
            <a:chOff x="0" y="-66675"/>
            <a:chExt cx="903764" cy="224569"/>
          </a:xfrm>
        </p:grpSpPr>
        <p:sp>
          <p:nvSpPr>
            <p:cNvPr id="180" name="Google Shape;180;p6"/>
            <p:cNvSpPr/>
            <p:nvPr/>
          </p:nvSpPr>
          <p:spPr>
            <a:xfrm>
              <a:off x="0" y="0"/>
              <a:ext cx="903764" cy="157894"/>
            </a:xfrm>
            <a:custGeom>
              <a:rect b="b" l="l" r="r" t="t"/>
              <a:pathLst>
                <a:path extrusionOk="0" h="157894" w="903764">
                  <a:moveTo>
                    <a:pt x="0" y="0"/>
                  </a:moveTo>
                  <a:lnTo>
                    <a:pt x="903764" y="0"/>
                  </a:lnTo>
                  <a:lnTo>
                    <a:pt x="903764" y="157894"/>
                  </a:lnTo>
                  <a:lnTo>
                    <a:pt x="0" y="157894"/>
                  </a:lnTo>
                  <a:close/>
                </a:path>
              </a:pathLst>
            </a:custGeom>
            <a:solidFill>
              <a:srgbClr val="618ECE"/>
            </a:solidFill>
            <a:ln>
              <a:noFill/>
            </a:ln>
          </p:spPr>
        </p:sp>
        <p:sp>
          <p:nvSpPr>
            <p:cNvPr id="181" name="Google Shape;181;p6"/>
            <p:cNvSpPr txBox="1"/>
            <p:nvPr/>
          </p:nvSpPr>
          <p:spPr>
            <a:xfrm>
              <a:off x="0" y="-66675"/>
              <a:ext cx="903764" cy="224569"/>
            </a:xfrm>
            <a:prstGeom prst="rect">
              <a:avLst/>
            </a:prstGeom>
            <a:noFill/>
            <a:ln>
              <a:noFill/>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82" name="Google Shape;182;p6"/>
          <p:cNvSpPr txBox="1"/>
          <p:nvPr/>
        </p:nvSpPr>
        <p:spPr>
          <a:xfrm>
            <a:off x="1028700" y="5626555"/>
            <a:ext cx="4743900" cy="400200"/>
          </a:xfrm>
          <a:prstGeom prst="rect">
            <a:avLst/>
          </a:prstGeom>
          <a:noFill/>
          <a:ln>
            <a:noFill/>
          </a:ln>
        </p:spPr>
        <p:txBody>
          <a:bodyPr anchorCtr="0" anchor="t" bIns="0" lIns="0" spcFirstLastPara="1" rIns="0" wrap="square" tIns="0">
            <a:spAutoFit/>
          </a:bodyPr>
          <a:lstStyle/>
          <a:p>
            <a:pPr indent="0" lvl="0" marL="0" marR="0" rtl="0" algn="l">
              <a:lnSpc>
                <a:spcPct val="150000"/>
              </a:lnSpc>
              <a:spcBef>
                <a:spcPts val="0"/>
              </a:spcBef>
              <a:spcAft>
                <a:spcPts val="0"/>
              </a:spcAft>
              <a:buNone/>
            </a:pPr>
            <a:r>
              <a:rPr b="0" i="0" lang="en-US" sz="2600" u="none" cap="none" strike="noStrike">
                <a:solidFill>
                  <a:srgbClr val="063330"/>
                </a:solidFill>
                <a:latin typeface="Libre Franklin"/>
                <a:ea typeface="Libre Franklin"/>
                <a:cs typeface="Libre Franklin"/>
                <a:sym typeface="Libre Franklin"/>
              </a:rPr>
              <a:t>Si eliges </a:t>
            </a:r>
            <a:r>
              <a:rPr b="0" i="0" lang="en-US" sz="2600" u="none" cap="none" strike="noStrike">
                <a:solidFill>
                  <a:srgbClr val="F2F2F2"/>
                </a:solidFill>
                <a:latin typeface="Libre Franklin"/>
                <a:ea typeface="Libre Franklin"/>
                <a:cs typeface="Libre Franklin"/>
                <a:sym typeface="Libre Franklin"/>
              </a:rPr>
              <a:t>donantes individuales:</a:t>
            </a:r>
            <a:endParaRPr>
              <a:solidFill>
                <a:srgbClr val="F2F2F2"/>
              </a:solidFill>
            </a:endParaRPr>
          </a:p>
        </p:txBody>
      </p:sp>
      <p:sp>
        <p:nvSpPr>
          <p:cNvPr id="183" name="Google Shape;183;p6"/>
          <p:cNvSpPr txBox="1"/>
          <p:nvPr/>
        </p:nvSpPr>
        <p:spPr>
          <a:xfrm>
            <a:off x="1028700" y="6562576"/>
            <a:ext cx="16230600" cy="2198400"/>
          </a:xfrm>
          <a:prstGeom prst="rect">
            <a:avLst/>
          </a:prstGeom>
          <a:noFill/>
          <a:ln>
            <a:noFill/>
          </a:ln>
        </p:spPr>
        <p:txBody>
          <a:bodyPr anchorCtr="0" anchor="t" bIns="0" lIns="0" spcFirstLastPara="1" rIns="0" wrap="square" tIns="0">
            <a:spAutoFit/>
          </a:bodyPr>
          <a:lstStyle/>
          <a:p>
            <a:pPr indent="-280373" lvl="1" marL="560746" marR="0" rtl="0" algn="l">
              <a:lnSpc>
                <a:spcPct val="149980"/>
              </a:lnSpc>
              <a:spcBef>
                <a:spcPts val="0"/>
              </a:spcBef>
              <a:spcAft>
                <a:spcPts val="0"/>
              </a:spcAft>
              <a:buClr>
                <a:srgbClr val="063330"/>
              </a:buClr>
              <a:buSzPts val="2597"/>
              <a:buFont typeface="Arial"/>
              <a:buChar char="•"/>
            </a:pPr>
            <a:r>
              <a:rPr b="0" i="0" lang="en-US" sz="2597" u="none" cap="none" strike="noStrike">
                <a:solidFill>
                  <a:srgbClr val="063330"/>
                </a:solidFill>
                <a:latin typeface="Libre Franklin"/>
                <a:ea typeface="Libre Franklin"/>
                <a:cs typeface="Libre Franklin"/>
                <a:sym typeface="Libre Franklin"/>
              </a:rPr>
              <a:t>Rellena la plantilla</a:t>
            </a:r>
            <a:r>
              <a:rPr i="0" lang="en-US" sz="2597" u="none" cap="none" strike="noStrike">
                <a:solidFill>
                  <a:srgbClr val="063330"/>
                </a:solidFill>
                <a:latin typeface="Libre Franklin SemiBold"/>
                <a:ea typeface="Libre Franklin SemiBold"/>
                <a:cs typeface="Libre Franklin SemiBold"/>
                <a:sym typeface="Libre Franklin SemiBold"/>
              </a:rPr>
              <a:t> perfil individual (</a:t>
            </a:r>
            <a:r>
              <a:rPr i="0" lang="en-US" sz="2597" cap="none" strike="noStrike">
                <a:solidFill>
                  <a:srgbClr val="2C59B7"/>
                </a:solidFill>
                <a:uFill>
                  <a:noFill/>
                </a:uFill>
                <a:latin typeface="Libre Franklin SemiBold"/>
                <a:ea typeface="Libre Franklin SemiBold"/>
                <a:cs typeface="Libre Franklin SemiBold"/>
                <a:sym typeface="Libre Franklin SemiBold"/>
                <a:hlinkClick action="ppaction://hlinksldjump" r:id="rId5">
                  <a:extLst>
                    <a:ext uri="{A12FA001-AC4F-418D-AE19-62706E023703}">
                      <ahyp:hlinkClr val="tx"/>
                    </a:ext>
                  </a:extLst>
                </a:hlinkClick>
              </a:rPr>
              <a:t>Diapositiva 10</a:t>
            </a:r>
            <a:r>
              <a:rPr i="0" lang="en-US" sz="2597" u="none" cap="none" strike="noStrike">
                <a:solidFill>
                  <a:srgbClr val="063330"/>
                </a:solidFill>
                <a:latin typeface="Libre Franklin SemiBold"/>
                <a:ea typeface="Libre Franklin SemiBold"/>
                <a:cs typeface="Libre Franklin SemiBold"/>
                <a:sym typeface="Libre Franklin SemiBold"/>
              </a:rPr>
              <a:t>)</a:t>
            </a:r>
            <a:r>
              <a:rPr b="0" i="0" lang="en-US" sz="2597" u="none" cap="none" strike="noStrike">
                <a:solidFill>
                  <a:srgbClr val="063330"/>
                </a:solidFill>
                <a:latin typeface="Libre Franklin"/>
                <a:ea typeface="Libre Franklin"/>
                <a:cs typeface="Libre Franklin"/>
                <a:sym typeface="Libre Franklin"/>
              </a:rPr>
              <a:t> enfocándote en tus donantes actuales comprometidos o si no tienes, en los potenciales.</a:t>
            </a:r>
            <a:endParaRPr/>
          </a:p>
          <a:p>
            <a:pPr indent="-280373" lvl="1" marL="560746" marR="0" rtl="0" algn="l">
              <a:lnSpc>
                <a:spcPct val="149980"/>
              </a:lnSpc>
              <a:spcBef>
                <a:spcPts val="0"/>
              </a:spcBef>
              <a:spcAft>
                <a:spcPts val="0"/>
              </a:spcAft>
              <a:buClr>
                <a:srgbClr val="063330"/>
              </a:buClr>
              <a:buSzPts val="2597"/>
              <a:buFont typeface="Arial"/>
              <a:buChar char="•"/>
            </a:pPr>
            <a:r>
              <a:rPr b="0" i="0" lang="en-US" sz="2597" u="none" cap="none" strike="noStrike">
                <a:solidFill>
                  <a:srgbClr val="063330"/>
                </a:solidFill>
                <a:latin typeface="Libre Franklin"/>
                <a:ea typeface="Libre Franklin"/>
                <a:cs typeface="Libre Franklin"/>
                <a:sym typeface="Libre Franklin"/>
              </a:rPr>
              <a:t>Úsala para diseñar comunicaciones que conecten con las personas.</a:t>
            </a:r>
            <a:endParaRPr/>
          </a:p>
          <a:p>
            <a:pPr indent="-280373" lvl="1" marL="560746" marR="0" rtl="0" algn="l">
              <a:lnSpc>
                <a:spcPct val="149980"/>
              </a:lnSpc>
              <a:spcBef>
                <a:spcPts val="0"/>
              </a:spcBef>
              <a:spcAft>
                <a:spcPts val="0"/>
              </a:spcAft>
              <a:buClr>
                <a:srgbClr val="063330"/>
              </a:buClr>
              <a:buSzPts val="2597"/>
              <a:buFont typeface="Arial"/>
              <a:buChar char="•"/>
            </a:pPr>
            <a:r>
              <a:rPr b="0" i="0" lang="en-US" sz="2597" u="none" cap="none" strike="noStrike">
                <a:solidFill>
                  <a:srgbClr val="063330"/>
                </a:solidFill>
                <a:latin typeface="Libre Franklin"/>
                <a:ea typeface="Libre Franklin"/>
                <a:cs typeface="Libre Franklin"/>
                <a:sym typeface="Libre Franklin"/>
              </a:rPr>
              <a:t>Será tu referencia clave para saber a quién hablarle, cómo y por qué canales.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187" name="Shape 187"/>
        <p:cNvGrpSpPr/>
        <p:nvPr/>
      </p:nvGrpSpPr>
      <p:grpSpPr>
        <a:xfrm>
          <a:off x="0" y="0"/>
          <a:ext cx="0" cy="0"/>
          <a:chOff x="0" y="0"/>
          <a:chExt cx="0" cy="0"/>
        </a:xfrm>
      </p:grpSpPr>
      <p:graphicFrame>
        <p:nvGraphicFramePr>
          <p:cNvPr id="188" name="Google Shape;188;p7"/>
          <p:cNvGraphicFramePr/>
          <p:nvPr/>
        </p:nvGraphicFramePr>
        <p:xfrm>
          <a:off x="1028700" y="1813717"/>
          <a:ext cx="3000000" cy="3000000"/>
        </p:xfrm>
        <a:graphic>
          <a:graphicData uri="http://schemas.openxmlformats.org/drawingml/2006/table">
            <a:tbl>
              <a:tblPr>
                <a:noFill/>
                <a:tableStyleId>{C6459ECE-E930-4FBA-B4F0-2FA0EA958D33}</a:tableStyleId>
              </a:tblPr>
              <a:tblGrid>
                <a:gridCol w="540100"/>
                <a:gridCol w="5862550"/>
                <a:gridCol w="9827950"/>
              </a:tblGrid>
              <a:tr h="505900">
                <a:tc>
                  <a:txBody>
                    <a:bodyPr/>
                    <a:lstStyle/>
                    <a:p>
                      <a:pPr indent="0" lvl="0" marL="0" marR="0" rtl="0" algn="ctr">
                        <a:lnSpc>
                          <a:spcPct val="203545"/>
                        </a:lnSpc>
                        <a:spcBef>
                          <a:spcPts val="0"/>
                        </a:spcBef>
                        <a:spcAft>
                          <a:spcPts val="0"/>
                        </a:spcAft>
                        <a:buNone/>
                      </a:pPr>
                      <a:r>
                        <a:t/>
                      </a:r>
                      <a:endParaRPr sz="1100" u="none" cap="none" strike="noStrike"/>
                    </a:p>
                  </a:txBody>
                  <a:tcPr marT="102700" marB="102700" marR="102700" marL="102700" anchor="ctr">
                    <a:lnL cap="flat" cmpd="sng" w="9525">
                      <a:solidFill>
                        <a:srgbClr val="D9D9D9"/>
                      </a:solidFill>
                      <a:prstDash val="solid"/>
                      <a:round/>
                      <a:headEnd len="sm" w="sm" type="none"/>
                      <a:tailEnd len="sm" w="sm" type="none"/>
                    </a:lnL>
                    <a:lnR cap="flat" cmpd="sng" w="9525">
                      <a:solidFill>
                        <a:srgbClr val="D9D9D9"/>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rgbClr val="F2F2F2"/>
                    </a:solidFill>
                  </a:tcPr>
                </a:tc>
                <a:tc>
                  <a:txBody>
                    <a:bodyPr/>
                    <a:lstStyle/>
                    <a:p>
                      <a:pPr indent="0" lvl="0" marL="0" marR="0" rtl="0" algn="ctr">
                        <a:lnSpc>
                          <a:spcPct val="140025"/>
                        </a:lnSpc>
                        <a:spcBef>
                          <a:spcPts val="0"/>
                        </a:spcBef>
                        <a:spcAft>
                          <a:spcPts val="0"/>
                        </a:spcAft>
                        <a:buNone/>
                      </a:pPr>
                      <a:r>
                        <a:rPr lang="en-US" sz="1599" u="none" cap="none" strike="noStrike">
                          <a:solidFill>
                            <a:srgbClr val="F2F2F2"/>
                          </a:solidFill>
                          <a:latin typeface="Libre Franklin"/>
                          <a:ea typeface="Libre Franklin"/>
                          <a:cs typeface="Libre Franklin"/>
                          <a:sym typeface="Libre Franklin"/>
                        </a:rPr>
                        <a:t>Criterios de alineación</a:t>
                      </a:r>
                      <a:endParaRPr sz="1100" u="none" cap="none" strike="noStrike"/>
                    </a:p>
                  </a:txBody>
                  <a:tcPr marT="102700" marB="102700" marR="102700" marL="102700" anchor="ctr">
                    <a:lnL cap="flat" cmpd="sng" w="9525">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2C59B7"/>
                    </a:solidFill>
                  </a:tcPr>
                </a:tc>
                <a:tc>
                  <a:txBody>
                    <a:bodyPr/>
                    <a:lstStyle/>
                    <a:p>
                      <a:pPr indent="0" lvl="0" marL="0" marR="0" rtl="0" algn="ctr">
                        <a:lnSpc>
                          <a:spcPct val="140025"/>
                        </a:lnSpc>
                        <a:spcBef>
                          <a:spcPts val="0"/>
                        </a:spcBef>
                        <a:spcAft>
                          <a:spcPts val="0"/>
                        </a:spcAft>
                        <a:buNone/>
                      </a:pPr>
                      <a:r>
                        <a:rPr lang="en-US" sz="1599" u="none" cap="none" strike="noStrike">
                          <a:solidFill>
                            <a:srgbClr val="F2F2F2"/>
                          </a:solidFill>
                          <a:latin typeface="Libre Franklin"/>
                          <a:ea typeface="Libre Franklin"/>
                          <a:cs typeface="Libre Franklin"/>
                          <a:sym typeface="Libre Franklin"/>
                        </a:rPr>
                        <a:t>Escribe tu respuesta</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2C59B7"/>
                    </a:solidFill>
                  </a:tcPr>
                </a:tc>
              </a:tr>
              <a:tr h="505900">
                <a:tc rowSpan="5">
                  <a:txBody>
                    <a:bodyPr/>
                    <a:lstStyle/>
                    <a:p>
                      <a:pPr indent="0" lvl="0" marL="0" marR="0" rtl="0" algn="ctr">
                        <a:lnSpc>
                          <a:spcPct val="203545"/>
                        </a:lnSpc>
                        <a:spcBef>
                          <a:spcPts val="0"/>
                        </a:spcBef>
                        <a:spcAft>
                          <a:spcPts val="0"/>
                        </a:spcAft>
                        <a:buNone/>
                      </a:pPr>
                      <a:r>
                        <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rgbClr val="2C59B7"/>
                    </a:solidFill>
                  </a:tcPr>
                </a:tc>
                <a:tc>
                  <a:txBody>
                    <a:bodyPr/>
                    <a:lstStyle/>
                    <a:p>
                      <a:pPr indent="0" lvl="0" marL="0" marR="0" rtl="0" algn="l">
                        <a:lnSpc>
                          <a:spcPct val="140025"/>
                        </a:lnSpc>
                        <a:spcBef>
                          <a:spcPts val="0"/>
                        </a:spcBef>
                        <a:spcAft>
                          <a:spcPts val="0"/>
                        </a:spcAft>
                        <a:buNone/>
                      </a:pPr>
                      <a:r>
                        <a:rPr lang="en-US" sz="1599" u="none" cap="none" strike="noStrike">
                          <a:solidFill>
                            <a:srgbClr val="F2F2F2"/>
                          </a:solidFill>
                          <a:latin typeface="Libre Franklin"/>
                          <a:ea typeface="Libre Franklin"/>
                          <a:cs typeface="Libre Franklin"/>
                          <a:sym typeface="Libre Franklin"/>
                        </a:rPr>
                        <a:t>Objetivo general</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618ECE"/>
                    </a:solidFill>
                  </a:tcPr>
                </a:tc>
                <a:tc>
                  <a:txBody>
                    <a:bodyPr/>
                    <a:lstStyle/>
                    <a:p>
                      <a:pPr indent="0" lvl="0" marL="0" marR="0" rtl="0" algn="ctr">
                        <a:lnSpc>
                          <a:spcPct val="140025"/>
                        </a:lnSpc>
                        <a:spcBef>
                          <a:spcPts val="0"/>
                        </a:spcBef>
                        <a:spcAft>
                          <a:spcPts val="0"/>
                        </a:spcAft>
                        <a:buNone/>
                      </a:pPr>
                      <a:r>
                        <a:rPr lang="en-US" sz="1599" u="none" cap="none" strike="noStrike">
                          <a:solidFill>
                            <a:srgbClr val="2C59B7"/>
                          </a:solidFill>
                          <a:latin typeface="Libre Franklin"/>
                          <a:ea typeface="Libre Franklin"/>
                          <a:cs typeface="Libre Franklin"/>
                          <a:sym typeface="Libre Franklin"/>
                        </a:rPr>
                        <a:t>[Objetivo principal de tu organización].</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r h="505900">
                <a:tc vMerge="1"/>
                <a:tc>
                  <a:txBody>
                    <a:bodyPr/>
                    <a:lstStyle/>
                    <a:p>
                      <a:pPr indent="0" lvl="0" marL="0" marR="0" rtl="0" algn="l">
                        <a:lnSpc>
                          <a:spcPct val="140025"/>
                        </a:lnSpc>
                        <a:spcBef>
                          <a:spcPts val="0"/>
                        </a:spcBef>
                        <a:spcAft>
                          <a:spcPts val="0"/>
                        </a:spcAft>
                        <a:buNone/>
                      </a:pPr>
                      <a:r>
                        <a:rPr lang="en-US" sz="1599" u="none" cap="none" strike="noStrike">
                          <a:solidFill>
                            <a:srgbClr val="F2F2F2"/>
                          </a:solidFill>
                          <a:latin typeface="Libre Franklin"/>
                          <a:ea typeface="Libre Franklin"/>
                          <a:cs typeface="Libre Franklin"/>
                          <a:sym typeface="Libre Franklin"/>
                        </a:rPr>
                        <a:t>Valores</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618ECE"/>
                    </a:solidFill>
                  </a:tcPr>
                </a:tc>
                <a:tc>
                  <a:txBody>
                    <a:bodyPr/>
                    <a:lstStyle/>
                    <a:p>
                      <a:pPr indent="0" lvl="0" marL="0" marR="0" rtl="0" algn="ctr">
                        <a:lnSpc>
                          <a:spcPct val="140025"/>
                        </a:lnSpc>
                        <a:spcBef>
                          <a:spcPts val="0"/>
                        </a:spcBef>
                        <a:spcAft>
                          <a:spcPts val="0"/>
                        </a:spcAft>
                        <a:buNone/>
                      </a:pPr>
                      <a:r>
                        <a:rPr lang="en-US" sz="1599" u="none" cap="none" strike="noStrike">
                          <a:solidFill>
                            <a:srgbClr val="2C59B7"/>
                          </a:solidFill>
                          <a:latin typeface="Libre Franklin"/>
                          <a:ea typeface="Libre Franklin"/>
                          <a:cs typeface="Libre Franklin"/>
                          <a:sym typeface="Libre Franklin"/>
                        </a:rPr>
                        <a:t>[Valores que los y las definen].</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r h="505900">
                <a:tc vMerge="1"/>
                <a:tc>
                  <a:txBody>
                    <a:bodyPr/>
                    <a:lstStyle/>
                    <a:p>
                      <a:pPr indent="0" lvl="0" marL="0" marR="0" rtl="0" algn="l">
                        <a:lnSpc>
                          <a:spcPct val="140025"/>
                        </a:lnSpc>
                        <a:spcBef>
                          <a:spcPts val="0"/>
                        </a:spcBef>
                        <a:spcAft>
                          <a:spcPts val="0"/>
                        </a:spcAft>
                        <a:buNone/>
                      </a:pPr>
                      <a:r>
                        <a:rPr lang="en-US" sz="1599" u="none" cap="none" strike="noStrike">
                          <a:solidFill>
                            <a:srgbClr val="F2F2F2"/>
                          </a:solidFill>
                          <a:latin typeface="Libre Franklin"/>
                          <a:ea typeface="Libre Franklin"/>
                          <a:cs typeface="Libre Franklin"/>
                          <a:sym typeface="Libre Franklin"/>
                        </a:rPr>
                        <a:t>Área(s) programática(s)</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618ECE"/>
                    </a:solidFill>
                  </a:tcPr>
                </a:tc>
                <a:tc>
                  <a:txBody>
                    <a:bodyPr/>
                    <a:lstStyle/>
                    <a:p>
                      <a:pPr indent="0" lvl="0" marL="0" marR="0" rtl="0" algn="ctr">
                        <a:lnSpc>
                          <a:spcPct val="140025"/>
                        </a:lnSpc>
                        <a:spcBef>
                          <a:spcPts val="0"/>
                        </a:spcBef>
                        <a:spcAft>
                          <a:spcPts val="0"/>
                        </a:spcAft>
                        <a:buNone/>
                      </a:pPr>
                      <a:r>
                        <a:rPr lang="en-US" sz="1599" u="none" cap="none" strike="noStrike">
                          <a:solidFill>
                            <a:srgbClr val="2C59B7"/>
                          </a:solidFill>
                          <a:latin typeface="Libre Franklin"/>
                          <a:ea typeface="Libre Franklin"/>
                          <a:cs typeface="Libre Franklin"/>
                          <a:sym typeface="Libre Franklin"/>
                        </a:rPr>
                        <a:t>[Áreas en las que se enfocan: educación, salud, etc.]</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r h="505900">
                <a:tc vMerge="1"/>
                <a:tc>
                  <a:txBody>
                    <a:bodyPr/>
                    <a:lstStyle/>
                    <a:p>
                      <a:pPr indent="0" lvl="0" marL="0" marR="0" rtl="0" algn="l">
                        <a:lnSpc>
                          <a:spcPct val="140025"/>
                        </a:lnSpc>
                        <a:spcBef>
                          <a:spcPts val="0"/>
                        </a:spcBef>
                        <a:spcAft>
                          <a:spcPts val="0"/>
                        </a:spcAft>
                        <a:buNone/>
                      </a:pPr>
                      <a:r>
                        <a:rPr lang="en-US" sz="1599" u="none" cap="none" strike="noStrike">
                          <a:solidFill>
                            <a:srgbClr val="F2F2F2"/>
                          </a:solidFill>
                          <a:latin typeface="Libre Franklin"/>
                          <a:ea typeface="Libre Franklin"/>
                          <a:cs typeface="Libre Franklin"/>
                          <a:sym typeface="Libre Franklin"/>
                        </a:rPr>
                        <a:t>Tamaño de la organización (#</a:t>
                      </a:r>
                      <a:r>
                        <a:rPr i="1" lang="en-US" sz="1599" u="none" cap="none" strike="noStrike">
                          <a:solidFill>
                            <a:srgbClr val="F2F2F2"/>
                          </a:solidFill>
                          <a:latin typeface="Libre Franklin"/>
                          <a:ea typeface="Libre Franklin"/>
                          <a:cs typeface="Libre Franklin"/>
                          <a:sym typeface="Libre Franklin"/>
                        </a:rPr>
                        <a:t>personal</a:t>
                      </a:r>
                      <a:r>
                        <a:rPr lang="en-US" sz="1599" u="none" cap="none" strike="noStrike">
                          <a:solidFill>
                            <a:srgbClr val="F2F2F2"/>
                          </a:solidFill>
                          <a:latin typeface="Libre Franklin"/>
                          <a:ea typeface="Libre Franklin"/>
                          <a:cs typeface="Libre Franklin"/>
                          <a:sym typeface="Libre Franklin"/>
                        </a:rPr>
                        <a:t>)</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618ECE"/>
                    </a:solidFill>
                  </a:tcPr>
                </a:tc>
                <a:tc>
                  <a:txBody>
                    <a:bodyPr/>
                    <a:lstStyle/>
                    <a:p>
                      <a:pPr indent="0" lvl="0" marL="0" marR="0" rtl="0" algn="ctr">
                        <a:lnSpc>
                          <a:spcPct val="140025"/>
                        </a:lnSpc>
                        <a:spcBef>
                          <a:spcPts val="0"/>
                        </a:spcBef>
                        <a:spcAft>
                          <a:spcPts val="0"/>
                        </a:spcAft>
                        <a:buNone/>
                      </a:pPr>
                      <a:r>
                        <a:rPr lang="en-US" sz="1599" u="none" cap="none" strike="noStrike">
                          <a:solidFill>
                            <a:srgbClr val="2C59B7"/>
                          </a:solidFill>
                          <a:latin typeface="Libre Franklin"/>
                          <a:ea typeface="Libre Franklin"/>
                          <a:cs typeface="Libre Franklin"/>
                          <a:sym typeface="Libre Franklin"/>
                        </a:rPr>
                        <a:t>[Número de personal]</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r h="505900">
                <a:tc vMerge="1"/>
                <a:tc>
                  <a:txBody>
                    <a:bodyPr/>
                    <a:lstStyle/>
                    <a:p>
                      <a:pPr indent="0" lvl="0" marL="0" marR="0" rtl="0" algn="l">
                        <a:lnSpc>
                          <a:spcPct val="140025"/>
                        </a:lnSpc>
                        <a:spcBef>
                          <a:spcPts val="0"/>
                        </a:spcBef>
                        <a:spcAft>
                          <a:spcPts val="0"/>
                        </a:spcAft>
                        <a:buNone/>
                      </a:pPr>
                      <a:r>
                        <a:rPr lang="en-US" sz="1599" u="none" cap="none" strike="noStrike">
                          <a:solidFill>
                            <a:srgbClr val="F2F2F2"/>
                          </a:solidFill>
                          <a:latin typeface="Libre Franklin"/>
                          <a:ea typeface="Libre Franklin"/>
                          <a:cs typeface="Libre Franklin"/>
                          <a:sym typeface="Libre Franklin"/>
                        </a:rPr>
                        <a:t>Presupuesto anual de la organización</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618ECE"/>
                    </a:solidFill>
                  </a:tcPr>
                </a:tc>
                <a:tc>
                  <a:txBody>
                    <a:bodyPr/>
                    <a:lstStyle/>
                    <a:p>
                      <a:pPr indent="0" lvl="0" marL="0" marR="0" rtl="0" algn="ctr">
                        <a:lnSpc>
                          <a:spcPct val="140025"/>
                        </a:lnSpc>
                        <a:spcBef>
                          <a:spcPts val="0"/>
                        </a:spcBef>
                        <a:spcAft>
                          <a:spcPts val="0"/>
                        </a:spcAft>
                        <a:buNone/>
                      </a:pPr>
                      <a:r>
                        <a:rPr lang="en-US" sz="1599" u="none" cap="none" strike="noStrike">
                          <a:solidFill>
                            <a:srgbClr val="2C59B7"/>
                          </a:solidFill>
                          <a:latin typeface="Libre Franklin"/>
                          <a:ea typeface="Libre Franklin"/>
                          <a:cs typeface="Libre Franklin"/>
                          <a:sym typeface="Libre Franklin"/>
                        </a:rPr>
                        <a:t> [Presupuesto disponible para el año]</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r h="505900">
                <a:tc rowSpan="3">
                  <a:txBody>
                    <a:bodyPr/>
                    <a:lstStyle/>
                    <a:p>
                      <a:pPr indent="0" lvl="0" marL="0" marR="0" rtl="0" algn="ctr">
                        <a:lnSpc>
                          <a:spcPct val="203545"/>
                        </a:lnSpc>
                        <a:spcBef>
                          <a:spcPts val="0"/>
                        </a:spcBef>
                        <a:spcAft>
                          <a:spcPts val="0"/>
                        </a:spcAft>
                        <a:buNone/>
                      </a:pPr>
                      <a:r>
                        <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9525">
                      <a:solidFill>
                        <a:srgbClr val="D9D9D9"/>
                      </a:solidFill>
                      <a:prstDash val="solid"/>
                      <a:round/>
                      <a:headEnd len="sm" w="sm" type="none"/>
                      <a:tailEnd len="sm" w="sm" type="none"/>
                    </a:lnT>
                    <a:lnB cap="flat" cmpd="sng" w="9525">
                      <a:solidFill>
                        <a:srgbClr val="D9D9D9"/>
                      </a:solidFill>
                      <a:prstDash val="solid"/>
                      <a:round/>
                      <a:headEnd len="sm" w="sm" type="none"/>
                      <a:tailEnd len="sm" w="sm" type="none"/>
                    </a:lnB>
                    <a:solidFill>
                      <a:srgbClr val="2C59B7"/>
                    </a:solidFill>
                  </a:tcPr>
                </a:tc>
                <a:tc>
                  <a:txBody>
                    <a:bodyPr/>
                    <a:lstStyle/>
                    <a:p>
                      <a:pPr indent="0" lvl="0" marL="0" marR="0" rtl="0" algn="l">
                        <a:lnSpc>
                          <a:spcPct val="140025"/>
                        </a:lnSpc>
                        <a:spcBef>
                          <a:spcPts val="0"/>
                        </a:spcBef>
                        <a:spcAft>
                          <a:spcPts val="0"/>
                        </a:spcAft>
                        <a:buNone/>
                      </a:pPr>
                      <a:r>
                        <a:rPr lang="en-US" sz="1599" u="none" cap="none" strike="noStrike">
                          <a:solidFill>
                            <a:srgbClr val="F2F2F2"/>
                          </a:solidFill>
                          <a:latin typeface="Libre Franklin"/>
                          <a:ea typeface="Libre Franklin"/>
                          <a:cs typeface="Libre Franklin"/>
                          <a:sym typeface="Libre Franklin"/>
                        </a:rPr>
                        <a:t>País de su registro legal</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486EC8"/>
                    </a:solidFill>
                  </a:tcPr>
                </a:tc>
                <a:tc>
                  <a:txBody>
                    <a:bodyPr/>
                    <a:lstStyle/>
                    <a:p>
                      <a:pPr indent="0" lvl="0" marL="0" marR="0" rtl="0" algn="ctr">
                        <a:lnSpc>
                          <a:spcPct val="140025"/>
                        </a:lnSpc>
                        <a:spcBef>
                          <a:spcPts val="0"/>
                        </a:spcBef>
                        <a:spcAft>
                          <a:spcPts val="0"/>
                        </a:spcAft>
                        <a:buNone/>
                      </a:pPr>
                      <a:r>
                        <a:rPr lang="en-US" sz="1599" u="none" cap="none" strike="noStrike">
                          <a:solidFill>
                            <a:srgbClr val="486EC8"/>
                          </a:solidFill>
                          <a:latin typeface="Libre Franklin"/>
                          <a:ea typeface="Libre Franklin"/>
                          <a:cs typeface="Libre Franklin"/>
                          <a:sym typeface="Libre Franklin"/>
                        </a:rPr>
                        <a:t> [Donde la organización está registrada].</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r h="505900">
                <a:tc vMerge="1"/>
                <a:tc>
                  <a:txBody>
                    <a:bodyPr/>
                    <a:lstStyle/>
                    <a:p>
                      <a:pPr indent="0" lvl="0" marL="0" marR="0" rtl="0" algn="l">
                        <a:lnSpc>
                          <a:spcPct val="140025"/>
                        </a:lnSpc>
                        <a:spcBef>
                          <a:spcPts val="0"/>
                        </a:spcBef>
                        <a:spcAft>
                          <a:spcPts val="0"/>
                        </a:spcAft>
                        <a:buNone/>
                      </a:pPr>
                      <a:r>
                        <a:rPr lang="en-US" sz="1599" u="none" cap="none" strike="noStrike">
                          <a:solidFill>
                            <a:srgbClr val="F2F2F2"/>
                          </a:solidFill>
                          <a:latin typeface="Libre Franklin"/>
                          <a:ea typeface="Libre Franklin"/>
                          <a:cs typeface="Libre Franklin"/>
                          <a:sym typeface="Libre Franklin"/>
                        </a:rPr>
                        <a:t>País donde se encuentra su sede</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486EC8"/>
                    </a:solidFill>
                  </a:tcPr>
                </a:tc>
                <a:tc>
                  <a:txBody>
                    <a:bodyPr/>
                    <a:lstStyle/>
                    <a:p>
                      <a:pPr indent="0" lvl="0" marL="0" marR="0" rtl="0" algn="ctr">
                        <a:lnSpc>
                          <a:spcPct val="140025"/>
                        </a:lnSpc>
                        <a:spcBef>
                          <a:spcPts val="0"/>
                        </a:spcBef>
                        <a:spcAft>
                          <a:spcPts val="0"/>
                        </a:spcAft>
                        <a:buNone/>
                      </a:pPr>
                      <a:r>
                        <a:rPr lang="en-US" sz="1599" u="none" cap="none" strike="noStrike">
                          <a:solidFill>
                            <a:srgbClr val="486EC8"/>
                          </a:solidFill>
                          <a:latin typeface="Libre Franklin"/>
                          <a:ea typeface="Libre Franklin"/>
                          <a:cs typeface="Libre Franklin"/>
                          <a:sym typeface="Libre Franklin"/>
                        </a:rPr>
                        <a:t> [Donde se encuentra su sede principal].</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r h="505900">
                <a:tc vMerge="1"/>
                <a:tc>
                  <a:txBody>
                    <a:bodyPr/>
                    <a:lstStyle/>
                    <a:p>
                      <a:pPr indent="0" lvl="0" marL="0" marR="0" rtl="0" algn="l">
                        <a:lnSpc>
                          <a:spcPct val="140025"/>
                        </a:lnSpc>
                        <a:spcBef>
                          <a:spcPts val="0"/>
                        </a:spcBef>
                        <a:spcAft>
                          <a:spcPts val="0"/>
                        </a:spcAft>
                        <a:buNone/>
                      </a:pPr>
                      <a:r>
                        <a:rPr lang="en-US" sz="1599" u="none" cap="none" strike="noStrike">
                          <a:solidFill>
                            <a:srgbClr val="F2F2F2"/>
                          </a:solidFill>
                          <a:latin typeface="Libre Franklin"/>
                          <a:ea typeface="Libre Franklin"/>
                          <a:cs typeface="Libre Franklin"/>
                          <a:sym typeface="Libre Franklin"/>
                        </a:rPr>
                        <a:t>Su geografía de operación</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486EC8"/>
                    </a:solidFill>
                  </a:tcPr>
                </a:tc>
                <a:tc>
                  <a:txBody>
                    <a:bodyPr/>
                    <a:lstStyle/>
                    <a:p>
                      <a:pPr indent="0" lvl="0" marL="0" marR="0" rtl="0" algn="ctr">
                        <a:lnSpc>
                          <a:spcPct val="140025"/>
                        </a:lnSpc>
                        <a:spcBef>
                          <a:spcPts val="0"/>
                        </a:spcBef>
                        <a:spcAft>
                          <a:spcPts val="0"/>
                        </a:spcAft>
                        <a:buNone/>
                      </a:pPr>
                      <a:r>
                        <a:rPr lang="en-US" sz="1599" u="none" cap="none" strike="noStrike">
                          <a:solidFill>
                            <a:srgbClr val="486EC8"/>
                          </a:solidFill>
                          <a:latin typeface="Libre Franklin"/>
                          <a:ea typeface="Libre Franklin"/>
                          <a:cs typeface="Libre Franklin"/>
                          <a:sym typeface="Libre Franklin"/>
                        </a:rPr>
                        <a:t>[Países o regiones en los que operan].</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r h="505900">
                <a:tc rowSpan="4">
                  <a:txBody>
                    <a:bodyPr/>
                    <a:lstStyle/>
                    <a:p>
                      <a:pPr indent="0" lvl="0" marL="0" marR="0" rtl="0" algn="ctr">
                        <a:lnSpc>
                          <a:spcPct val="203545"/>
                        </a:lnSpc>
                        <a:spcBef>
                          <a:spcPts val="0"/>
                        </a:spcBef>
                        <a:spcAft>
                          <a:spcPts val="0"/>
                        </a:spcAft>
                        <a:buNone/>
                      </a:pPr>
                      <a:r>
                        <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9525">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2C59B7"/>
                    </a:solidFill>
                  </a:tcPr>
                </a:tc>
                <a:tc>
                  <a:txBody>
                    <a:bodyPr/>
                    <a:lstStyle/>
                    <a:p>
                      <a:pPr indent="0" lvl="0" marL="0" marR="0" rtl="0" algn="l">
                        <a:lnSpc>
                          <a:spcPct val="140025"/>
                        </a:lnSpc>
                        <a:spcBef>
                          <a:spcPts val="0"/>
                        </a:spcBef>
                        <a:spcAft>
                          <a:spcPts val="0"/>
                        </a:spcAft>
                        <a:buNone/>
                      </a:pPr>
                      <a:r>
                        <a:rPr lang="en-US" sz="1599" u="none" cap="none" strike="noStrike">
                          <a:solidFill>
                            <a:srgbClr val="F2F2F2"/>
                          </a:solidFill>
                          <a:latin typeface="Libre Franklin"/>
                          <a:ea typeface="Libre Franklin"/>
                          <a:cs typeface="Libre Franklin"/>
                          <a:sym typeface="Libre Franklin"/>
                        </a:rPr>
                        <a:t>En qué fase se encuentra su programa</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618ECE"/>
                    </a:solidFill>
                  </a:tcPr>
                </a:tc>
                <a:tc>
                  <a:txBody>
                    <a:bodyPr/>
                    <a:lstStyle/>
                    <a:p>
                      <a:pPr indent="0" lvl="0" marL="0" marR="0" rtl="0" algn="ctr">
                        <a:lnSpc>
                          <a:spcPct val="140025"/>
                        </a:lnSpc>
                        <a:spcBef>
                          <a:spcPts val="0"/>
                        </a:spcBef>
                        <a:spcAft>
                          <a:spcPts val="0"/>
                        </a:spcAft>
                        <a:buNone/>
                      </a:pPr>
                      <a:r>
                        <a:rPr lang="en-US" sz="1599" u="none" cap="none" strike="noStrike">
                          <a:solidFill>
                            <a:srgbClr val="486EC8"/>
                          </a:solidFill>
                          <a:latin typeface="Libre Franklin"/>
                          <a:ea typeface="Libre Franklin"/>
                          <a:cs typeface="Libre Franklin"/>
                          <a:sym typeface="Libre Franklin"/>
                        </a:rPr>
                        <a:t>[¿Están en fase de idea, piloto o escala?]</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r h="505900">
                <a:tc vMerge="1"/>
                <a:tc>
                  <a:txBody>
                    <a:bodyPr/>
                    <a:lstStyle/>
                    <a:p>
                      <a:pPr indent="0" lvl="0" marL="0" marR="0" rtl="0" algn="l">
                        <a:lnSpc>
                          <a:spcPct val="140025"/>
                        </a:lnSpc>
                        <a:spcBef>
                          <a:spcPts val="0"/>
                        </a:spcBef>
                        <a:spcAft>
                          <a:spcPts val="0"/>
                        </a:spcAft>
                        <a:buNone/>
                      </a:pPr>
                      <a:r>
                        <a:rPr lang="en-US" sz="1599" u="none" cap="none" strike="noStrike">
                          <a:solidFill>
                            <a:srgbClr val="F2F2F2"/>
                          </a:solidFill>
                          <a:latin typeface="Libre Franklin"/>
                          <a:ea typeface="Libre Franklin"/>
                          <a:cs typeface="Libre Franklin"/>
                          <a:sym typeface="Libre Franklin"/>
                        </a:rPr>
                        <a:t>¿Para qué busca dinero (agricultura, educación, etc.)?</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618ECE"/>
                    </a:solidFill>
                  </a:tcPr>
                </a:tc>
                <a:tc>
                  <a:txBody>
                    <a:bodyPr/>
                    <a:lstStyle/>
                    <a:p>
                      <a:pPr indent="0" lvl="0" marL="0" marR="0" rtl="0" algn="ctr">
                        <a:lnSpc>
                          <a:spcPct val="140025"/>
                        </a:lnSpc>
                        <a:spcBef>
                          <a:spcPts val="0"/>
                        </a:spcBef>
                        <a:spcAft>
                          <a:spcPts val="0"/>
                        </a:spcAft>
                        <a:buNone/>
                      </a:pPr>
                      <a:r>
                        <a:rPr lang="en-US" sz="1599" u="none" cap="none" strike="noStrike">
                          <a:solidFill>
                            <a:srgbClr val="486EC8"/>
                          </a:solidFill>
                          <a:latin typeface="Libre Franklin"/>
                          <a:ea typeface="Libre Franklin"/>
                          <a:cs typeface="Libre Franklin"/>
                          <a:sym typeface="Libre Franklin"/>
                        </a:rPr>
                        <a:t>[Propósito del financiamiento solicitado].</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r h="505900">
                <a:tc vMerge="1"/>
                <a:tc>
                  <a:txBody>
                    <a:bodyPr/>
                    <a:lstStyle/>
                    <a:p>
                      <a:pPr indent="0" lvl="0" marL="0" marR="0" rtl="0" algn="l">
                        <a:lnSpc>
                          <a:spcPct val="140025"/>
                        </a:lnSpc>
                        <a:spcBef>
                          <a:spcPts val="0"/>
                        </a:spcBef>
                        <a:spcAft>
                          <a:spcPts val="0"/>
                        </a:spcAft>
                        <a:buNone/>
                      </a:pPr>
                      <a:r>
                        <a:rPr lang="en-US" sz="1599" u="none" cap="none" strike="noStrike">
                          <a:solidFill>
                            <a:srgbClr val="F2F2F2"/>
                          </a:solidFill>
                          <a:latin typeface="Libre Franklin"/>
                          <a:ea typeface="Libre Franklin"/>
                          <a:cs typeface="Libre Franklin"/>
                          <a:sym typeface="Libre Franklin"/>
                        </a:rPr>
                        <a:t>Tamaño máximo y mínimo de subvención</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618ECE"/>
                    </a:solidFill>
                  </a:tcPr>
                </a:tc>
                <a:tc>
                  <a:txBody>
                    <a:bodyPr/>
                    <a:lstStyle/>
                    <a:p>
                      <a:pPr indent="0" lvl="0" marL="0" marR="0" rtl="0" algn="ctr">
                        <a:lnSpc>
                          <a:spcPct val="140025"/>
                        </a:lnSpc>
                        <a:spcBef>
                          <a:spcPts val="0"/>
                        </a:spcBef>
                        <a:spcAft>
                          <a:spcPts val="0"/>
                        </a:spcAft>
                        <a:buNone/>
                      </a:pPr>
                      <a:r>
                        <a:rPr lang="en-US" sz="1599" u="none" cap="none" strike="noStrike">
                          <a:solidFill>
                            <a:srgbClr val="486EC8"/>
                          </a:solidFill>
                          <a:latin typeface="Libre Franklin"/>
                          <a:ea typeface="Libre Franklin"/>
                          <a:cs typeface="Libre Franklin"/>
                          <a:sym typeface="Libre Franklin"/>
                        </a:rPr>
                        <a:t> [Rango de monto que aceptan como subvención]</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r h="505900">
                <a:tc vMerge="1"/>
                <a:tc>
                  <a:txBody>
                    <a:bodyPr/>
                    <a:lstStyle/>
                    <a:p>
                      <a:pPr indent="0" lvl="0" marL="0" marR="0" rtl="0" algn="l">
                        <a:lnSpc>
                          <a:spcPct val="140025"/>
                        </a:lnSpc>
                        <a:spcBef>
                          <a:spcPts val="0"/>
                        </a:spcBef>
                        <a:spcAft>
                          <a:spcPts val="0"/>
                        </a:spcAft>
                        <a:buNone/>
                      </a:pPr>
                      <a:r>
                        <a:rPr lang="en-US" sz="1599" u="none" cap="none" strike="noStrike">
                          <a:solidFill>
                            <a:srgbClr val="F2F2F2"/>
                          </a:solidFill>
                          <a:latin typeface="Libre Franklin"/>
                          <a:ea typeface="Libre Franklin"/>
                          <a:cs typeface="Libre Franklin"/>
                          <a:sym typeface="Libre Franklin"/>
                        </a:rPr>
                        <a:t>¿Disponen de fondos complementarios?</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618ECE"/>
                    </a:solidFill>
                  </a:tcPr>
                </a:tc>
                <a:tc>
                  <a:txBody>
                    <a:bodyPr/>
                    <a:lstStyle/>
                    <a:p>
                      <a:pPr indent="0" lvl="0" marL="0" marR="0" rtl="0" algn="ctr">
                        <a:lnSpc>
                          <a:spcPct val="140025"/>
                        </a:lnSpc>
                        <a:spcBef>
                          <a:spcPts val="0"/>
                        </a:spcBef>
                        <a:spcAft>
                          <a:spcPts val="0"/>
                        </a:spcAft>
                        <a:buNone/>
                      </a:pPr>
                      <a:r>
                        <a:rPr lang="en-US" sz="1599" u="none" cap="none" strike="noStrike">
                          <a:solidFill>
                            <a:srgbClr val="486EC8"/>
                          </a:solidFill>
                          <a:latin typeface="Libre Franklin"/>
                          <a:ea typeface="Libre Franklin"/>
                          <a:cs typeface="Libre Franklin"/>
                          <a:sym typeface="Libre Franklin"/>
                        </a:rPr>
                        <a:t>[Sí o No]</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r h="505900">
                <a:tc rowSpan="3">
                  <a:txBody>
                    <a:bodyPr/>
                    <a:lstStyle/>
                    <a:p>
                      <a:pPr indent="0" lvl="0" marL="0" marR="0" rtl="0" algn="ctr">
                        <a:lnSpc>
                          <a:spcPct val="203545"/>
                        </a:lnSpc>
                        <a:spcBef>
                          <a:spcPts val="0"/>
                        </a:spcBef>
                        <a:spcAft>
                          <a:spcPts val="0"/>
                        </a:spcAft>
                        <a:buNone/>
                      </a:pPr>
                      <a:r>
                        <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2C59B7"/>
                    </a:solidFill>
                  </a:tcPr>
                </a:tc>
                <a:tc>
                  <a:txBody>
                    <a:bodyPr/>
                    <a:lstStyle/>
                    <a:p>
                      <a:pPr indent="0" lvl="0" marL="0" marR="0" rtl="0" algn="l">
                        <a:lnSpc>
                          <a:spcPct val="140025"/>
                        </a:lnSpc>
                        <a:spcBef>
                          <a:spcPts val="0"/>
                        </a:spcBef>
                        <a:spcAft>
                          <a:spcPts val="0"/>
                        </a:spcAft>
                        <a:buNone/>
                      </a:pPr>
                      <a:r>
                        <a:rPr lang="en-US" sz="1599" u="none" cap="none" strike="noStrike">
                          <a:solidFill>
                            <a:srgbClr val="F2F2F2"/>
                          </a:solidFill>
                          <a:latin typeface="Libre Franklin"/>
                          <a:ea typeface="Libre Franklin"/>
                          <a:cs typeface="Libre Franklin"/>
                          <a:sym typeface="Libre Franklin"/>
                        </a:rPr>
                        <a:t>Nivel de innovación</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486EC8"/>
                    </a:solidFill>
                  </a:tcPr>
                </a:tc>
                <a:tc>
                  <a:txBody>
                    <a:bodyPr/>
                    <a:lstStyle/>
                    <a:p>
                      <a:pPr indent="0" lvl="0" marL="0" marR="0" rtl="0" algn="ctr">
                        <a:lnSpc>
                          <a:spcPct val="140025"/>
                        </a:lnSpc>
                        <a:spcBef>
                          <a:spcPts val="0"/>
                        </a:spcBef>
                        <a:spcAft>
                          <a:spcPts val="0"/>
                        </a:spcAft>
                        <a:buNone/>
                      </a:pPr>
                      <a:r>
                        <a:rPr lang="en-US" sz="1599" u="none" cap="none" strike="noStrike">
                          <a:solidFill>
                            <a:srgbClr val="486EC8"/>
                          </a:solidFill>
                          <a:latin typeface="Libre Franklin"/>
                          <a:ea typeface="Libre Franklin"/>
                          <a:cs typeface="Libre Franklin"/>
                          <a:sym typeface="Libre Franklin"/>
                        </a:rPr>
                        <a:t> [Indica el nivel de innovación que la organización busca o aplica].</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r h="505900">
                <a:tc vMerge="1"/>
                <a:tc>
                  <a:txBody>
                    <a:bodyPr/>
                    <a:lstStyle/>
                    <a:p>
                      <a:pPr indent="0" lvl="0" marL="0" marR="0" rtl="0" algn="l">
                        <a:lnSpc>
                          <a:spcPct val="140025"/>
                        </a:lnSpc>
                        <a:spcBef>
                          <a:spcPts val="0"/>
                        </a:spcBef>
                        <a:spcAft>
                          <a:spcPts val="0"/>
                        </a:spcAft>
                        <a:buNone/>
                      </a:pPr>
                      <a:r>
                        <a:rPr lang="en-US" sz="1599" u="none" cap="none" strike="noStrike">
                          <a:solidFill>
                            <a:srgbClr val="F2F2F2"/>
                          </a:solidFill>
                          <a:latin typeface="Libre Franklin"/>
                          <a:ea typeface="Libre Franklin"/>
                          <a:cs typeface="Libre Franklin"/>
                          <a:sym typeface="Libre Franklin"/>
                        </a:rPr>
                        <a:t>Interés en/potencial de escalar</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486EC8"/>
                    </a:solidFill>
                  </a:tcPr>
                </a:tc>
                <a:tc>
                  <a:txBody>
                    <a:bodyPr/>
                    <a:lstStyle/>
                    <a:p>
                      <a:pPr indent="0" lvl="0" marL="0" marR="0" rtl="0" algn="ctr">
                        <a:lnSpc>
                          <a:spcPct val="140025"/>
                        </a:lnSpc>
                        <a:spcBef>
                          <a:spcPts val="0"/>
                        </a:spcBef>
                        <a:spcAft>
                          <a:spcPts val="0"/>
                        </a:spcAft>
                        <a:buNone/>
                      </a:pPr>
                      <a:r>
                        <a:rPr lang="en-US" sz="1599" u="none" cap="none" strike="noStrike">
                          <a:solidFill>
                            <a:srgbClr val="486EC8"/>
                          </a:solidFill>
                          <a:latin typeface="Libre Franklin"/>
                          <a:ea typeface="Libre Franklin"/>
                          <a:cs typeface="Libre Franklin"/>
                          <a:sym typeface="Libre Franklin"/>
                        </a:rPr>
                        <a:t>[Interés o potencial de expandir su impacto].</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r h="505900">
                <a:tc vMerge="1"/>
                <a:tc>
                  <a:txBody>
                    <a:bodyPr/>
                    <a:lstStyle/>
                    <a:p>
                      <a:pPr indent="0" lvl="0" marL="0" marR="0" rtl="0" algn="l">
                        <a:lnSpc>
                          <a:spcPct val="140025"/>
                        </a:lnSpc>
                        <a:spcBef>
                          <a:spcPts val="0"/>
                        </a:spcBef>
                        <a:spcAft>
                          <a:spcPts val="0"/>
                        </a:spcAft>
                        <a:buNone/>
                      </a:pPr>
                      <a:r>
                        <a:rPr lang="en-US" sz="1599" u="none" cap="none" strike="noStrike">
                          <a:solidFill>
                            <a:srgbClr val="F2F2F2"/>
                          </a:solidFill>
                          <a:latin typeface="Libre Franklin"/>
                          <a:ea typeface="Libre Franklin"/>
                          <a:cs typeface="Libre Franklin"/>
                          <a:sym typeface="Libre Franklin"/>
                        </a:rPr>
                        <a:t>Datos de evaluación (actividades vs. impacto)</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486EC8"/>
                    </a:solidFill>
                  </a:tcPr>
                </a:tc>
                <a:tc>
                  <a:txBody>
                    <a:bodyPr/>
                    <a:lstStyle/>
                    <a:p>
                      <a:pPr indent="0" lvl="0" marL="0" marR="0" rtl="0" algn="ctr">
                        <a:lnSpc>
                          <a:spcPct val="140025"/>
                        </a:lnSpc>
                        <a:spcBef>
                          <a:spcPts val="0"/>
                        </a:spcBef>
                        <a:spcAft>
                          <a:spcPts val="0"/>
                        </a:spcAft>
                        <a:buNone/>
                      </a:pPr>
                      <a:r>
                        <a:rPr lang="en-US" sz="1599" u="none" cap="none" strike="noStrike">
                          <a:solidFill>
                            <a:srgbClr val="486EC8"/>
                          </a:solidFill>
                          <a:latin typeface="Libre Franklin"/>
                          <a:ea typeface="Libre Franklin"/>
                          <a:cs typeface="Libre Franklin"/>
                          <a:sym typeface="Libre Franklin"/>
                        </a:rPr>
                        <a:t>[Menciona datos, como impacto medido en proyectos anteriores].</a:t>
                      </a:r>
                      <a:endParaRPr sz="1100" u="none" cap="none" strike="noStrike"/>
                    </a:p>
                  </a:txBody>
                  <a:tcPr marT="102700" marB="102700" marR="102700" marL="102700" anchor="ctr">
                    <a:lnL cap="flat" cmpd="sng" w="17100">
                      <a:solidFill>
                        <a:srgbClr val="D9D9D9"/>
                      </a:solidFill>
                      <a:prstDash val="solid"/>
                      <a:round/>
                      <a:headEnd len="sm" w="sm" type="none"/>
                      <a:tailEnd len="sm" w="sm" type="none"/>
                    </a:lnL>
                    <a:lnR cap="flat" cmpd="sng" w="17100">
                      <a:solidFill>
                        <a:srgbClr val="D9D9D9"/>
                      </a:solidFill>
                      <a:prstDash val="solid"/>
                      <a:round/>
                      <a:headEnd len="sm" w="sm" type="none"/>
                      <a:tailEnd len="sm" w="sm" type="none"/>
                    </a:lnR>
                    <a:lnT cap="flat" cmpd="sng" w="17100">
                      <a:solidFill>
                        <a:srgbClr val="D9D9D9"/>
                      </a:solidFill>
                      <a:prstDash val="solid"/>
                      <a:round/>
                      <a:headEnd len="sm" w="sm" type="none"/>
                      <a:tailEnd len="sm" w="sm" type="none"/>
                    </a:lnT>
                    <a:lnB cap="flat" cmpd="sng" w="17100">
                      <a:solidFill>
                        <a:srgbClr val="D9D9D9"/>
                      </a:solidFill>
                      <a:prstDash val="solid"/>
                      <a:round/>
                      <a:headEnd len="sm" w="sm" type="none"/>
                      <a:tailEnd len="sm" w="sm" type="none"/>
                    </a:lnB>
                    <a:solidFill>
                      <a:srgbClr val="FFFFFF"/>
                    </a:solidFill>
                  </a:tcPr>
                </a:tc>
              </a:tr>
            </a:tbl>
          </a:graphicData>
        </a:graphic>
      </p:graphicFrame>
      <p:sp>
        <p:nvSpPr>
          <p:cNvPr id="189" name="Google Shape;189;p7"/>
          <p:cNvSpPr txBox="1"/>
          <p:nvPr/>
        </p:nvSpPr>
        <p:spPr>
          <a:xfrm rot="-5400000">
            <a:off x="362338" y="3474978"/>
            <a:ext cx="1846426" cy="207645"/>
          </a:xfrm>
          <a:prstGeom prst="rect">
            <a:avLst/>
          </a:prstGeom>
          <a:noFill/>
          <a:ln>
            <a:noFill/>
          </a:ln>
        </p:spPr>
        <p:txBody>
          <a:bodyPr anchorCtr="0" anchor="t" bIns="0" lIns="0" spcFirstLastPara="1" rIns="0" wrap="square" tIns="0">
            <a:spAutoFit/>
          </a:bodyPr>
          <a:lstStyle/>
          <a:p>
            <a:pPr indent="0" lvl="0" marL="0" marR="0" rtl="0" algn="ctr">
              <a:lnSpc>
                <a:spcPct val="139916"/>
              </a:lnSpc>
              <a:spcBef>
                <a:spcPts val="0"/>
              </a:spcBef>
              <a:spcAft>
                <a:spcPts val="0"/>
              </a:spcAft>
              <a:buNone/>
            </a:pPr>
            <a:r>
              <a:rPr b="0" i="0" lang="en-US" sz="1200" u="none" cap="none" strike="noStrike">
                <a:solidFill>
                  <a:srgbClr val="F2F2F2"/>
                </a:solidFill>
                <a:latin typeface="Libre Franklin"/>
                <a:ea typeface="Libre Franklin"/>
                <a:cs typeface="Libre Franklin"/>
                <a:sym typeface="Libre Franklin"/>
              </a:rPr>
              <a:t>Información general</a:t>
            </a:r>
            <a:endParaRPr/>
          </a:p>
        </p:txBody>
      </p:sp>
      <p:sp>
        <p:nvSpPr>
          <p:cNvPr id="190" name="Google Shape;190;p7"/>
          <p:cNvSpPr txBox="1"/>
          <p:nvPr/>
        </p:nvSpPr>
        <p:spPr>
          <a:xfrm rot="-5400000">
            <a:off x="564634" y="5510836"/>
            <a:ext cx="1441833" cy="207645"/>
          </a:xfrm>
          <a:prstGeom prst="rect">
            <a:avLst/>
          </a:prstGeom>
          <a:noFill/>
          <a:ln>
            <a:noFill/>
          </a:ln>
        </p:spPr>
        <p:txBody>
          <a:bodyPr anchorCtr="0" anchor="t" bIns="0" lIns="0" spcFirstLastPara="1" rIns="0" wrap="square" tIns="0">
            <a:spAutoFit/>
          </a:bodyPr>
          <a:lstStyle/>
          <a:p>
            <a:pPr indent="0" lvl="0" marL="0" marR="0" rtl="0" algn="ctr">
              <a:lnSpc>
                <a:spcPct val="139916"/>
              </a:lnSpc>
              <a:spcBef>
                <a:spcPts val="0"/>
              </a:spcBef>
              <a:spcAft>
                <a:spcPts val="0"/>
              </a:spcAft>
              <a:buNone/>
            </a:pPr>
            <a:r>
              <a:rPr b="0" i="0" lang="en-US" sz="1200" u="none" cap="none" strike="noStrike">
                <a:solidFill>
                  <a:srgbClr val="F2F2F2"/>
                </a:solidFill>
                <a:latin typeface="Libre Franklin"/>
                <a:ea typeface="Libre Franklin"/>
                <a:cs typeface="Libre Franklin"/>
                <a:sym typeface="Libre Franklin"/>
              </a:rPr>
              <a:t>Geográfico y legal</a:t>
            </a:r>
            <a:endParaRPr/>
          </a:p>
        </p:txBody>
      </p:sp>
      <p:sp>
        <p:nvSpPr>
          <p:cNvPr id="191" name="Google Shape;191;p7"/>
          <p:cNvSpPr txBox="1"/>
          <p:nvPr/>
        </p:nvSpPr>
        <p:spPr>
          <a:xfrm rot="-5400000">
            <a:off x="274226" y="7170688"/>
            <a:ext cx="2041699" cy="371475"/>
          </a:xfrm>
          <a:prstGeom prst="rect">
            <a:avLst/>
          </a:prstGeom>
          <a:noFill/>
          <a:ln>
            <a:noFill/>
          </a:ln>
        </p:spPr>
        <p:txBody>
          <a:bodyPr anchorCtr="0" anchor="t" bIns="0" lIns="0" spcFirstLastPara="1" rIns="0" wrap="square" tIns="0">
            <a:spAutoFit/>
          </a:bodyPr>
          <a:lstStyle/>
          <a:p>
            <a:pPr indent="0" lvl="0" marL="0" marR="0" rtl="0" algn="ctr">
              <a:lnSpc>
                <a:spcPct val="120000"/>
              </a:lnSpc>
              <a:spcBef>
                <a:spcPts val="0"/>
              </a:spcBef>
              <a:spcAft>
                <a:spcPts val="0"/>
              </a:spcAft>
              <a:buNone/>
            </a:pPr>
            <a:r>
              <a:rPr b="0" i="0" lang="en-US" sz="1200" u="none" cap="none" strike="noStrike">
                <a:solidFill>
                  <a:srgbClr val="F2F2F2"/>
                </a:solidFill>
                <a:latin typeface="Libre Franklin"/>
                <a:ea typeface="Libre Franklin"/>
                <a:cs typeface="Libre Franklin"/>
                <a:sym typeface="Libre Franklin"/>
              </a:rPr>
              <a:t>Operativos y de financiamiento</a:t>
            </a:r>
            <a:endParaRPr/>
          </a:p>
        </p:txBody>
      </p:sp>
      <p:sp>
        <p:nvSpPr>
          <p:cNvPr id="192" name="Google Shape;192;p7"/>
          <p:cNvSpPr txBox="1"/>
          <p:nvPr/>
        </p:nvSpPr>
        <p:spPr>
          <a:xfrm rot="-5400000">
            <a:off x="552092" y="8979312"/>
            <a:ext cx="1485965" cy="371475"/>
          </a:xfrm>
          <a:prstGeom prst="rect">
            <a:avLst/>
          </a:prstGeom>
          <a:noFill/>
          <a:ln>
            <a:noFill/>
          </a:ln>
        </p:spPr>
        <p:txBody>
          <a:bodyPr anchorCtr="0" anchor="t" bIns="0" lIns="0" spcFirstLastPara="1" rIns="0" wrap="square" tIns="0">
            <a:spAutoFit/>
          </a:bodyPr>
          <a:lstStyle/>
          <a:p>
            <a:pPr indent="0" lvl="0" marL="0" marR="0" rtl="0" algn="ctr">
              <a:lnSpc>
                <a:spcPct val="120000"/>
              </a:lnSpc>
              <a:spcBef>
                <a:spcPts val="0"/>
              </a:spcBef>
              <a:spcAft>
                <a:spcPts val="0"/>
              </a:spcAft>
              <a:buNone/>
            </a:pPr>
            <a:r>
              <a:rPr b="0" i="0" lang="en-US" sz="1200" u="none" cap="none" strike="noStrike">
                <a:solidFill>
                  <a:srgbClr val="F2F2F2"/>
                </a:solidFill>
                <a:latin typeface="Libre Franklin"/>
                <a:ea typeface="Libre Franklin"/>
                <a:cs typeface="Libre Franklin"/>
                <a:sym typeface="Libre Franklin"/>
              </a:rPr>
              <a:t>Innovación e impacto</a:t>
            </a:r>
            <a:endParaRPr/>
          </a:p>
        </p:txBody>
      </p:sp>
      <p:sp>
        <p:nvSpPr>
          <p:cNvPr id="193" name="Google Shape;193;p7"/>
          <p:cNvSpPr/>
          <p:nvPr/>
        </p:nvSpPr>
        <p:spPr>
          <a:xfrm>
            <a:off x="15180988" y="639344"/>
            <a:ext cx="2298781" cy="778712"/>
          </a:xfrm>
          <a:custGeom>
            <a:rect b="b" l="l" r="r" t="t"/>
            <a:pathLst>
              <a:path extrusionOk="0" h="778712" w="2298781">
                <a:moveTo>
                  <a:pt x="0" y="0"/>
                </a:moveTo>
                <a:lnTo>
                  <a:pt x="2298780" y="0"/>
                </a:lnTo>
                <a:lnTo>
                  <a:pt x="2298780" y="778712"/>
                </a:lnTo>
                <a:lnTo>
                  <a:pt x="0" y="778712"/>
                </a:lnTo>
                <a:lnTo>
                  <a:pt x="0" y="0"/>
                </a:lnTo>
                <a:close/>
              </a:path>
            </a:pathLst>
          </a:custGeom>
          <a:blipFill rotWithShape="1">
            <a:blip r:embed="rId3">
              <a:alphaModFix/>
            </a:blip>
            <a:stretch>
              <a:fillRect b="0" l="0" r="0" t="0"/>
            </a:stretch>
          </a:blipFill>
          <a:ln>
            <a:noFill/>
          </a:ln>
        </p:spPr>
      </p:sp>
      <p:sp>
        <p:nvSpPr>
          <p:cNvPr id="194" name="Google Shape;194;p7"/>
          <p:cNvSpPr txBox="1"/>
          <p:nvPr/>
        </p:nvSpPr>
        <p:spPr>
          <a:xfrm>
            <a:off x="1028700" y="1095860"/>
            <a:ext cx="16230600" cy="4002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i="0" lang="en-US" sz="2600" u="none" cap="none" strike="noStrike">
                <a:solidFill>
                  <a:srgbClr val="063330"/>
                </a:solidFill>
                <a:latin typeface="Libre Franklin SemiBold"/>
                <a:ea typeface="Libre Franklin SemiBold"/>
                <a:cs typeface="Libre Franklin SemiBold"/>
                <a:sym typeface="Libre Franklin SemiBold"/>
              </a:rPr>
              <a:t>Plantilla de perfil donante institucional: </a:t>
            </a:r>
            <a:r>
              <a:rPr b="0" i="0" lang="en-US" sz="2600" u="none" cap="none" strike="noStrike">
                <a:solidFill>
                  <a:srgbClr val="063330"/>
                </a:solidFill>
                <a:latin typeface="Libre Franklin"/>
                <a:ea typeface="Libre Franklin"/>
                <a:cs typeface="Libre Franklin"/>
                <a:sym typeface="Libre Franklin"/>
              </a:rPr>
              <a:t>Rellena las</a:t>
            </a:r>
            <a:r>
              <a:rPr b="0" i="0" lang="en-US" sz="2600" u="none" cap="none" strike="noStrike">
                <a:solidFill>
                  <a:srgbClr val="2C59B7"/>
                </a:solidFill>
                <a:latin typeface="Libre Franklin"/>
                <a:ea typeface="Libre Franklin"/>
                <a:cs typeface="Libre Franklin"/>
                <a:sym typeface="Libre Franklin"/>
              </a:rPr>
              <a:t> [casillas azules] </a:t>
            </a:r>
            <a:r>
              <a:rPr b="0" i="0" lang="en-US" sz="2600" u="none" cap="none" strike="noStrike">
                <a:solidFill>
                  <a:srgbClr val="063330"/>
                </a:solidFill>
                <a:latin typeface="Libre Franklin"/>
                <a:ea typeface="Libre Franklin"/>
                <a:cs typeface="Libre Franklin"/>
                <a:sym typeface="Libre Franklin"/>
              </a:rPr>
              <a:t>con tus respuestas.</a:t>
            </a:r>
            <a:endParaRPr/>
          </a:p>
        </p:txBody>
      </p:sp>
      <p:grpSp>
        <p:nvGrpSpPr>
          <p:cNvPr id="195" name="Google Shape;195;p7"/>
          <p:cNvGrpSpPr/>
          <p:nvPr/>
        </p:nvGrpSpPr>
        <p:grpSpPr>
          <a:xfrm>
            <a:off x="0" y="-36165"/>
            <a:ext cx="509281" cy="2451114"/>
            <a:chOff x="0" y="-9525"/>
            <a:chExt cx="134132" cy="645561"/>
          </a:xfrm>
        </p:grpSpPr>
        <p:sp>
          <p:nvSpPr>
            <p:cNvPr id="196" name="Google Shape;196;p7"/>
            <p:cNvSpPr/>
            <p:nvPr/>
          </p:nvSpPr>
          <p:spPr>
            <a:xfrm>
              <a:off x="0" y="0"/>
              <a:ext cx="134132" cy="636036"/>
            </a:xfrm>
            <a:custGeom>
              <a:rect b="b" l="l" r="r" t="t"/>
              <a:pathLst>
                <a:path extrusionOk="0" h="636036" w="134132">
                  <a:moveTo>
                    <a:pt x="0" y="0"/>
                  </a:moveTo>
                  <a:lnTo>
                    <a:pt x="134132" y="0"/>
                  </a:lnTo>
                  <a:lnTo>
                    <a:pt x="134132" y="636036"/>
                  </a:lnTo>
                  <a:lnTo>
                    <a:pt x="0" y="636036"/>
                  </a:lnTo>
                  <a:close/>
                </a:path>
              </a:pathLst>
            </a:custGeom>
            <a:solidFill>
              <a:srgbClr val="486EC8"/>
            </a:solidFill>
            <a:ln>
              <a:noFill/>
            </a:ln>
          </p:spPr>
        </p:sp>
        <p:sp>
          <p:nvSpPr>
            <p:cNvPr id="197" name="Google Shape;197;p7"/>
            <p:cNvSpPr txBox="1"/>
            <p:nvPr/>
          </p:nvSpPr>
          <p:spPr>
            <a:xfrm>
              <a:off x="0" y="-9525"/>
              <a:ext cx="134132" cy="645561"/>
            </a:xfrm>
            <a:prstGeom prst="rect">
              <a:avLst/>
            </a:prstGeom>
            <a:noFill/>
            <a:ln>
              <a:noFill/>
            </a:ln>
          </p:spPr>
          <p:txBody>
            <a:bodyPr anchorCtr="0" anchor="ctr" bIns="50800" lIns="50800" spcFirstLastPara="1" rIns="50800" wrap="square" tIns="50800">
              <a:noAutofit/>
            </a:bodyPr>
            <a:lstStyle/>
            <a:p>
              <a:pPr indent="0" lvl="0" marL="0" marR="0" rtl="0" algn="ctr">
                <a:lnSpc>
                  <a:spcPct val="152611"/>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98" name="Google Shape;198;p7"/>
          <p:cNvSpPr txBox="1"/>
          <p:nvPr/>
        </p:nvSpPr>
        <p:spPr>
          <a:xfrm rot="-5400000">
            <a:off x="-366830" y="1042336"/>
            <a:ext cx="1233415" cy="306705"/>
          </a:xfrm>
          <a:prstGeom prst="rect">
            <a:avLst/>
          </a:prstGeom>
          <a:noFill/>
          <a:ln>
            <a:noFill/>
          </a:ln>
        </p:spPr>
        <p:txBody>
          <a:bodyPr anchorCtr="0" anchor="t" bIns="0" lIns="0" spcFirstLastPara="1" rIns="0" wrap="square" tIns="0">
            <a:spAutoFit/>
          </a:bodyPr>
          <a:lstStyle/>
          <a:p>
            <a:pPr indent="0" lvl="0" marL="0" marR="0" rtl="0" algn="ctr">
              <a:lnSpc>
                <a:spcPct val="123000"/>
              </a:lnSpc>
              <a:spcBef>
                <a:spcPts val="0"/>
              </a:spcBef>
              <a:spcAft>
                <a:spcPts val="0"/>
              </a:spcAft>
              <a:buNone/>
            </a:pPr>
            <a:r>
              <a:rPr b="0" i="0" lang="en-US" sz="2000" u="none" cap="none" strike="noStrike">
                <a:solidFill>
                  <a:srgbClr val="F2F2F2"/>
                </a:solidFill>
                <a:latin typeface="Libre Franklin"/>
                <a:ea typeface="Libre Franklin"/>
                <a:cs typeface="Libre Franklin"/>
                <a:sym typeface="Libre Franklin"/>
              </a:rPr>
              <a:t>Paso 3</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202" name="Shape 202"/>
        <p:cNvGrpSpPr/>
        <p:nvPr/>
      </p:nvGrpSpPr>
      <p:grpSpPr>
        <a:xfrm>
          <a:off x="0" y="0"/>
          <a:ext cx="0" cy="0"/>
          <a:chOff x="0" y="0"/>
          <a:chExt cx="0" cy="0"/>
        </a:xfrm>
      </p:grpSpPr>
      <p:sp>
        <p:nvSpPr>
          <p:cNvPr id="203" name="Google Shape;203;p8"/>
          <p:cNvSpPr/>
          <p:nvPr/>
        </p:nvSpPr>
        <p:spPr>
          <a:xfrm>
            <a:off x="15180988" y="639344"/>
            <a:ext cx="2298781" cy="778712"/>
          </a:xfrm>
          <a:custGeom>
            <a:rect b="b" l="l" r="r" t="t"/>
            <a:pathLst>
              <a:path extrusionOk="0" h="778712" w="2298781">
                <a:moveTo>
                  <a:pt x="0" y="0"/>
                </a:moveTo>
                <a:lnTo>
                  <a:pt x="2298780" y="0"/>
                </a:lnTo>
                <a:lnTo>
                  <a:pt x="2298780" y="778712"/>
                </a:lnTo>
                <a:lnTo>
                  <a:pt x="0" y="778712"/>
                </a:lnTo>
                <a:lnTo>
                  <a:pt x="0" y="0"/>
                </a:lnTo>
                <a:close/>
              </a:path>
            </a:pathLst>
          </a:custGeom>
          <a:blipFill rotWithShape="1">
            <a:blip r:embed="rId3">
              <a:alphaModFix/>
            </a:blip>
            <a:stretch>
              <a:fillRect b="0" l="0" r="0" t="0"/>
            </a:stretch>
          </a:blipFill>
          <a:ln>
            <a:noFill/>
          </a:ln>
        </p:spPr>
      </p:sp>
      <p:grpSp>
        <p:nvGrpSpPr>
          <p:cNvPr id="204" name="Google Shape;204;p8"/>
          <p:cNvGrpSpPr/>
          <p:nvPr/>
        </p:nvGrpSpPr>
        <p:grpSpPr>
          <a:xfrm>
            <a:off x="1032713" y="2849766"/>
            <a:ext cx="16222582" cy="6007136"/>
            <a:chOff x="0" y="-66675"/>
            <a:chExt cx="4272586" cy="1582116"/>
          </a:xfrm>
        </p:grpSpPr>
        <p:sp>
          <p:nvSpPr>
            <p:cNvPr id="205" name="Google Shape;205;p8"/>
            <p:cNvSpPr/>
            <p:nvPr/>
          </p:nvSpPr>
          <p:spPr>
            <a:xfrm>
              <a:off x="0" y="0"/>
              <a:ext cx="4272586" cy="1515441"/>
            </a:xfrm>
            <a:custGeom>
              <a:rect b="b" l="l" r="r" t="t"/>
              <a:pathLst>
                <a:path extrusionOk="0" h="1515441" w="4272586">
                  <a:moveTo>
                    <a:pt x="0" y="0"/>
                  </a:moveTo>
                  <a:lnTo>
                    <a:pt x="4272586" y="0"/>
                  </a:lnTo>
                  <a:lnTo>
                    <a:pt x="4272586" y="1515441"/>
                  </a:lnTo>
                  <a:lnTo>
                    <a:pt x="0" y="1515441"/>
                  </a:lnTo>
                  <a:close/>
                </a:path>
              </a:pathLst>
            </a:custGeom>
            <a:solidFill>
              <a:srgbClr val="FFFFFF"/>
            </a:solidFill>
            <a:ln cap="sq" cmpd="sng" w="38100">
              <a:solidFill>
                <a:srgbClr val="486EC8"/>
              </a:solidFill>
              <a:prstDash val="solid"/>
              <a:miter lim="8000"/>
              <a:headEnd len="sm" w="sm" type="none"/>
              <a:tailEnd len="sm" w="sm" type="none"/>
            </a:ln>
          </p:spPr>
        </p:sp>
        <p:sp>
          <p:nvSpPr>
            <p:cNvPr id="206" name="Google Shape;206;p8"/>
            <p:cNvSpPr txBox="1"/>
            <p:nvPr/>
          </p:nvSpPr>
          <p:spPr>
            <a:xfrm>
              <a:off x="0" y="-66675"/>
              <a:ext cx="4272586" cy="1582116"/>
            </a:xfrm>
            <a:prstGeom prst="rect">
              <a:avLst/>
            </a:prstGeom>
            <a:noFill/>
            <a:ln>
              <a:noFill/>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207" name="Google Shape;207;p8"/>
          <p:cNvGrpSpPr/>
          <p:nvPr/>
        </p:nvGrpSpPr>
        <p:grpSpPr>
          <a:xfrm>
            <a:off x="1496250" y="2803923"/>
            <a:ext cx="2197315" cy="506564"/>
            <a:chOff x="0" y="0"/>
            <a:chExt cx="578713" cy="157504"/>
          </a:xfrm>
        </p:grpSpPr>
        <p:sp>
          <p:nvSpPr>
            <p:cNvPr id="208" name="Google Shape;208;p8"/>
            <p:cNvSpPr/>
            <p:nvPr/>
          </p:nvSpPr>
          <p:spPr>
            <a:xfrm>
              <a:off x="0" y="0"/>
              <a:ext cx="578713" cy="157504"/>
            </a:xfrm>
            <a:custGeom>
              <a:rect b="b" l="l" r="r" t="t"/>
              <a:pathLst>
                <a:path extrusionOk="0" h="157504" w="578713">
                  <a:moveTo>
                    <a:pt x="0" y="0"/>
                  </a:moveTo>
                  <a:lnTo>
                    <a:pt x="578713" y="0"/>
                  </a:lnTo>
                  <a:lnTo>
                    <a:pt x="578713" y="157504"/>
                  </a:lnTo>
                  <a:lnTo>
                    <a:pt x="0" y="157504"/>
                  </a:lnTo>
                  <a:close/>
                </a:path>
              </a:pathLst>
            </a:custGeom>
            <a:solidFill>
              <a:srgbClr val="486EC8"/>
            </a:solidFill>
            <a:ln>
              <a:noFill/>
            </a:ln>
          </p:spPr>
        </p:sp>
        <p:sp>
          <p:nvSpPr>
            <p:cNvPr id="209" name="Google Shape;209;p8"/>
            <p:cNvSpPr txBox="1"/>
            <p:nvPr/>
          </p:nvSpPr>
          <p:spPr>
            <a:xfrm>
              <a:off x="2" y="2"/>
              <a:ext cx="578700" cy="157500"/>
            </a:xfrm>
            <a:prstGeom prst="rect">
              <a:avLst/>
            </a:prstGeom>
            <a:noFill/>
            <a:ln>
              <a:noFill/>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210" name="Google Shape;210;p8"/>
          <p:cNvSpPr txBox="1"/>
          <p:nvPr/>
        </p:nvSpPr>
        <p:spPr>
          <a:xfrm>
            <a:off x="2115546" y="2882550"/>
            <a:ext cx="1303800" cy="307500"/>
          </a:xfrm>
          <a:prstGeom prst="rect">
            <a:avLst/>
          </a:prstGeom>
          <a:noFill/>
          <a:ln>
            <a:noFill/>
          </a:ln>
        </p:spPr>
        <p:txBody>
          <a:bodyPr anchorCtr="0" anchor="t" bIns="0" lIns="0" spcFirstLastPara="1" rIns="0" wrap="square" tIns="0">
            <a:spAutoFit/>
          </a:bodyPr>
          <a:lstStyle/>
          <a:p>
            <a:pPr indent="0" lvl="0" marL="0" marR="0" rtl="0" algn="l">
              <a:lnSpc>
                <a:spcPct val="150050"/>
              </a:lnSpc>
              <a:spcBef>
                <a:spcPts val="0"/>
              </a:spcBef>
              <a:spcAft>
                <a:spcPts val="0"/>
              </a:spcAft>
              <a:buNone/>
            </a:pPr>
            <a:r>
              <a:rPr i="0" lang="en-US" sz="1996" u="none" cap="none" strike="noStrike">
                <a:solidFill>
                  <a:srgbClr val="FFFFFF"/>
                </a:solidFill>
                <a:latin typeface="Libre Franklin SemiBold"/>
                <a:ea typeface="Libre Franklin SemiBold"/>
                <a:cs typeface="Libre Franklin SemiBold"/>
                <a:sym typeface="Libre Franklin SemiBold"/>
              </a:rPr>
              <a:t>Prompt</a:t>
            </a:r>
            <a:endParaRPr>
              <a:latin typeface="Libre Franklin SemiBold"/>
              <a:ea typeface="Libre Franklin SemiBold"/>
              <a:cs typeface="Libre Franklin SemiBold"/>
              <a:sym typeface="Libre Franklin SemiBold"/>
            </a:endParaRPr>
          </a:p>
        </p:txBody>
      </p:sp>
      <p:sp>
        <p:nvSpPr>
          <p:cNvPr id="211" name="Google Shape;211;p8"/>
          <p:cNvSpPr txBox="1"/>
          <p:nvPr/>
        </p:nvSpPr>
        <p:spPr>
          <a:xfrm>
            <a:off x="1028700" y="823860"/>
            <a:ext cx="4039907" cy="352529"/>
          </a:xfrm>
          <a:prstGeom prst="rect">
            <a:avLst/>
          </a:prstGeom>
          <a:noFill/>
          <a:ln>
            <a:noFill/>
          </a:ln>
        </p:spPr>
        <p:txBody>
          <a:bodyPr anchorCtr="0" anchor="t" bIns="0" lIns="0" spcFirstLastPara="1" rIns="0" wrap="square" tIns="0">
            <a:spAutoFit/>
          </a:bodyPr>
          <a:lstStyle/>
          <a:p>
            <a:pPr indent="0" lvl="0" marL="0" marR="0" rtl="0" algn="l">
              <a:lnSpc>
                <a:spcPct val="150050"/>
              </a:lnSpc>
              <a:spcBef>
                <a:spcPts val="0"/>
              </a:spcBef>
              <a:spcAft>
                <a:spcPts val="0"/>
              </a:spcAft>
              <a:buNone/>
            </a:pPr>
            <a:r>
              <a:rPr b="0" i="0" lang="en-US" sz="1996" u="none" cap="none" strike="noStrike">
                <a:solidFill>
                  <a:srgbClr val="063330"/>
                </a:solidFill>
                <a:latin typeface="Libre Franklin"/>
                <a:ea typeface="Libre Franklin"/>
                <a:cs typeface="Libre Franklin"/>
                <a:sym typeface="Libre Franklin"/>
              </a:rPr>
              <a:t>Perfil donante institucional</a:t>
            </a:r>
            <a:endParaRPr/>
          </a:p>
        </p:txBody>
      </p:sp>
      <p:grpSp>
        <p:nvGrpSpPr>
          <p:cNvPr id="212" name="Google Shape;212;p8"/>
          <p:cNvGrpSpPr/>
          <p:nvPr/>
        </p:nvGrpSpPr>
        <p:grpSpPr>
          <a:xfrm>
            <a:off x="0" y="-36165"/>
            <a:ext cx="509281" cy="2451114"/>
            <a:chOff x="0" y="-9525"/>
            <a:chExt cx="134132" cy="645561"/>
          </a:xfrm>
        </p:grpSpPr>
        <p:sp>
          <p:nvSpPr>
            <p:cNvPr id="213" name="Google Shape;213;p8"/>
            <p:cNvSpPr/>
            <p:nvPr/>
          </p:nvSpPr>
          <p:spPr>
            <a:xfrm>
              <a:off x="0" y="0"/>
              <a:ext cx="134132" cy="636036"/>
            </a:xfrm>
            <a:custGeom>
              <a:rect b="b" l="l" r="r" t="t"/>
              <a:pathLst>
                <a:path extrusionOk="0" h="636036" w="134132">
                  <a:moveTo>
                    <a:pt x="0" y="0"/>
                  </a:moveTo>
                  <a:lnTo>
                    <a:pt x="134132" y="0"/>
                  </a:lnTo>
                  <a:lnTo>
                    <a:pt x="134132" y="636036"/>
                  </a:lnTo>
                  <a:lnTo>
                    <a:pt x="0" y="636036"/>
                  </a:lnTo>
                  <a:close/>
                </a:path>
              </a:pathLst>
            </a:custGeom>
            <a:solidFill>
              <a:srgbClr val="486EC8"/>
            </a:solidFill>
            <a:ln>
              <a:noFill/>
            </a:ln>
          </p:spPr>
        </p:sp>
        <p:sp>
          <p:nvSpPr>
            <p:cNvPr id="214" name="Google Shape;214;p8"/>
            <p:cNvSpPr txBox="1"/>
            <p:nvPr/>
          </p:nvSpPr>
          <p:spPr>
            <a:xfrm>
              <a:off x="0" y="-9525"/>
              <a:ext cx="134132" cy="645561"/>
            </a:xfrm>
            <a:prstGeom prst="rect">
              <a:avLst/>
            </a:prstGeom>
            <a:noFill/>
            <a:ln>
              <a:noFill/>
            </a:ln>
          </p:spPr>
          <p:txBody>
            <a:bodyPr anchorCtr="0" anchor="ctr" bIns="50800" lIns="50800" spcFirstLastPara="1" rIns="50800" wrap="square" tIns="50800">
              <a:noAutofit/>
            </a:bodyPr>
            <a:lstStyle/>
            <a:p>
              <a:pPr indent="0" lvl="0" marL="0" marR="0" rtl="0" algn="ctr">
                <a:lnSpc>
                  <a:spcPct val="152611"/>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215" name="Google Shape;215;p8"/>
          <p:cNvSpPr txBox="1"/>
          <p:nvPr/>
        </p:nvSpPr>
        <p:spPr>
          <a:xfrm rot="-5400000">
            <a:off x="-366830" y="1042336"/>
            <a:ext cx="1233415" cy="306705"/>
          </a:xfrm>
          <a:prstGeom prst="rect">
            <a:avLst/>
          </a:prstGeom>
          <a:noFill/>
          <a:ln>
            <a:noFill/>
          </a:ln>
        </p:spPr>
        <p:txBody>
          <a:bodyPr anchorCtr="0" anchor="t" bIns="0" lIns="0" spcFirstLastPara="1" rIns="0" wrap="square" tIns="0">
            <a:spAutoFit/>
          </a:bodyPr>
          <a:lstStyle/>
          <a:p>
            <a:pPr indent="0" lvl="0" marL="0" marR="0" rtl="0" algn="ctr">
              <a:lnSpc>
                <a:spcPct val="123000"/>
              </a:lnSpc>
              <a:spcBef>
                <a:spcPts val="0"/>
              </a:spcBef>
              <a:spcAft>
                <a:spcPts val="0"/>
              </a:spcAft>
              <a:buNone/>
            </a:pPr>
            <a:r>
              <a:rPr b="0" i="0" lang="en-US" sz="2000" u="none" cap="none" strike="noStrike">
                <a:solidFill>
                  <a:srgbClr val="F2F2F2"/>
                </a:solidFill>
                <a:latin typeface="Libre Franklin"/>
                <a:ea typeface="Libre Franklin"/>
                <a:cs typeface="Libre Franklin"/>
                <a:sym typeface="Libre Franklin"/>
              </a:rPr>
              <a:t>Paso 3</a:t>
            </a:r>
            <a:endParaRPr/>
          </a:p>
        </p:txBody>
      </p:sp>
      <p:sp>
        <p:nvSpPr>
          <p:cNvPr id="216" name="Google Shape;216;p8"/>
          <p:cNvSpPr txBox="1"/>
          <p:nvPr/>
        </p:nvSpPr>
        <p:spPr>
          <a:xfrm>
            <a:off x="1028700" y="1508175"/>
            <a:ext cx="16230600" cy="4002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i="0" lang="en-US" sz="2600" u="none" cap="none" strike="noStrike">
                <a:solidFill>
                  <a:srgbClr val="003A37"/>
                </a:solidFill>
                <a:latin typeface="Libre Franklin SemiBold"/>
                <a:ea typeface="Libre Franklin SemiBold"/>
                <a:cs typeface="Libre Franklin SemiBold"/>
                <a:sym typeface="Libre Franklin SemiBold"/>
              </a:rPr>
              <a:t>Psst, ¿necesitas ayuda en el apartad</a:t>
            </a:r>
            <a:r>
              <a:rPr lang="en-US" sz="2600">
                <a:solidFill>
                  <a:srgbClr val="003A37"/>
                </a:solidFill>
                <a:latin typeface="Libre Franklin SemiBold"/>
                <a:ea typeface="Libre Franklin SemiBold"/>
                <a:cs typeface="Libre Franklin SemiBold"/>
                <a:sym typeface="Libre Franklin SemiBold"/>
              </a:rPr>
              <a:t>o</a:t>
            </a:r>
            <a:r>
              <a:rPr i="0" lang="en-US" sz="2600" u="none" cap="none" strike="noStrike">
                <a:solidFill>
                  <a:srgbClr val="003A37"/>
                </a:solidFill>
                <a:latin typeface="Libre Franklin SemiBold"/>
                <a:ea typeface="Libre Franklin SemiBold"/>
                <a:cs typeface="Libre Franklin SemiBold"/>
                <a:sym typeface="Libre Franklin SemiBold"/>
              </a:rPr>
              <a:t> innovación e impacto? </a:t>
            </a:r>
            <a:endParaRPr>
              <a:latin typeface="Libre Franklin SemiBold"/>
              <a:ea typeface="Libre Franklin SemiBold"/>
              <a:cs typeface="Libre Franklin SemiBold"/>
              <a:sym typeface="Libre Franklin SemiBold"/>
            </a:endParaRPr>
          </a:p>
        </p:txBody>
      </p:sp>
      <p:sp>
        <p:nvSpPr>
          <p:cNvPr id="217" name="Google Shape;217;p8"/>
          <p:cNvSpPr txBox="1"/>
          <p:nvPr/>
        </p:nvSpPr>
        <p:spPr>
          <a:xfrm>
            <a:off x="1028700" y="2110728"/>
            <a:ext cx="16230600" cy="4002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0" i="0" lang="en-US" sz="2600" u="none" cap="none" strike="noStrike">
                <a:solidFill>
                  <a:srgbClr val="003A37"/>
                </a:solidFill>
                <a:latin typeface="Libre Franklin"/>
                <a:ea typeface="Libre Franklin"/>
                <a:cs typeface="Libre Franklin"/>
                <a:sym typeface="Libre Franklin"/>
              </a:rPr>
              <a:t>Copia y pega este prompt en </a:t>
            </a:r>
            <a:r>
              <a:rPr b="0" i="0" lang="en-US" sz="2600" u="sng" cap="none" strike="noStrike">
                <a:solidFill>
                  <a:srgbClr val="2C59B7"/>
                </a:solidFill>
                <a:latin typeface="Libre Franklin"/>
                <a:ea typeface="Libre Franklin"/>
                <a:cs typeface="Libre Franklin"/>
                <a:sym typeface="Libre Franklin"/>
                <a:hlinkClick r:id="rId4">
                  <a:extLst>
                    <a:ext uri="{A12FA001-AC4F-418D-AE19-62706E023703}">
                      <ahyp:hlinkClr val="tx"/>
                    </a:ext>
                  </a:extLst>
                </a:hlinkClick>
              </a:rPr>
              <a:t>ChatGPT</a:t>
            </a:r>
            <a:r>
              <a:rPr b="0" i="0" lang="en-US" sz="2600" u="none" cap="none" strike="noStrike">
                <a:solidFill>
                  <a:srgbClr val="003A37"/>
                </a:solidFill>
                <a:latin typeface="Libre Franklin"/>
                <a:ea typeface="Libre Franklin"/>
                <a:cs typeface="Libre Franklin"/>
                <a:sym typeface="Libre Franklin"/>
              </a:rPr>
              <a:t>, y completa las </a:t>
            </a:r>
            <a:r>
              <a:rPr b="0" i="0" lang="en-US" sz="2600" u="none" cap="none" strike="noStrike">
                <a:solidFill>
                  <a:srgbClr val="2C59B7"/>
                </a:solidFill>
                <a:latin typeface="Libre Franklin"/>
                <a:ea typeface="Libre Franklin"/>
                <a:cs typeface="Libre Franklin"/>
                <a:sym typeface="Libre Franklin"/>
              </a:rPr>
              <a:t>[casillas azules]</a:t>
            </a:r>
            <a:r>
              <a:rPr b="0" i="0" lang="en-US" sz="2600" u="none" cap="none" strike="noStrike">
                <a:solidFill>
                  <a:srgbClr val="003A37"/>
                </a:solidFill>
                <a:latin typeface="Libre Franklin"/>
                <a:ea typeface="Libre Franklin"/>
                <a:cs typeface="Libre Franklin"/>
                <a:sym typeface="Libre Franklin"/>
              </a:rPr>
              <a:t>. </a:t>
            </a:r>
            <a:endParaRPr/>
          </a:p>
        </p:txBody>
      </p:sp>
      <p:sp>
        <p:nvSpPr>
          <p:cNvPr id="218" name="Google Shape;218;p8"/>
          <p:cNvSpPr txBox="1"/>
          <p:nvPr/>
        </p:nvSpPr>
        <p:spPr>
          <a:xfrm>
            <a:off x="1496254" y="3573385"/>
            <a:ext cx="15405600" cy="5156100"/>
          </a:xfrm>
          <a:prstGeom prst="rect">
            <a:avLst/>
          </a:prstGeom>
          <a:noFill/>
          <a:ln>
            <a:noFill/>
          </a:ln>
        </p:spPr>
        <p:txBody>
          <a:bodyPr anchorCtr="0" anchor="t" bIns="0" lIns="0" spcFirstLastPara="1" rIns="0" wrap="square" tIns="0">
            <a:spAutoFit/>
          </a:bodyPr>
          <a:lstStyle/>
          <a:p>
            <a:pPr indent="0" lvl="0" marL="0" marR="0" rtl="0" algn="just">
              <a:lnSpc>
                <a:spcPct val="140000"/>
              </a:lnSpc>
              <a:spcBef>
                <a:spcPts val="0"/>
              </a:spcBef>
              <a:spcAft>
                <a:spcPts val="0"/>
              </a:spcAft>
              <a:buNone/>
            </a:pPr>
            <a:r>
              <a:rPr b="0" i="0" lang="en-US" sz="1800" u="none" cap="none" strike="noStrike">
                <a:solidFill>
                  <a:srgbClr val="003A37"/>
                </a:solidFill>
                <a:latin typeface="Libre Franklin"/>
                <a:ea typeface="Libre Franklin"/>
                <a:cs typeface="Libre Franklin"/>
                <a:sym typeface="Libre Franklin"/>
              </a:rPr>
              <a:t>Eres un experto en fortalecimiento institucional e innovación social. Evalúa críticamente el nivel de innovación, escalabilidad e impacto de mi organización según los estándares actuales del sector de </a:t>
            </a:r>
            <a:r>
              <a:rPr b="0" i="0" lang="en-US" sz="1800" u="none" cap="none" strike="noStrike">
                <a:solidFill>
                  <a:srgbClr val="5276D1"/>
                </a:solidFill>
                <a:latin typeface="Libre Franklin"/>
                <a:ea typeface="Libre Franklin"/>
                <a:cs typeface="Libre Franklin"/>
                <a:sym typeface="Libre Franklin"/>
              </a:rPr>
              <a:t>[Tu sector]</a:t>
            </a:r>
            <a:r>
              <a:rPr b="0" i="0" lang="en-US" sz="1800" u="none" cap="none" strike="noStrike">
                <a:solidFill>
                  <a:srgbClr val="003A37"/>
                </a:solidFill>
                <a:latin typeface="Libre Franklin"/>
                <a:ea typeface="Libre Franklin"/>
                <a:cs typeface="Libre Franklin"/>
                <a:sym typeface="Libre Franklin"/>
              </a:rPr>
              <a:t>.</a:t>
            </a:r>
            <a:endParaRPr sz="1300"/>
          </a:p>
          <a:p>
            <a:pPr indent="0" lvl="0" marL="0" marR="0" rtl="0" algn="just">
              <a:lnSpc>
                <a:spcPct val="140000"/>
              </a:lnSpc>
              <a:spcBef>
                <a:spcPts val="0"/>
              </a:spcBef>
              <a:spcAft>
                <a:spcPts val="0"/>
              </a:spcAft>
              <a:buNone/>
            </a:pPr>
            <a:r>
              <a:rPr b="0" i="0" lang="en-US" sz="1800" u="none" cap="none" strike="noStrike">
                <a:solidFill>
                  <a:srgbClr val="003A37"/>
                </a:solidFill>
                <a:latin typeface="Libre Franklin"/>
                <a:ea typeface="Libre Franklin"/>
                <a:cs typeface="Libre Franklin"/>
                <a:sym typeface="Libre Franklin"/>
              </a:rPr>
              <a:t>Usa la información disponible en internet y mi web: </a:t>
            </a:r>
            <a:r>
              <a:rPr b="0" i="0" lang="en-US" sz="1800" u="none" cap="none" strike="noStrike">
                <a:solidFill>
                  <a:srgbClr val="5276D1"/>
                </a:solidFill>
                <a:latin typeface="Libre Franklin"/>
                <a:ea typeface="Libre Franklin"/>
                <a:cs typeface="Libre Franklin"/>
                <a:sym typeface="Libre Franklin"/>
              </a:rPr>
              <a:t>[Tu link o adjuntar aplicaciones pasadas]</a:t>
            </a:r>
            <a:r>
              <a:rPr b="0" i="0" lang="en-US" sz="1800" u="none" cap="none" strike="noStrike">
                <a:solidFill>
                  <a:srgbClr val="003A37"/>
                </a:solidFill>
                <a:latin typeface="Libre Franklin"/>
                <a:ea typeface="Libre Franklin"/>
                <a:cs typeface="Libre Franklin"/>
                <a:sym typeface="Libre Franklin"/>
              </a:rPr>
              <a:t>.</a:t>
            </a:r>
            <a:endParaRPr sz="1300"/>
          </a:p>
          <a:p>
            <a:pPr indent="0" lvl="0" marL="0" marR="0" rtl="0" algn="just">
              <a:lnSpc>
                <a:spcPct val="73684"/>
              </a:lnSpc>
              <a:spcBef>
                <a:spcPts val="0"/>
              </a:spcBef>
              <a:spcAft>
                <a:spcPts val="0"/>
              </a:spcAft>
              <a:buNone/>
            </a:pPr>
            <a:r>
              <a:t/>
            </a:r>
            <a:endParaRPr b="0" i="0" sz="1800" u="none" cap="none" strike="noStrike">
              <a:solidFill>
                <a:srgbClr val="003A37"/>
              </a:solidFill>
              <a:latin typeface="Libre Franklin"/>
              <a:ea typeface="Libre Franklin"/>
              <a:cs typeface="Libre Franklin"/>
              <a:sym typeface="Libre Franklin"/>
            </a:endParaRPr>
          </a:p>
          <a:p>
            <a:pPr indent="-198757" lvl="1" marL="410214" marR="0" rtl="0" algn="just">
              <a:lnSpc>
                <a:spcPct val="140000"/>
              </a:lnSpc>
              <a:spcBef>
                <a:spcPts val="0"/>
              </a:spcBef>
              <a:spcAft>
                <a:spcPts val="0"/>
              </a:spcAft>
              <a:buClr>
                <a:srgbClr val="003A37"/>
              </a:buClr>
              <a:buSzPts val="1800"/>
              <a:buFont typeface="Arial"/>
              <a:buChar char="•"/>
            </a:pPr>
            <a:r>
              <a:rPr b="0" i="0" lang="en-US" sz="1800" u="none" cap="none" strike="noStrike">
                <a:solidFill>
                  <a:srgbClr val="003A37"/>
                </a:solidFill>
                <a:latin typeface="Libre Franklin"/>
                <a:ea typeface="Libre Franklin"/>
                <a:cs typeface="Libre Franklin"/>
                <a:sym typeface="Libre Franklin"/>
              </a:rPr>
              <a:t>Innovación: Evalúa si los programas, productos o servicios son realmente diferentes, novedosos o disruptivos dentro del ecosistema. Si los programas, productos o servicios son comunes, convencionales o adaptaciones mínimas, asigna un nivel bajo. No asumas innovación por buena ejecución. Compara con buenas prácticas o casos innovadores conocidos. Justifica con evidencia o ausencia de ella.</a:t>
            </a:r>
            <a:endParaRPr sz="1300"/>
          </a:p>
          <a:p>
            <a:pPr indent="0" lvl="0" marL="0" marR="0" rtl="0" algn="just">
              <a:lnSpc>
                <a:spcPct val="73631"/>
              </a:lnSpc>
              <a:spcBef>
                <a:spcPts val="0"/>
              </a:spcBef>
              <a:spcAft>
                <a:spcPts val="0"/>
              </a:spcAft>
              <a:buNone/>
            </a:pPr>
            <a:r>
              <a:t/>
            </a:r>
            <a:endParaRPr b="0" i="0" sz="1800" u="none" cap="none" strike="noStrike">
              <a:solidFill>
                <a:srgbClr val="003A37"/>
              </a:solidFill>
              <a:latin typeface="Libre Franklin"/>
              <a:ea typeface="Libre Franklin"/>
              <a:cs typeface="Libre Franklin"/>
              <a:sym typeface="Libre Franklin"/>
            </a:endParaRPr>
          </a:p>
          <a:p>
            <a:pPr indent="-198757" lvl="1" marL="410214" marR="0" rtl="0" algn="just">
              <a:lnSpc>
                <a:spcPct val="140000"/>
              </a:lnSpc>
              <a:spcBef>
                <a:spcPts val="0"/>
              </a:spcBef>
              <a:spcAft>
                <a:spcPts val="0"/>
              </a:spcAft>
              <a:buClr>
                <a:srgbClr val="003A37"/>
              </a:buClr>
              <a:buSzPts val="1800"/>
              <a:buFont typeface="Arial"/>
              <a:buChar char="•"/>
            </a:pPr>
            <a:r>
              <a:rPr b="0" i="0" lang="en-US" sz="1800" u="none" cap="none" strike="noStrike">
                <a:solidFill>
                  <a:srgbClr val="003A37"/>
                </a:solidFill>
                <a:latin typeface="Libre Franklin"/>
                <a:ea typeface="Libre Franklin"/>
                <a:cs typeface="Libre Franklin"/>
                <a:sym typeface="Libre Franklin"/>
              </a:rPr>
              <a:t>Escalabilidad: Evalúa tanto el interés como la capacidad real de escalar, considerando modelo operativo, recursos, alianzas y flexibilidad. No asumas intención de escalar si no está claramente indicada. Si no hay evidencia de escalabilidad, asígnalo como bajo.</a:t>
            </a:r>
            <a:endParaRPr sz="1300"/>
          </a:p>
          <a:p>
            <a:pPr indent="-198757" lvl="1" marL="410214" marR="0" rtl="0" algn="just">
              <a:lnSpc>
                <a:spcPct val="140000"/>
              </a:lnSpc>
              <a:spcBef>
                <a:spcPts val="0"/>
              </a:spcBef>
              <a:spcAft>
                <a:spcPts val="0"/>
              </a:spcAft>
              <a:buClr>
                <a:srgbClr val="003A37"/>
              </a:buClr>
              <a:buSzPts val="1800"/>
              <a:buFont typeface="Arial"/>
              <a:buChar char="•"/>
            </a:pPr>
            <a:r>
              <a:rPr b="0" i="0" lang="en-US" sz="1800" u="none" cap="none" strike="noStrike">
                <a:solidFill>
                  <a:srgbClr val="003A37"/>
                </a:solidFill>
                <a:latin typeface="Libre Franklin"/>
                <a:ea typeface="Libre Franklin"/>
                <a:cs typeface="Libre Franklin"/>
                <a:sym typeface="Libre Franklin"/>
              </a:rPr>
              <a:t>Impacto: Evalúa por separado: Actividad (qué hace y si lo hace distinto), Alcance (cuántas personas, dónde), Resultados medidos (indicadores, mejoras concretas).</a:t>
            </a:r>
            <a:endParaRPr sz="1300"/>
          </a:p>
          <a:p>
            <a:pPr indent="0" lvl="0" marL="0" marR="0" rtl="0" algn="just">
              <a:lnSpc>
                <a:spcPct val="73631"/>
              </a:lnSpc>
              <a:spcBef>
                <a:spcPts val="0"/>
              </a:spcBef>
              <a:spcAft>
                <a:spcPts val="0"/>
              </a:spcAft>
              <a:buNone/>
            </a:pPr>
            <a:r>
              <a:t/>
            </a:r>
            <a:endParaRPr b="0" i="0" sz="1800" u="none" cap="none" strike="noStrike">
              <a:solidFill>
                <a:srgbClr val="003A37"/>
              </a:solidFill>
              <a:latin typeface="Libre Franklin"/>
              <a:ea typeface="Libre Franklin"/>
              <a:cs typeface="Libre Franklin"/>
              <a:sym typeface="Libre Franklin"/>
            </a:endParaRPr>
          </a:p>
          <a:p>
            <a:pPr indent="0" lvl="0" marL="0" marR="0" rtl="0" algn="just">
              <a:lnSpc>
                <a:spcPct val="140000"/>
              </a:lnSpc>
              <a:spcBef>
                <a:spcPts val="0"/>
              </a:spcBef>
              <a:spcAft>
                <a:spcPts val="0"/>
              </a:spcAft>
              <a:buNone/>
            </a:pPr>
            <a:r>
              <a:rPr b="0" i="0" lang="en-US" sz="1800" u="none" cap="none" strike="noStrike">
                <a:solidFill>
                  <a:srgbClr val="003A37"/>
                </a:solidFill>
                <a:latin typeface="Libre Franklin"/>
                <a:ea typeface="Libre Franklin"/>
                <a:cs typeface="Libre Franklin"/>
                <a:sym typeface="Libre Franklin"/>
              </a:rPr>
              <a:t>Usa una tabla si es útil. Sé crítico, no uses lenguaje promocional, no completes con supuestos, y no des recomendaciones de mejora. Si no hay datos, indícalo. No suavices el análisis.</a:t>
            </a:r>
            <a:endParaRPr sz="1300"/>
          </a:p>
        </p:txBody>
      </p:sp>
      <p:grpSp>
        <p:nvGrpSpPr>
          <p:cNvPr id="219" name="Google Shape;219;p8"/>
          <p:cNvGrpSpPr/>
          <p:nvPr/>
        </p:nvGrpSpPr>
        <p:grpSpPr>
          <a:xfrm>
            <a:off x="1028700" y="9111309"/>
            <a:ext cx="16230600" cy="670739"/>
            <a:chOff x="0" y="-337542"/>
            <a:chExt cx="21640800" cy="894320"/>
          </a:xfrm>
        </p:grpSpPr>
        <p:grpSp>
          <p:nvGrpSpPr>
            <p:cNvPr id="220" name="Google Shape;220;p8"/>
            <p:cNvGrpSpPr/>
            <p:nvPr/>
          </p:nvGrpSpPr>
          <p:grpSpPr>
            <a:xfrm>
              <a:off x="6562523" y="-337542"/>
              <a:ext cx="5073892" cy="894320"/>
              <a:chOff x="0" y="-66675"/>
              <a:chExt cx="1002250" cy="176656"/>
            </a:xfrm>
          </p:grpSpPr>
          <p:sp>
            <p:nvSpPr>
              <p:cNvPr id="221" name="Google Shape;221;p8"/>
              <p:cNvSpPr/>
              <p:nvPr/>
            </p:nvSpPr>
            <p:spPr>
              <a:xfrm>
                <a:off x="0" y="0"/>
                <a:ext cx="1002250" cy="109981"/>
              </a:xfrm>
              <a:custGeom>
                <a:rect b="b" l="l" r="r" t="t"/>
                <a:pathLst>
                  <a:path extrusionOk="0" h="109981" w="1002250">
                    <a:moveTo>
                      <a:pt x="0" y="0"/>
                    </a:moveTo>
                    <a:lnTo>
                      <a:pt x="1002250" y="0"/>
                    </a:lnTo>
                    <a:lnTo>
                      <a:pt x="1002250" y="109981"/>
                    </a:lnTo>
                    <a:lnTo>
                      <a:pt x="0" y="109981"/>
                    </a:lnTo>
                    <a:close/>
                  </a:path>
                </a:pathLst>
              </a:custGeom>
              <a:solidFill>
                <a:srgbClr val="618ECE">
                  <a:alpha val="19607"/>
                </a:srgbClr>
              </a:solidFill>
              <a:ln>
                <a:noFill/>
              </a:ln>
            </p:spPr>
          </p:sp>
          <p:sp>
            <p:nvSpPr>
              <p:cNvPr id="222" name="Google Shape;222;p8"/>
              <p:cNvSpPr txBox="1"/>
              <p:nvPr/>
            </p:nvSpPr>
            <p:spPr>
              <a:xfrm>
                <a:off x="0" y="-66675"/>
                <a:ext cx="1002250" cy="176656"/>
              </a:xfrm>
              <a:prstGeom prst="rect">
                <a:avLst/>
              </a:prstGeom>
              <a:noFill/>
              <a:ln>
                <a:noFill/>
              </a:ln>
            </p:spPr>
            <p:txBody>
              <a:bodyPr anchorCtr="0" anchor="ctr" bIns="50800" lIns="50800" spcFirstLastPara="1" rIns="50800" wrap="square" tIns="50800">
                <a:noAutofit/>
              </a:bodyPr>
              <a:lstStyle/>
              <a:p>
                <a:pPr indent="0" lvl="0" marL="0" marR="0" rtl="0" algn="ctr">
                  <a:lnSpc>
                    <a:spcPct val="199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223" name="Google Shape;223;p8"/>
            <p:cNvSpPr txBox="1"/>
            <p:nvPr/>
          </p:nvSpPr>
          <p:spPr>
            <a:xfrm>
              <a:off x="0" y="-12394"/>
              <a:ext cx="21640800" cy="5337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1" lang="en-US" sz="2600" u="none" cap="none" strike="noStrike">
                  <a:solidFill>
                    <a:srgbClr val="003A37"/>
                  </a:solidFill>
                  <a:latin typeface="Libre Franklin SemiBold"/>
                  <a:ea typeface="Libre Franklin SemiBold"/>
                  <a:cs typeface="Libre Franklin SemiBold"/>
                  <a:sym typeface="Libre Franklin SemiBold"/>
                </a:rPr>
                <a:t>I</a:t>
              </a:r>
              <a:r>
                <a:rPr i="1" lang="en-US" sz="2600" u="none" cap="none" strike="noStrike">
                  <a:solidFill>
                    <a:srgbClr val="003A37"/>
                  </a:solidFill>
                  <a:latin typeface="Libre Franklin SemiBold"/>
                  <a:ea typeface="Libre Franklin SemiBold"/>
                  <a:cs typeface="Libre Franklin SemiBold"/>
                  <a:sym typeface="Libre Franklin SemiBold"/>
                </a:rPr>
                <a:t>mportante: </a:t>
              </a:r>
              <a:r>
                <a:rPr b="0" i="1" lang="en-US" sz="2600" u="none" cap="none" strike="noStrike">
                  <a:solidFill>
                    <a:srgbClr val="003A37"/>
                  </a:solidFill>
                  <a:latin typeface="Libre Franklin"/>
                  <a:ea typeface="Libre Franklin"/>
                  <a:cs typeface="Libre Franklin"/>
                  <a:sym typeface="Libre Franklin"/>
                </a:rPr>
                <a:t>Haz clic en la figura “🌐- Buscar en internet" para que ChatGPT pueda acceder a tu sitio web.</a:t>
              </a:r>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2F2"/>
        </a:solidFill>
      </p:bgPr>
    </p:bg>
    <p:spTree>
      <p:nvGrpSpPr>
        <p:cNvPr id="227" name="Shape 227"/>
        <p:cNvGrpSpPr/>
        <p:nvPr/>
      </p:nvGrpSpPr>
      <p:grpSpPr>
        <a:xfrm>
          <a:off x="0" y="0"/>
          <a:ext cx="0" cy="0"/>
          <a:chOff x="0" y="0"/>
          <a:chExt cx="0" cy="0"/>
        </a:xfrm>
      </p:grpSpPr>
      <p:sp>
        <p:nvSpPr>
          <p:cNvPr id="228" name="Google Shape;228;p9"/>
          <p:cNvSpPr/>
          <p:nvPr/>
        </p:nvSpPr>
        <p:spPr>
          <a:xfrm>
            <a:off x="15180988" y="639344"/>
            <a:ext cx="2298781" cy="778712"/>
          </a:xfrm>
          <a:custGeom>
            <a:rect b="b" l="l" r="r" t="t"/>
            <a:pathLst>
              <a:path extrusionOk="0" h="778712" w="2298781">
                <a:moveTo>
                  <a:pt x="0" y="0"/>
                </a:moveTo>
                <a:lnTo>
                  <a:pt x="2298780" y="0"/>
                </a:lnTo>
                <a:lnTo>
                  <a:pt x="2298780" y="778712"/>
                </a:lnTo>
                <a:lnTo>
                  <a:pt x="0" y="778712"/>
                </a:lnTo>
                <a:lnTo>
                  <a:pt x="0" y="0"/>
                </a:lnTo>
                <a:close/>
              </a:path>
            </a:pathLst>
          </a:custGeom>
          <a:blipFill rotWithShape="1">
            <a:blip r:embed="rId3">
              <a:alphaModFix/>
            </a:blip>
            <a:stretch>
              <a:fillRect b="0" l="0" r="0" t="0"/>
            </a:stretch>
          </a:blipFill>
          <a:ln>
            <a:noFill/>
          </a:ln>
        </p:spPr>
      </p:sp>
      <p:grpSp>
        <p:nvGrpSpPr>
          <p:cNvPr id="229" name="Google Shape;229;p9"/>
          <p:cNvGrpSpPr/>
          <p:nvPr/>
        </p:nvGrpSpPr>
        <p:grpSpPr>
          <a:xfrm>
            <a:off x="1028700" y="2599817"/>
            <a:ext cx="16230600" cy="2543683"/>
            <a:chOff x="0" y="0"/>
            <a:chExt cx="4274726" cy="669941"/>
          </a:xfrm>
        </p:grpSpPr>
        <p:sp>
          <p:nvSpPr>
            <p:cNvPr id="230" name="Google Shape;230;p9"/>
            <p:cNvSpPr/>
            <p:nvPr/>
          </p:nvSpPr>
          <p:spPr>
            <a:xfrm>
              <a:off x="0" y="0"/>
              <a:ext cx="4274726" cy="669941"/>
            </a:xfrm>
            <a:custGeom>
              <a:rect b="b" l="l" r="r" t="t"/>
              <a:pathLst>
                <a:path extrusionOk="0" h="669941" w="4274726">
                  <a:moveTo>
                    <a:pt x="0" y="0"/>
                  </a:moveTo>
                  <a:lnTo>
                    <a:pt x="4274726" y="0"/>
                  </a:lnTo>
                  <a:lnTo>
                    <a:pt x="4274726" y="669941"/>
                  </a:lnTo>
                  <a:lnTo>
                    <a:pt x="0" y="669941"/>
                  </a:lnTo>
                  <a:close/>
                </a:path>
              </a:pathLst>
            </a:custGeom>
            <a:solidFill>
              <a:srgbClr val="FFFFFF"/>
            </a:solidFill>
            <a:ln cap="sq" cmpd="sng" w="28575">
              <a:solidFill>
                <a:srgbClr val="486EC8"/>
              </a:solidFill>
              <a:prstDash val="dot"/>
              <a:miter lim="8000"/>
              <a:headEnd len="sm" w="sm" type="none"/>
              <a:tailEnd len="sm" w="sm" type="none"/>
            </a:ln>
          </p:spPr>
        </p:sp>
        <p:sp>
          <p:nvSpPr>
            <p:cNvPr id="231" name="Google Shape;231;p9"/>
            <p:cNvSpPr txBox="1"/>
            <p:nvPr/>
          </p:nvSpPr>
          <p:spPr>
            <a:xfrm>
              <a:off x="0" y="2"/>
              <a:ext cx="4274700" cy="669900"/>
            </a:xfrm>
            <a:prstGeom prst="rect">
              <a:avLst/>
            </a:prstGeom>
            <a:noFill/>
            <a:ln>
              <a:noFill/>
            </a:ln>
          </p:spPr>
          <p:txBody>
            <a:bodyPr anchorCtr="0" anchor="ctr" bIns="50800" lIns="50800" spcFirstLastPara="1" rIns="50800" wrap="square" tIns="50800">
              <a:noAutofit/>
            </a:bodyPr>
            <a:lstStyle/>
            <a:p>
              <a:pPr indent="0" lvl="0" marL="0" marR="0" rtl="0" algn="ctr">
                <a:lnSpc>
                  <a:spcPct val="150031"/>
                </a:lnSpc>
                <a:spcBef>
                  <a:spcPts val="0"/>
                </a:spcBef>
                <a:spcAft>
                  <a:spcPts val="0"/>
                </a:spcAft>
                <a:buNone/>
              </a:pPr>
              <a:r>
                <a:rPr b="0" i="0" lang="en-US" sz="1599" u="none" cap="none" strike="noStrike">
                  <a:solidFill>
                    <a:srgbClr val="063330"/>
                  </a:solidFill>
                  <a:latin typeface="Libre Franklin"/>
                  <a:ea typeface="Libre Franklin"/>
                  <a:cs typeface="Libre Franklin"/>
                  <a:sym typeface="Libre Franklin"/>
                </a:rPr>
                <a:t> Los fondos que busco </a:t>
              </a:r>
              <a:r>
                <a:rPr b="0" i="0" lang="en-US" sz="1599" u="none" cap="none" strike="noStrike">
                  <a:solidFill>
                    <a:srgbClr val="2C59B7"/>
                  </a:solidFill>
                  <a:latin typeface="Libre Franklin"/>
                  <a:ea typeface="Libre Franklin"/>
                  <a:cs typeface="Libre Franklin"/>
                  <a:sym typeface="Libre Franklin"/>
                </a:rPr>
                <a:t>[escribe aquí].</a:t>
              </a:r>
              <a:endParaRPr/>
            </a:p>
          </p:txBody>
        </p:sp>
      </p:grpSp>
      <p:sp>
        <p:nvSpPr>
          <p:cNvPr id="232" name="Google Shape;232;p9"/>
          <p:cNvSpPr txBox="1"/>
          <p:nvPr/>
        </p:nvSpPr>
        <p:spPr>
          <a:xfrm>
            <a:off x="1028700" y="1764771"/>
            <a:ext cx="16230600" cy="438785"/>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0" i="0" lang="en-US" sz="2600" u="none" cap="none" strike="noStrike">
                <a:solidFill>
                  <a:srgbClr val="003A37"/>
                </a:solidFill>
                <a:latin typeface="Libre Franklin"/>
                <a:ea typeface="Libre Franklin"/>
                <a:cs typeface="Libre Franklin"/>
                <a:sym typeface="Libre Franklin"/>
              </a:rPr>
              <a:t>Con tu plantilla completa, ¿qué esperas de la fundación y cómo te gustaría que los fondos te apoyen?</a:t>
            </a:r>
            <a:endParaRPr/>
          </a:p>
        </p:txBody>
      </p:sp>
      <p:grpSp>
        <p:nvGrpSpPr>
          <p:cNvPr id="233" name="Google Shape;233;p9"/>
          <p:cNvGrpSpPr/>
          <p:nvPr/>
        </p:nvGrpSpPr>
        <p:grpSpPr>
          <a:xfrm>
            <a:off x="0" y="-36165"/>
            <a:ext cx="509281" cy="2451114"/>
            <a:chOff x="0" y="-9525"/>
            <a:chExt cx="134132" cy="645561"/>
          </a:xfrm>
        </p:grpSpPr>
        <p:sp>
          <p:nvSpPr>
            <p:cNvPr id="234" name="Google Shape;234;p9"/>
            <p:cNvSpPr/>
            <p:nvPr/>
          </p:nvSpPr>
          <p:spPr>
            <a:xfrm>
              <a:off x="0" y="0"/>
              <a:ext cx="134132" cy="636036"/>
            </a:xfrm>
            <a:custGeom>
              <a:rect b="b" l="l" r="r" t="t"/>
              <a:pathLst>
                <a:path extrusionOk="0" h="636036" w="134132">
                  <a:moveTo>
                    <a:pt x="0" y="0"/>
                  </a:moveTo>
                  <a:lnTo>
                    <a:pt x="134132" y="0"/>
                  </a:lnTo>
                  <a:lnTo>
                    <a:pt x="134132" y="636036"/>
                  </a:lnTo>
                  <a:lnTo>
                    <a:pt x="0" y="636036"/>
                  </a:lnTo>
                  <a:close/>
                </a:path>
              </a:pathLst>
            </a:custGeom>
            <a:solidFill>
              <a:srgbClr val="486EC8"/>
            </a:solidFill>
            <a:ln>
              <a:noFill/>
            </a:ln>
          </p:spPr>
        </p:sp>
        <p:sp>
          <p:nvSpPr>
            <p:cNvPr id="235" name="Google Shape;235;p9"/>
            <p:cNvSpPr txBox="1"/>
            <p:nvPr/>
          </p:nvSpPr>
          <p:spPr>
            <a:xfrm>
              <a:off x="0" y="-9525"/>
              <a:ext cx="134132" cy="645561"/>
            </a:xfrm>
            <a:prstGeom prst="rect">
              <a:avLst/>
            </a:prstGeom>
            <a:noFill/>
            <a:ln>
              <a:noFill/>
            </a:ln>
          </p:spPr>
          <p:txBody>
            <a:bodyPr anchorCtr="0" anchor="ctr" bIns="50800" lIns="50800" spcFirstLastPara="1" rIns="50800" wrap="square" tIns="50800">
              <a:noAutofit/>
            </a:bodyPr>
            <a:lstStyle/>
            <a:p>
              <a:pPr indent="0" lvl="0" marL="0" marR="0" rtl="0" algn="ctr">
                <a:lnSpc>
                  <a:spcPct val="152611"/>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236" name="Google Shape;236;p9"/>
          <p:cNvSpPr txBox="1"/>
          <p:nvPr/>
        </p:nvSpPr>
        <p:spPr>
          <a:xfrm rot="-5400000">
            <a:off x="-366830" y="1042336"/>
            <a:ext cx="1233415" cy="306705"/>
          </a:xfrm>
          <a:prstGeom prst="rect">
            <a:avLst/>
          </a:prstGeom>
          <a:noFill/>
          <a:ln>
            <a:noFill/>
          </a:ln>
        </p:spPr>
        <p:txBody>
          <a:bodyPr anchorCtr="0" anchor="t" bIns="0" lIns="0" spcFirstLastPara="1" rIns="0" wrap="square" tIns="0">
            <a:spAutoFit/>
          </a:bodyPr>
          <a:lstStyle/>
          <a:p>
            <a:pPr indent="0" lvl="0" marL="0" marR="0" rtl="0" algn="ctr">
              <a:lnSpc>
                <a:spcPct val="123000"/>
              </a:lnSpc>
              <a:spcBef>
                <a:spcPts val="0"/>
              </a:spcBef>
              <a:spcAft>
                <a:spcPts val="0"/>
              </a:spcAft>
              <a:buNone/>
            </a:pPr>
            <a:r>
              <a:rPr b="0" i="0" lang="en-US" sz="2000" u="none" cap="none" strike="noStrike">
                <a:solidFill>
                  <a:srgbClr val="F2F2F2"/>
                </a:solidFill>
                <a:latin typeface="Libre Franklin"/>
                <a:ea typeface="Libre Franklin"/>
                <a:cs typeface="Libre Franklin"/>
                <a:sym typeface="Libre Franklin"/>
              </a:rPr>
              <a:t>Paso 3</a:t>
            </a:r>
            <a:endParaRPr/>
          </a:p>
        </p:txBody>
      </p:sp>
      <p:sp>
        <p:nvSpPr>
          <p:cNvPr id="237" name="Google Shape;237;p9"/>
          <p:cNvSpPr txBox="1"/>
          <p:nvPr/>
        </p:nvSpPr>
        <p:spPr>
          <a:xfrm>
            <a:off x="1028700" y="823860"/>
            <a:ext cx="4039907" cy="352529"/>
          </a:xfrm>
          <a:prstGeom prst="rect">
            <a:avLst/>
          </a:prstGeom>
          <a:noFill/>
          <a:ln>
            <a:noFill/>
          </a:ln>
        </p:spPr>
        <p:txBody>
          <a:bodyPr anchorCtr="0" anchor="t" bIns="0" lIns="0" spcFirstLastPara="1" rIns="0" wrap="square" tIns="0">
            <a:spAutoFit/>
          </a:bodyPr>
          <a:lstStyle/>
          <a:p>
            <a:pPr indent="0" lvl="0" marL="0" marR="0" rtl="0" algn="l">
              <a:lnSpc>
                <a:spcPct val="150050"/>
              </a:lnSpc>
              <a:spcBef>
                <a:spcPts val="0"/>
              </a:spcBef>
              <a:spcAft>
                <a:spcPts val="0"/>
              </a:spcAft>
              <a:buNone/>
            </a:pPr>
            <a:r>
              <a:rPr b="0" i="0" lang="en-US" sz="1996" u="none" cap="none" strike="noStrike">
                <a:solidFill>
                  <a:srgbClr val="063330"/>
                </a:solidFill>
                <a:latin typeface="Libre Franklin"/>
                <a:ea typeface="Libre Franklin"/>
                <a:cs typeface="Libre Franklin"/>
                <a:sym typeface="Libre Franklin"/>
              </a:rPr>
              <a:t>Perfil donante institucional</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2006-08-16T00:00:00Z</dcterms:created>
</cp:coreProperties>
</file>